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6"/>
  </p:notesMasterIdLst>
  <p:handoutMasterIdLst>
    <p:handoutMasterId r:id="rId97"/>
  </p:handoutMasterIdLst>
  <p:sldIdLst>
    <p:sldId id="256" r:id="rId2"/>
    <p:sldId id="258" r:id="rId3"/>
    <p:sldId id="325" r:id="rId4"/>
    <p:sldId id="259" r:id="rId5"/>
    <p:sldId id="260" r:id="rId6"/>
    <p:sldId id="261" r:id="rId7"/>
    <p:sldId id="262" r:id="rId8"/>
    <p:sldId id="263" r:id="rId9"/>
    <p:sldId id="326" r:id="rId10"/>
    <p:sldId id="353" r:id="rId11"/>
    <p:sldId id="354" r:id="rId12"/>
    <p:sldId id="355" r:id="rId13"/>
    <p:sldId id="268" r:id="rId14"/>
    <p:sldId id="269" r:id="rId15"/>
    <p:sldId id="329" r:id="rId16"/>
    <p:sldId id="270" r:id="rId17"/>
    <p:sldId id="327" r:id="rId18"/>
    <p:sldId id="310" r:id="rId19"/>
    <p:sldId id="311" r:id="rId20"/>
    <p:sldId id="312" r:id="rId21"/>
    <p:sldId id="332" r:id="rId22"/>
    <p:sldId id="330" r:id="rId23"/>
    <p:sldId id="272" r:id="rId24"/>
    <p:sldId id="271" r:id="rId25"/>
    <p:sldId id="313" r:id="rId26"/>
    <p:sldId id="334" r:id="rId27"/>
    <p:sldId id="331" r:id="rId28"/>
    <p:sldId id="314" r:id="rId29"/>
    <p:sldId id="315" r:id="rId30"/>
    <p:sldId id="333" r:id="rId31"/>
    <p:sldId id="273" r:id="rId32"/>
    <p:sldId id="274" r:id="rId33"/>
    <p:sldId id="335" r:id="rId34"/>
    <p:sldId id="280" r:id="rId35"/>
    <p:sldId id="275" r:id="rId36"/>
    <p:sldId id="336" r:id="rId37"/>
    <p:sldId id="276" r:id="rId38"/>
    <p:sldId id="277" r:id="rId39"/>
    <p:sldId id="278" r:id="rId40"/>
    <p:sldId id="279" r:id="rId41"/>
    <p:sldId id="282" r:id="rId42"/>
    <p:sldId id="316" r:id="rId43"/>
    <p:sldId id="338" r:id="rId44"/>
    <p:sldId id="337" r:id="rId45"/>
    <p:sldId id="283" r:id="rId46"/>
    <p:sldId id="345" r:id="rId47"/>
    <p:sldId id="346" r:id="rId48"/>
    <p:sldId id="347" r:id="rId49"/>
    <p:sldId id="348" r:id="rId50"/>
    <p:sldId id="349" r:id="rId51"/>
    <p:sldId id="284" r:id="rId52"/>
    <p:sldId id="285" r:id="rId53"/>
    <p:sldId id="317" r:id="rId54"/>
    <p:sldId id="286" r:id="rId55"/>
    <p:sldId id="318" r:id="rId56"/>
    <p:sldId id="319" r:id="rId57"/>
    <p:sldId id="287" r:id="rId58"/>
    <p:sldId id="288" r:id="rId59"/>
    <p:sldId id="289" r:id="rId60"/>
    <p:sldId id="290" r:id="rId61"/>
    <p:sldId id="291" r:id="rId62"/>
    <p:sldId id="292" r:id="rId63"/>
    <p:sldId id="293" r:id="rId64"/>
    <p:sldId id="294" r:id="rId65"/>
    <p:sldId id="295" r:id="rId66"/>
    <p:sldId id="320" r:id="rId67"/>
    <p:sldId id="296" r:id="rId68"/>
    <p:sldId id="297" r:id="rId69"/>
    <p:sldId id="298" r:id="rId70"/>
    <p:sldId id="299" r:id="rId71"/>
    <p:sldId id="300" r:id="rId72"/>
    <p:sldId id="301" r:id="rId73"/>
    <p:sldId id="302" r:id="rId74"/>
    <p:sldId id="303" r:id="rId75"/>
    <p:sldId id="304" r:id="rId76"/>
    <p:sldId id="305" r:id="rId77"/>
    <p:sldId id="306" r:id="rId78"/>
    <p:sldId id="350" r:id="rId79"/>
    <p:sldId id="351" r:id="rId80"/>
    <p:sldId id="356" r:id="rId81"/>
    <p:sldId id="357" r:id="rId82"/>
    <p:sldId id="321" r:id="rId83"/>
    <p:sldId id="322" r:id="rId84"/>
    <p:sldId id="323" r:id="rId85"/>
    <p:sldId id="339" r:id="rId86"/>
    <p:sldId id="324" r:id="rId87"/>
    <p:sldId id="340" r:id="rId88"/>
    <p:sldId id="341" r:id="rId89"/>
    <p:sldId id="342" r:id="rId90"/>
    <p:sldId id="343" r:id="rId91"/>
    <p:sldId id="344" r:id="rId92"/>
    <p:sldId id="352" r:id="rId93"/>
    <p:sldId id="307" r:id="rId94"/>
    <p:sldId id="358" r:id="rId95"/>
  </p:sldIdLst>
  <p:sldSz cx="9144000" cy="6858000" type="screen4x3"/>
  <p:notesSz cx="9296400" cy="70104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1pPr>
    <a:lvl2pPr marL="4572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2pPr>
    <a:lvl3pPr marL="9144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3pPr>
    <a:lvl4pPr marL="1371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4pPr>
    <a:lvl5pPr marL="18288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Times New Roman" charset="0"/>
      </a:defRPr>
    </a:lvl5pPr>
    <a:lvl6pPr marL="2286000" algn="l" defTabSz="457200" rtl="0" eaLnBrk="1" latinLnBrk="0" hangingPunct="1">
      <a:defRPr sz="2400" kern="1200">
        <a:solidFill>
          <a:schemeClr val="bg1"/>
        </a:solidFill>
        <a:latin typeface="Times New Roman" charset="0"/>
        <a:ea typeface="ＭＳ Ｐゴシック" charset="0"/>
        <a:cs typeface="Times New Roman" charset="0"/>
      </a:defRPr>
    </a:lvl6pPr>
    <a:lvl7pPr marL="2743200" algn="l" defTabSz="457200" rtl="0" eaLnBrk="1" latinLnBrk="0" hangingPunct="1">
      <a:defRPr sz="2400" kern="1200">
        <a:solidFill>
          <a:schemeClr val="bg1"/>
        </a:solidFill>
        <a:latin typeface="Times New Roman" charset="0"/>
        <a:ea typeface="ＭＳ Ｐゴシック" charset="0"/>
        <a:cs typeface="Times New Roman" charset="0"/>
      </a:defRPr>
    </a:lvl7pPr>
    <a:lvl8pPr marL="3200400" algn="l" defTabSz="457200" rtl="0" eaLnBrk="1" latinLnBrk="0" hangingPunct="1">
      <a:defRPr sz="2400" kern="1200">
        <a:solidFill>
          <a:schemeClr val="bg1"/>
        </a:solidFill>
        <a:latin typeface="Times New Roman" charset="0"/>
        <a:ea typeface="ＭＳ Ｐゴシック" charset="0"/>
        <a:cs typeface="Times New Roman" charset="0"/>
      </a:defRPr>
    </a:lvl8pPr>
    <a:lvl9pPr marL="3657600" algn="l" defTabSz="457200" rtl="0" eaLnBrk="1" latinLnBrk="0" hangingPunct="1">
      <a:defRPr sz="2400" kern="1200">
        <a:solidFill>
          <a:schemeClr val="bg1"/>
        </a:solidFill>
        <a:latin typeface="Times New Roman" charset="0"/>
        <a:ea typeface="ＭＳ Ｐゴシック" charset="0"/>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620"/>
    <p:restoredTop sz="94660"/>
  </p:normalViewPr>
  <p:slideViewPr>
    <p:cSldViewPr>
      <p:cViewPr varScale="1">
        <p:scale>
          <a:sx n="73" d="100"/>
          <a:sy n="73" d="100"/>
        </p:scale>
        <p:origin x="-2912" y="-112"/>
      </p:cViewPr>
      <p:guideLst>
        <p:guide orient="horz" pos="2160"/>
        <p:guide pos="2880"/>
      </p:guideLst>
    </p:cSldViewPr>
  </p:slideViewPr>
  <p:outlineViewPr>
    <p:cViewPr varScale="1">
      <p:scale>
        <a:sx n="170" d="200"/>
        <a:sy n="170" d="200"/>
      </p:scale>
      <p:origin x="-780" y="-84"/>
    </p:cViewPr>
    <p:sldLst>
      <p:sld r:id="rId1" collapse="1"/>
    </p:sldLst>
  </p:outlineViewPr>
  <p:notesTextViewPr>
    <p:cViewPr>
      <p:scale>
        <a:sx n="100" d="100"/>
        <a:sy n="100" d="100"/>
      </p:scale>
      <p:origin x="0" y="0"/>
    </p:cViewPr>
  </p:notesTextViewPr>
  <p:sorterViewPr>
    <p:cViewPr>
      <p:scale>
        <a:sx n="74" d="100"/>
        <a:sy n="74" d="100"/>
      </p:scale>
      <p:origin x="0" y="5400"/>
    </p:cViewPr>
  </p:sorterViewPr>
  <p:notesViewPr>
    <p:cSldViewPr>
      <p:cViewPr varScale="1">
        <p:scale>
          <a:sx n="77" d="100"/>
          <a:sy n="77" d="100"/>
        </p:scale>
        <p:origin x="-1572"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8037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AutoShape 1"/>
          <p:cNvSpPr>
            <a:spLocks noChangeArrowheads="1"/>
          </p:cNvSpPr>
          <p:nvPr/>
        </p:nvSpPr>
        <p:spPr bwMode="auto">
          <a:xfrm>
            <a:off x="0" y="0"/>
            <a:ext cx="9296400" cy="70104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3177" tIns="46589" rIns="93177" bIns="46589" anchor="ctr"/>
          <a:lstStyle>
            <a:lvl1pPr>
              <a:defRPr sz="2400">
                <a:solidFill>
                  <a:schemeClr val="bg1"/>
                </a:solidFill>
                <a:latin typeface="Times New Roman" pitchFamily="18" charset="0"/>
                <a:cs typeface="Times New Roman" pitchFamily="18" charset="0"/>
              </a:defRPr>
            </a:lvl1pPr>
            <a:lvl2pPr marL="742950" indent="-285750">
              <a:defRPr sz="2400">
                <a:solidFill>
                  <a:schemeClr val="bg1"/>
                </a:solidFill>
                <a:latin typeface="Times New Roman" pitchFamily="18" charset="0"/>
                <a:cs typeface="Times New Roman" pitchFamily="18" charset="0"/>
              </a:defRPr>
            </a:lvl2pPr>
            <a:lvl3pPr marL="1143000" indent="-228600">
              <a:defRPr sz="2400">
                <a:solidFill>
                  <a:schemeClr val="bg1"/>
                </a:solidFill>
                <a:latin typeface="Times New Roman" pitchFamily="18" charset="0"/>
                <a:cs typeface="Times New Roman" pitchFamily="18" charset="0"/>
              </a:defRPr>
            </a:lvl3pPr>
            <a:lvl4pPr marL="1600200" indent="-228600">
              <a:defRPr sz="2400">
                <a:solidFill>
                  <a:schemeClr val="bg1"/>
                </a:solidFill>
                <a:latin typeface="Times New Roman" pitchFamily="18" charset="0"/>
                <a:cs typeface="Times New Roman" pitchFamily="18" charset="0"/>
              </a:defRPr>
            </a:lvl4pPr>
            <a:lvl5pPr marL="2057400" indent="-228600">
              <a:defRPr sz="2400">
                <a:solidFill>
                  <a:schemeClr val="bg1"/>
                </a:solidFill>
                <a:latin typeface="Times New Roman" pitchFamily="18" charset="0"/>
                <a:cs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9pPr>
          </a:lstStyle>
          <a:p>
            <a:pPr>
              <a:buFont typeface="Times New Roman" pitchFamily="18" charset="0"/>
              <a:buNone/>
              <a:defRPr/>
            </a:pPr>
            <a:endParaRPr lang="en-US" altLang="en-US" smtClean="0">
              <a:ea typeface="+mn-ea"/>
            </a:endParaRPr>
          </a:p>
        </p:txBody>
      </p:sp>
      <p:sp>
        <p:nvSpPr>
          <p:cNvPr id="86019" name="AutoShape 2"/>
          <p:cNvSpPr>
            <a:spLocks noChangeArrowheads="1"/>
          </p:cNvSpPr>
          <p:nvPr/>
        </p:nvSpPr>
        <p:spPr bwMode="auto">
          <a:xfrm>
            <a:off x="0" y="0"/>
            <a:ext cx="9296400" cy="7010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lvl1pPr>
              <a:defRPr sz="2400">
                <a:solidFill>
                  <a:schemeClr val="bg1"/>
                </a:solidFill>
                <a:latin typeface="Times New Roman" pitchFamily="18" charset="0"/>
                <a:cs typeface="Times New Roman" pitchFamily="18" charset="0"/>
              </a:defRPr>
            </a:lvl1pPr>
            <a:lvl2pPr marL="742950" indent="-285750">
              <a:defRPr sz="2400">
                <a:solidFill>
                  <a:schemeClr val="bg1"/>
                </a:solidFill>
                <a:latin typeface="Times New Roman" pitchFamily="18" charset="0"/>
                <a:cs typeface="Times New Roman" pitchFamily="18" charset="0"/>
              </a:defRPr>
            </a:lvl2pPr>
            <a:lvl3pPr marL="1143000" indent="-228600">
              <a:defRPr sz="2400">
                <a:solidFill>
                  <a:schemeClr val="bg1"/>
                </a:solidFill>
                <a:latin typeface="Times New Roman" pitchFamily="18" charset="0"/>
                <a:cs typeface="Times New Roman" pitchFamily="18" charset="0"/>
              </a:defRPr>
            </a:lvl3pPr>
            <a:lvl4pPr marL="1600200" indent="-228600">
              <a:defRPr sz="2400">
                <a:solidFill>
                  <a:schemeClr val="bg1"/>
                </a:solidFill>
                <a:latin typeface="Times New Roman" pitchFamily="18" charset="0"/>
                <a:cs typeface="Times New Roman" pitchFamily="18" charset="0"/>
              </a:defRPr>
            </a:lvl4pPr>
            <a:lvl5pPr marL="2057400" indent="-228600">
              <a:defRPr sz="2400">
                <a:solidFill>
                  <a:schemeClr val="bg1"/>
                </a:solidFill>
                <a:latin typeface="Times New Roman" pitchFamily="18" charset="0"/>
                <a:cs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9pPr>
          </a:lstStyle>
          <a:p>
            <a:pPr>
              <a:buFont typeface="Times New Roman" pitchFamily="18" charset="0"/>
              <a:buNone/>
              <a:defRPr/>
            </a:pPr>
            <a:endParaRPr lang="en-US" altLang="en-US" smtClean="0">
              <a:ea typeface="+mn-ea"/>
            </a:endParaRPr>
          </a:p>
        </p:txBody>
      </p:sp>
      <p:sp>
        <p:nvSpPr>
          <p:cNvPr id="86020" name="AutoShape 3"/>
          <p:cNvSpPr>
            <a:spLocks noChangeArrowheads="1"/>
          </p:cNvSpPr>
          <p:nvPr/>
        </p:nvSpPr>
        <p:spPr bwMode="auto">
          <a:xfrm>
            <a:off x="0" y="0"/>
            <a:ext cx="9296400" cy="7010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lvl1pPr>
              <a:defRPr sz="2400">
                <a:solidFill>
                  <a:schemeClr val="bg1"/>
                </a:solidFill>
                <a:latin typeface="Times New Roman" pitchFamily="18" charset="0"/>
                <a:cs typeface="Times New Roman" pitchFamily="18" charset="0"/>
              </a:defRPr>
            </a:lvl1pPr>
            <a:lvl2pPr marL="742950" indent="-285750">
              <a:defRPr sz="2400">
                <a:solidFill>
                  <a:schemeClr val="bg1"/>
                </a:solidFill>
                <a:latin typeface="Times New Roman" pitchFamily="18" charset="0"/>
                <a:cs typeface="Times New Roman" pitchFamily="18" charset="0"/>
              </a:defRPr>
            </a:lvl2pPr>
            <a:lvl3pPr marL="1143000" indent="-228600">
              <a:defRPr sz="2400">
                <a:solidFill>
                  <a:schemeClr val="bg1"/>
                </a:solidFill>
                <a:latin typeface="Times New Roman" pitchFamily="18" charset="0"/>
                <a:cs typeface="Times New Roman" pitchFamily="18" charset="0"/>
              </a:defRPr>
            </a:lvl3pPr>
            <a:lvl4pPr marL="1600200" indent="-228600">
              <a:defRPr sz="2400">
                <a:solidFill>
                  <a:schemeClr val="bg1"/>
                </a:solidFill>
                <a:latin typeface="Times New Roman" pitchFamily="18" charset="0"/>
                <a:cs typeface="Times New Roman" pitchFamily="18" charset="0"/>
              </a:defRPr>
            </a:lvl4pPr>
            <a:lvl5pPr marL="2057400" indent="-228600">
              <a:defRPr sz="2400">
                <a:solidFill>
                  <a:schemeClr val="bg1"/>
                </a:solidFill>
                <a:latin typeface="Times New Roman" pitchFamily="18" charset="0"/>
                <a:cs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cs typeface="Times New Roman" pitchFamily="18" charset="0"/>
              </a:defRPr>
            </a:lvl9pPr>
          </a:lstStyle>
          <a:p>
            <a:pPr>
              <a:buFont typeface="Times New Roman" pitchFamily="18" charset="0"/>
              <a:buNone/>
              <a:defRPr/>
            </a:pPr>
            <a:endParaRPr lang="en-US" altLang="en-US" smtClean="0">
              <a:ea typeface="+mn-ea"/>
            </a:endParaRPr>
          </a:p>
        </p:txBody>
      </p:sp>
      <p:sp>
        <p:nvSpPr>
          <p:cNvPr id="2052" name="Text Box 4"/>
          <p:cNvSpPr txBox="1">
            <a:spLocks noChangeArrowheads="1"/>
          </p:cNvSpPr>
          <p:nvPr/>
        </p:nvSpPr>
        <p:spPr bwMode="auto">
          <a:xfrm>
            <a:off x="1549400" y="525463"/>
            <a:ext cx="6197600" cy="2628900"/>
          </a:xfrm>
          <a:prstGeom prst="rect">
            <a:avLst/>
          </a:prstGeom>
          <a:solidFill>
            <a:srgbClr val="FFFFFF"/>
          </a:solidFill>
          <a:ln w="9360">
            <a:solidFill>
              <a:srgbClr val="000000"/>
            </a:solidFill>
            <a:miter lim="800000"/>
            <a:headEnd/>
            <a:tailEnd/>
          </a:ln>
          <a:effectLst/>
        </p:spPr>
        <p:txBody>
          <a:bodyPr wrap="none" lIns="93177" tIns="46589" rIns="93177" bIns="46589" anchor="ctr"/>
          <a:lstStyle>
            <a:lvl1pPr>
              <a:defRPr sz="2400">
                <a:solidFill>
                  <a:schemeClr val="bg1"/>
                </a:solidFill>
                <a:latin typeface="Times New Roman" pitchFamily="16" charset="0"/>
                <a:cs typeface="Times New Roman" pitchFamily="16" charset="0"/>
              </a:defRPr>
            </a:lvl1pPr>
            <a:lvl2pPr marL="742950" indent="-285750">
              <a:defRPr sz="2400">
                <a:solidFill>
                  <a:schemeClr val="bg1"/>
                </a:solidFill>
                <a:latin typeface="Times New Roman" pitchFamily="16" charset="0"/>
                <a:cs typeface="Times New Roman" pitchFamily="16" charset="0"/>
              </a:defRPr>
            </a:lvl2pPr>
            <a:lvl3pPr marL="1143000" indent="-228600">
              <a:defRPr sz="2400">
                <a:solidFill>
                  <a:schemeClr val="bg1"/>
                </a:solidFill>
                <a:latin typeface="Times New Roman" pitchFamily="16" charset="0"/>
                <a:cs typeface="Times New Roman" pitchFamily="16" charset="0"/>
              </a:defRPr>
            </a:lvl3pPr>
            <a:lvl4pPr marL="1600200" indent="-228600">
              <a:defRPr sz="2400">
                <a:solidFill>
                  <a:schemeClr val="bg1"/>
                </a:solidFill>
                <a:latin typeface="Times New Roman" pitchFamily="16" charset="0"/>
                <a:cs typeface="Times New Roman" pitchFamily="16" charset="0"/>
              </a:defRPr>
            </a:lvl4pPr>
            <a:lvl5pPr marL="2057400" indent="-228600">
              <a:defRPr sz="2400">
                <a:solidFill>
                  <a:schemeClr val="bg1"/>
                </a:solidFill>
                <a:latin typeface="Times New Roman" pitchFamily="16" charset="0"/>
                <a:cs typeface="Times New Roman" pitchFamily="16" charset="0"/>
              </a:defRPr>
            </a:lvl5pPr>
            <a:lvl6pPr marL="2514600" indent="-228600" defTabSz="457200" eaLnBrk="0" fontAlgn="base" hangingPunct="0">
              <a:spcBef>
                <a:spcPct val="0"/>
              </a:spcBef>
              <a:spcAft>
                <a:spcPct val="0"/>
              </a:spcAft>
              <a:buClr>
                <a:srgbClr val="000000"/>
              </a:buClr>
              <a:buSzPct val="100000"/>
              <a:buFont typeface="Times New Roman" pitchFamily="16" charset="0"/>
              <a:defRPr sz="2400">
                <a:solidFill>
                  <a:schemeClr val="bg1"/>
                </a:solidFill>
                <a:latin typeface="Times New Roman" pitchFamily="16" charset="0"/>
                <a:cs typeface="Times New Roman" pitchFamily="16" charset="0"/>
              </a:defRPr>
            </a:lvl6pPr>
            <a:lvl7pPr marL="2971800" indent="-228600" defTabSz="457200" eaLnBrk="0" fontAlgn="base" hangingPunct="0">
              <a:spcBef>
                <a:spcPct val="0"/>
              </a:spcBef>
              <a:spcAft>
                <a:spcPct val="0"/>
              </a:spcAft>
              <a:buClr>
                <a:srgbClr val="000000"/>
              </a:buClr>
              <a:buSzPct val="100000"/>
              <a:buFont typeface="Times New Roman" pitchFamily="16" charset="0"/>
              <a:defRPr sz="2400">
                <a:solidFill>
                  <a:schemeClr val="bg1"/>
                </a:solidFill>
                <a:latin typeface="Times New Roman" pitchFamily="16" charset="0"/>
                <a:cs typeface="Times New Roman" pitchFamily="16" charset="0"/>
              </a:defRPr>
            </a:lvl7pPr>
            <a:lvl8pPr marL="3429000" indent="-228600" defTabSz="457200" eaLnBrk="0" fontAlgn="base" hangingPunct="0">
              <a:spcBef>
                <a:spcPct val="0"/>
              </a:spcBef>
              <a:spcAft>
                <a:spcPct val="0"/>
              </a:spcAft>
              <a:buClr>
                <a:srgbClr val="000000"/>
              </a:buClr>
              <a:buSzPct val="100000"/>
              <a:buFont typeface="Times New Roman" pitchFamily="16" charset="0"/>
              <a:defRPr sz="2400">
                <a:solidFill>
                  <a:schemeClr val="bg1"/>
                </a:solidFill>
                <a:latin typeface="Times New Roman" pitchFamily="16" charset="0"/>
                <a:cs typeface="Times New Roman" pitchFamily="16" charset="0"/>
              </a:defRPr>
            </a:lvl8pPr>
            <a:lvl9pPr marL="3886200" indent="-228600" defTabSz="457200" eaLnBrk="0" fontAlgn="base" hangingPunct="0">
              <a:spcBef>
                <a:spcPct val="0"/>
              </a:spcBef>
              <a:spcAft>
                <a:spcPct val="0"/>
              </a:spcAft>
              <a:buClr>
                <a:srgbClr val="000000"/>
              </a:buClr>
              <a:buSzPct val="100000"/>
              <a:buFont typeface="Times New Roman" pitchFamily="16" charset="0"/>
              <a:defRPr sz="2400">
                <a:solidFill>
                  <a:schemeClr val="bg1"/>
                </a:solidFill>
                <a:latin typeface="Times New Roman" pitchFamily="16" charset="0"/>
                <a:cs typeface="Times New Roman" pitchFamily="16" charset="0"/>
              </a:defRPr>
            </a:lvl9pPr>
          </a:lstStyle>
          <a:p>
            <a:pPr>
              <a:buFont typeface="Times New Roman" pitchFamily="16" charset="0"/>
              <a:buNone/>
              <a:defRPr/>
            </a:pPr>
            <a:endParaRPr lang="en-US" smtClean="0">
              <a:ea typeface="+mn-ea"/>
            </a:endParaRPr>
          </a:p>
        </p:txBody>
      </p:sp>
      <p:sp>
        <p:nvSpPr>
          <p:cNvPr id="2053" name="Rectangle 5"/>
          <p:cNvSpPr>
            <a:spLocks noGrp="1" noChangeArrowheads="1"/>
          </p:cNvSpPr>
          <p:nvPr>
            <p:ph type="body"/>
          </p:nvPr>
        </p:nvSpPr>
        <p:spPr bwMode="auto">
          <a:xfrm>
            <a:off x="1239838" y="3330575"/>
            <a:ext cx="6815137" cy="3152775"/>
          </a:xfrm>
          <a:prstGeom prst="rect">
            <a:avLst/>
          </a:prstGeom>
          <a:noFill/>
          <a:ln w="9525">
            <a:noFill/>
            <a:round/>
            <a:headEnd/>
            <a:tailEnd/>
          </a:ln>
          <a:effectLst/>
        </p:spPr>
        <p:txBody>
          <a:bodyPr vert="horz" wrap="square" lIns="91710" tIns="47689" rIns="91710" bIns="47689" numCol="1" anchor="t" anchorCtr="0" compatLnSpc="1">
            <a:prstTxWarp prst="textNoShape">
              <a:avLst/>
            </a:prstTxWarp>
          </a:bodyPr>
          <a:lstStyle/>
          <a:p>
            <a:pPr lvl="0"/>
            <a:endParaRPr lang="en-US" noProof="0" smtClean="0"/>
          </a:p>
        </p:txBody>
      </p:sp>
      <p:sp>
        <p:nvSpPr>
          <p:cNvPr id="2054" name="Text Box 6"/>
          <p:cNvSpPr txBox="1">
            <a:spLocks noChangeArrowheads="1"/>
          </p:cNvSpPr>
          <p:nvPr/>
        </p:nvSpPr>
        <p:spPr bwMode="auto">
          <a:xfrm>
            <a:off x="5267325" y="6738938"/>
            <a:ext cx="4029075" cy="271462"/>
          </a:xfrm>
          <a:prstGeom prst="rect">
            <a:avLst/>
          </a:prstGeom>
          <a:noFill/>
          <a:ln w="9525">
            <a:noFill/>
            <a:round/>
            <a:headEnd/>
            <a:tailEnd/>
          </a:ln>
          <a:effectLst/>
        </p:spPr>
        <p:txBody>
          <a:bodyPr lIns="91710" tIns="47689" rIns="91710" bIns="47689"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Times New Roman" charset="0"/>
                <a:cs typeface="Times New Roman"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Times New Roman" charset="0"/>
                <a:cs typeface="Times New Roman"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Times New Roman" charset="0"/>
                <a:cs typeface="Times New Roman"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Times New Roman" charset="0"/>
                <a:cs typeface="Times New Roman"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Times New Roman" charset="0"/>
                <a:cs typeface="Times New Roman"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Times New Roman" charset="0"/>
                <a:cs typeface="Times New Roman"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Times New Roman" charset="0"/>
                <a:cs typeface="Times New Roman"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Times New Roman" charset="0"/>
                <a:cs typeface="Times New Roman" charset="0"/>
              </a:defRPr>
            </a:lvl9pPr>
          </a:lstStyle>
          <a:p>
            <a:pPr algn="r" eaLnBrk="1" hangingPunct="1">
              <a:lnSpc>
                <a:spcPct val="93000"/>
              </a:lnSpc>
            </a:pPr>
            <a:fld id="{62CBD244-3C21-294F-8ABA-8725B11B7A57}" type="slidenum">
              <a:rPr lang="en-GB" sz="1200">
                <a:solidFill>
                  <a:srgbClr val="000000"/>
                </a:solidFill>
              </a:rPr>
              <a:pPr algn="r" eaLnBrk="1" hangingPunct="1">
                <a:lnSpc>
                  <a:spcPct val="93000"/>
                </a:lnSpc>
              </a:pPr>
              <a:t>‹#›</a:t>
            </a:fld>
            <a:endParaRPr lang="en-GB" sz="1200">
              <a:solidFill>
                <a:srgbClr val="000000"/>
              </a:solidFill>
            </a:endParaRPr>
          </a:p>
        </p:txBody>
      </p:sp>
      <p:sp>
        <p:nvSpPr>
          <p:cNvPr id="99336" name="Rectangle 7"/>
          <p:cNvSpPr>
            <a:spLocks noGrp="1" noRot="1" noChangeAspect="1" noChangeArrowheads="1"/>
          </p:cNvSpPr>
          <p:nvPr>
            <p:ph type="sldImg"/>
          </p:nvPr>
        </p:nvSpPr>
        <p:spPr bwMode="auto">
          <a:xfrm>
            <a:off x="2897188" y="533400"/>
            <a:ext cx="3500437"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280288453"/>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0035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1161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1366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1571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1673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1776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1878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1981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r>
              <a:rPr lang="en-US" sz="1000" b="1">
                <a:latin typeface="Times New Roman" charset="0"/>
              </a:rPr>
              <a:t>CLICK EACH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r>
              <a:rPr lang="en-US" sz="1000" b="1">
                <a:latin typeface="Times New Roman" charset="0"/>
              </a:rPr>
              <a:t>CLICK EACH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0240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Logic and probability are two of the main tools in the formal</a:t>
            </a:r>
            <a:r>
              <a:rPr lang="en-US" baseline="0" dirty="0" smtClean="0">
                <a:latin typeface="Times New Roman" charset="0"/>
              </a:rPr>
              <a:t> study of reasoning.  Logic offers a qualitative (structural) perspective on inference.  </a:t>
            </a:r>
          </a:p>
          <a:p>
            <a:r>
              <a:rPr lang="en-US" baseline="0" dirty="0" smtClean="0">
                <a:latin typeface="Times New Roman" charset="0"/>
              </a:rPr>
              <a:t>Logic used in CS (theory, PL, DB, AI, </a:t>
            </a:r>
            <a:r>
              <a:rPr lang="en-US" baseline="0" dirty="0" err="1" smtClean="0">
                <a:latin typeface="Times New Roman" charset="0"/>
              </a:rPr>
              <a:t>etc</a:t>
            </a:r>
            <a:r>
              <a:rPr lang="en-US" baseline="0" dirty="0" smtClean="0">
                <a:latin typeface="Times New Roman" charset="0"/>
              </a:rPr>
              <a:t>) as well as philosophy, cognitive science and math.  </a:t>
            </a:r>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r>
              <a:rPr lang="en-US" sz="1000" b="1">
                <a:latin typeface="Times New Roman" charset="0"/>
              </a:rPr>
              <a:t>CLICK EACH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2595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2697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2800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r>
              <a:rPr lang="en-US" sz="1000" b="1">
                <a:latin typeface="Times New Roman" charset="0"/>
              </a:rPr>
              <a:t>CLICK ANIM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3209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3517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3619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3824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3926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4131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4233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4336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0445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4438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4643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rPr>
              <a:t>1. P v Q  2.  ~P v R  3.  ~Q v R  4.  ~R  5.  Q v R  (RR(1,2)  6. ~P  (RR(2,4))  7. ~Q</a:t>
            </a:r>
            <a:r>
              <a:rPr lang="en-US" baseline="0" dirty="0" smtClean="0">
                <a:latin typeface="Times New Roman" charset="0"/>
              </a:rPr>
              <a:t>  (RR(3,4))  8. R (RR(5,7))  9. nil  (RR(4,8))  </a:t>
            </a:r>
            <a:endParaRPr lang="en-US" dirty="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5053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F35CB0FA-7EF8-8F40-AE77-A1C85789F943}" type="slidenum">
              <a:rPr lang="en-US">
                <a:solidFill>
                  <a:schemeClr val="tx1"/>
                </a:solidFill>
                <a:latin typeface="Arial" charset="0"/>
              </a:rPr>
              <a:pPr eaLnBrk="1" hangingPunct="1"/>
              <a:t>46</a:t>
            </a:fld>
            <a:endParaRPr lang="en-US">
              <a:solidFill>
                <a:schemeClr val="tx1"/>
              </a:solidFill>
              <a:latin typeface="Arial" charset="0"/>
            </a:endParaRPr>
          </a:p>
        </p:txBody>
      </p:sp>
      <p:sp>
        <p:nvSpPr>
          <p:cNvPr id="151555" name="Rectangle 2"/>
          <p:cNvSpPr>
            <a:spLocks noGrp="1" noRot="1" noChangeAspect="1" noChangeArrowheads="1" noTextEdit="1"/>
          </p:cNvSpPr>
          <p:nvPr>
            <p:ph type="sldImg"/>
          </p:nvPr>
        </p:nvSpPr>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latin typeface="Times New Roman" charset="0"/>
              </a:rPr>
              <a:t>CLICK EACH SUB</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7237A64E-2479-0345-9419-42CBC8D4D6F2}" type="slidenum">
              <a:rPr lang="en-US">
                <a:solidFill>
                  <a:schemeClr val="tx1"/>
                </a:solidFill>
                <a:latin typeface="Arial" charset="0"/>
              </a:rPr>
              <a:pPr eaLnBrk="1" hangingPunct="1"/>
              <a:t>47</a:t>
            </a:fld>
            <a:endParaRPr lang="en-US">
              <a:solidFill>
                <a:schemeClr val="tx1"/>
              </a:solidFill>
              <a:latin typeface="Arial" charset="0"/>
            </a:endParaRPr>
          </a:p>
        </p:txBody>
      </p:sp>
      <p:sp>
        <p:nvSpPr>
          <p:cNvPr id="152579" name="Rectangle 2"/>
          <p:cNvSpPr>
            <a:spLocks noGrp="1" noRot="1" noChangeAspect="1" noChangeArrowheads="1" noTextEdit="1"/>
          </p:cNvSpPr>
          <p:nvPr>
            <p:ph type="sldImg"/>
          </p:nvPr>
        </p:nvSpPr>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latin typeface="Times New Roman" charset="0"/>
              </a:rPr>
              <a:t>CLICK EACH SUB</a:t>
            </a:r>
            <a:endParaRPr lang="en-US" sz="100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CAC40E2C-629E-1F45-A910-09BD79E056DA}" type="slidenum">
              <a:rPr lang="en-US">
                <a:solidFill>
                  <a:schemeClr val="tx1"/>
                </a:solidFill>
                <a:latin typeface="Arial" charset="0"/>
              </a:rPr>
              <a:pPr eaLnBrk="1" hangingPunct="1"/>
              <a:t>48</a:t>
            </a:fld>
            <a:endParaRPr lang="en-US">
              <a:solidFill>
                <a:schemeClr val="tx1"/>
              </a:solidFill>
              <a:latin typeface="Arial" charset="0"/>
            </a:endParaRPr>
          </a:p>
        </p:txBody>
      </p:sp>
      <p:sp>
        <p:nvSpPr>
          <p:cNvPr id="153603" name="Rectangle 2"/>
          <p:cNvSpPr>
            <a:spLocks noGrp="1" noRot="1" noChangeAspect="1" noChangeArrowheads="1" noTextEdit="1"/>
          </p:cNvSpPr>
          <p:nvPr>
            <p:ph type="sldImg"/>
          </p:nvPr>
        </p:nvSpPr>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latin typeface="Times New Roman" charset="0"/>
              </a:rPr>
              <a:t>CLICK EACH SUB</a:t>
            </a:r>
            <a:endParaRPr lang="en-US" sz="100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D663C2AC-A5B8-C243-BC50-70BB0BFA1ED6}" type="slidenum">
              <a:rPr lang="en-US">
                <a:solidFill>
                  <a:schemeClr val="tx1"/>
                </a:solidFill>
                <a:latin typeface="Arial" charset="0"/>
              </a:rPr>
              <a:pPr eaLnBrk="1" hangingPunct="1"/>
              <a:t>49</a:t>
            </a:fld>
            <a:endParaRPr lang="en-US">
              <a:solidFill>
                <a:schemeClr val="tx1"/>
              </a:solidFill>
              <a:latin typeface="Arial" charset="0"/>
            </a:endParaRPr>
          </a:p>
        </p:txBody>
      </p:sp>
      <p:sp>
        <p:nvSpPr>
          <p:cNvPr id="154627" name="Rectangle 2"/>
          <p:cNvSpPr>
            <a:spLocks noGrp="1" noRot="1" noChangeAspect="1" noChangeArrowheads="1" noTextEdit="1"/>
          </p:cNvSpPr>
          <p:nvPr>
            <p:ph type="sldImg"/>
          </p:nvPr>
        </p:nvSpPr>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latin typeface="Times New Roman" charset="0"/>
              </a:rPr>
              <a:t>CLICK EACH SUB</a:t>
            </a:r>
            <a:endParaRPr lang="en-US" sz="10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0547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E3434D8F-15A0-3448-B00B-A18F056DC19A}" type="slidenum">
              <a:rPr lang="en-US">
                <a:solidFill>
                  <a:schemeClr val="tx1"/>
                </a:solidFill>
                <a:latin typeface="Arial" charset="0"/>
              </a:rPr>
              <a:pPr eaLnBrk="1" hangingPunct="1"/>
              <a:t>50</a:t>
            </a:fld>
            <a:endParaRPr lang="en-US">
              <a:solidFill>
                <a:schemeClr val="tx1"/>
              </a:solidFill>
              <a:latin typeface="Arial" charset="0"/>
            </a:endParaRPr>
          </a:p>
        </p:txBody>
      </p:sp>
      <p:sp>
        <p:nvSpPr>
          <p:cNvPr id="155651" name="Rectangle 2"/>
          <p:cNvSpPr>
            <a:spLocks noGrp="1" noRot="1" noChangeAspect="1" noChangeArrowheads="1" noTextEdit="1"/>
          </p:cNvSpPr>
          <p:nvPr>
            <p:ph type="sldImg"/>
          </p:nvPr>
        </p:nvSpPr>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latin typeface="Times New Roman" charset="0"/>
              </a:rPr>
              <a:t>CLICK EACH SUB</a:t>
            </a:r>
            <a:endParaRPr lang="en-US" sz="100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5667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5769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5974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6179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6281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6384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6486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0649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6589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6691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6793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6896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6998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7101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7305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7408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7510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0752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7613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7715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7817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79203"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8022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8125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8227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8329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fld id="{19B7ED11-A12A-7A4D-8F9A-F86A798FFD9F}" type="slidenum">
              <a:rPr lang="en-US" sz="2400">
                <a:solidFill>
                  <a:schemeClr val="bg1"/>
                </a:solidFill>
              </a:rPr>
              <a:pPr/>
              <a:t>78</a:t>
            </a:fld>
            <a:endParaRPr lang="en-US" sz="2400">
              <a:solidFill>
                <a:schemeClr val="bg1"/>
              </a:solidFill>
            </a:endParaRPr>
          </a:p>
        </p:txBody>
      </p:sp>
      <p:sp>
        <p:nvSpPr>
          <p:cNvPr id="184323" name="Rectangle 2"/>
          <p:cNvSpPr>
            <a:spLocks noGrp="1" noRot="1" noChangeAspect="1" noChangeArrowheads="1" noTextEdit="1"/>
          </p:cNvSpPr>
          <p:nvPr>
            <p:ph type="sldImg"/>
          </p:nvPr>
        </p:nvSpPr>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a:latin typeface="Times New Roman" charset="0"/>
              </a:rPr>
              <a:t>CLICK EACH SUB</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fld id="{DFEA75B0-CC2F-FF48-B9EE-9846A3E54059}" type="slidenum">
              <a:rPr lang="en-US" sz="2400">
                <a:solidFill>
                  <a:schemeClr val="bg1"/>
                </a:solidFill>
              </a:rPr>
              <a:pPr/>
              <a:t>79</a:t>
            </a:fld>
            <a:endParaRPr lang="en-US" sz="2400">
              <a:solidFill>
                <a:schemeClr val="bg1"/>
              </a:solidFill>
            </a:endParaRPr>
          </a:p>
        </p:txBody>
      </p:sp>
      <p:sp>
        <p:nvSpPr>
          <p:cNvPr id="185347" name="Rectangle 2"/>
          <p:cNvSpPr>
            <a:spLocks noGrp="1" noRot="1" noChangeAspect="1" noChangeArrowheads="1" noTextEdit="1"/>
          </p:cNvSpPr>
          <p:nvPr>
            <p:ph type="sldImg"/>
          </p:nvPr>
        </p:nvSpPr>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a:latin typeface="Times New Roman" charset="0"/>
              </a:rPr>
              <a:t>CLICK EACH SUB</a:t>
            </a:r>
          </a:p>
          <a:p>
            <a:r>
              <a:rPr lang="en-US" sz="1000">
                <a:latin typeface="Times New Roman" charset="0"/>
              </a:rPr>
              <a:t>show example DB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0854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64706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8637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87395"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88419"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52B857BD-DFC9-724C-AC9F-E2C14EA8425B}" type="slidenum">
              <a:rPr lang="en-US">
                <a:solidFill>
                  <a:schemeClr val="tx1"/>
                </a:solidFill>
                <a:latin typeface="Arial" charset="0"/>
              </a:rPr>
              <a:pPr eaLnBrk="1" hangingPunct="1"/>
              <a:t>85</a:t>
            </a:fld>
            <a:endParaRPr lang="en-US">
              <a:solidFill>
                <a:schemeClr val="tx1"/>
              </a:solidFill>
              <a:latin typeface="Arial" charset="0"/>
            </a:endParaRPr>
          </a:p>
        </p:txBody>
      </p:sp>
      <p:sp>
        <p:nvSpPr>
          <p:cNvPr id="189443" name="Rectangle 2"/>
          <p:cNvSpPr>
            <a:spLocks noGrp="1" noRot="1" noChangeAspect="1" noChangeArrowheads="1" noTextEdit="1"/>
          </p:cNvSpPr>
          <p:nvPr>
            <p:ph type="sldImg"/>
          </p:nvPr>
        </p:nvSpPr>
        <p:spPr>
          <a:solidFill>
            <a:srgbClr val="FFFFFF"/>
          </a:solidFill>
        </p:spPr>
      </p:sp>
      <p:sp>
        <p:nvSpPr>
          <p:cNvPr id="189444" name="Rectangle 3"/>
          <p:cNvSpPr>
            <a:spLocks noGrp="1" noChangeArrowheads="1"/>
          </p:cNvSpPr>
          <p:nvPr>
            <p:ph type="body" idx="1"/>
          </p:nvPr>
        </p:nvSpPr>
        <p:spPr>
          <a:solidFill>
            <a:srgbClr val="FFFFFF"/>
          </a:solidFill>
          <a:ln>
            <a:solidFill>
              <a:srgbClr val="000000"/>
            </a:solidFill>
            <a:miter lim="800000"/>
          </a:ln>
        </p:spPr>
        <p:txBody>
          <a:bodyPr/>
          <a:lstStyle/>
          <a:p>
            <a:pPr eaLnBrk="1" hangingPunct="1"/>
            <a:r>
              <a:rPr lang="en-US" sz="1000" b="1">
                <a:latin typeface="Times New Roman" charset="0"/>
              </a:rPr>
              <a:t>CLICK SLIDE</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90467"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3D94C9E3-2776-A54A-845D-70AFAF9226E9}" type="slidenum">
              <a:rPr lang="en-US">
                <a:solidFill>
                  <a:schemeClr val="tx1"/>
                </a:solidFill>
                <a:latin typeface="Arial" charset="0"/>
              </a:rPr>
              <a:pPr eaLnBrk="1" hangingPunct="1"/>
              <a:t>87</a:t>
            </a:fld>
            <a:endParaRPr lang="en-US">
              <a:solidFill>
                <a:schemeClr val="tx1"/>
              </a:solidFill>
              <a:latin typeface="Arial" charset="0"/>
            </a:endParaRPr>
          </a:p>
        </p:txBody>
      </p:sp>
      <p:sp>
        <p:nvSpPr>
          <p:cNvPr id="191491" name="Rectangle 2"/>
          <p:cNvSpPr>
            <a:spLocks noGrp="1" noRot="1" noChangeAspect="1" noChangeArrowheads="1" noTextEdit="1"/>
          </p:cNvSpPr>
          <p:nvPr>
            <p:ph type="sldImg"/>
          </p:nvPr>
        </p:nvSpPr>
        <p:spPr>
          <a:solidFill>
            <a:srgbClr val="FFFFFF"/>
          </a:solidFill>
        </p:spPr>
      </p:sp>
      <p:sp>
        <p:nvSpPr>
          <p:cNvPr id="191492" name="Rectangle 3"/>
          <p:cNvSpPr>
            <a:spLocks noGrp="1" noChangeArrowheads="1"/>
          </p:cNvSpPr>
          <p:nvPr>
            <p:ph type="body" idx="1"/>
          </p:nvPr>
        </p:nvSpPr>
        <p:spPr>
          <a:solidFill>
            <a:srgbClr val="FFFFFF"/>
          </a:solidFill>
          <a:ln>
            <a:solidFill>
              <a:srgbClr val="000000"/>
            </a:solidFill>
            <a:miter lim="800000"/>
          </a:ln>
        </p:spPr>
        <p:txBody>
          <a:bodyPr/>
          <a:lstStyle/>
          <a:p>
            <a:pPr eaLnBrk="1" hangingPunct="1"/>
            <a:r>
              <a:rPr lang="en-US" sz="1000" b="1">
                <a:latin typeface="Times New Roman" charset="0"/>
              </a:rPr>
              <a:t>CLICK EACH</a:t>
            </a:r>
            <a:endParaRPr lang="en-US" sz="1000">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8C75BF74-E0C7-6D49-8B4F-B324FD361B2E}" type="slidenum">
              <a:rPr lang="en-US">
                <a:solidFill>
                  <a:schemeClr val="tx1"/>
                </a:solidFill>
                <a:latin typeface="Arial" charset="0"/>
              </a:rPr>
              <a:pPr eaLnBrk="1" hangingPunct="1"/>
              <a:t>88</a:t>
            </a:fld>
            <a:endParaRPr lang="en-US">
              <a:solidFill>
                <a:schemeClr val="tx1"/>
              </a:solidFill>
              <a:latin typeface="Arial" charset="0"/>
            </a:endParaRPr>
          </a:p>
        </p:txBody>
      </p:sp>
      <p:sp>
        <p:nvSpPr>
          <p:cNvPr id="192515" name="Rectangle 2"/>
          <p:cNvSpPr>
            <a:spLocks noGrp="1" noRot="1" noChangeAspect="1" noChangeArrowheads="1" noTextEdit="1"/>
          </p:cNvSpPr>
          <p:nvPr>
            <p:ph type="sldImg"/>
          </p:nvPr>
        </p:nvSpPr>
        <p:spPr>
          <a:solidFill>
            <a:srgbClr val="FFFFFF"/>
          </a:solidFill>
        </p:spPr>
      </p:sp>
      <p:sp>
        <p:nvSpPr>
          <p:cNvPr id="192516" name="Rectangle 3"/>
          <p:cNvSpPr>
            <a:spLocks noGrp="1" noChangeArrowheads="1"/>
          </p:cNvSpPr>
          <p:nvPr>
            <p:ph type="body" idx="1"/>
          </p:nvPr>
        </p:nvSpPr>
        <p:spPr>
          <a:solidFill>
            <a:srgbClr val="FFFFFF"/>
          </a:solidFill>
          <a:ln>
            <a:solidFill>
              <a:srgbClr val="000000"/>
            </a:solidFill>
            <a:miter lim="800000"/>
          </a:ln>
        </p:spPr>
        <p:txBody>
          <a:bodyPr/>
          <a:lstStyle/>
          <a:p>
            <a:pPr eaLnBrk="1" hangingPunct="1"/>
            <a:r>
              <a:rPr lang="en-US" sz="1000" b="1">
                <a:latin typeface="Times New Roman" charset="0"/>
              </a:rPr>
              <a:t>CLICK EACH SUB</a:t>
            </a:r>
            <a:endParaRPr lang="en-US" sz="1000">
              <a:latin typeface="Times New Roman"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26DE0F1B-A0BA-B94A-939F-8D8BA3353044}" type="slidenum">
              <a:rPr lang="en-US">
                <a:solidFill>
                  <a:schemeClr val="tx1"/>
                </a:solidFill>
                <a:latin typeface="Arial" charset="0"/>
              </a:rPr>
              <a:pPr eaLnBrk="1" hangingPunct="1"/>
              <a:t>89</a:t>
            </a:fld>
            <a:endParaRPr lang="en-US">
              <a:solidFill>
                <a:schemeClr val="tx1"/>
              </a:solidFill>
              <a:latin typeface="Arial" charset="0"/>
            </a:endParaRPr>
          </a:p>
        </p:txBody>
      </p:sp>
      <p:sp>
        <p:nvSpPr>
          <p:cNvPr id="193539" name="Rectangle 2"/>
          <p:cNvSpPr>
            <a:spLocks noGrp="1" noRot="1" noChangeAspect="1" noChangeArrowheads="1" noTextEdit="1"/>
          </p:cNvSpPr>
          <p:nvPr>
            <p:ph type="sldImg"/>
          </p:nvPr>
        </p:nvSpPr>
        <p:spPr>
          <a:solidFill>
            <a:srgbClr val="FFFFFF"/>
          </a:solidFill>
        </p:spPr>
      </p:sp>
      <p:sp>
        <p:nvSpPr>
          <p:cNvPr id="193540" name="Rectangle 3"/>
          <p:cNvSpPr>
            <a:spLocks noGrp="1" noChangeArrowheads="1"/>
          </p:cNvSpPr>
          <p:nvPr>
            <p:ph type="body" idx="1"/>
          </p:nvPr>
        </p:nvSpPr>
        <p:spPr>
          <a:solidFill>
            <a:srgbClr val="FFFFFF"/>
          </a:solidFill>
          <a:ln>
            <a:solidFill>
              <a:srgbClr val="000000"/>
            </a:solidFill>
            <a:miter lim="800000"/>
          </a:ln>
        </p:spPr>
        <p:txBody>
          <a:bodyPr/>
          <a:lstStyle/>
          <a:p>
            <a:pPr eaLnBrk="1" hangingPunct="1"/>
            <a:r>
              <a:rPr lang="en-US" sz="1000" b="1">
                <a:latin typeface="Times New Roman" charset="0"/>
              </a:rPr>
              <a:t>CLICK EACH SUB</a:t>
            </a:r>
            <a:endParaRPr lang="en-US" sz="1000">
              <a:latin typeface="Times New Roman"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36FE7595-C54F-0F4B-9972-75FA03282B1B}" type="slidenum">
              <a:rPr lang="en-US">
                <a:solidFill>
                  <a:schemeClr val="tx1"/>
                </a:solidFill>
                <a:latin typeface="Arial" charset="0"/>
              </a:rPr>
              <a:pPr eaLnBrk="1" hangingPunct="1"/>
              <a:t>90</a:t>
            </a:fld>
            <a:endParaRPr lang="en-US">
              <a:solidFill>
                <a:schemeClr val="tx1"/>
              </a:solidFill>
              <a:latin typeface="Arial" charset="0"/>
            </a:endParaRPr>
          </a:p>
        </p:txBody>
      </p:sp>
      <p:sp>
        <p:nvSpPr>
          <p:cNvPr id="194563" name="Rectangle 2"/>
          <p:cNvSpPr>
            <a:spLocks noGrp="1" noRot="1" noChangeAspect="1" noChangeArrowheads="1" noTextEdit="1"/>
          </p:cNvSpPr>
          <p:nvPr>
            <p:ph type="sldImg"/>
          </p:nvPr>
        </p:nvSpPr>
        <p:spPr>
          <a:solidFill>
            <a:srgbClr val="FFFFFF"/>
          </a:solidFill>
        </p:spPr>
      </p:sp>
      <p:sp>
        <p:nvSpPr>
          <p:cNvPr id="194564" name="Rectangle 3"/>
          <p:cNvSpPr>
            <a:spLocks noGrp="1" noChangeArrowheads="1"/>
          </p:cNvSpPr>
          <p:nvPr>
            <p:ph type="body" idx="1"/>
          </p:nvPr>
        </p:nvSpPr>
        <p:spPr>
          <a:solidFill>
            <a:srgbClr val="FFFFFF"/>
          </a:solidFill>
          <a:ln>
            <a:solidFill>
              <a:srgbClr val="000000"/>
            </a:solidFill>
            <a:miter lim="800000"/>
          </a:ln>
        </p:spPr>
        <p:txBody>
          <a:bodyPr/>
          <a:lstStyle/>
          <a:p>
            <a:pPr eaLnBrk="1" hangingPunct="1"/>
            <a:r>
              <a:rPr lang="en-US" sz="1000" b="1">
                <a:latin typeface="Times New Roman" charset="0"/>
              </a:rPr>
              <a:t>CLICK EACH SUB</a:t>
            </a:r>
            <a:endParaRPr lang="en-US" sz="100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4294967295"/>
          </p:nvPr>
        </p:nvSpPr>
        <p:spPr bwMode="auto">
          <a:xfrm>
            <a:off x="5265738" y="6657975"/>
            <a:ext cx="4029075" cy="350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pPr eaLnBrk="1" hangingPunct="1"/>
            <a:fld id="{C71725E2-86E4-174A-9BFD-5C95CB9B4851}" type="slidenum">
              <a:rPr lang="en-US">
                <a:solidFill>
                  <a:schemeClr val="tx1"/>
                </a:solidFill>
                <a:latin typeface="Arial" charset="0"/>
              </a:rPr>
              <a:pPr eaLnBrk="1" hangingPunct="1"/>
              <a:t>91</a:t>
            </a:fld>
            <a:endParaRPr lang="en-US">
              <a:solidFill>
                <a:schemeClr val="tx1"/>
              </a:solidFill>
              <a:latin typeface="Arial" charset="0"/>
            </a:endParaRPr>
          </a:p>
        </p:txBody>
      </p:sp>
      <p:sp>
        <p:nvSpPr>
          <p:cNvPr id="195587" name="Rectangle 2"/>
          <p:cNvSpPr>
            <a:spLocks noGrp="1" noRot="1" noChangeAspect="1" noChangeArrowheads="1" noTextEdit="1"/>
          </p:cNvSpPr>
          <p:nvPr>
            <p:ph type="sldImg"/>
          </p:nvPr>
        </p:nvSpPr>
        <p:spPr>
          <a:solidFill>
            <a:srgbClr val="FFFFFF"/>
          </a:solidFill>
        </p:spPr>
      </p:sp>
      <p:sp>
        <p:nvSpPr>
          <p:cNvPr id="195588" name="Rectangle 3"/>
          <p:cNvSpPr>
            <a:spLocks noGrp="1" noChangeArrowheads="1"/>
          </p:cNvSpPr>
          <p:nvPr>
            <p:ph type="body" idx="1"/>
          </p:nvPr>
        </p:nvSpPr>
        <p:spPr>
          <a:solidFill>
            <a:srgbClr val="FFFFFF"/>
          </a:solidFill>
          <a:ln>
            <a:solidFill>
              <a:srgbClr val="000000"/>
            </a:solidFill>
            <a:miter lim="800000"/>
          </a:ln>
        </p:spPr>
        <p:txBody>
          <a:bodyPr/>
          <a:lstStyle/>
          <a:p>
            <a:pPr eaLnBrk="1" hangingPunct="1"/>
            <a:r>
              <a:rPr lang="en-US" sz="1000" b="1">
                <a:latin typeface="Times New Roman" charset="0"/>
              </a:rPr>
              <a:t>CLICK EACH SUB</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xfrm>
            <a:off x="5265738" y="6657975"/>
            <a:ext cx="4029075" cy="3508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0FA63DAE-856E-694C-A3F3-316CACC4CA6D}" type="slidenum">
              <a:rPr kumimoji="0" lang="en-US"/>
              <a:pPr/>
              <a:t>92</a:t>
            </a:fld>
            <a:endParaRPr kumimoji="0" lang="en-US"/>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b="1">
                <a:latin typeface="Arial" charset="0"/>
              </a:rPr>
              <a:t>CLICK EACH SUB</a:t>
            </a:r>
          </a:p>
          <a:p>
            <a:pPr eaLnBrk="1" hangingPunct="1"/>
            <a:endParaRPr lang="en-US" sz="1000" b="1">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Text Box 1"/>
          <p:cNvSpPr txBox="1">
            <a:spLocks noChangeArrowheads="1"/>
          </p:cNvSpPr>
          <p:nvPr/>
        </p:nvSpPr>
        <p:spPr bwMode="auto">
          <a:xfrm>
            <a:off x="1549400" y="525463"/>
            <a:ext cx="6197600" cy="2628900"/>
          </a:xfrm>
          <a:prstGeom prst="rect">
            <a:avLst/>
          </a:prstGeom>
          <a:solidFill>
            <a:srgbClr val="FFFFFF"/>
          </a:solidFill>
          <a:ln w="9525">
            <a:solidFill>
              <a:srgbClr val="000000"/>
            </a:solidFill>
            <a:miter lim="800000"/>
            <a:headEnd/>
            <a:tailEnd/>
          </a:ln>
        </p:spPr>
        <p:txBody>
          <a:bodyPr wrap="none" lIns="93177" tIns="46589" rIns="93177" bIns="46589" anchor="ctr"/>
          <a:lstStyle>
            <a:lvl1pPr>
              <a:defRPr sz="1200">
                <a:solidFill>
                  <a:srgbClr val="000000"/>
                </a:solidFill>
                <a:latin typeface="Times New Roman" charset="0"/>
                <a:ea typeface="ＭＳ Ｐゴシック" charset="0"/>
              </a:defRPr>
            </a:lvl1pPr>
            <a:lvl2pPr>
              <a:defRPr sz="1200">
                <a:solidFill>
                  <a:srgbClr val="000000"/>
                </a:solidFill>
                <a:latin typeface="Times New Roman" charset="0"/>
                <a:ea typeface="ＭＳ Ｐゴシック" charset="0"/>
              </a:defRPr>
            </a:lvl2pPr>
            <a:lvl3pPr>
              <a:defRPr sz="1200">
                <a:solidFill>
                  <a:srgbClr val="000000"/>
                </a:solidFill>
                <a:latin typeface="Times New Roman" charset="0"/>
                <a:ea typeface="ＭＳ Ｐゴシック" charset="0"/>
              </a:defRPr>
            </a:lvl3pPr>
            <a:lvl4pPr>
              <a:defRPr sz="1200">
                <a:solidFill>
                  <a:srgbClr val="000000"/>
                </a:solidFill>
                <a:latin typeface="Times New Roman" charset="0"/>
                <a:ea typeface="ＭＳ Ｐゴシック" charset="0"/>
              </a:defRPr>
            </a:lvl4pPr>
            <a:lvl5pPr>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0"/>
              </a:defRPr>
            </a:lvl9pPr>
          </a:lstStyle>
          <a:p>
            <a:endParaRPr lang="en-US" sz="2400">
              <a:solidFill>
                <a:schemeClr val="bg1"/>
              </a:solidFill>
            </a:endParaRPr>
          </a:p>
        </p:txBody>
      </p:sp>
      <p:sp>
        <p:nvSpPr>
          <p:cNvPr id="196611" name="Rectangle 2"/>
          <p:cNvSpPr>
            <a:spLocks noGrp="1" noChangeArrowheads="1"/>
          </p:cNvSpPr>
          <p:nvPr>
            <p:ph type="body"/>
          </p:nvPr>
        </p:nvSpPr>
        <p:spPr>
          <a:xfrm>
            <a:off x="1239838" y="3330575"/>
            <a:ext cx="6816725"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6054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92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52400"/>
            <a:ext cx="1941513" cy="6243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3725" cy="6243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87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69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339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838200"/>
            <a:ext cx="3806825" cy="555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838200"/>
            <a:ext cx="3808413" cy="555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886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42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509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36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7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72979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152400"/>
            <a:ext cx="776763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8" name="Rectangle 3"/>
          <p:cNvSpPr>
            <a:spLocks noGrp="1" noChangeArrowheads="1"/>
          </p:cNvSpPr>
          <p:nvPr>
            <p:ph type="body" idx="1"/>
          </p:nvPr>
        </p:nvSpPr>
        <p:spPr bwMode="auto">
          <a:xfrm>
            <a:off x="685800" y="838200"/>
            <a:ext cx="7767638"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buClr>
          <a:srgbClr val="000099"/>
        </a:buClr>
        <a:buSzPct val="100000"/>
        <a:buFont typeface="Arial" charset="0"/>
        <a:defRPr sz="2800" b="1">
          <a:solidFill>
            <a:srgbClr val="000099"/>
          </a:solidFill>
          <a:latin typeface="+mj-lt"/>
          <a:ea typeface="ＭＳ Ｐゴシック" charset="0"/>
          <a:cs typeface="+mj-cs"/>
        </a:defRPr>
      </a:lvl1pPr>
      <a:lvl2pPr algn="ctr" defTabSz="457200" rtl="0" eaLnBrk="0" fontAlgn="base" hangingPunct="0">
        <a:spcBef>
          <a:spcPct val="0"/>
        </a:spcBef>
        <a:spcAft>
          <a:spcPct val="0"/>
        </a:spcAft>
        <a:buClr>
          <a:srgbClr val="000099"/>
        </a:buClr>
        <a:buSzPct val="100000"/>
        <a:buFont typeface="Arial" charset="0"/>
        <a:defRPr sz="2800" b="1">
          <a:solidFill>
            <a:srgbClr val="000099"/>
          </a:solidFill>
          <a:latin typeface="Arial" charset="0"/>
          <a:ea typeface="ＭＳ Ｐゴシック" charset="0"/>
          <a:cs typeface="Times New Roman" pitchFamily="16" charset="0"/>
        </a:defRPr>
      </a:lvl2pPr>
      <a:lvl3pPr algn="ctr" defTabSz="457200" rtl="0" eaLnBrk="0" fontAlgn="base" hangingPunct="0">
        <a:spcBef>
          <a:spcPct val="0"/>
        </a:spcBef>
        <a:spcAft>
          <a:spcPct val="0"/>
        </a:spcAft>
        <a:buClr>
          <a:srgbClr val="000099"/>
        </a:buClr>
        <a:buSzPct val="100000"/>
        <a:buFont typeface="Arial" charset="0"/>
        <a:defRPr sz="2800" b="1">
          <a:solidFill>
            <a:srgbClr val="000099"/>
          </a:solidFill>
          <a:latin typeface="Arial" charset="0"/>
          <a:ea typeface="ＭＳ Ｐゴシック" charset="0"/>
          <a:cs typeface="Times New Roman" pitchFamily="16" charset="0"/>
        </a:defRPr>
      </a:lvl3pPr>
      <a:lvl4pPr algn="ctr" defTabSz="457200" rtl="0" eaLnBrk="0" fontAlgn="base" hangingPunct="0">
        <a:spcBef>
          <a:spcPct val="0"/>
        </a:spcBef>
        <a:spcAft>
          <a:spcPct val="0"/>
        </a:spcAft>
        <a:buClr>
          <a:srgbClr val="000099"/>
        </a:buClr>
        <a:buSzPct val="100000"/>
        <a:buFont typeface="Arial" charset="0"/>
        <a:defRPr sz="2800" b="1">
          <a:solidFill>
            <a:srgbClr val="000099"/>
          </a:solidFill>
          <a:latin typeface="Arial" charset="0"/>
          <a:ea typeface="ＭＳ Ｐゴシック" charset="0"/>
          <a:cs typeface="Times New Roman" pitchFamily="16" charset="0"/>
        </a:defRPr>
      </a:lvl4pPr>
      <a:lvl5pPr algn="ctr" defTabSz="457200" rtl="0" eaLnBrk="0" fontAlgn="base" hangingPunct="0">
        <a:spcBef>
          <a:spcPct val="0"/>
        </a:spcBef>
        <a:spcAft>
          <a:spcPct val="0"/>
        </a:spcAft>
        <a:buClr>
          <a:srgbClr val="000099"/>
        </a:buClr>
        <a:buSzPct val="100000"/>
        <a:buFont typeface="Arial" charset="0"/>
        <a:defRPr sz="2800" b="1">
          <a:solidFill>
            <a:srgbClr val="000099"/>
          </a:solidFill>
          <a:latin typeface="Arial" charset="0"/>
          <a:ea typeface="ＭＳ Ｐゴシック" charset="0"/>
          <a:cs typeface="Times New Roman" pitchFamily="16" charset="0"/>
        </a:defRPr>
      </a:lvl5pPr>
      <a:lvl6pPr marL="457200" algn="ctr" defTabSz="457200" rtl="0" fontAlgn="base">
        <a:spcBef>
          <a:spcPct val="0"/>
        </a:spcBef>
        <a:spcAft>
          <a:spcPct val="0"/>
        </a:spcAft>
        <a:buClr>
          <a:srgbClr val="000099"/>
        </a:buClr>
        <a:buSzPct val="100000"/>
        <a:buFont typeface="Arial" charset="0"/>
        <a:defRPr sz="2800" b="1">
          <a:solidFill>
            <a:srgbClr val="000099"/>
          </a:solidFill>
          <a:latin typeface="Arial" charset="0"/>
          <a:cs typeface="Times New Roman" pitchFamily="16" charset="0"/>
        </a:defRPr>
      </a:lvl6pPr>
      <a:lvl7pPr marL="914400" algn="ctr" defTabSz="457200" rtl="0" fontAlgn="base">
        <a:spcBef>
          <a:spcPct val="0"/>
        </a:spcBef>
        <a:spcAft>
          <a:spcPct val="0"/>
        </a:spcAft>
        <a:buClr>
          <a:srgbClr val="000099"/>
        </a:buClr>
        <a:buSzPct val="100000"/>
        <a:buFont typeface="Arial" charset="0"/>
        <a:defRPr sz="2800" b="1">
          <a:solidFill>
            <a:srgbClr val="000099"/>
          </a:solidFill>
          <a:latin typeface="Arial" charset="0"/>
          <a:cs typeface="Times New Roman" pitchFamily="16" charset="0"/>
        </a:defRPr>
      </a:lvl7pPr>
      <a:lvl8pPr marL="1371600" algn="ctr" defTabSz="457200" rtl="0" fontAlgn="base">
        <a:spcBef>
          <a:spcPct val="0"/>
        </a:spcBef>
        <a:spcAft>
          <a:spcPct val="0"/>
        </a:spcAft>
        <a:buClr>
          <a:srgbClr val="000099"/>
        </a:buClr>
        <a:buSzPct val="100000"/>
        <a:buFont typeface="Arial" charset="0"/>
        <a:defRPr sz="2800" b="1">
          <a:solidFill>
            <a:srgbClr val="000099"/>
          </a:solidFill>
          <a:latin typeface="Arial" charset="0"/>
          <a:cs typeface="Times New Roman" pitchFamily="16" charset="0"/>
        </a:defRPr>
      </a:lvl8pPr>
      <a:lvl9pPr marL="1828800" algn="ctr" defTabSz="457200" rtl="0" fontAlgn="base">
        <a:spcBef>
          <a:spcPct val="0"/>
        </a:spcBef>
        <a:spcAft>
          <a:spcPct val="0"/>
        </a:spcAft>
        <a:buClr>
          <a:srgbClr val="000099"/>
        </a:buClr>
        <a:buSzPct val="100000"/>
        <a:buFont typeface="Arial" charset="0"/>
        <a:defRPr sz="2800" b="1">
          <a:solidFill>
            <a:srgbClr val="000099"/>
          </a:solidFill>
          <a:latin typeface="Arial" charset="0"/>
          <a:cs typeface="Times New Roman" pitchFamily="16" charset="0"/>
        </a:defRPr>
      </a:lvl9pPr>
    </p:titleStyle>
    <p:bodyStyle>
      <a:lvl1pPr marL="338138" indent="-338138" algn="l" defTabSz="457200" rtl="0" eaLnBrk="0" fontAlgn="base" hangingPunct="0">
        <a:spcBef>
          <a:spcPts val="600"/>
        </a:spcBef>
        <a:spcAft>
          <a:spcPct val="0"/>
        </a:spcAft>
        <a:buClr>
          <a:srgbClr val="33CC33"/>
        </a:buClr>
        <a:buSzPct val="150000"/>
        <a:buFont typeface="Arial" charset="0"/>
        <a:buChar char="•"/>
        <a:defRPr sz="2400">
          <a:solidFill>
            <a:srgbClr val="000000"/>
          </a:solidFill>
          <a:latin typeface="+mn-lt"/>
          <a:ea typeface="ＭＳ Ｐゴシック" charset="0"/>
          <a:cs typeface="+mn-cs"/>
        </a:defRPr>
      </a:lvl1pPr>
      <a:lvl2pPr marL="738188" indent="-280988" algn="l" defTabSz="457200" rtl="0" eaLnBrk="0" fontAlgn="base" hangingPunct="0">
        <a:spcBef>
          <a:spcPts val="600"/>
        </a:spcBef>
        <a:spcAft>
          <a:spcPct val="0"/>
        </a:spcAft>
        <a:buClr>
          <a:srgbClr val="0000FF"/>
        </a:buClr>
        <a:buSzPct val="100000"/>
        <a:buFont typeface="Wingdings" charset="0"/>
        <a:buChar char=""/>
        <a:defRPr sz="2400">
          <a:solidFill>
            <a:srgbClr val="000000"/>
          </a:solidFill>
          <a:latin typeface="+mn-lt"/>
          <a:ea typeface="Times New Roman" charset="0"/>
          <a:cs typeface="+mn-cs"/>
        </a:defRPr>
      </a:lvl2pPr>
      <a:lvl3pPr marL="1143000" indent="-228600" algn="l" defTabSz="457200" rtl="0" eaLnBrk="0" fontAlgn="base" hangingPunct="0">
        <a:spcBef>
          <a:spcPts val="500"/>
        </a:spcBef>
        <a:spcAft>
          <a:spcPct val="0"/>
        </a:spcAft>
        <a:buClr>
          <a:srgbClr val="FF0000"/>
        </a:buClr>
        <a:buSzPct val="100000"/>
        <a:buFont typeface="Arial" charset="0"/>
        <a:buChar char="•"/>
        <a:defRPr sz="2000">
          <a:solidFill>
            <a:srgbClr val="000000"/>
          </a:solidFill>
          <a:latin typeface="+mn-lt"/>
          <a:ea typeface="Times New Roman" charset="0"/>
          <a:cs typeface="+mn-cs"/>
        </a:defRPr>
      </a:lvl3pPr>
      <a:lvl4pPr marL="1600200" indent="-228600"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Times New Roman" charset="0"/>
          <a:cs typeface="+mn-cs"/>
        </a:defRPr>
      </a:lvl4pPr>
      <a:lvl5pPr marL="2057400" indent="-228600" algn="l" defTabSz="457200" rtl="0" eaLnBrk="0" fontAlgn="base" hangingPunct="0">
        <a:spcBef>
          <a:spcPts val="400"/>
        </a:spcBef>
        <a:spcAft>
          <a:spcPct val="0"/>
        </a:spcAft>
        <a:buClr>
          <a:srgbClr val="000000"/>
        </a:buClr>
        <a:buSzPct val="100000"/>
        <a:buFont typeface="Arial" charset="0"/>
        <a:buChar char="»"/>
        <a:defRPr sz="1600">
          <a:solidFill>
            <a:srgbClr val="000000"/>
          </a:solidFill>
          <a:latin typeface="+mn-lt"/>
          <a:ea typeface="Times New Roman" charset="0"/>
          <a:cs typeface="+mn-cs"/>
        </a:defRPr>
      </a:lvl5pPr>
      <a:lvl6pPr marL="2514600" indent="-228600" algn="l" defTabSz="457200" rtl="0" fontAlgn="base">
        <a:spcBef>
          <a:spcPts val="400"/>
        </a:spcBef>
        <a:spcAft>
          <a:spcPct val="0"/>
        </a:spcAft>
        <a:buClr>
          <a:srgbClr val="000000"/>
        </a:buClr>
        <a:buSzPct val="100000"/>
        <a:buFont typeface="Arial" charset="0"/>
        <a:buChar char="»"/>
        <a:defRPr sz="1600">
          <a:solidFill>
            <a:srgbClr val="000000"/>
          </a:solidFill>
          <a:latin typeface="+mn-lt"/>
          <a:cs typeface="+mn-cs"/>
        </a:defRPr>
      </a:lvl6pPr>
      <a:lvl7pPr marL="2971800" indent="-228600" algn="l" defTabSz="457200" rtl="0" fontAlgn="base">
        <a:spcBef>
          <a:spcPts val="400"/>
        </a:spcBef>
        <a:spcAft>
          <a:spcPct val="0"/>
        </a:spcAft>
        <a:buClr>
          <a:srgbClr val="000000"/>
        </a:buClr>
        <a:buSzPct val="100000"/>
        <a:buFont typeface="Arial" charset="0"/>
        <a:buChar char="»"/>
        <a:defRPr sz="1600">
          <a:solidFill>
            <a:srgbClr val="000000"/>
          </a:solidFill>
          <a:latin typeface="+mn-lt"/>
          <a:cs typeface="+mn-cs"/>
        </a:defRPr>
      </a:lvl7pPr>
      <a:lvl8pPr marL="3429000" indent="-228600" algn="l" defTabSz="457200" rtl="0" fontAlgn="base">
        <a:spcBef>
          <a:spcPts val="400"/>
        </a:spcBef>
        <a:spcAft>
          <a:spcPct val="0"/>
        </a:spcAft>
        <a:buClr>
          <a:srgbClr val="000000"/>
        </a:buClr>
        <a:buSzPct val="100000"/>
        <a:buFont typeface="Arial" charset="0"/>
        <a:buChar char="»"/>
        <a:defRPr sz="1600">
          <a:solidFill>
            <a:srgbClr val="000000"/>
          </a:solidFill>
          <a:latin typeface="+mn-lt"/>
          <a:cs typeface="+mn-cs"/>
        </a:defRPr>
      </a:lvl8pPr>
      <a:lvl9pPr marL="3886200" indent="-228600" algn="l" defTabSz="457200" rtl="0" fontAlgn="base">
        <a:spcBef>
          <a:spcPts val="400"/>
        </a:spcBef>
        <a:spcAft>
          <a:spcPct val="0"/>
        </a:spcAft>
        <a:buClr>
          <a:srgbClr val="000000"/>
        </a:buClr>
        <a:buSzPct val="100000"/>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bin"/><Relationship Id="rId5" Type="http://schemas.openxmlformats.org/officeDocument/2006/relationships/image" Target="../media/image11.wmf"/><Relationship Id="rId6" Type="http://schemas.openxmlformats.org/officeDocument/2006/relationships/oleObject" Target="../embeddings/oleObject2.bin"/><Relationship Id="rId7" Type="http://schemas.openxmlformats.org/officeDocument/2006/relationships/image" Target="../media/image12.wmf"/><Relationship Id="rId8" Type="http://schemas.openxmlformats.org/officeDocument/2006/relationships/oleObject" Target="../embeddings/oleObject3.bin"/><Relationship Id="rId9"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wmf"/><Relationship Id="rId7" Type="http://schemas.openxmlformats.org/officeDocument/2006/relationships/image" Target="../media/image5.wmf"/><Relationship Id="rId8" Type="http://schemas.openxmlformats.org/officeDocument/2006/relationships/image" Target="../media/image6.wmf"/><Relationship Id="rId9" Type="http://schemas.openxmlformats.org/officeDocument/2006/relationships/image" Target="../media/image7.wmf"/><Relationship Id="rId10"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2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2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2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2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3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3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3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3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 Id="rId3" Type="http://schemas.openxmlformats.org/officeDocument/2006/relationships/image" Target="../media/image3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3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3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
          <p:cNvGrpSpPr>
            <a:grpSpLocks/>
          </p:cNvGrpSpPr>
          <p:nvPr/>
        </p:nvGrpSpPr>
        <p:grpSpPr bwMode="auto">
          <a:xfrm>
            <a:off x="769938" y="1706563"/>
            <a:ext cx="7770812" cy="1525587"/>
            <a:chOff x="432" y="551"/>
            <a:chExt cx="4895" cy="961"/>
          </a:xfrm>
        </p:grpSpPr>
        <p:sp>
          <p:nvSpPr>
            <p:cNvPr id="2053" name="AutoShape 2"/>
            <p:cNvSpPr>
              <a:spLocks noChangeArrowheads="1"/>
            </p:cNvSpPr>
            <p:nvPr/>
          </p:nvSpPr>
          <p:spPr bwMode="auto">
            <a:xfrm>
              <a:off x="432" y="672"/>
              <a:ext cx="4895" cy="719"/>
            </a:xfrm>
            <a:prstGeom prst="roundRect">
              <a:avLst>
                <a:gd name="adj" fmla="val 1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4" name="Text Box 3"/>
            <p:cNvSpPr txBox="1">
              <a:spLocks noChangeArrowheads="1"/>
            </p:cNvSpPr>
            <p:nvPr/>
          </p:nvSpPr>
          <p:spPr bwMode="auto">
            <a:xfrm>
              <a:off x="432" y="551"/>
              <a:ext cx="4895"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GB" sz="4000" b="1">
                  <a:solidFill>
                    <a:srgbClr val="000099"/>
                  </a:solidFill>
                </a:rPr>
                <a:t>Propositional Logic</a:t>
              </a:r>
            </a:p>
            <a:p>
              <a:pPr algn="ctr" eaLnBrk="1" hangingPunct="1">
                <a:lnSpc>
                  <a:spcPct val="93000"/>
                </a:lnSpc>
                <a:buClr>
                  <a:srgbClr val="000099"/>
                </a:buClr>
                <a:buFont typeface="Arial" charset="0"/>
                <a:buNone/>
              </a:pPr>
              <a:endParaRPr lang="en-GB" sz="3600" b="1">
                <a:solidFill>
                  <a:srgbClr val="000099"/>
                </a:solidFill>
              </a:endParaRPr>
            </a:p>
            <a:p>
              <a:pPr algn="ctr" eaLnBrk="1" hangingPunct="1">
                <a:lnSpc>
                  <a:spcPct val="93000"/>
                </a:lnSpc>
                <a:buClr>
                  <a:srgbClr val="000099"/>
                </a:buClr>
                <a:buFont typeface="Arial" charset="0"/>
                <a:buNone/>
              </a:pPr>
              <a:r>
                <a:rPr lang="en-GB" b="1">
                  <a:solidFill>
                    <a:schemeClr val="tx1"/>
                  </a:solidFill>
                </a:rPr>
                <a:t>Reading:  Chapter 7.1, 7.3 – 7.5</a:t>
              </a:r>
            </a:p>
          </p:txBody>
        </p:sp>
      </p:grpSp>
      <p:sp>
        <p:nvSpPr>
          <p:cNvPr id="2051" name="AutoShape 7"/>
          <p:cNvSpPr>
            <a:spLocks noChangeArrowheads="1"/>
          </p:cNvSpPr>
          <p:nvPr/>
        </p:nvSpPr>
        <p:spPr bwMode="auto">
          <a:xfrm>
            <a:off x="990600" y="5257800"/>
            <a:ext cx="7205623" cy="260841"/>
          </a:xfrm>
          <a:prstGeom prst="roundRect">
            <a:avLst>
              <a:gd name="adj" fmla="val 70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smtClean="0">
                <a:solidFill>
                  <a:srgbClr val="000000"/>
                </a:solidFill>
              </a:rPr>
              <a:t>[Partially based </a:t>
            </a:r>
            <a:r>
              <a:rPr lang="en-GB" sz="1800" dirty="0">
                <a:solidFill>
                  <a:srgbClr val="000000"/>
                </a:solidFill>
              </a:rPr>
              <a:t>on slides from Jerry Zhu, Louis Oliphant and Andrew Moore]</a:t>
            </a:r>
          </a:p>
        </p:txBody>
      </p:sp>
      <p:sp>
        <p:nvSpPr>
          <p:cNvPr id="2052" name="TextBox 1"/>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0853703"/>
              </p:ext>
            </p:extLst>
          </p:nvPr>
        </p:nvGraphicFramePr>
        <p:xfrm>
          <a:off x="1752600" y="1651000"/>
          <a:ext cx="5410200" cy="3606800"/>
        </p:xfrm>
        <a:graphic>
          <a:graphicData uri="http://schemas.openxmlformats.org/drawingml/2006/table">
            <a:tbl>
              <a:tblPr firstRow="1" bandCol="1">
                <a:tableStyleId>{9DCAF9ED-07DC-4A11-8D7F-57B35C25682E}</a:tableStyleId>
              </a:tblPr>
              <a:tblGrid>
                <a:gridCol w="364732"/>
                <a:gridCol w="364732"/>
                <a:gridCol w="364732"/>
                <a:gridCol w="582203"/>
                <a:gridCol w="914400"/>
                <a:gridCol w="1752600"/>
                <a:gridCol w="1066801"/>
              </a:tblGrid>
              <a:tr h="370840">
                <a:tc>
                  <a:txBody>
                    <a:bodyPr/>
                    <a:lstStyle/>
                    <a:p>
                      <a:pPr algn="ctr"/>
                      <a:r>
                        <a:rPr lang="en-US" dirty="0" smtClean="0">
                          <a:solidFill>
                            <a:srgbClr val="FFFFFF"/>
                          </a:solidFill>
                        </a:rPr>
                        <a:t>P</a:t>
                      </a:r>
                      <a:endParaRPr lang="en-US" dirty="0">
                        <a:solidFill>
                          <a:srgbClr val="FFFFFF"/>
                        </a:solidFill>
                      </a:endParaRPr>
                    </a:p>
                  </a:txBody>
                  <a:tcPr/>
                </a:tc>
                <a:tc>
                  <a:txBody>
                    <a:bodyPr/>
                    <a:lstStyle/>
                    <a:p>
                      <a:pPr algn="ctr"/>
                      <a:r>
                        <a:rPr lang="en-US" dirty="0" smtClean="0"/>
                        <a:t>Q</a:t>
                      </a:r>
                      <a:endParaRPr lang="en-US" dirty="0">
                        <a:solidFill>
                          <a:srgbClr val="000000"/>
                        </a:solidFill>
                      </a:endParaRPr>
                    </a:p>
                  </a:txBody>
                  <a:tcPr/>
                </a:tc>
                <a:tc>
                  <a:txBody>
                    <a:bodyPr/>
                    <a:lstStyle/>
                    <a:p>
                      <a:pPr algn="ctr"/>
                      <a:r>
                        <a:rPr lang="en-US" dirty="0" smtClean="0"/>
                        <a:t>R</a:t>
                      </a:r>
                      <a:endParaRPr lang="en-US" dirty="0">
                        <a:solidFill>
                          <a:srgbClr val="000000"/>
                        </a:solidFill>
                      </a:endParaRPr>
                    </a:p>
                  </a:txBody>
                  <a:tcPr/>
                </a:tc>
                <a:tc>
                  <a:txBody>
                    <a:bodyPr/>
                    <a:lstStyle/>
                    <a:p>
                      <a:pPr algn="ctr"/>
                      <a:r>
                        <a:rPr lang="en-US" dirty="0" smtClean="0"/>
                        <a:t>¬P</a:t>
                      </a:r>
                      <a:endParaRPr lang="en-US" dirty="0">
                        <a:solidFill>
                          <a:srgbClr val="000000"/>
                        </a:solidFill>
                      </a:endParaRPr>
                    </a:p>
                  </a:txBody>
                  <a:tcPr/>
                </a:tc>
                <a:tc>
                  <a:txBody>
                    <a:bodyPr/>
                    <a:lstStyle/>
                    <a:p>
                      <a:pPr algn="ctr"/>
                      <a:r>
                        <a:rPr lang="en-US" dirty="0" smtClean="0"/>
                        <a:t>Q ∧ R</a:t>
                      </a:r>
                      <a:endParaRPr lang="en-US" dirty="0">
                        <a:solidFill>
                          <a:srgbClr val="000000"/>
                        </a:solidFill>
                      </a:endParaRPr>
                    </a:p>
                  </a:txBody>
                  <a:tcPr/>
                </a:tc>
                <a:tc>
                  <a:txBody>
                    <a:bodyPr/>
                    <a:lstStyle/>
                    <a:p>
                      <a:pPr algn="ctr"/>
                      <a:r>
                        <a:rPr lang="en-US" dirty="0" smtClean="0"/>
                        <a:t>¬P ∨ (Q ∧ R)</a:t>
                      </a: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Wff</a:t>
                      </a:r>
                      <a:endParaRPr lang="en-US" dirty="0" smtClean="0"/>
                    </a:p>
                    <a:p>
                      <a:pPr algn="ctr"/>
                      <a:endParaRPr lang="en-US" dirty="0">
                        <a:solidFill>
                          <a:srgbClr val="000000"/>
                        </a:solidFill>
                      </a:endParaRPr>
                    </a:p>
                  </a:txBody>
                  <a:tcPr/>
                </a:tc>
              </a:tr>
              <a:tr h="370840">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r>
            </a:tbl>
          </a:graphicData>
        </a:graphic>
      </p:graphicFrame>
      <p:sp>
        <p:nvSpPr>
          <p:cNvPr id="13314"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Example</a:t>
            </a:r>
          </a:p>
        </p:txBody>
      </p:sp>
      <p:sp>
        <p:nvSpPr>
          <p:cNvPr id="13315" name="Rectangle 2"/>
          <p:cNvSpPr>
            <a:spLocks noGrp="1" noChangeArrowheads="1"/>
          </p:cNvSpPr>
          <p:nvPr>
            <p:ph type="body" idx="1"/>
          </p:nvPr>
        </p:nvSpPr>
        <p:spPr>
          <a:xfrm>
            <a:off x="685800" y="762000"/>
            <a:ext cx="7770813" cy="4191000"/>
          </a:xfrm>
        </p:spPr>
        <p:txBody>
          <a:bodyPr/>
          <a:lstStyle/>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Symbol" charset="0"/>
                <a:cs typeface="Times New Roman" charset="0"/>
              </a:rPr>
              <a:t>(¬</a:t>
            </a:r>
            <a:r>
              <a:rPr lang="en-US" dirty="0" smtClean="0">
                <a:latin typeface="Arial" charset="0"/>
                <a:cs typeface="Times New Roman" charset="0"/>
              </a:rPr>
              <a:t>P </a:t>
            </a:r>
            <a:r>
              <a:rPr lang="en-US" dirty="0" smtClean="0">
                <a:latin typeface="Symbol" charset="0"/>
                <a:cs typeface="Times New Roman" charset="0"/>
              </a:rPr>
              <a:t>∨</a:t>
            </a:r>
            <a:r>
              <a:rPr lang="en-US" dirty="0" smtClean="0">
                <a:latin typeface="Arial" charset="0"/>
                <a:cs typeface="Times New Roman" charset="0"/>
              </a:rPr>
              <a:t> (Q </a:t>
            </a:r>
            <a:r>
              <a:rPr lang="en-US" dirty="0" smtClean="0">
                <a:latin typeface="Symbol" charset="0"/>
                <a:cs typeface="Times New Roman" charset="0"/>
              </a:rPr>
              <a:t>∧</a:t>
            </a:r>
            <a:r>
              <a:rPr lang="en-US" dirty="0" smtClean="0">
                <a:latin typeface="Arial" charset="0"/>
                <a:cs typeface="Times New Roman" charset="0"/>
              </a:rPr>
              <a:t> R))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Q</a:t>
            </a:r>
          </a:p>
        </p:txBody>
      </p:sp>
      <p:sp>
        <p:nvSpPr>
          <p:cNvPr id="13317" name="AutoShape 8"/>
          <p:cNvSpPr>
            <a:spLocks noChangeArrowheads="1"/>
          </p:cNvSpPr>
          <p:nvPr/>
        </p:nvSpPr>
        <p:spPr bwMode="auto">
          <a:xfrm>
            <a:off x="1752600" y="3048000"/>
            <a:ext cx="1143000" cy="2286000"/>
          </a:xfrm>
          <a:prstGeom prst="roundRect">
            <a:avLst>
              <a:gd name="adj" fmla="val 102"/>
            </a:avLst>
          </a:prstGeom>
          <a:noFill/>
          <a:ln w="2844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8" name="AutoShape 9"/>
          <p:cNvSpPr>
            <a:spLocks noChangeArrowheads="1"/>
          </p:cNvSpPr>
          <p:nvPr/>
        </p:nvSpPr>
        <p:spPr bwMode="auto">
          <a:xfrm>
            <a:off x="169270" y="5593475"/>
            <a:ext cx="8974730" cy="807325"/>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solidFill>
                  <a:srgbClr val="FF0000"/>
                </a:solidFill>
                <a:latin typeface="Arial" charset="0"/>
              </a:rPr>
              <a:t>Satisfiable</a:t>
            </a:r>
            <a:r>
              <a:rPr lang="en-GB" dirty="0">
                <a:solidFill>
                  <a:srgbClr val="000000"/>
                </a:solidFill>
                <a:latin typeface="Arial" charset="0"/>
              </a:rPr>
              <a:t>: a sentence that is </a:t>
            </a:r>
            <a:r>
              <a:rPr lang="en-GB" b="1" dirty="0">
                <a:solidFill>
                  <a:srgbClr val="000000"/>
                </a:solidFill>
                <a:latin typeface="Arial" charset="0"/>
              </a:rPr>
              <a:t>true</a:t>
            </a:r>
            <a:r>
              <a:rPr lang="en-GB" dirty="0">
                <a:solidFill>
                  <a:srgbClr val="000000"/>
                </a:solidFill>
                <a:latin typeface="Arial" charset="0"/>
              </a:rPr>
              <a:t> under </a:t>
            </a:r>
            <a:r>
              <a:rPr lang="en-GB" b="1" i="1" dirty="0">
                <a:solidFill>
                  <a:srgbClr val="000000"/>
                </a:solidFill>
                <a:latin typeface="Arial" charset="0"/>
              </a:rPr>
              <a:t>some</a:t>
            </a:r>
            <a:r>
              <a:rPr lang="en-GB" dirty="0">
                <a:solidFill>
                  <a:srgbClr val="000000"/>
                </a:solidFill>
                <a:latin typeface="Arial" charset="0"/>
              </a:rPr>
              <a:t> </a:t>
            </a:r>
            <a:r>
              <a:rPr lang="en-GB" dirty="0" smtClean="0">
                <a:solidFill>
                  <a:srgbClr val="000000"/>
                </a:solidFill>
                <a:latin typeface="Arial" charset="0"/>
              </a:rPr>
              <a:t>interpretation(s)</a:t>
            </a:r>
            <a:endParaRPr lang="en-GB" dirty="0">
              <a:solidFill>
                <a:srgbClr val="000000"/>
              </a:solidFill>
              <a:latin typeface="Arial" charset="0"/>
            </a:endParaRP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Arial" charset="0"/>
              </a:rPr>
              <a:t>Deciding </a:t>
            </a:r>
            <a:r>
              <a:rPr lang="en-GB" dirty="0" err="1">
                <a:solidFill>
                  <a:srgbClr val="000000"/>
                </a:solidFill>
                <a:latin typeface="Arial" charset="0"/>
              </a:rPr>
              <a:t>satisfiability</a:t>
            </a:r>
            <a:r>
              <a:rPr lang="en-GB" dirty="0">
                <a:solidFill>
                  <a:srgbClr val="000000"/>
                </a:solidFill>
                <a:latin typeface="Arial" charset="0"/>
              </a:rPr>
              <a:t> of a sentence is NP-</a:t>
            </a:r>
            <a:r>
              <a:rPr lang="en-GB" dirty="0" smtClean="0">
                <a:solidFill>
                  <a:srgbClr val="000000"/>
                </a:solidFill>
                <a:latin typeface="Arial" charset="0"/>
              </a:rPr>
              <a:t>complete</a:t>
            </a:r>
            <a:endParaRPr lang="en-GB" dirty="0">
              <a:solidFill>
                <a:srgbClr val="000000"/>
              </a:solidFill>
              <a:latin typeface="Arial" charset="0"/>
            </a:endParaRPr>
          </a:p>
        </p:txBody>
      </p:sp>
      <p:sp>
        <p:nvSpPr>
          <p:cNvPr id="13319" name="TextBox 9"/>
          <p:cNvSpPr txBox="1">
            <a:spLocks noChangeArrowheads="1"/>
          </p:cNvSpPr>
          <p:nvPr/>
        </p:nvSpPr>
        <p:spPr bwMode="auto">
          <a:xfrm>
            <a:off x="7391400" y="6412853"/>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extLst>
      <p:ext uri="{BB962C8B-B14F-4D97-AF65-F5344CB8AC3E}">
        <p14:creationId xmlns:p14="http://schemas.microsoft.com/office/powerpoint/2010/main" val="4514362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
          <p:cNvGrpSpPr>
            <a:grpSpLocks/>
          </p:cNvGrpSpPr>
          <p:nvPr/>
        </p:nvGrpSpPr>
        <p:grpSpPr bwMode="auto">
          <a:xfrm>
            <a:off x="685800" y="152400"/>
            <a:ext cx="7770813" cy="608013"/>
            <a:chOff x="432" y="96"/>
            <a:chExt cx="4895" cy="383"/>
          </a:xfrm>
        </p:grpSpPr>
        <p:sp>
          <p:nvSpPr>
            <p:cNvPr id="15371" name="AutoShape 2"/>
            <p:cNvSpPr>
              <a:spLocks noChangeArrowheads="1"/>
            </p:cNvSpPr>
            <p:nvPr/>
          </p:nvSpPr>
          <p:spPr bwMode="auto">
            <a:xfrm>
              <a:off x="432" y="96"/>
              <a:ext cx="4895" cy="383"/>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72" name="Text Box 3"/>
            <p:cNvSpPr txBox="1">
              <a:spLocks noChangeArrowheads="1"/>
            </p:cNvSpPr>
            <p:nvPr/>
          </p:nvSpPr>
          <p:spPr bwMode="auto">
            <a:xfrm>
              <a:off x="432" y="113"/>
              <a:ext cx="4895"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GB" sz="3200" b="1">
                  <a:solidFill>
                    <a:srgbClr val="000099"/>
                  </a:solidFill>
                </a:rPr>
                <a:t>Example</a:t>
              </a:r>
            </a:p>
          </p:txBody>
        </p:sp>
      </p:grpSp>
      <p:grpSp>
        <p:nvGrpSpPr>
          <p:cNvPr id="15363" name="Group 4"/>
          <p:cNvGrpSpPr>
            <a:grpSpLocks/>
          </p:cNvGrpSpPr>
          <p:nvPr/>
        </p:nvGrpSpPr>
        <p:grpSpPr bwMode="auto">
          <a:xfrm>
            <a:off x="685800" y="838200"/>
            <a:ext cx="7770813" cy="5561013"/>
            <a:chOff x="432" y="528"/>
            <a:chExt cx="4895" cy="3503"/>
          </a:xfrm>
        </p:grpSpPr>
        <p:sp>
          <p:nvSpPr>
            <p:cNvPr id="15369" name="AutoShape 5"/>
            <p:cNvSpPr>
              <a:spLocks noChangeArrowheads="1"/>
            </p:cNvSpPr>
            <p:nvPr/>
          </p:nvSpPr>
          <p:spPr bwMode="auto">
            <a:xfrm>
              <a:off x="432" y="528"/>
              <a:ext cx="4895" cy="3503"/>
            </a:xfrm>
            <a:prstGeom prst="roundRect">
              <a:avLst>
                <a:gd name="adj" fmla="val 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70" name="Text Box 6"/>
            <p:cNvSpPr txBox="1">
              <a:spLocks noChangeArrowheads="1"/>
            </p:cNvSpPr>
            <p:nvPr/>
          </p:nvSpPr>
          <p:spPr bwMode="auto">
            <a:xfrm>
              <a:off x="432" y="528"/>
              <a:ext cx="489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39725" indent="-339725">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rgbClr val="000000"/>
                  </a:solidFill>
                  <a:latin typeface="Arial" charset="0"/>
                  <a:ea typeface="ＭＳ Ｐゴシック" charset="0"/>
                  <a:cs typeface="Times New Roman" charset="0"/>
                </a:defRPr>
              </a:lvl1pPr>
              <a:lvl2pPr marL="742950" indent="-28575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rgbClr val="000000"/>
                  </a:solidFill>
                  <a:latin typeface="Arial" charset="0"/>
                  <a:ea typeface="Times New Roman" charset="0"/>
                  <a:cs typeface="Times New Roman" charset="0"/>
                </a:defRPr>
              </a:lvl2pPr>
              <a:lvl3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000">
                  <a:solidFill>
                    <a:srgbClr val="000000"/>
                  </a:solidFill>
                  <a:latin typeface="Arial" charset="0"/>
                  <a:ea typeface="Times New Roman" charset="0"/>
                  <a:cs typeface="Times New Roman" charset="0"/>
                </a:defRPr>
              </a:lvl3pPr>
              <a:lvl4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solidFill>
                    <a:srgbClr val="000000"/>
                  </a:solidFill>
                  <a:latin typeface="Arial" charset="0"/>
                  <a:ea typeface="Times New Roman" charset="0"/>
                  <a:cs typeface="Times New Roman" charset="0"/>
                </a:defRPr>
              </a:lvl4pPr>
              <a:lvl5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5pPr>
              <a:lvl6pPr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6pPr>
              <a:lvl7pPr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7pPr>
              <a:lvl8pPr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8pPr>
              <a:lvl9pPr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9pPr>
            </a:lstStyle>
            <a:p>
              <a:pPr algn="ctr" eaLnBrk="1" hangingPunct="1">
                <a:lnSpc>
                  <a:spcPct val="93000"/>
                </a:lnSpc>
                <a:spcBef>
                  <a:spcPts val="600"/>
                </a:spcBef>
                <a:buClr>
                  <a:srgbClr val="33CC33"/>
                </a:buClr>
                <a:buSzPct val="150000"/>
                <a:buFont typeface="Arial" charset="0"/>
                <a:buNone/>
              </a:pPr>
              <a:r>
                <a:rPr lang="en-GB" dirty="0" smtClean="0"/>
                <a:t>((</a:t>
              </a:r>
              <a:r>
                <a:rPr lang="en-GB" dirty="0"/>
                <a:t>P </a:t>
              </a:r>
              <a:r>
                <a:rPr lang="en-GB" dirty="0" smtClean="0">
                  <a:latin typeface="Symbol" charset="0"/>
                </a:rPr>
                <a:t>∧</a:t>
              </a:r>
              <a:r>
                <a:rPr lang="en-GB" dirty="0" smtClean="0"/>
                <a:t> R) </a:t>
              </a:r>
              <a:r>
                <a:rPr lang="en-GB" dirty="0" smtClean="0">
                  <a:latin typeface="Symbol" charset="0"/>
                </a:rPr>
                <a:t>⇒</a:t>
              </a:r>
              <a:r>
                <a:rPr lang="en-GB" dirty="0" smtClean="0"/>
                <a:t> </a:t>
              </a:r>
              <a:r>
                <a:rPr lang="en-GB" dirty="0"/>
                <a:t>Q) </a:t>
              </a:r>
              <a:r>
                <a:rPr lang="en-GB" dirty="0" smtClean="0">
                  <a:latin typeface="Symbol" charset="0"/>
                </a:rPr>
                <a:t>∧</a:t>
              </a:r>
              <a:r>
                <a:rPr lang="en-GB" dirty="0" smtClean="0"/>
                <a:t> </a:t>
              </a:r>
              <a:r>
                <a:rPr lang="en-GB" dirty="0"/>
                <a:t>P </a:t>
              </a:r>
              <a:r>
                <a:rPr lang="en-GB" dirty="0" smtClean="0">
                  <a:latin typeface="Symbol" charset="0"/>
                </a:rPr>
                <a:t>∧</a:t>
              </a:r>
              <a:r>
                <a:rPr lang="en-GB" dirty="0" smtClean="0"/>
                <a:t> </a:t>
              </a:r>
              <a:r>
                <a:rPr lang="en-GB" dirty="0"/>
                <a:t>R </a:t>
              </a:r>
              <a:r>
                <a:rPr lang="en-GB" dirty="0" smtClean="0">
                  <a:latin typeface="Symbol" charset="0"/>
                </a:rPr>
                <a:t>∧</a:t>
              </a:r>
              <a:r>
                <a:rPr lang="en-GB" dirty="0" smtClean="0"/>
                <a:t> </a:t>
              </a:r>
              <a:r>
                <a:rPr lang="en-GB" dirty="0" smtClean="0">
                  <a:latin typeface="Symbol" charset="0"/>
                </a:rPr>
                <a:t>¬</a:t>
              </a:r>
              <a:r>
                <a:rPr lang="en-GB" dirty="0" smtClean="0"/>
                <a:t>Q</a:t>
              </a:r>
              <a:endParaRPr lang="en-GB" dirty="0"/>
            </a:p>
          </p:txBody>
        </p:sp>
      </p:grpSp>
      <p:sp>
        <p:nvSpPr>
          <p:cNvPr id="15364" name="AutoShape 7"/>
          <p:cNvSpPr>
            <a:spLocks noChangeArrowheads="1"/>
          </p:cNvSpPr>
          <p:nvPr/>
        </p:nvSpPr>
        <p:spPr bwMode="auto">
          <a:xfrm>
            <a:off x="228600" y="5410200"/>
            <a:ext cx="8763000" cy="785780"/>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err="1">
                <a:solidFill>
                  <a:srgbClr val="FF0000"/>
                </a:solidFill>
                <a:latin typeface="Arial" charset="0"/>
              </a:rPr>
              <a:t>Unsatisfiable</a:t>
            </a:r>
            <a:r>
              <a:rPr lang="en-GB" dirty="0">
                <a:solidFill>
                  <a:srgbClr val="000000"/>
                </a:solidFill>
                <a:latin typeface="Arial" charset="0"/>
              </a:rPr>
              <a:t>: a sentence that is </a:t>
            </a:r>
            <a:r>
              <a:rPr lang="en-GB" b="1" dirty="0">
                <a:solidFill>
                  <a:srgbClr val="000000"/>
                </a:solidFill>
                <a:latin typeface="Arial" charset="0"/>
              </a:rPr>
              <a:t>false</a:t>
            </a:r>
            <a:r>
              <a:rPr lang="en-GB" dirty="0">
                <a:solidFill>
                  <a:srgbClr val="000000"/>
                </a:solidFill>
                <a:latin typeface="Arial" charset="0"/>
              </a:rPr>
              <a:t> under </a:t>
            </a:r>
            <a:r>
              <a:rPr lang="en-GB" b="1" i="1" dirty="0">
                <a:solidFill>
                  <a:srgbClr val="000000"/>
                </a:solidFill>
                <a:latin typeface="Arial" charset="0"/>
              </a:rPr>
              <a:t>all</a:t>
            </a:r>
            <a:r>
              <a:rPr lang="en-GB" dirty="0">
                <a:solidFill>
                  <a:srgbClr val="000000"/>
                </a:solidFill>
                <a:latin typeface="Arial" charset="0"/>
              </a:rPr>
              <a:t> </a:t>
            </a:r>
            <a:r>
              <a:rPr lang="en-GB" dirty="0" smtClean="0">
                <a:solidFill>
                  <a:srgbClr val="000000"/>
                </a:solidFill>
                <a:latin typeface="Arial" charset="0"/>
              </a:rPr>
              <a:t>interpretations</a:t>
            </a:r>
          </a:p>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rgbClr val="000000"/>
                </a:solidFill>
                <a:latin typeface="Arial" charset="0"/>
              </a:rPr>
              <a:t>Also </a:t>
            </a:r>
            <a:r>
              <a:rPr lang="en-GB" dirty="0">
                <a:solidFill>
                  <a:srgbClr val="000000"/>
                </a:solidFill>
                <a:latin typeface="Arial" charset="0"/>
              </a:rPr>
              <a:t>called  </a:t>
            </a:r>
            <a:r>
              <a:rPr lang="en-GB" b="1" dirty="0">
                <a:solidFill>
                  <a:srgbClr val="FF0000"/>
                </a:solidFill>
                <a:latin typeface="Arial" charset="0"/>
              </a:rPr>
              <a:t>inconsistent</a:t>
            </a:r>
            <a:r>
              <a:rPr lang="en-GB" dirty="0">
                <a:solidFill>
                  <a:srgbClr val="000000"/>
                </a:solidFill>
                <a:latin typeface="Arial" charset="0"/>
              </a:rPr>
              <a:t> or a </a:t>
            </a:r>
            <a:r>
              <a:rPr lang="en-GB" b="1" dirty="0">
                <a:solidFill>
                  <a:srgbClr val="FF0000"/>
                </a:solidFill>
                <a:latin typeface="Arial" charset="0"/>
              </a:rPr>
              <a:t>contradiction</a:t>
            </a:r>
          </a:p>
        </p:txBody>
      </p:sp>
      <p:sp>
        <p:nvSpPr>
          <p:cNvPr id="15366" name="TextBox 11"/>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2169196666"/>
              </p:ext>
            </p:extLst>
          </p:nvPr>
        </p:nvGraphicFramePr>
        <p:xfrm>
          <a:off x="685800" y="1600200"/>
          <a:ext cx="7924800" cy="3606800"/>
        </p:xfrm>
        <a:graphic>
          <a:graphicData uri="http://schemas.openxmlformats.org/drawingml/2006/table">
            <a:tbl>
              <a:tblPr firstRow="1" bandCol="1">
                <a:tableStyleId>{9DCAF9ED-07DC-4A11-8D7F-57B35C25682E}</a:tableStyleId>
              </a:tblPr>
              <a:tblGrid>
                <a:gridCol w="370318"/>
                <a:gridCol w="444382"/>
                <a:gridCol w="444382"/>
                <a:gridCol w="518445"/>
                <a:gridCol w="1036890"/>
                <a:gridCol w="1605182"/>
                <a:gridCol w="914400"/>
                <a:gridCol w="1600200"/>
                <a:gridCol w="990601"/>
              </a:tblGrid>
              <a:tr h="370840">
                <a:tc>
                  <a:txBody>
                    <a:bodyPr/>
                    <a:lstStyle/>
                    <a:p>
                      <a:pPr algn="ctr"/>
                      <a:r>
                        <a:rPr lang="en-US" b="1" dirty="0" smtClean="0">
                          <a:ln>
                            <a:solidFill>
                              <a:schemeClr val="tx1"/>
                            </a:solidFill>
                          </a:ln>
                          <a:solidFill>
                            <a:srgbClr val="FFFFFF"/>
                          </a:solidFill>
                        </a:rPr>
                        <a:t>P</a:t>
                      </a:r>
                      <a:endParaRPr lang="en-US" b="1" dirty="0">
                        <a:ln>
                          <a:solidFill>
                            <a:schemeClr val="tx1"/>
                          </a:solidFill>
                        </a:ln>
                        <a:solidFill>
                          <a:srgbClr val="FFFFFF"/>
                        </a:solidFill>
                      </a:endParaRPr>
                    </a:p>
                  </a:txBody>
                  <a:tcPr/>
                </a:tc>
                <a:tc>
                  <a:txBody>
                    <a:bodyPr/>
                    <a:lstStyle/>
                    <a:p>
                      <a:pPr algn="ctr"/>
                      <a:r>
                        <a:rPr lang="en-US" b="1" dirty="0" smtClean="0">
                          <a:ln>
                            <a:solidFill>
                              <a:schemeClr val="tx1"/>
                            </a:solidFill>
                          </a:ln>
                          <a:solidFill>
                            <a:srgbClr val="FFFFFF"/>
                          </a:solidFill>
                        </a:rPr>
                        <a:t>Q</a:t>
                      </a:r>
                      <a:endParaRPr lang="en-US" b="1" dirty="0">
                        <a:ln>
                          <a:solidFill>
                            <a:schemeClr val="tx1"/>
                          </a:solidFill>
                        </a:ln>
                        <a:solidFill>
                          <a:srgbClr val="FFFFFF"/>
                        </a:solidFill>
                      </a:endParaRPr>
                    </a:p>
                  </a:txBody>
                  <a:tcPr/>
                </a:tc>
                <a:tc>
                  <a:txBody>
                    <a:bodyPr/>
                    <a:lstStyle/>
                    <a:p>
                      <a:pPr algn="ctr"/>
                      <a:r>
                        <a:rPr lang="en-US" b="1" dirty="0" smtClean="0">
                          <a:ln>
                            <a:solidFill>
                              <a:schemeClr val="tx1"/>
                            </a:solidFill>
                          </a:ln>
                          <a:solidFill>
                            <a:srgbClr val="FFFFFF"/>
                          </a:solidFill>
                        </a:rPr>
                        <a:t>R</a:t>
                      </a:r>
                      <a:endParaRPr lang="en-US" b="1" dirty="0">
                        <a:ln>
                          <a:solidFill>
                            <a:schemeClr val="tx1"/>
                          </a:solidFill>
                        </a:ln>
                        <a:solidFill>
                          <a:srgbClr val="FFFFFF"/>
                        </a:solidFill>
                      </a:endParaRPr>
                    </a:p>
                  </a:txBody>
                  <a:tcPr/>
                </a:tc>
                <a:tc>
                  <a:txBody>
                    <a:bodyPr/>
                    <a:lstStyle/>
                    <a:p>
                      <a:pPr algn="ctr"/>
                      <a:r>
                        <a:rPr lang="en-US" b="1" dirty="0" smtClean="0">
                          <a:ln>
                            <a:solidFill>
                              <a:schemeClr val="tx1"/>
                            </a:solidFill>
                          </a:ln>
                          <a:solidFill>
                            <a:srgbClr val="FFFFFF"/>
                          </a:solidFill>
                        </a:rPr>
                        <a:t>¬Q</a:t>
                      </a:r>
                      <a:endParaRPr lang="en-US" b="1" dirty="0">
                        <a:ln>
                          <a:solidFill>
                            <a:schemeClr val="tx1"/>
                          </a:solidFill>
                        </a:ln>
                        <a:solidFill>
                          <a:srgbClr val="FFFFFF"/>
                        </a:solidFill>
                      </a:endParaRPr>
                    </a:p>
                  </a:txBody>
                  <a:tcPr/>
                </a:tc>
                <a:tc>
                  <a:txBody>
                    <a:bodyPr/>
                    <a:lstStyle/>
                    <a:p>
                      <a:pPr algn="ctr"/>
                      <a:r>
                        <a:rPr lang="en-US" b="1" dirty="0" smtClean="0">
                          <a:ln>
                            <a:solidFill>
                              <a:schemeClr val="tx1"/>
                            </a:solidFill>
                          </a:ln>
                          <a:solidFill>
                            <a:srgbClr val="FFFFFF"/>
                          </a:solidFill>
                        </a:rPr>
                        <a:t>R ∧ ¬Q</a:t>
                      </a:r>
                      <a:endParaRPr lang="en-US" b="1" dirty="0">
                        <a:ln>
                          <a:solidFill>
                            <a:schemeClr val="tx1"/>
                          </a:solidFill>
                        </a:ln>
                        <a:solidFill>
                          <a:srgbClr val="FFFFFF"/>
                        </a:solidFill>
                      </a:endParaRPr>
                    </a:p>
                  </a:txBody>
                  <a:tcPr/>
                </a:tc>
                <a:tc>
                  <a:txBody>
                    <a:bodyPr/>
                    <a:lstStyle/>
                    <a:p>
                      <a:pPr algn="ctr"/>
                      <a:r>
                        <a:rPr lang="en-US" b="1" dirty="0" smtClean="0">
                          <a:ln>
                            <a:solidFill>
                              <a:schemeClr val="tx1"/>
                            </a:solidFill>
                          </a:ln>
                          <a:solidFill>
                            <a:srgbClr val="FFFFFF"/>
                          </a:solidFill>
                        </a:rPr>
                        <a:t>P ∧ R ∧ ¬Q</a:t>
                      </a:r>
                      <a:endParaRPr lang="en-US" b="1" dirty="0">
                        <a:ln>
                          <a:solidFill>
                            <a:schemeClr val="tx1"/>
                          </a:solidFill>
                        </a:ln>
                        <a:solidFill>
                          <a:srgbClr val="FFFFFF"/>
                        </a:solidFill>
                      </a:endParaRPr>
                    </a:p>
                  </a:txBody>
                  <a:tcPr/>
                </a:tc>
                <a:tc>
                  <a:txBody>
                    <a:bodyPr/>
                    <a:lstStyle/>
                    <a:p>
                      <a:pPr algn="ctr"/>
                      <a:r>
                        <a:rPr lang="en-US" b="1" dirty="0" smtClean="0">
                          <a:ln>
                            <a:solidFill>
                              <a:schemeClr val="tx1"/>
                            </a:solidFill>
                          </a:ln>
                          <a:solidFill>
                            <a:srgbClr val="FFFFFF"/>
                          </a:solidFill>
                        </a:rPr>
                        <a:t>P ∧ R</a:t>
                      </a:r>
                      <a:endParaRPr lang="en-US" b="1" dirty="0">
                        <a:ln>
                          <a:solidFill>
                            <a:schemeClr val="tx1"/>
                          </a:solidFill>
                        </a:ln>
                        <a:solidFill>
                          <a:srgbClr val="FFFF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n>
                            <a:solidFill>
                              <a:schemeClr val="tx1"/>
                            </a:solidFill>
                          </a:ln>
                          <a:solidFill>
                            <a:srgbClr val="FFFFFF"/>
                          </a:solidFill>
                        </a:rPr>
                        <a:t>(P ∧ R) ⇒ Q</a:t>
                      </a:r>
                    </a:p>
                    <a:p>
                      <a:pPr algn="ctr"/>
                      <a:endParaRPr lang="en-US" b="1" dirty="0">
                        <a:ln>
                          <a:solidFill>
                            <a:schemeClr val="tx1"/>
                          </a:solidFill>
                        </a:ln>
                        <a:solidFill>
                          <a:srgbClr val="FFFFFF"/>
                        </a:solidFill>
                      </a:endParaRPr>
                    </a:p>
                  </a:txBody>
                  <a:tcPr/>
                </a:tc>
                <a:tc>
                  <a:txBody>
                    <a:bodyPr/>
                    <a:lstStyle/>
                    <a:p>
                      <a:pPr algn="ctr"/>
                      <a:r>
                        <a:rPr lang="en-US" b="1" dirty="0" err="1" smtClean="0">
                          <a:ln>
                            <a:solidFill>
                              <a:schemeClr val="tx1"/>
                            </a:solidFill>
                          </a:ln>
                          <a:solidFill>
                            <a:srgbClr val="FFFFFF"/>
                          </a:solidFill>
                        </a:rPr>
                        <a:t>Wff</a:t>
                      </a:r>
                      <a:endParaRPr lang="en-US" b="1" dirty="0">
                        <a:ln>
                          <a:solidFill>
                            <a:schemeClr val="tx1"/>
                          </a:solidFill>
                        </a:ln>
                        <a:solidFill>
                          <a:srgbClr val="FFFFFF"/>
                        </a:solidFill>
                      </a:endParaRPr>
                    </a:p>
                  </a:txBody>
                  <a:tcPr/>
                </a:tc>
              </a:tr>
              <a:tr h="370840">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r>
              <a:tr h="370840">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r>
              <a:tr h="370840">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r>
              <a:tr h="370840">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r>
              <a:tr h="370840">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r>
              <a:tr h="370840">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r>
              <a:tr h="370840">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r>
              <a:tr h="370840">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c>
                  <a:txBody>
                    <a:bodyPr/>
                    <a:lstStyle/>
                    <a:p>
                      <a:pPr algn="ctr"/>
                      <a:r>
                        <a:rPr lang="en-US" dirty="0" smtClean="0">
                          <a:ln>
                            <a:solidFill>
                              <a:schemeClr val="tx1"/>
                            </a:solidFill>
                          </a:ln>
                        </a:rPr>
                        <a:t>T</a:t>
                      </a:r>
                      <a:endParaRPr lang="en-US" dirty="0">
                        <a:ln>
                          <a:solidFill>
                            <a:schemeClr val="tx1"/>
                          </a:solidFill>
                        </a:ln>
                      </a:endParaRPr>
                    </a:p>
                  </a:txBody>
                  <a:tcPr/>
                </a:tc>
                <a:tc>
                  <a:txBody>
                    <a:bodyPr/>
                    <a:lstStyle/>
                    <a:p>
                      <a:pPr algn="ctr"/>
                      <a:r>
                        <a:rPr lang="en-US" smtClean="0">
                          <a:ln>
                            <a:solidFill>
                              <a:schemeClr val="tx1"/>
                            </a:solidFill>
                          </a:ln>
                        </a:rPr>
                        <a:t>T</a:t>
                      </a:r>
                      <a:endParaRPr lang="en-US" dirty="0">
                        <a:ln>
                          <a:solidFill>
                            <a:schemeClr val="tx1"/>
                          </a:solidFill>
                        </a:ln>
                      </a:endParaRPr>
                    </a:p>
                  </a:txBody>
                  <a:tcPr/>
                </a:tc>
                <a:tc>
                  <a:txBody>
                    <a:bodyPr/>
                    <a:lstStyle/>
                    <a:p>
                      <a:pPr algn="ctr"/>
                      <a:r>
                        <a:rPr lang="en-US" dirty="0" smtClean="0">
                          <a:ln>
                            <a:solidFill>
                              <a:schemeClr val="tx1"/>
                            </a:solidFill>
                          </a:ln>
                        </a:rPr>
                        <a:t>F</a:t>
                      </a:r>
                      <a:endParaRPr lang="en-US" dirty="0">
                        <a:ln>
                          <a:solidFill>
                            <a:schemeClr val="tx1"/>
                          </a:solidFill>
                        </a:ln>
                      </a:endParaRPr>
                    </a:p>
                  </a:txBody>
                  <a:tcPr/>
                </a:tc>
              </a:tr>
            </a:tbl>
          </a:graphicData>
        </a:graphic>
      </p:graphicFrame>
      <p:sp>
        <p:nvSpPr>
          <p:cNvPr id="11" name="AutoShape 11"/>
          <p:cNvSpPr>
            <a:spLocks noChangeArrowheads="1"/>
          </p:cNvSpPr>
          <p:nvPr/>
        </p:nvSpPr>
        <p:spPr bwMode="auto">
          <a:xfrm>
            <a:off x="7848600" y="2209800"/>
            <a:ext cx="533400" cy="2971800"/>
          </a:xfrm>
          <a:prstGeom prst="roundRect">
            <a:avLst>
              <a:gd name="adj" fmla="val 102"/>
            </a:avLst>
          </a:prstGeom>
          <a:noFill/>
          <a:ln w="2844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64124393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3675466"/>
              </p:ext>
            </p:extLst>
          </p:nvPr>
        </p:nvGraphicFramePr>
        <p:xfrm>
          <a:off x="1524000" y="1615440"/>
          <a:ext cx="6096000" cy="3337560"/>
        </p:xfrm>
        <a:graphic>
          <a:graphicData uri="http://schemas.openxmlformats.org/drawingml/2006/table">
            <a:tbl>
              <a:tblPr firstRow="1" bandCol="1">
                <a:tableStyleId>{9DCAF9ED-07DC-4A11-8D7F-57B35C25682E}</a:tableStyleId>
              </a:tblPr>
              <a:tblGrid>
                <a:gridCol w="1016000"/>
                <a:gridCol w="1016000"/>
                <a:gridCol w="1016000"/>
                <a:gridCol w="1016000"/>
                <a:gridCol w="1016000"/>
                <a:gridCol w="1016000"/>
              </a:tblGrid>
              <a:tr h="370840">
                <a:tc>
                  <a:txBody>
                    <a:bodyPr/>
                    <a:lstStyle/>
                    <a:p>
                      <a:pPr algn="ctr"/>
                      <a:r>
                        <a:rPr lang="en-US" dirty="0" smtClean="0"/>
                        <a:t>P</a:t>
                      </a:r>
                      <a:endParaRPr lang="en-US" dirty="0">
                        <a:solidFill>
                          <a:srgbClr val="000000"/>
                        </a:solidFill>
                      </a:endParaRPr>
                    </a:p>
                  </a:txBody>
                  <a:tcPr/>
                </a:tc>
                <a:tc>
                  <a:txBody>
                    <a:bodyPr/>
                    <a:lstStyle/>
                    <a:p>
                      <a:pPr algn="ctr"/>
                      <a:r>
                        <a:rPr lang="en-US" dirty="0" smtClean="0"/>
                        <a:t>Q</a:t>
                      </a:r>
                      <a:endParaRPr lang="en-US" dirty="0">
                        <a:solidFill>
                          <a:srgbClr val="000000"/>
                        </a:solidFill>
                      </a:endParaRPr>
                    </a:p>
                  </a:txBody>
                  <a:tcPr/>
                </a:tc>
                <a:tc>
                  <a:txBody>
                    <a:bodyPr/>
                    <a:lstStyle/>
                    <a:p>
                      <a:pPr algn="ctr"/>
                      <a:r>
                        <a:rPr lang="en-US" dirty="0" smtClean="0"/>
                        <a:t>R</a:t>
                      </a:r>
                      <a:endParaRPr lang="en-US" dirty="0">
                        <a:solidFill>
                          <a:srgbClr val="000000"/>
                        </a:solidFill>
                      </a:endParaRPr>
                    </a:p>
                  </a:txBody>
                  <a:tcPr/>
                </a:tc>
                <a:tc>
                  <a:txBody>
                    <a:bodyPr/>
                    <a:lstStyle/>
                    <a:p>
                      <a:pPr algn="ctr"/>
                      <a:r>
                        <a:rPr lang="en-GB" dirty="0" smtClean="0"/>
                        <a:t>P ⇒ Q</a:t>
                      </a:r>
                      <a:endParaRPr lang="en-US" dirty="0">
                        <a:solidFill>
                          <a:srgbClr val="000000"/>
                        </a:solidFill>
                      </a:endParaRPr>
                    </a:p>
                  </a:txBody>
                  <a:tcPr/>
                </a:tc>
                <a:tc>
                  <a:txBody>
                    <a:bodyPr/>
                    <a:lstStyle/>
                    <a:p>
                      <a:pPr algn="ctr"/>
                      <a:r>
                        <a:rPr lang="en-GB" dirty="0" smtClean="0"/>
                        <a:t>P ∧ ¬Q</a:t>
                      </a:r>
                      <a:endParaRPr lang="en-US" dirty="0">
                        <a:solidFill>
                          <a:srgbClr val="000000"/>
                        </a:solidFill>
                      </a:endParaRPr>
                    </a:p>
                  </a:txBody>
                  <a:tcPr/>
                </a:tc>
                <a:tc>
                  <a:txBody>
                    <a:bodyPr/>
                    <a:lstStyle/>
                    <a:p>
                      <a:pPr algn="ctr"/>
                      <a:r>
                        <a:rPr lang="en-US" dirty="0" err="1" smtClean="0"/>
                        <a:t>Wff</a:t>
                      </a:r>
                      <a:endParaRPr lang="en-US" dirty="0">
                        <a:solidFill>
                          <a:srgbClr val="000000"/>
                        </a:solidFill>
                      </a:endParaRPr>
                    </a:p>
                  </a:txBody>
                  <a:tcPr/>
                </a:tc>
              </a:tr>
              <a:tr h="370840">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r h="370840">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r>
            </a:tbl>
          </a:graphicData>
        </a:graphic>
      </p:graphicFrame>
      <p:grpSp>
        <p:nvGrpSpPr>
          <p:cNvPr id="17410" name="Group 1"/>
          <p:cNvGrpSpPr>
            <a:grpSpLocks/>
          </p:cNvGrpSpPr>
          <p:nvPr/>
        </p:nvGrpSpPr>
        <p:grpSpPr bwMode="auto">
          <a:xfrm>
            <a:off x="685800" y="152400"/>
            <a:ext cx="7770813" cy="608013"/>
            <a:chOff x="432" y="96"/>
            <a:chExt cx="4895" cy="383"/>
          </a:xfrm>
        </p:grpSpPr>
        <p:sp>
          <p:nvSpPr>
            <p:cNvPr id="17420" name="AutoShape 2"/>
            <p:cNvSpPr>
              <a:spLocks noChangeArrowheads="1"/>
            </p:cNvSpPr>
            <p:nvPr/>
          </p:nvSpPr>
          <p:spPr bwMode="auto">
            <a:xfrm>
              <a:off x="432" y="96"/>
              <a:ext cx="4895" cy="383"/>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1" name="Text Box 3"/>
            <p:cNvSpPr txBox="1">
              <a:spLocks noChangeArrowheads="1"/>
            </p:cNvSpPr>
            <p:nvPr/>
          </p:nvSpPr>
          <p:spPr bwMode="auto">
            <a:xfrm>
              <a:off x="432" y="113"/>
              <a:ext cx="4895"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GB" sz="3200" b="1">
                  <a:solidFill>
                    <a:srgbClr val="000099"/>
                  </a:solidFill>
                </a:rPr>
                <a:t>Example</a:t>
              </a:r>
            </a:p>
          </p:txBody>
        </p:sp>
      </p:grpSp>
      <p:grpSp>
        <p:nvGrpSpPr>
          <p:cNvPr id="17411" name="Group 4"/>
          <p:cNvGrpSpPr>
            <a:grpSpLocks/>
          </p:cNvGrpSpPr>
          <p:nvPr/>
        </p:nvGrpSpPr>
        <p:grpSpPr bwMode="auto">
          <a:xfrm>
            <a:off x="685800" y="838200"/>
            <a:ext cx="7770813" cy="5561013"/>
            <a:chOff x="432" y="528"/>
            <a:chExt cx="4895" cy="3503"/>
          </a:xfrm>
        </p:grpSpPr>
        <p:sp>
          <p:nvSpPr>
            <p:cNvPr id="17418" name="AutoShape 5"/>
            <p:cNvSpPr>
              <a:spLocks noChangeArrowheads="1"/>
            </p:cNvSpPr>
            <p:nvPr/>
          </p:nvSpPr>
          <p:spPr bwMode="auto">
            <a:xfrm>
              <a:off x="432" y="528"/>
              <a:ext cx="4895" cy="3503"/>
            </a:xfrm>
            <a:prstGeom prst="roundRect">
              <a:avLst>
                <a:gd name="adj" fmla="val 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9" name="Text Box 6"/>
            <p:cNvSpPr txBox="1">
              <a:spLocks noChangeArrowheads="1"/>
            </p:cNvSpPr>
            <p:nvPr/>
          </p:nvSpPr>
          <p:spPr bwMode="auto">
            <a:xfrm>
              <a:off x="432" y="528"/>
              <a:ext cx="489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39725" indent="-339725">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rgbClr val="000000"/>
                  </a:solidFill>
                  <a:latin typeface="Arial" charset="0"/>
                  <a:ea typeface="ＭＳ Ｐゴシック" charset="0"/>
                  <a:cs typeface="Times New Roman" charset="0"/>
                </a:defRPr>
              </a:lvl1pPr>
              <a:lvl2pPr marL="742950" indent="-28575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400">
                  <a:solidFill>
                    <a:srgbClr val="000000"/>
                  </a:solidFill>
                  <a:latin typeface="Arial" charset="0"/>
                  <a:ea typeface="Times New Roman" charset="0"/>
                  <a:cs typeface="Times New Roman" charset="0"/>
                </a:defRPr>
              </a:lvl2pPr>
              <a:lvl3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2000">
                  <a:solidFill>
                    <a:srgbClr val="000000"/>
                  </a:solidFill>
                  <a:latin typeface="Arial" charset="0"/>
                  <a:ea typeface="Times New Roman" charset="0"/>
                  <a:cs typeface="Times New Roman" charset="0"/>
                </a:defRPr>
              </a:lvl3pPr>
              <a:lvl4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a:solidFill>
                    <a:srgbClr val="000000"/>
                  </a:solidFill>
                  <a:latin typeface="Arial" charset="0"/>
                  <a:ea typeface="Times New Roman" charset="0"/>
                  <a:cs typeface="Times New Roman" charset="0"/>
                </a:defRPr>
              </a:lvl4pPr>
              <a:lvl5pPr>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5pPr>
              <a:lvl6pPr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6pPr>
              <a:lvl7pPr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7pPr>
              <a:lvl8pPr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8pPr>
              <a:lvl9pPr eaLnBrk="0" hangingPunct="0">
                <a:tabLst>
                  <a:tab pos="339725" algn="l"/>
                  <a:tab pos="1254125" algn="l"/>
                  <a:tab pos="2168525" algn="l"/>
                  <a:tab pos="3082925" algn="l"/>
                  <a:tab pos="3997325" algn="l"/>
                  <a:tab pos="4911725" algn="l"/>
                  <a:tab pos="5826125" algn="l"/>
                  <a:tab pos="6740525" algn="l"/>
                  <a:tab pos="7654925" algn="l"/>
                  <a:tab pos="8569325" algn="l"/>
                  <a:tab pos="9483725" algn="l"/>
                  <a:tab pos="10398125" algn="l"/>
                </a:tabLst>
                <a:defRPr sz="1600">
                  <a:solidFill>
                    <a:srgbClr val="000000"/>
                  </a:solidFill>
                  <a:latin typeface="Arial" charset="0"/>
                  <a:ea typeface="Times New Roman" charset="0"/>
                  <a:cs typeface="Times New Roman" charset="0"/>
                </a:defRPr>
              </a:lvl9pPr>
            </a:lstStyle>
            <a:p>
              <a:pPr algn="ctr" eaLnBrk="1" hangingPunct="1">
                <a:lnSpc>
                  <a:spcPct val="93000"/>
                </a:lnSpc>
                <a:spcBef>
                  <a:spcPts val="600"/>
                </a:spcBef>
                <a:buClr>
                  <a:srgbClr val="33CC33"/>
                </a:buClr>
                <a:buSzPct val="150000"/>
                <a:buFont typeface="Arial" charset="0"/>
                <a:buNone/>
              </a:pPr>
              <a:r>
                <a:rPr lang="en-GB" dirty="0"/>
                <a:t>(P </a:t>
              </a:r>
              <a:r>
                <a:rPr lang="en-GB" dirty="0" smtClean="0">
                  <a:latin typeface="Symbol" charset="0"/>
                </a:rPr>
                <a:t>⇒</a:t>
              </a:r>
              <a:r>
                <a:rPr lang="en-GB" dirty="0" smtClean="0"/>
                <a:t> </a:t>
              </a:r>
              <a:r>
                <a:rPr lang="en-GB" dirty="0"/>
                <a:t>Q) </a:t>
              </a:r>
              <a:r>
                <a:rPr lang="en-GB" dirty="0" smtClean="0">
                  <a:latin typeface="Symbol" charset="0"/>
                </a:rPr>
                <a:t>∨</a:t>
              </a:r>
              <a:r>
                <a:rPr lang="en-GB" dirty="0" smtClean="0"/>
                <a:t> (P </a:t>
              </a:r>
              <a:r>
                <a:rPr lang="en-GB" dirty="0" smtClean="0">
                  <a:latin typeface="Symbol" charset="0"/>
                </a:rPr>
                <a:t>∧</a:t>
              </a:r>
              <a:r>
                <a:rPr lang="en-GB" dirty="0" smtClean="0"/>
                <a:t> </a:t>
              </a:r>
              <a:r>
                <a:rPr lang="en-GB" dirty="0" smtClean="0">
                  <a:latin typeface="Symbol" charset="0"/>
                </a:rPr>
                <a:t>¬</a:t>
              </a:r>
              <a:r>
                <a:rPr lang="en-GB" dirty="0" smtClean="0"/>
                <a:t>Q)</a:t>
              </a:r>
              <a:endParaRPr lang="en-GB" dirty="0"/>
            </a:p>
          </p:txBody>
        </p:sp>
      </p:grpSp>
      <p:sp>
        <p:nvSpPr>
          <p:cNvPr id="17412" name="AutoShape 7"/>
          <p:cNvSpPr>
            <a:spLocks noChangeArrowheads="1"/>
          </p:cNvSpPr>
          <p:nvPr/>
        </p:nvSpPr>
        <p:spPr bwMode="auto">
          <a:xfrm>
            <a:off x="806033" y="5410200"/>
            <a:ext cx="7499767" cy="807325"/>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latin typeface="Arial" charset="0"/>
              </a:rPr>
              <a:t>Valid</a:t>
            </a:r>
            <a:r>
              <a:rPr lang="en-GB" dirty="0">
                <a:solidFill>
                  <a:srgbClr val="000000"/>
                </a:solidFill>
                <a:latin typeface="Arial" charset="0"/>
              </a:rPr>
              <a:t>: a sentence that is </a:t>
            </a:r>
            <a:r>
              <a:rPr lang="en-GB" b="1" dirty="0">
                <a:solidFill>
                  <a:srgbClr val="000000"/>
                </a:solidFill>
                <a:latin typeface="Arial" charset="0"/>
              </a:rPr>
              <a:t>true</a:t>
            </a:r>
            <a:r>
              <a:rPr lang="en-GB" dirty="0">
                <a:solidFill>
                  <a:srgbClr val="000000"/>
                </a:solidFill>
                <a:latin typeface="Arial" charset="0"/>
              </a:rPr>
              <a:t> under </a:t>
            </a:r>
            <a:r>
              <a:rPr lang="en-GB" b="1" i="1" dirty="0">
                <a:solidFill>
                  <a:srgbClr val="000000"/>
                </a:solidFill>
                <a:latin typeface="Arial" charset="0"/>
              </a:rPr>
              <a:t>all</a:t>
            </a:r>
            <a:r>
              <a:rPr lang="en-GB" dirty="0">
                <a:solidFill>
                  <a:srgbClr val="000000"/>
                </a:solidFill>
                <a:latin typeface="Arial" charset="0"/>
              </a:rPr>
              <a:t> </a:t>
            </a:r>
            <a:r>
              <a:rPr lang="en-GB" dirty="0" smtClean="0">
                <a:solidFill>
                  <a:srgbClr val="000000"/>
                </a:solidFill>
                <a:latin typeface="Arial" charset="0"/>
              </a:rPr>
              <a:t>interpretations</a:t>
            </a:r>
            <a:endParaRPr lang="en-GB" dirty="0">
              <a:solidFill>
                <a:srgbClr val="000000"/>
              </a:solidFill>
              <a:latin typeface="Arial" charset="0"/>
            </a:endParaRP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000000"/>
                </a:solidFill>
                <a:latin typeface="Arial" charset="0"/>
              </a:rPr>
              <a:t>Also called a </a:t>
            </a:r>
            <a:r>
              <a:rPr lang="en-GB" b="1" dirty="0">
                <a:solidFill>
                  <a:srgbClr val="FF0000"/>
                </a:solidFill>
                <a:latin typeface="Arial" charset="0"/>
              </a:rPr>
              <a:t>tautology</a:t>
            </a:r>
          </a:p>
        </p:txBody>
      </p:sp>
      <p:sp>
        <p:nvSpPr>
          <p:cNvPr id="17414" name="AutoShape 11"/>
          <p:cNvSpPr>
            <a:spLocks noChangeArrowheads="1"/>
          </p:cNvSpPr>
          <p:nvPr/>
        </p:nvSpPr>
        <p:spPr bwMode="auto">
          <a:xfrm>
            <a:off x="6858000" y="1981200"/>
            <a:ext cx="533400" cy="2971800"/>
          </a:xfrm>
          <a:prstGeom prst="roundRect">
            <a:avLst>
              <a:gd name="adj" fmla="val 102"/>
            </a:avLst>
          </a:prstGeom>
          <a:noFill/>
          <a:ln w="2844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5" name="TextBox 12"/>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extLst>
      <p:ext uri="{BB962C8B-B14F-4D97-AF65-F5344CB8AC3E}">
        <p14:creationId xmlns:p14="http://schemas.microsoft.com/office/powerpoint/2010/main" val="11477439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Knowledge Base (KB)</a:t>
            </a:r>
          </a:p>
        </p:txBody>
      </p:sp>
      <p:sp>
        <p:nvSpPr>
          <p:cNvPr id="16387" name="Rectangle 2"/>
          <p:cNvSpPr>
            <a:spLocks noGrp="1" noChangeArrowheads="1"/>
          </p:cNvSpPr>
          <p:nvPr>
            <p:ph type="body" idx="1"/>
          </p:nvPr>
        </p:nvSpPr>
        <p:spPr>
          <a:xfrm>
            <a:off x="685800" y="838200"/>
            <a:ext cx="7770813" cy="55610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Arial" charset="0"/>
                <a:cs typeface="Times New Roman" charset="0"/>
              </a:rPr>
              <a:t>A knowledge base, KB, is a </a:t>
            </a:r>
            <a:r>
              <a:rPr lang="en-GB" i="1" dirty="0">
                <a:latin typeface="Arial" charset="0"/>
                <a:cs typeface="Times New Roman" charset="0"/>
              </a:rPr>
              <a:t>set of </a:t>
            </a:r>
            <a:r>
              <a:rPr lang="en-GB" i="1" dirty="0" smtClean="0">
                <a:latin typeface="Arial" charset="0"/>
                <a:cs typeface="Times New Roman" charset="0"/>
              </a:rPr>
              <a:t>sentences</a:t>
            </a:r>
            <a:r>
              <a:rPr lang="en-GB" dirty="0" smtClean="0">
                <a:latin typeface="Arial" charset="0"/>
                <a:cs typeface="Times New Roman" charset="0"/>
              </a:rPr>
              <a:t>  </a:t>
            </a:r>
            <a:r>
              <a:rPr lang="en-GB" dirty="0">
                <a:latin typeface="Arial" charset="0"/>
                <a:cs typeface="Times New Roman" charset="0"/>
              </a:rPr>
              <a:t>Example KB:</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err="1">
                <a:latin typeface="Arial" charset="0"/>
                <a:cs typeface="Times New Roman" charset="0"/>
              </a:rPr>
              <a:t>ChuckGivingLecture</a:t>
            </a:r>
            <a:r>
              <a:rPr lang="en-GB" dirty="0">
                <a:latin typeface="Arial" charset="0"/>
                <a:cs typeface="Times New Roman" charset="0"/>
              </a:rPr>
              <a:t>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a:t>
            </a:r>
            <a:r>
              <a:rPr lang="en-GB" dirty="0" err="1" smtClean="0">
                <a:latin typeface="Arial" charset="0"/>
                <a:cs typeface="Times New Roman" charset="0"/>
              </a:rPr>
              <a:t>TodayIsTuesday</a:t>
            </a:r>
            <a:r>
              <a:rPr lang="en-GB" dirty="0" smtClean="0">
                <a:latin typeface="Arial" charset="0"/>
                <a:cs typeface="Times New Roman" charset="0"/>
              </a:rPr>
              <a:t> </a:t>
            </a:r>
            <a:r>
              <a:rPr lang="en-GB" dirty="0" smtClean="0">
                <a:latin typeface="Symbol" charset="0"/>
                <a:cs typeface="Times New Roman" charset="0"/>
              </a:rPr>
              <a:t>∨</a:t>
            </a:r>
            <a:r>
              <a:rPr lang="en-GB" dirty="0" smtClean="0">
                <a:latin typeface="Arial" charset="0"/>
                <a:cs typeface="Times New Roman" charset="0"/>
              </a:rPr>
              <a:t> </a:t>
            </a:r>
            <a:r>
              <a:rPr lang="en-GB" dirty="0" err="1" smtClean="0">
                <a:latin typeface="Arial" charset="0"/>
                <a:cs typeface="Times New Roman" charset="0"/>
              </a:rPr>
              <a:t>TodayIsThursday</a:t>
            </a:r>
            <a:r>
              <a:rPr lang="en-GB" dirty="0" smtClean="0">
                <a:latin typeface="Arial" charset="0"/>
                <a:cs typeface="Times New Roman" charset="0"/>
              </a:rPr>
              <a:t>)</a:t>
            </a:r>
            <a:endParaRPr lang="en-GB" dirty="0">
              <a:latin typeface="Arial" charset="0"/>
              <a:cs typeface="Times New Roman"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Symbol" charset="0"/>
                <a:cs typeface="Times New Roman" charset="0"/>
              </a:rPr>
              <a:t>¬</a:t>
            </a:r>
            <a:r>
              <a:rPr lang="en-GB" dirty="0" err="1" smtClean="0">
                <a:latin typeface="Arial" charset="0"/>
                <a:cs typeface="Times New Roman" charset="0"/>
              </a:rPr>
              <a:t>ChuckGivingLecture</a:t>
            </a:r>
            <a:r>
              <a:rPr lang="en-GB" dirty="0" smtClean="0">
                <a:latin typeface="Arial" charset="0"/>
                <a:cs typeface="Times New Roman" charset="0"/>
              </a:rPr>
              <a:t>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Arial" charset="0"/>
                <a:cs typeface="Times New Roman" charset="0"/>
              </a:rPr>
              <a:t>It is equivalent to a </a:t>
            </a:r>
            <a:r>
              <a:rPr lang="en-GB" i="1" dirty="0">
                <a:latin typeface="Arial" charset="0"/>
                <a:cs typeface="Times New Roman" charset="0"/>
              </a:rPr>
              <a:t>single</a:t>
            </a:r>
            <a:r>
              <a:rPr lang="en-GB" dirty="0">
                <a:latin typeface="Arial" charset="0"/>
                <a:cs typeface="Times New Roman" charset="0"/>
              </a:rPr>
              <a:t> long sentence: </a:t>
            </a:r>
            <a:r>
              <a:rPr lang="en-GB" dirty="0" smtClean="0">
                <a:latin typeface="Arial" charset="0"/>
                <a:cs typeface="Times New Roman" charset="0"/>
              </a:rPr>
              <a:t> the </a:t>
            </a:r>
            <a:r>
              <a:rPr lang="en-GB" b="1" i="1" dirty="0">
                <a:latin typeface="Arial" charset="0"/>
                <a:cs typeface="Times New Roman" charset="0"/>
              </a:rPr>
              <a:t>conjunction</a:t>
            </a:r>
            <a:r>
              <a:rPr lang="en-GB" dirty="0">
                <a:latin typeface="Arial" charset="0"/>
                <a:cs typeface="Times New Roman" charset="0"/>
              </a:rPr>
              <a:t> of all sentences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Arial" charset="0"/>
                <a:cs typeface="Times New Roman" charset="0"/>
              </a:rPr>
              <a:t>(</a:t>
            </a:r>
            <a:r>
              <a:rPr lang="en-GB" dirty="0" err="1">
                <a:latin typeface="Arial" charset="0"/>
                <a:cs typeface="Times New Roman" charset="0"/>
              </a:rPr>
              <a:t>ChuckGivingLecture</a:t>
            </a:r>
            <a:r>
              <a:rPr lang="en-GB" dirty="0">
                <a:latin typeface="Arial" charset="0"/>
                <a:cs typeface="Times New Roman" charset="0"/>
              </a:rPr>
              <a:t>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a:t>
            </a:r>
            <a:r>
              <a:rPr lang="en-GB" dirty="0" err="1" smtClean="0">
                <a:latin typeface="Arial" charset="0"/>
                <a:cs typeface="Times New Roman" charset="0"/>
              </a:rPr>
              <a:t>TodayIsTuesday</a:t>
            </a:r>
            <a:r>
              <a:rPr lang="en-GB" dirty="0" smtClean="0">
                <a:latin typeface="Arial" charset="0"/>
                <a:cs typeface="Times New Roman" charset="0"/>
              </a:rPr>
              <a:t> </a:t>
            </a:r>
            <a:r>
              <a:rPr lang="en-GB" dirty="0" smtClean="0">
                <a:latin typeface="Symbol" charset="0"/>
                <a:cs typeface="Times New Roman" charset="0"/>
              </a:rPr>
              <a:t>∨</a:t>
            </a:r>
            <a:r>
              <a:rPr lang="en-GB" dirty="0" smtClean="0">
                <a:latin typeface="Arial" charset="0"/>
                <a:cs typeface="Times New Roman" charset="0"/>
              </a:rPr>
              <a:t> </a:t>
            </a:r>
            <a:r>
              <a:rPr lang="en-GB" dirty="0" err="1" smtClean="0">
                <a:latin typeface="Arial" charset="0"/>
                <a:cs typeface="Times New Roman" charset="0"/>
              </a:rPr>
              <a:t>TodayIsThursday</a:t>
            </a:r>
            <a:r>
              <a:rPr lang="en-GB" dirty="0" smtClean="0">
                <a:latin typeface="Arial" charset="0"/>
                <a:cs typeface="Times New Roman" charset="0"/>
              </a:rPr>
              <a:t>)</a:t>
            </a:r>
            <a:r>
              <a:rPr lang="en-GB" dirty="0">
                <a:latin typeface="Arial" charset="0"/>
                <a:cs typeface="Times New Roman" charset="0"/>
              </a:rPr>
              <a:t>) </a:t>
            </a:r>
            <a:r>
              <a:rPr lang="en-GB" dirty="0" smtClean="0">
                <a:latin typeface="Symbol" charset="0"/>
                <a:cs typeface="Times New Roman" charset="0"/>
              </a:rPr>
              <a:t>∧</a:t>
            </a:r>
            <a:r>
              <a:rPr lang="en-GB" dirty="0" smtClean="0">
                <a:latin typeface="Arial" charset="0"/>
                <a:cs typeface="Times New Roman" charset="0"/>
              </a:rPr>
              <a:t> </a:t>
            </a:r>
            <a:r>
              <a:rPr lang="en-GB" dirty="0" smtClean="0">
                <a:latin typeface="Symbol" charset="0"/>
                <a:cs typeface="Times New Roman" charset="0"/>
              </a:rPr>
              <a:t>¬</a:t>
            </a:r>
            <a:r>
              <a:rPr lang="en-GB" dirty="0" err="1" smtClean="0">
                <a:latin typeface="Arial" charset="0"/>
                <a:cs typeface="Times New Roman" charset="0"/>
              </a:rPr>
              <a:t>ChuckGivingLecture</a:t>
            </a:r>
            <a:endParaRPr lang="en-GB" dirty="0">
              <a:latin typeface="Arial" charset="0"/>
              <a:cs typeface="Times New Roman" charset="0"/>
            </a:endParaRPr>
          </a:p>
          <a:p>
            <a:pPr lvl="1" eaLnBrk="1" hangingPunct="1">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a:latin typeface="Arial" charset="0"/>
                <a:cs typeface="Times New Roman" charset="0"/>
              </a:rPr>
              <a:t>A </a:t>
            </a:r>
            <a:r>
              <a:rPr lang="en-GB" b="1" dirty="0">
                <a:solidFill>
                  <a:srgbClr val="FF0000"/>
                </a:solidFill>
                <a:latin typeface="Arial" charset="0"/>
                <a:cs typeface="Times New Roman" charset="0"/>
              </a:rPr>
              <a:t>model</a:t>
            </a:r>
            <a:r>
              <a:rPr lang="en-GB" b="1" dirty="0">
                <a:latin typeface="Arial" charset="0"/>
                <a:cs typeface="Times New Roman" charset="0"/>
              </a:rPr>
              <a:t> of a KB is an interpretation in which </a:t>
            </a:r>
            <a:r>
              <a:rPr lang="en-GB" b="1" i="1" dirty="0">
                <a:latin typeface="Arial" charset="0"/>
                <a:cs typeface="Times New Roman" charset="0"/>
              </a:rPr>
              <a:t>all </a:t>
            </a:r>
            <a:r>
              <a:rPr lang="en-GB" b="1" dirty="0">
                <a:latin typeface="Arial" charset="0"/>
                <a:cs typeface="Times New Roman" charset="0"/>
              </a:rPr>
              <a:t>sentences in KB are </a:t>
            </a:r>
            <a:r>
              <a:rPr lang="en-GB" b="1" i="1" dirty="0">
                <a:latin typeface="Arial" charset="0"/>
                <a:cs typeface="Times New Roman" charset="0"/>
              </a:rPr>
              <a:t>true</a:t>
            </a:r>
            <a:r>
              <a:rPr lang="en-GB" b="1" dirty="0">
                <a:latin typeface="Arial" charset="0"/>
                <a:cs typeface="Times New Roman" charset="0"/>
              </a:rPr>
              <a:t> </a:t>
            </a:r>
          </a:p>
        </p:txBody>
      </p:sp>
      <p:sp>
        <p:nvSpPr>
          <p:cNvPr id="18436"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Entailment</a:t>
            </a:r>
          </a:p>
        </p:txBody>
      </p:sp>
      <p:sp>
        <p:nvSpPr>
          <p:cNvPr id="19459" name="Rectangle 2"/>
          <p:cNvSpPr>
            <a:spLocks noGrp="1" noChangeArrowheads="1"/>
          </p:cNvSpPr>
          <p:nvPr>
            <p:ph type="body" idx="1"/>
          </p:nvPr>
        </p:nvSpPr>
        <p:spPr>
          <a:xfrm>
            <a:off x="685800" y="1066800"/>
            <a:ext cx="8077200" cy="53324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a:solidFill>
                  <a:srgbClr val="FF0000"/>
                </a:solidFill>
                <a:latin typeface="Arial" charset="0"/>
                <a:cs typeface="Times New Roman" charset="0"/>
              </a:rPr>
              <a:t>Entailment</a:t>
            </a:r>
            <a:r>
              <a:rPr lang="en-GB" dirty="0">
                <a:latin typeface="Arial" charset="0"/>
                <a:cs typeface="Times New Roman" charset="0"/>
              </a:rPr>
              <a:t> is the relation of a sentence </a:t>
            </a:r>
            <a:r>
              <a:rPr lang="en-GB" dirty="0" smtClean="0">
                <a:latin typeface="Symbol" charset="0"/>
                <a:cs typeface="Times New Roman" charset="0"/>
              </a:rPr>
              <a:t>β  </a:t>
            </a:r>
            <a:r>
              <a:rPr lang="en-GB" b="1" i="1" dirty="0" smtClean="0">
                <a:latin typeface="Arial" charset="0"/>
                <a:cs typeface="Times New Roman" charset="0"/>
              </a:rPr>
              <a:t>logically </a:t>
            </a:r>
            <a:r>
              <a:rPr lang="en-GB" b="1" i="1" dirty="0">
                <a:latin typeface="Arial" charset="0"/>
                <a:cs typeface="Times New Roman" charset="0"/>
              </a:rPr>
              <a:t>following</a:t>
            </a:r>
            <a:r>
              <a:rPr lang="en-GB" dirty="0">
                <a:latin typeface="Arial" charset="0"/>
                <a:cs typeface="Times New Roman" charset="0"/>
              </a:rPr>
              <a:t> from other sentences </a:t>
            </a:r>
            <a:r>
              <a:rPr lang="en-GB" dirty="0" smtClean="0">
                <a:latin typeface="Symbol" charset="0"/>
                <a:cs typeface="Times New Roman" charset="0"/>
              </a:rPr>
              <a:t>α  </a:t>
            </a:r>
            <a:r>
              <a:rPr lang="en-GB" dirty="0">
                <a:latin typeface="Arial" charset="0"/>
                <a:cs typeface="Times New Roman" charset="0"/>
              </a:rPr>
              <a:t>(e.g., KB)</a:t>
            </a:r>
          </a:p>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Symbol" charset="0"/>
                <a:cs typeface="Times New Roman" charset="0"/>
              </a:rPr>
              <a:t>α</a:t>
            </a:r>
            <a:r>
              <a:rPr lang="en-GB" dirty="0" smtClean="0">
                <a:latin typeface="Arial" charset="0"/>
                <a:cs typeface="Times New Roman" charset="0"/>
              </a:rPr>
              <a:t> </a:t>
            </a:r>
            <a:r>
              <a:rPr lang="en-GB" sz="3200" dirty="0" smtClean="0">
                <a:latin typeface="Arial" charset="0"/>
                <a:cs typeface="Times New Roman" charset="0"/>
              </a:rPr>
              <a:t>⊨</a:t>
            </a:r>
            <a:r>
              <a:rPr lang="en-GB" dirty="0" smtClean="0">
                <a:latin typeface="Arial" charset="0"/>
                <a:cs typeface="Times New Roman" charset="0"/>
              </a:rPr>
              <a:t> </a:t>
            </a:r>
            <a:r>
              <a:rPr lang="en-GB" dirty="0" smtClean="0">
                <a:latin typeface="Symbol" charset="0"/>
                <a:cs typeface="Times New Roman" charset="0"/>
              </a:rPr>
              <a:t>β</a:t>
            </a:r>
            <a:endParaRPr lang="en-GB" dirty="0">
              <a:latin typeface="Symbo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Symbol" charset="0"/>
                <a:cs typeface="Times New Roman" charset="0"/>
              </a:rPr>
              <a:t>α</a:t>
            </a:r>
            <a:r>
              <a:rPr lang="en-GB" dirty="0" smtClean="0">
                <a:latin typeface="Arial" charset="0"/>
                <a:cs typeface="Times New Roman" charset="0"/>
              </a:rPr>
              <a:t> </a:t>
            </a:r>
            <a:r>
              <a:rPr lang="en-GB" sz="3200" dirty="0">
                <a:latin typeface="Arial" charset="0"/>
                <a:cs typeface="Times New Roman" charset="0"/>
              </a:rPr>
              <a:t>⊨</a:t>
            </a:r>
            <a:r>
              <a:rPr lang="en-GB" dirty="0">
                <a:latin typeface="Arial" charset="0"/>
                <a:cs typeface="Times New Roman" charset="0"/>
              </a:rPr>
              <a:t> </a:t>
            </a:r>
            <a:r>
              <a:rPr lang="en-GB" dirty="0" smtClean="0">
                <a:latin typeface="Symbol" charset="0"/>
                <a:cs typeface="Times New Roman" charset="0"/>
              </a:rPr>
              <a:t>β</a:t>
            </a:r>
            <a:r>
              <a:rPr lang="en-GB" dirty="0" smtClean="0">
                <a:latin typeface="Arial" charset="0"/>
                <a:cs typeface="Times New Roman" charset="0"/>
              </a:rPr>
              <a:t> </a:t>
            </a:r>
            <a:r>
              <a:rPr lang="en-GB" dirty="0">
                <a:latin typeface="Arial" charset="0"/>
                <a:cs typeface="Times New Roman" charset="0"/>
              </a:rPr>
              <a:t>if and only if, in every interpretation in which </a:t>
            </a:r>
            <a:r>
              <a:rPr lang="en-GB" dirty="0" smtClean="0">
                <a:latin typeface="Symbol" charset="0"/>
                <a:cs typeface="Times New Roman" charset="0"/>
              </a:rPr>
              <a:t>α</a:t>
            </a:r>
            <a:r>
              <a:rPr lang="en-GB" dirty="0" smtClean="0">
                <a:latin typeface="Arial" charset="0"/>
                <a:cs typeface="Times New Roman" charset="0"/>
              </a:rPr>
              <a:t> </a:t>
            </a:r>
            <a:r>
              <a:rPr lang="en-GB" dirty="0">
                <a:latin typeface="Arial" charset="0"/>
                <a:cs typeface="Times New Roman" charset="0"/>
              </a:rPr>
              <a:t>is true, </a:t>
            </a:r>
            <a:r>
              <a:rPr lang="en-GB" dirty="0" smtClean="0">
                <a:latin typeface="Symbol" charset="0"/>
                <a:cs typeface="Times New Roman" charset="0"/>
              </a:rPr>
              <a:t>β</a:t>
            </a:r>
            <a:r>
              <a:rPr lang="en-GB" dirty="0" smtClean="0">
                <a:latin typeface="Arial" charset="0"/>
                <a:cs typeface="Times New Roman" charset="0"/>
              </a:rPr>
              <a:t> </a:t>
            </a:r>
            <a:r>
              <a:rPr lang="en-GB" dirty="0">
                <a:latin typeface="Arial" charset="0"/>
                <a:cs typeface="Times New Roman" charset="0"/>
              </a:rPr>
              <a:t>is also true; </a:t>
            </a:r>
            <a:r>
              <a:rPr lang="en-GB" dirty="0" smtClean="0">
                <a:latin typeface="Arial" charset="0"/>
                <a:cs typeface="Times New Roman" charset="0"/>
              </a:rPr>
              <a:t> i.e., whenever </a:t>
            </a:r>
            <a:r>
              <a:rPr lang="en-GB" dirty="0" smtClean="0">
                <a:latin typeface="Arial" charset="0"/>
                <a:cs typeface="Times New Roman" charset="0"/>
                <a:sym typeface="Symbol" charset="0"/>
              </a:rPr>
              <a:t>α </a:t>
            </a:r>
            <a:r>
              <a:rPr lang="en-GB" dirty="0">
                <a:latin typeface="Arial" charset="0"/>
                <a:cs typeface="Times New Roman" charset="0"/>
                <a:sym typeface="Symbol" charset="0"/>
              </a:rPr>
              <a:t>is true, so is </a:t>
            </a:r>
            <a:r>
              <a:rPr lang="en-GB" dirty="0" smtClean="0">
                <a:latin typeface="Arial" charset="0"/>
                <a:cs typeface="Times New Roman" charset="0"/>
                <a:sym typeface="Symbol" charset="0"/>
              </a:rPr>
              <a:t>β;    </a:t>
            </a:r>
            <a:r>
              <a:rPr lang="en-GB" b="1" dirty="0" smtClean="0">
                <a:latin typeface="Arial" charset="0"/>
                <a:cs typeface="Times New Roman" charset="0"/>
                <a:sym typeface="Symbol" charset="0"/>
              </a:rPr>
              <a:t>all </a:t>
            </a:r>
            <a:r>
              <a:rPr lang="en-GB" b="1" dirty="0">
                <a:latin typeface="Arial" charset="0"/>
                <a:cs typeface="Times New Roman" charset="0"/>
                <a:sym typeface="Symbol" charset="0"/>
              </a:rPr>
              <a:t>models of </a:t>
            </a:r>
            <a:r>
              <a:rPr lang="en-GB" b="1" dirty="0" smtClean="0">
                <a:latin typeface="Arial" charset="0"/>
                <a:cs typeface="Times New Roman" charset="0"/>
                <a:sym typeface="Symbol" charset="0"/>
              </a:rPr>
              <a:t>α </a:t>
            </a:r>
            <a:r>
              <a:rPr lang="en-GB" b="1" dirty="0">
                <a:latin typeface="Arial" charset="0"/>
                <a:cs typeface="Times New Roman" charset="0"/>
                <a:sym typeface="Symbol" charset="0"/>
              </a:rPr>
              <a:t>and also models of </a:t>
            </a:r>
            <a:r>
              <a:rPr lang="en-GB" b="1" dirty="0" smtClean="0">
                <a:latin typeface="Arial" charset="0"/>
                <a:cs typeface="Times New Roman" charset="0"/>
                <a:sym typeface="Symbol" charset="0"/>
              </a:rPr>
              <a:t>β</a:t>
            </a:r>
            <a:endParaRPr lang="en-GB" b="1"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Arial" charset="0"/>
                <a:cs typeface="Times New Roman" charset="0"/>
              </a:rPr>
              <a:t>Deduction theorem:  </a:t>
            </a:r>
            <a:r>
              <a:rPr lang="en-GB" b="1" dirty="0" smtClean="0">
                <a:latin typeface="Symbol" charset="0"/>
                <a:cs typeface="Times New Roman" charset="0"/>
              </a:rPr>
              <a:t>α</a:t>
            </a:r>
            <a:r>
              <a:rPr lang="en-GB" b="1" dirty="0" smtClean="0">
                <a:latin typeface="Arial" charset="0"/>
                <a:cs typeface="Times New Roman" charset="0"/>
              </a:rPr>
              <a:t> </a:t>
            </a:r>
            <a:r>
              <a:rPr lang="en-GB" sz="3200" b="1" dirty="0" smtClean="0">
                <a:latin typeface="Arial" charset="0"/>
                <a:cs typeface="Times New Roman" charset="0"/>
              </a:rPr>
              <a:t>⊨</a:t>
            </a:r>
            <a:r>
              <a:rPr lang="en-GB" b="1" dirty="0" smtClean="0">
                <a:latin typeface="Arial" charset="0"/>
                <a:cs typeface="Times New Roman" charset="0"/>
              </a:rPr>
              <a:t> </a:t>
            </a:r>
            <a:r>
              <a:rPr lang="en-GB" b="1" dirty="0" smtClean="0">
                <a:latin typeface="Symbol" charset="0"/>
                <a:cs typeface="Times New Roman" charset="0"/>
              </a:rPr>
              <a:t>β</a:t>
            </a:r>
            <a:r>
              <a:rPr lang="en-GB" b="1" dirty="0" smtClean="0">
                <a:latin typeface="Arial" charset="0"/>
                <a:cs typeface="Times New Roman" charset="0"/>
              </a:rPr>
              <a:t> </a:t>
            </a:r>
            <a:r>
              <a:rPr lang="en-GB" b="1" dirty="0">
                <a:latin typeface="Arial" charset="0"/>
                <a:cs typeface="Times New Roman" charset="0"/>
              </a:rPr>
              <a:t>if and only if </a:t>
            </a:r>
            <a:r>
              <a:rPr lang="en-GB" b="1" dirty="0" smtClean="0">
                <a:latin typeface="Symbol" charset="0"/>
                <a:cs typeface="Times New Roman" charset="0"/>
              </a:rPr>
              <a:t>α</a:t>
            </a:r>
            <a:r>
              <a:rPr lang="en-GB" b="1" dirty="0" smtClean="0">
                <a:latin typeface="Arial" charset="0"/>
                <a:cs typeface="Times New Roman" charset="0"/>
              </a:rPr>
              <a:t> </a:t>
            </a:r>
            <a:r>
              <a:rPr lang="en-GB" b="1" dirty="0" smtClean="0">
                <a:latin typeface="Symbol" charset="0"/>
                <a:cs typeface="Times New Roman" charset="0"/>
              </a:rPr>
              <a:t>⇒</a:t>
            </a:r>
            <a:r>
              <a:rPr lang="en-GB" b="1" dirty="0" smtClean="0">
                <a:latin typeface="Arial" charset="0"/>
                <a:cs typeface="Times New Roman" charset="0"/>
              </a:rPr>
              <a:t> </a:t>
            </a:r>
            <a:r>
              <a:rPr lang="en-GB" b="1" dirty="0" smtClean="0">
                <a:latin typeface="Symbol" charset="0"/>
                <a:cs typeface="Times New Roman" charset="0"/>
              </a:rPr>
              <a:t>β</a:t>
            </a:r>
            <a:r>
              <a:rPr lang="en-GB" b="1" dirty="0" smtClean="0">
                <a:latin typeface="Arial" charset="0"/>
                <a:cs typeface="Times New Roman" charset="0"/>
              </a:rPr>
              <a:t> </a:t>
            </a:r>
            <a:r>
              <a:rPr lang="en-GB" b="1" dirty="0">
                <a:latin typeface="Arial" charset="0"/>
                <a:cs typeface="Times New Roman" charset="0"/>
              </a:rPr>
              <a:t>is valid </a:t>
            </a:r>
            <a:r>
              <a:rPr lang="en-GB" dirty="0">
                <a:latin typeface="Arial" charset="0"/>
                <a:cs typeface="Times New Roman" charset="0"/>
              </a:rPr>
              <a:t>(always true</a:t>
            </a:r>
            <a:r>
              <a:rPr lang="en-GB" dirty="0" smtClean="0">
                <a:latin typeface="Arial" charset="0"/>
                <a:cs typeface="Times New Roman" charset="0"/>
              </a:rPr>
              <a:t>)</a:t>
            </a:r>
            <a:endParaRPr lang="en-GB"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Arial" charset="0"/>
                <a:cs typeface="Times New Roman" charset="0"/>
              </a:rPr>
              <a:t>Proof by contradiction (refutation, </a:t>
            </a:r>
            <a:r>
              <a:rPr lang="en-GB" i="1" dirty="0" err="1">
                <a:latin typeface="Arial" charset="0"/>
                <a:cs typeface="Times New Roman" charset="0"/>
              </a:rPr>
              <a:t>reductio</a:t>
            </a:r>
            <a:r>
              <a:rPr lang="en-GB" i="1" dirty="0">
                <a:latin typeface="Arial" charset="0"/>
                <a:cs typeface="Times New Roman" charset="0"/>
              </a:rPr>
              <a:t> ad absurdum</a:t>
            </a:r>
            <a:r>
              <a:rPr lang="en-GB" dirty="0">
                <a:latin typeface="Arial" charset="0"/>
                <a:cs typeface="Times New Roman" charset="0"/>
              </a:rPr>
              <a:t>):  </a:t>
            </a:r>
            <a:r>
              <a:rPr lang="en-GB" b="1" dirty="0" smtClean="0">
                <a:latin typeface="Symbol" charset="0"/>
                <a:cs typeface="Times New Roman" charset="0"/>
              </a:rPr>
              <a:t>α</a:t>
            </a:r>
            <a:r>
              <a:rPr lang="en-GB" b="1" dirty="0" smtClean="0">
                <a:latin typeface="Arial" charset="0"/>
                <a:cs typeface="Times New Roman" charset="0"/>
              </a:rPr>
              <a:t> </a:t>
            </a:r>
            <a:r>
              <a:rPr lang="en-GB" sz="3200" b="1" dirty="0" smtClean="0">
                <a:latin typeface="Arial" charset="0"/>
                <a:cs typeface="Times New Roman" charset="0"/>
              </a:rPr>
              <a:t>⊨</a:t>
            </a:r>
            <a:r>
              <a:rPr lang="en-GB" b="1" dirty="0" smtClean="0">
                <a:latin typeface="Arial" charset="0"/>
                <a:cs typeface="Times New Roman" charset="0"/>
              </a:rPr>
              <a:t> </a:t>
            </a:r>
            <a:r>
              <a:rPr lang="en-GB" b="1" dirty="0" smtClean="0">
                <a:latin typeface="Symbol" charset="0"/>
                <a:cs typeface="Times New Roman" charset="0"/>
              </a:rPr>
              <a:t>β</a:t>
            </a:r>
            <a:r>
              <a:rPr lang="en-GB" b="1" dirty="0" smtClean="0">
                <a:latin typeface="Arial" charset="0"/>
                <a:cs typeface="Times New Roman" charset="0"/>
              </a:rPr>
              <a:t> </a:t>
            </a:r>
            <a:r>
              <a:rPr lang="en-GB" b="1" dirty="0">
                <a:latin typeface="Arial" charset="0"/>
                <a:cs typeface="Times New Roman" charset="0"/>
              </a:rPr>
              <a:t>if and only if </a:t>
            </a:r>
            <a:r>
              <a:rPr lang="en-GB" b="1" dirty="0" smtClean="0">
                <a:latin typeface="Symbol" charset="0"/>
                <a:cs typeface="Times New Roman" charset="0"/>
              </a:rPr>
              <a:t>α ∧ ¬β</a:t>
            </a:r>
            <a:r>
              <a:rPr lang="en-GB" b="1" dirty="0" smtClean="0">
                <a:latin typeface="Arial" charset="0"/>
                <a:cs typeface="Times New Roman" charset="0"/>
              </a:rPr>
              <a:t> </a:t>
            </a:r>
            <a:r>
              <a:rPr lang="en-GB" b="1" dirty="0">
                <a:latin typeface="Arial" charset="0"/>
                <a:cs typeface="Times New Roman" charset="0"/>
              </a:rPr>
              <a:t>is </a:t>
            </a:r>
            <a:r>
              <a:rPr lang="en-GB" b="1" dirty="0" err="1">
                <a:latin typeface="Arial" charset="0"/>
                <a:cs typeface="Times New Roman" charset="0"/>
              </a:rPr>
              <a:t>unsatisfiable</a:t>
            </a:r>
            <a:r>
              <a:rPr lang="en-GB" b="1" dirty="0">
                <a:latin typeface="Arial" charset="0"/>
                <a:cs typeface="Times New Roman" charset="0"/>
              </a:rPr>
              <a:t> </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Arial" charset="0"/>
                <a:cs typeface="Times New Roman" charset="0"/>
              </a:rPr>
              <a:t>There are 2</a:t>
            </a:r>
            <a:r>
              <a:rPr lang="en-GB" i="1" baseline="33000" dirty="0">
                <a:latin typeface="Arial" charset="0"/>
                <a:cs typeface="Times New Roman" charset="0"/>
              </a:rPr>
              <a:t>n</a:t>
            </a:r>
            <a:r>
              <a:rPr lang="en-GB" dirty="0">
                <a:latin typeface="Arial" charset="0"/>
                <a:cs typeface="Times New Roman" charset="0"/>
              </a:rPr>
              <a:t> interpretations to check, if KB has </a:t>
            </a:r>
            <a:r>
              <a:rPr lang="en-GB" i="1" dirty="0">
                <a:latin typeface="Arial" charset="0"/>
                <a:cs typeface="Times New Roman" charset="0"/>
              </a:rPr>
              <a:t>n</a:t>
            </a:r>
            <a:r>
              <a:rPr lang="en-GB" dirty="0">
                <a:latin typeface="Arial" charset="0"/>
                <a:cs typeface="Times New Roman" charset="0"/>
              </a:rPr>
              <a:t> symbols</a:t>
            </a:r>
          </a:p>
        </p:txBody>
      </p:sp>
      <p:sp>
        <p:nvSpPr>
          <p:cNvPr id="19460"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Entailment</a:t>
            </a:r>
          </a:p>
        </p:txBody>
      </p:sp>
      <p:sp>
        <p:nvSpPr>
          <p:cNvPr id="20484" name="Rectangle 2"/>
          <p:cNvSpPr>
            <a:spLocks noGrp="1" noChangeArrowheads="1"/>
          </p:cNvSpPr>
          <p:nvPr>
            <p:ph type="body" idx="1"/>
          </p:nvPr>
        </p:nvSpPr>
        <p:spPr>
          <a:xfrm>
            <a:off x="685800" y="838200"/>
            <a:ext cx="7770813" cy="55610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solidFill>
                  <a:srgbClr val="3333CC"/>
                </a:solidFill>
                <a:latin typeface="Arial" charset="0"/>
                <a:cs typeface="Times New Roman" charset="0"/>
              </a:rPr>
              <a:t>Entailment</a:t>
            </a:r>
            <a:r>
              <a:rPr lang="en-GB" dirty="0">
                <a:latin typeface="Arial" charset="0"/>
                <a:cs typeface="Times New Roman" charset="0"/>
              </a:rPr>
              <a:t> is the relation of a sentence </a:t>
            </a:r>
            <a:r>
              <a:rPr lang="en-GB" dirty="0" smtClean="0">
                <a:latin typeface="Symbol" charset="0"/>
                <a:cs typeface="Times New Roman" charset="0"/>
              </a:rPr>
              <a:t>β  </a:t>
            </a:r>
            <a:r>
              <a:rPr lang="en-GB" b="1" i="1" dirty="0" smtClean="0">
                <a:latin typeface="Arial" charset="0"/>
                <a:cs typeface="Times New Roman" charset="0"/>
              </a:rPr>
              <a:t>logically </a:t>
            </a:r>
            <a:r>
              <a:rPr lang="en-GB" b="1" i="1" dirty="0">
                <a:latin typeface="Arial" charset="0"/>
                <a:cs typeface="Times New Roman" charset="0"/>
              </a:rPr>
              <a:t>following</a:t>
            </a:r>
            <a:r>
              <a:rPr lang="en-GB" dirty="0">
                <a:latin typeface="Arial" charset="0"/>
                <a:cs typeface="Times New Roman" charset="0"/>
              </a:rPr>
              <a:t> from other sentences </a:t>
            </a:r>
            <a:r>
              <a:rPr lang="en-GB" dirty="0" smtClean="0">
                <a:latin typeface="Symbol" charset="0"/>
                <a:cs typeface="Times New Roman" charset="0"/>
              </a:rPr>
              <a:t>α  </a:t>
            </a:r>
            <a:r>
              <a:rPr lang="en-GB" dirty="0">
                <a:latin typeface="Arial" charset="0"/>
                <a:cs typeface="Times New Roman" charset="0"/>
              </a:rPr>
              <a:t>(e.g., the KB)</a:t>
            </a:r>
          </a:p>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Symbol" charset="0"/>
                <a:cs typeface="Times New Roman" charset="0"/>
              </a:rPr>
              <a:t>α</a:t>
            </a:r>
            <a:r>
              <a:rPr lang="en-GB" dirty="0" smtClean="0">
                <a:latin typeface="Arial" charset="0"/>
                <a:cs typeface="Times New Roman" charset="0"/>
              </a:rPr>
              <a:t> </a:t>
            </a:r>
            <a:r>
              <a:rPr lang="en-GB" sz="3200" b="1" dirty="0" smtClean="0">
                <a:latin typeface="Arial" charset="0"/>
                <a:cs typeface="Times New Roman" charset="0"/>
              </a:rPr>
              <a:t>⊨</a:t>
            </a:r>
            <a:r>
              <a:rPr lang="en-GB" dirty="0" smtClean="0">
                <a:latin typeface="Arial" charset="0"/>
                <a:cs typeface="Times New Roman" charset="0"/>
              </a:rPr>
              <a:t> </a:t>
            </a:r>
            <a:r>
              <a:rPr lang="en-GB" dirty="0" smtClean="0">
                <a:latin typeface="Symbol" charset="0"/>
                <a:cs typeface="Times New Roman" charset="0"/>
              </a:rPr>
              <a:t>β</a:t>
            </a:r>
            <a:endParaRPr lang="en-GB" dirty="0">
              <a:latin typeface="Symbo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Symbol" charset="0"/>
                <a:cs typeface="Times New Roman" charset="0"/>
              </a:rPr>
              <a:t>α</a:t>
            </a:r>
            <a:r>
              <a:rPr lang="en-GB" dirty="0" smtClean="0">
                <a:latin typeface="Arial" charset="0"/>
                <a:cs typeface="Times New Roman" charset="0"/>
              </a:rPr>
              <a:t> </a:t>
            </a:r>
            <a:r>
              <a:rPr lang="en-GB" sz="3200" b="1" dirty="0" smtClean="0">
                <a:latin typeface="Arial" charset="0"/>
                <a:cs typeface="Times New Roman" charset="0"/>
              </a:rPr>
              <a:t>⊨</a:t>
            </a:r>
            <a:r>
              <a:rPr lang="en-GB" dirty="0" smtClean="0">
                <a:latin typeface="Arial" charset="0"/>
                <a:cs typeface="Times New Roman" charset="0"/>
              </a:rPr>
              <a:t> </a:t>
            </a:r>
            <a:r>
              <a:rPr lang="en-GB" dirty="0" smtClean="0">
                <a:latin typeface="Symbol" charset="0"/>
                <a:cs typeface="Times New Roman" charset="0"/>
              </a:rPr>
              <a:t>β</a:t>
            </a:r>
            <a:r>
              <a:rPr lang="en-GB" dirty="0" smtClean="0">
                <a:latin typeface="Arial" charset="0"/>
                <a:cs typeface="Times New Roman" charset="0"/>
              </a:rPr>
              <a:t> </a:t>
            </a:r>
            <a:r>
              <a:rPr lang="en-GB" dirty="0">
                <a:latin typeface="Arial" charset="0"/>
                <a:cs typeface="Times New Roman" charset="0"/>
              </a:rPr>
              <a:t>if and only if, in every interpretation in which </a:t>
            </a:r>
            <a:r>
              <a:rPr lang="en-GB" dirty="0" smtClean="0">
                <a:latin typeface="Symbol" charset="0"/>
                <a:cs typeface="Times New Roman" charset="0"/>
              </a:rPr>
              <a:t>α</a:t>
            </a:r>
            <a:r>
              <a:rPr lang="en-GB" dirty="0" smtClean="0">
                <a:latin typeface="Arial" charset="0"/>
                <a:cs typeface="Times New Roman" charset="0"/>
              </a:rPr>
              <a:t> </a:t>
            </a:r>
            <a:r>
              <a:rPr lang="en-GB" dirty="0">
                <a:latin typeface="Arial" charset="0"/>
                <a:cs typeface="Times New Roman" charset="0"/>
              </a:rPr>
              <a:t>is true, </a:t>
            </a:r>
            <a:r>
              <a:rPr lang="en-GB" dirty="0" smtClean="0">
                <a:latin typeface="Symbol" charset="0"/>
                <a:cs typeface="Times New Roman" charset="0"/>
              </a:rPr>
              <a:t>β</a:t>
            </a:r>
            <a:r>
              <a:rPr lang="en-GB" dirty="0" smtClean="0">
                <a:latin typeface="Arial" charset="0"/>
                <a:cs typeface="Times New Roman" charset="0"/>
              </a:rPr>
              <a:t> </a:t>
            </a:r>
            <a:r>
              <a:rPr lang="en-GB" dirty="0">
                <a:latin typeface="Arial" charset="0"/>
                <a:cs typeface="Times New Roman" charset="0"/>
              </a:rPr>
              <a:t>is also true</a:t>
            </a:r>
          </a:p>
        </p:txBody>
      </p:sp>
      <p:grpSp>
        <p:nvGrpSpPr>
          <p:cNvPr id="2" name="Group 1"/>
          <p:cNvGrpSpPr/>
          <p:nvPr/>
        </p:nvGrpSpPr>
        <p:grpSpPr>
          <a:xfrm>
            <a:off x="2133600" y="3505200"/>
            <a:ext cx="5181600" cy="2308225"/>
            <a:chOff x="2133600" y="3125788"/>
            <a:chExt cx="5181600" cy="2308225"/>
          </a:xfrm>
        </p:grpSpPr>
        <p:sp>
          <p:nvSpPr>
            <p:cNvPr id="20486" name="TextBox 6"/>
            <p:cNvSpPr txBox="1">
              <a:spLocks noChangeArrowheads="1"/>
            </p:cNvSpPr>
            <p:nvPr/>
          </p:nvSpPr>
          <p:spPr bwMode="auto">
            <a:xfrm>
              <a:off x="3429000" y="3752850"/>
              <a:ext cx="3124200" cy="1200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l-GR" dirty="0" smtClean="0">
                  <a:solidFill>
                    <a:schemeClr val="tx1"/>
                  </a:solidFill>
                  <a:latin typeface="Times New Roman" charset="0"/>
                  <a:sym typeface="Symbol" charset="0"/>
                </a:rPr>
                <a:t>β</a:t>
              </a:r>
              <a:r>
                <a:rPr lang="en-US" dirty="0" smtClean="0">
                  <a:solidFill>
                    <a:schemeClr val="tx1"/>
                  </a:solidFill>
                  <a:latin typeface="Times New Roman" charset="0"/>
                  <a:sym typeface="Symbol" charset="0"/>
                </a:rPr>
                <a:t> is true</a:t>
              </a:r>
            </a:p>
            <a:p>
              <a:endParaRPr lang="en-US" dirty="0">
                <a:solidFill>
                  <a:schemeClr val="tx1"/>
                </a:solidFill>
                <a:latin typeface="Times New Roman" charset="0"/>
                <a:sym typeface="Symbol" charset="0"/>
              </a:endParaRPr>
            </a:p>
            <a:p>
              <a:pPr>
                <a:buFont typeface="Symbol" charset="0"/>
                <a:buChar char="b"/>
              </a:pPr>
              <a:endParaRPr lang="en-US" dirty="0">
                <a:solidFill>
                  <a:schemeClr val="tx1"/>
                </a:solidFill>
                <a:latin typeface="Times New Roman" charset="0"/>
              </a:endParaRPr>
            </a:p>
          </p:txBody>
        </p:sp>
        <p:sp>
          <p:nvSpPr>
            <p:cNvPr id="20482" name="TextBox 7"/>
            <p:cNvSpPr txBox="1">
              <a:spLocks noChangeArrowheads="1"/>
            </p:cNvSpPr>
            <p:nvPr/>
          </p:nvSpPr>
          <p:spPr bwMode="auto">
            <a:xfrm>
              <a:off x="2133600" y="3125788"/>
              <a:ext cx="51816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dirty="0">
                  <a:solidFill>
                    <a:schemeClr val="tx1"/>
                  </a:solidFill>
                  <a:latin typeface="Times New Roman" charset="0"/>
                  <a:sym typeface="Symbol" charset="0"/>
                </a:rPr>
                <a:t>All interpretations</a:t>
              </a:r>
            </a:p>
            <a:p>
              <a:endParaRPr lang="en-US" dirty="0">
                <a:solidFill>
                  <a:schemeClr val="tx1"/>
                </a:solidFill>
                <a:latin typeface="Times New Roman" charset="0"/>
                <a:sym typeface="Symbol" charset="0"/>
              </a:endParaRPr>
            </a:p>
            <a:p>
              <a:endParaRPr lang="en-US" dirty="0">
                <a:solidFill>
                  <a:schemeClr val="tx1"/>
                </a:solidFill>
                <a:latin typeface="Times New Roman" charset="0"/>
                <a:sym typeface="Symbol" charset="0"/>
              </a:endParaRPr>
            </a:p>
            <a:p>
              <a:endParaRPr lang="en-US" dirty="0">
                <a:solidFill>
                  <a:schemeClr val="tx1"/>
                </a:solidFill>
                <a:latin typeface="Times New Roman" charset="0"/>
                <a:sym typeface="Symbol" charset="0"/>
              </a:endParaRPr>
            </a:p>
            <a:p>
              <a:endParaRPr lang="en-US" dirty="0">
                <a:solidFill>
                  <a:schemeClr val="tx1"/>
                </a:solidFill>
                <a:latin typeface="Times New Roman" charset="0"/>
                <a:sym typeface="Symbol" charset="0"/>
              </a:endParaRPr>
            </a:p>
            <a:p>
              <a:endParaRPr lang="en-US" dirty="0">
                <a:solidFill>
                  <a:schemeClr val="tx1"/>
                </a:solidFill>
                <a:latin typeface="Times New Roman" charset="0"/>
                <a:sym typeface="Symbol" charset="0"/>
              </a:endParaRPr>
            </a:p>
          </p:txBody>
        </p:sp>
        <p:sp>
          <p:nvSpPr>
            <p:cNvPr id="20485" name="TextBox 4"/>
            <p:cNvSpPr txBox="1">
              <a:spLocks noChangeArrowheads="1"/>
            </p:cNvSpPr>
            <p:nvPr/>
          </p:nvSpPr>
          <p:spPr bwMode="auto">
            <a:xfrm>
              <a:off x="3733800" y="4267200"/>
              <a:ext cx="22860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dirty="0" smtClean="0">
                  <a:solidFill>
                    <a:schemeClr val="tx1"/>
                  </a:solidFill>
                  <a:latin typeface="Times New Roman" charset="0"/>
                  <a:sym typeface="Symbol" charset="0"/>
                </a:rPr>
                <a:t>α </a:t>
              </a:r>
              <a:r>
                <a:rPr lang="en-US" dirty="0">
                  <a:solidFill>
                    <a:schemeClr val="tx1"/>
                  </a:solidFill>
                  <a:latin typeface="Times New Roman" charset="0"/>
                  <a:sym typeface="Symbol" charset="0"/>
                </a:rPr>
                <a:t>is true</a:t>
              </a:r>
              <a:endParaRPr lang="en-US" dirty="0">
                <a:solidFill>
                  <a:schemeClr val="tx1"/>
                </a:solidFill>
                <a:latin typeface="Times New Roman" charset="0"/>
              </a:endParaRPr>
            </a:p>
          </p:txBody>
        </p:sp>
      </p:grpSp>
      <p:sp>
        <p:nvSpPr>
          <p:cNvPr id="20487" name="TextBox 6"/>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Deductive  Inference</a:t>
            </a:r>
          </a:p>
        </p:txBody>
      </p:sp>
      <p:sp>
        <p:nvSpPr>
          <p:cNvPr id="21507" name="Rectangle 2"/>
          <p:cNvSpPr>
            <a:spLocks noGrp="1" noChangeArrowheads="1"/>
          </p:cNvSpPr>
          <p:nvPr>
            <p:ph type="body" idx="1"/>
          </p:nvPr>
        </p:nvSpPr>
        <p:spPr>
          <a:xfrm>
            <a:off x="685800" y="838200"/>
            <a:ext cx="7770813" cy="6186488"/>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S</a:t>
            </a:r>
            <a:r>
              <a:rPr lang="en-US" dirty="0" smtClean="0">
                <a:latin typeface="Arial" charset="0"/>
                <a:cs typeface="Times New Roman" charset="0"/>
              </a:rPr>
              <a:t>ay </a:t>
            </a:r>
            <a:r>
              <a:rPr lang="en-US" dirty="0">
                <a:latin typeface="Arial" charset="0"/>
                <a:cs typeface="Times New Roman" charset="0"/>
              </a:rPr>
              <a:t>you write </a:t>
            </a:r>
            <a:r>
              <a:rPr lang="en-US" dirty="0" smtClean="0">
                <a:latin typeface="Arial" charset="0"/>
                <a:cs typeface="Times New Roman" charset="0"/>
              </a:rPr>
              <a:t>a program that, </a:t>
            </a:r>
            <a:r>
              <a:rPr lang="en-US" dirty="0">
                <a:latin typeface="Arial" charset="0"/>
                <a:cs typeface="Times New Roman" charset="0"/>
              </a:rPr>
              <a:t>according to you, proves whether a sentence </a:t>
            </a:r>
            <a:r>
              <a:rPr lang="en-US" dirty="0" smtClean="0">
                <a:latin typeface="Symbol" charset="0"/>
                <a:cs typeface="Times New Roman" charset="0"/>
              </a:rPr>
              <a:t>β</a:t>
            </a:r>
            <a:r>
              <a:rPr lang="en-US" dirty="0" smtClean="0">
                <a:latin typeface="Arial" charset="0"/>
                <a:cs typeface="Times New Roman" charset="0"/>
              </a:rPr>
              <a:t> </a:t>
            </a:r>
            <a:r>
              <a:rPr lang="en-US" dirty="0">
                <a:latin typeface="Arial" charset="0"/>
                <a:cs typeface="Times New Roman" charset="0"/>
              </a:rPr>
              <a:t>is entailed by </a:t>
            </a:r>
            <a:r>
              <a:rPr lang="en-US" dirty="0" smtClean="0">
                <a:latin typeface="Symbol" charset="0"/>
                <a:cs typeface="Times New Roman" charset="0"/>
              </a:rPr>
              <a:t>α</a:t>
            </a:r>
            <a:endParaRPr lang="en-US" dirty="0">
              <a:latin typeface="Arial" charset="0"/>
              <a:cs typeface="Times New Roman" charset="0"/>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The thing your </a:t>
            </a:r>
            <a:r>
              <a:rPr lang="en-US" dirty="0" smtClean="0">
                <a:latin typeface="Arial" charset="0"/>
                <a:cs typeface="Times New Roman" charset="0"/>
              </a:rPr>
              <a:t>program </a:t>
            </a:r>
            <a:r>
              <a:rPr lang="en-US" dirty="0">
                <a:latin typeface="Arial" charset="0"/>
                <a:cs typeface="Times New Roman" charset="0"/>
              </a:rPr>
              <a:t>does is called </a:t>
            </a:r>
            <a:r>
              <a:rPr lang="en-US" b="1" i="1" dirty="0">
                <a:solidFill>
                  <a:srgbClr val="FF0000"/>
                </a:solidFill>
                <a:latin typeface="Arial" charset="0"/>
                <a:cs typeface="Times New Roman" charset="0"/>
              </a:rPr>
              <a:t>deductive inference</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We don’t trust your inference </a:t>
            </a:r>
            <a:r>
              <a:rPr lang="en-US" dirty="0" smtClean="0">
                <a:latin typeface="Arial" charset="0"/>
                <a:cs typeface="Times New Roman" charset="0"/>
              </a:rPr>
              <a:t>program </a:t>
            </a:r>
            <a:r>
              <a:rPr lang="en-US" dirty="0">
                <a:latin typeface="Arial" charset="0"/>
                <a:cs typeface="Times New Roman" charset="0"/>
              </a:rPr>
              <a:t>(yet), so we write things your </a:t>
            </a:r>
            <a:r>
              <a:rPr lang="en-US" dirty="0" smtClean="0">
                <a:latin typeface="Arial" charset="0"/>
                <a:cs typeface="Times New Roman" charset="0"/>
              </a:rPr>
              <a:t>program </a:t>
            </a:r>
            <a:r>
              <a:rPr lang="en-US" dirty="0">
                <a:latin typeface="Arial" charset="0"/>
                <a:cs typeface="Times New Roman" charset="0"/>
              </a:rPr>
              <a:t>finds as</a:t>
            </a:r>
          </a:p>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Symbol" charset="0"/>
                <a:cs typeface="Times New Roman" charset="0"/>
              </a:rPr>
              <a:t>α</a:t>
            </a:r>
            <a:r>
              <a:rPr lang="en-US" dirty="0" smtClean="0">
                <a:latin typeface="Arial" charset="0"/>
                <a:cs typeface="Times New Roman" charset="0"/>
              </a:rPr>
              <a:t> </a:t>
            </a:r>
            <a:r>
              <a:rPr lang="en-US" sz="3200" b="1" dirty="0" smtClean="0">
                <a:latin typeface="Arial" charset="0"/>
                <a:cs typeface="Times New Roman" charset="0"/>
              </a:rPr>
              <a:t>⊢</a:t>
            </a:r>
            <a:r>
              <a:rPr lang="en-US" dirty="0" smtClean="0">
                <a:latin typeface="Arial" charset="0"/>
                <a:cs typeface="Times New Roman" charset="0"/>
              </a:rPr>
              <a:t> </a:t>
            </a:r>
            <a:r>
              <a:rPr lang="en-US" dirty="0" smtClean="0">
                <a:latin typeface="Symbol" charset="0"/>
                <a:cs typeface="Times New Roman" charset="0"/>
              </a:rPr>
              <a:t>β</a:t>
            </a:r>
            <a:endParaRPr lang="en-US" dirty="0">
              <a:latin typeface="Symbo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It reads </a:t>
            </a:r>
            <a:r>
              <a:rPr lang="en-US" dirty="0" smtClean="0">
                <a:latin typeface="Arial" charset="0"/>
                <a:cs typeface="Times New Roman" charset="0"/>
              </a:rPr>
              <a:t>“</a:t>
            </a:r>
            <a:r>
              <a:rPr lang="en-US" dirty="0" smtClean="0">
                <a:latin typeface="Symbol" charset="0"/>
                <a:cs typeface="Times New Roman" charset="0"/>
              </a:rPr>
              <a:t>β</a:t>
            </a:r>
            <a:r>
              <a:rPr lang="en-US" dirty="0" smtClean="0">
                <a:latin typeface="Arial" charset="0"/>
                <a:cs typeface="Times New Roman" charset="0"/>
              </a:rPr>
              <a:t> </a:t>
            </a:r>
            <a:r>
              <a:rPr lang="en-US" dirty="0">
                <a:latin typeface="Arial" charset="0"/>
                <a:cs typeface="Times New Roman" charset="0"/>
              </a:rPr>
              <a:t>is </a:t>
            </a:r>
            <a:r>
              <a:rPr lang="en-US" b="1" dirty="0">
                <a:latin typeface="Arial" charset="0"/>
                <a:cs typeface="Times New Roman" charset="0"/>
              </a:rPr>
              <a:t>derived from </a:t>
            </a:r>
            <a:r>
              <a:rPr lang="en-US" dirty="0" smtClean="0">
                <a:latin typeface="Symbol" charset="0"/>
                <a:cs typeface="Times New Roman" charset="0"/>
              </a:rPr>
              <a:t>α</a:t>
            </a:r>
            <a:r>
              <a:rPr lang="en-US" dirty="0" smtClean="0">
                <a:latin typeface="Arial" charset="0"/>
                <a:cs typeface="Times New Roman" charset="0"/>
              </a:rPr>
              <a:t> </a:t>
            </a:r>
            <a:r>
              <a:rPr lang="en-US" dirty="0">
                <a:latin typeface="Arial" charset="0"/>
                <a:cs typeface="Times New Roman" charset="0"/>
              </a:rPr>
              <a:t>by your </a:t>
            </a:r>
            <a:r>
              <a:rPr lang="en-US" dirty="0" smtClean="0">
                <a:latin typeface="Arial" charset="0"/>
                <a:cs typeface="Times New Roman" charset="0"/>
              </a:rPr>
              <a:t>program”</a:t>
            </a:r>
            <a:endParaRPr lang="en-US"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What properties should your </a:t>
            </a:r>
            <a:r>
              <a:rPr lang="en-US" dirty="0" smtClean="0">
                <a:latin typeface="Arial" charset="0"/>
                <a:cs typeface="Times New Roman" charset="0"/>
              </a:rPr>
              <a:t>program </a:t>
            </a:r>
            <a:r>
              <a:rPr lang="en-US" dirty="0">
                <a:latin typeface="Arial" charset="0"/>
                <a:cs typeface="Times New Roman" charset="0"/>
              </a:rPr>
              <a:t>have?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a:solidFill>
                  <a:srgbClr val="FF0000"/>
                </a:solidFill>
                <a:latin typeface="Arial" charset="0"/>
                <a:cs typeface="Times New Roman" charset="0"/>
              </a:rPr>
              <a:t>Soundness</a:t>
            </a:r>
            <a:r>
              <a:rPr lang="en-US" dirty="0">
                <a:latin typeface="Arial" charset="0"/>
                <a:cs typeface="Times New Roman" charset="0"/>
              </a:rPr>
              <a:t>:  the inference algorithm only derives entailed sentences.   That is, </a:t>
            </a:r>
            <a:r>
              <a:rPr lang="en-US" b="1" dirty="0">
                <a:latin typeface="Arial" charset="0"/>
                <a:cs typeface="Times New Roman" charset="0"/>
              </a:rPr>
              <a:t>if  </a:t>
            </a:r>
            <a:r>
              <a:rPr lang="en-US" b="1" dirty="0" smtClean="0">
                <a:latin typeface="Symbol" charset="0"/>
                <a:cs typeface="Times New Roman" charset="0"/>
              </a:rPr>
              <a:t>α</a:t>
            </a:r>
            <a:r>
              <a:rPr lang="en-US" b="1" dirty="0" smtClean="0">
                <a:latin typeface="Arial" charset="0"/>
                <a:cs typeface="Times New Roman" charset="0"/>
              </a:rPr>
              <a:t> ⊢ </a:t>
            </a:r>
            <a:r>
              <a:rPr lang="en-US" b="1" dirty="0" smtClean="0">
                <a:latin typeface="Symbol" charset="0"/>
                <a:cs typeface="Times New Roman" charset="0"/>
              </a:rPr>
              <a:t>β  </a:t>
            </a:r>
            <a:r>
              <a:rPr lang="en-US" b="1" dirty="0">
                <a:latin typeface="Arial" charset="0"/>
                <a:cs typeface="Times New Roman" charset="0"/>
              </a:rPr>
              <a:t>then  </a:t>
            </a:r>
            <a:r>
              <a:rPr lang="en-US" b="1" dirty="0" smtClean="0">
                <a:latin typeface="Symbol" charset="0"/>
                <a:cs typeface="Times New Roman" charset="0"/>
              </a:rPr>
              <a:t>α</a:t>
            </a:r>
            <a:r>
              <a:rPr lang="en-US" b="1" dirty="0" smtClean="0">
                <a:latin typeface="Arial" charset="0"/>
                <a:cs typeface="Times New Roman" charset="0"/>
              </a:rPr>
              <a:t> </a:t>
            </a:r>
            <a:r>
              <a:rPr lang="en-US" sz="3200" b="1" dirty="0" smtClean="0">
                <a:latin typeface="Arial" charset="0"/>
                <a:cs typeface="Times New Roman" charset="0"/>
              </a:rPr>
              <a:t>⊨</a:t>
            </a:r>
            <a:r>
              <a:rPr lang="en-US" b="1" dirty="0" smtClean="0">
                <a:latin typeface="Arial" charset="0"/>
                <a:cs typeface="Times New Roman" charset="0"/>
              </a:rPr>
              <a:t> </a:t>
            </a:r>
            <a:r>
              <a:rPr lang="en-US" b="1" dirty="0" smtClean="0">
                <a:latin typeface="Symbol" charset="0"/>
                <a:cs typeface="Times New Roman" charset="0"/>
              </a:rPr>
              <a:t>β</a:t>
            </a:r>
            <a:endParaRPr lang="en-US" b="1" dirty="0">
              <a:latin typeface="Symbol" charset="0"/>
              <a:cs typeface="Times New Roman"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a:solidFill>
                  <a:srgbClr val="FF0000"/>
                </a:solidFill>
                <a:latin typeface="Arial" charset="0"/>
                <a:cs typeface="Times New Roman" charset="0"/>
              </a:rPr>
              <a:t>Completeness</a:t>
            </a:r>
            <a:r>
              <a:rPr lang="en-US" dirty="0">
                <a:latin typeface="Arial" charset="0"/>
                <a:cs typeface="Times New Roman" charset="0"/>
              </a:rPr>
              <a:t>:  all entailment can be inferred.     That is, </a:t>
            </a:r>
            <a:r>
              <a:rPr lang="en-US" b="1" dirty="0">
                <a:latin typeface="Arial" charset="0"/>
                <a:cs typeface="Times New Roman" charset="0"/>
              </a:rPr>
              <a:t>if  </a:t>
            </a:r>
            <a:r>
              <a:rPr lang="en-US" b="1" dirty="0" smtClean="0">
                <a:latin typeface="Symbol" charset="0"/>
                <a:cs typeface="Times New Roman" charset="0"/>
              </a:rPr>
              <a:t>α</a:t>
            </a:r>
            <a:r>
              <a:rPr lang="en-US" b="1" dirty="0" smtClean="0">
                <a:latin typeface="Arial" charset="0"/>
                <a:cs typeface="Times New Roman" charset="0"/>
              </a:rPr>
              <a:t> </a:t>
            </a:r>
            <a:r>
              <a:rPr lang="en-US" sz="3200" b="1" dirty="0" smtClean="0">
                <a:latin typeface="Arial" charset="0"/>
                <a:cs typeface="Times New Roman" charset="0"/>
              </a:rPr>
              <a:t>⊨</a:t>
            </a:r>
            <a:r>
              <a:rPr lang="en-US" b="1" dirty="0" smtClean="0">
                <a:latin typeface="Arial" charset="0"/>
                <a:cs typeface="Times New Roman" charset="0"/>
              </a:rPr>
              <a:t> </a:t>
            </a:r>
            <a:r>
              <a:rPr lang="en-US" b="1" dirty="0" smtClean="0">
                <a:latin typeface="Symbol" charset="0"/>
                <a:cs typeface="Times New Roman" charset="0"/>
              </a:rPr>
              <a:t>β  </a:t>
            </a:r>
            <a:r>
              <a:rPr lang="en-US" b="1" dirty="0">
                <a:latin typeface="Arial" charset="0"/>
                <a:cs typeface="Times New Roman" charset="0"/>
              </a:rPr>
              <a:t>then  </a:t>
            </a:r>
            <a:r>
              <a:rPr lang="en-US" b="1" dirty="0" smtClean="0">
                <a:latin typeface="Symbol" charset="0"/>
                <a:cs typeface="Times New Roman" charset="0"/>
              </a:rPr>
              <a:t>α</a:t>
            </a:r>
            <a:r>
              <a:rPr lang="en-US" b="1" dirty="0" smtClean="0">
                <a:latin typeface="Arial" charset="0"/>
                <a:cs typeface="Times New Roman" charset="0"/>
              </a:rPr>
              <a:t> ⊢ </a:t>
            </a:r>
            <a:r>
              <a:rPr lang="en-US" b="1" dirty="0" smtClean="0">
                <a:latin typeface="Symbol" charset="0"/>
                <a:cs typeface="Times New Roman" charset="0"/>
              </a:rPr>
              <a:t>β</a:t>
            </a:r>
            <a:endParaRPr lang="en-US" b="1" dirty="0">
              <a:latin typeface="Symbo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p:txBody>
      </p:sp>
      <p:sp>
        <p:nvSpPr>
          <p:cNvPr id="21508"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a:latin typeface="Arial" charset="0"/>
                <a:cs typeface="Times New Roman" charset="0"/>
              </a:rPr>
              <a:t>Soundness and Completeness</a:t>
            </a:r>
          </a:p>
        </p:txBody>
      </p:sp>
      <p:sp>
        <p:nvSpPr>
          <p:cNvPr id="22531" name="Content Placeholder 2"/>
          <p:cNvSpPr>
            <a:spLocks noGrp="1"/>
          </p:cNvSpPr>
          <p:nvPr>
            <p:ph idx="1"/>
          </p:nvPr>
        </p:nvSpPr>
        <p:spPr>
          <a:xfrm>
            <a:off x="685800" y="1295400"/>
            <a:ext cx="7767638" cy="5100638"/>
          </a:xfrm>
        </p:spPr>
        <p:txBody>
          <a:bodyPr/>
          <a:lstStyle/>
          <a:p>
            <a:r>
              <a:rPr lang="en-US" b="1" dirty="0">
                <a:latin typeface="Arial" charset="0"/>
                <a:cs typeface="Times New Roman" charset="0"/>
              </a:rPr>
              <a:t>Soundness</a:t>
            </a:r>
            <a:r>
              <a:rPr lang="en-US" dirty="0">
                <a:latin typeface="Arial" charset="0"/>
                <a:cs typeface="Times New Roman" charset="0"/>
              </a:rPr>
              <a:t> says that any </a:t>
            </a:r>
            <a:r>
              <a:rPr lang="en-US" dirty="0" err="1">
                <a:latin typeface="Arial" charset="0"/>
                <a:cs typeface="Times New Roman" charset="0"/>
              </a:rPr>
              <a:t>wff</a:t>
            </a:r>
            <a:r>
              <a:rPr lang="en-US" dirty="0">
                <a:latin typeface="Arial" charset="0"/>
                <a:cs typeface="Times New Roman" charset="0"/>
              </a:rPr>
              <a:t> that follows deductively from a set of axioms, KB, is valid (i.e., true in all models</a:t>
            </a:r>
            <a:r>
              <a:rPr lang="en-US" dirty="0" smtClean="0">
                <a:latin typeface="Arial" charset="0"/>
                <a:cs typeface="Times New Roman" charset="0"/>
              </a:rPr>
              <a:t>)</a:t>
            </a:r>
          </a:p>
          <a:p>
            <a:endParaRPr lang="en-US" dirty="0">
              <a:latin typeface="Arial" charset="0"/>
              <a:cs typeface="Times New Roman" charset="0"/>
            </a:endParaRPr>
          </a:p>
          <a:p>
            <a:r>
              <a:rPr lang="en-US" b="1" dirty="0">
                <a:latin typeface="Arial" charset="0"/>
                <a:cs typeface="Times New Roman" charset="0"/>
              </a:rPr>
              <a:t>Completeness</a:t>
            </a:r>
            <a:r>
              <a:rPr lang="en-US" dirty="0">
                <a:latin typeface="Arial" charset="0"/>
                <a:cs typeface="Times New Roman" charset="0"/>
              </a:rPr>
              <a:t> says that all valid sentences (i.e., true in </a:t>
            </a:r>
            <a:r>
              <a:rPr lang="en-US" i="1" dirty="0">
                <a:latin typeface="Arial" charset="0"/>
                <a:cs typeface="Times New Roman" charset="0"/>
              </a:rPr>
              <a:t>all</a:t>
            </a:r>
            <a:r>
              <a:rPr lang="en-US" dirty="0">
                <a:latin typeface="Arial" charset="0"/>
                <a:cs typeface="Times New Roman" charset="0"/>
              </a:rPr>
              <a:t> models of KB), can be proved from KB and hence are theorems</a:t>
            </a:r>
          </a:p>
        </p:txBody>
      </p:sp>
      <p:sp>
        <p:nvSpPr>
          <p:cNvPr id="22532"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a:latin typeface="Arial" charset="0"/>
                <a:cs typeface="Times New Roman" charset="0"/>
              </a:rPr>
              <a:t>Method 1:  Inference by Enumeration</a:t>
            </a:r>
          </a:p>
        </p:txBody>
      </p:sp>
      <p:sp>
        <p:nvSpPr>
          <p:cNvPr id="1036291" name="Rectangle 3"/>
          <p:cNvSpPr>
            <a:spLocks noGrp="1" noChangeArrowheads="1"/>
          </p:cNvSpPr>
          <p:nvPr>
            <p:ph type="body" idx="1"/>
          </p:nvPr>
        </p:nvSpPr>
        <p:spPr>
          <a:xfrm>
            <a:off x="838200" y="2362200"/>
            <a:ext cx="8077200" cy="838200"/>
          </a:xfrm>
        </p:spPr>
        <p:txBody>
          <a:bodyPr/>
          <a:lstStyle/>
          <a:p>
            <a:pPr eaLnBrk="1" hangingPunct="1">
              <a:buFont typeface="Wingdings" charset="0"/>
              <a:buNone/>
            </a:pPr>
            <a:r>
              <a:rPr lang="en-US" dirty="0">
                <a:latin typeface="Arial" charset="0"/>
                <a:cs typeface="Times New Roman" charset="0"/>
              </a:rPr>
              <a:t>LET:     </a:t>
            </a:r>
            <a:r>
              <a:rPr lang="en-US" sz="2000" dirty="0">
                <a:latin typeface="Courier New" charset="0"/>
                <a:cs typeface="Times New Roman" charset="0"/>
              </a:rPr>
              <a:t>KB =</a:t>
            </a:r>
            <a:r>
              <a:rPr lang="en-US" dirty="0">
                <a:latin typeface="Arial" charset="0"/>
                <a:cs typeface="Times New Roman" charset="0"/>
              </a:rPr>
              <a:t> </a:t>
            </a:r>
            <a:r>
              <a:rPr lang="en-US" sz="2000" dirty="0">
                <a:latin typeface="Courier New" charset="0"/>
                <a:cs typeface="Times New Roman" charset="0"/>
              </a:rPr>
              <a:t>A </a:t>
            </a:r>
            <a:r>
              <a:rPr lang="en-US" sz="2000" dirty="0" smtClean="0">
                <a:latin typeface="Symbol" charset="0"/>
                <a:cs typeface="Times New Roman" charset="0"/>
              </a:rPr>
              <a:t>∨ </a:t>
            </a:r>
            <a:r>
              <a:rPr lang="en-US" sz="2000" dirty="0">
                <a:latin typeface="Courier New" charset="0"/>
                <a:cs typeface="Times New Roman" charset="0"/>
              </a:rPr>
              <a:t>C, B </a:t>
            </a:r>
            <a:r>
              <a:rPr lang="en-US" sz="2000" dirty="0" smtClean="0">
                <a:latin typeface="Symbol" charset="0"/>
                <a:cs typeface="Times New Roman" charset="0"/>
              </a:rPr>
              <a:t>∨</a:t>
            </a:r>
            <a:r>
              <a:rPr lang="en-US" sz="2000" dirty="0" smtClean="0">
                <a:latin typeface="Arial" charset="0"/>
                <a:cs typeface="Times New Roman" charset="0"/>
              </a:rPr>
              <a:t> </a:t>
            </a:r>
            <a:r>
              <a:rPr lang="en-US" sz="2000" dirty="0" smtClean="0">
                <a:latin typeface="Symbol" charset="0"/>
                <a:cs typeface="Times New Roman" charset="0"/>
              </a:rPr>
              <a:t>¬</a:t>
            </a:r>
            <a:r>
              <a:rPr lang="en-US" sz="2000" dirty="0" smtClean="0">
                <a:latin typeface="Courier New" charset="0"/>
                <a:cs typeface="Times New Roman" charset="0"/>
              </a:rPr>
              <a:t>C       </a:t>
            </a:r>
            <a:r>
              <a:rPr lang="en-US" sz="2000" dirty="0" smtClean="0">
                <a:latin typeface="Courier New" charset="0"/>
                <a:cs typeface="Times New Roman" charset="0"/>
                <a:sym typeface="Symbol" charset="0"/>
              </a:rPr>
              <a:t>β</a:t>
            </a:r>
            <a:r>
              <a:rPr lang="en-US" dirty="0" smtClean="0">
                <a:latin typeface="Arial" charset="0"/>
                <a:cs typeface="Times New Roman" charset="0"/>
              </a:rPr>
              <a:t> </a:t>
            </a:r>
            <a:r>
              <a:rPr lang="en-US" sz="2000" dirty="0">
                <a:latin typeface="Courier New" charset="0"/>
                <a:cs typeface="Times New Roman" charset="0"/>
              </a:rPr>
              <a:t>= </a:t>
            </a:r>
            <a:r>
              <a:rPr lang="en-US" sz="2000" dirty="0" smtClean="0">
                <a:latin typeface="Courier New" charset="0"/>
                <a:cs typeface="Times New Roman" charset="0"/>
              </a:rPr>
              <a:t>A </a:t>
            </a:r>
            <a:r>
              <a:rPr lang="en-US" sz="2000" dirty="0" smtClean="0">
                <a:latin typeface="Symbol" charset="0"/>
                <a:cs typeface="Times New Roman" charset="0"/>
              </a:rPr>
              <a:t>∨   </a:t>
            </a:r>
            <a:r>
              <a:rPr lang="en-US" sz="2000" dirty="0">
                <a:latin typeface="Courier New" charset="0"/>
                <a:cs typeface="Times New Roman" charset="0"/>
              </a:rPr>
              <a:t>B</a:t>
            </a:r>
          </a:p>
          <a:p>
            <a:pPr eaLnBrk="1" hangingPunct="1">
              <a:buFont typeface="Wingdings" charset="0"/>
              <a:buNone/>
            </a:pPr>
            <a:r>
              <a:rPr lang="en-US" dirty="0">
                <a:latin typeface="Arial" charset="0"/>
                <a:cs typeface="Times New Roman" charset="0"/>
              </a:rPr>
              <a:t>QUERY:  </a:t>
            </a:r>
            <a:r>
              <a:rPr lang="en-US" sz="2000" dirty="0">
                <a:latin typeface="Courier New" charset="0"/>
                <a:cs typeface="Times New Roman" charset="0"/>
              </a:rPr>
              <a:t>KB</a:t>
            </a:r>
            <a:r>
              <a:rPr lang="en-US" sz="2000" dirty="0">
                <a:latin typeface="Arial" charset="0"/>
                <a:cs typeface="Times New Roman" charset="0"/>
              </a:rPr>
              <a:t> </a:t>
            </a:r>
            <a:r>
              <a:rPr lang="en-US" sz="3200" b="1" dirty="0" smtClean="0">
                <a:latin typeface="Arial" charset="0"/>
                <a:cs typeface="Times New Roman" charset="0"/>
              </a:rPr>
              <a:t>⊨</a:t>
            </a:r>
            <a:r>
              <a:rPr lang="en-US" sz="2000" dirty="0" smtClean="0">
                <a:latin typeface="Arial" charset="0"/>
                <a:cs typeface="Times New Roman" charset="0"/>
              </a:rPr>
              <a:t> </a:t>
            </a:r>
            <a:r>
              <a:rPr lang="en-US" sz="2000" dirty="0" smtClean="0">
                <a:latin typeface="Arial" charset="0"/>
                <a:cs typeface="Times New Roman" charset="0"/>
                <a:sym typeface="Symbol" charset="0"/>
              </a:rPr>
              <a:t>β</a:t>
            </a:r>
            <a:r>
              <a:rPr lang="en-US" sz="2000" i="1" dirty="0" smtClean="0">
                <a:latin typeface="Courier New" charset="0"/>
                <a:cs typeface="Times New Roman" charset="0"/>
              </a:rPr>
              <a:t> </a:t>
            </a:r>
            <a:r>
              <a:rPr lang="en-US" dirty="0">
                <a:latin typeface="Arial" charset="0"/>
                <a:cs typeface="Times New Roman" charset="0"/>
              </a:rPr>
              <a:t>?</a:t>
            </a:r>
          </a:p>
        </p:txBody>
      </p:sp>
      <p:graphicFrame>
        <p:nvGraphicFramePr>
          <p:cNvPr id="1036415" name="Group 127"/>
          <p:cNvGraphicFramePr>
            <a:graphicFrameLocks noGrp="1"/>
          </p:cNvGraphicFramePr>
          <p:nvPr/>
        </p:nvGraphicFramePr>
        <p:xfrm>
          <a:off x="914400" y="3429000"/>
          <a:ext cx="1752600" cy="2992488"/>
        </p:xfrm>
        <a:graphic>
          <a:graphicData uri="http://schemas.openxmlformats.org/drawingml/2006/table">
            <a:tbl>
              <a:tblPr/>
              <a:tblGrid>
                <a:gridCol w="609600"/>
                <a:gridCol w="558800"/>
                <a:gridCol w="584200"/>
              </a:tblGrid>
              <a:tr h="35958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Courier New" pitchFamily="49" charset="0"/>
                        </a:rPr>
                        <a:t> A</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Courier New" pitchFamily="49" charset="0"/>
                        </a:rPr>
                        <a:t> B</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Courier New" pitchFamily="49" charset="0"/>
                        </a:rPr>
                        <a:t> C</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036416" name="Text Box 128"/>
          <p:cNvSpPr txBox="1">
            <a:spLocks noChangeArrowheads="1"/>
          </p:cNvSpPr>
          <p:nvPr/>
        </p:nvSpPr>
        <p:spPr bwMode="auto">
          <a:xfrm>
            <a:off x="3657600" y="3429000"/>
            <a:ext cx="45878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eaLnBrk="1" hangingPunct="1">
              <a:spcBef>
                <a:spcPct val="20000"/>
              </a:spcBef>
              <a:buClr>
                <a:schemeClr val="tx1"/>
              </a:buClr>
              <a:buSzPct val="75000"/>
              <a:buFont typeface="Wingdings 2" charset="0"/>
              <a:buNone/>
            </a:pPr>
            <a:r>
              <a:rPr lang="en-US" b="1" i="1">
                <a:solidFill>
                  <a:srgbClr val="CC3300"/>
                </a:solidFill>
              </a:rPr>
              <a:t>NOTE: The computer doesn't know the meaning</a:t>
            </a:r>
            <a:br>
              <a:rPr lang="en-US" b="1" i="1">
                <a:solidFill>
                  <a:srgbClr val="CC3300"/>
                </a:solidFill>
              </a:rPr>
            </a:br>
            <a:r>
              <a:rPr lang="en-US" b="1" i="1">
                <a:solidFill>
                  <a:srgbClr val="CC3300"/>
                </a:solidFill>
              </a:rPr>
              <a:t>of the proposition symbols</a:t>
            </a:r>
            <a:endParaRPr lang="en-US">
              <a:solidFill>
                <a:schemeClr val="tx1"/>
              </a:solidFill>
              <a:latin typeface="Times New Roman" charset="0"/>
            </a:endParaRPr>
          </a:p>
        </p:txBody>
      </p:sp>
      <p:sp>
        <p:nvSpPr>
          <p:cNvPr id="1036417" name="Text Box 129"/>
          <p:cNvSpPr txBox="1">
            <a:spLocks noChangeArrowheads="1"/>
          </p:cNvSpPr>
          <p:nvPr/>
        </p:nvSpPr>
        <p:spPr bwMode="auto">
          <a:xfrm>
            <a:off x="3657600" y="4800600"/>
            <a:ext cx="458787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eaLnBrk="1" hangingPunct="1">
              <a:spcBef>
                <a:spcPct val="20000"/>
              </a:spcBef>
              <a:buClr>
                <a:schemeClr val="tx1"/>
              </a:buClr>
              <a:buSzPct val="75000"/>
              <a:buFont typeface="Wingdings" charset="0"/>
              <a:buNone/>
            </a:pPr>
            <a:r>
              <a:rPr lang="en-US" b="1" dirty="0">
                <a:solidFill>
                  <a:srgbClr val="111111"/>
                </a:solidFill>
              </a:rPr>
              <a:t>So, </a:t>
            </a:r>
            <a:r>
              <a:rPr lang="en-US" b="1" i="1" dirty="0">
                <a:solidFill>
                  <a:srgbClr val="111111"/>
                </a:solidFill>
              </a:rPr>
              <a:t>all</a:t>
            </a:r>
            <a:r>
              <a:rPr lang="en-US" b="1" dirty="0">
                <a:solidFill>
                  <a:srgbClr val="111111"/>
                </a:solidFill>
              </a:rPr>
              <a:t> logically distinct cases</a:t>
            </a:r>
            <a:br>
              <a:rPr lang="en-US" b="1" dirty="0">
                <a:solidFill>
                  <a:srgbClr val="111111"/>
                </a:solidFill>
              </a:rPr>
            </a:br>
            <a:r>
              <a:rPr lang="en-US" b="1" dirty="0">
                <a:solidFill>
                  <a:srgbClr val="111111"/>
                </a:solidFill>
              </a:rPr>
              <a:t>must be checked to prove that</a:t>
            </a:r>
            <a:br>
              <a:rPr lang="en-US" b="1" dirty="0">
                <a:solidFill>
                  <a:srgbClr val="111111"/>
                </a:solidFill>
              </a:rPr>
            </a:br>
            <a:r>
              <a:rPr lang="en-US" b="1" dirty="0">
                <a:solidFill>
                  <a:srgbClr val="111111"/>
                </a:solidFill>
              </a:rPr>
              <a:t>a sentence </a:t>
            </a:r>
            <a:r>
              <a:rPr lang="en-US" b="1" i="1" dirty="0">
                <a:solidFill>
                  <a:srgbClr val="111111"/>
                </a:solidFill>
              </a:rPr>
              <a:t>can</a:t>
            </a:r>
            <a:r>
              <a:rPr lang="en-US" b="1" dirty="0">
                <a:solidFill>
                  <a:srgbClr val="111111"/>
                </a:solidFill>
              </a:rPr>
              <a:t> be derived from KB</a:t>
            </a:r>
            <a:endParaRPr lang="en-US" dirty="0">
              <a:solidFill>
                <a:schemeClr val="tx1"/>
              </a:solidFill>
              <a:latin typeface="Times New Roman" charset="0"/>
            </a:endParaRPr>
          </a:p>
        </p:txBody>
      </p:sp>
      <p:sp>
        <p:nvSpPr>
          <p:cNvPr id="2" name="TextBox 1"/>
          <p:cNvSpPr txBox="1"/>
          <p:nvPr/>
        </p:nvSpPr>
        <p:spPr>
          <a:xfrm>
            <a:off x="533400" y="909638"/>
            <a:ext cx="8247063" cy="461962"/>
          </a:xfrm>
          <a:prstGeom prst="rect">
            <a:avLst/>
          </a:prstGeom>
          <a:noFill/>
        </p:spPr>
        <p:txBody>
          <a:bodyPr wrap="none">
            <a:spAutoFit/>
          </a:bodyPr>
          <a:lstStyle/>
          <a:p>
            <a:pPr>
              <a:buFont typeface="Times New Roman" pitchFamily="18" charset="0"/>
              <a:buNone/>
              <a:defRPr/>
            </a:pPr>
            <a:r>
              <a:rPr lang="en-US" dirty="0">
                <a:solidFill>
                  <a:schemeClr val="tx1"/>
                </a:solidFill>
                <a:latin typeface="+mn-lt"/>
                <a:ea typeface="+mn-ea"/>
                <a:cs typeface="Times New Roman" pitchFamily="18" charset="0"/>
              </a:rPr>
              <a:t>Also called  </a:t>
            </a:r>
            <a:r>
              <a:rPr lang="en-US" b="1" dirty="0">
                <a:solidFill>
                  <a:schemeClr val="tx1"/>
                </a:solidFill>
                <a:latin typeface="+mn-lt"/>
                <a:ea typeface="+mn-ea"/>
                <a:cs typeface="Times New Roman" pitchFamily="18" charset="0"/>
              </a:rPr>
              <a:t>Model Checking</a:t>
            </a:r>
            <a:r>
              <a:rPr lang="en-US" dirty="0">
                <a:solidFill>
                  <a:schemeClr val="tx1"/>
                </a:solidFill>
                <a:latin typeface="+mn-lt"/>
                <a:ea typeface="+mn-ea"/>
                <a:cs typeface="Times New Roman" pitchFamily="18" charset="0"/>
              </a:rPr>
              <a:t> or </a:t>
            </a:r>
            <a:r>
              <a:rPr lang="en-US" b="1" dirty="0">
                <a:solidFill>
                  <a:schemeClr val="tx1"/>
                </a:solidFill>
                <a:latin typeface="+mn-lt"/>
                <a:ea typeface="+mn-ea"/>
                <a:cs typeface="Times New Roman" pitchFamily="18" charset="0"/>
              </a:rPr>
              <a:t>Truth Table Enumeration</a:t>
            </a:r>
          </a:p>
        </p:txBody>
      </p:sp>
      <p:sp>
        <p:nvSpPr>
          <p:cNvPr id="23601"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6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6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036416"/>
                                        </p:tgtEl>
                                        <p:attrNameLst>
                                          <p:attrName>style.visibility</p:attrName>
                                        </p:attrNameLst>
                                      </p:cBhvr>
                                      <p:to>
                                        <p:strVal val="visible"/>
                                      </p:to>
                                    </p:set>
                                    <p:anim calcmode="lin" valueType="num">
                                      <p:cBhvr additive="base">
                                        <p:cTn id="15" dur="500" fill="hold"/>
                                        <p:tgtEl>
                                          <p:spTgt spid="1036416"/>
                                        </p:tgtEl>
                                        <p:attrNameLst>
                                          <p:attrName>ppt_x</p:attrName>
                                        </p:attrNameLst>
                                      </p:cBhvr>
                                      <p:tavLst>
                                        <p:tav tm="0">
                                          <p:val>
                                            <p:strVal val="1+#ppt_w/2"/>
                                          </p:val>
                                        </p:tav>
                                        <p:tav tm="100000">
                                          <p:val>
                                            <p:strVal val="#ppt_x"/>
                                          </p:val>
                                        </p:tav>
                                      </p:tavLst>
                                    </p:anim>
                                    <p:anim calcmode="lin" valueType="num">
                                      <p:cBhvr additive="base">
                                        <p:cTn id="16" dur="500" fill="hold"/>
                                        <p:tgtEl>
                                          <p:spTgt spid="103641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036417"/>
                                        </p:tgtEl>
                                        <p:attrNameLst>
                                          <p:attrName>style.visibility</p:attrName>
                                        </p:attrNameLst>
                                      </p:cBhvr>
                                      <p:to>
                                        <p:strVal val="visible"/>
                                      </p:to>
                                    </p:set>
                                    <p:anim calcmode="lin" valueType="num">
                                      <p:cBhvr additive="base">
                                        <p:cTn id="21" dur="500" fill="hold"/>
                                        <p:tgtEl>
                                          <p:spTgt spid="1036417"/>
                                        </p:tgtEl>
                                        <p:attrNameLst>
                                          <p:attrName>ppt_x</p:attrName>
                                        </p:attrNameLst>
                                      </p:cBhvr>
                                      <p:tavLst>
                                        <p:tav tm="0">
                                          <p:val>
                                            <p:strVal val="1+#ppt_w/2"/>
                                          </p:val>
                                        </p:tav>
                                        <p:tav tm="100000">
                                          <p:val>
                                            <p:strVal val="#ppt_x"/>
                                          </p:val>
                                        </p:tav>
                                      </p:tavLst>
                                    </p:anim>
                                    <p:anim calcmode="lin" valueType="num">
                                      <p:cBhvr additive="base">
                                        <p:cTn id="22" dur="500" fill="hold"/>
                                        <p:tgtEl>
                                          <p:spTgt spid="103641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036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build="p" autoUpdateAnimBg="0"/>
      <p:bldP spid="1036416" grpId="0" autoUpdateAnimBg="0"/>
      <p:bldP spid="103641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a:latin typeface="Arial" charset="0"/>
                <a:cs typeface="Times New Roman" charset="0"/>
              </a:rPr>
              <a:t>Inference by Enumeration</a:t>
            </a:r>
          </a:p>
        </p:txBody>
      </p:sp>
      <p:sp>
        <p:nvSpPr>
          <p:cNvPr id="24579" name="Rectangle 3"/>
          <p:cNvSpPr>
            <a:spLocks noGrp="1" noChangeArrowheads="1"/>
          </p:cNvSpPr>
          <p:nvPr>
            <p:ph type="body" idx="1"/>
          </p:nvPr>
        </p:nvSpPr>
        <p:spPr>
          <a:xfrm>
            <a:off x="838200" y="2362200"/>
            <a:ext cx="8077200" cy="838200"/>
          </a:xfrm>
        </p:spPr>
        <p:txBody>
          <a:bodyPr/>
          <a:lstStyle/>
          <a:p>
            <a:pPr eaLnBrk="1" hangingPunct="1">
              <a:buFont typeface="Wingdings" charset="0"/>
              <a:buNone/>
            </a:pPr>
            <a:r>
              <a:rPr lang="en-US" dirty="0">
                <a:latin typeface="Arial" charset="0"/>
                <a:cs typeface="Times New Roman" charset="0"/>
              </a:rPr>
              <a:t>LET:     </a:t>
            </a:r>
            <a:r>
              <a:rPr lang="en-US" sz="2000" dirty="0">
                <a:latin typeface="Courier New" charset="0"/>
                <a:cs typeface="Times New Roman" charset="0"/>
              </a:rPr>
              <a:t>KB =</a:t>
            </a:r>
            <a:r>
              <a:rPr lang="en-US" dirty="0">
                <a:latin typeface="Arial" charset="0"/>
                <a:cs typeface="Times New Roman" charset="0"/>
              </a:rPr>
              <a:t> </a:t>
            </a:r>
            <a:r>
              <a:rPr lang="en-US" sz="2000" dirty="0">
                <a:latin typeface="Courier New" charset="0"/>
                <a:cs typeface="Times New Roman" charset="0"/>
              </a:rPr>
              <a:t>A </a:t>
            </a:r>
            <a:r>
              <a:rPr lang="en-US" sz="2000" dirty="0" smtClean="0">
                <a:latin typeface="Symbol" charset="0"/>
                <a:cs typeface="Times New Roman" charset="0"/>
              </a:rPr>
              <a:t>∨ </a:t>
            </a:r>
            <a:r>
              <a:rPr lang="en-US" sz="2000" dirty="0">
                <a:latin typeface="Courier New" charset="0"/>
                <a:cs typeface="Times New Roman" charset="0"/>
              </a:rPr>
              <a:t>C, B </a:t>
            </a:r>
            <a:r>
              <a:rPr lang="en-US" sz="2000" dirty="0" smtClean="0">
                <a:latin typeface="Symbol" charset="0"/>
                <a:cs typeface="Times New Roman" charset="0"/>
              </a:rPr>
              <a:t>∨</a:t>
            </a:r>
            <a:r>
              <a:rPr lang="en-US" sz="2000" dirty="0" smtClean="0">
                <a:latin typeface="Arial" charset="0"/>
                <a:cs typeface="Times New Roman" charset="0"/>
              </a:rPr>
              <a:t> </a:t>
            </a:r>
            <a:r>
              <a:rPr lang="en-US" sz="2000" dirty="0" smtClean="0">
                <a:latin typeface="Symbol" charset="0"/>
                <a:cs typeface="Times New Roman" charset="0"/>
              </a:rPr>
              <a:t>¬</a:t>
            </a:r>
            <a:r>
              <a:rPr lang="en-US" sz="2000" dirty="0" smtClean="0">
                <a:latin typeface="Courier New" charset="0"/>
                <a:cs typeface="Times New Roman" charset="0"/>
              </a:rPr>
              <a:t>C       </a:t>
            </a:r>
            <a:r>
              <a:rPr lang="en-US" sz="2000" dirty="0" smtClean="0">
                <a:latin typeface="Courier New" charset="0"/>
                <a:cs typeface="Times New Roman" charset="0"/>
                <a:sym typeface="Symbol" charset="0"/>
              </a:rPr>
              <a:t>β</a:t>
            </a:r>
            <a:r>
              <a:rPr lang="en-US" dirty="0" smtClean="0">
                <a:latin typeface="Arial" charset="0"/>
                <a:cs typeface="Times New Roman" charset="0"/>
              </a:rPr>
              <a:t> </a:t>
            </a:r>
            <a:r>
              <a:rPr lang="en-US" sz="2000" dirty="0">
                <a:latin typeface="Courier New" charset="0"/>
                <a:cs typeface="Times New Roman" charset="0"/>
              </a:rPr>
              <a:t>= A </a:t>
            </a:r>
            <a:r>
              <a:rPr lang="en-US" sz="2000" dirty="0" smtClean="0">
                <a:latin typeface="Symbol" charset="0"/>
                <a:cs typeface="Times New Roman" charset="0"/>
              </a:rPr>
              <a:t>∨   </a:t>
            </a:r>
            <a:r>
              <a:rPr lang="en-US" sz="2000" dirty="0">
                <a:latin typeface="Courier New" charset="0"/>
                <a:cs typeface="Times New Roman" charset="0"/>
              </a:rPr>
              <a:t>B</a:t>
            </a:r>
          </a:p>
          <a:p>
            <a:pPr eaLnBrk="1" hangingPunct="1">
              <a:buFont typeface="Wingdings" charset="0"/>
              <a:buNone/>
            </a:pPr>
            <a:r>
              <a:rPr lang="en-US" dirty="0">
                <a:latin typeface="Arial" charset="0"/>
                <a:cs typeface="Times New Roman" charset="0"/>
              </a:rPr>
              <a:t>QUERY:  </a:t>
            </a:r>
            <a:r>
              <a:rPr lang="en-US" sz="2000" dirty="0">
                <a:latin typeface="Courier New" charset="0"/>
                <a:cs typeface="Times New Roman" charset="0"/>
              </a:rPr>
              <a:t>KB</a:t>
            </a:r>
            <a:r>
              <a:rPr lang="en-US" sz="2000" dirty="0">
                <a:latin typeface="Arial" charset="0"/>
                <a:cs typeface="Times New Roman" charset="0"/>
              </a:rPr>
              <a:t> </a:t>
            </a:r>
            <a:r>
              <a:rPr lang="en-US" sz="3200" b="1" dirty="0" smtClean="0">
                <a:latin typeface="Arial" charset="0"/>
                <a:cs typeface="Times New Roman" charset="0"/>
              </a:rPr>
              <a:t>⊨</a:t>
            </a:r>
            <a:r>
              <a:rPr lang="en-US" sz="2000" dirty="0" smtClean="0">
                <a:latin typeface="Arial" charset="0"/>
                <a:cs typeface="Times New Roman" charset="0"/>
              </a:rPr>
              <a:t> </a:t>
            </a:r>
            <a:r>
              <a:rPr lang="en-US" sz="2000" dirty="0" smtClean="0">
                <a:latin typeface="Courier New" charset="0"/>
                <a:cs typeface="Times New Roman" charset="0"/>
                <a:sym typeface="Symbol" charset="0"/>
              </a:rPr>
              <a:t>β</a:t>
            </a:r>
            <a:r>
              <a:rPr lang="en-US" sz="2000" i="1" dirty="0" smtClean="0">
                <a:latin typeface="Courier New" charset="0"/>
                <a:cs typeface="Times New Roman" charset="0"/>
              </a:rPr>
              <a:t> </a:t>
            </a:r>
            <a:r>
              <a:rPr lang="en-US" dirty="0">
                <a:latin typeface="Arial" charset="0"/>
                <a:cs typeface="Times New Roman" charset="0"/>
              </a:rPr>
              <a:t>?</a:t>
            </a:r>
          </a:p>
        </p:txBody>
      </p:sp>
      <p:graphicFrame>
        <p:nvGraphicFramePr>
          <p:cNvPr id="1073156" name="Group 4"/>
          <p:cNvGraphicFramePr>
            <a:graphicFrameLocks noGrp="1"/>
          </p:cNvGraphicFramePr>
          <p:nvPr>
            <p:extLst>
              <p:ext uri="{D42A27DB-BD31-4B8C-83A1-F6EECF244321}">
                <p14:modId xmlns:p14="http://schemas.microsoft.com/office/powerpoint/2010/main" val="193081398"/>
              </p:ext>
            </p:extLst>
          </p:nvPr>
        </p:nvGraphicFramePr>
        <p:xfrm>
          <a:off x="2667000" y="3429000"/>
          <a:ext cx="1981200" cy="2993259"/>
        </p:xfrm>
        <a:graphic>
          <a:graphicData uri="http://schemas.openxmlformats.org/drawingml/2006/table">
            <a:tbl>
              <a:tblPr/>
              <a:tblGrid>
                <a:gridCol w="549275"/>
                <a:gridCol w="822325"/>
                <a:gridCol w="609600"/>
              </a:tblGrid>
              <a:tr h="3603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A</a:t>
                      </a:r>
                      <a:r>
                        <a:rPr kumimoji="0" lang="en-US" sz="2000" b="1" i="0" u="none" strike="noStrike" cap="none" normalizeH="0" baseline="0" dirty="0" smtClean="0">
                          <a:ln>
                            <a:noFill/>
                          </a:ln>
                          <a:solidFill>
                            <a:srgbClr val="000000"/>
                          </a:solidFill>
                          <a:effectLst/>
                          <a:latin typeface="Symbol" charset="0"/>
                          <a:ea typeface="ＭＳ Ｐゴシック" charset="0"/>
                          <a:cs typeface="Times New Roman" charset="0"/>
                        </a:rPr>
                        <a:t>∨</a:t>
                      </a: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C</a:t>
                      </a:r>
                      <a:endParaRPr kumimoji="0" lang="en-US" sz="2000" b="1" i="0" u="none" strike="noStrike" cap="none" normalizeH="0" baseline="0" dirty="0">
                        <a:ln>
                          <a:noFill/>
                        </a:ln>
                        <a:solidFill>
                          <a:srgbClr val="000000"/>
                        </a:solidFill>
                        <a:effectLst/>
                        <a:latin typeface="Courier New" charset="0"/>
                        <a:ea typeface="ＭＳ Ｐゴシック" charset="0"/>
                        <a:cs typeface="Times New Roman" charset="0"/>
                      </a:endParaRP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B</a:t>
                      </a:r>
                      <a:r>
                        <a:rPr kumimoji="0" lang="en-US" sz="2000" b="1" i="0" u="none" strike="noStrike" cap="none" normalizeH="0" baseline="0" dirty="0" smtClean="0">
                          <a:ln>
                            <a:noFill/>
                          </a:ln>
                          <a:solidFill>
                            <a:srgbClr val="000000"/>
                          </a:solidFill>
                          <a:effectLst/>
                          <a:latin typeface="Symbol" charset="0"/>
                          <a:ea typeface="ＭＳ Ｐゴシック" charset="0"/>
                          <a:cs typeface="Times New Roman" charset="0"/>
                        </a:rPr>
                        <a:t>∨</a:t>
                      </a: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 </a:t>
                      </a:r>
                      <a:r>
                        <a:rPr kumimoji="0" lang="en-US" sz="2000" b="1" i="0" u="none" strike="noStrike" cap="none" normalizeH="0" baseline="0" dirty="0" smtClean="0">
                          <a:ln>
                            <a:noFill/>
                          </a:ln>
                          <a:solidFill>
                            <a:srgbClr val="000000"/>
                          </a:solidFill>
                          <a:effectLst/>
                          <a:latin typeface="Symbol" charset="0"/>
                          <a:ea typeface="ＭＳ Ｐゴシック" charset="0"/>
                          <a:cs typeface="Times New Roman" charset="0"/>
                        </a:rPr>
                        <a:t>¬</a:t>
                      </a: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C</a:t>
                      </a:r>
                      <a:endParaRPr kumimoji="0" lang="en-US" sz="2000" b="1" i="0" u="none" strike="noStrike" cap="none" normalizeH="0" baseline="0" dirty="0">
                        <a:ln>
                          <a:noFill/>
                        </a:ln>
                        <a:solidFill>
                          <a:srgbClr val="000000"/>
                        </a:solidFill>
                        <a:effectLst/>
                        <a:latin typeface="Courier New" charset="0"/>
                        <a:ea typeface="ＭＳ Ｐゴシック" charset="0"/>
                        <a:cs typeface="Times New Roman" charset="0"/>
                      </a:endParaRP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000" b="1" i="0" u="none" strike="noStrike" cap="none" normalizeH="0" baseline="0">
                          <a:ln>
                            <a:noFill/>
                          </a:ln>
                          <a:solidFill>
                            <a:srgbClr val="111111"/>
                          </a:solidFill>
                          <a:effectLst/>
                          <a:latin typeface="Courier New" charset="0"/>
                          <a:ea typeface="ＭＳ Ｐゴシック" charset="0"/>
                          <a:cs typeface="Times New Roman" charset="0"/>
                        </a:rPr>
                        <a:t>KB</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dirty="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4622" name="Text Box 46"/>
          <p:cNvSpPr txBox="1">
            <a:spLocks noChangeArrowheads="1"/>
          </p:cNvSpPr>
          <p:nvPr/>
        </p:nvSpPr>
        <p:spPr bwMode="auto">
          <a:xfrm>
            <a:off x="5105400" y="3733800"/>
            <a:ext cx="29845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eaLnBrk="1" hangingPunct="1">
              <a:spcBef>
                <a:spcPct val="20000"/>
              </a:spcBef>
              <a:buClr>
                <a:schemeClr val="tx1"/>
              </a:buClr>
              <a:buSzPct val="75000"/>
              <a:buFont typeface="Wingdings" charset="0"/>
              <a:buNone/>
            </a:pPr>
            <a:r>
              <a:rPr lang="en-US" b="1" dirty="0">
                <a:solidFill>
                  <a:srgbClr val="111111"/>
                </a:solidFill>
              </a:rPr>
              <a:t>Rows where </a:t>
            </a:r>
            <a:r>
              <a:rPr lang="en-US" b="1" i="1" dirty="0">
                <a:solidFill>
                  <a:srgbClr val="111111"/>
                </a:solidFill>
              </a:rPr>
              <a:t>all</a:t>
            </a:r>
            <a:r>
              <a:rPr lang="en-US" b="1" dirty="0">
                <a:solidFill>
                  <a:srgbClr val="111111"/>
                </a:solidFill>
              </a:rPr>
              <a:t> of sentences in </a:t>
            </a:r>
            <a:r>
              <a:rPr lang="en-US" b="1" dirty="0">
                <a:solidFill>
                  <a:srgbClr val="111111"/>
                </a:solidFill>
                <a:latin typeface="Courier New" charset="0"/>
              </a:rPr>
              <a:t>KB</a:t>
            </a:r>
            <a:r>
              <a:rPr lang="en-US" b="1" dirty="0">
                <a:solidFill>
                  <a:srgbClr val="111111"/>
                </a:solidFill>
              </a:rPr>
              <a:t> are true are the</a:t>
            </a:r>
            <a:r>
              <a:rPr lang="en-US" b="1" dirty="0">
                <a:solidFill>
                  <a:srgbClr val="CC3300"/>
                </a:solidFill>
              </a:rPr>
              <a:t> models</a:t>
            </a:r>
            <a:r>
              <a:rPr lang="en-US" b="1" dirty="0">
                <a:solidFill>
                  <a:srgbClr val="111111"/>
                </a:solidFill>
              </a:rPr>
              <a:t> of </a:t>
            </a:r>
            <a:r>
              <a:rPr lang="en-US" b="1" dirty="0">
                <a:solidFill>
                  <a:srgbClr val="111111"/>
                </a:solidFill>
                <a:latin typeface="Courier New" charset="0"/>
              </a:rPr>
              <a:t>KB</a:t>
            </a:r>
          </a:p>
        </p:txBody>
      </p:sp>
      <p:graphicFrame>
        <p:nvGraphicFramePr>
          <p:cNvPr id="1073199" name="Group 47"/>
          <p:cNvGraphicFramePr>
            <a:graphicFrameLocks noGrp="1"/>
          </p:cNvGraphicFramePr>
          <p:nvPr/>
        </p:nvGraphicFramePr>
        <p:xfrm>
          <a:off x="914400" y="3429000"/>
          <a:ext cx="1752600" cy="2992488"/>
        </p:xfrm>
        <a:graphic>
          <a:graphicData uri="http://schemas.openxmlformats.org/drawingml/2006/table">
            <a:tbl>
              <a:tblPr/>
              <a:tblGrid>
                <a:gridCol w="609600"/>
                <a:gridCol w="558800"/>
                <a:gridCol w="584200"/>
              </a:tblGrid>
              <a:tr h="35958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Courier New" pitchFamily="49" charset="0"/>
                        </a:rPr>
                        <a:t> A</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Courier New" pitchFamily="49" charset="0"/>
                        </a:rPr>
                        <a:t> B</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Courier New" pitchFamily="49" charset="0"/>
                        </a:rPr>
                        <a:t> C</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4665" name="TextBox 7"/>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73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85800" y="152400"/>
            <a:ext cx="7772400" cy="611188"/>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Logic</a:t>
            </a:r>
          </a:p>
        </p:txBody>
      </p:sp>
      <p:sp>
        <p:nvSpPr>
          <p:cNvPr id="4099" name="Rectangle 2"/>
          <p:cNvSpPr>
            <a:spLocks noGrp="1" noChangeArrowheads="1"/>
          </p:cNvSpPr>
          <p:nvPr>
            <p:ph type="body" idx="1"/>
          </p:nvPr>
        </p:nvSpPr>
        <p:spPr>
          <a:xfrm>
            <a:off x="685800" y="989012"/>
            <a:ext cx="7848600" cy="5564188"/>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If a problem domain can be represented formally, then a decision maker can use </a:t>
            </a:r>
            <a:r>
              <a:rPr lang="en-US" dirty="0">
                <a:solidFill>
                  <a:srgbClr val="0000FF"/>
                </a:solidFill>
                <a:latin typeface="Arial" charset="0"/>
                <a:cs typeface="Times New Roman" charset="0"/>
              </a:rPr>
              <a:t>logical reasoning</a:t>
            </a:r>
            <a:r>
              <a:rPr lang="en-US" dirty="0">
                <a:latin typeface="Arial" charset="0"/>
                <a:cs typeface="Times New Roman" charset="0"/>
              </a:rPr>
              <a:t> to make rational decisions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Arial" charset="0"/>
                <a:cs typeface="Times New Roman" charset="0"/>
              </a:rPr>
              <a:t>Many </a:t>
            </a:r>
            <a:r>
              <a:rPr lang="en-US" dirty="0">
                <a:latin typeface="Arial" charset="0"/>
                <a:cs typeface="Times New Roman" charset="0"/>
              </a:rPr>
              <a:t>types of </a:t>
            </a:r>
            <a:r>
              <a:rPr lang="en-US" dirty="0" smtClean="0">
                <a:latin typeface="Arial" charset="0"/>
                <a:cs typeface="Times New Roman" charset="0"/>
              </a:rPr>
              <a:t>logic</a:t>
            </a:r>
            <a:endParaRPr lang="en-US" dirty="0">
              <a:latin typeface="Arial" charset="0"/>
              <a:cs typeface="Times New Roman"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Propositional Logic (Boolean logic</a:t>
            </a:r>
            <a:r>
              <a:rPr lang="en-US" dirty="0" smtClean="0">
                <a:latin typeface="Arial" charset="0"/>
                <a:cs typeface="Times New Roman" charset="0"/>
              </a:rPr>
              <a:t>)</a:t>
            </a:r>
            <a:endParaRPr lang="en-US" dirty="0">
              <a:latin typeface="Arial" charset="0"/>
              <a:cs typeface="Times New Roman"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First-Order Logic (aka first-order predicate calculus</a:t>
            </a:r>
            <a:r>
              <a:rPr lang="en-US" dirty="0" smtClean="0">
                <a:latin typeface="Arial" charset="0"/>
                <a:cs typeface="Times New Roman" charset="0"/>
              </a:rPr>
              <a:t>)</a:t>
            </a:r>
            <a:endParaRPr lang="en-US" dirty="0">
              <a:latin typeface="Arial" charset="0"/>
              <a:cs typeface="Times New Roman"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Non-Monotonic Logic</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latin typeface="Arial" charset="0"/>
                <a:cs typeface="Times New Roman" charset="0"/>
              </a:rPr>
              <a:t>Markov </a:t>
            </a:r>
            <a:r>
              <a:rPr lang="en-US" dirty="0">
                <a:latin typeface="Arial" charset="0"/>
                <a:cs typeface="Times New Roman" charset="0"/>
              </a:rPr>
              <a:t>Logic</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A logic includes: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a:latin typeface="Arial" charset="0"/>
                <a:cs typeface="Times New Roman" charset="0"/>
              </a:rPr>
              <a:t>syntax</a:t>
            </a:r>
            <a:r>
              <a:rPr lang="en-US" dirty="0">
                <a:latin typeface="Arial" charset="0"/>
                <a:cs typeface="Times New Roman" charset="0"/>
              </a:rPr>
              <a:t>: </a:t>
            </a:r>
            <a:r>
              <a:rPr lang="en-US" dirty="0" smtClean="0">
                <a:latin typeface="Arial" charset="0"/>
                <a:cs typeface="Times New Roman" charset="0"/>
              </a:rPr>
              <a:t> what </a:t>
            </a:r>
            <a:r>
              <a:rPr lang="en-US" dirty="0">
                <a:latin typeface="Arial" charset="0"/>
                <a:cs typeface="Times New Roman" charset="0"/>
              </a:rPr>
              <a:t>is a correctly-formed sentence?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a:latin typeface="Arial" charset="0"/>
                <a:cs typeface="Times New Roman" charset="0"/>
              </a:rPr>
              <a:t>semantics</a:t>
            </a:r>
            <a:r>
              <a:rPr lang="en-US" dirty="0">
                <a:latin typeface="Arial" charset="0"/>
                <a:cs typeface="Times New Roman" charset="0"/>
              </a:rPr>
              <a:t>: </a:t>
            </a:r>
            <a:r>
              <a:rPr lang="en-US" dirty="0" smtClean="0">
                <a:latin typeface="Arial" charset="0"/>
                <a:cs typeface="Times New Roman" charset="0"/>
              </a:rPr>
              <a:t> what </a:t>
            </a:r>
            <a:r>
              <a:rPr lang="en-US" dirty="0">
                <a:latin typeface="Arial" charset="0"/>
                <a:cs typeface="Times New Roman" charset="0"/>
              </a:rPr>
              <a:t>is the meaning of a sentence?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a:latin typeface="Arial" charset="0"/>
                <a:cs typeface="Times New Roman" charset="0"/>
              </a:rPr>
              <a:t>Inference procedure </a:t>
            </a:r>
            <a:r>
              <a:rPr lang="en-US" dirty="0">
                <a:latin typeface="Arial" charset="0"/>
                <a:cs typeface="Times New Roman" charset="0"/>
              </a:rPr>
              <a:t>(reasoning, entailment): </a:t>
            </a:r>
            <a:r>
              <a:rPr lang="en-US" dirty="0" smtClean="0">
                <a:latin typeface="Arial" charset="0"/>
                <a:cs typeface="Times New Roman" charset="0"/>
              </a:rPr>
              <a:t> what </a:t>
            </a:r>
            <a:r>
              <a:rPr lang="en-US" dirty="0">
                <a:latin typeface="Arial" charset="0"/>
                <a:cs typeface="Times New Roman" charset="0"/>
              </a:rPr>
              <a:t>sentence logically follows given knowledge?</a:t>
            </a:r>
          </a:p>
        </p:txBody>
      </p:sp>
      <p:sp>
        <p:nvSpPr>
          <p:cNvPr id="4100"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a:latin typeface="Arial" charset="0"/>
                <a:cs typeface="Times New Roman" charset="0"/>
              </a:rPr>
              <a:t>Inference by Enumeration</a:t>
            </a:r>
          </a:p>
        </p:txBody>
      </p:sp>
      <p:sp>
        <p:nvSpPr>
          <p:cNvPr id="25603" name="Rectangle 3"/>
          <p:cNvSpPr>
            <a:spLocks noGrp="1" noChangeArrowheads="1"/>
          </p:cNvSpPr>
          <p:nvPr>
            <p:ph type="body" idx="1"/>
          </p:nvPr>
        </p:nvSpPr>
        <p:spPr>
          <a:xfrm>
            <a:off x="838200" y="2362200"/>
            <a:ext cx="8077200" cy="838200"/>
          </a:xfrm>
        </p:spPr>
        <p:txBody>
          <a:bodyPr/>
          <a:lstStyle/>
          <a:p>
            <a:pPr eaLnBrk="1" hangingPunct="1">
              <a:buFont typeface="Wingdings" charset="0"/>
              <a:buNone/>
            </a:pPr>
            <a:r>
              <a:rPr lang="en-US" dirty="0">
                <a:latin typeface="Arial" charset="0"/>
                <a:cs typeface="Times New Roman" charset="0"/>
              </a:rPr>
              <a:t>LET:     </a:t>
            </a:r>
            <a:r>
              <a:rPr lang="en-US" sz="2000" dirty="0">
                <a:latin typeface="Courier New" charset="0"/>
                <a:cs typeface="Times New Roman" charset="0"/>
              </a:rPr>
              <a:t>KB =</a:t>
            </a:r>
            <a:r>
              <a:rPr lang="en-US" dirty="0">
                <a:latin typeface="Arial" charset="0"/>
                <a:cs typeface="Times New Roman" charset="0"/>
              </a:rPr>
              <a:t> </a:t>
            </a:r>
            <a:r>
              <a:rPr lang="en-US" sz="2000" dirty="0">
                <a:latin typeface="Courier New" charset="0"/>
                <a:cs typeface="Times New Roman" charset="0"/>
              </a:rPr>
              <a:t>A </a:t>
            </a:r>
            <a:r>
              <a:rPr lang="en-US" sz="2000" dirty="0" smtClean="0">
                <a:latin typeface="Symbol" charset="0"/>
                <a:cs typeface="Times New Roman" charset="0"/>
              </a:rPr>
              <a:t>∨  </a:t>
            </a:r>
            <a:r>
              <a:rPr lang="en-US" sz="2000" dirty="0">
                <a:latin typeface="Courier New" charset="0"/>
                <a:cs typeface="Times New Roman" charset="0"/>
              </a:rPr>
              <a:t>C, B </a:t>
            </a:r>
            <a:r>
              <a:rPr lang="en-US" sz="2000" dirty="0" smtClean="0">
                <a:latin typeface="Symbol" charset="0"/>
                <a:cs typeface="Times New Roman" charset="0"/>
              </a:rPr>
              <a:t>∨</a:t>
            </a:r>
            <a:r>
              <a:rPr lang="en-US" sz="2000" dirty="0" smtClean="0">
                <a:latin typeface="Arial" charset="0"/>
                <a:cs typeface="Times New Roman" charset="0"/>
              </a:rPr>
              <a:t> </a:t>
            </a:r>
            <a:r>
              <a:rPr lang="en-US" sz="2000" dirty="0" smtClean="0">
                <a:latin typeface="Symbol" charset="0"/>
                <a:cs typeface="Times New Roman" charset="0"/>
              </a:rPr>
              <a:t>¬</a:t>
            </a:r>
            <a:r>
              <a:rPr lang="en-US" sz="2000" dirty="0" smtClean="0">
                <a:latin typeface="Courier New" charset="0"/>
                <a:cs typeface="Times New Roman" charset="0"/>
              </a:rPr>
              <a:t>C       </a:t>
            </a:r>
            <a:r>
              <a:rPr lang="en-US" sz="2000" dirty="0" smtClean="0">
                <a:latin typeface="Courier New" charset="0"/>
                <a:cs typeface="Times New Roman" charset="0"/>
                <a:sym typeface="Symbol" charset="0"/>
              </a:rPr>
              <a:t>β</a:t>
            </a:r>
            <a:r>
              <a:rPr lang="en-US" dirty="0" smtClean="0">
                <a:latin typeface="Arial" charset="0"/>
                <a:cs typeface="Times New Roman" charset="0"/>
              </a:rPr>
              <a:t> </a:t>
            </a:r>
            <a:r>
              <a:rPr lang="en-US" sz="2000" dirty="0">
                <a:latin typeface="Courier New" charset="0"/>
                <a:cs typeface="Times New Roman" charset="0"/>
              </a:rPr>
              <a:t>= A </a:t>
            </a:r>
            <a:r>
              <a:rPr lang="en-US" sz="2000" dirty="0" smtClean="0">
                <a:latin typeface="Symbol" charset="0"/>
                <a:cs typeface="Times New Roman" charset="0"/>
              </a:rPr>
              <a:t>∨   </a:t>
            </a:r>
            <a:r>
              <a:rPr lang="en-US" sz="2000" dirty="0">
                <a:latin typeface="Courier New" charset="0"/>
                <a:cs typeface="Times New Roman" charset="0"/>
              </a:rPr>
              <a:t>B</a:t>
            </a:r>
          </a:p>
          <a:p>
            <a:pPr eaLnBrk="1" hangingPunct="1">
              <a:buFont typeface="Wingdings" charset="0"/>
              <a:buNone/>
            </a:pPr>
            <a:r>
              <a:rPr lang="en-US" dirty="0">
                <a:latin typeface="Arial" charset="0"/>
                <a:cs typeface="Times New Roman" charset="0"/>
              </a:rPr>
              <a:t>QUERY:  </a:t>
            </a:r>
            <a:r>
              <a:rPr lang="en-US" sz="2000" dirty="0">
                <a:latin typeface="Courier New" charset="0"/>
                <a:cs typeface="Times New Roman" charset="0"/>
              </a:rPr>
              <a:t>KB</a:t>
            </a:r>
            <a:r>
              <a:rPr lang="en-US" sz="2000" dirty="0">
                <a:latin typeface="Arial" charset="0"/>
                <a:cs typeface="Times New Roman" charset="0"/>
              </a:rPr>
              <a:t> ╞ </a:t>
            </a:r>
            <a:r>
              <a:rPr lang="en-US" sz="2000" dirty="0" smtClean="0">
                <a:latin typeface="Arial" charset="0"/>
                <a:cs typeface="Times New Roman" charset="0"/>
                <a:sym typeface="Symbol" charset="0"/>
              </a:rPr>
              <a:t>β</a:t>
            </a:r>
            <a:r>
              <a:rPr lang="en-US" sz="2000" i="1" dirty="0" smtClean="0">
                <a:latin typeface="Courier New" charset="0"/>
                <a:cs typeface="Times New Roman" charset="0"/>
              </a:rPr>
              <a:t> </a:t>
            </a:r>
            <a:r>
              <a:rPr lang="en-US" dirty="0">
                <a:latin typeface="Arial" charset="0"/>
                <a:cs typeface="Times New Roman" charset="0"/>
              </a:rPr>
              <a:t>?</a:t>
            </a:r>
          </a:p>
        </p:txBody>
      </p:sp>
      <p:graphicFrame>
        <p:nvGraphicFramePr>
          <p:cNvPr id="1089540" name="Group 4"/>
          <p:cNvGraphicFramePr>
            <a:graphicFrameLocks noGrp="1"/>
          </p:cNvGraphicFramePr>
          <p:nvPr>
            <p:extLst>
              <p:ext uri="{D42A27DB-BD31-4B8C-83A1-F6EECF244321}">
                <p14:modId xmlns:p14="http://schemas.microsoft.com/office/powerpoint/2010/main" val="928943655"/>
              </p:ext>
            </p:extLst>
          </p:nvPr>
        </p:nvGraphicFramePr>
        <p:xfrm>
          <a:off x="2667000" y="3429000"/>
          <a:ext cx="1981200" cy="2993259"/>
        </p:xfrm>
        <a:graphic>
          <a:graphicData uri="http://schemas.openxmlformats.org/drawingml/2006/table">
            <a:tbl>
              <a:tblPr/>
              <a:tblGrid>
                <a:gridCol w="549275"/>
                <a:gridCol w="822325"/>
                <a:gridCol w="609600"/>
              </a:tblGrid>
              <a:tr h="3603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A</a:t>
                      </a:r>
                      <a:r>
                        <a:rPr kumimoji="0" lang="en-US" sz="2000" b="1" i="0" u="none" strike="noStrike" cap="none" normalizeH="0" baseline="0" dirty="0" smtClean="0">
                          <a:ln>
                            <a:noFill/>
                          </a:ln>
                          <a:solidFill>
                            <a:srgbClr val="000000"/>
                          </a:solidFill>
                          <a:effectLst/>
                          <a:latin typeface="Symbol" charset="0"/>
                          <a:ea typeface="ＭＳ Ｐゴシック" charset="0"/>
                          <a:cs typeface="Times New Roman" charset="0"/>
                        </a:rPr>
                        <a:t>∨</a:t>
                      </a: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C</a:t>
                      </a:r>
                      <a:endParaRPr kumimoji="0" lang="en-US" sz="2000" b="1" i="0" u="none" strike="noStrike" cap="none" normalizeH="0" baseline="0" dirty="0">
                        <a:ln>
                          <a:noFill/>
                        </a:ln>
                        <a:solidFill>
                          <a:srgbClr val="000000"/>
                        </a:solidFill>
                        <a:effectLst/>
                        <a:latin typeface="Courier New" charset="0"/>
                        <a:ea typeface="ＭＳ Ｐゴシック" charset="0"/>
                        <a:cs typeface="Times New Roman" charset="0"/>
                      </a:endParaRP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B</a:t>
                      </a:r>
                      <a:r>
                        <a:rPr kumimoji="0" lang="en-US" sz="2000" b="1" i="0" u="none" strike="noStrike" cap="none" normalizeH="0" baseline="0" dirty="0" smtClean="0">
                          <a:ln>
                            <a:noFill/>
                          </a:ln>
                          <a:solidFill>
                            <a:srgbClr val="000000"/>
                          </a:solidFill>
                          <a:effectLst/>
                          <a:latin typeface="Symbol" charset="0"/>
                          <a:ea typeface="ＭＳ Ｐゴシック" charset="0"/>
                          <a:cs typeface="Times New Roman" charset="0"/>
                        </a:rPr>
                        <a:t>∨</a:t>
                      </a:r>
                      <a:r>
                        <a:rPr kumimoji="0" lang="en-US" sz="2000" b="1" i="0" u="none" strike="noStrike" cap="none" normalizeH="0" baseline="0" dirty="0" smtClean="0">
                          <a:ln>
                            <a:noFill/>
                          </a:ln>
                          <a:solidFill>
                            <a:srgbClr val="000000"/>
                          </a:solidFill>
                          <a:effectLst/>
                          <a:latin typeface="Arial" charset="0"/>
                          <a:ea typeface="ＭＳ Ｐゴシック" charset="0"/>
                          <a:cs typeface="Times New Roman" charset="0"/>
                        </a:rPr>
                        <a:t> </a:t>
                      </a:r>
                      <a:r>
                        <a:rPr kumimoji="0" lang="en-US" sz="2000" b="1" i="0" u="none" strike="noStrike" cap="none" normalizeH="0" baseline="0" dirty="0" smtClean="0">
                          <a:ln>
                            <a:noFill/>
                          </a:ln>
                          <a:solidFill>
                            <a:srgbClr val="000000"/>
                          </a:solidFill>
                          <a:effectLst/>
                          <a:latin typeface="Symbol" charset="0"/>
                          <a:ea typeface="ＭＳ Ｐゴシック" charset="0"/>
                          <a:cs typeface="Times New Roman" charset="0"/>
                        </a:rPr>
                        <a:t>¬</a:t>
                      </a: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C</a:t>
                      </a:r>
                      <a:endParaRPr kumimoji="0" lang="en-US" sz="2000" b="1" i="0" u="none" strike="noStrike" cap="none" normalizeH="0" baseline="0" dirty="0">
                        <a:ln>
                          <a:noFill/>
                        </a:ln>
                        <a:solidFill>
                          <a:srgbClr val="000000"/>
                        </a:solidFill>
                        <a:effectLst/>
                        <a:latin typeface="Courier New" charset="0"/>
                        <a:ea typeface="ＭＳ Ｐゴシック" charset="0"/>
                        <a:cs typeface="Times New Roman" charset="0"/>
                      </a:endParaRP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000" b="1" i="0" u="none" strike="noStrike" cap="none" normalizeH="0" baseline="0">
                          <a:ln>
                            <a:noFill/>
                          </a:ln>
                          <a:solidFill>
                            <a:srgbClr val="111111"/>
                          </a:solidFill>
                          <a:effectLst/>
                          <a:latin typeface="Courier New" charset="0"/>
                          <a:ea typeface="ＭＳ Ｐゴシック" charset="0"/>
                          <a:cs typeface="Times New Roman" charset="0"/>
                        </a:rPr>
                        <a:t>KB</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dirty="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5646" name="Text Box 46"/>
          <p:cNvSpPr txBox="1">
            <a:spLocks noChangeArrowheads="1"/>
          </p:cNvSpPr>
          <p:nvPr/>
        </p:nvSpPr>
        <p:spPr bwMode="auto">
          <a:xfrm>
            <a:off x="6315075" y="3289300"/>
            <a:ext cx="28416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eaLnBrk="1" hangingPunct="1">
              <a:spcBef>
                <a:spcPct val="20000"/>
              </a:spcBef>
              <a:buClr>
                <a:schemeClr val="tx1"/>
              </a:buClr>
              <a:buSzPct val="75000"/>
              <a:buFont typeface="Wingdings 2" charset="0"/>
              <a:buNone/>
            </a:pPr>
            <a:r>
              <a:rPr lang="en-US" b="1" dirty="0" smtClean="0">
                <a:solidFill>
                  <a:srgbClr val="111111"/>
                </a:solidFill>
                <a:latin typeface="Courier New" charset="0"/>
                <a:sym typeface="Symbol" charset="0"/>
              </a:rPr>
              <a:t>β</a:t>
            </a:r>
            <a:r>
              <a:rPr lang="en-US" b="1" i="1" dirty="0" smtClean="0">
                <a:solidFill>
                  <a:srgbClr val="111111"/>
                </a:solidFill>
              </a:rPr>
              <a:t> </a:t>
            </a:r>
            <a:r>
              <a:rPr lang="en-US" b="1" dirty="0">
                <a:solidFill>
                  <a:srgbClr val="111111"/>
                </a:solidFill>
              </a:rPr>
              <a:t>is entailed by </a:t>
            </a:r>
            <a:r>
              <a:rPr lang="en-US" b="1" dirty="0">
                <a:solidFill>
                  <a:srgbClr val="111111"/>
                </a:solidFill>
                <a:latin typeface="Courier New" charset="0"/>
              </a:rPr>
              <a:t>KB</a:t>
            </a:r>
            <a:r>
              <a:rPr lang="en-US" b="1" dirty="0">
                <a:solidFill>
                  <a:srgbClr val="111111"/>
                </a:solidFill>
              </a:rPr>
              <a:t> if </a:t>
            </a:r>
            <a:r>
              <a:rPr lang="en-US" b="1" i="1" dirty="0">
                <a:solidFill>
                  <a:srgbClr val="111111"/>
                </a:solidFill>
              </a:rPr>
              <a:t>all</a:t>
            </a:r>
            <a:r>
              <a:rPr lang="en-US" b="1" dirty="0">
                <a:solidFill>
                  <a:srgbClr val="111111"/>
                </a:solidFill>
              </a:rPr>
              <a:t> models of </a:t>
            </a:r>
            <a:r>
              <a:rPr lang="en-US" b="1" dirty="0">
                <a:solidFill>
                  <a:srgbClr val="111111"/>
                </a:solidFill>
                <a:latin typeface="Courier New" charset="0"/>
              </a:rPr>
              <a:t>KB</a:t>
            </a:r>
            <a:r>
              <a:rPr lang="en-US" b="1" dirty="0">
                <a:solidFill>
                  <a:srgbClr val="111111"/>
                </a:solidFill>
              </a:rPr>
              <a:t> are models of</a:t>
            </a:r>
            <a:r>
              <a:rPr lang="en-US" b="1" i="1" dirty="0">
                <a:solidFill>
                  <a:srgbClr val="111111"/>
                </a:solidFill>
              </a:rPr>
              <a:t> </a:t>
            </a:r>
            <a:r>
              <a:rPr lang="en-US" b="1" dirty="0" smtClean="0">
                <a:solidFill>
                  <a:srgbClr val="111111"/>
                </a:solidFill>
                <a:sym typeface="Symbol" charset="0"/>
              </a:rPr>
              <a:t>β</a:t>
            </a:r>
            <a:r>
              <a:rPr lang="en-US" b="1" i="1" dirty="0" smtClean="0">
                <a:solidFill>
                  <a:srgbClr val="111111"/>
                </a:solidFill>
              </a:rPr>
              <a:t>, </a:t>
            </a:r>
            <a:r>
              <a:rPr lang="en-US" b="1" dirty="0">
                <a:solidFill>
                  <a:srgbClr val="111111"/>
                </a:solidFill>
              </a:rPr>
              <a:t>i.e., </a:t>
            </a:r>
            <a:r>
              <a:rPr lang="en-US" b="1" i="1" dirty="0">
                <a:solidFill>
                  <a:srgbClr val="111111"/>
                </a:solidFill>
              </a:rPr>
              <a:t>all</a:t>
            </a:r>
            <a:r>
              <a:rPr lang="en-US" b="1" dirty="0">
                <a:solidFill>
                  <a:srgbClr val="111111"/>
                </a:solidFill>
              </a:rPr>
              <a:t> rows where </a:t>
            </a:r>
            <a:r>
              <a:rPr lang="en-US" b="1" dirty="0">
                <a:solidFill>
                  <a:srgbClr val="111111"/>
                </a:solidFill>
                <a:latin typeface="Courier New" charset="0"/>
              </a:rPr>
              <a:t>KB</a:t>
            </a:r>
            <a:r>
              <a:rPr lang="en-US" b="1" dirty="0">
                <a:solidFill>
                  <a:srgbClr val="111111"/>
                </a:solidFill>
              </a:rPr>
              <a:t> is true,</a:t>
            </a:r>
            <a:r>
              <a:rPr lang="en-US" b="1" i="1" dirty="0">
                <a:solidFill>
                  <a:srgbClr val="111111"/>
                </a:solidFill>
              </a:rPr>
              <a:t> </a:t>
            </a:r>
            <a:r>
              <a:rPr lang="en-US" b="1" dirty="0" smtClean="0">
                <a:solidFill>
                  <a:srgbClr val="111111"/>
                </a:solidFill>
                <a:latin typeface="Courier New" charset="0"/>
                <a:sym typeface="Symbol" charset="0"/>
              </a:rPr>
              <a:t>β</a:t>
            </a:r>
            <a:r>
              <a:rPr lang="en-US" b="1" i="1" dirty="0" smtClean="0">
                <a:solidFill>
                  <a:srgbClr val="111111"/>
                </a:solidFill>
              </a:rPr>
              <a:t> </a:t>
            </a:r>
            <a:r>
              <a:rPr lang="en-US" b="1" dirty="0">
                <a:solidFill>
                  <a:srgbClr val="111111"/>
                </a:solidFill>
              </a:rPr>
              <a:t>is also true</a:t>
            </a:r>
          </a:p>
        </p:txBody>
      </p:sp>
      <p:graphicFrame>
        <p:nvGraphicFramePr>
          <p:cNvPr id="1089583" name="Group 47"/>
          <p:cNvGraphicFramePr>
            <a:graphicFrameLocks noGrp="1"/>
          </p:cNvGraphicFramePr>
          <p:nvPr/>
        </p:nvGraphicFramePr>
        <p:xfrm>
          <a:off x="914400" y="3429000"/>
          <a:ext cx="1752600" cy="2992488"/>
        </p:xfrm>
        <a:graphic>
          <a:graphicData uri="http://schemas.openxmlformats.org/drawingml/2006/table">
            <a:tbl>
              <a:tblPr/>
              <a:tblGrid>
                <a:gridCol w="609600"/>
                <a:gridCol w="558800"/>
                <a:gridCol w="584200"/>
              </a:tblGrid>
              <a:tr h="35958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Courier New" pitchFamily="49" charset="0"/>
                        </a:rPr>
                        <a:t> A</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000000"/>
                          </a:solidFill>
                          <a:effectLst/>
                          <a:latin typeface="Courier New" pitchFamily="49" charset="0"/>
                        </a:rPr>
                        <a:t> B</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Courier New" pitchFamily="49" charset="0"/>
                        </a:rPr>
                        <a:t> C</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false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1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rgbClr val="111111"/>
                          </a:solidFill>
                          <a:effectLst/>
                          <a:latin typeface="Arial" pitchFamily="34" charset="0"/>
                        </a:rPr>
                        <a:t>true</a:t>
                      </a:r>
                    </a:p>
                  </a:txBody>
                  <a:tcPr marL="27432" marR="27432" marT="27396" marB="2739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089670" name="Group 134"/>
          <p:cNvGraphicFramePr>
            <a:graphicFrameLocks noGrp="1"/>
          </p:cNvGraphicFramePr>
          <p:nvPr>
            <p:extLst>
              <p:ext uri="{D42A27DB-BD31-4B8C-83A1-F6EECF244321}">
                <p14:modId xmlns:p14="http://schemas.microsoft.com/office/powerpoint/2010/main" val="1080285077"/>
              </p:ext>
            </p:extLst>
          </p:nvPr>
        </p:nvGraphicFramePr>
        <p:xfrm>
          <a:off x="4648200" y="3429000"/>
          <a:ext cx="549275" cy="2993259"/>
        </p:xfrm>
        <a:graphic>
          <a:graphicData uri="http://schemas.openxmlformats.org/drawingml/2006/table">
            <a:tbl>
              <a:tblPr/>
              <a:tblGrid>
                <a:gridCol w="549275"/>
              </a:tblGrid>
              <a:tr h="3603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A</a:t>
                      </a:r>
                      <a:r>
                        <a:rPr kumimoji="0" lang="en-US" sz="2000" b="1" i="0" u="none" strike="noStrike" cap="none" normalizeH="0" baseline="0" dirty="0" smtClean="0">
                          <a:ln>
                            <a:noFill/>
                          </a:ln>
                          <a:solidFill>
                            <a:srgbClr val="000000"/>
                          </a:solidFill>
                          <a:effectLst/>
                          <a:latin typeface="Symbol" charset="0"/>
                          <a:ea typeface="ＭＳ Ｐゴシック" charset="0"/>
                          <a:cs typeface="Times New Roman" charset="0"/>
                        </a:rPr>
                        <a:t>∨</a:t>
                      </a:r>
                      <a:r>
                        <a:rPr kumimoji="0" lang="en-US" sz="2000" b="1" i="0" u="none" strike="noStrike" cap="none" normalizeH="0" baseline="0" dirty="0" smtClean="0">
                          <a:ln>
                            <a:noFill/>
                          </a:ln>
                          <a:solidFill>
                            <a:srgbClr val="000000"/>
                          </a:solidFill>
                          <a:effectLst/>
                          <a:latin typeface="Courier New" charset="0"/>
                          <a:ea typeface="ＭＳ Ｐゴシック" charset="0"/>
                          <a:cs typeface="Times New Roman" charset="0"/>
                        </a:rPr>
                        <a:t>B</a:t>
                      </a:r>
                      <a:endParaRPr kumimoji="0" lang="en-US" sz="2000" b="1" i="0" u="none" strike="noStrike" cap="none" normalizeH="0" baseline="0" dirty="0">
                        <a:ln>
                          <a:noFill/>
                        </a:ln>
                        <a:solidFill>
                          <a:srgbClr val="000000"/>
                        </a:solidFill>
                        <a:effectLst/>
                        <a:latin typeface="Courier New" charset="0"/>
                        <a:ea typeface="ＭＳ Ｐゴシック" charset="0"/>
                        <a:cs typeface="Times New Roman" charset="0"/>
                      </a:endParaRPr>
                    </a:p>
                  </a:txBody>
                  <a:tcPr marL="27432" marR="27432" marT="27396" marB="2739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false</a:t>
                      </a:r>
                    </a:p>
                  </a:txBody>
                  <a:tcPr marL="27432" marR="27432" marT="27396" marB="2739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111111"/>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1800" b="0" i="0" u="none" strike="noStrike" cap="none" normalizeH="0" baseline="0" dirty="0">
                          <a:ln>
                            <a:noFill/>
                          </a:ln>
                          <a:solidFill>
                            <a:srgbClr val="CC3300"/>
                          </a:solidFill>
                          <a:effectLst/>
                          <a:latin typeface="Arial" charset="0"/>
                          <a:ea typeface="ＭＳ Ｐゴシック" charset="0"/>
                          <a:cs typeface="Times New Roman" charset="0"/>
                        </a:rPr>
                        <a:t>true</a:t>
                      </a:r>
                    </a:p>
                  </a:txBody>
                  <a:tcPr marL="27432" marR="27432" marT="27396" marB="2739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089671" name="Text Box 135"/>
          <p:cNvSpPr txBox="1">
            <a:spLocks noChangeArrowheads="1"/>
          </p:cNvSpPr>
          <p:nvPr/>
        </p:nvSpPr>
        <p:spPr bwMode="auto">
          <a:xfrm>
            <a:off x="3352800" y="2819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eaLnBrk="1" hangingPunct="1">
              <a:spcBef>
                <a:spcPct val="20000"/>
              </a:spcBef>
              <a:buClr>
                <a:schemeClr val="tx1"/>
              </a:buClr>
              <a:buSzPct val="75000"/>
              <a:buFont typeface="Wingdings 2" charset="0"/>
              <a:buNone/>
            </a:pPr>
            <a:r>
              <a:rPr lang="en-US" b="1" i="1">
                <a:solidFill>
                  <a:srgbClr val="111111"/>
                </a:solidFill>
              </a:rPr>
              <a:t>YES!</a:t>
            </a:r>
          </a:p>
        </p:txBody>
      </p:sp>
      <p:sp>
        <p:nvSpPr>
          <p:cNvPr id="1089672" name="Text Box 136"/>
          <p:cNvSpPr txBox="1">
            <a:spLocks noChangeArrowheads="1"/>
          </p:cNvSpPr>
          <p:nvPr/>
        </p:nvSpPr>
        <p:spPr bwMode="auto">
          <a:xfrm>
            <a:off x="6315075" y="5608638"/>
            <a:ext cx="2514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eaLnBrk="1" hangingPunct="1">
              <a:spcBef>
                <a:spcPct val="20000"/>
              </a:spcBef>
              <a:buClr>
                <a:schemeClr val="tx1"/>
              </a:buClr>
              <a:buSzPct val="75000"/>
              <a:buFont typeface="Wingdings 2" charset="0"/>
              <a:buNone/>
            </a:pPr>
            <a:r>
              <a:rPr lang="en-US" b="1" dirty="0">
                <a:solidFill>
                  <a:srgbClr val="111111"/>
                </a:solidFill>
              </a:rPr>
              <a:t>In other words:</a:t>
            </a:r>
            <a:br>
              <a:rPr lang="en-US" b="1" dirty="0">
                <a:solidFill>
                  <a:srgbClr val="111111"/>
                </a:solidFill>
              </a:rPr>
            </a:br>
            <a:r>
              <a:rPr lang="en-US" b="1" dirty="0">
                <a:solidFill>
                  <a:srgbClr val="111111"/>
                </a:solidFill>
                <a:latin typeface="Courier New" charset="0"/>
              </a:rPr>
              <a:t>KB</a:t>
            </a:r>
            <a:r>
              <a:rPr lang="en-US" b="1" dirty="0">
                <a:solidFill>
                  <a:srgbClr val="111111"/>
                </a:solidFill>
                <a:latin typeface="Palatino" charset="0"/>
              </a:rPr>
              <a:t> </a:t>
            </a:r>
            <a:r>
              <a:rPr lang="en-US" dirty="0" smtClean="0">
                <a:solidFill>
                  <a:srgbClr val="111111"/>
                </a:solidFill>
                <a:latin typeface="Symbol" charset="0"/>
              </a:rPr>
              <a:t>⇒ </a:t>
            </a:r>
            <a:r>
              <a:rPr lang="en-US" dirty="0" smtClean="0">
                <a:solidFill>
                  <a:srgbClr val="111111"/>
                </a:solidFill>
                <a:latin typeface="Symbol" charset="0"/>
                <a:sym typeface="Symbol" charset="0"/>
              </a:rPr>
              <a:t>β</a:t>
            </a:r>
            <a:r>
              <a:rPr lang="en-US" b="1" dirty="0" smtClean="0">
                <a:solidFill>
                  <a:srgbClr val="111111"/>
                </a:solidFill>
              </a:rPr>
              <a:t> </a:t>
            </a:r>
            <a:r>
              <a:rPr lang="en-US" b="1" dirty="0">
                <a:solidFill>
                  <a:srgbClr val="111111"/>
                </a:solidFill>
              </a:rPr>
              <a:t>is </a:t>
            </a:r>
            <a:r>
              <a:rPr lang="en-US" b="1" dirty="0">
                <a:solidFill>
                  <a:schemeClr val="tx2"/>
                </a:solidFill>
              </a:rPr>
              <a:t>valid</a:t>
            </a:r>
            <a:endParaRPr lang="en-US" b="1" dirty="0">
              <a:solidFill>
                <a:srgbClr val="111111"/>
              </a:solidFill>
            </a:endParaRPr>
          </a:p>
        </p:txBody>
      </p:sp>
      <p:graphicFrame>
        <p:nvGraphicFramePr>
          <p:cNvPr id="1089701" name="Group 165"/>
          <p:cNvGraphicFramePr>
            <a:graphicFrameLocks noGrp="1"/>
          </p:cNvGraphicFramePr>
          <p:nvPr>
            <p:extLst>
              <p:ext uri="{D42A27DB-BD31-4B8C-83A1-F6EECF244321}">
                <p14:modId xmlns:p14="http://schemas.microsoft.com/office/powerpoint/2010/main" val="1030118343"/>
              </p:ext>
            </p:extLst>
          </p:nvPr>
        </p:nvGraphicFramePr>
        <p:xfrm>
          <a:off x="5181600" y="3429000"/>
          <a:ext cx="990600" cy="3014660"/>
        </p:xfrm>
        <a:graphic>
          <a:graphicData uri="http://schemas.openxmlformats.org/drawingml/2006/table">
            <a:tbl>
              <a:tblPr/>
              <a:tblGrid>
                <a:gridCol w="990600"/>
              </a:tblGrid>
              <a:tr h="38103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000000"/>
                          </a:solidFill>
                          <a:effectLst/>
                          <a:latin typeface="Courier New" pitchFamily="49" charset="0"/>
                        </a:rPr>
                        <a:t>KB</a:t>
                      </a:r>
                      <a:r>
                        <a:rPr kumimoji="0" lang="en-US" sz="2000" b="0" i="0" u="none" strike="noStrike" cap="none" normalizeH="0" baseline="0" dirty="0" smtClean="0">
                          <a:ln>
                            <a:noFill/>
                          </a:ln>
                          <a:solidFill>
                            <a:srgbClr val="111111"/>
                          </a:solidFill>
                          <a:effectLst/>
                          <a:latin typeface="Symbol" pitchFamily="18" charset="2"/>
                        </a:rPr>
                        <a:t>⇒</a:t>
                      </a:r>
                      <a:r>
                        <a:rPr kumimoji="0" lang="en-US" sz="2000" b="0" i="0" u="none" strike="noStrike" cap="none" normalizeH="0" baseline="0" dirty="0" smtClean="0">
                          <a:ln>
                            <a:noFill/>
                          </a:ln>
                          <a:solidFill>
                            <a:srgbClr val="111111"/>
                          </a:solidFill>
                          <a:effectLst/>
                          <a:latin typeface="Symbol" pitchFamily="18" charset="2"/>
                          <a:sym typeface="Symbol"/>
                        </a:rPr>
                        <a:t>β</a:t>
                      </a:r>
                      <a:r>
                        <a:rPr kumimoji="0" lang="en-US" sz="2000" b="1" i="0" u="none" strike="noStrike" cap="none" normalizeH="0" baseline="0" dirty="0" smtClean="0">
                          <a:ln>
                            <a:noFill/>
                          </a:ln>
                          <a:solidFill>
                            <a:srgbClr val="111111"/>
                          </a:solidFill>
                          <a:effectLst/>
                          <a:latin typeface="Arial" pitchFamily="34" charset="0"/>
                        </a:rPr>
                        <a:t> </a:t>
                      </a:r>
                      <a:endParaRPr kumimoji="0" lang="en-US" sz="2000" b="1" i="0" u="none" strike="noStrike" cap="none" normalizeH="0" baseline="0" dirty="0" smtClean="0">
                        <a:ln>
                          <a:noFill/>
                        </a:ln>
                        <a:solidFill>
                          <a:srgbClr val="000000"/>
                        </a:solidFill>
                        <a:effectLst/>
                        <a:latin typeface="Courier New" pitchFamily="49" charset="0"/>
                      </a:endParaRPr>
                    </a:p>
                  </a:txBody>
                  <a:tcPr marL="27432" marR="27432" marT="27429" marB="2742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20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2"/>
                          </a:solidFill>
                          <a:effectLst/>
                          <a:latin typeface="Arial" pitchFamily="34" charset="0"/>
                        </a:rPr>
                        <a:t> true</a:t>
                      </a:r>
                    </a:p>
                  </a:txBody>
                  <a:tcPr marL="27432" marR="27432" marT="27429" marB="2742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20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pitchFamily="34" charset="0"/>
                        </a:rPr>
                        <a:t> true</a:t>
                      </a:r>
                    </a:p>
                  </a:txBody>
                  <a:tcPr marL="27432" marR="27432" marT="27429" marB="2742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20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2"/>
                          </a:solidFill>
                          <a:effectLst/>
                          <a:latin typeface="Arial" pitchFamily="34" charset="0"/>
                        </a:rPr>
                        <a:t> true</a:t>
                      </a:r>
                    </a:p>
                  </a:txBody>
                  <a:tcPr marL="27432" marR="27432" marT="27429" marB="2742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20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pitchFamily="34" charset="0"/>
                        </a:rPr>
                        <a:t> true</a:t>
                      </a:r>
                    </a:p>
                  </a:txBody>
                  <a:tcPr marL="27432" marR="27432" marT="27429" marB="2742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20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pitchFamily="34" charset="0"/>
                        </a:rPr>
                        <a:t> true</a:t>
                      </a:r>
                    </a:p>
                  </a:txBody>
                  <a:tcPr marL="27432" marR="27432" marT="27429" marB="2742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20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pitchFamily="34" charset="0"/>
                        </a:rPr>
                        <a:t> true</a:t>
                      </a:r>
                    </a:p>
                  </a:txBody>
                  <a:tcPr marL="27432" marR="27432" marT="27429" marB="2742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20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pitchFamily="34" charset="0"/>
                        </a:rPr>
                        <a:t> true</a:t>
                      </a:r>
                    </a:p>
                  </a:txBody>
                  <a:tcPr marL="27432" marR="27432" marT="27429" marB="2742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920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2"/>
                          </a:solidFill>
                          <a:effectLst/>
                          <a:latin typeface="Arial" pitchFamily="34" charset="0"/>
                        </a:rPr>
                        <a:t> true</a:t>
                      </a:r>
                    </a:p>
                  </a:txBody>
                  <a:tcPr marL="27432" marR="27432" marT="27429" marB="2742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5735" name="TextBox 11"/>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896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089672"/>
                                        </p:tgtEl>
                                        <p:attrNameLst>
                                          <p:attrName>style.visibility</p:attrName>
                                        </p:attrNameLst>
                                      </p:cBhvr>
                                      <p:to>
                                        <p:strVal val="visible"/>
                                      </p:to>
                                    </p:set>
                                    <p:anim calcmode="lin" valueType="num">
                                      <p:cBhvr additive="base">
                                        <p:cTn id="11" dur="500" fill="hold"/>
                                        <p:tgtEl>
                                          <p:spTgt spid="1089672"/>
                                        </p:tgtEl>
                                        <p:attrNameLst>
                                          <p:attrName>ppt_x</p:attrName>
                                        </p:attrNameLst>
                                      </p:cBhvr>
                                      <p:tavLst>
                                        <p:tav tm="0">
                                          <p:val>
                                            <p:strVal val="1+#ppt_w/2"/>
                                          </p:val>
                                        </p:tav>
                                        <p:tav tm="100000">
                                          <p:val>
                                            <p:strVal val="#ppt_x"/>
                                          </p:val>
                                        </p:tav>
                                      </p:tavLst>
                                    </p:anim>
                                    <p:anim calcmode="lin" valueType="num">
                                      <p:cBhvr additive="base">
                                        <p:cTn id="12" dur="500" fill="hold"/>
                                        <p:tgtEl>
                                          <p:spTgt spid="108967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08970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089671"/>
                                        </p:tgtEl>
                                        <p:attrNameLst>
                                          <p:attrName>style.visibility</p:attrName>
                                        </p:attrNameLst>
                                      </p:cBhvr>
                                      <p:to>
                                        <p:strVal val="visible"/>
                                      </p:to>
                                    </p:set>
                                    <p:anim calcmode="lin" valueType="num">
                                      <p:cBhvr additive="base">
                                        <p:cTn id="21" dur="500" fill="hold"/>
                                        <p:tgtEl>
                                          <p:spTgt spid="1089671"/>
                                        </p:tgtEl>
                                        <p:attrNameLst>
                                          <p:attrName>ppt_x</p:attrName>
                                        </p:attrNameLst>
                                      </p:cBhvr>
                                      <p:tavLst>
                                        <p:tav tm="0">
                                          <p:val>
                                            <p:strVal val="1+#ppt_w/2"/>
                                          </p:val>
                                        </p:tav>
                                        <p:tav tm="100000">
                                          <p:val>
                                            <p:strVal val="#ppt_x"/>
                                          </p:val>
                                        </p:tav>
                                      </p:tavLst>
                                    </p:anim>
                                    <p:anim calcmode="lin" valueType="num">
                                      <p:cBhvr additive="base">
                                        <p:cTn id="22" dur="500" fill="hold"/>
                                        <p:tgtEl>
                                          <p:spTgt spid="1089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671" grpId="0" autoUpdateAnimBg="0"/>
      <p:bldP spid="108967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200">
                <a:latin typeface="Arial" charset="0"/>
                <a:cs typeface="Times New Roman" charset="0"/>
              </a:rPr>
              <a:t>Inference by Enumeration</a:t>
            </a:r>
          </a:p>
        </p:txBody>
      </p:sp>
      <p:sp>
        <p:nvSpPr>
          <p:cNvPr id="26627" name="Content Placeholder 2"/>
          <p:cNvSpPr>
            <a:spLocks noGrp="1"/>
          </p:cNvSpPr>
          <p:nvPr>
            <p:ph idx="1"/>
          </p:nvPr>
        </p:nvSpPr>
        <p:spPr>
          <a:xfrm>
            <a:off x="685800" y="1219200"/>
            <a:ext cx="7767638" cy="5176838"/>
          </a:xfrm>
        </p:spPr>
        <p:txBody>
          <a:bodyPr/>
          <a:lstStyle/>
          <a:p>
            <a:r>
              <a:rPr lang="en-US" dirty="0">
                <a:latin typeface="Arial" charset="0"/>
                <a:cs typeface="Times New Roman" charset="0"/>
              </a:rPr>
              <a:t>Using inference by enumeration to build a complete truth table in order to determine if a sentence is entailed by KB is a </a:t>
            </a:r>
            <a:r>
              <a:rPr lang="en-US" b="1" dirty="0">
                <a:latin typeface="Arial" charset="0"/>
                <a:cs typeface="Times New Roman" charset="0"/>
              </a:rPr>
              <a:t>complete</a:t>
            </a:r>
            <a:r>
              <a:rPr lang="en-US" dirty="0">
                <a:latin typeface="Arial" charset="0"/>
                <a:cs typeface="Times New Roman" charset="0"/>
              </a:rPr>
              <a:t> inference algorithm for Propositional </a:t>
            </a:r>
            <a:r>
              <a:rPr lang="en-US" dirty="0" smtClean="0">
                <a:latin typeface="Arial" charset="0"/>
                <a:cs typeface="Times New Roman" charset="0"/>
              </a:rPr>
              <a:t>Logic</a:t>
            </a:r>
          </a:p>
          <a:p>
            <a:endParaRPr lang="en-US" dirty="0">
              <a:latin typeface="Arial" charset="0"/>
              <a:cs typeface="Times New Roman" charset="0"/>
            </a:endParaRPr>
          </a:p>
          <a:p>
            <a:r>
              <a:rPr lang="en-US" dirty="0">
                <a:latin typeface="Arial" charset="0"/>
                <a:cs typeface="Times New Roman" charset="0"/>
              </a:rPr>
              <a:t>But very slow:  takes exponential time</a:t>
            </a:r>
          </a:p>
        </p:txBody>
      </p:sp>
      <p:sp>
        <p:nvSpPr>
          <p:cNvPr id="26628"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85800" y="152400"/>
            <a:ext cx="7770813" cy="121920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Method 2: Natural Deduction using</a:t>
            </a:r>
            <a:br>
              <a:rPr lang="en-US" sz="3200" dirty="0">
                <a:latin typeface="Arial" charset="0"/>
                <a:cs typeface="Times New Roman" charset="0"/>
              </a:rPr>
            </a:br>
            <a:r>
              <a:rPr lang="en-US" sz="3200" dirty="0">
                <a:latin typeface="Arial" charset="0"/>
                <a:cs typeface="Times New Roman" charset="0"/>
              </a:rPr>
              <a:t>Sound Inference Rules</a:t>
            </a:r>
          </a:p>
        </p:txBody>
      </p:sp>
      <p:sp>
        <p:nvSpPr>
          <p:cNvPr id="27651" name="Rectangle 2"/>
          <p:cNvSpPr>
            <a:spLocks noGrp="1" noChangeArrowheads="1"/>
          </p:cNvSpPr>
          <p:nvPr>
            <p:ph type="body" idx="1"/>
          </p:nvPr>
        </p:nvSpPr>
        <p:spPr>
          <a:xfrm>
            <a:off x="685800" y="1981200"/>
            <a:ext cx="7770813" cy="4418013"/>
          </a:xfrm>
        </p:spPr>
        <p:txBody>
          <a:bodyPr/>
          <a:lstStyle/>
          <a:p>
            <a:pPr marL="0" indent="0" eaLnBrk="1" hangingPunct="1">
              <a:lnSpc>
                <a:spcPct val="93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Arial" charset="0"/>
                <a:cs typeface="Times New Roman" charset="0"/>
              </a:rPr>
              <a:t>Goal:  Define a more efficient algorithm than enumeration that uses a set of inference rules to </a:t>
            </a:r>
            <a:r>
              <a:rPr lang="en-GB" sz="2800" i="1" dirty="0">
                <a:latin typeface="Arial" charset="0"/>
                <a:cs typeface="Times New Roman" charset="0"/>
              </a:rPr>
              <a:t>incrementally deduce new sentences</a:t>
            </a:r>
            <a:r>
              <a:rPr lang="en-GB" sz="2800" dirty="0">
                <a:latin typeface="Arial" charset="0"/>
                <a:cs typeface="Times New Roman" charset="0"/>
              </a:rPr>
              <a:t> that are true given the initial set of sentences in </a:t>
            </a:r>
            <a:r>
              <a:rPr lang="en-GB" sz="2800" dirty="0" smtClean="0">
                <a:latin typeface="Arial" charset="0"/>
                <a:cs typeface="Times New Roman" charset="0"/>
              </a:rPr>
              <a:t>KB, </a:t>
            </a:r>
            <a:r>
              <a:rPr lang="en-GB" sz="2800" dirty="0">
                <a:latin typeface="Arial" charset="0"/>
                <a:cs typeface="Times New Roman" charset="0"/>
              </a:rPr>
              <a:t>plus uses all logical equivalences</a:t>
            </a:r>
          </a:p>
        </p:txBody>
      </p:sp>
      <p:sp>
        <p:nvSpPr>
          <p:cNvPr id="27652"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Logical Equivalences</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l="33595" t="39581" r="3127" b="15627"/>
          <a:stretch>
            <a:fillRect/>
          </a:stretch>
        </p:blipFill>
        <p:spPr bwMode="auto">
          <a:xfrm>
            <a:off x="1371600" y="838200"/>
            <a:ext cx="6450013"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6" name="AutoShape 3"/>
          <p:cNvSpPr>
            <a:spLocks noChangeArrowheads="1"/>
          </p:cNvSpPr>
          <p:nvPr/>
        </p:nvSpPr>
        <p:spPr bwMode="auto">
          <a:xfrm>
            <a:off x="596900" y="5754688"/>
            <a:ext cx="8013700" cy="7810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Arial" charset="0"/>
              </a:rPr>
              <a:t>You can use these equivalences to derive or modify sentences</a:t>
            </a:r>
          </a:p>
        </p:txBody>
      </p:sp>
      <p:sp>
        <p:nvSpPr>
          <p:cNvPr id="28677" name="TextBox 4"/>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body" idx="1"/>
          </p:nvPr>
        </p:nvSpPr>
        <p:spPr>
          <a:xfrm>
            <a:off x="685800" y="838200"/>
            <a:ext cx="7770813" cy="5561013"/>
          </a:xfrm>
        </p:spPr>
        <p:txBody>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i="1" dirty="0">
                <a:latin typeface="Arial" charset="0"/>
                <a:cs typeface="Times New Roman" charset="0"/>
              </a:rPr>
              <a:t>Modus Ponens</a:t>
            </a:r>
            <a:r>
              <a:rPr lang="en-GB" b="1" dirty="0">
                <a:latin typeface="Arial" charset="0"/>
                <a:cs typeface="Times New Roman" charset="0"/>
              </a:rPr>
              <a:t> </a:t>
            </a:r>
            <a:r>
              <a:rPr lang="en-GB" dirty="0">
                <a:latin typeface="Arial" charset="0"/>
                <a:cs typeface="Times New Roman" charset="0"/>
              </a:rPr>
              <a:t>(Latin for “mode that affirms”</a:t>
            </a:r>
            <a:r>
              <a:rPr lang="en-GB" dirty="0" smtClean="0">
                <a:latin typeface="Arial" charset="0"/>
                <a:cs typeface="Times New Roman" charset="0"/>
              </a:rPr>
              <a:t>)</a:t>
            </a:r>
            <a:endParaRPr lang="en-GB"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a:latin typeface="Arial" charset="0"/>
                <a:cs typeface="Times New Roman" charset="0"/>
              </a:rPr>
              <a:t>And-Elimination</a:t>
            </a:r>
          </a:p>
        </p:txBody>
      </p:sp>
      <p:sp>
        <p:nvSpPr>
          <p:cNvPr id="29757" name="Line 4"/>
          <p:cNvSpPr>
            <a:spLocks noChangeShapeType="1"/>
          </p:cNvSpPr>
          <p:nvPr/>
        </p:nvSpPr>
        <p:spPr bwMode="auto">
          <a:xfrm>
            <a:off x="2625725" y="1971675"/>
            <a:ext cx="1751013" cy="1588"/>
          </a:xfrm>
          <a:prstGeom prst="line">
            <a:avLst/>
          </a:prstGeom>
          <a:noFill/>
          <a:ln w="3672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9758" name="AutoShape 5"/>
          <p:cNvSpPr>
            <a:spLocks noChangeArrowheads="1"/>
          </p:cNvSpPr>
          <p:nvPr/>
        </p:nvSpPr>
        <p:spPr bwMode="auto">
          <a:xfrm>
            <a:off x="3353273" y="2012950"/>
            <a:ext cx="168916" cy="319425"/>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marL="428625" lvl="1" indent="-323850" algn="ctr" eaLnBrk="1" hangingPunct="1">
              <a:lnSpc>
                <a:spcPts val="2413"/>
              </a:lnSpc>
              <a:buClr>
                <a:srgbClr val="E6E6E6"/>
              </a:buClr>
              <a:buSzPct val="75000"/>
              <a:buFont typeface="Symbol" charset="0"/>
              <a:buNone/>
              <a:tabLst>
                <a:tab pos="428625" algn="l"/>
                <a:tab pos="1343025" algn="l"/>
                <a:tab pos="2257425" algn="l"/>
                <a:tab pos="3171825" algn="l"/>
                <a:tab pos="4086225" algn="l"/>
                <a:tab pos="5000625" algn="l"/>
                <a:tab pos="5915025" algn="l"/>
                <a:tab pos="6829425" algn="l"/>
                <a:tab pos="7743825" algn="l"/>
                <a:tab pos="8658225" algn="l"/>
                <a:tab pos="9572625" algn="l"/>
                <a:tab pos="10487025" algn="l"/>
              </a:tabLst>
            </a:pPr>
            <a:r>
              <a:rPr lang="en-GB" dirty="0" smtClean="0">
                <a:solidFill>
                  <a:srgbClr val="000000"/>
                </a:solidFill>
                <a:latin typeface="Symbol" charset="0"/>
                <a:ea typeface="Times New Roman" charset="0"/>
              </a:rPr>
              <a:t>β</a:t>
            </a:r>
            <a:endParaRPr lang="en-GB" dirty="0">
              <a:solidFill>
                <a:srgbClr val="000000"/>
              </a:solidFill>
              <a:latin typeface="Symbol" charset="0"/>
              <a:ea typeface="Times New Roman" charset="0"/>
            </a:endParaRPr>
          </a:p>
        </p:txBody>
      </p:sp>
      <p:sp>
        <p:nvSpPr>
          <p:cNvPr id="29698"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Sound Inference Rules</a:t>
            </a:r>
          </a:p>
        </p:txBody>
      </p:sp>
      <p:sp>
        <p:nvSpPr>
          <p:cNvPr id="29753" name="AutoShape 6"/>
          <p:cNvSpPr>
            <a:spLocks noChangeArrowheads="1"/>
          </p:cNvSpPr>
          <p:nvPr/>
        </p:nvSpPr>
        <p:spPr bwMode="auto">
          <a:xfrm>
            <a:off x="2275716" y="3232150"/>
            <a:ext cx="623819" cy="319425"/>
          </a:xfrm>
          <a:prstGeom prst="roundRect">
            <a:avLst>
              <a:gd name="adj" fmla="val 42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marL="428625" lvl="1" indent="-323850" algn="ctr" eaLnBrk="1" hangingPunct="1">
              <a:lnSpc>
                <a:spcPts val="2413"/>
              </a:lnSpc>
              <a:buClr>
                <a:srgbClr val="E6E6E6"/>
              </a:buClr>
              <a:buSzPct val="75000"/>
              <a:buFont typeface="Symbol" charset="0"/>
              <a:buNone/>
              <a:tabLst>
                <a:tab pos="428625" algn="l"/>
                <a:tab pos="1343025" algn="l"/>
                <a:tab pos="2257425" algn="l"/>
                <a:tab pos="3171825" algn="l"/>
                <a:tab pos="4086225" algn="l"/>
                <a:tab pos="5000625" algn="l"/>
                <a:tab pos="5915025" algn="l"/>
                <a:tab pos="6829425" algn="l"/>
                <a:tab pos="7743825" algn="l"/>
                <a:tab pos="8658225" algn="l"/>
                <a:tab pos="9572625" algn="l"/>
                <a:tab pos="10487025" algn="l"/>
              </a:tabLst>
            </a:pPr>
            <a:r>
              <a:rPr lang="el-GR" dirty="0" smtClean="0">
                <a:solidFill>
                  <a:srgbClr val="000000"/>
                </a:solidFill>
                <a:latin typeface="Symbol" charset="0"/>
                <a:ea typeface="Times New Roman" charset="0"/>
              </a:rPr>
              <a:t>α</a:t>
            </a:r>
            <a:r>
              <a:rPr lang="en-US" dirty="0" smtClean="0">
                <a:solidFill>
                  <a:srgbClr val="000000"/>
                </a:solidFill>
                <a:latin typeface="Symbol" charset="0"/>
                <a:ea typeface="Times New Roman" charset="0"/>
              </a:rPr>
              <a:t> </a:t>
            </a:r>
            <a:r>
              <a:rPr lang="en-GB" dirty="0" smtClean="0">
                <a:solidFill>
                  <a:srgbClr val="000000"/>
                </a:solidFill>
                <a:latin typeface="Symbol" charset="0"/>
                <a:ea typeface="Times New Roman" charset="0"/>
              </a:rPr>
              <a:t>∧ β</a:t>
            </a:r>
            <a:endParaRPr lang="en-GB" dirty="0">
              <a:solidFill>
                <a:srgbClr val="000000"/>
              </a:solidFill>
              <a:latin typeface="Symbol" charset="0"/>
              <a:ea typeface="Times New Roman" charset="0"/>
            </a:endParaRPr>
          </a:p>
        </p:txBody>
      </p:sp>
      <p:sp>
        <p:nvSpPr>
          <p:cNvPr id="29754" name="Line 7"/>
          <p:cNvSpPr>
            <a:spLocks noChangeShapeType="1"/>
          </p:cNvSpPr>
          <p:nvPr/>
        </p:nvSpPr>
        <p:spPr bwMode="auto">
          <a:xfrm>
            <a:off x="2089150" y="3689350"/>
            <a:ext cx="1311275" cy="1588"/>
          </a:xfrm>
          <a:prstGeom prst="line">
            <a:avLst/>
          </a:prstGeom>
          <a:noFill/>
          <a:ln w="3672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9755" name="AutoShape 8"/>
          <p:cNvSpPr>
            <a:spLocks noChangeArrowheads="1"/>
          </p:cNvSpPr>
          <p:nvPr/>
        </p:nvSpPr>
        <p:spPr bwMode="auto">
          <a:xfrm>
            <a:off x="2558058" y="3719513"/>
            <a:ext cx="205184" cy="319425"/>
          </a:xfrm>
          <a:prstGeom prst="roundRect">
            <a:avLst>
              <a:gd name="adj" fmla="val 5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marL="428625" lvl="1" indent="-323850" algn="ctr" eaLnBrk="1" hangingPunct="1">
              <a:lnSpc>
                <a:spcPts val="2413"/>
              </a:lnSpc>
              <a:buClr>
                <a:srgbClr val="E6E6E6"/>
              </a:buClr>
              <a:buSzPct val="75000"/>
              <a:buFont typeface="Symbol" charset="0"/>
              <a:buNone/>
              <a:tabLst>
                <a:tab pos="428625" algn="l"/>
                <a:tab pos="1343025" algn="l"/>
                <a:tab pos="2257425" algn="l"/>
                <a:tab pos="3171825" algn="l"/>
                <a:tab pos="4086225" algn="l"/>
                <a:tab pos="5000625" algn="l"/>
                <a:tab pos="5915025" algn="l"/>
                <a:tab pos="6829425" algn="l"/>
                <a:tab pos="7743825" algn="l"/>
                <a:tab pos="8658225" algn="l"/>
                <a:tab pos="9572625" algn="l"/>
                <a:tab pos="10487025" algn="l"/>
              </a:tabLst>
            </a:pPr>
            <a:r>
              <a:rPr lang="en-GB" dirty="0" smtClean="0">
                <a:solidFill>
                  <a:srgbClr val="000000"/>
                </a:solidFill>
                <a:latin typeface="Symbol" charset="0"/>
                <a:ea typeface="Times New Roman" charset="0"/>
              </a:rPr>
              <a:t>α</a:t>
            </a:r>
            <a:endParaRPr lang="en-GB" dirty="0">
              <a:solidFill>
                <a:srgbClr val="000000"/>
              </a:solidFill>
              <a:latin typeface="Symbol" charset="0"/>
              <a:ea typeface="Times New Roman" charset="0"/>
            </a:endParaRPr>
          </a:p>
        </p:txBody>
      </p:sp>
      <p:sp>
        <p:nvSpPr>
          <p:cNvPr id="29702" name="TextBox 1"/>
          <p:cNvSpPr txBox="1">
            <a:spLocks noChangeArrowheads="1"/>
          </p:cNvSpPr>
          <p:nvPr/>
        </p:nvSpPr>
        <p:spPr bwMode="auto">
          <a:xfrm>
            <a:off x="4376738" y="3243263"/>
            <a:ext cx="4614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dirty="0">
                <a:solidFill>
                  <a:schemeClr val="tx1"/>
                </a:solidFill>
                <a:latin typeface="Times New Roman" charset="0"/>
              </a:rPr>
              <a:t>Note:  Prove that an inference rule is </a:t>
            </a:r>
            <a:r>
              <a:rPr lang="en-US" b="1" dirty="0">
                <a:solidFill>
                  <a:schemeClr val="tx1"/>
                </a:solidFill>
                <a:latin typeface="Times New Roman" charset="0"/>
              </a:rPr>
              <a:t>sound</a:t>
            </a:r>
            <a:r>
              <a:rPr lang="en-US" dirty="0">
                <a:solidFill>
                  <a:schemeClr val="tx1"/>
                </a:solidFill>
                <a:latin typeface="Times New Roman" charset="0"/>
              </a:rPr>
              <a:t> by using a truth table, e.g.:</a:t>
            </a:r>
          </a:p>
        </p:txBody>
      </p:sp>
      <p:graphicFrame>
        <p:nvGraphicFramePr>
          <p:cNvPr id="3" name="Table 2"/>
          <p:cNvGraphicFramePr>
            <a:graphicFrameLocks noGrp="1"/>
          </p:cNvGraphicFramePr>
          <p:nvPr>
            <p:extLst>
              <p:ext uri="{D42A27DB-BD31-4B8C-83A1-F6EECF244321}">
                <p14:modId xmlns:p14="http://schemas.microsoft.com/office/powerpoint/2010/main" val="1491858132"/>
              </p:ext>
            </p:extLst>
          </p:nvPr>
        </p:nvGraphicFramePr>
        <p:xfrm>
          <a:off x="838200" y="4308474"/>
          <a:ext cx="7619997" cy="2397126"/>
        </p:xfrm>
        <a:graphic>
          <a:graphicData uri="http://schemas.openxmlformats.org/drawingml/2006/table">
            <a:tbl>
              <a:tblPr firstRow="1" bandRow="1">
                <a:tableStyleId>{5C22544A-7EE6-4342-B048-85BDC9FD1C3A}</a:tableStyleId>
              </a:tblPr>
              <a:tblGrid>
                <a:gridCol w="1088571"/>
                <a:gridCol w="1088571"/>
                <a:gridCol w="1088571"/>
                <a:gridCol w="1088571"/>
                <a:gridCol w="1088571"/>
                <a:gridCol w="1088571"/>
                <a:gridCol w="1088571"/>
              </a:tblGrid>
              <a:tr h="914366">
                <a:tc>
                  <a:txBody>
                    <a:bodyPr/>
                    <a:lstStyle/>
                    <a:p>
                      <a:pPr algn="ctr"/>
                      <a:r>
                        <a:rPr lang="en-US" sz="1800" dirty="0" smtClean="0"/>
                        <a:t>P</a:t>
                      </a:r>
                      <a:endParaRPr lang="en-US" sz="1800" dirty="0"/>
                    </a:p>
                  </a:txBody>
                  <a:tcPr marT="45703" marB="45703" anchor="ctr"/>
                </a:tc>
                <a:tc>
                  <a:txBody>
                    <a:bodyPr/>
                    <a:lstStyle/>
                    <a:p>
                      <a:pPr algn="ctr"/>
                      <a:r>
                        <a:rPr lang="en-US" sz="1800" dirty="0" smtClean="0"/>
                        <a:t>Q</a:t>
                      </a:r>
                      <a:endParaRPr lang="en-US" sz="1800" dirty="0"/>
                    </a:p>
                  </a:txBody>
                  <a:tcPr marT="45703" marB="45703" anchor="ctr"/>
                </a:tc>
                <a:tc>
                  <a:txBody>
                    <a:bodyPr/>
                    <a:lstStyle/>
                    <a:p>
                      <a:pPr algn="ctr"/>
                      <a:r>
                        <a:rPr lang="en-US" sz="1800" dirty="0" smtClean="0"/>
                        <a:t>P</a:t>
                      </a:r>
                      <a:endParaRPr lang="en-US" sz="1800" dirty="0"/>
                    </a:p>
                  </a:txBody>
                  <a:tcPr marT="45703" marB="45703" anchor="ctr"/>
                </a:tc>
                <a:tc>
                  <a:txBody>
                    <a:bodyPr/>
                    <a:lstStyle/>
                    <a:p>
                      <a:pPr algn="ctr"/>
                      <a:r>
                        <a:rPr lang="en-US" sz="1800" dirty="0" smtClean="0"/>
                        <a:t>P</a:t>
                      </a:r>
                      <a:r>
                        <a:rPr lang="en-US" sz="1800" dirty="0" smtClean="0">
                          <a:sym typeface="Symbol"/>
                        </a:rPr>
                        <a:t>⇒Q</a:t>
                      </a:r>
                      <a:endParaRPr lang="en-US" sz="1800" dirty="0"/>
                    </a:p>
                  </a:txBody>
                  <a:tcPr marT="45703" marB="45703" anchor="ctr"/>
                </a:tc>
                <a:tc>
                  <a:txBody>
                    <a:bodyPr/>
                    <a:lstStyle/>
                    <a:p>
                      <a:pPr algn="ctr"/>
                      <a:r>
                        <a:rPr lang="en-US" sz="1800" dirty="0" smtClean="0"/>
                        <a:t>P </a:t>
                      </a:r>
                      <a:r>
                        <a:rPr lang="en-US" sz="1800" dirty="0" smtClean="0">
                          <a:sym typeface="Symbol"/>
                        </a:rPr>
                        <a:t>∧ (P⇒Q)</a:t>
                      </a:r>
                      <a:endParaRPr lang="en-US" sz="1800" dirty="0"/>
                    </a:p>
                  </a:txBody>
                  <a:tcPr marT="45703" marB="45703" anchor="ctr"/>
                </a:tc>
                <a:tc>
                  <a:txBody>
                    <a:bodyPr/>
                    <a:lstStyle/>
                    <a:p>
                      <a:pPr algn="ctr"/>
                      <a:r>
                        <a:rPr lang="en-US" sz="1800" dirty="0" smtClean="0"/>
                        <a:t>Q</a:t>
                      </a:r>
                      <a:endParaRPr lang="en-US" sz="1800" dirty="0"/>
                    </a:p>
                  </a:txBody>
                  <a:tcPr marT="45703" marB="457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 </a:t>
                      </a:r>
                      <a:r>
                        <a:rPr lang="en-US" sz="1800" dirty="0" smtClean="0">
                          <a:sym typeface="Symbol"/>
                        </a:rPr>
                        <a:t>∧ (P⇒Q))</a:t>
                      </a:r>
                      <a:endParaRPr lang="en-US" sz="1800" dirty="0" smtClean="0"/>
                    </a:p>
                    <a:p>
                      <a:pPr algn="ctr"/>
                      <a:r>
                        <a:rPr lang="en-US" sz="1800" dirty="0" smtClean="0">
                          <a:sym typeface="Symbol"/>
                        </a:rPr>
                        <a:t>⇒ Q</a:t>
                      </a:r>
                      <a:endParaRPr lang="en-US" sz="1800" dirty="0"/>
                    </a:p>
                  </a:txBody>
                  <a:tcPr marT="45703" marB="45703" anchor="ctr"/>
                </a:tc>
              </a:tr>
              <a:tr h="370690">
                <a:tc>
                  <a:txBody>
                    <a:bodyPr/>
                    <a:lstStyle/>
                    <a:p>
                      <a:pPr algn="ctr"/>
                      <a:r>
                        <a:rPr lang="en-US" sz="1800" dirty="0" smtClean="0"/>
                        <a:t>T</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T</a:t>
                      </a:r>
                      <a:endParaRPr lang="en-US" sz="1800" dirty="0"/>
                    </a:p>
                  </a:txBody>
                  <a:tcPr marT="45703" marB="45703" anchor="ctr"/>
                </a:tc>
              </a:tr>
              <a:tr h="370690">
                <a:tc>
                  <a:txBody>
                    <a:bodyPr/>
                    <a:lstStyle/>
                    <a:p>
                      <a:pPr algn="ctr"/>
                      <a:r>
                        <a:rPr lang="en-US" sz="1800" dirty="0" smtClean="0"/>
                        <a:t>T</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T</a:t>
                      </a:r>
                      <a:endParaRPr lang="en-US" sz="1800" dirty="0"/>
                    </a:p>
                  </a:txBody>
                  <a:tcPr marT="45703" marB="45703" anchor="ctr"/>
                </a:tc>
              </a:tr>
              <a:tr h="370690">
                <a:tc>
                  <a:txBody>
                    <a:bodyPr/>
                    <a:lstStyle/>
                    <a:p>
                      <a:pPr algn="ctr"/>
                      <a:r>
                        <a:rPr lang="en-US" sz="1800" dirty="0" smtClean="0"/>
                        <a:t>F</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T</a:t>
                      </a:r>
                      <a:endParaRPr lang="en-US" sz="1800" dirty="0"/>
                    </a:p>
                  </a:txBody>
                  <a:tcPr marT="45703" marB="45703" anchor="ctr"/>
                </a:tc>
              </a:tr>
              <a:tr h="370690">
                <a:tc>
                  <a:txBody>
                    <a:bodyPr/>
                    <a:lstStyle/>
                    <a:p>
                      <a:pPr algn="ctr"/>
                      <a:r>
                        <a:rPr lang="en-US" sz="1800" dirty="0" smtClean="0"/>
                        <a:t>F</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T</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F</a:t>
                      </a:r>
                      <a:endParaRPr lang="en-US" sz="1800" dirty="0"/>
                    </a:p>
                  </a:txBody>
                  <a:tcPr marT="45703" marB="45703" anchor="ctr"/>
                </a:tc>
                <a:tc>
                  <a:txBody>
                    <a:bodyPr/>
                    <a:lstStyle/>
                    <a:p>
                      <a:pPr algn="ctr"/>
                      <a:r>
                        <a:rPr lang="en-US" sz="1800" dirty="0" smtClean="0"/>
                        <a:t>T</a:t>
                      </a:r>
                      <a:endParaRPr lang="en-US" sz="1800" dirty="0"/>
                    </a:p>
                  </a:txBody>
                  <a:tcPr marT="45703" marB="45703" anchor="ctr"/>
                </a:tc>
              </a:tr>
            </a:tbl>
          </a:graphicData>
        </a:graphic>
      </p:graphicFrame>
      <p:sp>
        <p:nvSpPr>
          <p:cNvPr id="29756" name="AutoShape 3"/>
          <p:cNvSpPr>
            <a:spLocks noChangeArrowheads="1"/>
          </p:cNvSpPr>
          <p:nvPr/>
        </p:nvSpPr>
        <p:spPr bwMode="auto">
          <a:xfrm>
            <a:off x="2870238" y="1428750"/>
            <a:ext cx="1141338" cy="319425"/>
          </a:xfrm>
          <a:prstGeom prst="roundRect">
            <a:avLst>
              <a:gd name="adj" fmla="val 42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marL="428625" lvl="1" indent="-323850" algn="ctr" eaLnBrk="1" hangingPunct="1">
              <a:lnSpc>
                <a:spcPts val="2413"/>
              </a:lnSpc>
              <a:buClr>
                <a:srgbClr val="E6E6E6"/>
              </a:buClr>
              <a:buSzPct val="75000"/>
              <a:buFont typeface="Symbol" charset="0"/>
              <a:buNone/>
              <a:tabLst>
                <a:tab pos="428625" algn="l"/>
                <a:tab pos="1343025" algn="l"/>
                <a:tab pos="2257425" algn="l"/>
                <a:tab pos="3171825" algn="l"/>
                <a:tab pos="4086225" algn="l"/>
                <a:tab pos="5000625" algn="l"/>
                <a:tab pos="5915025" algn="l"/>
                <a:tab pos="6829425" algn="l"/>
                <a:tab pos="7743825" algn="l"/>
                <a:tab pos="8658225" algn="l"/>
                <a:tab pos="9572625" algn="l"/>
                <a:tab pos="10487025" algn="l"/>
              </a:tabLst>
            </a:pPr>
            <a:r>
              <a:rPr lang="el-GR" dirty="0" smtClean="0">
                <a:solidFill>
                  <a:srgbClr val="000000"/>
                </a:solidFill>
                <a:latin typeface="Symbol" charset="0"/>
                <a:ea typeface="Times New Roman" charset="0"/>
              </a:rPr>
              <a:t>α</a:t>
            </a:r>
            <a:r>
              <a:rPr lang="en-US" dirty="0" smtClean="0">
                <a:solidFill>
                  <a:srgbClr val="000000"/>
                </a:solidFill>
                <a:latin typeface="Symbol" charset="0"/>
                <a:ea typeface="Times New Roman" charset="0"/>
              </a:rPr>
              <a:t>  </a:t>
            </a:r>
            <a:r>
              <a:rPr lang="en-GB" dirty="0" smtClean="0">
                <a:solidFill>
                  <a:srgbClr val="000000"/>
                </a:solidFill>
                <a:latin typeface="Symbol" charset="0"/>
                <a:ea typeface="Times New Roman" charset="0"/>
              </a:rPr>
              <a:t>⇒ β,  α</a:t>
            </a:r>
            <a:endParaRPr lang="en-GB" dirty="0">
              <a:solidFill>
                <a:srgbClr val="000000"/>
              </a:solidFill>
              <a:latin typeface="Symbol" charset="0"/>
              <a:ea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67638" cy="1066800"/>
          </a:xfrm>
        </p:spPr>
        <p:txBody>
          <a:bodyPr/>
          <a:lstStyle/>
          <a:p>
            <a:pPr eaLnBrk="1" hangingPunct="1"/>
            <a:r>
              <a:rPr lang="en-US" sz="3200" dirty="0">
                <a:latin typeface="Arial" charset="0"/>
                <a:cs typeface="Times New Roman" charset="0"/>
              </a:rPr>
              <a:t>Some Sound Inference Rules</a:t>
            </a:r>
          </a:p>
        </p:txBody>
      </p:sp>
      <p:sp>
        <p:nvSpPr>
          <p:cNvPr id="39942" name="Rectangle 3"/>
          <p:cNvSpPr>
            <a:spLocks noGrp="1" noChangeArrowheads="1"/>
          </p:cNvSpPr>
          <p:nvPr>
            <p:ph type="body" idx="1"/>
          </p:nvPr>
        </p:nvSpPr>
        <p:spPr>
          <a:xfrm>
            <a:off x="838200" y="2362200"/>
            <a:ext cx="4495800" cy="685800"/>
          </a:xfrm>
        </p:spPr>
        <p:txBody>
          <a:bodyPr/>
          <a:lstStyle/>
          <a:p>
            <a:pPr eaLnBrk="1" hangingPunct="1">
              <a:buClr>
                <a:schemeClr val="tx1"/>
              </a:buClr>
              <a:buFont typeface="Arial" pitchFamily="34" charset="0"/>
              <a:buChar char="•"/>
              <a:defRPr/>
            </a:pPr>
            <a:r>
              <a:rPr lang="en-US" b="1" dirty="0" smtClean="0">
                <a:latin typeface="+mj-lt"/>
                <a:ea typeface="+mn-ea"/>
              </a:rPr>
              <a:t>Implication-Elimination, IE</a:t>
            </a:r>
            <a:br>
              <a:rPr lang="en-US" b="1" dirty="0" smtClean="0">
                <a:latin typeface="+mj-lt"/>
                <a:ea typeface="+mn-ea"/>
              </a:rPr>
            </a:br>
            <a:r>
              <a:rPr lang="en-US" b="1" dirty="0" smtClean="0">
                <a:latin typeface="+mj-lt"/>
                <a:ea typeface="+mn-ea"/>
              </a:rPr>
              <a:t>(Modus Ponens, MP)</a:t>
            </a:r>
          </a:p>
        </p:txBody>
      </p:sp>
      <p:grpSp>
        <p:nvGrpSpPr>
          <p:cNvPr id="30724" name="Group 4"/>
          <p:cNvGrpSpPr>
            <a:grpSpLocks/>
          </p:cNvGrpSpPr>
          <p:nvPr/>
        </p:nvGrpSpPr>
        <p:grpSpPr bwMode="auto">
          <a:xfrm>
            <a:off x="5791200" y="2438400"/>
            <a:ext cx="2438400" cy="396875"/>
            <a:chOff x="3648" y="1536"/>
            <a:chExt cx="1536" cy="250"/>
          </a:xfrm>
        </p:grpSpPr>
        <p:sp>
          <p:nvSpPr>
            <p:cNvPr id="30747" name="Text Box 5"/>
            <p:cNvSpPr txBox="1">
              <a:spLocks noChangeArrowheads="1"/>
            </p:cNvSpPr>
            <p:nvPr/>
          </p:nvSpPr>
          <p:spPr bwMode="auto">
            <a:xfrm>
              <a:off x="3648" y="1536"/>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l-GR" sz="2000" b="1" dirty="0" smtClean="0">
                  <a:latin typeface="Courier New" charset="0"/>
                </a:rPr>
                <a:t>α</a:t>
              </a:r>
              <a:r>
                <a:rPr lang="en-US" sz="2000" b="1" dirty="0" smtClean="0">
                  <a:latin typeface="Courier New" charset="0"/>
                </a:rPr>
                <a:t>⇒β</a:t>
              </a:r>
              <a:r>
                <a:rPr lang="en-US" sz="2000" b="1" i="1" dirty="0" smtClean="0">
                  <a:latin typeface="Palatino" charset="0"/>
                </a:rPr>
                <a:t>,  </a:t>
              </a:r>
              <a:r>
                <a:rPr lang="en-US" sz="2000" b="1" i="1" dirty="0">
                  <a:latin typeface="Courier New" charset="0"/>
                </a:rPr>
                <a:t>α</a:t>
              </a:r>
            </a:p>
          </p:txBody>
        </p:sp>
        <p:sp>
          <p:nvSpPr>
            <p:cNvPr id="30748" name="Line 6"/>
            <p:cNvSpPr>
              <a:spLocks noChangeShapeType="1"/>
            </p:cNvSpPr>
            <p:nvPr/>
          </p:nvSpPr>
          <p:spPr bwMode="auto">
            <a:xfrm>
              <a:off x="3648" y="1776"/>
              <a:ext cx="1536" cy="0"/>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30725" name="Text Box 7"/>
          <p:cNvSpPr txBox="1">
            <a:spLocks noChangeArrowheads="1"/>
          </p:cNvSpPr>
          <p:nvPr/>
        </p:nvSpPr>
        <p:spPr bwMode="auto">
          <a:xfrm>
            <a:off x="5791200" y="27432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n-US" sz="2000" b="1" i="1" dirty="0">
                <a:latin typeface="Palatino" charset="0"/>
              </a:rPr>
              <a:t>β</a:t>
            </a:r>
            <a:endParaRPr lang="en-US" sz="2000" b="1" dirty="0">
              <a:latin typeface="Times New Roman" charset="0"/>
            </a:endParaRPr>
          </a:p>
        </p:txBody>
      </p:sp>
      <p:sp>
        <p:nvSpPr>
          <p:cNvPr id="1032200" name="Rectangle 8"/>
          <p:cNvSpPr>
            <a:spLocks noChangeArrowheads="1"/>
          </p:cNvSpPr>
          <p:nvPr/>
        </p:nvSpPr>
        <p:spPr bwMode="auto">
          <a:xfrm>
            <a:off x="838200" y="3200400"/>
            <a:ext cx="449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tx1"/>
              </a:buClr>
              <a:buSzPct val="75000"/>
              <a:buFont typeface="Wingdings" charset="0"/>
              <a:buChar char="l"/>
            </a:pPr>
            <a:r>
              <a:rPr lang="en-US" b="1">
                <a:solidFill>
                  <a:srgbClr val="000000"/>
                </a:solidFill>
                <a:latin typeface="Arial" charset="0"/>
              </a:rPr>
              <a:t>And-Elimination, AE</a:t>
            </a:r>
          </a:p>
        </p:txBody>
      </p:sp>
      <p:sp>
        <p:nvSpPr>
          <p:cNvPr id="1032201" name="Rectangle 9"/>
          <p:cNvSpPr>
            <a:spLocks noChangeArrowheads="1"/>
          </p:cNvSpPr>
          <p:nvPr/>
        </p:nvSpPr>
        <p:spPr bwMode="auto">
          <a:xfrm>
            <a:off x="838200" y="3886200"/>
            <a:ext cx="449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tx1"/>
              </a:buClr>
              <a:buSzPct val="75000"/>
              <a:buFont typeface="Wingdings" charset="0"/>
              <a:buChar char="l"/>
            </a:pPr>
            <a:r>
              <a:rPr lang="en-US" b="1">
                <a:solidFill>
                  <a:srgbClr val="000000"/>
                </a:solidFill>
                <a:latin typeface="Arial" charset="0"/>
              </a:rPr>
              <a:t>And-Introduction, AI</a:t>
            </a:r>
          </a:p>
        </p:txBody>
      </p:sp>
      <p:sp>
        <p:nvSpPr>
          <p:cNvPr id="1032202" name="Rectangle 10"/>
          <p:cNvSpPr>
            <a:spLocks noChangeArrowheads="1"/>
          </p:cNvSpPr>
          <p:nvPr/>
        </p:nvSpPr>
        <p:spPr bwMode="auto">
          <a:xfrm>
            <a:off x="838200" y="4572000"/>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tx1"/>
              </a:buClr>
              <a:buSzPct val="75000"/>
              <a:buFont typeface="Wingdings" charset="0"/>
              <a:buChar char="l"/>
            </a:pPr>
            <a:r>
              <a:rPr lang="en-US" b="1">
                <a:solidFill>
                  <a:srgbClr val="000000"/>
                </a:solidFill>
                <a:latin typeface="Arial" charset="0"/>
              </a:rPr>
              <a:t>Or-Introduction, OI</a:t>
            </a:r>
          </a:p>
        </p:txBody>
      </p:sp>
      <p:grpSp>
        <p:nvGrpSpPr>
          <p:cNvPr id="1032203" name="Group 11"/>
          <p:cNvGrpSpPr>
            <a:grpSpLocks/>
          </p:cNvGrpSpPr>
          <p:nvPr/>
        </p:nvGrpSpPr>
        <p:grpSpPr bwMode="auto">
          <a:xfrm>
            <a:off x="5791200" y="3124200"/>
            <a:ext cx="2438400" cy="396875"/>
            <a:chOff x="3648" y="1968"/>
            <a:chExt cx="1536" cy="250"/>
          </a:xfrm>
        </p:grpSpPr>
        <p:sp>
          <p:nvSpPr>
            <p:cNvPr id="30745" name="Text Box 12"/>
            <p:cNvSpPr txBox="1">
              <a:spLocks noChangeArrowheads="1"/>
            </p:cNvSpPr>
            <p:nvPr/>
          </p:nvSpPr>
          <p:spPr bwMode="auto">
            <a:xfrm>
              <a:off x="3648" y="1968"/>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n-US" sz="2000" b="1" i="1" dirty="0">
                  <a:latin typeface="Courier New" charset="0"/>
                </a:rPr>
                <a:t>α</a:t>
              </a:r>
              <a:r>
                <a:rPr lang="en-US" sz="2000" b="1" baseline="-25000" dirty="0">
                  <a:latin typeface="Courier New" charset="0"/>
                </a:rPr>
                <a:t>1</a:t>
              </a:r>
              <a:r>
                <a:rPr lang="en-US" sz="2000" b="1" baseline="-25000" dirty="0"/>
                <a:t> </a:t>
              </a:r>
              <a:r>
                <a:rPr lang="en-US" sz="2000" b="1" dirty="0" smtClean="0">
                  <a:latin typeface="Symbol" charset="0"/>
                </a:rPr>
                <a:t>∧</a:t>
              </a:r>
              <a:r>
                <a:rPr lang="en-US" sz="2000" dirty="0" smtClean="0"/>
                <a:t> </a:t>
              </a:r>
              <a:r>
                <a:rPr lang="en-US" sz="2000" b="1" i="1" dirty="0">
                  <a:latin typeface="Courier New" charset="0"/>
                </a:rPr>
                <a:t>α</a:t>
              </a:r>
              <a:r>
                <a:rPr lang="en-US" sz="2000" b="1" baseline="-25000" dirty="0">
                  <a:latin typeface="Courier New" charset="0"/>
                </a:rPr>
                <a:t>2</a:t>
              </a:r>
              <a:r>
                <a:rPr lang="en-US" sz="2000" b="1" baseline="-25000" dirty="0"/>
                <a:t> </a:t>
              </a:r>
              <a:r>
                <a:rPr lang="en-US" sz="2000" b="1" dirty="0" smtClean="0">
                  <a:latin typeface="Symbol" charset="0"/>
                </a:rPr>
                <a:t>∧</a:t>
              </a:r>
              <a:r>
                <a:rPr lang="en-US" sz="2000" b="1" i="1" baseline="-25000" dirty="0" smtClean="0"/>
                <a:t> </a:t>
              </a:r>
              <a:r>
                <a:rPr lang="en-US" sz="2000" dirty="0"/>
                <a:t>…</a:t>
              </a:r>
              <a:r>
                <a:rPr lang="en-US" sz="2000" b="1" i="1" baseline="-25000" dirty="0"/>
                <a:t> </a:t>
              </a:r>
              <a:r>
                <a:rPr lang="en-US" sz="2000" b="1" dirty="0" smtClean="0">
                  <a:latin typeface="Symbol" charset="0"/>
                </a:rPr>
                <a:t>∧</a:t>
              </a:r>
              <a:r>
                <a:rPr lang="en-US" sz="2000" b="1" i="1" baseline="-25000" dirty="0" smtClean="0"/>
                <a:t> </a:t>
              </a:r>
              <a:r>
                <a:rPr lang="en-US" sz="2000" b="1" i="1" dirty="0">
                  <a:latin typeface="Courier New" charset="0"/>
                </a:rPr>
                <a:t>α</a:t>
              </a:r>
              <a:r>
                <a:rPr lang="en-US" sz="2000" b="1" baseline="-25000" dirty="0">
                  <a:latin typeface="Courier New" charset="0"/>
                </a:rPr>
                <a:t>n</a:t>
              </a:r>
            </a:p>
          </p:txBody>
        </p:sp>
        <p:sp>
          <p:nvSpPr>
            <p:cNvPr id="30746" name="Line 13"/>
            <p:cNvSpPr>
              <a:spLocks noChangeShapeType="1"/>
            </p:cNvSpPr>
            <p:nvPr/>
          </p:nvSpPr>
          <p:spPr bwMode="auto">
            <a:xfrm>
              <a:off x="3648" y="2208"/>
              <a:ext cx="1536" cy="0"/>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1032206" name="Text Box 14"/>
          <p:cNvSpPr txBox="1">
            <a:spLocks noChangeArrowheads="1"/>
          </p:cNvSpPr>
          <p:nvPr/>
        </p:nvSpPr>
        <p:spPr bwMode="auto">
          <a:xfrm>
            <a:off x="5791200" y="34290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n-US" sz="2000" b="1" i="1">
                <a:latin typeface="Courier New" charset="0"/>
              </a:rPr>
              <a:t>α</a:t>
            </a:r>
            <a:r>
              <a:rPr lang="en-US" sz="2000" b="1" baseline="-25000">
                <a:latin typeface="Courier New" charset="0"/>
              </a:rPr>
              <a:t>i</a:t>
            </a:r>
          </a:p>
        </p:txBody>
      </p:sp>
      <p:grpSp>
        <p:nvGrpSpPr>
          <p:cNvPr id="1032207" name="Group 15"/>
          <p:cNvGrpSpPr>
            <a:grpSpLocks/>
          </p:cNvGrpSpPr>
          <p:nvPr/>
        </p:nvGrpSpPr>
        <p:grpSpPr bwMode="auto">
          <a:xfrm>
            <a:off x="5791200" y="3810000"/>
            <a:ext cx="2438400" cy="396875"/>
            <a:chOff x="3648" y="2400"/>
            <a:chExt cx="1536" cy="250"/>
          </a:xfrm>
        </p:grpSpPr>
        <p:sp>
          <p:nvSpPr>
            <p:cNvPr id="30743" name="Text Box 16"/>
            <p:cNvSpPr txBox="1">
              <a:spLocks noChangeArrowheads="1"/>
            </p:cNvSpPr>
            <p:nvPr/>
          </p:nvSpPr>
          <p:spPr bwMode="auto">
            <a:xfrm>
              <a:off x="3648" y="2400"/>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n-US" sz="2000" b="1" i="1">
                  <a:latin typeface="Courier New" charset="0"/>
                </a:rPr>
                <a:t>α</a:t>
              </a:r>
              <a:r>
                <a:rPr lang="en-US" sz="2000" b="1" baseline="-25000">
                  <a:latin typeface="Courier New" charset="0"/>
                </a:rPr>
                <a:t>1</a:t>
              </a:r>
              <a:r>
                <a:rPr lang="en-US" sz="2000"/>
                <a:t>, </a:t>
              </a:r>
              <a:r>
                <a:rPr lang="en-US" sz="2000" b="1" i="1">
                  <a:latin typeface="Courier New" charset="0"/>
                </a:rPr>
                <a:t>α</a:t>
              </a:r>
              <a:r>
                <a:rPr lang="en-US" sz="2000" b="1" baseline="-25000">
                  <a:latin typeface="Courier New" charset="0"/>
                </a:rPr>
                <a:t>2</a:t>
              </a:r>
              <a:r>
                <a:rPr lang="en-US" sz="2000"/>
                <a:t>,</a:t>
              </a:r>
              <a:r>
                <a:rPr lang="en-US" sz="2000" b="1" i="1" baseline="-25000"/>
                <a:t> </a:t>
              </a:r>
              <a:r>
                <a:rPr lang="en-US" sz="2000"/>
                <a:t>… ,</a:t>
              </a:r>
              <a:r>
                <a:rPr lang="en-US" sz="2000" b="1" i="1" baseline="-25000"/>
                <a:t> </a:t>
              </a:r>
              <a:r>
                <a:rPr lang="en-US" sz="2000" b="1" i="1">
                  <a:latin typeface="Courier New" charset="0"/>
                </a:rPr>
                <a:t>α</a:t>
              </a:r>
              <a:r>
                <a:rPr lang="en-US" sz="2000" b="1" baseline="-25000">
                  <a:latin typeface="Courier New" charset="0"/>
                </a:rPr>
                <a:t>n</a:t>
              </a:r>
            </a:p>
          </p:txBody>
        </p:sp>
        <p:sp>
          <p:nvSpPr>
            <p:cNvPr id="30744" name="Line 17"/>
            <p:cNvSpPr>
              <a:spLocks noChangeShapeType="1"/>
            </p:cNvSpPr>
            <p:nvPr/>
          </p:nvSpPr>
          <p:spPr bwMode="auto">
            <a:xfrm>
              <a:off x="3648" y="2640"/>
              <a:ext cx="1536" cy="0"/>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1032210" name="Text Box 18"/>
          <p:cNvSpPr txBox="1">
            <a:spLocks noChangeArrowheads="1"/>
          </p:cNvSpPr>
          <p:nvPr/>
        </p:nvSpPr>
        <p:spPr bwMode="auto">
          <a:xfrm>
            <a:off x="5791200" y="4114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n-US" sz="2000" b="1" i="1" dirty="0">
                <a:latin typeface="Courier New" charset="0"/>
              </a:rPr>
              <a:t>α</a:t>
            </a:r>
            <a:r>
              <a:rPr lang="en-US" sz="2000" b="1" baseline="-25000" dirty="0">
                <a:latin typeface="Courier New" charset="0"/>
              </a:rPr>
              <a:t>1</a:t>
            </a:r>
            <a:r>
              <a:rPr lang="en-US" sz="2000" b="1" baseline="-25000" dirty="0"/>
              <a:t> </a:t>
            </a:r>
            <a:r>
              <a:rPr lang="en-US" sz="2000" b="1" dirty="0" smtClean="0">
                <a:latin typeface="Symbol" charset="0"/>
              </a:rPr>
              <a:t>∧</a:t>
            </a:r>
            <a:r>
              <a:rPr lang="en-US" sz="2000" dirty="0" smtClean="0"/>
              <a:t> </a:t>
            </a:r>
            <a:r>
              <a:rPr lang="en-US" sz="2000" b="1" i="1" dirty="0">
                <a:latin typeface="Courier New" charset="0"/>
              </a:rPr>
              <a:t>α</a:t>
            </a:r>
            <a:r>
              <a:rPr lang="en-US" sz="2000" b="1" baseline="-25000" dirty="0">
                <a:latin typeface="Courier New" charset="0"/>
              </a:rPr>
              <a:t>2</a:t>
            </a:r>
            <a:r>
              <a:rPr lang="en-US" sz="2000" b="1" baseline="-25000" dirty="0"/>
              <a:t> </a:t>
            </a:r>
            <a:r>
              <a:rPr lang="en-US" sz="2000" b="1" dirty="0" smtClean="0">
                <a:latin typeface="Symbol" charset="0"/>
              </a:rPr>
              <a:t>∧</a:t>
            </a:r>
            <a:r>
              <a:rPr lang="en-US" sz="2000" b="1" i="1" baseline="-25000" dirty="0" smtClean="0"/>
              <a:t> </a:t>
            </a:r>
            <a:r>
              <a:rPr lang="en-US" sz="2000" dirty="0"/>
              <a:t>…</a:t>
            </a:r>
            <a:r>
              <a:rPr lang="en-US" sz="2000" b="1" i="1" baseline="-25000" dirty="0"/>
              <a:t> </a:t>
            </a:r>
            <a:r>
              <a:rPr lang="en-US" sz="2000" b="1" dirty="0" smtClean="0">
                <a:latin typeface="Symbol" charset="0"/>
              </a:rPr>
              <a:t>∧</a:t>
            </a:r>
            <a:r>
              <a:rPr lang="en-US" sz="2000" b="1" i="1" baseline="-25000" dirty="0" smtClean="0"/>
              <a:t> </a:t>
            </a:r>
            <a:r>
              <a:rPr lang="en-US" sz="2000" b="1" i="1" dirty="0">
                <a:latin typeface="Courier New" charset="0"/>
              </a:rPr>
              <a:t>α</a:t>
            </a:r>
            <a:r>
              <a:rPr lang="en-US" sz="2000" b="1" baseline="-25000" dirty="0">
                <a:latin typeface="Courier New" charset="0"/>
              </a:rPr>
              <a:t>n</a:t>
            </a:r>
          </a:p>
        </p:txBody>
      </p:sp>
      <p:grpSp>
        <p:nvGrpSpPr>
          <p:cNvPr id="1032211" name="Group 19"/>
          <p:cNvGrpSpPr>
            <a:grpSpLocks/>
          </p:cNvGrpSpPr>
          <p:nvPr/>
        </p:nvGrpSpPr>
        <p:grpSpPr bwMode="auto">
          <a:xfrm>
            <a:off x="5791200" y="4495800"/>
            <a:ext cx="2438400" cy="396875"/>
            <a:chOff x="3648" y="2832"/>
            <a:chExt cx="1536" cy="250"/>
          </a:xfrm>
        </p:grpSpPr>
        <p:sp>
          <p:nvSpPr>
            <p:cNvPr id="30741" name="Text Box 20"/>
            <p:cNvSpPr txBox="1">
              <a:spLocks noChangeArrowheads="1"/>
            </p:cNvSpPr>
            <p:nvPr/>
          </p:nvSpPr>
          <p:spPr bwMode="auto">
            <a:xfrm>
              <a:off x="3648" y="2832"/>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n-US" sz="2000" b="1" i="1">
                  <a:latin typeface="Courier New" charset="0"/>
                </a:rPr>
                <a:t>α</a:t>
              </a:r>
              <a:r>
                <a:rPr lang="en-US" sz="2000" b="1" baseline="-25000">
                  <a:latin typeface="Courier New" charset="0"/>
                </a:rPr>
                <a:t>i</a:t>
              </a:r>
            </a:p>
          </p:txBody>
        </p:sp>
        <p:sp>
          <p:nvSpPr>
            <p:cNvPr id="30742" name="Line 21"/>
            <p:cNvSpPr>
              <a:spLocks noChangeShapeType="1"/>
            </p:cNvSpPr>
            <p:nvPr/>
          </p:nvSpPr>
          <p:spPr bwMode="auto">
            <a:xfrm>
              <a:off x="3648" y="3072"/>
              <a:ext cx="1536" cy="0"/>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1032214" name="Text Box 22"/>
          <p:cNvSpPr txBox="1">
            <a:spLocks noChangeArrowheads="1"/>
          </p:cNvSpPr>
          <p:nvPr/>
        </p:nvSpPr>
        <p:spPr bwMode="auto">
          <a:xfrm>
            <a:off x="5791200" y="48006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n-US" sz="2000" b="1" i="1" dirty="0">
                <a:latin typeface="Courier New" charset="0"/>
              </a:rPr>
              <a:t>α</a:t>
            </a:r>
            <a:r>
              <a:rPr lang="en-US" sz="2000" b="1" baseline="-25000" dirty="0">
                <a:latin typeface="Courier New" charset="0"/>
              </a:rPr>
              <a:t>1</a:t>
            </a:r>
            <a:r>
              <a:rPr lang="en-US" sz="2000" b="1" baseline="-25000" dirty="0"/>
              <a:t> </a:t>
            </a:r>
            <a:r>
              <a:rPr lang="en-US" sz="2000" b="1" dirty="0" smtClean="0">
                <a:latin typeface="Symbol" charset="0"/>
              </a:rPr>
              <a:t>∨</a:t>
            </a:r>
            <a:r>
              <a:rPr lang="en-US" sz="2000" dirty="0" smtClean="0"/>
              <a:t> </a:t>
            </a:r>
            <a:r>
              <a:rPr lang="en-US" sz="2000" b="1" i="1" dirty="0">
                <a:latin typeface="Courier New" charset="0"/>
              </a:rPr>
              <a:t>α</a:t>
            </a:r>
            <a:r>
              <a:rPr lang="en-US" sz="2000" b="1" baseline="-25000" dirty="0">
                <a:latin typeface="Courier New" charset="0"/>
              </a:rPr>
              <a:t>2</a:t>
            </a:r>
            <a:r>
              <a:rPr lang="en-US" sz="2000" b="1" baseline="-25000" dirty="0"/>
              <a:t> </a:t>
            </a:r>
            <a:r>
              <a:rPr lang="en-US" sz="2000" b="1" dirty="0" smtClean="0">
                <a:latin typeface="Symbol" charset="0"/>
              </a:rPr>
              <a:t>∨</a:t>
            </a:r>
            <a:r>
              <a:rPr lang="en-US" sz="2000" b="1" i="1" baseline="-25000" dirty="0" smtClean="0"/>
              <a:t> </a:t>
            </a:r>
            <a:r>
              <a:rPr lang="en-US" sz="2000" dirty="0"/>
              <a:t>…</a:t>
            </a:r>
            <a:r>
              <a:rPr lang="en-US" sz="2000" b="1" i="1" baseline="-25000" dirty="0"/>
              <a:t> </a:t>
            </a:r>
            <a:r>
              <a:rPr lang="en-US" sz="2000" b="1" dirty="0" smtClean="0">
                <a:latin typeface="Symbol" charset="0"/>
              </a:rPr>
              <a:t>∨</a:t>
            </a:r>
            <a:r>
              <a:rPr lang="en-US" sz="2000" b="1" i="1" baseline="-25000" dirty="0" smtClean="0"/>
              <a:t> </a:t>
            </a:r>
            <a:r>
              <a:rPr lang="en-US" sz="2000" b="1" i="1" dirty="0">
                <a:latin typeface="Courier New" charset="0"/>
              </a:rPr>
              <a:t>α</a:t>
            </a:r>
            <a:r>
              <a:rPr lang="en-US" sz="2000" b="1" baseline="-25000" dirty="0">
                <a:latin typeface="Courier New" charset="0"/>
              </a:rPr>
              <a:t>n</a:t>
            </a:r>
          </a:p>
        </p:txBody>
      </p:sp>
      <p:sp>
        <p:nvSpPr>
          <p:cNvPr id="1032215" name="Rectangle 23"/>
          <p:cNvSpPr>
            <a:spLocks noChangeArrowheads="1"/>
          </p:cNvSpPr>
          <p:nvPr/>
        </p:nvSpPr>
        <p:spPr bwMode="auto">
          <a:xfrm>
            <a:off x="838200" y="5334000"/>
            <a:ext cx="480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tx1"/>
              </a:buClr>
              <a:buSzPct val="75000"/>
              <a:buFont typeface="Wingdings" charset="0"/>
              <a:buChar char="l"/>
            </a:pPr>
            <a:r>
              <a:rPr lang="en-US" b="1">
                <a:solidFill>
                  <a:srgbClr val="000000"/>
                </a:solidFill>
                <a:latin typeface="Arial" charset="0"/>
              </a:rPr>
              <a:t>Double-Negation Elimination, DNE</a:t>
            </a:r>
          </a:p>
        </p:txBody>
      </p:sp>
      <p:grpSp>
        <p:nvGrpSpPr>
          <p:cNvPr id="1032216" name="Group 24"/>
          <p:cNvGrpSpPr>
            <a:grpSpLocks/>
          </p:cNvGrpSpPr>
          <p:nvPr/>
        </p:nvGrpSpPr>
        <p:grpSpPr bwMode="auto">
          <a:xfrm>
            <a:off x="5791200" y="5257800"/>
            <a:ext cx="2438400" cy="396875"/>
            <a:chOff x="3648" y="3312"/>
            <a:chExt cx="1536" cy="250"/>
          </a:xfrm>
        </p:grpSpPr>
        <p:sp>
          <p:nvSpPr>
            <p:cNvPr id="30739" name="Text Box 25"/>
            <p:cNvSpPr txBox="1">
              <a:spLocks noChangeArrowheads="1"/>
            </p:cNvSpPr>
            <p:nvPr/>
          </p:nvSpPr>
          <p:spPr bwMode="auto">
            <a:xfrm>
              <a:off x="3648" y="3312"/>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n-US" sz="2000" b="1" dirty="0" smtClean="0">
                  <a:latin typeface="Symbol" charset="0"/>
                </a:rPr>
                <a:t>¬ ¬ </a:t>
              </a:r>
              <a:r>
                <a:rPr lang="en-US" sz="2000" b="1" i="1" dirty="0" smtClean="0">
                  <a:latin typeface="Courier New" charset="0"/>
                </a:rPr>
                <a:t>α</a:t>
              </a:r>
              <a:endParaRPr lang="en-US" sz="2000" b="1" i="1" dirty="0">
                <a:latin typeface="Courier New" charset="0"/>
              </a:endParaRPr>
            </a:p>
          </p:txBody>
        </p:sp>
        <p:sp>
          <p:nvSpPr>
            <p:cNvPr id="30740" name="Line 26"/>
            <p:cNvSpPr>
              <a:spLocks noChangeShapeType="1"/>
            </p:cNvSpPr>
            <p:nvPr/>
          </p:nvSpPr>
          <p:spPr bwMode="auto">
            <a:xfrm>
              <a:off x="3648" y="3552"/>
              <a:ext cx="1536" cy="0"/>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1032219" name="Text Box 27"/>
          <p:cNvSpPr txBox="1">
            <a:spLocks noChangeArrowheads="1"/>
          </p:cNvSpPr>
          <p:nvPr/>
        </p:nvSpPr>
        <p:spPr bwMode="auto">
          <a:xfrm>
            <a:off x="5791200" y="55626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pPr algn="ctr" eaLnBrk="1" hangingPunct="1">
              <a:spcBef>
                <a:spcPct val="20000"/>
              </a:spcBef>
              <a:buClr>
                <a:schemeClr val="tx1"/>
              </a:buClr>
              <a:buSzPct val="75000"/>
              <a:buFont typeface="Wingdings" charset="0"/>
              <a:buNone/>
            </a:pPr>
            <a:r>
              <a:rPr lang="en-US" sz="2000" b="1" i="1">
                <a:latin typeface="Courier New" charset="0"/>
              </a:rPr>
              <a:t>α</a:t>
            </a:r>
          </a:p>
        </p:txBody>
      </p:sp>
      <p:sp>
        <p:nvSpPr>
          <p:cNvPr id="30738" name="TextBox 2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22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1032203"/>
                                        </p:tgtEl>
                                        <p:attrNameLst>
                                          <p:attrName>style.visibility</p:attrName>
                                        </p:attrNameLst>
                                      </p:cBhvr>
                                      <p:to>
                                        <p:strVal val="visible"/>
                                      </p:to>
                                    </p:set>
                                    <p:anim calcmode="lin" valueType="num">
                                      <p:cBhvr additive="base">
                                        <p:cTn id="11" dur="500" fill="hold"/>
                                        <p:tgtEl>
                                          <p:spTgt spid="1032203"/>
                                        </p:tgtEl>
                                        <p:attrNameLst>
                                          <p:attrName>ppt_x</p:attrName>
                                        </p:attrNameLst>
                                      </p:cBhvr>
                                      <p:tavLst>
                                        <p:tav tm="0">
                                          <p:val>
                                            <p:strVal val="1+#ppt_w/2"/>
                                          </p:val>
                                        </p:tav>
                                        <p:tav tm="100000">
                                          <p:val>
                                            <p:strVal val="#ppt_x"/>
                                          </p:val>
                                        </p:tav>
                                      </p:tavLst>
                                    </p:anim>
                                    <p:anim calcmode="lin" valueType="num">
                                      <p:cBhvr additive="base">
                                        <p:cTn id="12" dur="500" fill="hold"/>
                                        <p:tgtEl>
                                          <p:spTgt spid="103220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32206"/>
                                        </p:tgtEl>
                                        <p:attrNameLst>
                                          <p:attrName>style.visibility</p:attrName>
                                        </p:attrNameLst>
                                      </p:cBhvr>
                                      <p:to>
                                        <p:strVal val="visible"/>
                                      </p:to>
                                    </p:set>
                                    <p:anim calcmode="lin" valueType="num">
                                      <p:cBhvr additive="base">
                                        <p:cTn id="17" dur="500" fill="hold"/>
                                        <p:tgtEl>
                                          <p:spTgt spid="1032206"/>
                                        </p:tgtEl>
                                        <p:attrNameLst>
                                          <p:attrName>ppt_x</p:attrName>
                                        </p:attrNameLst>
                                      </p:cBhvr>
                                      <p:tavLst>
                                        <p:tav tm="0">
                                          <p:val>
                                            <p:strVal val="1+#ppt_w/2"/>
                                          </p:val>
                                        </p:tav>
                                        <p:tav tm="100000">
                                          <p:val>
                                            <p:strVal val="#ppt_x"/>
                                          </p:val>
                                        </p:tav>
                                      </p:tavLst>
                                    </p:anim>
                                    <p:anim calcmode="lin" valueType="num">
                                      <p:cBhvr additive="base">
                                        <p:cTn id="18" dur="500" fill="hold"/>
                                        <p:tgtEl>
                                          <p:spTgt spid="103220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322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032207"/>
                                        </p:tgtEl>
                                        <p:attrNameLst>
                                          <p:attrName>style.visibility</p:attrName>
                                        </p:attrNameLst>
                                      </p:cBhvr>
                                      <p:to>
                                        <p:strVal val="visible"/>
                                      </p:to>
                                    </p:set>
                                    <p:anim calcmode="lin" valueType="num">
                                      <p:cBhvr additive="base">
                                        <p:cTn id="27" dur="500" fill="hold"/>
                                        <p:tgtEl>
                                          <p:spTgt spid="1032207"/>
                                        </p:tgtEl>
                                        <p:attrNameLst>
                                          <p:attrName>ppt_x</p:attrName>
                                        </p:attrNameLst>
                                      </p:cBhvr>
                                      <p:tavLst>
                                        <p:tav tm="0">
                                          <p:val>
                                            <p:strVal val="1+#ppt_w/2"/>
                                          </p:val>
                                        </p:tav>
                                        <p:tav tm="100000">
                                          <p:val>
                                            <p:strVal val="#ppt_x"/>
                                          </p:val>
                                        </p:tav>
                                      </p:tavLst>
                                    </p:anim>
                                    <p:anim calcmode="lin" valueType="num">
                                      <p:cBhvr additive="base">
                                        <p:cTn id="28" dur="500" fill="hold"/>
                                        <p:tgtEl>
                                          <p:spTgt spid="103220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032210"/>
                                        </p:tgtEl>
                                        <p:attrNameLst>
                                          <p:attrName>style.visibility</p:attrName>
                                        </p:attrNameLst>
                                      </p:cBhvr>
                                      <p:to>
                                        <p:strVal val="visible"/>
                                      </p:to>
                                    </p:set>
                                    <p:anim calcmode="lin" valueType="num">
                                      <p:cBhvr additive="base">
                                        <p:cTn id="33" dur="500" fill="hold"/>
                                        <p:tgtEl>
                                          <p:spTgt spid="1032210"/>
                                        </p:tgtEl>
                                        <p:attrNameLst>
                                          <p:attrName>ppt_x</p:attrName>
                                        </p:attrNameLst>
                                      </p:cBhvr>
                                      <p:tavLst>
                                        <p:tav tm="0">
                                          <p:val>
                                            <p:strVal val="1+#ppt_w/2"/>
                                          </p:val>
                                        </p:tav>
                                        <p:tav tm="100000">
                                          <p:val>
                                            <p:strVal val="#ppt_x"/>
                                          </p:val>
                                        </p:tav>
                                      </p:tavLst>
                                    </p:anim>
                                    <p:anim calcmode="lin" valueType="num">
                                      <p:cBhvr additive="base">
                                        <p:cTn id="34" dur="500" fill="hold"/>
                                        <p:tgtEl>
                                          <p:spTgt spid="1032210"/>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322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032211"/>
                                        </p:tgtEl>
                                        <p:attrNameLst>
                                          <p:attrName>style.visibility</p:attrName>
                                        </p:attrNameLst>
                                      </p:cBhvr>
                                      <p:to>
                                        <p:strVal val="visible"/>
                                      </p:to>
                                    </p:set>
                                    <p:anim calcmode="lin" valueType="num">
                                      <p:cBhvr additive="base">
                                        <p:cTn id="43" dur="500" fill="hold"/>
                                        <p:tgtEl>
                                          <p:spTgt spid="1032211"/>
                                        </p:tgtEl>
                                        <p:attrNameLst>
                                          <p:attrName>ppt_x</p:attrName>
                                        </p:attrNameLst>
                                      </p:cBhvr>
                                      <p:tavLst>
                                        <p:tav tm="0">
                                          <p:val>
                                            <p:strVal val="1+#ppt_w/2"/>
                                          </p:val>
                                        </p:tav>
                                        <p:tav tm="100000">
                                          <p:val>
                                            <p:strVal val="#ppt_x"/>
                                          </p:val>
                                        </p:tav>
                                      </p:tavLst>
                                    </p:anim>
                                    <p:anim calcmode="lin" valueType="num">
                                      <p:cBhvr additive="base">
                                        <p:cTn id="44" dur="500" fill="hold"/>
                                        <p:tgtEl>
                                          <p:spTgt spid="103221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32214"/>
                                        </p:tgtEl>
                                        <p:attrNameLst>
                                          <p:attrName>style.visibility</p:attrName>
                                        </p:attrNameLst>
                                      </p:cBhvr>
                                      <p:to>
                                        <p:strVal val="visible"/>
                                      </p:to>
                                    </p:set>
                                    <p:anim calcmode="lin" valueType="num">
                                      <p:cBhvr additive="base">
                                        <p:cTn id="49" dur="500" fill="hold"/>
                                        <p:tgtEl>
                                          <p:spTgt spid="1032214"/>
                                        </p:tgtEl>
                                        <p:attrNameLst>
                                          <p:attrName>ppt_x</p:attrName>
                                        </p:attrNameLst>
                                      </p:cBhvr>
                                      <p:tavLst>
                                        <p:tav tm="0">
                                          <p:val>
                                            <p:strVal val="1+#ppt_w/2"/>
                                          </p:val>
                                        </p:tav>
                                        <p:tav tm="100000">
                                          <p:val>
                                            <p:strVal val="#ppt_x"/>
                                          </p:val>
                                        </p:tav>
                                      </p:tavLst>
                                    </p:anim>
                                    <p:anim calcmode="lin" valueType="num">
                                      <p:cBhvr additive="base">
                                        <p:cTn id="50" dur="500" fill="hold"/>
                                        <p:tgtEl>
                                          <p:spTgt spid="103221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0322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1032216"/>
                                        </p:tgtEl>
                                        <p:attrNameLst>
                                          <p:attrName>style.visibility</p:attrName>
                                        </p:attrNameLst>
                                      </p:cBhvr>
                                      <p:to>
                                        <p:strVal val="visible"/>
                                      </p:to>
                                    </p:set>
                                    <p:anim calcmode="lin" valueType="num">
                                      <p:cBhvr additive="base">
                                        <p:cTn id="59" dur="500" fill="hold"/>
                                        <p:tgtEl>
                                          <p:spTgt spid="1032216"/>
                                        </p:tgtEl>
                                        <p:attrNameLst>
                                          <p:attrName>ppt_x</p:attrName>
                                        </p:attrNameLst>
                                      </p:cBhvr>
                                      <p:tavLst>
                                        <p:tav tm="0">
                                          <p:val>
                                            <p:strVal val="1+#ppt_w/2"/>
                                          </p:val>
                                        </p:tav>
                                        <p:tav tm="100000">
                                          <p:val>
                                            <p:strVal val="#ppt_x"/>
                                          </p:val>
                                        </p:tav>
                                      </p:tavLst>
                                    </p:anim>
                                    <p:anim calcmode="lin" valueType="num">
                                      <p:cBhvr additive="base">
                                        <p:cTn id="60" dur="500" fill="hold"/>
                                        <p:tgtEl>
                                          <p:spTgt spid="1032216"/>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032219"/>
                                        </p:tgtEl>
                                        <p:attrNameLst>
                                          <p:attrName>style.visibility</p:attrName>
                                        </p:attrNameLst>
                                      </p:cBhvr>
                                      <p:to>
                                        <p:strVal val="visible"/>
                                      </p:to>
                                    </p:set>
                                    <p:anim calcmode="lin" valueType="num">
                                      <p:cBhvr additive="base">
                                        <p:cTn id="65" dur="500" fill="hold"/>
                                        <p:tgtEl>
                                          <p:spTgt spid="1032219"/>
                                        </p:tgtEl>
                                        <p:attrNameLst>
                                          <p:attrName>ppt_x</p:attrName>
                                        </p:attrNameLst>
                                      </p:cBhvr>
                                      <p:tavLst>
                                        <p:tav tm="0">
                                          <p:val>
                                            <p:strVal val="1+#ppt_w/2"/>
                                          </p:val>
                                        </p:tav>
                                        <p:tav tm="100000">
                                          <p:val>
                                            <p:strVal val="#ppt_x"/>
                                          </p:val>
                                        </p:tav>
                                      </p:tavLst>
                                    </p:anim>
                                    <p:anim calcmode="lin" valueType="num">
                                      <p:cBhvr additive="base">
                                        <p:cTn id="66" dur="500" fill="hold"/>
                                        <p:tgtEl>
                                          <p:spTgt spid="1032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00" grpId="0" autoUpdateAnimBg="0"/>
      <p:bldP spid="1032201" grpId="0" autoUpdateAnimBg="0"/>
      <p:bldP spid="1032202" grpId="0" autoUpdateAnimBg="0"/>
      <p:bldP spid="1032206" grpId="0" autoUpdateAnimBg="0"/>
      <p:bldP spid="1032210" grpId="0" autoUpdateAnimBg="0"/>
      <p:bldP spid="1032214" grpId="0" autoUpdateAnimBg="0"/>
      <p:bldP spid="1032215" grpId="0" autoUpdateAnimBg="0"/>
      <p:bldP spid="103221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7767638" cy="990600"/>
          </a:xfrm>
        </p:spPr>
        <p:txBody>
          <a:bodyPr/>
          <a:lstStyle/>
          <a:p>
            <a:r>
              <a:rPr lang="en-US" sz="3200" dirty="0">
                <a:latin typeface="Arial" charset="0"/>
                <a:cs typeface="Times New Roman" charset="0"/>
              </a:rPr>
              <a:t>Inference Rules</a:t>
            </a:r>
          </a:p>
        </p:txBody>
      </p:sp>
      <p:sp>
        <p:nvSpPr>
          <p:cNvPr id="3" name="Content Placeholder 2"/>
          <p:cNvSpPr>
            <a:spLocks noGrp="1"/>
          </p:cNvSpPr>
          <p:nvPr>
            <p:ph idx="1"/>
          </p:nvPr>
        </p:nvSpPr>
        <p:spPr>
          <a:xfrm>
            <a:off x="685800" y="1752600"/>
            <a:ext cx="7767638" cy="4643438"/>
          </a:xfrm>
        </p:spPr>
        <p:txBody>
          <a:bodyPr/>
          <a:lstStyle/>
          <a:p>
            <a:pPr>
              <a:spcBef>
                <a:spcPts val="0"/>
              </a:spcBef>
            </a:pPr>
            <a:r>
              <a:rPr lang="en-US" dirty="0">
                <a:latin typeface="Arial" charset="0"/>
                <a:cs typeface="Times New Roman" charset="0"/>
              </a:rPr>
              <a:t>Each inference rule formalizes the idea that </a:t>
            </a:r>
            <a:endParaRPr lang="en-US" dirty="0" smtClean="0">
              <a:latin typeface="Arial" charset="0"/>
              <a:cs typeface="Times New Roman" charset="0"/>
            </a:endParaRPr>
          </a:p>
          <a:p>
            <a:pPr marL="0" indent="0">
              <a:spcBef>
                <a:spcPts val="0"/>
              </a:spcBef>
              <a:buNone/>
            </a:pPr>
            <a:r>
              <a:rPr lang="en-US" dirty="0">
                <a:latin typeface="Arial" charset="0"/>
                <a:cs typeface="Times New Roman" charset="0"/>
              </a:rPr>
              <a:t>	</a:t>
            </a:r>
            <a:r>
              <a:rPr lang="en-US" dirty="0" smtClean="0">
                <a:latin typeface="Arial" charset="0"/>
                <a:cs typeface="Times New Roman" charset="0"/>
              </a:rPr>
              <a:t>“</a:t>
            </a:r>
            <a:r>
              <a:rPr lang="en-US" dirty="0">
                <a:latin typeface="Arial" charset="0"/>
                <a:cs typeface="Times New Roman" charset="0"/>
              </a:rPr>
              <a:t>A infers B” (A </a:t>
            </a:r>
            <a:r>
              <a:rPr lang="en-US" sz="3200" b="1" dirty="0" smtClean="0">
                <a:latin typeface="Arial" charset="0"/>
                <a:cs typeface="Times New Roman" charset="0"/>
              </a:rPr>
              <a:t>⊢</a:t>
            </a:r>
            <a:r>
              <a:rPr lang="en-US" dirty="0" smtClean="0">
                <a:latin typeface="Arial" charset="0"/>
                <a:cs typeface="Times New Roman" charset="0"/>
              </a:rPr>
              <a:t> </a:t>
            </a:r>
            <a:r>
              <a:rPr lang="en-US" dirty="0">
                <a:latin typeface="Arial" charset="0"/>
                <a:cs typeface="Times New Roman" charset="0"/>
              </a:rPr>
              <a:t>B) in terms of </a:t>
            </a:r>
            <a:endParaRPr lang="en-US" dirty="0" smtClean="0">
              <a:latin typeface="Arial" charset="0"/>
              <a:cs typeface="Times New Roman" charset="0"/>
            </a:endParaRPr>
          </a:p>
          <a:p>
            <a:pPr marL="0" indent="0">
              <a:spcBef>
                <a:spcPts val="0"/>
              </a:spcBef>
              <a:buNone/>
            </a:pPr>
            <a:r>
              <a:rPr lang="en-US" dirty="0">
                <a:latin typeface="Arial" charset="0"/>
                <a:cs typeface="Times New Roman" charset="0"/>
              </a:rPr>
              <a:t>	</a:t>
            </a:r>
            <a:r>
              <a:rPr lang="en-US" dirty="0" smtClean="0">
                <a:latin typeface="Arial" charset="0"/>
                <a:cs typeface="Times New Roman" charset="0"/>
              </a:rPr>
              <a:t>“</a:t>
            </a:r>
            <a:r>
              <a:rPr lang="en-US" dirty="0">
                <a:latin typeface="Arial" charset="0"/>
                <a:cs typeface="Times New Roman" charset="0"/>
              </a:rPr>
              <a:t>logically follows” (A </a:t>
            </a:r>
            <a:r>
              <a:rPr lang="en-US" sz="3200" b="1" dirty="0" smtClean="0">
                <a:latin typeface="Arial" charset="0"/>
                <a:cs typeface="Times New Roman" charset="0"/>
              </a:rPr>
              <a:t>⊨</a:t>
            </a:r>
            <a:r>
              <a:rPr lang="en-US" dirty="0" smtClean="0">
                <a:latin typeface="Arial" charset="0"/>
                <a:cs typeface="Times New Roman" charset="0"/>
              </a:rPr>
              <a:t> </a:t>
            </a:r>
            <a:r>
              <a:rPr lang="en-US" dirty="0">
                <a:latin typeface="Arial" charset="0"/>
                <a:cs typeface="Times New Roman" charset="0"/>
              </a:rPr>
              <a:t>B)</a:t>
            </a:r>
          </a:p>
          <a:p>
            <a:pPr>
              <a:buFont typeface="Arial" charset="0"/>
              <a:buNone/>
            </a:pPr>
            <a:endParaRPr lang="en-US" dirty="0">
              <a:latin typeface="Arial" charset="0"/>
              <a:cs typeface="Times New Roman" charset="0"/>
            </a:endParaRPr>
          </a:p>
          <a:p>
            <a:r>
              <a:rPr lang="en-US" dirty="0">
                <a:latin typeface="Arial" charset="0"/>
                <a:cs typeface="Times New Roman" charset="0"/>
              </a:rPr>
              <a:t>Doesn’t say anything about </a:t>
            </a:r>
            <a:r>
              <a:rPr lang="en-US" b="1" dirty="0">
                <a:latin typeface="Arial" charset="0"/>
                <a:cs typeface="Times New Roman" charset="0"/>
              </a:rPr>
              <a:t>deducibility</a:t>
            </a:r>
            <a:r>
              <a:rPr lang="en-US" dirty="0">
                <a:latin typeface="Arial" charset="0"/>
                <a:cs typeface="Times New Roman" charset="0"/>
              </a:rPr>
              <a:t> – just says for each interpretation that makes A true, that interpretation also makes B true</a:t>
            </a:r>
          </a:p>
        </p:txBody>
      </p:sp>
      <p:sp>
        <p:nvSpPr>
          <p:cNvPr id="31748"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152400"/>
            <a:ext cx="7767638" cy="914400"/>
          </a:xfrm>
        </p:spPr>
        <p:txBody>
          <a:bodyPr/>
          <a:lstStyle/>
          <a:p>
            <a:r>
              <a:rPr lang="en-US" sz="3200" dirty="0">
                <a:latin typeface="Arial" charset="0"/>
                <a:cs typeface="Times New Roman" charset="0"/>
              </a:rPr>
              <a:t>Question</a:t>
            </a:r>
          </a:p>
        </p:txBody>
      </p:sp>
      <p:sp>
        <p:nvSpPr>
          <p:cNvPr id="32771" name="Content Placeholder 2"/>
          <p:cNvSpPr>
            <a:spLocks noGrp="1"/>
          </p:cNvSpPr>
          <p:nvPr>
            <p:ph idx="1"/>
          </p:nvPr>
        </p:nvSpPr>
        <p:spPr>
          <a:xfrm>
            <a:off x="685800" y="1752600"/>
            <a:ext cx="7767638" cy="4643438"/>
          </a:xfrm>
        </p:spPr>
        <p:txBody>
          <a:bodyPr/>
          <a:lstStyle/>
          <a:p>
            <a:pPr marL="0" indent="0">
              <a:buFont typeface="Arial" charset="0"/>
              <a:buNone/>
            </a:pPr>
            <a:r>
              <a:rPr lang="en-US" sz="3200" dirty="0">
                <a:latin typeface="Arial" charset="0"/>
                <a:cs typeface="Times New Roman" charset="0"/>
              </a:rPr>
              <a:t>What’s the difference </a:t>
            </a:r>
            <a:r>
              <a:rPr lang="en-US" sz="3200" dirty="0" smtClean="0">
                <a:latin typeface="Arial" charset="0"/>
                <a:cs typeface="Times New Roman" charset="0"/>
              </a:rPr>
              <a:t>between</a:t>
            </a:r>
          </a:p>
          <a:p>
            <a:pPr marL="0" indent="0">
              <a:buFont typeface="Arial" charset="0"/>
              <a:buNone/>
            </a:pPr>
            <a:endParaRPr lang="en-US" sz="3200" dirty="0">
              <a:latin typeface="Arial" charset="0"/>
              <a:cs typeface="Times New Roman" charset="0"/>
            </a:endParaRPr>
          </a:p>
          <a:p>
            <a:pPr marL="457200" lvl="1" indent="0">
              <a:buFont typeface="Wingdings" charset="0"/>
              <a:buNone/>
            </a:pPr>
            <a:r>
              <a:rPr lang="en-US" sz="3200" dirty="0" smtClean="0">
                <a:latin typeface="Arial" charset="0"/>
                <a:cs typeface="Times New Roman" charset="0"/>
                <a:sym typeface="Symbol" charset="0"/>
              </a:rPr>
              <a:t>≡    </a:t>
            </a:r>
            <a:r>
              <a:rPr lang="en-US" sz="3200" dirty="0">
                <a:latin typeface="Arial" charset="0"/>
                <a:cs typeface="Times New Roman" charset="0"/>
                <a:sym typeface="Symbol" charset="0"/>
              </a:rPr>
              <a:t>(logical equivalence)</a:t>
            </a:r>
          </a:p>
          <a:p>
            <a:pPr marL="457200" lvl="1" indent="0">
              <a:buFont typeface="Wingdings" charset="0"/>
              <a:buNone/>
            </a:pPr>
            <a:r>
              <a:rPr lang="en-US" sz="3600" dirty="0" smtClean="0">
                <a:latin typeface="Arial" charset="0"/>
                <a:cs typeface="Times New Roman" charset="0"/>
                <a:sym typeface="Symbol" charset="0"/>
              </a:rPr>
              <a:t>⊨</a:t>
            </a:r>
            <a:r>
              <a:rPr lang="en-US" sz="3200" dirty="0" smtClean="0">
                <a:latin typeface="Arial" charset="0"/>
                <a:cs typeface="Times New Roman" charset="0"/>
                <a:sym typeface="Symbol" charset="0"/>
              </a:rPr>
              <a:t>    (</a:t>
            </a:r>
            <a:r>
              <a:rPr lang="en-US" sz="3200" dirty="0">
                <a:latin typeface="Arial" charset="0"/>
                <a:cs typeface="Times New Roman" charset="0"/>
                <a:sym typeface="Symbol" charset="0"/>
              </a:rPr>
              <a:t>entails)</a:t>
            </a:r>
          </a:p>
          <a:p>
            <a:pPr marL="457200" lvl="1" indent="0">
              <a:buFont typeface="Wingdings" charset="0"/>
              <a:buNone/>
            </a:pPr>
            <a:r>
              <a:rPr lang="en-US" sz="3600" dirty="0" smtClean="0">
                <a:latin typeface="Arial" charset="0"/>
                <a:cs typeface="Times New Roman" charset="0"/>
                <a:sym typeface="Symbol" charset="0"/>
              </a:rPr>
              <a:t>⊢</a:t>
            </a:r>
            <a:r>
              <a:rPr lang="en-US" sz="3200" dirty="0" smtClean="0">
                <a:latin typeface="Arial" charset="0"/>
                <a:cs typeface="Times New Roman" charset="0"/>
                <a:sym typeface="Symbol" charset="0"/>
              </a:rPr>
              <a:t>   (</a:t>
            </a:r>
            <a:r>
              <a:rPr lang="en-US" sz="3200" dirty="0">
                <a:latin typeface="Arial" charset="0"/>
                <a:cs typeface="Times New Roman" charset="0"/>
                <a:sym typeface="Symbol" charset="0"/>
              </a:rPr>
              <a:t>derived </a:t>
            </a:r>
            <a:r>
              <a:rPr lang="en-US" sz="3200" dirty="0" smtClean="0">
                <a:latin typeface="Arial" charset="0"/>
                <a:cs typeface="Times New Roman" charset="0"/>
                <a:sym typeface="Symbol" charset="0"/>
              </a:rPr>
              <a:t>from; </a:t>
            </a:r>
            <a:r>
              <a:rPr lang="en-US" sz="3200" dirty="0">
                <a:latin typeface="Arial" charset="0"/>
                <a:cs typeface="Times New Roman" charset="0"/>
                <a:sym typeface="Symbol" charset="0"/>
              </a:rPr>
              <a:t>infers)</a:t>
            </a:r>
            <a:endParaRPr lang="en-US" sz="3200" dirty="0">
              <a:latin typeface="Arial" charset="0"/>
              <a:cs typeface="Times New Roman" charset="0"/>
            </a:endParaRPr>
          </a:p>
        </p:txBody>
      </p:sp>
      <p:sp>
        <p:nvSpPr>
          <p:cNvPr id="32772"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0" y="152400"/>
            <a:ext cx="9144000" cy="83820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Natural Deduction = Constructing a Proof</a:t>
            </a:r>
          </a:p>
        </p:txBody>
      </p:sp>
      <p:sp>
        <p:nvSpPr>
          <p:cNvPr id="33795" name="Rectangle 2"/>
          <p:cNvSpPr>
            <a:spLocks noGrp="1" noChangeArrowheads="1"/>
          </p:cNvSpPr>
          <p:nvPr>
            <p:ph type="body" idx="1"/>
          </p:nvPr>
        </p:nvSpPr>
        <p:spPr>
          <a:xfrm>
            <a:off x="685800" y="1295400"/>
            <a:ext cx="8077200" cy="51038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A </a:t>
            </a:r>
            <a:r>
              <a:rPr lang="en-US" b="1" dirty="0">
                <a:latin typeface="Arial" charset="0"/>
                <a:cs typeface="Times New Roman" charset="0"/>
              </a:rPr>
              <a:t>Proof</a:t>
            </a:r>
            <a:r>
              <a:rPr lang="en-US" dirty="0">
                <a:latin typeface="Arial" charset="0"/>
                <a:cs typeface="Times New Roman" charset="0"/>
              </a:rPr>
              <a:t> is a sequence of inference steps that leads from </a:t>
            </a:r>
            <a:r>
              <a:rPr lang="en-US" dirty="0" smtClean="0">
                <a:latin typeface="Symbol" charset="0"/>
                <a:cs typeface="Times New Roman" charset="0"/>
              </a:rPr>
              <a:t>α</a:t>
            </a:r>
            <a:r>
              <a:rPr lang="en-US" dirty="0" smtClean="0">
                <a:latin typeface="Arial" charset="0"/>
                <a:cs typeface="Times New Roman" charset="0"/>
              </a:rPr>
              <a:t> </a:t>
            </a:r>
            <a:r>
              <a:rPr lang="en-US" dirty="0">
                <a:latin typeface="Arial" charset="0"/>
                <a:cs typeface="Times New Roman" charset="0"/>
              </a:rPr>
              <a:t>(i.e., KB) to </a:t>
            </a:r>
            <a:r>
              <a:rPr lang="en-US" dirty="0" smtClean="0">
                <a:latin typeface="Symbol" charset="0"/>
                <a:cs typeface="Times New Roman" charset="0"/>
              </a:rPr>
              <a:t>β</a:t>
            </a:r>
            <a:r>
              <a:rPr lang="en-US" dirty="0" smtClean="0">
                <a:latin typeface="Arial" charset="0"/>
                <a:cs typeface="Times New Roman" charset="0"/>
              </a:rPr>
              <a:t> (i.e., query)</a:t>
            </a:r>
            <a:endParaRPr lang="en-US"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This is a search problem!</a:t>
            </a:r>
          </a:p>
        </p:txBody>
      </p:sp>
      <p:sp>
        <p:nvSpPr>
          <p:cNvPr id="21508" name="Text Box 3"/>
          <p:cNvSpPr txBox="1">
            <a:spLocks noChangeArrowheads="1"/>
          </p:cNvSpPr>
          <p:nvPr/>
        </p:nvSpPr>
        <p:spPr bwMode="auto">
          <a:xfrm>
            <a:off x="523875" y="2667000"/>
            <a:ext cx="83820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429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itchFamily="18" charset="0"/>
                <a:cs typeface="Times New Roman" pitchFamily="18"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itchFamily="18" charset="0"/>
                <a:cs typeface="Times New Roman" pitchFamily="18" charset="0"/>
              </a:defRPr>
            </a:lvl2pPr>
            <a:lvl3pPr marL="1143000" indent="-2286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itchFamily="18" charset="0"/>
                <a:cs typeface="Times New Roman" pitchFamily="18" charset="0"/>
              </a:defRPr>
            </a:lvl3pPr>
            <a:lvl4pPr marL="1600200" indent="-2286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itchFamily="18" charset="0"/>
                <a:cs typeface="Times New Roman" pitchFamily="18" charset="0"/>
              </a:defRPr>
            </a:lvl4pPr>
            <a:lvl5pPr marL="2057400" indent="-2286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itchFamily="18" charset="0"/>
                <a:cs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itchFamily="18" charset="0"/>
                <a:cs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itchFamily="18" charset="0"/>
                <a:cs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itchFamily="18" charset="0"/>
                <a:cs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itchFamily="18" charset="0"/>
                <a:cs typeface="Times New Roman" pitchFamily="18" charset="0"/>
              </a:defRPr>
            </a:lvl9pPr>
          </a:lstStyle>
          <a:p>
            <a:pPr lvl="1" eaLnBrk="1" hangingPunct="1">
              <a:lnSpc>
                <a:spcPct val="93000"/>
              </a:lnSpc>
              <a:buFont typeface="Times New Roman" pitchFamily="18" charset="0"/>
              <a:buNone/>
              <a:defRPr/>
            </a:pPr>
            <a:r>
              <a:rPr lang="en-GB" dirty="0" smtClean="0">
                <a:solidFill>
                  <a:srgbClr val="000000"/>
                </a:solidFill>
                <a:ea typeface="+mn-ea"/>
              </a:rPr>
              <a:t>KB: </a:t>
            </a:r>
          </a:p>
          <a:p>
            <a:pPr marL="914400" lvl="1" indent="-457200" eaLnBrk="1" hangingPunct="1">
              <a:buFont typeface="Times New Roman" pitchFamily="18" charset="0"/>
              <a:buAutoNum type="arabicPeriod"/>
              <a:defRPr/>
            </a:pPr>
            <a:r>
              <a:rPr lang="en-US" dirty="0" smtClean="0">
                <a:solidFill>
                  <a:srgbClr val="000000"/>
                </a:solidFill>
                <a:ea typeface="+mn-ea"/>
              </a:rPr>
              <a:t>(P </a:t>
            </a:r>
            <a:r>
              <a:rPr lang="en-US" dirty="0" smtClean="0">
                <a:solidFill>
                  <a:srgbClr val="000000"/>
                </a:solidFill>
                <a:ea typeface="+mn-ea"/>
                <a:sym typeface="Symbol"/>
              </a:rPr>
              <a:t>∧ Q) ⇒ R</a:t>
            </a:r>
          </a:p>
          <a:p>
            <a:pPr marL="914400" lvl="1" indent="-457200" eaLnBrk="1" hangingPunct="1">
              <a:buFont typeface="Times New Roman" pitchFamily="18" charset="0"/>
              <a:buAutoNum type="arabicPeriod"/>
              <a:defRPr/>
            </a:pPr>
            <a:r>
              <a:rPr lang="en-US" dirty="0" smtClean="0">
                <a:solidFill>
                  <a:srgbClr val="000000"/>
                </a:solidFill>
                <a:ea typeface="+mn-ea"/>
                <a:sym typeface="Symbol"/>
              </a:rPr>
              <a:t>(S ∧ T) ⇒ Q</a:t>
            </a:r>
          </a:p>
          <a:p>
            <a:pPr marL="914400" lvl="1" indent="-457200" eaLnBrk="1" hangingPunct="1">
              <a:buFont typeface="Times New Roman" pitchFamily="18" charset="0"/>
              <a:buAutoNum type="arabicPeriod"/>
              <a:defRPr/>
            </a:pPr>
            <a:r>
              <a:rPr lang="en-US" dirty="0" smtClean="0">
                <a:solidFill>
                  <a:srgbClr val="000000"/>
                </a:solidFill>
                <a:ea typeface="+mn-ea"/>
                <a:sym typeface="Symbol"/>
              </a:rPr>
              <a:t>S</a:t>
            </a:r>
          </a:p>
          <a:p>
            <a:pPr marL="914400" lvl="1" indent="-457200" eaLnBrk="1" hangingPunct="1">
              <a:buFont typeface="Times New Roman" pitchFamily="18" charset="0"/>
              <a:buAutoNum type="arabicPeriod"/>
              <a:defRPr/>
            </a:pPr>
            <a:r>
              <a:rPr lang="en-US" dirty="0" smtClean="0">
                <a:solidFill>
                  <a:srgbClr val="000000"/>
                </a:solidFill>
                <a:ea typeface="+mn-ea"/>
                <a:sym typeface="Symbol"/>
              </a:rPr>
              <a:t>T</a:t>
            </a:r>
          </a:p>
          <a:p>
            <a:pPr marL="914400" lvl="1" indent="-457200" eaLnBrk="1" hangingPunct="1">
              <a:buFont typeface="Times New Roman" pitchFamily="18" charset="0"/>
              <a:buAutoNum type="arabicPeriod"/>
              <a:defRPr/>
            </a:pPr>
            <a:r>
              <a:rPr lang="en-US" dirty="0" smtClean="0">
                <a:solidFill>
                  <a:srgbClr val="000000"/>
                </a:solidFill>
                <a:ea typeface="+mn-ea"/>
                <a:sym typeface="Symbol"/>
              </a:rPr>
              <a:t>P</a:t>
            </a:r>
            <a:r>
              <a:rPr lang="en-GB" dirty="0" smtClean="0">
                <a:solidFill>
                  <a:srgbClr val="FFFFFF"/>
                </a:solidFill>
                <a:ea typeface="+mn-ea"/>
              </a:rPr>
              <a:t> </a:t>
            </a:r>
          </a:p>
          <a:p>
            <a:pPr lvl="1" eaLnBrk="1" hangingPunct="1">
              <a:buFont typeface="Times New Roman" pitchFamily="18" charset="0"/>
              <a:buNone/>
              <a:defRPr/>
            </a:pPr>
            <a:endParaRPr lang="en-GB" dirty="0" smtClean="0">
              <a:solidFill>
                <a:srgbClr val="FFFFFF"/>
              </a:solidFill>
              <a:ea typeface="+mn-ea"/>
            </a:endParaRPr>
          </a:p>
          <a:p>
            <a:pPr lvl="1" eaLnBrk="1" hangingPunct="1">
              <a:buFont typeface="Times New Roman" pitchFamily="18" charset="0"/>
              <a:buNone/>
              <a:defRPr/>
            </a:pPr>
            <a:r>
              <a:rPr lang="en-GB" dirty="0" smtClean="0">
                <a:solidFill>
                  <a:srgbClr val="000000"/>
                </a:solidFill>
                <a:latin typeface="Symbol" pitchFamily="18" charset="2"/>
                <a:ea typeface="+mn-ea"/>
              </a:rPr>
              <a:t>Query</a:t>
            </a:r>
            <a:r>
              <a:rPr lang="en-GB" dirty="0" smtClean="0">
                <a:solidFill>
                  <a:srgbClr val="000000"/>
                </a:solidFill>
                <a:ea typeface="+mn-ea"/>
              </a:rPr>
              <a:t>:</a:t>
            </a:r>
          </a:p>
          <a:p>
            <a:pPr lvl="1" eaLnBrk="1" hangingPunct="1">
              <a:buFont typeface="Times New Roman" pitchFamily="18" charset="0"/>
              <a:buNone/>
              <a:defRPr/>
            </a:pPr>
            <a:r>
              <a:rPr lang="en-GB" dirty="0" smtClean="0">
                <a:solidFill>
                  <a:srgbClr val="000000"/>
                </a:solidFill>
                <a:ea typeface="+mn-ea"/>
              </a:rPr>
              <a:t>     R</a:t>
            </a:r>
            <a:endParaRPr lang="en-GB" dirty="0" smtClean="0">
              <a:solidFill>
                <a:srgbClr val="FFFFFF"/>
              </a:solidFill>
              <a:ea typeface="+mn-ea"/>
            </a:endParaRPr>
          </a:p>
        </p:txBody>
      </p:sp>
      <p:sp>
        <p:nvSpPr>
          <p:cNvPr id="33797" name="TextBox 4"/>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152400"/>
            <a:ext cx="7767638" cy="838200"/>
          </a:xfrm>
        </p:spPr>
        <p:txBody>
          <a:bodyPr/>
          <a:lstStyle/>
          <a:p>
            <a:r>
              <a:rPr lang="en-US" sz="3200" dirty="0">
                <a:latin typeface="Arial" charset="0"/>
                <a:cs typeface="Times New Roman" charset="0"/>
              </a:rPr>
              <a:t>Proof  by  Natural  Deduction</a:t>
            </a:r>
          </a:p>
        </p:txBody>
      </p:sp>
      <p:sp>
        <p:nvSpPr>
          <p:cNvPr id="34819" name="Content Placeholder 2"/>
          <p:cNvSpPr>
            <a:spLocks noGrp="1"/>
          </p:cNvSpPr>
          <p:nvPr>
            <p:ph idx="1"/>
          </p:nvPr>
        </p:nvSpPr>
        <p:spPr>
          <a:xfrm>
            <a:off x="685800" y="1295400"/>
            <a:ext cx="7767638" cy="5100638"/>
          </a:xfrm>
        </p:spPr>
        <p:txBody>
          <a:bodyPr/>
          <a:lstStyle/>
          <a:p>
            <a:pPr marL="457200" indent="-457200">
              <a:buClr>
                <a:schemeClr val="tx1"/>
              </a:buClr>
              <a:buSzPct val="100000"/>
              <a:buFont typeface="Arial" charset="0"/>
              <a:buAutoNum type="arabicPeriod"/>
            </a:pPr>
            <a:r>
              <a:rPr lang="en-US" dirty="0">
                <a:latin typeface="Arial" charset="0"/>
                <a:cs typeface="Times New Roman" charset="0"/>
              </a:rPr>
              <a:t>S		</a:t>
            </a:r>
            <a:r>
              <a:rPr lang="en-US" dirty="0" smtClean="0">
                <a:latin typeface="Arial" charset="0"/>
                <a:cs typeface="Times New Roman" charset="0"/>
              </a:rPr>
              <a:t>	Premise (i.e., given sentence in </a:t>
            </a:r>
            <a:r>
              <a:rPr lang="en-US" dirty="0">
                <a:latin typeface="Arial" charset="0"/>
                <a:cs typeface="Times New Roman" charset="0"/>
              </a:rPr>
              <a:t>KB)</a:t>
            </a:r>
          </a:p>
          <a:p>
            <a:pPr marL="457200" indent="-457200">
              <a:buClr>
                <a:schemeClr val="tx1"/>
              </a:buClr>
              <a:buSzPct val="100000"/>
              <a:buFont typeface="Arial" charset="0"/>
              <a:buAutoNum type="arabicPeriod"/>
            </a:pPr>
            <a:r>
              <a:rPr lang="en-US" dirty="0">
                <a:latin typeface="Arial" charset="0"/>
                <a:cs typeface="Times New Roman" charset="0"/>
              </a:rPr>
              <a:t>T		</a:t>
            </a:r>
            <a:r>
              <a:rPr lang="en-US" dirty="0" smtClean="0">
                <a:latin typeface="Arial" charset="0"/>
                <a:cs typeface="Times New Roman" charset="0"/>
              </a:rPr>
              <a:t>	Premise</a:t>
            </a:r>
            <a:endParaRPr lang="en-US" dirty="0">
              <a:latin typeface="Arial" charset="0"/>
              <a:cs typeface="Times New Roman" charset="0"/>
            </a:endParaRPr>
          </a:p>
          <a:p>
            <a:pPr marL="457200" indent="-457200">
              <a:buClr>
                <a:schemeClr val="tx1"/>
              </a:buClr>
              <a:buSzPct val="100000"/>
              <a:buFont typeface="Arial" charset="0"/>
              <a:buAutoNum type="arabicPeriod"/>
            </a:pPr>
            <a:r>
              <a:rPr lang="en-US" dirty="0">
                <a:latin typeface="Arial" charset="0"/>
                <a:cs typeface="Times New Roman" charset="0"/>
              </a:rPr>
              <a:t>S </a:t>
            </a:r>
            <a:r>
              <a:rPr lang="en-US" dirty="0" smtClean="0">
                <a:latin typeface="Arial" charset="0"/>
                <a:cs typeface="Times New Roman" charset="0"/>
                <a:sym typeface="Symbol" charset="0"/>
              </a:rPr>
              <a:t>∧ </a:t>
            </a:r>
            <a:r>
              <a:rPr lang="en-US" dirty="0">
                <a:latin typeface="Arial" charset="0"/>
                <a:cs typeface="Times New Roman" charset="0"/>
                <a:sym typeface="Symbol" charset="0"/>
              </a:rPr>
              <a:t>T	</a:t>
            </a:r>
            <a:r>
              <a:rPr lang="en-US" dirty="0" smtClean="0">
                <a:latin typeface="Arial" charset="0"/>
                <a:cs typeface="Times New Roman" charset="0"/>
                <a:sym typeface="Symbol" charset="0"/>
              </a:rPr>
              <a:t>	Conjunction</a:t>
            </a:r>
            <a:r>
              <a:rPr lang="en-US" dirty="0">
                <a:latin typeface="Arial" charset="0"/>
                <a:cs typeface="Times New Roman" charset="0"/>
                <a:sym typeface="Symbol" charset="0"/>
              </a:rPr>
              <a:t>(1, 2)  (And-Introduction)</a:t>
            </a:r>
          </a:p>
          <a:p>
            <a:pPr marL="457200" indent="-457200">
              <a:buClr>
                <a:schemeClr val="tx1"/>
              </a:buClr>
              <a:buSzPct val="100000"/>
              <a:buFont typeface="Arial" charset="0"/>
              <a:buAutoNum type="arabicPeriod"/>
            </a:pPr>
            <a:r>
              <a:rPr lang="en-US" dirty="0">
                <a:latin typeface="Arial" charset="0"/>
                <a:cs typeface="Times New Roman" charset="0"/>
                <a:sym typeface="Symbol" charset="0"/>
              </a:rPr>
              <a:t>(S </a:t>
            </a:r>
            <a:r>
              <a:rPr lang="en-US" dirty="0" smtClean="0">
                <a:latin typeface="Arial" charset="0"/>
                <a:cs typeface="Times New Roman" charset="0"/>
                <a:sym typeface="Symbol" charset="0"/>
              </a:rPr>
              <a:t>∧ </a:t>
            </a:r>
            <a:r>
              <a:rPr lang="en-US" dirty="0">
                <a:latin typeface="Arial" charset="0"/>
                <a:cs typeface="Times New Roman" charset="0"/>
                <a:sym typeface="Symbol" charset="0"/>
              </a:rPr>
              <a:t>T) </a:t>
            </a:r>
            <a:r>
              <a:rPr lang="en-US" dirty="0" smtClean="0">
                <a:latin typeface="Arial" charset="0"/>
                <a:cs typeface="Times New Roman" charset="0"/>
                <a:sym typeface="Symbol" charset="0"/>
              </a:rPr>
              <a:t>⇒ </a:t>
            </a:r>
            <a:r>
              <a:rPr lang="en-US" dirty="0">
                <a:latin typeface="Arial" charset="0"/>
                <a:cs typeface="Times New Roman" charset="0"/>
                <a:sym typeface="Symbol" charset="0"/>
              </a:rPr>
              <a:t>Q		Premise</a:t>
            </a:r>
          </a:p>
          <a:p>
            <a:pPr marL="457200" indent="-457200">
              <a:buClr>
                <a:schemeClr val="tx1"/>
              </a:buClr>
              <a:buSzPct val="100000"/>
              <a:buFont typeface="Arial" charset="0"/>
              <a:buAutoNum type="arabicPeriod"/>
            </a:pPr>
            <a:r>
              <a:rPr lang="en-US" dirty="0">
                <a:latin typeface="Arial" charset="0"/>
                <a:cs typeface="Times New Roman" charset="0"/>
                <a:sym typeface="Symbol" charset="0"/>
              </a:rPr>
              <a:t>Q		</a:t>
            </a:r>
            <a:r>
              <a:rPr lang="en-US" dirty="0" smtClean="0">
                <a:latin typeface="Arial" charset="0"/>
                <a:cs typeface="Times New Roman" charset="0"/>
                <a:sym typeface="Symbol" charset="0"/>
              </a:rPr>
              <a:t>	Modus </a:t>
            </a:r>
            <a:r>
              <a:rPr lang="en-US" dirty="0">
                <a:latin typeface="Arial" charset="0"/>
                <a:cs typeface="Times New Roman" charset="0"/>
                <a:sym typeface="Symbol" charset="0"/>
              </a:rPr>
              <a:t>Ponens(3, 4)</a:t>
            </a:r>
          </a:p>
          <a:p>
            <a:pPr marL="457200" indent="-457200">
              <a:buClr>
                <a:schemeClr val="tx1"/>
              </a:buClr>
              <a:buSzPct val="100000"/>
              <a:buFont typeface="Arial" charset="0"/>
              <a:buAutoNum type="arabicPeriod"/>
            </a:pPr>
            <a:r>
              <a:rPr lang="en-US" dirty="0">
                <a:latin typeface="Arial" charset="0"/>
                <a:cs typeface="Times New Roman" charset="0"/>
                <a:sym typeface="Symbol" charset="0"/>
              </a:rPr>
              <a:t>P		</a:t>
            </a:r>
            <a:r>
              <a:rPr lang="en-US" dirty="0" smtClean="0">
                <a:latin typeface="Arial" charset="0"/>
                <a:cs typeface="Times New Roman" charset="0"/>
                <a:sym typeface="Symbol" charset="0"/>
              </a:rPr>
              <a:t>	Premise</a:t>
            </a:r>
            <a:endParaRPr lang="en-US" dirty="0">
              <a:latin typeface="Arial" charset="0"/>
              <a:cs typeface="Times New Roman" charset="0"/>
              <a:sym typeface="Symbol" charset="0"/>
            </a:endParaRPr>
          </a:p>
          <a:p>
            <a:pPr marL="457200" indent="-457200">
              <a:buClr>
                <a:schemeClr val="tx1"/>
              </a:buClr>
              <a:buSzPct val="100000"/>
              <a:buFont typeface="Arial" charset="0"/>
              <a:buAutoNum type="arabicPeriod"/>
            </a:pPr>
            <a:r>
              <a:rPr lang="en-US" dirty="0">
                <a:latin typeface="Arial" charset="0"/>
                <a:cs typeface="Times New Roman" charset="0"/>
                <a:sym typeface="Symbol" charset="0"/>
              </a:rPr>
              <a:t>P </a:t>
            </a:r>
            <a:r>
              <a:rPr lang="en-US" dirty="0" smtClean="0">
                <a:latin typeface="Arial" charset="0"/>
                <a:cs typeface="Times New Roman" charset="0"/>
                <a:sym typeface="Symbol" charset="0"/>
              </a:rPr>
              <a:t>∧ </a:t>
            </a:r>
            <a:r>
              <a:rPr lang="en-US" dirty="0">
                <a:latin typeface="Arial" charset="0"/>
                <a:cs typeface="Times New Roman" charset="0"/>
                <a:sym typeface="Symbol" charset="0"/>
              </a:rPr>
              <a:t>Q	Conjunction(5, 6)</a:t>
            </a:r>
          </a:p>
          <a:p>
            <a:pPr marL="457200" indent="-457200">
              <a:buClr>
                <a:schemeClr val="tx1"/>
              </a:buClr>
              <a:buSzPct val="100000"/>
              <a:buFont typeface="Arial" charset="0"/>
              <a:buAutoNum type="arabicPeriod"/>
            </a:pPr>
            <a:r>
              <a:rPr lang="en-US" dirty="0">
                <a:latin typeface="Arial" charset="0"/>
                <a:cs typeface="Times New Roman" charset="0"/>
                <a:sym typeface="Symbol" charset="0"/>
              </a:rPr>
              <a:t>(P </a:t>
            </a:r>
            <a:r>
              <a:rPr lang="en-US" dirty="0" smtClean="0">
                <a:latin typeface="Arial" charset="0"/>
                <a:cs typeface="Times New Roman" charset="0"/>
                <a:sym typeface="Symbol" charset="0"/>
              </a:rPr>
              <a:t>∧ </a:t>
            </a:r>
            <a:r>
              <a:rPr lang="en-US" dirty="0">
                <a:latin typeface="Arial" charset="0"/>
                <a:cs typeface="Times New Roman" charset="0"/>
                <a:sym typeface="Symbol" charset="0"/>
              </a:rPr>
              <a:t>Q) </a:t>
            </a:r>
            <a:r>
              <a:rPr lang="en-US" dirty="0" smtClean="0">
                <a:latin typeface="Arial" charset="0"/>
                <a:cs typeface="Times New Roman" charset="0"/>
                <a:sym typeface="Symbol" charset="0"/>
              </a:rPr>
              <a:t>⇒ </a:t>
            </a:r>
            <a:r>
              <a:rPr lang="en-US" dirty="0">
                <a:latin typeface="Arial" charset="0"/>
                <a:cs typeface="Times New Roman" charset="0"/>
                <a:sym typeface="Symbol" charset="0"/>
              </a:rPr>
              <a:t>R		Premise</a:t>
            </a:r>
          </a:p>
          <a:p>
            <a:pPr marL="457200" indent="-457200">
              <a:buClr>
                <a:schemeClr val="tx1"/>
              </a:buClr>
              <a:buSzPct val="100000"/>
              <a:buFont typeface="Arial" charset="0"/>
              <a:buAutoNum type="arabicPeriod"/>
            </a:pPr>
            <a:r>
              <a:rPr lang="en-US" dirty="0">
                <a:latin typeface="Arial" charset="0"/>
                <a:cs typeface="Times New Roman" charset="0"/>
                <a:sym typeface="Symbol" charset="0"/>
              </a:rPr>
              <a:t>R		</a:t>
            </a:r>
            <a:r>
              <a:rPr lang="en-US" dirty="0" smtClean="0">
                <a:latin typeface="Arial" charset="0"/>
                <a:cs typeface="Times New Roman" charset="0"/>
                <a:sym typeface="Symbol" charset="0"/>
              </a:rPr>
              <a:t>	Modus </a:t>
            </a:r>
            <a:r>
              <a:rPr lang="en-US" dirty="0">
                <a:latin typeface="Arial" charset="0"/>
                <a:cs typeface="Times New Roman" charset="0"/>
                <a:sym typeface="Symbol" charset="0"/>
              </a:rPr>
              <a:t>Ponens(7, 8)</a:t>
            </a:r>
            <a:endParaRPr lang="en-US" dirty="0">
              <a:latin typeface="Arial" charset="0"/>
              <a:cs typeface="Times New Roman" charset="0"/>
            </a:endParaRPr>
          </a:p>
        </p:txBody>
      </p:sp>
      <p:sp>
        <p:nvSpPr>
          <p:cNvPr id="34820" name="TextBox 3"/>
          <p:cNvSpPr txBox="1">
            <a:spLocks noChangeArrowheads="1"/>
          </p:cNvSpPr>
          <p:nvPr/>
        </p:nvSpPr>
        <p:spPr bwMode="auto">
          <a:xfrm>
            <a:off x="5399088" y="4808538"/>
            <a:ext cx="3654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dirty="0" smtClean="0">
                <a:solidFill>
                  <a:srgbClr val="FF0000"/>
                </a:solidFill>
                <a:latin typeface="Times New Roman" charset="0"/>
              </a:rPr>
              <a:t>(Last </a:t>
            </a:r>
            <a:r>
              <a:rPr lang="en-US" dirty="0">
                <a:solidFill>
                  <a:srgbClr val="FF0000"/>
                </a:solidFill>
                <a:latin typeface="Times New Roman" charset="0"/>
              </a:rPr>
              <a:t>line is query </a:t>
            </a:r>
            <a:r>
              <a:rPr lang="en-US" dirty="0" smtClean="0">
                <a:solidFill>
                  <a:srgbClr val="FF0000"/>
                </a:solidFill>
                <a:latin typeface="Times New Roman" charset="0"/>
              </a:rPr>
              <a:t>sentence)</a:t>
            </a:r>
            <a:endParaRPr lang="en-US" dirty="0">
              <a:solidFill>
                <a:srgbClr val="FF0000"/>
              </a:solidFill>
              <a:latin typeface="Times New Roman" charset="0"/>
            </a:endParaRPr>
          </a:p>
        </p:txBody>
      </p:sp>
      <p:sp>
        <p:nvSpPr>
          <p:cNvPr id="34821" name="TextBox 4"/>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200">
                <a:latin typeface="Arial" charset="0"/>
                <a:cs typeface="Times New Roman" charset="0"/>
              </a:rPr>
              <a:t>Propositional Logic</a:t>
            </a:r>
          </a:p>
        </p:txBody>
      </p:sp>
      <p:sp>
        <p:nvSpPr>
          <p:cNvPr id="5123" name="Content Placeholder 2"/>
          <p:cNvSpPr>
            <a:spLocks noGrp="1"/>
          </p:cNvSpPr>
          <p:nvPr>
            <p:ph idx="1"/>
          </p:nvPr>
        </p:nvSpPr>
        <p:spPr>
          <a:xfrm>
            <a:off x="685800" y="1066800"/>
            <a:ext cx="7767638" cy="5329238"/>
          </a:xfrm>
        </p:spPr>
        <p:txBody>
          <a:bodyPr/>
          <a:lstStyle/>
          <a:p>
            <a:r>
              <a:rPr lang="en-US" dirty="0">
                <a:latin typeface="Arial" charset="0"/>
                <a:cs typeface="Times New Roman" charset="0"/>
              </a:rPr>
              <a:t>A </a:t>
            </a:r>
            <a:r>
              <a:rPr lang="en-US" b="1" dirty="0">
                <a:latin typeface="Arial" charset="0"/>
                <a:cs typeface="Times New Roman" charset="0"/>
              </a:rPr>
              <a:t>symbol</a:t>
            </a:r>
            <a:r>
              <a:rPr lang="en-US" dirty="0">
                <a:latin typeface="Arial" charset="0"/>
                <a:cs typeface="Times New Roman" charset="0"/>
              </a:rPr>
              <a:t> in </a:t>
            </a:r>
            <a:r>
              <a:rPr lang="en-US" dirty="0" smtClean="0">
                <a:latin typeface="Arial" charset="0"/>
                <a:cs typeface="Times New Roman" charset="0"/>
              </a:rPr>
              <a:t>Propositional Logic (PL) </a:t>
            </a:r>
            <a:r>
              <a:rPr lang="en-US" dirty="0">
                <a:latin typeface="Arial" charset="0"/>
                <a:cs typeface="Times New Roman" charset="0"/>
              </a:rPr>
              <a:t>is a symbolic </a:t>
            </a:r>
            <a:r>
              <a:rPr lang="en-US" i="1" dirty="0">
                <a:latin typeface="Arial" charset="0"/>
                <a:cs typeface="Times New Roman" charset="0"/>
              </a:rPr>
              <a:t>variable</a:t>
            </a:r>
            <a:r>
              <a:rPr lang="en-US" dirty="0">
                <a:latin typeface="Arial" charset="0"/>
                <a:cs typeface="Times New Roman" charset="0"/>
              </a:rPr>
              <a:t> whose value must be either True or False, and which stands for a natural language statement that could be either true or </a:t>
            </a:r>
            <a:r>
              <a:rPr lang="en-US" dirty="0" smtClean="0">
                <a:latin typeface="Arial" charset="0"/>
                <a:cs typeface="Times New Roman" charset="0"/>
              </a:rPr>
              <a:t>false</a:t>
            </a:r>
          </a:p>
          <a:p>
            <a:endParaRPr lang="en-US" dirty="0">
              <a:latin typeface="Arial" charset="0"/>
              <a:cs typeface="Times New Roman" charset="0"/>
            </a:endParaRPr>
          </a:p>
          <a:p>
            <a:pPr lvl="1"/>
            <a:r>
              <a:rPr lang="en-US" dirty="0">
                <a:latin typeface="Arial" charset="0"/>
                <a:cs typeface="Times New Roman" charset="0"/>
              </a:rPr>
              <a:t>A = “Smith has chest pain”</a:t>
            </a:r>
          </a:p>
          <a:p>
            <a:pPr lvl="1"/>
            <a:r>
              <a:rPr lang="en-US" dirty="0">
                <a:latin typeface="Arial" charset="0"/>
                <a:cs typeface="Times New Roman" charset="0"/>
              </a:rPr>
              <a:t>B = “Smith is depressed”</a:t>
            </a:r>
          </a:p>
          <a:p>
            <a:pPr lvl="1"/>
            <a:r>
              <a:rPr lang="en-US" dirty="0">
                <a:latin typeface="Arial" charset="0"/>
                <a:cs typeface="Times New Roman" charset="0"/>
              </a:rPr>
              <a:t>C = “It is raining”</a:t>
            </a:r>
          </a:p>
        </p:txBody>
      </p:sp>
      <p:sp>
        <p:nvSpPr>
          <p:cNvPr id="5124"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152400"/>
            <a:ext cx="7767638" cy="838200"/>
          </a:xfrm>
        </p:spPr>
        <p:txBody>
          <a:bodyPr/>
          <a:lstStyle/>
          <a:p>
            <a:r>
              <a:rPr lang="en-US" sz="3200" dirty="0">
                <a:latin typeface="Arial" charset="0"/>
                <a:cs typeface="Times New Roman" charset="0"/>
              </a:rPr>
              <a:t>Monotonicity Property</a:t>
            </a:r>
          </a:p>
        </p:txBody>
      </p:sp>
      <p:sp>
        <p:nvSpPr>
          <p:cNvPr id="35843" name="Content Placeholder 2"/>
          <p:cNvSpPr>
            <a:spLocks noGrp="1"/>
          </p:cNvSpPr>
          <p:nvPr>
            <p:ph idx="1"/>
          </p:nvPr>
        </p:nvSpPr>
        <p:spPr>
          <a:xfrm>
            <a:off x="685800" y="1295400"/>
            <a:ext cx="7767638" cy="5100638"/>
          </a:xfrm>
        </p:spPr>
        <p:txBody>
          <a:bodyPr/>
          <a:lstStyle/>
          <a:p>
            <a:pPr>
              <a:buFont typeface="Arial" pitchFamily="34" charset="0"/>
              <a:buChar char="•"/>
              <a:defRPr/>
            </a:pPr>
            <a:r>
              <a:rPr lang="en-US" altLang="en-US" dirty="0" smtClean="0">
                <a:ea typeface="+mn-ea"/>
              </a:rPr>
              <a:t>Note that natural deduction relies on the </a:t>
            </a:r>
            <a:r>
              <a:rPr lang="en-US" altLang="en-US" b="1" dirty="0" smtClean="0">
                <a:ea typeface="+mn-ea"/>
              </a:rPr>
              <a:t>monotonicity property</a:t>
            </a:r>
            <a:r>
              <a:rPr lang="en-US" altLang="en-US" dirty="0" smtClean="0">
                <a:ea typeface="+mn-ea"/>
              </a:rPr>
              <a:t> of Propositional Logic: </a:t>
            </a:r>
          </a:p>
          <a:p>
            <a:pPr>
              <a:buFont typeface="Arial" pitchFamily="34" charset="0"/>
              <a:buChar char="•"/>
              <a:defRPr/>
            </a:pPr>
            <a:endParaRPr lang="en-US" altLang="en-US" dirty="0" smtClean="0">
              <a:ea typeface="+mn-ea"/>
            </a:endParaRPr>
          </a:p>
          <a:p>
            <a:pPr marL="0" indent="0">
              <a:buFont typeface="Arial" pitchFamily="34" charset="0"/>
              <a:buNone/>
              <a:defRPr/>
            </a:pPr>
            <a:r>
              <a:rPr lang="en-US" altLang="en-US" dirty="0" smtClean="0">
                <a:ea typeface="+mn-ea"/>
              </a:rPr>
              <a:t>	Deriving a new sentence and adding it to KB does 	</a:t>
            </a:r>
            <a:r>
              <a:rPr lang="en-US" altLang="en-US" b="1" i="1" dirty="0" smtClean="0">
                <a:ea typeface="+mn-ea"/>
              </a:rPr>
              <a:t>NOT</a:t>
            </a:r>
            <a:r>
              <a:rPr lang="en-US" altLang="en-US" dirty="0" smtClean="0">
                <a:ea typeface="+mn-ea"/>
              </a:rPr>
              <a:t> affect what can be entailed from the </a:t>
            </a:r>
            <a:r>
              <a:rPr lang="en-US" altLang="en-US" i="1" dirty="0" smtClean="0">
                <a:ea typeface="+mn-ea"/>
              </a:rPr>
              <a:t>original</a:t>
            </a:r>
            <a:r>
              <a:rPr lang="en-US" altLang="en-US" dirty="0" smtClean="0">
                <a:ea typeface="+mn-ea"/>
              </a:rPr>
              <a:t> KB</a:t>
            </a:r>
          </a:p>
          <a:p>
            <a:pPr marL="0" indent="0">
              <a:buFont typeface="Arial" pitchFamily="34" charset="0"/>
              <a:buNone/>
              <a:defRPr/>
            </a:pPr>
            <a:endParaRPr lang="en-US" altLang="en-US" dirty="0">
              <a:ea typeface="+mn-ea"/>
            </a:endParaRPr>
          </a:p>
          <a:p>
            <a:pPr marL="0" indent="0">
              <a:buFont typeface="Arial" pitchFamily="34" charset="0"/>
              <a:buNone/>
              <a:defRPr/>
            </a:pPr>
            <a:endParaRPr lang="en-US" altLang="en-US" dirty="0" smtClean="0">
              <a:ea typeface="+mn-ea"/>
            </a:endParaRPr>
          </a:p>
          <a:p>
            <a:pPr>
              <a:buFont typeface="Arial" pitchFamily="34" charset="0"/>
              <a:buChar char="•"/>
              <a:defRPr/>
            </a:pPr>
            <a:r>
              <a:rPr lang="en-US" altLang="en-US" dirty="0" smtClean="0">
                <a:ea typeface="+mn-ea"/>
              </a:rPr>
              <a:t>Hence </a:t>
            </a:r>
            <a:r>
              <a:rPr lang="en-US" altLang="en-US" b="1" dirty="0" smtClean="0">
                <a:ea typeface="+mn-ea"/>
              </a:rPr>
              <a:t>we can incrementally add new true sentences that are derived in </a:t>
            </a:r>
            <a:r>
              <a:rPr lang="en-US" altLang="en-US" b="1" i="1" dirty="0" smtClean="0">
                <a:ea typeface="+mn-ea"/>
              </a:rPr>
              <a:t>any order</a:t>
            </a:r>
          </a:p>
          <a:p>
            <a:pPr marL="0" indent="0">
              <a:buNone/>
              <a:defRPr/>
            </a:pPr>
            <a:endParaRPr lang="en-US" altLang="en-US" b="1" i="1" dirty="0" smtClean="0">
              <a:ea typeface="+mn-ea"/>
            </a:endParaRPr>
          </a:p>
          <a:p>
            <a:pPr>
              <a:buFont typeface="Arial" pitchFamily="34" charset="0"/>
              <a:buChar char="•"/>
              <a:defRPr/>
            </a:pPr>
            <a:r>
              <a:rPr lang="en-US" altLang="en-US" dirty="0" smtClean="0">
                <a:ea typeface="+mn-ea"/>
              </a:rPr>
              <a:t>Once something is proved true, it will remain true</a:t>
            </a:r>
          </a:p>
        </p:txBody>
      </p:sp>
      <p:sp>
        <p:nvSpPr>
          <p:cNvPr id="35844"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152400"/>
            <a:ext cx="7770813" cy="99060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Proof  by Natural  Deduction</a:t>
            </a:r>
          </a:p>
        </p:txBody>
      </p:sp>
      <p:sp>
        <p:nvSpPr>
          <p:cNvPr id="36867" name="Text Box 3"/>
          <p:cNvSpPr txBox="1">
            <a:spLocks noChangeArrowheads="1"/>
          </p:cNvSpPr>
          <p:nvPr/>
        </p:nvSpPr>
        <p:spPr bwMode="auto">
          <a:xfrm>
            <a:off x="203200" y="2606675"/>
            <a:ext cx="8915400" cy="22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429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charset="0"/>
                <a:ea typeface="ＭＳ Ｐゴシック" charset="0"/>
                <a:cs typeface="Times New Roman" charset="0"/>
              </a:defRPr>
            </a:lvl1pPr>
            <a:lvl2pPr marL="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charset="0"/>
                <a:ea typeface="Times New Roman" charset="0"/>
                <a:cs typeface="Times New Roman"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Arial" charset="0"/>
                <a:ea typeface="Times New Roman" charset="0"/>
                <a:cs typeface="Times New Roman"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Arial" charset="0"/>
                <a:ea typeface="Times New Roman" charset="0"/>
                <a:cs typeface="Times New Roman"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5pPr>
            <a:lvl6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6pPr>
            <a:lvl7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7pPr>
            <a:lvl8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8pPr>
            <a:lvl9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9pPr>
          </a:lstStyle>
          <a:p>
            <a:pPr lvl="1" eaLnBrk="1" hangingPunct="1">
              <a:lnSpc>
                <a:spcPct val="93000"/>
              </a:lnSpc>
            </a:pPr>
            <a:r>
              <a:rPr lang="en-GB" dirty="0">
                <a:latin typeface="Times New Roman" charset="0"/>
              </a:rPr>
              <a:t>KB: </a:t>
            </a:r>
          </a:p>
          <a:p>
            <a:pPr lvl="1" eaLnBrk="1" hangingPunct="1"/>
            <a:r>
              <a:rPr lang="en-GB" dirty="0">
                <a:latin typeface="Times New Roman" charset="0"/>
              </a:rPr>
              <a:t>1. </a:t>
            </a:r>
            <a:r>
              <a:rPr lang="en-GB" dirty="0" err="1" smtClean="0">
                <a:latin typeface="Times New Roman" charset="0"/>
              </a:rPr>
              <a:t>ChuckGivingLecture</a:t>
            </a:r>
            <a:r>
              <a:rPr lang="en-GB" dirty="0" smtClean="0">
                <a:latin typeface="Times New Roman" charset="0"/>
              </a:rPr>
              <a:t> </a:t>
            </a:r>
            <a:r>
              <a:rPr lang="en-GB" dirty="0" smtClean="0">
                <a:latin typeface="Symbol" charset="0"/>
              </a:rPr>
              <a:t>⇔</a:t>
            </a:r>
            <a:r>
              <a:rPr lang="en-GB" dirty="0" smtClean="0">
                <a:latin typeface="Times New Roman" charset="0"/>
              </a:rPr>
              <a:t> </a:t>
            </a:r>
            <a:r>
              <a:rPr lang="en-GB" dirty="0">
                <a:latin typeface="Times New Roman" charset="0"/>
              </a:rPr>
              <a:t>(</a:t>
            </a:r>
            <a:r>
              <a:rPr lang="en-GB" dirty="0" err="1">
                <a:latin typeface="Times New Roman" charset="0"/>
              </a:rPr>
              <a:t>TodayIsTuesday</a:t>
            </a:r>
            <a:r>
              <a:rPr lang="en-GB" dirty="0">
                <a:latin typeface="Times New Roman" charset="0"/>
              </a:rPr>
              <a:t> </a:t>
            </a:r>
            <a:r>
              <a:rPr lang="en-GB" dirty="0" smtClean="0">
                <a:latin typeface="Symbol" charset="0"/>
              </a:rPr>
              <a:t>∨</a:t>
            </a:r>
            <a:r>
              <a:rPr lang="en-GB" dirty="0" smtClean="0">
                <a:latin typeface="Times New Roman" charset="0"/>
              </a:rPr>
              <a:t> </a:t>
            </a:r>
            <a:r>
              <a:rPr lang="en-GB" dirty="0" err="1">
                <a:latin typeface="Times New Roman" charset="0"/>
              </a:rPr>
              <a:t>TodayIsThursday</a:t>
            </a:r>
            <a:r>
              <a:rPr lang="en-GB" dirty="0" smtClean="0">
                <a:latin typeface="Times New Roman" charset="0"/>
              </a:rPr>
              <a:t>)</a:t>
            </a:r>
            <a:endParaRPr lang="en-GB" dirty="0">
              <a:latin typeface="Times New Roman" charset="0"/>
            </a:endParaRPr>
          </a:p>
          <a:p>
            <a:pPr lvl="1" eaLnBrk="1" hangingPunct="1"/>
            <a:r>
              <a:rPr lang="en-GB" dirty="0">
                <a:latin typeface="Times New Roman" charset="0"/>
              </a:rPr>
              <a:t>2. </a:t>
            </a:r>
            <a:r>
              <a:rPr lang="en-GB" dirty="0" smtClean="0">
                <a:latin typeface="Symbol" charset="0"/>
              </a:rPr>
              <a:t>¬</a:t>
            </a:r>
            <a:r>
              <a:rPr lang="en-GB" dirty="0" smtClean="0">
                <a:latin typeface="Times New Roman" charset="0"/>
              </a:rPr>
              <a:t> </a:t>
            </a:r>
            <a:r>
              <a:rPr lang="en-GB" dirty="0" err="1" smtClean="0">
                <a:latin typeface="Times New Roman" charset="0"/>
              </a:rPr>
              <a:t>ChuckGivingLecture</a:t>
            </a:r>
            <a:r>
              <a:rPr lang="en-GB" dirty="0" smtClean="0">
                <a:solidFill>
                  <a:srgbClr val="FFFFFF"/>
                </a:solidFill>
                <a:latin typeface="Times New Roman" charset="0"/>
              </a:rPr>
              <a:t> </a:t>
            </a:r>
            <a:endParaRPr lang="en-GB" dirty="0">
              <a:solidFill>
                <a:srgbClr val="FFFFFF"/>
              </a:solidFill>
              <a:latin typeface="Times New Roman" charset="0"/>
            </a:endParaRPr>
          </a:p>
          <a:p>
            <a:pPr lvl="1" eaLnBrk="1" hangingPunct="1"/>
            <a:endParaRPr lang="en-GB" dirty="0">
              <a:solidFill>
                <a:srgbClr val="FFFFFF"/>
              </a:solidFill>
              <a:latin typeface="Times New Roman" charset="0"/>
            </a:endParaRPr>
          </a:p>
          <a:p>
            <a:pPr lvl="1" eaLnBrk="1" hangingPunct="1"/>
            <a:r>
              <a:rPr lang="en-GB" dirty="0" smtClean="0">
                <a:latin typeface="Symbol" charset="0"/>
              </a:rPr>
              <a:t>Query</a:t>
            </a:r>
            <a:r>
              <a:rPr lang="en-GB" dirty="0" smtClean="0">
                <a:latin typeface="Times New Roman" charset="0"/>
              </a:rPr>
              <a:t>:</a:t>
            </a:r>
            <a:endParaRPr lang="en-GB" dirty="0">
              <a:latin typeface="Times New Roman" charset="0"/>
            </a:endParaRPr>
          </a:p>
          <a:p>
            <a:pPr lvl="1" eaLnBrk="1" hangingPunct="1"/>
            <a:r>
              <a:rPr lang="en-GB" dirty="0">
                <a:latin typeface="Times New Roman" charset="0"/>
              </a:rPr>
              <a:t>    </a:t>
            </a:r>
            <a:r>
              <a:rPr lang="en-GB" dirty="0" smtClean="0">
                <a:latin typeface="Symbol" charset="0"/>
              </a:rPr>
              <a:t>¬</a:t>
            </a:r>
            <a:r>
              <a:rPr lang="en-GB" dirty="0" smtClean="0">
                <a:latin typeface="Times New Roman" charset="0"/>
              </a:rPr>
              <a:t> </a:t>
            </a:r>
            <a:r>
              <a:rPr lang="en-GB" dirty="0" err="1">
                <a:latin typeface="Times New Roman" charset="0"/>
              </a:rPr>
              <a:t>TodayIsTuesday</a:t>
            </a:r>
            <a:r>
              <a:rPr lang="en-GB" dirty="0">
                <a:solidFill>
                  <a:srgbClr val="FFFFFF"/>
                </a:solidFill>
                <a:latin typeface="Times New Roman" charset="0"/>
              </a:rPr>
              <a:t> </a:t>
            </a:r>
          </a:p>
        </p:txBody>
      </p:sp>
      <p:sp>
        <p:nvSpPr>
          <p:cNvPr id="36868"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
          <p:cNvGrpSpPr>
            <a:grpSpLocks/>
          </p:cNvGrpSpPr>
          <p:nvPr/>
        </p:nvGrpSpPr>
        <p:grpSpPr bwMode="auto">
          <a:xfrm>
            <a:off x="685800" y="152400"/>
            <a:ext cx="7769225" cy="606425"/>
            <a:chOff x="432" y="96"/>
            <a:chExt cx="4894" cy="382"/>
          </a:xfrm>
        </p:grpSpPr>
        <p:sp>
          <p:nvSpPr>
            <p:cNvPr id="37893"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894"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Proof</a:t>
              </a:r>
            </a:p>
          </p:txBody>
        </p:sp>
      </p:grpSp>
      <p:sp>
        <p:nvSpPr>
          <p:cNvPr id="37891" name="Text Box 4"/>
          <p:cNvSpPr txBox="1">
            <a:spLocks noChangeArrowheads="1"/>
          </p:cNvSpPr>
          <p:nvPr/>
        </p:nvSpPr>
        <p:spPr bwMode="auto">
          <a:xfrm>
            <a:off x="152400" y="990600"/>
            <a:ext cx="8763000" cy="523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429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charset="0"/>
                <a:ea typeface="ＭＳ Ｐゴシック" charset="0"/>
                <a:cs typeface="Times New Roman" charset="0"/>
              </a:defRPr>
            </a:lvl1pPr>
            <a:lvl2pPr marL="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charset="0"/>
                <a:ea typeface="Times New Roman" charset="0"/>
                <a:cs typeface="Times New Roman"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Arial" charset="0"/>
                <a:ea typeface="Times New Roman" charset="0"/>
                <a:cs typeface="Times New Roman"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Arial" charset="0"/>
                <a:ea typeface="Times New Roman" charset="0"/>
                <a:cs typeface="Times New Roman"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5pPr>
            <a:lvl6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6pPr>
            <a:lvl7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7pPr>
            <a:lvl8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8pPr>
            <a:lvl9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600">
                <a:solidFill>
                  <a:srgbClr val="000000"/>
                </a:solidFill>
                <a:latin typeface="Arial" charset="0"/>
                <a:ea typeface="Times New Roman" charset="0"/>
                <a:cs typeface="Times New Roman" charset="0"/>
              </a:defRPr>
            </a:lvl9pPr>
          </a:lstStyle>
          <a:p>
            <a:pPr lvl="1" eaLnBrk="1" hangingPunct="1">
              <a:lnSpc>
                <a:spcPct val="93000"/>
              </a:lnSpc>
            </a:pPr>
            <a:r>
              <a:rPr lang="en-GB" dirty="0">
                <a:latin typeface="Times New Roman" charset="0"/>
              </a:rPr>
              <a:t>KB: </a:t>
            </a:r>
          </a:p>
          <a:p>
            <a:pPr lvl="1" eaLnBrk="1" hangingPunct="1"/>
            <a:r>
              <a:rPr lang="en-GB" dirty="0">
                <a:latin typeface="Times New Roman" charset="0"/>
              </a:rPr>
              <a:t>1. </a:t>
            </a:r>
            <a:r>
              <a:rPr lang="en-GB" dirty="0" err="1" smtClean="0">
                <a:latin typeface="Times New Roman" charset="0"/>
              </a:rPr>
              <a:t>ChuckGivingLecture</a:t>
            </a:r>
            <a:r>
              <a:rPr lang="en-GB" dirty="0" smtClean="0">
                <a:latin typeface="Times New Roman" charset="0"/>
              </a:rPr>
              <a:t> </a:t>
            </a:r>
            <a:r>
              <a:rPr lang="en-GB" dirty="0" smtClean="0">
                <a:latin typeface="Symbol" charset="0"/>
              </a:rPr>
              <a:t>⇔</a:t>
            </a:r>
            <a:r>
              <a:rPr lang="en-GB" dirty="0" smtClean="0">
                <a:latin typeface="Times New Roman" charset="0"/>
              </a:rPr>
              <a:t> </a:t>
            </a:r>
            <a:r>
              <a:rPr lang="en-GB" dirty="0">
                <a:latin typeface="Times New Roman" charset="0"/>
              </a:rPr>
              <a:t>(</a:t>
            </a:r>
            <a:r>
              <a:rPr lang="en-GB" dirty="0" err="1">
                <a:latin typeface="Times New Roman" charset="0"/>
              </a:rPr>
              <a:t>TodayIsTuesday</a:t>
            </a:r>
            <a:r>
              <a:rPr lang="en-GB" dirty="0">
                <a:latin typeface="Times New Roman" charset="0"/>
              </a:rPr>
              <a:t> </a:t>
            </a:r>
            <a:r>
              <a:rPr lang="en-GB" dirty="0" smtClean="0">
                <a:latin typeface="Symbol" charset="0"/>
              </a:rPr>
              <a:t>∨</a:t>
            </a:r>
            <a:r>
              <a:rPr lang="en-GB" dirty="0" smtClean="0">
                <a:latin typeface="Times New Roman" charset="0"/>
              </a:rPr>
              <a:t> </a:t>
            </a:r>
            <a:r>
              <a:rPr lang="en-GB" dirty="0" err="1">
                <a:latin typeface="Times New Roman" charset="0"/>
              </a:rPr>
              <a:t>TodayIsThursday</a:t>
            </a:r>
            <a:r>
              <a:rPr lang="en-GB" dirty="0" smtClean="0">
                <a:latin typeface="Times New Roman" charset="0"/>
              </a:rPr>
              <a:t>)</a:t>
            </a:r>
            <a:endParaRPr lang="en-GB" dirty="0">
              <a:latin typeface="Times New Roman" charset="0"/>
            </a:endParaRPr>
          </a:p>
          <a:p>
            <a:pPr lvl="1" eaLnBrk="1" hangingPunct="1"/>
            <a:r>
              <a:rPr lang="en-GB" dirty="0">
                <a:latin typeface="Times New Roman" charset="0"/>
              </a:rPr>
              <a:t>2. </a:t>
            </a:r>
            <a:r>
              <a:rPr lang="en-GB" dirty="0" smtClean="0">
                <a:latin typeface="Symbol" charset="0"/>
              </a:rPr>
              <a:t>¬</a:t>
            </a:r>
            <a:r>
              <a:rPr lang="en-GB" dirty="0" smtClean="0">
                <a:latin typeface="Times New Roman" charset="0"/>
              </a:rPr>
              <a:t> </a:t>
            </a:r>
            <a:r>
              <a:rPr lang="en-GB" dirty="0" err="1" smtClean="0">
                <a:latin typeface="Times New Roman" charset="0"/>
              </a:rPr>
              <a:t>ChuckGivingLecture</a:t>
            </a:r>
            <a:r>
              <a:rPr lang="en-GB" dirty="0" smtClean="0">
                <a:latin typeface="Times New Roman" charset="0"/>
              </a:rPr>
              <a:t> </a:t>
            </a:r>
            <a:endParaRPr lang="en-GB" dirty="0">
              <a:latin typeface="Times New Roman" charset="0"/>
            </a:endParaRPr>
          </a:p>
          <a:p>
            <a:pPr lvl="1" eaLnBrk="1" hangingPunct="1"/>
            <a:endParaRPr lang="en-GB" dirty="0">
              <a:latin typeface="Times New Roman" charset="0"/>
            </a:endParaRPr>
          </a:p>
          <a:p>
            <a:pPr lvl="1" eaLnBrk="1" hangingPunct="1"/>
            <a:r>
              <a:rPr lang="en-GB" dirty="0">
                <a:latin typeface="Times New Roman" charset="0"/>
              </a:rPr>
              <a:t>3. </a:t>
            </a:r>
            <a:r>
              <a:rPr lang="en-GB" dirty="0" smtClean="0">
                <a:latin typeface="Times New Roman" charset="0"/>
              </a:rPr>
              <a:t>(</a:t>
            </a:r>
            <a:r>
              <a:rPr lang="en-GB" dirty="0" err="1" smtClean="0">
                <a:latin typeface="Times New Roman" charset="0"/>
              </a:rPr>
              <a:t>ChuckGivingLecture</a:t>
            </a:r>
            <a:r>
              <a:rPr lang="en-GB" dirty="0" smtClean="0">
                <a:latin typeface="Times New Roman" charset="0"/>
              </a:rPr>
              <a:t> </a:t>
            </a:r>
            <a:r>
              <a:rPr lang="en-GB" dirty="0" smtClean="0">
                <a:latin typeface="Symbol" charset="0"/>
              </a:rPr>
              <a:t>⇒</a:t>
            </a:r>
            <a:r>
              <a:rPr lang="en-GB" dirty="0" smtClean="0">
                <a:latin typeface="Times New Roman" charset="0"/>
              </a:rPr>
              <a:t> </a:t>
            </a:r>
            <a:r>
              <a:rPr lang="en-GB" dirty="0">
                <a:latin typeface="Times New Roman" charset="0"/>
              </a:rPr>
              <a:t>(</a:t>
            </a:r>
            <a:r>
              <a:rPr lang="en-GB" dirty="0" err="1">
                <a:latin typeface="Times New Roman" charset="0"/>
              </a:rPr>
              <a:t>TodayIsTuesday</a:t>
            </a:r>
            <a:r>
              <a:rPr lang="en-GB" dirty="0">
                <a:latin typeface="Times New Roman" charset="0"/>
              </a:rPr>
              <a:t> </a:t>
            </a:r>
            <a:r>
              <a:rPr lang="en-GB" dirty="0" smtClean="0">
                <a:latin typeface="Symbol" charset="0"/>
              </a:rPr>
              <a:t>∨</a:t>
            </a:r>
            <a:r>
              <a:rPr lang="en-GB" dirty="0" smtClean="0">
                <a:latin typeface="Times New Roman" charset="0"/>
              </a:rPr>
              <a:t> </a:t>
            </a:r>
            <a:r>
              <a:rPr lang="en-GB" dirty="0" err="1">
                <a:solidFill>
                  <a:schemeClr val="tx1"/>
                </a:solidFill>
                <a:latin typeface="Times New Roman" charset="0"/>
              </a:rPr>
              <a:t>TodayIsThursday</a:t>
            </a:r>
            <a:r>
              <a:rPr lang="en-GB" dirty="0">
                <a:latin typeface="Times New Roman" charset="0"/>
              </a:rPr>
              <a:t>)) </a:t>
            </a:r>
            <a:r>
              <a:rPr lang="en-GB" dirty="0" smtClean="0">
                <a:latin typeface="Symbol" charset="0"/>
              </a:rPr>
              <a:t>∧</a:t>
            </a:r>
            <a:r>
              <a:rPr lang="en-GB" dirty="0" smtClean="0">
                <a:latin typeface="Times New Roman" charset="0"/>
              </a:rPr>
              <a:t> </a:t>
            </a:r>
            <a:r>
              <a:rPr lang="en-GB" dirty="0">
                <a:latin typeface="Times New Roman" charset="0"/>
              </a:rPr>
              <a:t>((</a:t>
            </a:r>
            <a:r>
              <a:rPr lang="en-GB" dirty="0" err="1">
                <a:latin typeface="Times New Roman" charset="0"/>
              </a:rPr>
              <a:t>TodayIsTuesday</a:t>
            </a:r>
            <a:r>
              <a:rPr lang="en-GB" dirty="0">
                <a:latin typeface="Times New Roman" charset="0"/>
              </a:rPr>
              <a:t> </a:t>
            </a:r>
            <a:r>
              <a:rPr lang="en-GB" dirty="0" smtClean="0">
                <a:latin typeface="Symbol" charset="0"/>
              </a:rPr>
              <a:t>∨</a:t>
            </a:r>
            <a:r>
              <a:rPr lang="en-GB" dirty="0" smtClean="0">
                <a:latin typeface="Times New Roman" charset="0"/>
              </a:rPr>
              <a:t> </a:t>
            </a:r>
            <a:r>
              <a:rPr lang="en-GB" dirty="0" err="1">
                <a:latin typeface="Times New Roman" charset="0"/>
              </a:rPr>
              <a:t>TodayIsThursday</a:t>
            </a:r>
            <a:r>
              <a:rPr lang="en-GB" dirty="0">
                <a:latin typeface="Times New Roman" charset="0"/>
              </a:rPr>
              <a:t>) </a:t>
            </a:r>
            <a:r>
              <a:rPr lang="en-GB" dirty="0" smtClean="0">
                <a:latin typeface="Symbol" charset="0"/>
              </a:rPr>
              <a:t>⇒</a:t>
            </a:r>
            <a:r>
              <a:rPr lang="en-GB" dirty="0" smtClean="0">
                <a:latin typeface="Times New Roman" charset="0"/>
              </a:rPr>
              <a:t> </a:t>
            </a:r>
            <a:r>
              <a:rPr lang="en-GB" dirty="0" err="1" smtClean="0">
                <a:latin typeface="Times New Roman" charset="0"/>
              </a:rPr>
              <a:t>ChuckGivingLecture</a:t>
            </a:r>
            <a:r>
              <a:rPr lang="en-GB" dirty="0">
                <a:latin typeface="Times New Roman" charset="0"/>
              </a:rPr>
              <a:t>)  </a:t>
            </a:r>
            <a:r>
              <a:rPr lang="en-GB" dirty="0" err="1">
                <a:solidFill>
                  <a:srgbClr val="0070C0"/>
                </a:solidFill>
                <a:latin typeface="Times New Roman" charset="0"/>
              </a:rPr>
              <a:t>iff</a:t>
            </a:r>
            <a:r>
              <a:rPr lang="en-GB" dirty="0">
                <a:solidFill>
                  <a:srgbClr val="0070C0"/>
                </a:solidFill>
                <a:latin typeface="Times New Roman" charset="0"/>
              </a:rPr>
              <a:t>/</a:t>
            </a:r>
            <a:r>
              <a:rPr lang="en-GB" dirty="0" err="1">
                <a:solidFill>
                  <a:srgbClr val="3333CC"/>
                </a:solidFill>
                <a:latin typeface="Times New Roman" charset="0"/>
              </a:rPr>
              <a:t>biconditional</a:t>
            </a:r>
            <a:r>
              <a:rPr lang="en-GB" dirty="0">
                <a:solidFill>
                  <a:srgbClr val="3333CC"/>
                </a:solidFill>
                <a:latin typeface="Times New Roman" charset="0"/>
              </a:rPr>
              <a:t>-elimination to 1</a:t>
            </a:r>
          </a:p>
          <a:p>
            <a:pPr lvl="1" eaLnBrk="1" hangingPunct="1"/>
            <a:r>
              <a:rPr lang="en-GB" dirty="0">
                <a:latin typeface="Times New Roman" charset="0"/>
              </a:rPr>
              <a:t>4. (</a:t>
            </a:r>
            <a:r>
              <a:rPr lang="en-GB" dirty="0" err="1">
                <a:latin typeface="Times New Roman" charset="0"/>
              </a:rPr>
              <a:t>TodayIsTuesday</a:t>
            </a:r>
            <a:r>
              <a:rPr lang="en-GB" dirty="0">
                <a:latin typeface="Times New Roman" charset="0"/>
              </a:rPr>
              <a:t> </a:t>
            </a:r>
            <a:r>
              <a:rPr lang="en-GB" dirty="0" smtClean="0">
                <a:latin typeface="Symbol" charset="0"/>
              </a:rPr>
              <a:t>∨</a:t>
            </a:r>
            <a:r>
              <a:rPr lang="en-GB" dirty="0" smtClean="0">
                <a:latin typeface="Times New Roman" charset="0"/>
              </a:rPr>
              <a:t> </a:t>
            </a:r>
            <a:r>
              <a:rPr lang="en-GB" dirty="0" err="1">
                <a:latin typeface="Times New Roman" charset="0"/>
              </a:rPr>
              <a:t>TodayIsThursday</a:t>
            </a:r>
            <a:r>
              <a:rPr lang="en-GB" dirty="0">
                <a:latin typeface="Times New Roman" charset="0"/>
              </a:rPr>
              <a:t>) </a:t>
            </a:r>
            <a:r>
              <a:rPr lang="en-GB" dirty="0" smtClean="0">
                <a:latin typeface="Symbol" charset="0"/>
              </a:rPr>
              <a:t>⇒</a:t>
            </a:r>
            <a:r>
              <a:rPr lang="en-GB" dirty="0" smtClean="0">
                <a:latin typeface="Times New Roman" charset="0"/>
              </a:rPr>
              <a:t> </a:t>
            </a:r>
            <a:r>
              <a:rPr lang="en-GB" dirty="0" err="1" smtClean="0">
                <a:latin typeface="Times New Roman" charset="0"/>
              </a:rPr>
              <a:t>ChuckGivingLecture</a:t>
            </a:r>
            <a:r>
              <a:rPr lang="en-GB" dirty="0" smtClean="0">
                <a:latin typeface="Times New Roman" charset="0"/>
              </a:rPr>
              <a:t> </a:t>
            </a:r>
            <a:endParaRPr lang="en-GB" dirty="0">
              <a:latin typeface="Times New Roman" charset="0"/>
            </a:endParaRPr>
          </a:p>
          <a:p>
            <a:pPr lvl="1" eaLnBrk="1" hangingPunct="1"/>
            <a:r>
              <a:rPr lang="en-GB" dirty="0">
                <a:solidFill>
                  <a:srgbClr val="3333CC"/>
                </a:solidFill>
                <a:latin typeface="Times New Roman" charset="0"/>
              </a:rPr>
              <a:t>and-elimination to 3</a:t>
            </a:r>
          </a:p>
          <a:p>
            <a:pPr lvl="1" eaLnBrk="1" hangingPunct="1"/>
            <a:r>
              <a:rPr lang="en-GB" dirty="0">
                <a:latin typeface="Times New Roman" charset="0"/>
              </a:rPr>
              <a:t>5. </a:t>
            </a:r>
            <a:r>
              <a:rPr lang="en-GB" dirty="0" smtClean="0">
                <a:latin typeface="Symbol" charset="0"/>
              </a:rPr>
              <a:t>¬</a:t>
            </a:r>
            <a:r>
              <a:rPr lang="en-GB" dirty="0" smtClean="0">
                <a:latin typeface="Times New Roman" charset="0"/>
              </a:rPr>
              <a:t> </a:t>
            </a:r>
            <a:r>
              <a:rPr lang="en-GB" dirty="0" err="1" smtClean="0">
                <a:latin typeface="Times New Roman" charset="0"/>
              </a:rPr>
              <a:t>ChuckGivingLecture</a:t>
            </a:r>
            <a:r>
              <a:rPr lang="en-GB" dirty="0" smtClean="0">
                <a:latin typeface="Times New Roman" charset="0"/>
              </a:rPr>
              <a:t> </a:t>
            </a:r>
            <a:r>
              <a:rPr lang="en-GB" dirty="0" smtClean="0">
                <a:latin typeface="Symbol" charset="0"/>
              </a:rPr>
              <a:t>⇒</a:t>
            </a:r>
            <a:r>
              <a:rPr lang="en-GB" dirty="0" smtClean="0">
                <a:latin typeface="Times New Roman" charset="0"/>
              </a:rPr>
              <a:t> </a:t>
            </a:r>
            <a:r>
              <a:rPr lang="en-GB" dirty="0" smtClean="0">
                <a:latin typeface="Symbol" charset="0"/>
              </a:rPr>
              <a:t>¬</a:t>
            </a:r>
            <a:r>
              <a:rPr lang="en-GB" dirty="0" smtClean="0">
                <a:latin typeface="Times New Roman" charset="0"/>
              </a:rPr>
              <a:t>(</a:t>
            </a:r>
            <a:r>
              <a:rPr lang="en-GB" dirty="0" err="1">
                <a:latin typeface="Times New Roman" charset="0"/>
              </a:rPr>
              <a:t>TodayIsTuesday</a:t>
            </a:r>
            <a:r>
              <a:rPr lang="en-GB" dirty="0">
                <a:latin typeface="Times New Roman" charset="0"/>
              </a:rPr>
              <a:t> </a:t>
            </a:r>
            <a:r>
              <a:rPr lang="en-GB" dirty="0" smtClean="0">
                <a:latin typeface="Symbol" charset="0"/>
              </a:rPr>
              <a:t>∨</a:t>
            </a:r>
            <a:r>
              <a:rPr lang="en-GB" dirty="0" smtClean="0">
                <a:latin typeface="Times New Roman" charset="0"/>
              </a:rPr>
              <a:t> </a:t>
            </a:r>
            <a:r>
              <a:rPr lang="en-GB" dirty="0" err="1">
                <a:latin typeface="Times New Roman" charset="0"/>
              </a:rPr>
              <a:t>TodayIsThursday</a:t>
            </a:r>
            <a:r>
              <a:rPr lang="en-GB" dirty="0">
                <a:latin typeface="Times New Roman" charset="0"/>
              </a:rPr>
              <a:t>) </a:t>
            </a:r>
            <a:r>
              <a:rPr lang="en-GB" dirty="0">
                <a:solidFill>
                  <a:srgbClr val="3333CC"/>
                </a:solidFill>
                <a:latin typeface="Times New Roman" charset="0"/>
              </a:rPr>
              <a:t>contraposition to 4</a:t>
            </a:r>
            <a:r>
              <a:rPr lang="en-GB" dirty="0">
                <a:latin typeface="Times New Roman" charset="0"/>
              </a:rPr>
              <a:t> </a:t>
            </a:r>
          </a:p>
          <a:p>
            <a:pPr lvl="1" eaLnBrk="1" hangingPunct="1"/>
            <a:r>
              <a:rPr lang="en-GB" dirty="0">
                <a:latin typeface="Times New Roman" charset="0"/>
              </a:rPr>
              <a:t>6. </a:t>
            </a:r>
            <a:r>
              <a:rPr lang="en-GB" dirty="0" smtClean="0">
                <a:latin typeface="Symbol" charset="0"/>
              </a:rPr>
              <a:t>¬</a:t>
            </a:r>
            <a:r>
              <a:rPr lang="en-GB" dirty="0" smtClean="0">
                <a:latin typeface="Times New Roman" charset="0"/>
              </a:rPr>
              <a:t>(</a:t>
            </a:r>
            <a:r>
              <a:rPr lang="en-GB" dirty="0" err="1">
                <a:latin typeface="Times New Roman" charset="0"/>
              </a:rPr>
              <a:t>TodayIsTuesday</a:t>
            </a:r>
            <a:r>
              <a:rPr lang="en-GB" dirty="0">
                <a:latin typeface="Times New Roman" charset="0"/>
              </a:rPr>
              <a:t> </a:t>
            </a:r>
            <a:r>
              <a:rPr lang="en-GB" dirty="0" smtClean="0">
                <a:latin typeface="Symbol" charset="0"/>
              </a:rPr>
              <a:t>∨</a:t>
            </a:r>
            <a:r>
              <a:rPr lang="en-GB" dirty="0" smtClean="0">
                <a:latin typeface="Times New Roman" charset="0"/>
              </a:rPr>
              <a:t> </a:t>
            </a:r>
            <a:r>
              <a:rPr lang="en-GB" dirty="0" err="1">
                <a:latin typeface="Times New Roman" charset="0"/>
              </a:rPr>
              <a:t>TodayIsThursday</a:t>
            </a:r>
            <a:r>
              <a:rPr lang="en-GB" dirty="0">
                <a:latin typeface="Times New Roman" charset="0"/>
              </a:rPr>
              <a:t>)   </a:t>
            </a:r>
            <a:r>
              <a:rPr lang="en-GB" dirty="0">
                <a:solidFill>
                  <a:srgbClr val="3333CC"/>
                </a:solidFill>
                <a:latin typeface="Times New Roman" charset="0"/>
              </a:rPr>
              <a:t>Modus Ponens 2,5</a:t>
            </a:r>
          </a:p>
          <a:p>
            <a:pPr lvl="1" eaLnBrk="1" hangingPunct="1"/>
            <a:r>
              <a:rPr lang="en-GB" dirty="0">
                <a:latin typeface="Times New Roman" charset="0"/>
              </a:rPr>
              <a:t>7. </a:t>
            </a:r>
            <a:r>
              <a:rPr lang="en-GB" dirty="0" smtClean="0">
                <a:latin typeface="Symbol" charset="0"/>
              </a:rPr>
              <a:t>¬</a:t>
            </a:r>
            <a:r>
              <a:rPr lang="en-GB" dirty="0" err="1" smtClean="0">
                <a:latin typeface="Times New Roman" charset="0"/>
              </a:rPr>
              <a:t>TodayIsTuesday</a:t>
            </a:r>
            <a:r>
              <a:rPr lang="en-GB" dirty="0" smtClean="0">
                <a:latin typeface="Times New Roman" charset="0"/>
              </a:rPr>
              <a:t> </a:t>
            </a:r>
            <a:r>
              <a:rPr lang="en-GB" dirty="0" smtClean="0">
                <a:latin typeface="Symbol" charset="0"/>
              </a:rPr>
              <a:t>∧</a:t>
            </a:r>
            <a:r>
              <a:rPr lang="en-GB" dirty="0" smtClean="0">
                <a:latin typeface="Times New Roman" charset="0"/>
              </a:rPr>
              <a:t> </a:t>
            </a:r>
            <a:r>
              <a:rPr lang="en-GB" dirty="0" smtClean="0">
                <a:latin typeface="Symbol" charset="0"/>
              </a:rPr>
              <a:t>¬</a:t>
            </a:r>
            <a:r>
              <a:rPr lang="en-GB" dirty="0" err="1" smtClean="0">
                <a:latin typeface="Times New Roman" charset="0"/>
              </a:rPr>
              <a:t>TodayIsThursday</a:t>
            </a:r>
            <a:r>
              <a:rPr lang="en-GB" dirty="0" smtClean="0">
                <a:latin typeface="Times New Roman" charset="0"/>
              </a:rPr>
              <a:t>  </a:t>
            </a:r>
            <a:r>
              <a:rPr lang="en-GB" dirty="0">
                <a:latin typeface="Times New Roman" charset="0"/>
              </a:rPr>
              <a:t>	</a:t>
            </a:r>
            <a:r>
              <a:rPr lang="en-GB" dirty="0">
                <a:solidFill>
                  <a:srgbClr val="3333CC"/>
                </a:solidFill>
                <a:latin typeface="Times New Roman" charset="0"/>
              </a:rPr>
              <a:t>de Morgan to 6</a:t>
            </a:r>
          </a:p>
          <a:p>
            <a:pPr lvl="1" eaLnBrk="1" hangingPunct="1"/>
            <a:r>
              <a:rPr lang="en-GB" dirty="0">
                <a:latin typeface="Times New Roman" charset="0"/>
              </a:rPr>
              <a:t>8. </a:t>
            </a:r>
            <a:r>
              <a:rPr lang="en-GB" dirty="0" smtClean="0">
                <a:latin typeface="Symbol" charset="0"/>
              </a:rPr>
              <a:t>¬</a:t>
            </a:r>
            <a:r>
              <a:rPr lang="en-GB" dirty="0" smtClean="0">
                <a:latin typeface="Times New Roman" charset="0"/>
              </a:rPr>
              <a:t> </a:t>
            </a:r>
            <a:r>
              <a:rPr lang="en-GB" dirty="0" err="1">
                <a:latin typeface="Times New Roman" charset="0"/>
              </a:rPr>
              <a:t>TodayIsTuesday</a:t>
            </a:r>
            <a:r>
              <a:rPr lang="en-GB" dirty="0">
                <a:latin typeface="Times New Roman" charset="0"/>
              </a:rPr>
              <a:t> 		</a:t>
            </a:r>
            <a:r>
              <a:rPr lang="en-GB" dirty="0">
                <a:solidFill>
                  <a:srgbClr val="3333CC"/>
                </a:solidFill>
                <a:latin typeface="Times New Roman" charset="0"/>
              </a:rPr>
              <a:t>and-elimination to 7</a:t>
            </a:r>
          </a:p>
        </p:txBody>
      </p:sp>
      <p:sp>
        <p:nvSpPr>
          <p:cNvPr id="37892" name="TextBox 5"/>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200">
                <a:latin typeface="Arial" charset="0"/>
                <a:cs typeface="Times New Roman" charset="0"/>
              </a:rPr>
              <a:t>Resolution Rule of Inference</a:t>
            </a:r>
          </a:p>
        </p:txBody>
      </p:sp>
      <p:sp>
        <p:nvSpPr>
          <p:cNvPr id="38915" name="Content Placeholder 2"/>
          <p:cNvSpPr>
            <a:spLocks noGrp="1"/>
          </p:cNvSpPr>
          <p:nvPr>
            <p:ph idx="1"/>
          </p:nvPr>
        </p:nvSpPr>
        <p:spPr>
          <a:xfrm>
            <a:off x="685800" y="990600"/>
            <a:ext cx="7767638" cy="5405438"/>
          </a:xfrm>
        </p:spPr>
        <p:txBody>
          <a:bodyPr/>
          <a:lstStyle/>
          <a:p>
            <a:r>
              <a:rPr lang="en-US" b="1" dirty="0">
                <a:latin typeface="Arial" charset="0"/>
                <a:cs typeface="Times New Roman" charset="0"/>
                <a:sym typeface="Symbol" charset="0"/>
              </a:rPr>
              <a:t>Resolution Rule </a:t>
            </a:r>
            <a:r>
              <a:rPr lang="en-US" dirty="0">
                <a:latin typeface="Arial" charset="0"/>
                <a:cs typeface="Times New Roman" charset="0"/>
                <a:sym typeface="Symbol" charset="0"/>
              </a:rPr>
              <a:t>of Inference</a:t>
            </a:r>
          </a:p>
          <a:p>
            <a:endParaRPr lang="en-US" dirty="0">
              <a:latin typeface="Arial" charset="0"/>
              <a:cs typeface="Times New Roman" charset="0"/>
              <a:sym typeface="Symbol" charset="0"/>
            </a:endParaRPr>
          </a:p>
          <a:p>
            <a:endParaRPr lang="en-US" dirty="0">
              <a:latin typeface="Arial" charset="0"/>
              <a:cs typeface="Times New Roman" charset="0"/>
              <a:sym typeface="Symbol" charset="0"/>
            </a:endParaRPr>
          </a:p>
          <a:p>
            <a:endParaRPr lang="en-US" dirty="0">
              <a:latin typeface="Arial" charset="0"/>
              <a:cs typeface="Times New Roman" charset="0"/>
              <a:sym typeface="Symbol" charset="0"/>
            </a:endParaRPr>
          </a:p>
          <a:p>
            <a:r>
              <a:rPr lang="en-US" dirty="0">
                <a:latin typeface="Arial" charset="0"/>
                <a:cs typeface="Times New Roman" charset="0"/>
                <a:sym typeface="Symbol" charset="0"/>
              </a:rPr>
              <a:t>Examples</a:t>
            </a:r>
          </a:p>
          <a:p>
            <a:endParaRPr lang="en-US" dirty="0">
              <a:latin typeface="Arial" charset="0"/>
              <a:cs typeface="Times New Roman" charset="0"/>
              <a:sym typeface="Symbol" charset="0"/>
            </a:endParaRPr>
          </a:p>
          <a:p>
            <a:pPr lvl="1"/>
            <a:endParaRPr lang="en-US" dirty="0">
              <a:latin typeface="Arial" charset="0"/>
              <a:cs typeface="Times New Roman" charset="0"/>
              <a:sym typeface="Symbol" charset="0"/>
            </a:endParaRPr>
          </a:p>
          <a:p>
            <a:endParaRPr lang="en-US" dirty="0">
              <a:latin typeface="Arial" charset="0"/>
              <a:cs typeface="Times New Roman" charset="0"/>
            </a:endParaRPr>
          </a:p>
        </p:txBody>
      </p:sp>
      <p:graphicFrame>
        <p:nvGraphicFramePr>
          <p:cNvPr id="38916" name="Object 3"/>
          <p:cNvGraphicFramePr>
            <a:graphicFrameLocks noChangeAspect="1"/>
          </p:cNvGraphicFramePr>
          <p:nvPr/>
        </p:nvGraphicFramePr>
        <p:xfrm>
          <a:off x="990600" y="3429000"/>
          <a:ext cx="1892300" cy="1066800"/>
        </p:xfrm>
        <a:graphic>
          <a:graphicData uri="http://schemas.openxmlformats.org/presentationml/2006/ole">
            <mc:AlternateContent xmlns:mc="http://schemas.openxmlformats.org/markup-compatibility/2006">
              <mc:Choice xmlns:v="urn:schemas-microsoft-com:vml" Requires="v">
                <p:oleObj spid="_x0000_s39211" name="Equation" r:id="rId4" imgW="698197" imgH="393529" progId="Equation.3">
                  <p:embed/>
                </p:oleObj>
              </mc:Choice>
              <mc:Fallback>
                <p:oleObj name="Equation" r:id="rId4" imgW="698197" imgH="39352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429000"/>
                        <a:ext cx="1892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7" name="Object 4"/>
          <p:cNvGraphicFramePr>
            <a:graphicFrameLocks noChangeAspect="1"/>
          </p:cNvGraphicFramePr>
          <p:nvPr/>
        </p:nvGraphicFramePr>
        <p:xfrm>
          <a:off x="3657600" y="3429000"/>
          <a:ext cx="4759325" cy="990600"/>
        </p:xfrm>
        <a:graphic>
          <a:graphicData uri="http://schemas.openxmlformats.org/presentationml/2006/ole">
            <mc:AlternateContent xmlns:mc="http://schemas.openxmlformats.org/markup-compatibility/2006">
              <mc:Choice xmlns:v="urn:schemas-microsoft-com:vml" Requires="v">
                <p:oleObj spid="_x0000_s39212" name="Equation" r:id="rId6" imgW="1892300" imgH="393700" progId="Equation.3">
                  <p:embed/>
                </p:oleObj>
              </mc:Choice>
              <mc:Fallback>
                <p:oleObj name="Equation" r:id="rId6" imgW="1892300" imgH="3937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429000"/>
                        <a:ext cx="4759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8" name="Object 1"/>
          <p:cNvGraphicFramePr>
            <a:graphicFrameLocks noChangeAspect="1"/>
          </p:cNvGraphicFramePr>
          <p:nvPr/>
        </p:nvGraphicFramePr>
        <p:xfrm>
          <a:off x="2362200" y="1524000"/>
          <a:ext cx="2439988" cy="1219200"/>
        </p:xfrm>
        <a:graphic>
          <a:graphicData uri="http://schemas.openxmlformats.org/presentationml/2006/ole">
            <mc:AlternateContent xmlns:mc="http://schemas.openxmlformats.org/markup-compatibility/2006">
              <mc:Choice xmlns:v="urn:schemas-microsoft-com:vml" Requires="v">
                <p:oleObj spid="_x0000_s39213" name="Equation" r:id="rId8" imgW="838200" imgH="419100" progId="Equation.3">
                  <p:embed/>
                </p:oleObj>
              </mc:Choice>
              <mc:Fallback>
                <p:oleObj name="Equation" r:id="rId8" imgW="838200" imgH="4191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1524000"/>
                        <a:ext cx="2439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Rounded Rectangular Callout 2"/>
          <p:cNvSpPr>
            <a:spLocks noChangeArrowheads="1"/>
          </p:cNvSpPr>
          <p:nvPr/>
        </p:nvSpPr>
        <p:spPr bwMode="auto">
          <a:xfrm>
            <a:off x="457200" y="4953000"/>
            <a:ext cx="3276600" cy="457200"/>
          </a:xfrm>
          <a:prstGeom prst="wedgeRoundRectCallout">
            <a:avLst>
              <a:gd name="adj1" fmla="val -8556"/>
              <a:gd name="adj2" fmla="val -118597"/>
              <a:gd name="adj3" fmla="val 16667"/>
            </a:avLst>
          </a:prstGeom>
          <a:solidFill>
            <a:schemeClr val="bg1"/>
          </a:solidFill>
          <a:ln w="19050">
            <a:solidFill>
              <a:schemeClr val="tx1"/>
            </a:solidFill>
            <a:round/>
            <a:headEnd/>
            <a:tailEnd/>
          </a:ln>
        </p:spPr>
        <p:txBody>
          <a:bodyPr/>
          <a:lstStyle/>
          <a:p>
            <a:r>
              <a:rPr lang="en-US" dirty="0">
                <a:solidFill>
                  <a:schemeClr val="tx1"/>
                </a:solidFill>
              </a:rPr>
              <a:t>called “</a:t>
            </a:r>
            <a:r>
              <a:rPr lang="en-US" b="1" dirty="0">
                <a:solidFill>
                  <a:schemeClr val="tx1"/>
                </a:solidFill>
              </a:rPr>
              <a:t>unit resolution</a:t>
            </a:r>
            <a:r>
              <a:rPr lang="en-US" dirty="0">
                <a:solidFill>
                  <a:schemeClr val="tx1"/>
                </a:solidFill>
              </a:rPr>
              <a:t>”</a:t>
            </a:r>
          </a:p>
        </p:txBody>
      </p:sp>
      <p:sp>
        <p:nvSpPr>
          <p:cNvPr id="38920" name="TextBox 7"/>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Resolution</a:t>
            </a:r>
          </a:p>
        </p:txBody>
      </p:sp>
      <p:sp>
        <p:nvSpPr>
          <p:cNvPr id="39939" name="Rectangle 2"/>
          <p:cNvSpPr>
            <a:spLocks noGrp="1" noChangeArrowheads="1"/>
          </p:cNvSpPr>
          <p:nvPr>
            <p:ph type="body" idx="1"/>
          </p:nvPr>
        </p:nvSpPr>
        <p:spPr>
          <a:xfrm>
            <a:off x="685800" y="1066800"/>
            <a:ext cx="7770813" cy="53324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Take any two “clauses” where one contains some symbol, and the other contains its complement (negative</a:t>
            </a:r>
            <a:r>
              <a:rPr lang="en-US" dirty="0" smtClean="0">
                <a:latin typeface="Arial" charset="0"/>
                <a:cs typeface="Times New Roman" charset="0"/>
              </a:rPr>
              <a:t>)</a:t>
            </a:r>
            <a:endParaRPr lang="en-US" dirty="0">
              <a:latin typeface="Arial" charset="0"/>
              <a:cs typeface="Times New Roman" charset="0"/>
            </a:endParaRPr>
          </a:p>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P </a:t>
            </a:r>
            <a:r>
              <a:rPr lang="en-US" dirty="0" smtClean="0">
                <a:latin typeface="Symbol" charset="0"/>
                <a:cs typeface="Times New Roman" charset="0"/>
              </a:rPr>
              <a:t>∨ </a:t>
            </a:r>
            <a:r>
              <a:rPr lang="en-US" b="1" dirty="0">
                <a:solidFill>
                  <a:srgbClr val="3333CC"/>
                </a:solidFill>
                <a:latin typeface="Arial" charset="0"/>
                <a:cs typeface="Times New Roman" charset="0"/>
              </a:rPr>
              <a:t>Q</a:t>
            </a:r>
            <a:r>
              <a:rPr lang="en-US" dirty="0">
                <a:solidFill>
                  <a:srgbClr val="3333CC"/>
                </a:solidFill>
                <a:latin typeface="Arial" charset="0"/>
                <a:cs typeface="Times New Roman" charset="0"/>
              </a:rPr>
              <a:t> </a:t>
            </a:r>
            <a:r>
              <a:rPr lang="en-US" dirty="0" smtClean="0">
                <a:latin typeface="Symbol" charset="0"/>
                <a:cs typeface="Times New Roman" charset="0"/>
              </a:rPr>
              <a:t>∨ </a:t>
            </a:r>
            <a:r>
              <a:rPr lang="en-US" dirty="0">
                <a:latin typeface="Arial" charset="0"/>
                <a:cs typeface="Times New Roman" charset="0"/>
              </a:rPr>
              <a:t>R			</a:t>
            </a:r>
            <a:r>
              <a:rPr lang="en-US" b="1" dirty="0" smtClean="0">
                <a:solidFill>
                  <a:srgbClr val="3333CC"/>
                </a:solidFill>
                <a:latin typeface="Symbol" charset="0"/>
                <a:cs typeface="Times New Roman" charset="0"/>
              </a:rPr>
              <a:t>¬</a:t>
            </a:r>
            <a:r>
              <a:rPr lang="en-US" b="1" dirty="0" smtClean="0">
                <a:solidFill>
                  <a:srgbClr val="3333CC"/>
                </a:solidFill>
                <a:latin typeface="Arial" charset="0"/>
                <a:cs typeface="Times New Roman" charset="0"/>
              </a:rPr>
              <a:t>Q</a:t>
            </a:r>
            <a:r>
              <a:rPr lang="en-US" dirty="0" smtClean="0">
                <a:solidFill>
                  <a:srgbClr val="3333CC"/>
                </a:solidFill>
                <a:latin typeface="Arial" charset="0"/>
                <a:cs typeface="Times New Roman" charset="0"/>
              </a:rPr>
              <a:t> </a:t>
            </a:r>
            <a:r>
              <a:rPr lang="en-US" dirty="0" smtClean="0">
                <a:latin typeface="Symbol" charset="0"/>
                <a:cs typeface="Times New Roman" charset="0"/>
              </a:rPr>
              <a:t>∨ </a:t>
            </a:r>
            <a:r>
              <a:rPr lang="en-US" dirty="0">
                <a:latin typeface="Arial" charset="0"/>
                <a:cs typeface="Times New Roman" charset="0"/>
              </a:rPr>
              <a:t>S </a:t>
            </a:r>
            <a:r>
              <a:rPr lang="en-US" dirty="0" smtClean="0">
                <a:latin typeface="Symbol" charset="0"/>
                <a:cs typeface="Times New Roman" charset="0"/>
              </a:rPr>
              <a:t>∨ </a:t>
            </a:r>
            <a:r>
              <a:rPr lang="en-US" dirty="0">
                <a:latin typeface="Arial" charset="0"/>
                <a:cs typeface="Times New Roman" charset="0"/>
              </a:rPr>
              <a:t>T</a:t>
            </a:r>
          </a:p>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Merge (resolve) them, by throwing away the symbol and its complement, to obtain their </a:t>
            </a:r>
            <a:r>
              <a:rPr lang="en-US" b="1" dirty="0" err="1">
                <a:latin typeface="Arial" charset="0"/>
                <a:cs typeface="Times New Roman" charset="0"/>
              </a:rPr>
              <a:t>resolvent</a:t>
            </a:r>
            <a:r>
              <a:rPr lang="en-US" dirty="0">
                <a:latin typeface="Arial" charset="0"/>
                <a:cs typeface="Times New Roman" charset="0"/>
              </a:rPr>
              <a:t> clause:</a:t>
            </a:r>
          </a:p>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P </a:t>
            </a:r>
            <a:r>
              <a:rPr lang="en-US" dirty="0" smtClean="0">
                <a:latin typeface="Symbol" charset="0"/>
                <a:cs typeface="Times New Roman" charset="0"/>
              </a:rPr>
              <a:t>∨ </a:t>
            </a:r>
            <a:r>
              <a:rPr lang="en-US" dirty="0">
                <a:latin typeface="Arial" charset="0"/>
                <a:cs typeface="Times New Roman" charset="0"/>
              </a:rPr>
              <a:t>R </a:t>
            </a:r>
            <a:r>
              <a:rPr lang="en-US" dirty="0" smtClean="0">
                <a:latin typeface="Symbol" charset="0"/>
                <a:cs typeface="Times New Roman" charset="0"/>
              </a:rPr>
              <a:t>∨ </a:t>
            </a:r>
            <a:r>
              <a:rPr lang="en-US" dirty="0">
                <a:latin typeface="Arial" charset="0"/>
                <a:cs typeface="Times New Roman" charset="0"/>
              </a:rPr>
              <a:t>S </a:t>
            </a:r>
            <a:r>
              <a:rPr lang="en-US" dirty="0" smtClean="0">
                <a:latin typeface="Symbol" charset="0"/>
                <a:cs typeface="Times New Roman" charset="0"/>
              </a:rPr>
              <a:t>∨ </a:t>
            </a:r>
            <a:r>
              <a:rPr lang="en-US" dirty="0">
                <a:latin typeface="Arial" charset="0"/>
                <a:cs typeface="Times New Roman" charset="0"/>
              </a:rPr>
              <a:t>T</a:t>
            </a:r>
          </a:p>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If two clauses resolve and there’s no symbol left, you have derived </a:t>
            </a:r>
            <a:r>
              <a:rPr lang="en-US" b="1" dirty="0">
                <a:latin typeface="Arial" charset="0"/>
                <a:cs typeface="Times New Roman" charset="0"/>
              </a:rPr>
              <a:t>False</a:t>
            </a:r>
            <a:r>
              <a:rPr lang="en-US" dirty="0">
                <a:latin typeface="Arial" charset="0"/>
                <a:cs typeface="Times New Roman" charset="0"/>
              </a:rPr>
              <a:t>, aka the </a:t>
            </a:r>
            <a:r>
              <a:rPr lang="en-US" b="1" i="1" dirty="0">
                <a:latin typeface="Arial" charset="0"/>
                <a:cs typeface="Times New Roman" charset="0"/>
              </a:rPr>
              <a:t>empty clause</a:t>
            </a:r>
            <a:endParaRPr lang="en-US" dirty="0">
              <a:latin typeface="Symbol" charset="0"/>
              <a:cs typeface="Times New Roman" charset="0"/>
            </a:endParaRPr>
          </a:p>
        </p:txBody>
      </p:sp>
      <p:sp>
        <p:nvSpPr>
          <p:cNvPr id="39940"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Method 3:  </a:t>
            </a:r>
            <a:r>
              <a:rPr lang="en-US" sz="3200" dirty="0" smtClean="0">
                <a:latin typeface="Arial" charset="0"/>
                <a:cs typeface="Times New Roman" charset="0"/>
              </a:rPr>
              <a:t>Resolution Refutation</a:t>
            </a:r>
            <a:endParaRPr lang="en-US" sz="3200" dirty="0">
              <a:latin typeface="Arial" charset="0"/>
              <a:cs typeface="Times New Roman" charset="0"/>
            </a:endParaRPr>
          </a:p>
        </p:txBody>
      </p:sp>
      <p:sp>
        <p:nvSpPr>
          <p:cNvPr id="40963" name="Rectangle 2"/>
          <p:cNvSpPr>
            <a:spLocks noGrp="1" noChangeArrowheads="1"/>
          </p:cNvSpPr>
          <p:nvPr>
            <p:ph type="body" idx="1"/>
          </p:nvPr>
        </p:nvSpPr>
        <p:spPr>
          <a:xfrm>
            <a:off x="685800" y="1066800"/>
            <a:ext cx="7770813" cy="53324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Show KB </a:t>
            </a:r>
            <a:r>
              <a:rPr lang="en-US" sz="4000" dirty="0" smtClean="0">
                <a:latin typeface="Arial" charset="0"/>
                <a:cs typeface="Times New Roman" charset="0"/>
              </a:rPr>
              <a:t>⊨</a:t>
            </a:r>
            <a:r>
              <a:rPr lang="en-US" dirty="0" smtClean="0">
                <a:latin typeface="Arial" charset="0"/>
                <a:cs typeface="Times New Roman" charset="0"/>
              </a:rPr>
              <a:t> </a:t>
            </a:r>
            <a:r>
              <a:rPr lang="en-US" sz="2800" dirty="0" smtClean="0">
                <a:latin typeface="Times New Roman"/>
                <a:cs typeface="Times New Roman"/>
                <a:sym typeface="Symbol" charset="0"/>
              </a:rPr>
              <a:t>α</a:t>
            </a:r>
            <a:r>
              <a:rPr lang="en-US" dirty="0" smtClean="0">
                <a:latin typeface="Arial" charset="0"/>
                <a:cs typeface="Times New Roman" charset="0"/>
                <a:sym typeface="Symbol" charset="0"/>
              </a:rPr>
              <a:t> </a:t>
            </a:r>
            <a:r>
              <a:rPr lang="en-US" dirty="0">
                <a:latin typeface="Arial" charset="0"/>
                <a:cs typeface="Times New Roman" charset="0"/>
                <a:sym typeface="Symbol" charset="0"/>
              </a:rPr>
              <a:t>by proving that KB </a:t>
            </a:r>
            <a:r>
              <a:rPr lang="en-US" dirty="0" smtClean="0">
                <a:latin typeface="Arial" charset="0"/>
                <a:cs typeface="Times New Roman" charset="0"/>
                <a:sym typeface="Symbol" charset="0"/>
              </a:rPr>
              <a:t>∧ ¬</a:t>
            </a:r>
            <a:r>
              <a:rPr lang="en-US" sz="2800" dirty="0" smtClean="0">
                <a:latin typeface="Times New Roman"/>
                <a:cs typeface="Times New Roman"/>
                <a:sym typeface="Symbol" charset="0"/>
              </a:rPr>
              <a:t>α</a:t>
            </a:r>
            <a:r>
              <a:rPr lang="en-US" dirty="0" smtClean="0">
                <a:latin typeface="Arial" charset="0"/>
                <a:cs typeface="Times New Roman" charset="0"/>
                <a:sym typeface="Symbol" charset="0"/>
              </a:rPr>
              <a:t> </a:t>
            </a:r>
            <a:r>
              <a:rPr lang="en-US" dirty="0">
                <a:latin typeface="Arial" charset="0"/>
                <a:cs typeface="Times New Roman" charset="0"/>
                <a:sym typeface="Symbol" charset="0"/>
              </a:rPr>
              <a:t>is </a:t>
            </a:r>
            <a:r>
              <a:rPr lang="en-US" i="1" dirty="0" err="1">
                <a:latin typeface="Arial" charset="0"/>
                <a:cs typeface="Times New Roman" charset="0"/>
                <a:sym typeface="Symbol" charset="0"/>
              </a:rPr>
              <a:t>unsatsifiable</a:t>
            </a:r>
            <a:r>
              <a:rPr lang="en-US" dirty="0">
                <a:latin typeface="Arial" charset="0"/>
                <a:cs typeface="Times New Roman" charset="0"/>
                <a:sym typeface="Symbol" charset="0"/>
              </a:rPr>
              <a:t>, i.e., deducing False from KB </a:t>
            </a:r>
            <a:r>
              <a:rPr lang="en-US" dirty="0" smtClean="0">
                <a:latin typeface="Arial" charset="0"/>
                <a:cs typeface="Times New Roman" charset="0"/>
                <a:sym typeface="Symbol" charset="0"/>
              </a:rPr>
              <a:t>∧ ¬</a:t>
            </a:r>
            <a:r>
              <a:rPr lang="en-US" sz="2800" dirty="0" smtClean="0">
                <a:latin typeface="Times New Roman"/>
                <a:cs typeface="Times New Roman"/>
                <a:sym typeface="Symbol" charset="0"/>
              </a:rPr>
              <a:t>α</a:t>
            </a:r>
            <a:r>
              <a:rPr lang="en-US" dirty="0" smtClean="0">
                <a:latin typeface="Arial" charset="0"/>
                <a:cs typeface="Times New Roman" charset="0"/>
                <a:sym typeface="Symbol" charset="0"/>
              </a:rPr>
              <a:t> </a:t>
            </a:r>
            <a:endParaRPr lang="en-US" dirty="0">
              <a:latin typeface="Arial" charset="0"/>
              <a:cs typeface="Times New Roman" charset="0"/>
              <a:sym typeface="Symbol" charset="0"/>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Arial" charset="0"/>
                <a:cs typeface="Times New Roman" charset="0"/>
              </a:rPr>
              <a:t>Your algorithm can use all the logical equivalences to derive new sentences, plus: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a:solidFill>
                  <a:srgbClr val="FF0000"/>
                </a:solidFill>
                <a:latin typeface="Arial" charset="0"/>
                <a:cs typeface="Times New Roman" charset="0"/>
              </a:rPr>
              <a:t>Resolution rule</a:t>
            </a:r>
            <a:r>
              <a:rPr lang="en-GB" dirty="0">
                <a:latin typeface="Arial" charset="0"/>
                <a:cs typeface="Times New Roman" charset="0"/>
              </a:rPr>
              <a:t>: a </a:t>
            </a:r>
            <a:r>
              <a:rPr lang="en-GB" b="1" i="1" dirty="0">
                <a:latin typeface="Arial" charset="0"/>
                <a:cs typeface="Times New Roman" charset="0"/>
              </a:rPr>
              <a:t>single</a:t>
            </a:r>
            <a:r>
              <a:rPr lang="en-GB" dirty="0">
                <a:latin typeface="Arial" charset="0"/>
                <a:cs typeface="Times New Roman" charset="0"/>
              </a:rPr>
              <a:t> inference rule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a:latin typeface="Arial" charset="0"/>
                <a:cs typeface="Times New Roman" charset="0"/>
              </a:rPr>
              <a:t>Sound</a:t>
            </a:r>
            <a:r>
              <a:rPr lang="en-GB" dirty="0">
                <a:latin typeface="Arial" charset="0"/>
                <a:cs typeface="Times New Roman" charset="0"/>
              </a:rPr>
              <a:t>: only derives entailed sentences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b="1" dirty="0">
                <a:latin typeface="Arial" charset="0"/>
                <a:cs typeface="Times New Roman" charset="0"/>
              </a:rPr>
              <a:t>Complete</a:t>
            </a:r>
            <a:r>
              <a:rPr lang="en-GB" dirty="0">
                <a:latin typeface="Arial" charset="0"/>
                <a:cs typeface="Times New Roman" charset="0"/>
              </a:rPr>
              <a:t>: can derive any entailed sentence</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dirty="0">
                <a:latin typeface="Arial" charset="0"/>
                <a:cs typeface="Times New Roman" charset="0"/>
              </a:rPr>
              <a:t>Resolution is refutation complete</a:t>
            </a:r>
            <a:r>
              <a:rPr lang="en-GB" sz="2400">
                <a:latin typeface="Arial" charset="0"/>
                <a:cs typeface="Times New Roman" charset="0"/>
              </a:rPr>
              <a:t>:             </a:t>
            </a:r>
            <a:r>
              <a:rPr lang="en-GB" sz="2400" smtClean="0">
                <a:latin typeface="Arial" charset="0"/>
                <a:cs typeface="Times New Roman" charset="0"/>
              </a:rPr>
              <a:t>     if KB </a:t>
            </a:r>
            <a:r>
              <a:rPr lang="en-GB" sz="3600" dirty="0" smtClean="0">
                <a:latin typeface="Arial" charset="0"/>
                <a:cs typeface="Times New Roman" charset="0"/>
              </a:rPr>
              <a:t>⊨</a:t>
            </a:r>
            <a:r>
              <a:rPr lang="en-GB" sz="2400" dirty="0" smtClean="0">
                <a:latin typeface="Arial" charset="0"/>
                <a:cs typeface="Times New Roman" charset="0"/>
              </a:rPr>
              <a:t> </a:t>
            </a:r>
            <a:r>
              <a:rPr lang="en-GB" sz="2400" dirty="0" smtClean="0">
                <a:latin typeface="Symbol" charset="0"/>
                <a:cs typeface="Times New Roman" charset="0"/>
              </a:rPr>
              <a:t>β</a:t>
            </a:r>
            <a:r>
              <a:rPr lang="en-GB" sz="2400" dirty="0" smtClean="0">
                <a:latin typeface="Arial" charset="0"/>
                <a:cs typeface="Times New Roman" charset="0"/>
              </a:rPr>
              <a:t>, </a:t>
            </a:r>
            <a:r>
              <a:rPr lang="en-GB" sz="2400" dirty="0">
                <a:latin typeface="Arial" charset="0"/>
                <a:cs typeface="Times New Roman" charset="0"/>
              </a:rPr>
              <a:t>then KB </a:t>
            </a:r>
            <a:r>
              <a:rPr lang="en-GB" sz="2400" dirty="0" smtClean="0">
                <a:latin typeface="Symbol" charset="0"/>
                <a:cs typeface="Times New Roman" charset="0"/>
              </a:rPr>
              <a:t>∧</a:t>
            </a:r>
            <a:r>
              <a:rPr lang="en-GB" sz="2400" dirty="0" smtClean="0">
                <a:latin typeface="Arial" charset="0"/>
                <a:cs typeface="Times New Roman" charset="0"/>
              </a:rPr>
              <a:t> </a:t>
            </a:r>
            <a:r>
              <a:rPr lang="en-GB" sz="2400" dirty="0" smtClean="0">
                <a:latin typeface="Symbol" charset="0"/>
                <a:cs typeface="Times New Roman" charset="0"/>
              </a:rPr>
              <a:t>¬</a:t>
            </a:r>
            <a:r>
              <a:rPr lang="en-GB" sz="2400" dirty="0" smtClean="0">
                <a:latin typeface="Arial" charset="0"/>
                <a:cs typeface="Times New Roman" charset="0"/>
              </a:rPr>
              <a:t> </a:t>
            </a:r>
            <a:r>
              <a:rPr lang="en-GB" sz="2400" dirty="0" smtClean="0">
                <a:latin typeface="Symbol" charset="0"/>
                <a:cs typeface="Times New Roman" charset="0"/>
              </a:rPr>
              <a:t>β</a:t>
            </a:r>
            <a:r>
              <a:rPr lang="en-GB" sz="2400" dirty="0" smtClean="0">
                <a:latin typeface="Arial" charset="0"/>
                <a:cs typeface="Times New Roman" charset="0"/>
              </a:rPr>
              <a:t> </a:t>
            </a:r>
            <a:r>
              <a:rPr lang="en-GB" sz="3600" dirty="0" smtClean="0">
                <a:latin typeface="Arial" charset="0"/>
                <a:cs typeface="Times New Roman" charset="0"/>
              </a:rPr>
              <a:t>⊢</a:t>
            </a:r>
            <a:r>
              <a:rPr lang="en-GB" sz="2400" dirty="0" smtClean="0">
                <a:latin typeface="Arial" charset="0"/>
                <a:cs typeface="Times New Roman" charset="0"/>
              </a:rPr>
              <a:t> </a:t>
            </a:r>
            <a:r>
              <a:rPr lang="en-GB" sz="2400" dirty="0">
                <a:latin typeface="Arial" charset="0"/>
                <a:cs typeface="Times New Roman" charset="0"/>
              </a:rPr>
              <a:t>False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Arial" charset="0"/>
                <a:cs typeface="Times New Roman" charset="0"/>
              </a:rPr>
              <a:t>But the sentences need to be </a:t>
            </a:r>
            <a:r>
              <a:rPr lang="en-GB" dirty="0" err="1">
                <a:latin typeface="Arial" charset="0"/>
                <a:cs typeface="Times New Roman" charset="0"/>
              </a:rPr>
              <a:t>preprocessed</a:t>
            </a:r>
            <a:r>
              <a:rPr lang="en-GB" dirty="0">
                <a:latin typeface="Arial" charset="0"/>
                <a:cs typeface="Times New Roman" charset="0"/>
              </a:rPr>
              <a:t> into a special form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Arial" charset="0"/>
                <a:cs typeface="Times New Roman" charset="0"/>
              </a:rPr>
              <a:t>But all sentences </a:t>
            </a:r>
            <a:r>
              <a:rPr lang="en-GB" i="1" dirty="0">
                <a:latin typeface="Arial" charset="0"/>
                <a:cs typeface="Times New Roman" charset="0"/>
              </a:rPr>
              <a:t>can</a:t>
            </a:r>
            <a:r>
              <a:rPr lang="en-GB" dirty="0">
                <a:latin typeface="Arial" charset="0"/>
                <a:cs typeface="Times New Roman" charset="0"/>
              </a:rPr>
              <a:t> be converted into this form</a:t>
            </a:r>
          </a:p>
        </p:txBody>
      </p:sp>
      <p:sp>
        <p:nvSpPr>
          <p:cNvPr id="40964"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pic>
        <p:nvPicPr>
          <p:cNvPr id="40965" name="Picture 4" descr="C:\Users\Chuck\Pictures\Microsoft Clip Organizer\j0433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527675"/>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C:\Users\Chuck\Pictures\Microsoft Clip Organizer\j04331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019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200">
                <a:latin typeface="Arial" charset="0"/>
                <a:cs typeface="Times New Roman" charset="0"/>
              </a:rPr>
              <a:t>Resolution Refutation Algorithm</a:t>
            </a:r>
          </a:p>
        </p:txBody>
      </p:sp>
      <p:sp>
        <p:nvSpPr>
          <p:cNvPr id="41987" name="Content Placeholder 2"/>
          <p:cNvSpPr>
            <a:spLocks noGrp="1"/>
          </p:cNvSpPr>
          <p:nvPr>
            <p:ph idx="1"/>
          </p:nvPr>
        </p:nvSpPr>
        <p:spPr>
          <a:xfrm>
            <a:off x="685800" y="1295400"/>
            <a:ext cx="7767638" cy="5100638"/>
          </a:xfrm>
        </p:spPr>
        <p:txBody>
          <a:bodyPr/>
          <a:lstStyle/>
          <a:p>
            <a:pPr marL="457200" indent="-457200">
              <a:buFont typeface="Arial" charset="0"/>
              <a:buAutoNum type="arabicPeriod"/>
            </a:pPr>
            <a:r>
              <a:rPr lang="en-US" dirty="0">
                <a:latin typeface="Arial" charset="0"/>
                <a:cs typeface="Times New Roman" charset="0"/>
              </a:rPr>
              <a:t>Add negation of query to KB</a:t>
            </a:r>
          </a:p>
          <a:p>
            <a:pPr marL="457200" indent="-457200">
              <a:buFont typeface="Arial" charset="0"/>
              <a:buAutoNum type="arabicPeriod"/>
            </a:pPr>
            <a:r>
              <a:rPr lang="en-US" dirty="0">
                <a:latin typeface="Arial" charset="0"/>
                <a:cs typeface="Times New Roman" charset="0"/>
              </a:rPr>
              <a:t>Pick 2 sentences that haven’t been used before and can be used with the </a:t>
            </a:r>
            <a:r>
              <a:rPr lang="en-US" dirty="0" smtClean="0">
                <a:latin typeface="Arial" charset="0"/>
                <a:cs typeface="Times New Roman" charset="0"/>
              </a:rPr>
              <a:t>Resolution </a:t>
            </a:r>
            <a:r>
              <a:rPr lang="en-US" dirty="0">
                <a:latin typeface="Arial" charset="0"/>
                <a:cs typeface="Times New Roman" charset="0"/>
              </a:rPr>
              <a:t>Rule of inference</a:t>
            </a:r>
          </a:p>
          <a:p>
            <a:pPr marL="457200" indent="-457200">
              <a:buFont typeface="Arial" charset="0"/>
              <a:buAutoNum type="arabicPeriod"/>
            </a:pPr>
            <a:r>
              <a:rPr lang="en-US" dirty="0">
                <a:latin typeface="Arial" charset="0"/>
                <a:cs typeface="Times New Roman" charset="0"/>
              </a:rPr>
              <a:t>If none, halt and answer that the query is </a:t>
            </a:r>
            <a:r>
              <a:rPr lang="en-US" i="1" dirty="0">
                <a:latin typeface="Arial" charset="0"/>
                <a:cs typeface="Times New Roman" charset="0"/>
              </a:rPr>
              <a:t>NOT</a:t>
            </a:r>
            <a:r>
              <a:rPr lang="en-US" dirty="0">
                <a:latin typeface="Arial" charset="0"/>
                <a:cs typeface="Times New Roman" charset="0"/>
              </a:rPr>
              <a:t> entailed by KB</a:t>
            </a:r>
          </a:p>
          <a:p>
            <a:pPr marL="457200" indent="-457200">
              <a:buFont typeface="Arial" charset="0"/>
              <a:buAutoNum type="arabicPeriod"/>
            </a:pPr>
            <a:r>
              <a:rPr lang="en-US" dirty="0">
                <a:latin typeface="Arial" charset="0"/>
                <a:cs typeface="Times New Roman" charset="0"/>
              </a:rPr>
              <a:t>Compute </a:t>
            </a:r>
            <a:r>
              <a:rPr lang="en-US" dirty="0" err="1">
                <a:latin typeface="Arial" charset="0"/>
                <a:cs typeface="Times New Roman" charset="0"/>
              </a:rPr>
              <a:t>resolvent</a:t>
            </a:r>
            <a:r>
              <a:rPr lang="en-US" dirty="0">
                <a:latin typeface="Arial" charset="0"/>
                <a:cs typeface="Times New Roman" charset="0"/>
              </a:rPr>
              <a:t> and add it to KB</a:t>
            </a:r>
          </a:p>
          <a:p>
            <a:pPr marL="457200" indent="-457200">
              <a:buFont typeface="Arial" charset="0"/>
              <a:buAutoNum type="arabicPeriod"/>
            </a:pPr>
            <a:r>
              <a:rPr lang="en-US" dirty="0">
                <a:latin typeface="Arial" charset="0"/>
                <a:cs typeface="Times New Roman" charset="0"/>
              </a:rPr>
              <a:t>If False in KB</a:t>
            </a:r>
          </a:p>
          <a:p>
            <a:pPr marL="857250" lvl="1" indent="-457200"/>
            <a:r>
              <a:rPr lang="en-US" dirty="0">
                <a:latin typeface="Arial" charset="0"/>
                <a:cs typeface="Times New Roman" charset="0"/>
              </a:rPr>
              <a:t>Then halt and answer that the query </a:t>
            </a:r>
            <a:r>
              <a:rPr lang="en-US" i="1" dirty="0">
                <a:latin typeface="Arial" charset="0"/>
                <a:cs typeface="Times New Roman" charset="0"/>
              </a:rPr>
              <a:t>IS</a:t>
            </a:r>
            <a:r>
              <a:rPr lang="en-US" dirty="0">
                <a:latin typeface="Arial" charset="0"/>
                <a:cs typeface="Times New Roman" charset="0"/>
              </a:rPr>
              <a:t> entailed by KB</a:t>
            </a:r>
          </a:p>
          <a:p>
            <a:pPr marL="857250" lvl="1" indent="-457200"/>
            <a:r>
              <a:rPr lang="en-US" dirty="0">
                <a:latin typeface="Arial" charset="0"/>
                <a:cs typeface="Times New Roman" charset="0"/>
              </a:rPr>
              <a:t>Else </a:t>
            </a:r>
            <a:r>
              <a:rPr lang="en-US" dirty="0" err="1">
                <a:latin typeface="Arial" charset="0"/>
                <a:cs typeface="Times New Roman" charset="0"/>
              </a:rPr>
              <a:t>Goto</a:t>
            </a:r>
            <a:r>
              <a:rPr lang="en-US" dirty="0">
                <a:latin typeface="Arial" charset="0"/>
                <a:cs typeface="Times New Roman" charset="0"/>
              </a:rPr>
              <a:t> 2</a:t>
            </a:r>
          </a:p>
        </p:txBody>
      </p:sp>
      <p:sp>
        <p:nvSpPr>
          <p:cNvPr id="41988"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Conjunctive Normal Form (CNF)</a:t>
            </a:r>
            <a:r>
              <a:rPr lang="ar-sa" sz="3200">
                <a:latin typeface="Arial" charset="0"/>
                <a:cs typeface="Times New Roman" charset="0"/>
              </a:rPr>
              <a:t>‏</a:t>
            </a:r>
            <a:endParaRPr lang="en-US" sz="3200">
              <a:latin typeface="Arial" charset="0"/>
              <a:cs typeface="Times New Roman" charset="0"/>
            </a:endParaRPr>
          </a:p>
        </p:txBody>
      </p:sp>
      <p:sp>
        <p:nvSpPr>
          <p:cNvPr id="43011" name="Rectangle 2"/>
          <p:cNvSpPr>
            <a:spLocks noGrp="1" noChangeArrowheads="1"/>
          </p:cNvSpPr>
          <p:nvPr>
            <p:ph type="body" idx="1"/>
          </p:nvPr>
        </p:nvSpPr>
        <p:spPr>
          <a:xfrm>
            <a:off x="685800" y="1066800"/>
            <a:ext cx="7770813" cy="5332413"/>
          </a:xfrm>
        </p:spPr>
        <p:txBody>
          <a:bodyPr/>
          <a:lstStyle/>
          <a:p>
            <a:pPr marL="914400" lvl="1" indent="-457200" eaLnBrk="1" hangingPunct="1">
              <a:buClr>
                <a:srgbClr val="FF0000"/>
              </a:buClr>
              <a:buFont typeface="Arial" charset="0"/>
              <a:buAutoNum type="arabicPeriod"/>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dirty="0">
                <a:latin typeface="Times New Roman"/>
                <a:cs typeface="Times New Roman"/>
              </a:rPr>
              <a:t>Replace all </a:t>
            </a:r>
            <a:r>
              <a:rPr lang="en-GB" dirty="0" smtClean="0">
                <a:latin typeface="Times New Roman"/>
                <a:cs typeface="Times New Roman"/>
              </a:rPr>
              <a:t>⇔ </a:t>
            </a:r>
            <a:r>
              <a:rPr lang="en-GB" dirty="0">
                <a:latin typeface="Times New Roman"/>
                <a:cs typeface="Times New Roman"/>
              </a:rPr>
              <a:t>using </a:t>
            </a:r>
            <a:r>
              <a:rPr lang="en-GB" dirty="0" err="1">
                <a:latin typeface="Times New Roman"/>
                <a:cs typeface="Times New Roman"/>
              </a:rPr>
              <a:t>iff</a:t>
            </a:r>
            <a:r>
              <a:rPr lang="en-GB" dirty="0">
                <a:latin typeface="Times New Roman"/>
                <a:cs typeface="Times New Roman"/>
              </a:rPr>
              <a:t>/</a:t>
            </a:r>
            <a:r>
              <a:rPr lang="en-GB" dirty="0" err="1">
                <a:latin typeface="Times New Roman"/>
                <a:cs typeface="Times New Roman"/>
              </a:rPr>
              <a:t>biconditional</a:t>
            </a:r>
            <a:r>
              <a:rPr lang="en-GB" dirty="0">
                <a:latin typeface="Times New Roman"/>
                <a:cs typeface="Times New Roman"/>
              </a:rPr>
              <a:t> elimination</a:t>
            </a:r>
          </a:p>
          <a:p>
            <a:pPr marL="1317625" lvl="2" indent="-457200" eaLnBrk="1" hangingPunct="1">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sz="2400" dirty="0" smtClean="0">
                <a:latin typeface="Times New Roman"/>
                <a:cs typeface="Times New Roman"/>
                <a:sym typeface="Symbol" charset="0"/>
              </a:rPr>
              <a:t>α ⇔ β   ≡  (α ⇒ β) ∧ (β ⇒ α)</a:t>
            </a:r>
            <a:endParaRPr lang="en-GB" sz="2400" dirty="0">
              <a:latin typeface="Times New Roman"/>
              <a:cs typeface="Times New Roman"/>
            </a:endParaRPr>
          </a:p>
          <a:p>
            <a:pPr marL="914400" lvl="1" indent="-457200" eaLnBrk="1" hangingPunct="1">
              <a:buClr>
                <a:srgbClr val="FF0000"/>
              </a:buClr>
              <a:buFont typeface="Arial" charset="0"/>
              <a:buAutoNum type="arabicPeriod"/>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dirty="0">
                <a:latin typeface="Times New Roman"/>
                <a:cs typeface="Times New Roman"/>
              </a:rPr>
              <a:t>Replace all </a:t>
            </a:r>
            <a:r>
              <a:rPr lang="en-GB" dirty="0" smtClean="0">
                <a:latin typeface="Times New Roman"/>
                <a:cs typeface="Times New Roman"/>
              </a:rPr>
              <a:t>⇒ </a:t>
            </a:r>
            <a:r>
              <a:rPr lang="en-GB" dirty="0">
                <a:latin typeface="Times New Roman"/>
                <a:cs typeface="Times New Roman"/>
              </a:rPr>
              <a:t>using implication elimination</a:t>
            </a:r>
          </a:p>
          <a:p>
            <a:pPr marL="1317625" lvl="2" indent="-457200" eaLnBrk="1" hangingPunct="1">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sz="2400" dirty="0" smtClean="0">
                <a:latin typeface="Times New Roman"/>
                <a:cs typeface="Times New Roman"/>
                <a:sym typeface="Symbol" charset="0"/>
              </a:rPr>
              <a:t>α ⇒ β  ≡  ¬α ∨ β</a:t>
            </a:r>
            <a:endParaRPr lang="en-GB" sz="2400" dirty="0">
              <a:latin typeface="Times New Roman"/>
              <a:cs typeface="Times New Roman"/>
            </a:endParaRPr>
          </a:p>
          <a:p>
            <a:pPr marL="914400" lvl="1" indent="-457200" eaLnBrk="1" hangingPunct="1">
              <a:buClr>
                <a:srgbClr val="FF0000"/>
              </a:buClr>
              <a:buFont typeface="Arial" charset="0"/>
              <a:buAutoNum type="arabicPeriod"/>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dirty="0">
                <a:latin typeface="Times New Roman"/>
                <a:cs typeface="Times New Roman"/>
              </a:rPr>
              <a:t>Move all negations inward using</a:t>
            </a:r>
          </a:p>
          <a:p>
            <a:pPr marL="1317625" lvl="2" indent="-457200" eaLnBrk="1" hangingPunct="1">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dirty="0">
                <a:latin typeface="Times New Roman"/>
                <a:cs typeface="Times New Roman"/>
              </a:rPr>
              <a:t>double-negation elimination</a:t>
            </a:r>
          </a:p>
          <a:p>
            <a:pPr marL="1317625" lvl="3" indent="0" eaLnBrk="1" hangingPunct="1">
              <a:buFont typeface="Arial" charset="0"/>
              <a:buNone/>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sz="2200" dirty="0" smtClean="0">
                <a:latin typeface="Times New Roman"/>
                <a:cs typeface="Times New Roman"/>
                <a:sym typeface="Symbol" charset="0"/>
              </a:rPr>
              <a:t>¬(¬α)  ≡  α</a:t>
            </a:r>
            <a:endParaRPr lang="en-GB" dirty="0">
              <a:latin typeface="Times New Roman"/>
              <a:cs typeface="Times New Roman"/>
              <a:sym typeface="Symbol" charset="0"/>
            </a:endParaRPr>
          </a:p>
          <a:p>
            <a:pPr marL="1317625" lvl="2" indent="-457200" eaLnBrk="1" hangingPunct="1">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dirty="0">
                <a:latin typeface="Times New Roman"/>
                <a:cs typeface="Times New Roman"/>
              </a:rPr>
              <a:t>de Morgan's rule</a:t>
            </a:r>
          </a:p>
          <a:p>
            <a:pPr marL="1317625" lvl="3" indent="0" eaLnBrk="1" hangingPunct="1">
              <a:buFont typeface="Arial" charset="0"/>
              <a:buNone/>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sz="2400" dirty="0" smtClean="0">
                <a:latin typeface="Times New Roman"/>
                <a:cs typeface="Times New Roman"/>
                <a:sym typeface="Symbol" charset="0"/>
              </a:rPr>
              <a:t>¬(α ∨ β)  ≡  ¬α ∧ ¬β</a:t>
            </a:r>
            <a:endParaRPr lang="en-GB" sz="2400" dirty="0">
              <a:latin typeface="Times New Roman"/>
              <a:cs typeface="Times New Roman"/>
              <a:sym typeface="Symbol" charset="0"/>
            </a:endParaRPr>
          </a:p>
          <a:p>
            <a:pPr marL="1317625" lvl="3" indent="0" eaLnBrk="1" hangingPunct="1">
              <a:buFont typeface="Arial" charset="0"/>
              <a:buNone/>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sz="2400" dirty="0" smtClean="0">
                <a:latin typeface="Times New Roman"/>
                <a:cs typeface="Times New Roman"/>
                <a:sym typeface="Symbol" charset="0"/>
              </a:rPr>
              <a:t>¬(α ∧ β)  ≡  ¬α ∨ ¬β</a:t>
            </a:r>
            <a:endParaRPr lang="en-GB" sz="2400" dirty="0">
              <a:latin typeface="Times New Roman"/>
              <a:cs typeface="Times New Roman"/>
            </a:endParaRPr>
          </a:p>
          <a:p>
            <a:pPr marL="914400" lvl="1" indent="-457200" eaLnBrk="1" hangingPunct="1">
              <a:buClr>
                <a:srgbClr val="FF0000"/>
              </a:buClr>
              <a:buFont typeface="Arial" charset="0"/>
              <a:buAutoNum type="arabicPeriod"/>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dirty="0">
                <a:latin typeface="Times New Roman"/>
                <a:cs typeface="Times New Roman"/>
              </a:rPr>
              <a:t>Apply </a:t>
            </a:r>
            <a:r>
              <a:rPr lang="en-GB" dirty="0" err="1">
                <a:latin typeface="Times New Roman"/>
                <a:cs typeface="Times New Roman"/>
              </a:rPr>
              <a:t>distributivity</a:t>
            </a:r>
            <a:r>
              <a:rPr lang="en-GB" dirty="0">
                <a:latin typeface="Times New Roman"/>
                <a:cs typeface="Times New Roman"/>
              </a:rPr>
              <a:t> of </a:t>
            </a:r>
            <a:r>
              <a:rPr lang="en-GB" dirty="0" smtClean="0">
                <a:latin typeface="Times New Roman"/>
                <a:cs typeface="Times New Roman"/>
              </a:rPr>
              <a:t>∨ </a:t>
            </a:r>
            <a:r>
              <a:rPr lang="en-GB" dirty="0">
                <a:latin typeface="Times New Roman"/>
                <a:cs typeface="Times New Roman"/>
              </a:rPr>
              <a:t>over </a:t>
            </a:r>
            <a:r>
              <a:rPr lang="en-GB" dirty="0" smtClean="0">
                <a:latin typeface="Times New Roman"/>
                <a:cs typeface="Times New Roman"/>
              </a:rPr>
              <a:t>∧ </a:t>
            </a:r>
            <a:endParaRPr lang="en-GB" dirty="0">
              <a:latin typeface="Times New Roman"/>
              <a:cs typeface="Times New Roman"/>
            </a:endParaRPr>
          </a:p>
          <a:p>
            <a:pPr marL="1317625" lvl="2" indent="-457200" eaLnBrk="1" hangingPunct="1">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r>
              <a:rPr lang="en-GB" sz="2400" dirty="0" smtClean="0">
                <a:latin typeface="Times New Roman"/>
                <a:cs typeface="Times New Roman"/>
                <a:sym typeface="Symbol" charset="0"/>
              </a:rPr>
              <a:t>α ∧ (β ∨ </a:t>
            </a:r>
            <a:r>
              <a:rPr lang="en-GB" sz="2400" dirty="0" err="1" smtClean="0">
                <a:latin typeface="Times New Roman"/>
                <a:cs typeface="Times New Roman"/>
                <a:sym typeface="Symbol" charset="0"/>
              </a:rPr>
              <a:t>γ</a:t>
            </a:r>
            <a:r>
              <a:rPr lang="en-GB" sz="2400" dirty="0" smtClean="0">
                <a:latin typeface="Times New Roman"/>
                <a:cs typeface="Times New Roman"/>
                <a:sym typeface="Symbol" charset="0"/>
              </a:rPr>
              <a:t>)  ≡  (α ∧ β) ∨ (α ∧ </a:t>
            </a:r>
            <a:r>
              <a:rPr lang="en-GB" sz="2400" dirty="0" err="1" smtClean="0">
                <a:latin typeface="Times New Roman"/>
                <a:cs typeface="Times New Roman"/>
                <a:sym typeface="Symbol" charset="0"/>
              </a:rPr>
              <a:t>γ</a:t>
            </a:r>
            <a:r>
              <a:rPr lang="en-GB" sz="2400" dirty="0" smtClean="0">
                <a:latin typeface="Times New Roman"/>
                <a:cs typeface="Times New Roman"/>
                <a:sym typeface="Symbol" charset="0"/>
              </a:rPr>
              <a:t>)    </a:t>
            </a:r>
            <a:r>
              <a:rPr lang="en-GB" sz="2400" dirty="0">
                <a:latin typeface="Times New Roman"/>
                <a:cs typeface="Times New Roman"/>
                <a:sym typeface="Symbol" charset="0"/>
              </a:rPr>
              <a:t>+ 1 more</a:t>
            </a:r>
            <a:endParaRPr lang="en-GB" sz="2400" dirty="0">
              <a:latin typeface="Times New Roman"/>
              <a:cs typeface="Times New Roman"/>
            </a:endParaRPr>
          </a:p>
          <a:p>
            <a:pPr marL="457200" indent="-457200" eaLnBrk="1" hangingPunct="1">
              <a:buFont typeface="Arial" charset="0"/>
              <a:buNone/>
              <a:tabLst>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 pos="9259888" algn="l"/>
              </a:tabLst>
            </a:pPr>
            <a:endParaRPr lang="en-GB" dirty="0">
              <a:latin typeface="Arial" charset="0"/>
              <a:cs typeface="Times New Roman" charset="0"/>
            </a:endParaRPr>
          </a:p>
        </p:txBody>
      </p:sp>
      <p:sp>
        <p:nvSpPr>
          <p:cNvPr id="43012" name="TextBox 3"/>
          <p:cNvSpPr txBox="1">
            <a:spLocks noChangeArrowheads="1"/>
          </p:cNvSpPr>
          <p:nvPr/>
        </p:nvSpPr>
        <p:spPr bwMode="auto">
          <a:xfrm>
            <a:off x="7772400" y="6391275"/>
            <a:ext cx="1184275"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01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Convert Sentence into CNF</a:t>
            </a:r>
          </a:p>
        </p:txBody>
      </p:sp>
      <p:sp>
        <p:nvSpPr>
          <p:cNvPr id="44035" name="Rectangle 2"/>
          <p:cNvSpPr>
            <a:spLocks noGrp="1" noChangeArrowheads="1"/>
          </p:cNvSpPr>
          <p:nvPr>
            <p:ph type="body" idx="1"/>
          </p:nvPr>
        </p:nvSpPr>
        <p:spPr>
          <a:xfrm>
            <a:off x="685800" y="1219200"/>
            <a:ext cx="8229600" cy="5181600"/>
          </a:xfrm>
        </p:spPr>
        <p:txBody>
          <a:bodyPr/>
          <a:lstStyle/>
          <a:p>
            <a:pPr eaLnBrk="1" hangingPunct="1">
              <a:lnSpc>
                <a:spcPct val="93000"/>
              </a:lnSpc>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r>
              <a:rPr lang="en-GB" dirty="0">
                <a:latin typeface="Arial" charset="0"/>
                <a:cs typeface="Times New Roman" charset="0"/>
              </a:rPr>
              <a:t>A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(B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C)								</a:t>
            </a:r>
            <a:r>
              <a:rPr lang="en-GB" sz="2000" dirty="0">
                <a:latin typeface="Arial" charset="0"/>
                <a:cs typeface="Times New Roman" charset="0"/>
              </a:rPr>
              <a:t>starting sentence</a:t>
            </a:r>
          </a:p>
          <a:p>
            <a:pPr eaLnBrk="1" hangingPunct="1">
              <a:lnSpc>
                <a:spcPct val="93000"/>
              </a:lnSpc>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endParaRPr lang="en-GB" dirty="0">
              <a:latin typeface="Arial" charset="0"/>
              <a:cs typeface="Times New Roman" charset="0"/>
            </a:endParaRPr>
          </a:p>
          <a:p>
            <a:pPr eaLnBrk="1" hangingPunct="1">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r>
              <a:rPr lang="en-GB" dirty="0">
                <a:latin typeface="Arial" charset="0"/>
                <a:cs typeface="Times New Roman" charset="0"/>
              </a:rPr>
              <a:t>(A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(B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C)) </a:t>
            </a:r>
            <a:r>
              <a:rPr lang="en-GB" dirty="0" smtClean="0">
                <a:latin typeface="Symbol" charset="0"/>
                <a:cs typeface="Times New Roman" charset="0"/>
              </a:rPr>
              <a:t>∧</a:t>
            </a:r>
            <a:r>
              <a:rPr lang="en-GB" dirty="0" smtClean="0">
                <a:latin typeface="Times New Roman" charset="0"/>
                <a:cs typeface="Times New Roman" charset="0"/>
              </a:rPr>
              <a:t> </a:t>
            </a:r>
            <a:r>
              <a:rPr lang="en-GB" dirty="0">
                <a:latin typeface="Times New Roman" charset="0"/>
                <a:cs typeface="Times New Roman" charset="0"/>
              </a:rPr>
              <a:t>((B </a:t>
            </a:r>
            <a:r>
              <a:rPr lang="en-GB" dirty="0" smtClean="0">
                <a:latin typeface="Symbol" charset="0"/>
                <a:cs typeface="Times New Roman" charset="0"/>
              </a:rPr>
              <a:t>∨</a:t>
            </a:r>
            <a:r>
              <a:rPr lang="en-GB" dirty="0" smtClean="0">
                <a:latin typeface="Times New Roman" charset="0"/>
                <a:cs typeface="Times New Roman" charset="0"/>
              </a:rPr>
              <a:t> </a:t>
            </a:r>
            <a:r>
              <a:rPr lang="en-GB" dirty="0">
                <a:latin typeface="Times New Roman" charset="0"/>
                <a:cs typeface="Times New Roman" charset="0"/>
              </a:rPr>
              <a:t>C)</a:t>
            </a:r>
            <a:r>
              <a:rPr lang="en-GB" dirty="0">
                <a:latin typeface="Arial" charset="0"/>
                <a:cs typeface="Times New Roman" charset="0"/>
              </a:rPr>
              <a:t> </a:t>
            </a:r>
            <a:r>
              <a:rPr lang="en-GB" dirty="0" smtClean="0">
                <a:latin typeface="Symbol" charset="0"/>
                <a:cs typeface="Times New Roman" charset="0"/>
              </a:rPr>
              <a:t>⇒</a:t>
            </a:r>
            <a:r>
              <a:rPr lang="en-GB" dirty="0" smtClean="0">
                <a:latin typeface="Times New Roman" charset="0"/>
                <a:cs typeface="Times New Roman" charset="0"/>
              </a:rPr>
              <a:t> </a:t>
            </a:r>
            <a:r>
              <a:rPr lang="en-GB" dirty="0">
                <a:latin typeface="Arial" charset="0"/>
                <a:cs typeface="Times New Roman" charset="0"/>
              </a:rPr>
              <a:t>A )			</a:t>
            </a:r>
            <a:r>
              <a:rPr lang="en-GB" sz="2000" dirty="0" err="1">
                <a:latin typeface="Arial" charset="0"/>
                <a:cs typeface="Times New Roman" charset="0"/>
              </a:rPr>
              <a:t>iff</a:t>
            </a:r>
            <a:r>
              <a:rPr lang="en-GB" sz="2000" dirty="0">
                <a:latin typeface="Arial" charset="0"/>
                <a:cs typeface="Times New Roman" charset="0"/>
              </a:rPr>
              <a:t>/</a:t>
            </a:r>
            <a:r>
              <a:rPr lang="en-GB" sz="2000" dirty="0" err="1">
                <a:latin typeface="Arial" charset="0"/>
                <a:cs typeface="Times New Roman" charset="0"/>
              </a:rPr>
              <a:t>biconditional</a:t>
            </a:r>
            <a:r>
              <a:rPr lang="en-GB" sz="2000" dirty="0">
                <a:latin typeface="Arial" charset="0"/>
                <a:cs typeface="Times New Roman" charset="0"/>
              </a:rPr>
              <a:t> elimination</a:t>
            </a:r>
          </a:p>
          <a:p>
            <a:pPr eaLnBrk="1" hangingPunct="1">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endParaRPr lang="en-GB" dirty="0">
              <a:latin typeface="Arial" charset="0"/>
              <a:cs typeface="Times New Roman" charset="0"/>
            </a:endParaRPr>
          </a:p>
          <a:p>
            <a:pPr eaLnBrk="1" hangingPunct="1">
              <a:lnSpc>
                <a:spcPct val="102000"/>
              </a:lnSpc>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r>
              <a:rPr lang="en-GB" dirty="0" smtClean="0">
                <a:latin typeface="Symbol" charset="0"/>
                <a:cs typeface="Times New Roman" charset="0"/>
              </a:rPr>
              <a:t>(¬</a:t>
            </a:r>
            <a:r>
              <a:rPr lang="en-GB" dirty="0" smtClean="0">
                <a:latin typeface="Arial" charset="0"/>
                <a:cs typeface="Times New Roman" charset="0"/>
              </a:rPr>
              <a:t>A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B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C) </a:t>
            </a:r>
            <a:r>
              <a:rPr lang="en-GB" dirty="0" smtClean="0">
                <a:latin typeface="Symbol" charset="0"/>
                <a:cs typeface="Times New Roman" charset="0"/>
              </a:rPr>
              <a:t>∧</a:t>
            </a:r>
            <a:r>
              <a:rPr lang="en-GB" dirty="0" smtClean="0">
                <a:latin typeface="Times New Roman" charset="0"/>
                <a:cs typeface="Times New Roman" charset="0"/>
              </a:rPr>
              <a:t> (</a:t>
            </a:r>
            <a:r>
              <a:rPr lang="en-GB" dirty="0" smtClean="0">
                <a:latin typeface="Symbol" charset="0"/>
                <a:cs typeface="Times New Roman" charset="0"/>
              </a:rPr>
              <a:t>¬</a:t>
            </a:r>
            <a:r>
              <a:rPr lang="en-GB" dirty="0" smtClean="0">
                <a:latin typeface="Times New Roman" charset="0"/>
                <a:cs typeface="Times New Roman" charset="0"/>
              </a:rPr>
              <a:t>(</a:t>
            </a:r>
            <a:r>
              <a:rPr lang="en-GB" dirty="0">
                <a:latin typeface="Times New Roman" charset="0"/>
                <a:cs typeface="Times New Roman" charset="0"/>
              </a:rPr>
              <a:t>B </a:t>
            </a:r>
            <a:r>
              <a:rPr lang="en-GB" dirty="0" smtClean="0">
                <a:latin typeface="Symbol" charset="0"/>
                <a:cs typeface="Times New Roman" charset="0"/>
              </a:rPr>
              <a:t>∨</a:t>
            </a:r>
            <a:r>
              <a:rPr lang="en-GB" dirty="0" smtClean="0">
                <a:latin typeface="Times New Roman" charset="0"/>
                <a:cs typeface="Times New Roman" charset="0"/>
              </a:rPr>
              <a:t> </a:t>
            </a:r>
            <a:r>
              <a:rPr lang="en-GB" dirty="0">
                <a:latin typeface="Times New Roman" charset="0"/>
                <a:cs typeface="Times New Roman" charset="0"/>
              </a:rPr>
              <a:t>C)</a:t>
            </a:r>
            <a:r>
              <a:rPr lang="en-GB" dirty="0">
                <a:latin typeface="Arial" charset="0"/>
                <a:cs typeface="Times New Roman" charset="0"/>
              </a:rPr>
              <a:t> </a:t>
            </a:r>
            <a:r>
              <a:rPr lang="en-GB" dirty="0" smtClean="0">
                <a:latin typeface="Symbol" charset="0"/>
                <a:cs typeface="Times New Roman" charset="0"/>
              </a:rPr>
              <a:t>∨</a:t>
            </a:r>
            <a:r>
              <a:rPr lang="en-GB" dirty="0" smtClean="0">
                <a:latin typeface="Times New Roman" charset="0"/>
                <a:cs typeface="Times New Roman" charset="0"/>
              </a:rPr>
              <a:t> </a:t>
            </a:r>
            <a:r>
              <a:rPr lang="en-GB" dirty="0">
                <a:latin typeface="Arial" charset="0"/>
                <a:cs typeface="Times New Roman" charset="0"/>
              </a:rPr>
              <a:t>A )			</a:t>
            </a:r>
            <a:r>
              <a:rPr lang="en-GB" sz="2000" dirty="0">
                <a:latin typeface="Arial" charset="0"/>
                <a:cs typeface="Times New Roman" charset="0"/>
              </a:rPr>
              <a:t>implication elimination</a:t>
            </a:r>
          </a:p>
          <a:p>
            <a:pPr eaLnBrk="1" hangingPunct="1">
              <a:lnSpc>
                <a:spcPct val="102000"/>
              </a:lnSpc>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endParaRPr lang="en-GB" dirty="0">
              <a:latin typeface="Arial" charset="0"/>
              <a:cs typeface="Times New Roman" charset="0"/>
            </a:endParaRPr>
          </a:p>
          <a:p>
            <a:pPr eaLnBrk="1" hangingPunct="1">
              <a:lnSpc>
                <a:spcPct val="102000"/>
              </a:lnSpc>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r>
              <a:rPr lang="en-GB" dirty="0" smtClean="0">
                <a:latin typeface="Symbol" charset="0"/>
                <a:cs typeface="Times New Roman" charset="0"/>
              </a:rPr>
              <a:t>(¬</a:t>
            </a:r>
            <a:r>
              <a:rPr lang="en-GB" dirty="0" smtClean="0">
                <a:latin typeface="Arial" charset="0"/>
                <a:cs typeface="Times New Roman" charset="0"/>
              </a:rPr>
              <a:t>A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B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C) </a:t>
            </a:r>
            <a:r>
              <a:rPr lang="en-GB" dirty="0" smtClean="0">
                <a:latin typeface="Symbol" charset="0"/>
                <a:cs typeface="Times New Roman" charset="0"/>
              </a:rPr>
              <a:t>∧</a:t>
            </a:r>
            <a:r>
              <a:rPr lang="en-GB" dirty="0" smtClean="0">
                <a:latin typeface="Times New Roman" charset="0"/>
                <a:cs typeface="Times New Roman" charset="0"/>
              </a:rPr>
              <a:t> </a:t>
            </a:r>
            <a:r>
              <a:rPr lang="en-GB" dirty="0">
                <a:latin typeface="Times New Roman" charset="0"/>
                <a:cs typeface="Times New Roman" charset="0"/>
              </a:rPr>
              <a:t>(</a:t>
            </a:r>
            <a:r>
              <a:rPr lang="en-GB" dirty="0" smtClean="0">
                <a:latin typeface="Times New Roman" charset="0"/>
                <a:cs typeface="Times New Roman" charset="0"/>
              </a:rPr>
              <a:t>(</a:t>
            </a:r>
            <a:r>
              <a:rPr lang="en-GB" dirty="0" smtClean="0">
                <a:latin typeface="Symbol" charset="0"/>
                <a:cs typeface="Times New Roman" charset="0"/>
              </a:rPr>
              <a:t>¬</a:t>
            </a:r>
            <a:r>
              <a:rPr lang="en-GB" dirty="0" smtClean="0">
                <a:latin typeface="Times New Roman" charset="0"/>
                <a:cs typeface="Times New Roman" charset="0"/>
              </a:rPr>
              <a:t>B </a:t>
            </a:r>
            <a:r>
              <a:rPr lang="en-GB" dirty="0" smtClean="0">
                <a:latin typeface="Symbol" charset="0"/>
                <a:cs typeface="Times New Roman" charset="0"/>
              </a:rPr>
              <a:t>∧</a:t>
            </a:r>
            <a:r>
              <a:rPr lang="en-GB" dirty="0" smtClean="0">
                <a:latin typeface="Times New Roman" charset="0"/>
                <a:cs typeface="Times New Roman" charset="0"/>
              </a:rPr>
              <a:t> </a:t>
            </a:r>
            <a:r>
              <a:rPr lang="en-GB" dirty="0" smtClean="0">
                <a:latin typeface="Symbol" charset="0"/>
                <a:cs typeface="Times New Roman" charset="0"/>
              </a:rPr>
              <a:t>¬</a:t>
            </a:r>
            <a:r>
              <a:rPr lang="en-GB" dirty="0" smtClean="0">
                <a:latin typeface="Times New Roman" charset="0"/>
                <a:cs typeface="Times New Roman" charset="0"/>
              </a:rPr>
              <a:t>C</a:t>
            </a:r>
            <a:r>
              <a:rPr lang="en-GB" dirty="0">
                <a:latin typeface="Times New Roman" charset="0"/>
                <a:cs typeface="Times New Roman" charset="0"/>
              </a:rPr>
              <a:t>)</a:t>
            </a:r>
            <a:r>
              <a:rPr lang="en-GB" dirty="0">
                <a:latin typeface="Arial" charset="0"/>
                <a:cs typeface="Times New Roman" charset="0"/>
              </a:rPr>
              <a:t> </a:t>
            </a:r>
            <a:r>
              <a:rPr lang="en-GB" dirty="0" smtClean="0">
                <a:latin typeface="Symbol" charset="0"/>
                <a:cs typeface="Times New Roman" charset="0"/>
              </a:rPr>
              <a:t>∨</a:t>
            </a:r>
            <a:r>
              <a:rPr lang="en-GB" dirty="0" smtClean="0">
                <a:latin typeface="Times New Roman" charset="0"/>
                <a:cs typeface="Times New Roman" charset="0"/>
              </a:rPr>
              <a:t> </a:t>
            </a:r>
            <a:r>
              <a:rPr lang="en-GB" dirty="0">
                <a:latin typeface="Arial" charset="0"/>
                <a:cs typeface="Times New Roman" charset="0"/>
              </a:rPr>
              <a:t>A )		</a:t>
            </a:r>
            <a:r>
              <a:rPr lang="en-GB" sz="2000" dirty="0">
                <a:latin typeface="Arial" charset="0"/>
                <a:cs typeface="Times New Roman" charset="0"/>
              </a:rPr>
              <a:t>move negations inward</a:t>
            </a:r>
          </a:p>
          <a:p>
            <a:pPr eaLnBrk="1" hangingPunct="1">
              <a:lnSpc>
                <a:spcPct val="102000"/>
              </a:lnSpc>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endParaRPr lang="en-GB" dirty="0">
              <a:latin typeface="Arial" charset="0"/>
              <a:cs typeface="Times New Roman" charset="0"/>
            </a:endParaRPr>
          </a:p>
          <a:p>
            <a:pPr eaLnBrk="1" hangingPunct="1">
              <a:lnSpc>
                <a:spcPct val="102000"/>
              </a:lnSpc>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r>
              <a:rPr lang="en-GB" dirty="0" smtClean="0">
                <a:latin typeface="Symbol" charset="0"/>
                <a:cs typeface="Times New Roman" charset="0"/>
              </a:rPr>
              <a:t>(¬</a:t>
            </a:r>
            <a:r>
              <a:rPr lang="en-GB" dirty="0" smtClean="0">
                <a:latin typeface="Arial" charset="0"/>
                <a:cs typeface="Times New Roman" charset="0"/>
              </a:rPr>
              <a:t>A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B </a:t>
            </a:r>
            <a:r>
              <a:rPr lang="en-GB" dirty="0" smtClean="0">
                <a:latin typeface="Symbol" charset="0"/>
                <a:cs typeface="Times New Roman" charset="0"/>
              </a:rPr>
              <a:t>∨</a:t>
            </a:r>
            <a:r>
              <a:rPr lang="en-GB" dirty="0" smtClean="0">
                <a:latin typeface="Arial" charset="0"/>
                <a:cs typeface="Times New Roman" charset="0"/>
              </a:rPr>
              <a:t> </a:t>
            </a:r>
            <a:r>
              <a:rPr lang="en-GB" dirty="0">
                <a:latin typeface="Arial" charset="0"/>
                <a:cs typeface="Times New Roman" charset="0"/>
              </a:rPr>
              <a:t>C) </a:t>
            </a:r>
            <a:r>
              <a:rPr lang="en-GB" dirty="0" smtClean="0">
                <a:latin typeface="Symbol" charset="0"/>
                <a:cs typeface="Times New Roman" charset="0"/>
              </a:rPr>
              <a:t>∧</a:t>
            </a:r>
            <a:r>
              <a:rPr lang="en-GB" dirty="0" smtClean="0">
                <a:latin typeface="Times New Roman" charset="0"/>
                <a:cs typeface="Times New Roman" charset="0"/>
              </a:rPr>
              <a:t> (</a:t>
            </a:r>
            <a:r>
              <a:rPr lang="en-GB" dirty="0" smtClean="0">
                <a:latin typeface="Symbol" charset="0"/>
                <a:cs typeface="Times New Roman" charset="0"/>
              </a:rPr>
              <a:t>¬</a:t>
            </a:r>
            <a:r>
              <a:rPr lang="en-GB" dirty="0" smtClean="0">
                <a:latin typeface="Times New Roman" charset="0"/>
                <a:cs typeface="Times New Roman" charset="0"/>
              </a:rPr>
              <a:t>B </a:t>
            </a:r>
            <a:r>
              <a:rPr lang="en-GB" dirty="0" smtClean="0">
                <a:latin typeface="Symbol" charset="0"/>
                <a:cs typeface="Times New Roman" charset="0"/>
              </a:rPr>
              <a:t>∨</a:t>
            </a:r>
            <a:r>
              <a:rPr lang="en-GB" dirty="0" smtClean="0">
                <a:latin typeface="Times New Roman" charset="0"/>
                <a:cs typeface="Times New Roman" charset="0"/>
              </a:rPr>
              <a:t> </a:t>
            </a:r>
            <a:r>
              <a:rPr lang="en-GB" dirty="0">
                <a:latin typeface="Times New Roman" charset="0"/>
                <a:cs typeface="Times New Roman" charset="0"/>
              </a:rPr>
              <a:t>A) </a:t>
            </a:r>
            <a:r>
              <a:rPr lang="en-GB" dirty="0" smtClean="0">
                <a:latin typeface="Symbol" charset="0"/>
                <a:cs typeface="Times New Roman" charset="0"/>
              </a:rPr>
              <a:t>∧ (¬</a:t>
            </a:r>
            <a:r>
              <a:rPr lang="en-GB" dirty="0" smtClean="0">
                <a:latin typeface="Times New Roman" charset="0"/>
                <a:cs typeface="Times New Roman" charset="0"/>
              </a:rPr>
              <a:t>C</a:t>
            </a:r>
            <a:r>
              <a:rPr lang="en-GB" dirty="0" smtClean="0">
                <a:latin typeface="Arial" charset="0"/>
                <a:cs typeface="Times New Roman" charset="0"/>
              </a:rPr>
              <a:t> </a:t>
            </a:r>
            <a:r>
              <a:rPr lang="en-GB" dirty="0" smtClean="0">
                <a:latin typeface="Symbol" charset="0"/>
                <a:cs typeface="Times New Roman" charset="0"/>
              </a:rPr>
              <a:t>∨</a:t>
            </a:r>
            <a:r>
              <a:rPr lang="en-GB" dirty="0" smtClean="0">
                <a:latin typeface="Times New Roman" charset="0"/>
                <a:cs typeface="Times New Roman" charset="0"/>
              </a:rPr>
              <a:t> </a:t>
            </a:r>
            <a:r>
              <a:rPr lang="en-GB" dirty="0">
                <a:latin typeface="Arial" charset="0"/>
                <a:cs typeface="Times New Roman" charset="0"/>
              </a:rPr>
              <a:t>A)	</a:t>
            </a:r>
            <a:r>
              <a:rPr lang="en-GB" sz="2000" dirty="0">
                <a:latin typeface="Arial" charset="0"/>
                <a:cs typeface="Times New Roman" charset="0"/>
              </a:rPr>
              <a:t>distribute </a:t>
            </a:r>
            <a:r>
              <a:rPr lang="en-GB" sz="2000" dirty="0" smtClean="0">
                <a:latin typeface="Symbol" charset="0"/>
                <a:cs typeface="Times New Roman" charset="0"/>
              </a:rPr>
              <a:t>∨</a:t>
            </a:r>
            <a:r>
              <a:rPr lang="en-GB" sz="2000" dirty="0" smtClean="0">
                <a:latin typeface="Arial" charset="0"/>
                <a:cs typeface="Times New Roman" charset="0"/>
              </a:rPr>
              <a:t> </a:t>
            </a:r>
            <a:r>
              <a:rPr lang="en-GB" sz="2000" dirty="0">
                <a:latin typeface="Arial" charset="0"/>
                <a:cs typeface="Times New Roman" charset="0"/>
              </a:rPr>
              <a:t>over </a:t>
            </a:r>
            <a:r>
              <a:rPr lang="en-GB" sz="2000" dirty="0" smtClean="0">
                <a:latin typeface="Symbol" charset="0"/>
                <a:cs typeface="Times New Roman" charset="0"/>
              </a:rPr>
              <a:t>∧</a:t>
            </a:r>
            <a:endParaRPr lang="en-GB" sz="2000" dirty="0">
              <a:latin typeface="Symbol" charset="0"/>
              <a:cs typeface="Times New Roman" charset="0"/>
            </a:endParaRPr>
          </a:p>
          <a:p>
            <a:pPr eaLnBrk="1" hangingPunct="1">
              <a:buFont typeface="Arial"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 pos="9140825" algn="l"/>
                <a:tab pos="9598025" algn="l"/>
                <a:tab pos="10055225" algn="l"/>
                <a:tab pos="10512425" algn="l"/>
              </a:tabLst>
            </a:pPr>
            <a:endParaRPr lang="en-GB" dirty="0">
              <a:latin typeface="Symbol" charset="0"/>
              <a:cs typeface="Times New Roman" charset="0"/>
            </a:endParaRPr>
          </a:p>
        </p:txBody>
      </p:sp>
      <p:sp>
        <p:nvSpPr>
          <p:cNvPr id="44036" name="Rounded Rectangular Callout 1"/>
          <p:cNvSpPr>
            <a:spLocks noChangeArrowheads="1"/>
          </p:cNvSpPr>
          <p:nvPr/>
        </p:nvSpPr>
        <p:spPr bwMode="auto">
          <a:xfrm>
            <a:off x="990600" y="5943600"/>
            <a:ext cx="2514600" cy="457200"/>
          </a:xfrm>
          <a:prstGeom prst="wedgeRoundRectCallout">
            <a:avLst>
              <a:gd name="adj1" fmla="val -26167"/>
              <a:gd name="adj2" fmla="val -180167"/>
              <a:gd name="adj3" fmla="val 16667"/>
            </a:avLst>
          </a:prstGeom>
          <a:solidFill>
            <a:schemeClr val="bg1"/>
          </a:solidFill>
          <a:ln w="19050">
            <a:solidFill>
              <a:schemeClr val="tx1"/>
            </a:solidFill>
            <a:round/>
            <a:headEnd/>
            <a:tailEnd/>
          </a:ln>
        </p:spPr>
        <p:txBody>
          <a:bodyPr/>
          <a:lstStyle/>
          <a:p>
            <a:r>
              <a:rPr lang="en-US" dirty="0">
                <a:solidFill>
                  <a:schemeClr val="tx1"/>
                </a:solidFill>
              </a:rPr>
              <a:t>called a “</a:t>
            </a:r>
            <a:r>
              <a:rPr lang="en-US" b="1" dirty="0">
                <a:solidFill>
                  <a:schemeClr val="tx1"/>
                </a:solidFill>
              </a:rPr>
              <a:t>clause</a:t>
            </a:r>
            <a:r>
              <a:rPr lang="en-US" dirty="0">
                <a:solidFill>
                  <a:schemeClr val="tx1"/>
                </a:solidFill>
              </a:rPr>
              <a:t>”</a:t>
            </a:r>
          </a:p>
        </p:txBody>
      </p:sp>
      <p:cxnSp>
        <p:nvCxnSpPr>
          <p:cNvPr id="44037" name="Straight Connector 3"/>
          <p:cNvCxnSpPr>
            <a:cxnSpLocks noChangeShapeType="1"/>
          </p:cNvCxnSpPr>
          <p:nvPr/>
        </p:nvCxnSpPr>
        <p:spPr bwMode="auto">
          <a:xfrm>
            <a:off x="762000" y="5181600"/>
            <a:ext cx="1676400" cy="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cxnSp>
      <p:sp>
        <p:nvSpPr>
          <p:cNvPr id="44038" name="TextBox 5"/>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685800" y="152400"/>
            <a:ext cx="7770813" cy="68580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Resolution </a:t>
            </a:r>
            <a:r>
              <a:rPr lang="en-US" sz="3200" dirty="0" smtClean="0">
                <a:latin typeface="Arial" charset="0"/>
                <a:cs typeface="Times New Roman" charset="0"/>
              </a:rPr>
              <a:t>Refutation Steps</a:t>
            </a:r>
            <a:endParaRPr lang="en-US" sz="3200" dirty="0">
              <a:latin typeface="Arial" charset="0"/>
              <a:cs typeface="Times New Roman" charset="0"/>
            </a:endParaRPr>
          </a:p>
        </p:txBody>
      </p:sp>
      <p:sp>
        <p:nvSpPr>
          <p:cNvPr id="45059" name="Rectangle 2"/>
          <p:cNvSpPr>
            <a:spLocks noGrp="1" noChangeArrowheads="1"/>
          </p:cNvSpPr>
          <p:nvPr>
            <p:ph type="body" idx="1"/>
          </p:nvPr>
        </p:nvSpPr>
        <p:spPr>
          <a:xfrm>
            <a:off x="685800" y="1143000"/>
            <a:ext cx="7770813" cy="4724400"/>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Given KB and </a:t>
            </a:r>
            <a:r>
              <a:rPr lang="en-US" dirty="0" smtClean="0">
                <a:latin typeface="Symbol" charset="0"/>
                <a:cs typeface="Times New Roman" charset="0"/>
              </a:rPr>
              <a:t>β</a:t>
            </a:r>
            <a:r>
              <a:rPr lang="en-US" dirty="0" smtClean="0">
                <a:latin typeface="Arial" charset="0"/>
                <a:cs typeface="Times New Roman" charset="0"/>
              </a:rPr>
              <a:t> </a:t>
            </a:r>
            <a:r>
              <a:rPr lang="en-US" dirty="0">
                <a:latin typeface="Arial" charset="0"/>
                <a:cs typeface="Times New Roman" charset="0"/>
              </a:rPr>
              <a:t>(query) </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Add </a:t>
            </a:r>
            <a:r>
              <a:rPr lang="en-US" dirty="0" smtClean="0">
                <a:latin typeface="Symbol" charset="0"/>
                <a:cs typeface="Times New Roman" charset="0"/>
              </a:rPr>
              <a:t>¬</a:t>
            </a:r>
            <a:r>
              <a:rPr lang="en-US" dirty="0" smtClean="0">
                <a:latin typeface="Arial" charset="0"/>
                <a:cs typeface="Times New Roman" charset="0"/>
              </a:rPr>
              <a:t> </a:t>
            </a:r>
            <a:r>
              <a:rPr lang="en-US" dirty="0" smtClean="0">
                <a:latin typeface="Symbol" charset="0"/>
                <a:cs typeface="Times New Roman" charset="0"/>
              </a:rPr>
              <a:t>β</a:t>
            </a:r>
            <a:r>
              <a:rPr lang="en-US" dirty="0" smtClean="0">
                <a:latin typeface="Arial" charset="0"/>
                <a:cs typeface="Times New Roman" charset="0"/>
              </a:rPr>
              <a:t> </a:t>
            </a:r>
            <a:r>
              <a:rPr lang="en-US" dirty="0">
                <a:latin typeface="Arial" charset="0"/>
                <a:cs typeface="Times New Roman" charset="0"/>
              </a:rPr>
              <a:t>to KB, and convert all sentences to CNF</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Show this leads to False (aka “empty clause”).  Proof by </a:t>
            </a:r>
            <a:r>
              <a:rPr lang="en-US" dirty="0" smtClean="0">
                <a:latin typeface="Arial" charset="0"/>
                <a:cs typeface="Times New Roman" charset="0"/>
              </a:rPr>
              <a:t>contradiction</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Example KB:</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A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(B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C</a:t>
            </a:r>
            <a:r>
              <a:rPr lang="en-US" dirty="0" smtClean="0">
                <a:latin typeface="Arial" charset="0"/>
                <a:cs typeface="Times New Roman" charset="0"/>
              </a:rPr>
              <a:t>)</a:t>
            </a:r>
            <a:endParaRPr lang="en-US" dirty="0">
              <a:latin typeface="Arial" charset="0"/>
              <a:cs typeface="Times New Roman"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Symbol" charset="0"/>
                <a:cs typeface="Times New Roman" charset="0"/>
              </a:rPr>
              <a:t>¬</a:t>
            </a:r>
            <a:r>
              <a:rPr lang="en-US" dirty="0" smtClean="0">
                <a:latin typeface="Arial" charset="0"/>
                <a:cs typeface="Times New Roman" charset="0"/>
              </a:rPr>
              <a:t>A</a:t>
            </a:r>
            <a:endParaRPr lang="en-US" sz="2000" baseline="-33000"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Example query: </a:t>
            </a:r>
            <a:r>
              <a:rPr lang="en-US" dirty="0" smtClean="0">
                <a:latin typeface="Symbol" charset="0"/>
                <a:cs typeface="Times New Roman" charset="0"/>
              </a:rPr>
              <a:t>¬</a:t>
            </a:r>
            <a:r>
              <a:rPr lang="en-US" dirty="0" smtClean="0">
                <a:latin typeface="Arial" charset="0"/>
                <a:cs typeface="Times New Roman" charset="0"/>
              </a:rPr>
              <a:t>B</a:t>
            </a:r>
            <a:endParaRPr lang="en-US" baseline="-33000" dirty="0">
              <a:latin typeface="Arial" charset="0"/>
              <a:cs typeface="Times New Roman" charset="0"/>
            </a:endParaRPr>
          </a:p>
        </p:txBody>
      </p:sp>
      <p:sp>
        <p:nvSpPr>
          <p:cNvPr id="45060"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body" idx="1"/>
          </p:nvPr>
        </p:nvSpPr>
        <p:spPr>
          <a:xfrm>
            <a:off x="-87314" y="1855788"/>
            <a:ext cx="9002713" cy="4937125"/>
          </a:xfrm>
        </p:spPr>
        <p:txBody>
          <a:bodyPr lIns="0" tIns="0" rIns="0" bIns="0"/>
          <a:lstStyle/>
          <a:p>
            <a:pPr eaLnBrk="1" hangingPunct="1">
              <a:lnSpc>
                <a:spcPct val="93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algn="ctr" eaLnBrk="1" hangingPunct="1">
              <a:lnSpc>
                <a:spcPct val="110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Symbol" charset="0"/>
                <a:cs typeface="Times New Roman" charset="0"/>
              </a:rPr>
              <a:t>((</a:t>
            </a:r>
            <a:r>
              <a:rPr lang="en-US" b="1" dirty="0" smtClean="0">
                <a:latin typeface="Symbol" charset="0"/>
                <a:cs typeface="Times New Roman" charset="0"/>
              </a:rPr>
              <a:t>¬</a:t>
            </a:r>
            <a:r>
              <a:rPr lang="en-US" dirty="0" smtClean="0">
                <a:latin typeface="Arial" charset="0"/>
                <a:cs typeface="Times New Roman" charset="0"/>
              </a:rPr>
              <a:t>P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((True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R) </a:t>
            </a:r>
            <a:r>
              <a:rPr lang="en-US" dirty="0" smtClean="0">
                <a:latin typeface="Symbol" charset="0"/>
                <a:cs typeface="Times New Roman" charset="0"/>
              </a:rPr>
              <a:t>⇔ </a:t>
            </a:r>
            <a:r>
              <a:rPr lang="en-US" dirty="0">
                <a:latin typeface="Arial" charset="0"/>
                <a:cs typeface="Times New Roman" charset="0"/>
              </a:rPr>
              <a:t>Q)) </a:t>
            </a:r>
            <a:r>
              <a:rPr lang="en-US" dirty="0" smtClean="0">
                <a:latin typeface="Symbol" charset="0"/>
                <a:cs typeface="Times New Roman" charset="0"/>
              </a:rPr>
              <a:t>⇒</a:t>
            </a:r>
            <a:r>
              <a:rPr lang="en-US" dirty="0" smtClean="0">
                <a:latin typeface="Arial" charset="0"/>
                <a:cs typeface="Times New Roman" charset="0"/>
              </a:rPr>
              <a:t> S)</a:t>
            </a:r>
            <a:r>
              <a:rPr lang="en-US" dirty="0" smtClean="0">
                <a:solidFill>
                  <a:srgbClr val="FFFFFF"/>
                </a:solidFill>
                <a:latin typeface="Arial" charset="0"/>
                <a:cs typeface="Times New Roman" charset="0"/>
              </a:rPr>
              <a:t>)   </a:t>
            </a:r>
            <a:r>
              <a:rPr lang="en-US" dirty="0">
                <a:solidFill>
                  <a:srgbClr val="FF0000"/>
                </a:solidFill>
                <a:latin typeface="Arial" charset="0"/>
                <a:cs typeface="Times New Roman" charset="0"/>
              </a:rPr>
              <a:t>well formed </a:t>
            </a:r>
            <a:r>
              <a:rPr lang="en-US" sz="2000" dirty="0">
                <a:solidFill>
                  <a:srgbClr val="FF0000"/>
                </a:solidFill>
                <a:latin typeface="Arial" charset="0"/>
                <a:cs typeface="Times New Roman" charset="0"/>
              </a:rPr>
              <a:t>(“</a:t>
            </a:r>
            <a:r>
              <a:rPr lang="en-US" sz="2000" dirty="0" err="1">
                <a:solidFill>
                  <a:srgbClr val="FF0000"/>
                </a:solidFill>
                <a:latin typeface="Arial" charset="0"/>
                <a:cs typeface="Times New Roman" charset="0"/>
              </a:rPr>
              <a:t>wff</a:t>
            </a:r>
            <a:r>
              <a:rPr lang="en-US" sz="2000" dirty="0">
                <a:solidFill>
                  <a:srgbClr val="FF0000"/>
                </a:solidFill>
                <a:latin typeface="Arial" charset="0"/>
                <a:cs typeface="Times New Roman" charset="0"/>
              </a:rPr>
              <a:t>” or “sentence”)</a:t>
            </a:r>
            <a:endParaRPr lang="en-US" sz="1800" dirty="0">
              <a:solidFill>
                <a:srgbClr val="FF0000"/>
              </a:solidFill>
              <a:latin typeface="Arial" charset="0"/>
              <a:cs typeface="Times New Roman" charset="0"/>
            </a:endParaRPr>
          </a:p>
          <a:p>
            <a:pPr algn="ctr" eaLnBrk="1" hangingPunct="1">
              <a:lnSpc>
                <a:spcPct val="110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Symbol" charset="0"/>
                <a:cs typeface="Times New Roman" charset="0"/>
              </a:rPr>
              <a:t>(</a:t>
            </a:r>
            <a:r>
              <a:rPr lang="en-US" b="1" dirty="0" smtClean="0">
                <a:latin typeface="Symbol" charset="0"/>
                <a:cs typeface="Times New Roman" charset="0"/>
              </a:rPr>
              <a:t>¬</a:t>
            </a:r>
            <a:r>
              <a:rPr lang="en-US" dirty="0" smtClean="0">
                <a:latin typeface="Symbol" charset="0"/>
                <a:cs typeface="Times New Roman" charset="0"/>
              </a:rPr>
              <a:t>(</a:t>
            </a:r>
            <a:r>
              <a:rPr lang="en-US" dirty="0" smtClean="0">
                <a:latin typeface="Arial" charset="0"/>
                <a:cs typeface="Times New Roman" charset="0"/>
              </a:rPr>
              <a:t>P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Q) </a:t>
            </a:r>
            <a:r>
              <a:rPr lang="en-US" dirty="0" smtClean="0">
                <a:latin typeface="Symbol" charset="0"/>
                <a:cs typeface="Times New Roman" charset="0"/>
              </a:rPr>
              <a:t>∧</a:t>
            </a:r>
            <a:r>
              <a:rPr lang="en-US" dirty="0" smtClean="0">
                <a:latin typeface="Arial" charset="0"/>
                <a:cs typeface="Times New Roman" charset="0"/>
              </a:rPr>
              <a:t>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S)               </a:t>
            </a:r>
            <a:r>
              <a:rPr lang="en-US" dirty="0">
                <a:solidFill>
                  <a:srgbClr val="FFFFFF"/>
                </a:solidFill>
                <a:latin typeface="Arial" charset="0"/>
                <a:cs typeface="Times New Roman" charset="0"/>
              </a:rPr>
              <a:t> </a:t>
            </a:r>
            <a:r>
              <a:rPr lang="en-US" dirty="0">
                <a:solidFill>
                  <a:srgbClr val="FF0000"/>
                </a:solidFill>
                <a:latin typeface="Arial" charset="0"/>
                <a:cs typeface="Times New Roman" charset="0"/>
              </a:rPr>
              <a:t>not well formed</a:t>
            </a:r>
          </a:p>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solidFill>
                <a:srgbClr val="FF0000"/>
              </a:solidFill>
              <a:latin typeface="Arial" charset="0"/>
              <a:cs typeface="Times New Roman" charset="0"/>
            </a:endParaRPr>
          </a:p>
        </p:txBody>
      </p:sp>
      <p:sp>
        <p:nvSpPr>
          <p:cNvPr id="6147" name="Rectangle 1"/>
          <p:cNvSpPr>
            <a:spLocks noGrp="1" noChangeArrowheads="1"/>
          </p:cNvSpPr>
          <p:nvPr>
            <p:ph type="title"/>
          </p:nvPr>
        </p:nvSpPr>
        <p:spPr>
          <a:xfrm>
            <a:off x="711200" y="152400"/>
            <a:ext cx="7772400" cy="611188"/>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Propositional Logic Syntax</a:t>
            </a:r>
          </a:p>
        </p:txBody>
      </p:sp>
      <p:grpSp>
        <p:nvGrpSpPr>
          <p:cNvPr id="6148" name="Group 2"/>
          <p:cNvGrpSpPr>
            <a:grpSpLocks/>
          </p:cNvGrpSpPr>
          <p:nvPr/>
        </p:nvGrpSpPr>
        <p:grpSpPr bwMode="auto">
          <a:xfrm>
            <a:off x="571500" y="1012825"/>
            <a:ext cx="8275638" cy="3436938"/>
            <a:chOff x="360" y="638"/>
            <a:chExt cx="5213" cy="2165"/>
          </a:xfrm>
        </p:grpSpPr>
        <p:sp>
          <p:nvSpPr>
            <p:cNvPr id="6151" name="AutoShape 3"/>
            <p:cNvSpPr>
              <a:spLocks noChangeArrowheads="1"/>
            </p:cNvSpPr>
            <p:nvPr/>
          </p:nvSpPr>
          <p:spPr bwMode="auto">
            <a:xfrm>
              <a:off x="360" y="638"/>
              <a:ext cx="5213" cy="2165"/>
            </a:xfrm>
            <a:prstGeom prst="roundRect">
              <a:avLst>
                <a:gd name="adj" fmla="val 4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52" name="Text Box 4"/>
            <p:cNvSpPr txBox="1">
              <a:spLocks noChangeArrowheads="1"/>
            </p:cNvSpPr>
            <p:nvPr/>
          </p:nvSpPr>
          <p:spPr bwMode="auto">
            <a:xfrm>
              <a:off x="360" y="638"/>
              <a:ext cx="5213" cy="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2555875" algn="l"/>
                  <a:tab pos="3027363" algn="l"/>
                  <a:tab pos="3616325" algn="l"/>
                  <a:tab pos="4343400" algn="l"/>
                  <a:tab pos="5064125" algn="l"/>
                  <a:tab pos="5788025" algn="l"/>
                  <a:tab pos="6511925" algn="l"/>
                  <a:tab pos="7235825" algn="l"/>
                  <a:tab pos="7959725" algn="l"/>
                  <a:tab pos="8229600" algn="l"/>
                  <a:tab pos="8686800" algn="l"/>
                  <a:tab pos="9144000" algn="l"/>
                  <a:tab pos="9601200" algn="l"/>
                  <a:tab pos="10058400" algn="l"/>
                  <a:tab pos="10515600" algn="l"/>
                </a:tabLst>
                <a:defRPr sz="2400">
                  <a:solidFill>
                    <a:srgbClr val="000000"/>
                  </a:solidFill>
                  <a:latin typeface="Arial" charset="0"/>
                  <a:ea typeface="ＭＳ Ｐゴシック" charset="0"/>
                  <a:cs typeface="Times New Roman" charset="0"/>
                </a:defRPr>
              </a:lvl1pPr>
              <a:lvl2pPr marL="742950" indent="-285750">
                <a:tabLst>
                  <a:tab pos="0" algn="l"/>
                  <a:tab pos="2555875" algn="l"/>
                  <a:tab pos="3027363" algn="l"/>
                  <a:tab pos="3616325" algn="l"/>
                  <a:tab pos="4343400" algn="l"/>
                  <a:tab pos="5064125" algn="l"/>
                  <a:tab pos="5788025" algn="l"/>
                  <a:tab pos="6511925" algn="l"/>
                  <a:tab pos="7235825" algn="l"/>
                  <a:tab pos="7959725" algn="l"/>
                  <a:tab pos="8229600" algn="l"/>
                  <a:tab pos="8686800" algn="l"/>
                  <a:tab pos="9144000" algn="l"/>
                  <a:tab pos="9601200" algn="l"/>
                  <a:tab pos="10058400" algn="l"/>
                  <a:tab pos="10515600" algn="l"/>
                </a:tabLst>
                <a:defRPr sz="2400">
                  <a:solidFill>
                    <a:srgbClr val="000000"/>
                  </a:solidFill>
                  <a:latin typeface="Arial" charset="0"/>
                  <a:ea typeface="Times New Roman" charset="0"/>
                  <a:cs typeface="Times New Roman" charset="0"/>
                </a:defRPr>
              </a:lvl2pPr>
              <a:lvl3pPr>
                <a:tabLst>
                  <a:tab pos="0" algn="l"/>
                  <a:tab pos="2555875" algn="l"/>
                  <a:tab pos="3027363" algn="l"/>
                  <a:tab pos="3616325" algn="l"/>
                  <a:tab pos="4343400" algn="l"/>
                  <a:tab pos="5064125" algn="l"/>
                  <a:tab pos="5788025" algn="l"/>
                  <a:tab pos="6511925" algn="l"/>
                  <a:tab pos="7235825" algn="l"/>
                  <a:tab pos="7959725" algn="l"/>
                  <a:tab pos="8229600" algn="l"/>
                  <a:tab pos="8686800" algn="l"/>
                  <a:tab pos="9144000" algn="l"/>
                  <a:tab pos="9601200" algn="l"/>
                  <a:tab pos="10058400" algn="l"/>
                  <a:tab pos="10515600" algn="l"/>
                </a:tabLst>
                <a:defRPr sz="2000">
                  <a:solidFill>
                    <a:srgbClr val="000000"/>
                  </a:solidFill>
                  <a:latin typeface="Arial" charset="0"/>
                  <a:ea typeface="Times New Roman" charset="0"/>
                  <a:cs typeface="Times New Roman" charset="0"/>
                </a:defRPr>
              </a:lvl3pPr>
              <a:lvl4pPr>
                <a:tabLst>
                  <a:tab pos="0" algn="l"/>
                  <a:tab pos="2555875" algn="l"/>
                  <a:tab pos="3027363" algn="l"/>
                  <a:tab pos="3616325" algn="l"/>
                  <a:tab pos="4343400" algn="l"/>
                  <a:tab pos="5064125" algn="l"/>
                  <a:tab pos="5788025" algn="l"/>
                  <a:tab pos="6511925" algn="l"/>
                  <a:tab pos="7235825" algn="l"/>
                  <a:tab pos="7959725" algn="l"/>
                  <a:tab pos="8229600" algn="l"/>
                  <a:tab pos="8686800" algn="l"/>
                  <a:tab pos="9144000" algn="l"/>
                  <a:tab pos="9601200" algn="l"/>
                  <a:tab pos="10058400" algn="l"/>
                  <a:tab pos="10515600" algn="l"/>
                </a:tabLst>
                <a:defRPr>
                  <a:solidFill>
                    <a:srgbClr val="000000"/>
                  </a:solidFill>
                  <a:latin typeface="Arial" charset="0"/>
                  <a:ea typeface="Times New Roman" charset="0"/>
                  <a:cs typeface="Times New Roman" charset="0"/>
                </a:defRPr>
              </a:lvl4pPr>
              <a:lvl5pPr>
                <a:tabLst>
                  <a:tab pos="0" algn="l"/>
                  <a:tab pos="2555875" algn="l"/>
                  <a:tab pos="3027363" algn="l"/>
                  <a:tab pos="3616325" algn="l"/>
                  <a:tab pos="4343400" algn="l"/>
                  <a:tab pos="5064125" algn="l"/>
                  <a:tab pos="5788025" algn="l"/>
                  <a:tab pos="6511925" algn="l"/>
                  <a:tab pos="7235825" algn="l"/>
                  <a:tab pos="7959725" algn="l"/>
                  <a:tab pos="8229600" algn="l"/>
                  <a:tab pos="8686800" algn="l"/>
                  <a:tab pos="9144000" algn="l"/>
                  <a:tab pos="9601200" algn="l"/>
                  <a:tab pos="10058400" algn="l"/>
                  <a:tab pos="10515600" algn="l"/>
                </a:tabLst>
                <a:defRPr sz="1600">
                  <a:solidFill>
                    <a:srgbClr val="000000"/>
                  </a:solidFill>
                  <a:latin typeface="Arial" charset="0"/>
                  <a:ea typeface="Times New Roman" charset="0"/>
                  <a:cs typeface="Times New Roman" charset="0"/>
                </a:defRPr>
              </a:lvl5pPr>
              <a:lvl6pPr eaLnBrk="0" hangingPunct="0">
                <a:tabLst>
                  <a:tab pos="0" algn="l"/>
                  <a:tab pos="2555875" algn="l"/>
                  <a:tab pos="3027363" algn="l"/>
                  <a:tab pos="3616325" algn="l"/>
                  <a:tab pos="4343400" algn="l"/>
                  <a:tab pos="5064125" algn="l"/>
                  <a:tab pos="5788025" algn="l"/>
                  <a:tab pos="6511925" algn="l"/>
                  <a:tab pos="7235825" algn="l"/>
                  <a:tab pos="7959725" algn="l"/>
                  <a:tab pos="8229600" algn="l"/>
                  <a:tab pos="8686800" algn="l"/>
                  <a:tab pos="9144000" algn="l"/>
                  <a:tab pos="9601200" algn="l"/>
                  <a:tab pos="10058400" algn="l"/>
                  <a:tab pos="10515600" algn="l"/>
                </a:tabLst>
                <a:defRPr sz="1600">
                  <a:solidFill>
                    <a:srgbClr val="000000"/>
                  </a:solidFill>
                  <a:latin typeface="Arial" charset="0"/>
                  <a:ea typeface="Times New Roman" charset="0"/>
                  <a:cs typeface="Times New Roman" charset="0"/>
                </a:defRPr>
              </a:lvl6pPr>
              <a:lvl7pPr eaLnBrk="0" hangingPunct="0">
                <a:tabLst>
                  <a:tab pos="0" algn="l"/>
                  <a:tab pos="2555875" algn="l"/>
                  <a:tab pos="3027363" algn="l"/>
                  <a:tab pos="3616325" algn="l"/>
                  <a:tab pos="4343400" algn="l"/>
                  <a:tab pos="5064125" algn="l"/>
                  <a:tab pos="5788025" algn="l"/>
                  <a:tab pos="6511925" algn="l"/>
                  <a:tab pos="7235825" algn="l"/>
                  <a:tab pos="7959725" algn="l"/>
                  <a:tab pos="8229600" algn="l"/>
                  <a:tab pos="8686800" algn="l"/>
                  <a:tab pos="9144000" algn="l"/>
                  <a:tab pos="9601200" algn="l"/>
                  <a:tab pos="10058400" algn="l"/>
                  <a:tab pos="10515600" algn="l"/>
                </a:tabLst>
                <a:defRPr sz="1600">
                  <a:solidFill>
                    <a:srgbClr val="000000"/>
                  </a:solidFill>
                  <a:latin typeface="Arial" charset="0"/>
                  <a:ea typeface="Times New Roman" charset="0"/>
                  <a:cs typeface="Times New Roman" charset="0"/>
                </a:defRPr>
              </a:lvl7pPr>
              <a:lvl8pPr eaLnBrk="0" hangingPunct="0">
                <a:tabLst>
                  <a:tab pos="0" algn="l"/>
                  <a:tab pos="2555875" algn="l"/>
                  <a:tab pos="3027363" algn="l"/>
                  <a:tab pos="3616325" algn="l"/>
                  <a:tab pos="4343400" algn="l"/>
                  <a:tab pos="5064125" algn="l"/>
                  <a:tab pos="5788025" algn="l"/>
                  <a:tab pos="6511925" algn="l"/>
                  <a:tab pos="7235825" algn="l"/>
                  <a:tab pos="7959725" algn="l"/>
                  <a:tab pos="8229600" algn="l"/>
                  <a:tab pos="8686800" algn="l"/>
                  <a:tab pos="9144000" algn="l"/>
                  <a:tab pos="9601200" algn="l"/>
                  <a:tab pos="10058400" algn="l"/>
                  <a:tab pos="10515600" algn="l"/>
                </a:tabLst>
                <a:defRPr sz="1600">
                  <a:solidFill>
                    <a:srgbClr val="000000"/>
                  </a:solidFill>
                  <a:latin typeface="Arial" charset="0"/>
                  <a:ea typeface="Times New Roman" charset="0"/>
                  <a:cs typeface="Times New Roman" charset="0"/>
                </a:defRPr>
              </a:lvl8pPr>
              <a:lvl9pPr eaLnBrk="0" hangingPunct="0">
                <a:tabLst>
                  <a:tab pos="0" algn="l"/>
                  <a:tab pos="2555875" algn="l"/>
                  <a:tab pos="3027363" algn="l"/>
                  <a:tab pos="3616325" algn="l"/>
                  <a:tab pos="4343400" algn="l"/>
                  <a:tab pos="5064125" algn="l"/>
                  <a:tab pos="5788025" algn="l"/>
                  <a:tab pos="6511925" algn="l"/>
                  <a:tab pos="7235825" algn="l"/>
                  <a:tab pos="7959725" algn="l"/>
                  <a:tab pos="8229600" algn="l"/>
                  <a:tab pos="8686800" algn="l"/>
                  <a:tab pos="9144000" algn="l"/>
                  <a:tab pos="9601200" algn="l"/>
                  <a:tab pos="10058400" algn="l"/>
                  <a:tab pos="10515600" algn="l"/>
                </a:tabLst>
                <a:defRPr sz="1600">
                  <a:solidFill>
                    <a:srgbClr val="000000"/>
                  </a:solidFill>
                  <a:latin typeface="Arial" charset="0"/>
                  <a:ea typeface="Times New Roman" charset="0"/>
                  <a:cs typeface="Times New Roman" charset="0"/>
                </a:defRPr>
              </a:lvl9pPr>
            </a:lstStyle>
            <a:p>
              <a:pPr eaLnBrk="1" hangingPunct="1">
                <a:lnSpc>
                  <a:spcPct val="93000"/>
                </a:lnSpc>
              </a:pPr>
              <a:r>
                <a:rPr lang="en-GB" i="1" dirty="0">
                  <a:latin typeface="Times New Roman" charset="0"/>
                </a:rPr>
                <a:t>Sentence</a:t>
              </a:r>
              <a:r>
                <a:rPr lang="en-GB" dirty="0">
                  <a:latin typeface="Times New Roman" charset="0"/>
                </a:rPr>
                <a:t>	</a:t>
              </a:r>
              <a:r>
                <a:rPr lang="en-GB" dirty="0" smtClean="0">
                  <a:latin typeface="Symbol" charset="0"/>
                </a:rPr>
                <a:t>→   </a:t>
              </a:r>
              <a:r>
                <a:rPr lang="en-GB" i="1" dirty="0" err="1">
                  <a:latin typeface="Times New Roman" charset="0"/>
                </a:rPr>
                <a:t>AtomicSentence</a:t>
              </a:r>
              <a:r>
                <a:rPr lang="en-GB" dirty="0">
                  <a:latin typeface="Times New Roman" charset="0"/>
                </a:rPr>
                <a:t> | </a:t>
              </a:r>
              <a:r>
                <a:rPr lang="en-GB" i="1" dirty="0" err="1">
                  <a:latin typeface="Times New Roman" charset="0"/>
                </a:rPr>
                <a:t>ComplexSentence</a:t>
              </a:r>
              <a:endParaRPr lang="en-GB" i="1" dirty="0">
                <a:latin typeface="Times New Roman" charset="0"/>
              </a:endParaRPr>
            </a:p>
            <a:p>
              <a:pPr eaLnBrk="1" hangingPunct="1"/>
              <a:r>
                <a:rPr lang="en-GB" i="1" dirty="0" err="1">
                  <a:latin typeface="Times New Roman" charset="0"/>
                </a:rPr>
                <a:t>AtomicSentence</a:t>
              </a:r>
              <a:r>
                <a:rPr lang="en-GB" dirty="0">
                  <a:latin typeface="Times New Roman" charset="0"/>
                </a:rPr>
                <a:t>	</a:t>
              </a:r>
              <a:r>
                <a:rPr lang="en-GB" dirty="0" smtClean="0">
                  <a:latin typeface="Symbol" charset="0"/>
                </a:rPr>
                <a:t>→   </a:t>
              </a:r>
              <a:r>
                <a:rPr lang="en-GB" dirty="0" smtClean="0">
                  <a:solidFill>
                    <a:srgbClr val="FF0000"/>
                  </a:solidFill>
                  <a:latin typeface="Times New Roman" charset="0"/>
                </a:rPr>
                <a:t>True</a:t>
              </a:r>
              <a:r>
                <a:rPr lang="en-GB" dirty="0" smtClean="0">
                  <a:latin typeface="Times New Roman" charset="0"/>
                </a:rPr>
                <a:t> </a:t>
              </a:r>
              <a:r>
                <a:rPr lang="en-GB" dirty="0">
                  <a:latin typeface="Times New Roman" charset="0"/>
                </a:rPr>
                <a:t>| </a:t>
              </a:r>
              <a:r>
                <a:rPr lang="en-GB" dirty="0">
                  <a:solidFill>
                    <a:srgbClr val="FF0000"/>
                  </a:solidFill>
                  <a:latin typeface="Times New Roman" charset="0"/>
                </a:rPr>
                <a:t>False</a:t>
              </a:r>
              <a:r>
                <a:rPr lang="en-GB" dirty="0">
                  <a:latin typeface="Times New Roman" charset="0"/>
                </a:rPr>
                <a:t> | </a:t>
              </a:r>
              <a:r>
                <a:rPr lang="en-GB" i="1" dirty="0">
                  <a:latin typeface="Times New Roman" charset="0"/>
                </a:rPr>
                <a:t>Symbol</a:t>
              </a:r>
            </a:p>
            <a:p>
              <a:pPr eaLnBrk="1" hangingPunct="1"/>
              <a:r>
                <a:rPr lang="en-GB" i="1" dirty="0">
                  <a:latin typeface="Times New Roman" charset="0"/>
                </a:rPr>
                <a:t>Symbol</a:t>
              </a:r>
              <a:r>
                <a:rPr lang="en-GB" dirty="0">
                  <a:latin typeface="Times New Roman" charset="0"/>
                </a:rPr>
                <a:t>	</a:t>
              </a:r>
              <a:r>
                <a:rPr lang="en-GB" dirty="0" smtClean="0">
                  <a:latin typeface="Symbol" charset="0"/>
                </a:rPr>
                <a:t>→   </a:t>
              </a:r>
              <a:r>
                <a:rPr lang="en-GB" dirty="0" smtClean="0">
                  <a:solidFill>
                    <a:srgbClr val="FF0000"/>
                  </a:solidFill>
                  <a:latin typeface="Times New Roman" charset="0"/>
                </a:rPr>
                <a:t>P</a:t>
              </a:r>
              <a:r>
                <a:rPr lang="en-GB" dirty="0" smtClean="0">
                  <a:latin typeface="Times New Roman" charset="0"/>
                </a:rPr>
                <a:t> </a:t>
              </a:r>
              <a:r>
                <a:rPr lang="en-GB" dirty="0">
                  <a:latin typeface="Times New Roman" charset="0"/>
                </a:rPr>
                <a:t>| </a:t>
              </a:r>
              <a:r>
                <a:rPr lang="en-GB" dirty="0">
                  <a:solidFill>
                    <a:srgbClr val="FF0000"/>
                  </a:solidFill>
                  <a:latin typeface="Times New Roman" charset="0"/>
                </a:rPr>
                <a:t>Q</a:t>
              </a:r>
              <a:r>
                <a:rPr lang="en-GB" dirty="0">
                  <a:latin typeface="Times New Roman" charset="0"/>
                </a:rPr>
                <a:t> | </a:t>
              </a:r>
              <a:r>
                <a:rPr lang="en-GB" dirty="0">
                  <a:solidFill>
                    <a:srgbClr val="FF0000"/>
                  </a:solidFill>
                  <a:latin typeface="Times New Roman" charset="0"/>
                </a:rPr>
                <a:t>R</a:t>
              </a:r>
              <a:r>
                <a:rPr lang="en-GB" dirty="0">
                  <a:latin typeface="Times New Roman" charset="0"/>
                </a:rPr>
                <a:t> | . . .</a:t>
              </a:r>
            </a:p>
            <a:p>
              <a:pPr eaLnBrk="1" hangingPunct="1"/>
              <a:r>
                <a:rPr lang="en-GB" i="1" dirty="0" err="1">
                  <a:latin typeface="Times New Roman" charset="0"/>
                </a:rPr>
                <a:t>ComplexSentence</a:t>
              </a:r>
              <a:r>
                <a:rPr lang="en-GB" dirty="0">
                  <a:latin typeface="Times New Roman" charset="0"/>
                </a:rPr>
                <a:t> 	</a:t>
              </a:r>
              <a:r>
                <a:rPr lang="en-GB" dirty="0" smtClean="0">
                  <a:latin typeface="Symbol" charset="0"/>
                </a:rPr>
                <a:t>→   </a:t>
              </a:r>
              <a:r>
                <a:rPr lang="en-GB" b="1" dirty="0" smtClean="0">
                  <a:solidFill>
                    <a:srgbClr val="FF0000"/>
                  </a:solidFill>
                  <a:latin typeface="Symbol" charset="0"/>
                </a:rPr>
                <a:t>¬ </a:t>
              </a:r>
              <a:r>
                <a:rPr lang="en-GB" i="1" dirty="0">
                  <a:latin typeface="Times New Roman" charset="0"/>
                </a:rPr>
                <a:t>Sentence</a:t>
              </a:r>
            </a:p>
            <a:p>
              <a:pPr eaLnBrk="1" hangingPunct="1"/>
              <a:r>
                <a:rPr lang="en-GB" dirty="0">
                  <a:latin typeface="Times New Roman" charset="0"/>
                </a:rPr>
                <a:t>	| 	</a:t>
              </a:r>
              <a:r>
                <a:rPr lang="en-GB" dirty="0">
                  <a:solidFill>
                    <a:srgbClr val="FF0000"/>
                  </a:solidFill>
                  <a:latin typeface="Times New Roman" charset="0"/>
                </a:rPr>
                <a:t>(</a:t>
              </a:r>
              <a:r>
                <a:rPr lang="en-GB" dirty="0">
                  <a:latin typeface="Times New Roman" charset="0"/>
                </a:rPr>
                <a:t> </a:t>
              </a:r>
              <a:r>
                <a:rPr lang="en-GB" i="1" dirty="0">
                  <a:latin typeface="Times New Roman" charset="0"/>
                </a:rPr>
                <a:t>Sentence</a:t>
              </a:r>
              <a:r>
                <a:rPr lang="en-GB" dirty="0">
                  <a:latin typeface="Times New Roman" charset="0"/>
                </a:rPr>
                <a:t> </a:t>
              </a:r>
              <a:r>
                <a:rPr lang="en-GB" dirty="0" smtClean="0">
                  <a:solidFill>
                    <a:srgbClr val="FF0000"/>
                  </a:solidFill>
                  <a:latin typeface="Symbol" charset="0"/>
                </a:rPr>
                <a:t>∧</a:t>
              </a:r>
              <a:r>
                <a:rPr lang="en-GB" dirty="0" smtClean="0">
                  <a:latin typeface="Times New Roman" charset="0"/>
                </a:rPr>
                <a:t> </a:t>
              </a:r>
              <a:r>
                <a:rPr lang="en-GB" i="1" dirty="0">
                  <a:latin typeface="Times New Roman" charset="0"/>
                </a:rPr>
                <a:t>Sentence</a:t>
              </a:r>
              <a:r>
                <a:rPr lang="en-GB" dirty="0">
                  <a:latin typeface="Times New Roman" charset="0"/>
                </a:rPr>
                <a:t> </a:t>
              </a:r>
              <a:r>
                <a:rPr lang="en-GB" dirty="0" smtClean="0">
                  <a:solidFill>
                    <a:srgbClr val="FF0000"/>
                  </a:solidFill>
                  <a:latin typeface="Times New Roman" charset="0"/>
                </a:rPr>
                <a:t>)</a:t>
              </a:r>
              <a:endParaRPr lang="en-GB" dirty="0">
                <a:solidFill>
                  <a:srgbClr val="FF0000"/>
                </a:solidFill>
                <a:latin typeface="Times New Roman" charset="0"/>
              </a:endParaRPr>
            </a:p>
            <a:p>
              <a:pPr eaLnBrk="1" hangingPunct="1"/>
              <a:r>
                <a:rPr lang="en-GB" dirty="0">
                  <a:latin typeface="Times New Roman" charset="0"/>
                </a:rPr>
                <a:t>	|	</a:t>
              </a:r>
              <a:r>
                <a:rPr lang="en-GB" dirty="0">
                  <a:solidFill>
                    <a:srgbClr val="FF0000"/>
                  </a:solidFill>
                  <a:latin typeface="Times New Roman" charset="0"/>
                </a:rPr>
                <a:t>(</a:t>
              </a:r>
              <a:r>
                <a:rPr lang="en-GB" dirty="0">
                  <a:latin typeface="Times New Roman" charset="0"/>
                </a:rPr>
                <a:t> </a:t>
              </a:r>
              <a:r>
                <a:rPr lang="en-GB" i="1" dirty="0">
                  <a:latin typeface="Times New Roman" charset="0"/>
                </a:rPr>
                <a:t>Sentence</a:t>
              </a:r>
              <a:r>
                <a:rPr lang="en-GB" dirty="0">
                  <a:latin typeface="Times New Roman" charset="0"/>
                </a:rPr>
                <a:t> </a:t>
              </a:r>
              <a:r>
                <a:rPr lang="en-GB" dirty="0" smtClean="0">
                  <a:solidFill>
                    <a:srgbClr val="FF0000"/>
                  </a:solidFill>
                  <a:latin typeface="Symbol" charset="0"/>
                </a:rPr>
                <a:t>∨</a:t>
              </a:r>
              <a:r>
                <a:rPr lang="en-GB" dirty="0" smtClean="0">
                  <a:latin typeface="Times New Roman" charset="0"/>
                </a:rPr>
                <a:t> </a:t>
              </a:r>
              <a:r>
                <a:rPr lang="en-GB" i="1" dirty="0">
                  <a:latin typeface="Times New Roman" charset="0"/>
                </a:rPr>
                <a:t>Sentence</a:t>
              </a:r>
              <a:r>
                <a:rPr lang="en-GB" dirty="0">
                  <a:latin typeface="Times New Roman" charset="0"/>
                </a:rPr>
                <a:t> </a:t>
              </a:r>
              <a:r>
                <a:rPr lang="en-GB" dirty="0" smtClean="0">
                  <a:solidFill>
                    <a:srgbClr val="FF0000"/>
                  </a:solidFill>
                  <a:latin typeface="Times New Roman" charset="0"/>
                </a:rPr>
                <a:t>)</a:t>
              </a:r>
              <a:endParaRPr lang="en-GB" dirty="0">
                <a:solidFill>
                  <a:srgbClr val="FF0000"/>
                </a:solidFill>
                <a:latin typeface="Times New Roman" charset="0"/>
              </a:endParaRPr>
            </a:p>
            <a:p>
              <a:pPr eaLnBrk="1" hangingPunct="1"/>
              <a:r>
                <a:rPr lang="en-GB" dirty="0">
                  <a:latin typeface="Times New Roman" charset="0"/>
                </a:rPr>
                <a:t>	|	</a:t>
              </a:r>
              <a:r>
                <a:rPr lang="en-GB" dirty="0">
                  <a:solidFill>
                    <a:srgbClr val="FF0000"/>
                  </a:solidFill>
                  <a:latin typeface="Times New Roman" charset="0"/>
                </a:rPr>
                <a:t>(</a:t>
              </a:r>
              <a:r>
                <a:rPr lang="en-GB" dirty="0">
                  <a:latin typeface="Times New Roman" charset="0"/>
                </a:rPr>
                <a:t> </a:t>
              </a:r>
              <a:r>
                <a:rPr lang="en-GB" i="1" dirty="0">
                  <a:latin typeface="Times New Roman" charset="0"/>
                </a:rPr>
                <a:t>Sentence</a:t>
              </a:r>
              <a:r>
                <a:rPr lang="en-GB" dirty="0">
                  <a:latin typeface="Times New Roman" charset="0"/>
                </a:rPr>
                <a:t> </a:t>
              </a:r>
              <a:r>
                <a:rPr lang="en-GB" dirty="0" smtClean="0">
                  <a:solidFill>
                    <a:srgbClr val="FF0000"/>
                  </a:solidFill>
                  <a:latin typeface="Symbol" charset="0"/>
                </a:rPr>
                <a:t>⇒</a:t>
              </a:r>
              <a:r>
                <a:rPr lang="en-GB" dirty="0" smtClean="0">
                  <a:latin typeface="Times New Roman" charset="0"/>
                </a:rPr>
                <a:t> </a:t>
              </a:r>
              <a:r>
                <a:rPr lang="en-GB" i="1" dirty="0">
                  <a:latin typeface="Times New Roman" charset="0"/>
                </a:rPr>
                <a:t>Sentence</a:t>
              </a:r>
              <a:r>
                <a:rPr lang="en-GB" dirty="0">
                  <a:latin typeface="Times New Roman" charset="0"/>
                </a:rPr>
                <a:t> </a:t>
              </a:r>
              <a:r>
                <a:rPr lang="en-GB" dirty="0" smtClean="0">
                  <a:solidFill>
                    <a:srgbClr val="FF0000"/>
                  </a:solidFill>
                  <a:latin typeface="Times New Roman" charset="0"/>
                </a:rPr>
                <a:t>)</a:t>
              </a:r>
              <a:endParaRPr lang="en-GB" dirty="0">
                <a:solidFill>
                  <a:srgbClr val="FF0000"/>
                </a:solidFill>
                <a:latin typeface="Times New Roman" charset="0"/>
              </a:endParaRPr>
            </a:p>
            <a:p>
              <a:pPr eaLnBrk="1" hangingPunct="1"/>
              <a:r>
                <a:rPr lang="en-GB" dirty="0">
                  <a:latin typeface="Times New Roman" charset="0"/>
                </a:rPr>
                <a:t>	|	</a:t>
              </a:r>
              <a:r>
                <a:rPr lang="en-GB" dirty="0">
                  <a:solidFill>
                    <a:srgbClr val="FF0000"/>
                  </a:solidFill>
                  <a:latin typeface="Times New Roman" charset="0"/>
                </a:rPr>
                <a:t>(</a:t>
              </a:r>
              <a:r>
                <a:rPr lang="en-GB" dirty="0">
                  <a:latin typeface="Times New Roman" charset="0"/>
                </a:rPr>
                <a:t> </a:t>
              </a:r>
              <a:r>
                <a:rPr lang="en-GB" i="1" dirty="0">
                  <a:latin typeface="Times New Roman" charset="0"/>
                </a:rPr>
                <a:t>Sentence</a:t>
              </a:r>
              <a:r>
                <a:rPr lang="en-GB" dirty="0">
                  <a:latin typeface="Times New Roman" charset="0"/>
                </a:rPr>
                <a:t> </a:t>
              </a:r>
              <a:r>
                <a:rPr lang="en-GB" dirty="0" smtClean="0">
                  <a:solidFill>
                    <a:srgbClr val="FF0000"/>
                  </a:solidFill>
                  <a:latin typeface="Symbol" charset="0"/>
                </a:rPr>
                <a:t>⇔</a:t>
              </a:r>
              <a:r>
                <a:rPr lang="en-GB" dirty="0" smtClean="0">
                  <a:latin typeface="Times New Roman" charset="0"/>
                </a:rPr>
                <a:t> </a:t>
              </a:r>
              <a:r>
                <a:rPr lang="en-GB" i="1" dirty="0">
                  <a:latin typeface="Times New Roman" charset="0"/>
                </a:rPr>
                <a:t>Sentence</a:t>
              </a:r>
              <a:r>
                <a:rPr lang="en-GB" dirty="0">
                  <a:latin typeface="Times New Roman" charset="0"/>
                </a:rPr>
                <a:t> </a:t>
              </a:r>
              <a:r>
                <a:rPr lang="en-GB" dirty="0" smtClean="0">
                  <a:solidFill>
                    <a:srgbClr val="FF0000"/>
                  </a:solidFill>
                  <a:latin typeface="Times New Roman" charset="0"/>
                </a:rPr>
                <a:t>)</a:t>
              </a:r>
              <a:endParaRPr lang="en-GB" dirty="0">
                <a:solidFill>
                  <a:srgbClr val="FF0000"/>
                </a:solidFill>
                <a:latin typeface="Times New Roman" charset="0"/>
              </a:endParaRPr>
            </a:p>
            <a:p>
              <a:pPr eaLnBrk="1" hangingPunct="1"/>
              <a:endParaRPr lang="en-GB" sz="1600" dirty="0">
                <a:latin typeface="Times New Roman" charset="0"/>
              </a:endParaRPr>
            </a:p>
            <a:p>
              <a:pPr eaLnBrk="1" hangingPunct="1"/>
              <a:r>
                <a:rPr lang="en-GB" sz="1600" dirty="0">
                  <a:latin typeface="Times New Roman" charset="0"/>
                </a:rPr>
                <a:t>BNF (</a:t>
              </a:r>
              <a:r>
                <a:rPr lang="en-US" sz="1600" dirty="0">
                  <a:latin typeface="Times New Roman" charset="0"/>
                </a:rPr>
                <a:t>Backus-Naur Form) </a:t>
              </a:r>
              <a:r>
                <a:rPr lang="en-GB" sz="1600" dirty="0">
                  <a:latin typeface="Times New Roman" charset="0"/>
                </a:rPr>
                <a:t>grammar for Propositional Logic</a:t>
              </a:r>
            </a:p>
          </p:txBody>
        </p:sp>
      </p:grpSp>
      <p:sp>
        <p:nvSpPr>
          <p:cNvPr id="2" name="AutoShape 6"/>
          <p:cNvSpPr>
            <a:spLocks noChangeArrowheads="1"/>
          </p:cNvSpPr>
          <p:nvPr/>
        </p:nvSpPr>
        <p:spPr bwMode="auto">
          <a:xfrm>
            <a:off x="401638" y="914400"/>
            <a:ext cx="7827962" cy="3597275"/>
          </a:xfrm>
          <a:prstGeom prst="roundRect">
            <a:avLst>
              <a:gd name="adj" fmla="val 42"/>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0" name="TextBox 7"/>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6149">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61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685800" y="152400"/>
            <a:ext cx="7770813" cy="76200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latin typeface="Arial" charset="0"/>
                <a:cs typeface="Times New Roman" charset="0"/>
              </a:rPr>
              <a:t>Resolution </a:t>
            </a:r>
            <a:r>
              <a:rPr lang="en-GB" sz="3200" dirty="0" smtClean="0">
                <a:latin typeface="Arial" charset="0"/>
                <a:cs typeface="Times New Roman" charset="0"/>
              </a:rPr>
              <a:t>Refutation </a:t>
            </a:r>
            <a:r>
              <a:rPr lang="en-GB" sz="3200" dirty="0" err="1" smtClean="0">
                <a:latin typeface="Arial" charset="0"/>
                <a:cs typeface="Times New Roman" charset="0"/>
              </a:rPr>
              <a:t>Preprocessing</a:t>
            </a:r>
            <a:endParaRPr lang="en-GB" sz="3200" dirty="0">
              <a:latin typeface="Arial" charset="0"/>
              <a:cs typeface="Times New Roman" charset="0"/>
            </a:endParaRPr>
          </a:p>
        </p:txBody>
      </p:sp>
      <p:sp>
        <p:nvSpPr>
          <p:cNvPr id="46083" name="Rectangle 2"/>
          <p:cNvSpPr>
            <a:spLocks noGrp="1" noChangeArrowheads="1"/>
          </p:cNvSpPr>
          <p:nvPr>
            <p:ph type="body" idx="1"/>
          </p:nvPr>
        </p:nvSpPr>
        <p:spPr>
          <a:xfrm>
            <a:off x="685800" y="1143000"/>
            <a:ext cx="7770813" cy="4419600"/>
          </a:xfrm>
        </p:spPr>
        <p:txBody>
          <a:bodyPr/>
          <a:lstStyle/>
          <a:p>
            <a:pPr eaLnBrk="1" hangingPunct="1">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ea typeface="+mn-ea"/>
              </a:rPr>
              <a:t>Add </a:t>
            </a:r>
            <a:r>
              <a:rPr lang="en-US" dirty="0" smtClean="0">
                <a:latin typeface="Symbol" pitchFamily="18" charset="2"/>
                <a:ea typeface="+mn-ea"/>
              </a:rPr>
              <a:t>¬β</a:t>
            </a:r>
            <a:r>
              <a:rPr lang="en-US" dirty="0" smtClean="0">
                <a:ea typeface="+mn-ea"/>
              </a:rPr>
              <a:t> to KB, and convert to CNF:</a:t>
            </a:r>
          </a:p>
          <a:p>
            <a:pPr marL="0" indent="0" eaLnBrk="1" hangingPunct="1">
              <a:lnSpc>
                <a:spcPct val="93000"/>
              </a:lnSpc>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dirty="0" smtClean="0">
              <a:ea typeface="+mn-ea"/>
            </a:endParaRPr>
          </a:p>
          <a:p>
            <a:pPr lvl="1" eaLnBrk="1" hangingPunct="1">
              <a:lnSpc>
                <a:spcPct val="102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latin typeface="Times New Roman" pitchFamily="18" charset="0"/>
              </a:rPr>
              <a:t>a1:  </a:t>
            </a:r>
            <a:r>
              <a:rPr lang="en-US" dirty="0" smtClean="0">
                <a:latin typeface="Symbol" pitchFamily="18" charset="2"/>
              </a:rPr>
              <a:t>¬</a:t>
            </a:r>
            <a:r>
              <a:rPr lang="en-US" dirty="0" smtClean="0"/>
              <a:t>A </a:t>
            </a:r>
            <a:r>
              <a:rPr lang="en-US" dirty="0" smtClean="0">
                <a:latin typeface="Symbol" pitchFamily="18" charset="2"/>
              </a:rPr>
              <a:t>∨</a:t>
            </a:r>
            <a:r>
              <a:rPr lang="en-US" dirty="0" smtClean="0"/>
              <a:t> B </a:t>
            </a:r>
            <a:r>
              <a:rPr lang="en-US" dirty="0" smtClean="0">
                <a:latin typeface="Symbol" pitchFamily="18" charset="2"/>
              </a:rPr>
              <a:t>∨</a:t>
            </a:r>
            <a:r>
              <a:rPr lang="en-US" dirty="0" smtClean="0"/>
              <a:t> C</a:t>
            </a:r>
          </a:p>
          <a:p>
            <a:pPr lvl="1" eaLnBrk="1" hangingPunct="1">
              <a:lnSpc>
                <a:spcPct val="102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latin typeface="Times New Roman" pitchFamily="18" charset="0"/>
              </a:rPr>
              <a:t>a2:  </a:t>
            </a:r>
            <a:r>
              <a:rPr lang="en-US" dirty="0" smtClean="0">
                <a:latin typeface="Symbol" pitchFamily="18" charset="2"/>
              </a:rPr>
              <a:t>¬</a:t>
            </a:r>
            <a:r>
              <a:rPr lang="en-US" dirty="0" smtClean="0">
                <a:latin typeface="Times New Roman" pitchFamily="18" charset="0"/>
              </a:rPr>
              <a:t>B </a:t>
            </a:r>
            <a:r>
              <a:rPr lang="en-US" dirty="0" smtClean="0">
                <a:latin typeface="Symbol" pitchFamily="18" charset="2"/>
              </a:rPr>
              <a:t>∨</a:t>
            </a:r>
            <a:r>
              <a:rPr lang="en-US" dirty="0" smtClean="0">
                <a:latin typeface="Times New Roman" pitchFamily="18" charset="0"/>
              </a:rPr>
              <a:t> A</a:t>
            </a:r>
          </a:p>
          <a:p>
            <a:pPr lvl="1" eaLnBrk="1" hangingPunct="1">
              <a:lnSpc>
                <a:spcPct val="102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latin typeface="Times New Roman" pitchFamily="18" charset="0"/>
              </a:rPr>
              <a:t>a3:  </a:t>
            </a:r>
            <a:r>
              <a:rPr lang="en-US" dirty="0" smtClean="0">
                <a:latin typeface="Symbol" pitchFamily="18" charset="2"/>
              </a:rPr>
              <a:t>¬</a:t>
            </a:r>
            <a:r>
              <a:rPr lang="en-US" dirty="0" smtClean="0">
                <a:latin typeface="Times New Roman" pitchFamily="18" charset="0"/>
              </a:rPr>
              <a:t>C</a:t>
            </a:r>
            <a:r>
              <a:rPr lang="en-US" dirty="0" smtClean="0"/>
              <a:t> </a:t>
            </a:r>
            <a:r>
              <a:rPr lang="en-US" dirty="0" smtClean="0">
                <a:latin typeface="Symbol" pitchFamily="18" charset="2"/>
              </a:rPr>
              <a:t>∨</a:t>
            </a:r>
            <a:r>
              <a:rPr lang="en-US" dirty="0" smtClean="0">
                <a:latin typeface="Times New Roman" pitchFamily="18" charset="0"/>
              </a:rPr>
              <a:t> </a:t>
            </a:r>
            <a:r>
              <a:rPr lang="en-US" dirty="0" smtClean="0"/>
              <a:t>A</a:t>
            </a:r>
          </a:p>
          <a:p>
            <a:pPr lvl="1"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b:  </a:t>
            </a:r>
            <a:r>
              <a:rPr lang="en-US" dirty="0" smtClean="0">
                <a:latin typeface="Symbol" pitchFamily="18" charset="2"/>
              </a:rPr>
              <a:t>¬</a:t>
            </a:r>
            <a:r>
              <a:rPr lang="en-US" dirty="0" smtClean="0"/>
              <a:t>A</a:t>
            </a:r>
            <a:endParaRPr lang="en-US" baseline="-33000" dirty="0" smtClean="0"/>
          </a:p>
          <a:p>
            <a:pPr lvl="1" eaLnBrk="1" hangingPunct="1">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c:  B</a:t>
            </a:r>
            <a:endParaRPr lang="en-US" baseline="-33000" dirty="0" smtClean="0"/>
          </a:p>
          <a:p>
            <a:pPr eaLnBrk="1" hangingPunct="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dirty="0" smtClean="0">
              <a:ea typeface="+mn-ea"/>
            </a:endParaRPr>
          </a:p>
          <a:p>
            <a:pPr eaLnBrk="1" hangingPunct="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ea typeface="+mn-ea"/>
              </a:rPr>
              <a:t>Want to reach goal:  False  (empty clause)</a:t>
            </a:r>
          </a:p>
        </p:txBody>
      </p:sp>
      <p:sp>
        <p:nvSpPr>
          <p:cNvPr id="46084"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
          <p:cNvGrpSpPr>
            <a:grpSpLocks/>
          </p:cNvGrpSpPr>
          <p:nvPr/>
        </p:nvGrpSpPr>
        <p:grpSpPr bwMode="auto">
          <a:xfrm>
            <a:off x="685800" y="152400"/>
            <a:ext cx="7770813" cy="608013"/>
            <a:chOff x="432" y="96"/>
            <a:chExt cx="4895" cy="383"/>
          </a:xfrm>
        </p:grpSpPr>
        <p:sp>
          <p:nvSpPr>
            <p:cNvPr id="48135" name="AutoShape 2"/>
            <p:cNvSpPr>
              <a:spLocks noChangeArrowheads="1"/>
            </p:cNvSpPr>
            <p:nvPr/>
          </p:nvSpPr>
          <p:spPr bwMode="auto">
            <a:xfrm>
              <a:off x="432" y="96"/>
              <a:ext cx="4895" cy="383"/>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36" name="Text Box 3"/>
            <p:cNvSpPr txBox="1">
              <a:spLocks noChangeArrowheads="1"/>
            </p:cNvSpPr>
            <p:nvPr/>
          </p:nvSpPr>
          <p:spPr bwMode="auto">
            <a:xfrm>
              <a:off x="432" y="111"/>
              <a:ext cx="4895"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GB" sz="3200" b="1" dirty="0">
                  <a:solidFill>
                    <a:srgbClr val="000099"/>
                  </a:solidFill>
                </a:rPr>
                <a:t>Resolution </a:t>
              </a:r>
              <a:r>
                <a:rPr lang="en-GB" sz="3200" b="1" dirty="0" smtClean="0">
                  <a:solidFill>
                    <a:srgbClr val="000099"/>
                  </a:solidFill>
                </a:rPr>
                <a:t>Refutation Example</a:t>
              </a:r>
              <a:endParaRPr lang="en-GB" sz="3200" b="1" dirty="0">
                <a:solidFill>
                  <a:srgbClr val="000099"/>
                </a:solidFill>
              </a:endParaRPr>
            </a:p>
          </p:txBody>
        </p:sp>
      </p:grpSp>
      <p:sp>
        <p:nvSpPr>
          <p:cNvPr id="48133" name="AutoShape 5"/>
          <p:cNvSpPr>
            <a:spLocks noChangeArrowheads="1"/>
          </p:cNvSpPr>
          <p:nvPr/>
        </p:nvSpPr>
        <p:spPr bwMode="auto">
          <a:xfrm>
            <a:off x="685800" y="1143000"/>
            <a:ext cx="7770813" cy="5256213"/>
          </a:xfrm>
          <a:prstGeom prst="roundRect">
            <a:avLst>
              <a:gd name="adj" fmla="val 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34" name="Text Box 6"/>
          <p:cNvSpPr txBox="1">
            <a:spLocks noChangeArrowheads="1"/>
          </p:cNvSpPr>
          <p:nvPr/>
        </p:nvSpPr>
        <p:spPr bwMode="auto">
          <a:xfrm>
            <a:off x="685800" y="1143000"/>
            <a:ext cx="7770813" cy="431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39725" indent="-339725">
              <a:tabLst>
                <a:tab pos="739775" algn="l"/>
                <a:tab pos="1654175" algn="l"/>
                <a:tab pos="2568575" algn="l"/>
                <a:tab pos="3482975" algn="l"/>
                <a:tab pos="4397375" algn="l"/>
                <a:tab pos="5311775" algn="l"/>
                <a:tab pos="6226175" algn="l"/>
                <a:tab pos="7140575" algn="l"/>
                <a:tab pos="8054975" algn="l"/>
                <a:tab pos="8969375" algn="l"/>
                <a:tab pos="9883775" algn="l"/>
                <a:tab pos="10798175" algn="l"/>
              </a:tabLst>
              <a:defRPr sz="2400">
                <a:solidFill>
                  <a:srgbClr val="000000"/>
                </a:solidFill>
                <a:latin typeface="Arial" charset="0"/>
                <a:ea typeface="ＭＳ Ｐゴシック" charset="0"/>
                <a:cs typeface="Times New Roman" charset="0"/>
              </a:defRPr>
            </a:lvl1pPr>
            <a:lvl2pPr marL="739775" indent="-282575">
              <a:tabLst>
                <a:tab pos="739775" algn="l"/>
                <a:tab pos="1654175" algn="l"/>
                <a:tab pos="2568575" algn="l"/>
                <a:tab pos="3482975" algn="l"/>
                <a:tab pos="4397375" algn="l"/>
                <a:tab pos="5311775" algn="l"/>
                <a:tab pos="6226175" algn="l"/>
                <a:tab pos="7140575" algn="l"/>
                <a:tab pos="8054975" algn="l"/>
                <a:tab pos="8969375" algn="l"/>
                <a:tab pos="9883775" algn="l"/>
                <a:tab pos="10798175" algn="l"/>
              </a:tabLst>
              <a:defRPr sz="2400">
                <a:solidFill>
                  <a:srgbClr val="000000"/>
                </a:solidFill>
                <a:latin typeface="Arial" charset="0"/>
                <a:ea typeface="Times New Roman" charset="0"/>
                <a:cs typeface="Times New Roman" charset="0"/>
              </a:defRPr>
            </a:lvl2pPr>
            <a:lvl3pPr>
              <a:tabLst>
                <a:tab pos="739775" algn="l"/>
                <a:tab pos="1654175" algn="l"/>
                <a:tab pos="2568575" algn="l"/>
                <a:tab pos="3482975" algn="l"/>
                <a:tab pos="4397375" algn="l"/>
                <a:tab pos="5311775" algn="l"/>
                <a:tab pos="6226175" algn="l"/>
                <a:tab pos="7140575" algn="l"/>
                <a:tab pos="8054975" algn="l"/>
                <a:tab pos="8969375" algn="l"/>
                <a:tab pos="9883775" algn="l"/>
                <a:tab pos="10798175" algn="l"/>
              </a:tabLst>
              <a:defRPr sz="2000">
                <a:solidFill>
                  <a:srgbClr val="000000"/>
                </a:solidFill>
                <a:latin typeface="Arial" charset="0"/>
                <a:ea typeface="Times New Roman" charset="0"/>
                <a:cs typeface="Times New Roman" charset="0"/>
              </a:defRPr>
            </a:lvl3pPr>
            <a:lvl4pPr>
              <a:tabLst>
                <a:tab pos="739775" algn="l"/>
                <a:tab pos="1654175" algn="l"/>
                <a:tab pos="2568575" algn="l"/>
                <a:tab pos="3482975" algn="l"/>
                <a:tab pos="4397375" algn="l"/>
                <a:tab pos="5311775" algn="l"/>
                <a:tab pos="6226175" algn="l"/>
                <a:tab pos="7140575" algn="l"/>
                <a:tab pos="8054975" algn="l"/>
                <a:tab pos="8969375" algn="l"/>
                <a:tab pos="9883775" algn="l"/>
                <a:tab pos="10798175" algn="l"/>
              </a:tabLst>
              <a:defRPr>
                <a:solidFill>
                  <a:srgbClr val="000000"/>
                </a:solidFill>
                <a:latin typeface="Arial" charset="0"/>
                <a:ea typeface="Times New Roman" charset="0"/>
                <a:cs typeface="Times New Roman" charset="0"/>
              </a:defRPr>
            </a:lvl4pPr>
            <a:lvl5pPr>
              <a:tabLst>
                <a:tab pos="739775" algn="l"/>
                <a:tab pos="1654175" algn="l"/>
                <a:tab pos="2568575" algn="l"/>
                <a:tab pos="3482975" algn="l"/>
                <a:tab pos="4397375" algn="l"/>
                <a:tab pos="5311775" algn="l"/>
                <a:tab pos="6226175" algn="l"/>
                <a:tab pos="7140575" algn="l"/>
                <a:tab pos="8054975" algn="l"/>
                <a:tab pos="8969375" algn="l"/>
                <a:tab pos="9883775" algn="l"/>
                <a:tab pos="10798175" algn="l"/>
              </a:tabLst>
              <a:defRPr sz="1600">
                <a:solidFill>
                  <a:srgbClr val="000000"/>
                </a:solidFill>
                <a:latin typeface="Arial" charset="0"/>
                <a:ea typeface="Times New Roman" charset="0"/>
                <a:cs typeface="Times New Roman" charset="0"/>
              </a:defRPr>
            </a:lvl5pPr>
            <a:lvl6pPr eaLnBrk="0" hangingPunct="0">
              <a:tabLst>
                <a:tab pos="739775" algn="l"/>
                <a:tab pos="1654175" algn="l"/>
                <a:tab pos="2568575" algn="l"/>
                <a:tab pos="3482975" algn="l"/>
                <a:tab pos="4397375" algn="l"/>
                <a:tab pos="5311775" algn="l"/>
                <a:tab pos="6226175" algn="l"/>
                <a:tab pos="7140575" algn="l"/>
                <a:tab pos="8054975" algn="l"/>
                <a:tab pos="8969375" algn="l"/>
                <a:tab pos="9883775" algn="l"/>
                <a:tab pos="10798175" algn="l"/>
              </a:tabLst>
              <a:defRPr sz="1600">
                <a:solidFill>
                  <a:srgbClr val="000000"/>
                </a:solidFill>
                <a:latin typeface="Arial" charset="0"/>
                <a:ea typeface="Times New Roman" charset="0"/>
                <a:cs typeface="Times New Roman" charset="0"/>
              </a:defRPr>
            </a:lvl6pPr>
            <a:lvl7pPr eaLnBrk="0" hangingPunct="0">
              <a:tabLst>
                <a:tab pos="739775" algn="l"/>
                <a:tab pos="1654175" algn="l"/>
                <a:tab pos="2568575" algn="l"/>
                <a:tab pos="3482975" algn="l"/>
                <a:tab pos="4397375" algn="l"/>
                <a:tab pos="5311775" algn="l"/>
                <a:tab pos="6226175" algn="l"/>
                <a:tab pos="7140575" algn="l"/>
                <a:tab pos="8054975" algn="l"/>
                <a:tab pos="8969375" algn="l"/>
                <a:tab pos="9883775" algn="l"/>
                <a:tab pos="10798175" algn="l"/>
              </a:tabLst>
              <a:defRPr sz="1600">
                <a:solidFill>
                  <a:srgbClr val="000000"/>
                </a:solidFill>
                <a:latin typeface="Arial" charset="0"/>
                <a:ea typeface="Times New Roman" charset="0"/>
                <a:cs typeface="Times New Roman" charset="0"/>
              </a:defRPr>
            </a:lvl7pPr>
            <a:lvl8pPr eaLnBrk="0" hangingPunct="0">
              <a:tabLst>
                <a:tab pos="739775" algn="l"/>
                <a:tab pos="1654175" algn="l"/>
                <a:tab pos="2568575" algn="l"/>
                <a:tab pos="3482975" algn="l"/>
                <a:tab pos="4397375" algn="l"/>
                <a:tab pos="5311775" algn="l"/>
                <a:tab pos="6226175" algn="l"/>
                <a:tab pos="7140575" algn="l"/>
                <a:tab pos="8054975" algn="l"/>
                <a:tab pos="8969375" algn="l"/>
                <a:tab pos="9883775" algn="l"/>
                <a:tab pos="10798175" algn="l"/>
              </a:tabLst>
              <a:defRPr sz="1600">
                <a:solidFill>
                  <a:srgbClr val="000000"/>
                </a:solidFill>
                <a:latin typeface="Arial" charset="0"/>
                <a:ea typeface="Times New Roman" charset="0"/>
                <a:cs typeface="Times New Roman" charset="0"/>
              </a:defRPr>
            </a:lvl8pPr>
            <a:lvl9pPr eaLnBrk="0" hangingPunct="0">
              <a:tabLst>
                <a:tab pos="739775" algn="l"/>
                <a:tab pos="1654175" algn="l"/>
                <a:tab pos="2568575" algn="l"/>
                <a:tab pos="3482975" algn="l"/>
                <a:tab pos="4397375" algn="l"/>
                <a:tab pos="5311775" algn="l"/>
                <a:tab pos="6226175" algn="l"/>
                <a:tab pos="7140575" algn="l"/>
                <a:tab pos="8054975" algn="l"/>
                <a:tab pos="8969375" algn="l"/>
                <a:tab pos="9883775" algn="l"/>
                <a:tab pos="10798175" algn="l"/>
              </a:tabLst>
              <a:defRPr sz="1600">
                <a:solidFill>
                  <a:srgbClr val="000000"/>
                </a:solidFill>
                <a:latin typeface="Arial" charset="0"/>
                <a:ea typeface="Times New Roman" charset="0"/>
                <a:cs typeface="Times New Roman" charset="0"/>
              </a:defRPr>
            </a:lvl9pPr>
          </a:lstStyle>
          <a:p>
            <a:pPr lvl="1" eaLnBrk="1" hangingPunct="1">
              <a:lnSpc>
                <a:spcPts val="2413"/>
              </a:lnSpc>
              <a:spcBef>
                <a:spcPts val="600"/>
              </a:spcBef>
              <a:buClr>
                <a:srgbClr val="0000FF"/>
              </a:buClr>
              <a:buFont typeface="Wingdings" charset="0"/>
              <a:buNone/>
            </a:pPr>
            <a:r>
              <a:rPr lang="en-GB" dirty="0">
                <a:latin typeface="+mn-lt"/>
              </a:rPr>
              <a:t>a1</a:t>
            </a:r>
            <a:r>
              <a:rPr lang="en-GB" dirty="0">
                <a:latin typeface="Times New Roman" charset="0"/>
              </a:rPr>
              <a:t>:  </a:t>
            </a:r>
            <a:r>
              <a:rPr lang="en-GB" dirty="0" smtClean="0">
                <a:latin typeface="Symbol" charset="0"/>
              </a:rPr>
              <a:t>¬</a:t>
            </a:r>
            <a:r>
              <a:rPr lang="en-GB" dirty="0" smtClean="0"/>
              <a:t>A </a:t>
            </a:r>
            <a:r>
              <a:rPr lang="en-GB" dirty="0" smtClean="0">
                <a:latin typeface="Symbol" charset="0"/>
              </a:rPr>
              <a:t>∨</a:t>
            </a:r>
            <a:r>
              <a:rPr lang="en-GB" dirty="0" smtClean="0"/>
              <a:t> </a:t>
            </a:r>
            <a:r>
              <a:rPr lang="en-GB" dirty="0"/>
              <a:t>B </a:t>
            </a:r>
            <a:r>
              <a:rPr lang="en-GB" dirty="0" smtClean="0">
                <a:latin typeface="Symbol" charset="0"/>
              </a:rPr>
              <a:t>∨</a:t>
            </a:r>
            <a:r>
              <a:rPr lang="en-GB" dirty="0" smtClean="0"/>
              <a:t> </a:t>
            </a:r>
            <a:r>
              <a:rPr lang="en-GB" dirty="0"/>
              <a:t>C</a:t>
            </a:r>
          </a:p>
          <a:p>
            <a:pPr lvl="1" eaLnBrk="1" hangingPunct="1">
              <a:lnSpc>
                <a:spcPct val="102000"/>
              </a:lnSpc>
              <a:spcBef>
                <a:spcPts val="600"/>
              </a:spcBef>
              <a:buClr>
                <a:srgbClr val="0000FF"/>
              </a:buClr>
              <a:buFont typeface="Wingdings" charset="0"/>
              <a:buNone/>
            </a:pPr>
            <a:r>
              <a:rPr lang="en-GB" dirty="0">
                <a:latin typeface="+mn-lt"/>
              </a:rPr>
              <a:t>a2</a:t>
            </a:r>
            <a:r>
              <a:rPr lang="en-GB" dirty="0">
                <a:latin typeface="Times New Roman" charset="0"/>
              </a:rPr>
              <a:t>:  </a:t>
            </a:r>
            <a:r>
              <a:rPr lang="en-GB" dirty="0" smtClean="0">
                <a:latin typeface="Symbol" charset="0"/>
              </a:rPr>
              <a:t>¬</a:t>
            </a:r>
            <a:r>
              <a:rPr lang="en-GB" dirty="0" smtClean="0">
                <a:latin typeface="Times New Roman" charset="0"/>
              </a:rPr>
              <a:t>B </a:t>
            </a:r>
            <a:r>
              <a:rPr lang="en-GB" dirty="0" smtClean="0">
                <a:latin typeface="Symbol" charset="0"/>
              </a:rPr>
              <a:t>∨</a:t>
            </a:r>
            <a:r>
              <a:rPr lang="en-GB" dirty="0" smtClean="0">
                <a:latin typeface="Times New Roman" charset="0"/>
              </a:rPr>
              <a:t> </a:t>
            </a:r>
            <a:r>
              <a:rPr lang="en-GB" dirty="0">
                <a:latin typeface="Times New Roman" charset="0"/>
              </a:rPr>
              <a:t>A</a:t>
            </a:r>
          </a:p>
          <a:p>
            <a:pPr lvl="1" eaLnBrk="1" hangingPunct="1">
              <a:lnSpc>
                <a:spcPct val="102000"/>
              </a:lnSpc>
              <a:spcBef>
                <a:spcPts val="600"/>
              </a:spcBef>
              <a:buClr>
                <a:srgbClr val="0000FF"/>
              </a:buClr>
              <a:buFont typeface="Wingdings" charset="0"/>
              <a:buNone/>
            </a:pPr>
            <a:r>
              <a:rPr lang="en-GB" dirty="0">
                <a:latin typeface="+mn-lt"/>
              </a:rPr>
              <a:t>a3</a:t>
            </a:r>
            <a:r>
              <a:rPr lang="en-GB" dirty="0">
                <a:latin typeface="Times New Roman" charset="0"/>
              </a:rPr>
              <a:t>:  </a:t>
            </a:r>
            <a:r>
              <a:rPr lang="en-GB" dirty="0" smtClean="0">
                <a:latin typeface="Symbol" charset="0"/>
              </a:rPr>
              <a:t>¬</a:t>
            </a:r>
            <a:r>
              <a:rPr lang="en-GB" dirty="0" smtClean="0">
                <a:latin typeface="Times New Roman" charset="0"/>
              </a:rPr>
              <a:t>C</a:t>
            </a:r>
            <a:r>
              <a:rPr lang="en-GB" dirty="0" smtClean="0"/>
              <a:t> </a:t>
            </a:r>
            <a:r>
              <a:rPr lang="en-GB" dirty="0" smtClean="0">
                <a:latin typeface="Symbol" charset="0"/>
              </a:rPr>
              <a:t>∨</a:t>
            </a:r>
            <a:r>
              <a:rPr lang="en-GB" dirty="0" smtClean="0">
                <a:latin typeface="Times New Roman" charset="0"/>
              </a:rPr>
              <a:t> </a:t>
            </a:r>
            <a:r>
              <a:rPr lang="en-GB" dirty="0"/>
              <a:t>A</a:t>
            </a:r>
          </a:p>
          <a:p>
            <a:pPr lvl="1" eaLnBrk="1" hangingPunct="1">
              <a:spcBef>
                <a:spcPts val="600"/>
              </a:spcBef>
              <a:buClr>
                <a:srgbClr val="0000FF"/>
              </a:buClr>
              <a:buFont typeface="Wingdings" charset="0"/>
              <a:buNone/>
            </a:pPr>
            <a:r>
              <a:rPr lang="en-GB" dirty="0"/>
              <a:t>b:  </a:t>
            </a:r>
            <a:r>
              <a:rPr lang="en-GB" dirty="0" smtClean="0">
                <a:latin typeface="Symbol" charset="0"/>
              </a:rPr>
              <a:t>¬</a:t>
            </a:r>
            <a:r>
              <a:rPr lang="en-GB" dirty="0" smtClean="0"/>
              <a:t>A</a:t>
            </a:r>
            <a:endParaRPr lang="en-GB" baseline="-33000" dirty="0"/>
          </a:p>
          <a:p>
            <a:pPr lvl="1" eaLnBrk="1" hangingPunct="1">
              <a:spcBef>
                <a:spcPts val="600"/>
              </a:spcBef>
              <a:buClr>
                <a:srgbClr val="0000FF"/>
              </a:buClr>
              <a:buFont typeface="Wingdings" charset="0"/>
              <a:buNone/>
            </a:pPr>
            <a:r>
              <a:rPr lang="en-GB" dirty="0"/>
              <a:t>c:  B</a:t>
            </a:r>
            <a:endParaRPr lang="en-GB" baseline="-33000" dirty="0"/>
          </a:p>
          <a:p>
            <a:pPr lvl="1" eaLnBrk="1" hangingPunct="1">
              <a:spcBef>
                <a:spcPts val="600"/>
              </a:spcBef>
              <a:buClr>
                <a:srgbClr val="0000FF"/>
              </a:buClr>
              <a:buFont typeface="Wingdings" charset="0"/>
              <a:buNone/>
            </a:pPr>
            <a:endParaRPr lang="en-GB" baseline="-33000" dirty="0"/>
          </a:p>
          <a:p>
            <a:pPr lvl="1" eaLnBrk="1" hangingPunct="1">
              <a:spcBef>
                <a:spcPts val="600"/>
              </a:spcBef>
              <a:buClr>
                <a:srgbClr val="0000FF"/>
              </a:buClr>
              <a:buFont typeface="Wingdings" charset="0"/>
              <a:buNone/>
            </a:pPr>
            <a:r>
              <a:rPr lang="en-GB" dirty="0"/>
              <a:t>Step 1: resolve a2, c:	 </a:t>
            </a:r>
            <a:r>
              <a:rPr lang="en-GB" dirty="0">
                <a:latin typeface="+mn-lt"/>
              </a:rPr>
              <a:t>A</a:t>
            </a:r>
            <a:endParaRPr lang="en-GB" baseline="-33000" dirty="0">
              <a:latin typeface="+mn-lt"/>
            </a:endParaRPr>
          </a:p>
          <a:p>
            <a:pPr lvl="1" eaLnBrk="1" hangingPunct="1">
              <a:spcBef>
                <a:spcPts val="600"/>
              </a:spcBef>
              <a:buClr>
                <a:srgbClr val="0000FF"/>
              </a:buClr>
              <a:buFont typeface="Wingdings" charset="0"/>
              <a:buNone/>
            </a:pPr>
            <a:endParaRPr lang="en-GB" dirty="0"/>
          </a:p>
          <a:p>
            <a:pPr lvl="1" eaLnBrk="1" hangingPunct="1">
              <a:spcBef>
                <a:spcPts val="600"/>
              </a:spcBef>
              <a:buClr>
                <a:srgbClr val="0000FF"/>
              </a:buClr>
              <a:buFont typeface="Wingdings" charset="0"/>
              <a:buNone/>
            </a:pPr>
            <a:r>
              <a:rPr lang="en-GB" dirty="0"/>
              <a:t>Step 2: resolve above and b: </a:t>
            </a:r>
            <a:r>
              <a:rPr lang="en-GB" dirty="0" smtClean="0"/>
              <a:t>   </a:t>
            </a:r>
            <a:r>
              <a:rPr lang="en-GB" i="1" dirty="0" smtClean="0"/>
              <a:t>empty clause / false</a:t>
            </a:r>
            <a:endParaRPr lang="en-GB" i="1" dirty="0"/>
          </a:p>
          <a:p>
            <a:pPr eaLnBrk="1" hangingPunct="1">
              <a:spcBef>
                <a:spcPts val="600"/>
              </a:spcBef>
              <a:buClr>
                <a:srgbClr val="33CC33"/>
              </a:buClr>
              <a:buSzPct val="150000"/>
              <a:buFont typeface="Arial" charset="0"/>
              <a:buNone/>
            </a:pPr>
            <a:endParaRPr lang="en-GB" i="1" dirty="0"/>
          </a:p>
        </p:txBody>
      </p:sp>
      <p:sp>
        <p:nvSpPr>
          <p:cNvPr id="48132" name="TextBox 7"/>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152400"/>
            <a:ext cx="7767638" cy="762000"/>
          </a:xfrm>
        </p:spPr>
        <p:txBody>
          <a:bodyPr/>
          <a:lstStyle/>
          <a:p>
            <a:r>
              <a:rPr lang="en-US" sz="3200">
                <a:latin typeface="Arial" charset="0"/>
                <a:cs typeface="Times New Roman" charset="0"/>
              </a:rPr>
              <a:t>Example</a:t>
            </a:r>
          </a:p>
        </p:txBody>
      </p:sp>
      <p:sp>
        <p:nvSpPr>
          <p:cNvPr id="49155" name="Content Placeholder 2"/>
          <p:cNvSpPr>
            <a:spLocks noGrp="1"/>
          </p:cNvSpPr>
          <p:nvPr>
            <p:ph idx="1"/>
          </p:nvPr>
        </p:nvSpPr>
        <p:spPr>
          <a:xfrm>
            <a:off x="685800" y="1219200"/>
            <a:ext cx="7767638" cy="5176838"/>
          </a:xfrm>
        </p:spPr>
        <p:txBody>
          <a:bodyPr/>
          <a:lstStyle/>
          <a:p>
            <a:r>
              <a:rPr lang="en-US" dirty="0">
                <a:latin typeface="Arial" charset="0"/>
                <a:cs typeface="Times New Roman" charset="0"/>
              </a:rPr>
              <a:t>Given:</a:t>
            </a:r>
          </a:p>
          <a:p>
            <a:pPr lvl="1"/>
            <a:r>
              <a:rPr lang="en-US" dirty="0">
                <a:latin typeface="Arial" charset="0"/>
                <a:cs typeface="Times New Roman" charset="0"/>
                <a:sym typeface="Symbol" charset="0"/>
              </a:rPr>
              <a:t>P </a:t>
            </a:r>
            <a:r>
              <a:rPr lang="en-US" dirty="0" smtClean="0">
                <a:latin typeface="Arial" charset="0"/>
                <a:cs typeface="Times New Roman" charset="0"/>
                <a:sym typeface="Symbol" charset="0"/>
              </a:rPr>
              <a:t>∨ </a:t>
            </a:r>
            <a:r>
              <a:rPr lang="en-US" dirty="0">
                <a:latin typeface="Arial" charset="0"/>
                <a:cs typeface="Times New Roman" charset="0"/>
                <a:sym typeface="Symbol" charset="0"/>
              </a:rPr>
              <a:t>Q</a:t>
            </a:r>
          </a:p>
          <a:p>
            <a:pPr lvl="1"/>
            <a:r>
              <a:rPr lang="en-US" dirty="0">
                <a:latin typeface="Arial" charset="0"/>
                <a:cs typeface="Times New Roman" charset="0"/>
                <a:sym typeface="Symbol" charset="0"/>
              </a:rPr>
              <a:t>P </a:t>
            </a:r>
            <a:r>
              <a:rPr lang="en-US" dirty="0" smtClean="0">
                <a:latin typeface="Arial" charset="0"/>
                <a:cs typeface="Times New Roman" charset="0"/>
                <a:sym typeface="Symbol" charset="0"/>
              </a:rPr>
              <a:t>⇒ </a:t>
            </a:r>
            <a:r>
              <a:rPr lang="en-US" dirty="0">
                <a:latin typeface="Arial" charset="0"/>
                <a:cs typeface="Times New Roman" charset="0"/>
                <a:sym typeface="Symbol" charset="0"/>
              </a:rPr>
              <a:t>R</a:t>
            </a:r>
          </a:p>
          <a:p>
            <a:pPr lvl="1"/>
            <a:r>
              <a:rPr lang="en-US" dirty="0">
                <a:latin typeface="Arial" charset="0"/>
                <a:cs typeface="Times New Roman" charset="0"/>
                <a:sym typeface="Symbol" charset="0"/>
              </a:rPr>
              <a:t>Q </a:t>
            </a:r>
            <a:r>
              <a:rPr lang="en-US" dirty="0" smtClean="0">
                <a:latin typeface="Arial" charset="0"/>
                <a:cs typeface="Times New Roman" charset="0"/>
                <a:sym typeface="Symbol" charset="0"/>
              </a:rPr>
              <a:t>⇒ </a:t>
            </a:r>
            <a:r>
              <a:rPr lang="en-US" dirty="0">
                <a:latin typeface="Arial" charset="0"/>
                <a:cs typeface="Times New Roman" charset="0"/>
                <a:sym typeface="Symbol" charset="0"/>
              </a:rPr>
              <a:t>R</a:t>
            </a:r>
          </a:p>
          <a:p>
            <a:pPr lvl="1"/>
            <a:endParaRPr lang="en-US" dirty="0">
              <a:latin typeface="Arial" charset="0"/>
              <a:cs typeface="Times New Roman" charset="0"/>
              <a:sym typeface="Symbol" charset="0"/>
            </a:endParaRPr>
          </a:p>
          <a:p>
            <a:r>
              <a:rPr lang="en-US" dirty="0">
                <a:latin typeface="Arial" charset="0"/>
                <a:cs typeface="Times New Roman" charset="0"/>
                <a:sym typeface="Symbol" charset="0"/>
              </a:rPr>
              <a:t>Prove:     R</a:t>
            </a:r>
            <a:endParaRPr lang="en-US" dirty="0">
              <a:latin typeface="Arial" charset="0"/>
              <a:cs typeface="Times New Roman" charset="0"/>
            </a:endParaRPr>
          </a:p>
        </p:txBody>
      </p:sp>
      <p:sp>
        <p:nvSpPr>
          <p:cNvPr id="49156"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3200">
                <a:latin typeface="Arial" charset="0"/>
                <a:cs typeface="Times New Roman" charset="0"/>
              </a:rPr>
              <a:t>Example</a:t>
            </a:r>
          </a:p>
        </p:txBody>
      </p:sp>
      <p:sp>
        <p:nvSpPr>
          <p:cNvPr id="50179" name="Content Placeholder 2"/>
          <p:cNvSpPr>
            <a:spLocks noGrp="1"/>
          </p:cNvSpPr>
          <p:nvPr>
            <p:ph idx="1"/>
          </p:nvPr>
        </p:nvSpPr>
        <p:spPr/>
        <p:txBody>
          <a:bodyPr/>
          <a:lstStyle/>
          <a:p>
            <a:r>
              <a:rPr lang="en-US" dirty="0">
                <a:latin typeface="Arial" charset="0"/>
                <a:cs typeface="Times New Roman" charset="0"/>
              </a:rPr>
              <a:t>Given:</a:t>
            </a:r>
          </a:p>
          <a:p>
            <a:pPr lvl="1"/>
            <a:r>
              <a:rPr lang="en-US" dirty="0">
                <a:latin typeface="Arial" charset="0"/>
                <a:cs typeface="Times New Roman" charset="0"/>
              </a:rPr>
              <a:t>(P </a:t>
            </a:r>
            <a:r>
              <a:rPr lang="en-US" dirty="0" smtClean="0">
                <a:latin typeface="Arial" charset="0"/>
                <a:cs typeface="Times New Roman" charset="0"/>
                <a:sym typeface="Symbol" charset="0"/>
              </a:rPr>
              <a:t>⇒ </a:t>
            </a:r>
            <a:r>
              <a:rPr lang="en-US" dirty="0">
                <a:latin typeface="Arial" charset="0"/>
                <a:cs typeface="Times New Roman" charset="0"/>
                <a:sym typeface="Symbol" charset="0"/>
              </a:rPr>
              <a:t>Q) </a:t>
            </a:r>
            <a:r>
              <a:rPr lang="en-US" dirty="0" smtClean="0">
                <a:latin typeface="Arial" charset="0"/>
                <a:cs typeface="Times New Roman" charset="0"/>
                <a:sym typeface="Symbol" charset="0"/>
              </a:rPr>
              <a:t>⇒ </a:t>
            </a:r>
            <a:r>
              <a:rPr lang="en-US" dirty="0">
                <a:latin typeface="Arial" charset="0"/>
                <a:cs typeface="Times New Roman" charset="0"/>
                <a:sym typeface="Symbol" charset="0"/>
              </a:rPr>
              <a:t>Q</a:t>
            </a:r>
          </a:p>
          <a:p>
            <a:pPr lvl="1"/>
            <a:r>
              <a:rPr lang="en-US" dirty="0">
                <a:latin typeface="Arial" charset="0"/>
                <a:cs typeface="Times New Roman" charset="0"/>
                <a:sym typeface="Symbol" charset="0"/>
              </a:rPr>
              <a:t>(P </a:t>
            </a:r>
            <a:r>
              <a:rPr lang="en-US" dirty="0" smtClean="0">
                <a:latin typeface="Arial" charset="0"/>
                <a:cs typeface="Times New Roman" charset="0"/>
                <a:sym typeface="Symbol" charset="0"/>
              </a:rPr>
              <a:t>⇒ </a:t>
            </a:r>
            <a:r>
              <a:rPr lang="en-US" dirty="0">
                <a:latin typeface="Arial" charset="0"/>
                <a:cs typeface="Times New Roman" charset="0"/>
                <a:sym typeface="Symbol" charset="0"/>
              </a:rPr>
              <a:t>P) </a:t>
            </a:r>
            <a:r>
              <a:rPr lang="en-US" dirty="0" smtClean="0">
                <a:latin typeface="Arial" charset="0"/>
                <a:cs typeface="Times New Roman" charset="0"/>
                <a:sym typeface="Symbol" charset="0"/>
              </a:rPr>
              <a:t>⇒ </a:t>
            </a:r>
            <a:r>
              <a:rPr lang="en-US" dirty="0">
                <a:latin typeface="Arial" charset="0"/>
                <a:cs typeface="Times New Roman" charset="0"/>
                <a:sym typeface="Symbol" charset="0"/>
              </a:rPr>
              <a:t>R</a:t>
            </a:r>
          </a:p>
          <a:p>
            <a:pPr lvl="1"/>
            <a:r>
              <a:rPr lang="en-US" dirty="0">
                <a:latin typeface="Arial" charset="0"/>
                <a:cs typeface="Times New Roman" charset="0"/>
                <a:sym typeface="Symbol" charset="0"/>
              </a:rPr>
              <a:t>(R </a:t>
            </a:r>
            <a:r>
              <a:rPr lang="en-US" dirty="0" smtClean="0">
                <a:latin typeface="Arial" charset="0"/>
                <a:cs typeface="Times New Roman" charset="0"/>
                <a:sym typeface="Symbol" charset="0"/>
              </a:rPr>
              <a:t>⇒ </a:t>
            </a:r>
            <a:r>
              <a:rPr lang="en-US" dirty="0">
                <a:latin typeface="Arial" charset="0"/>
                <a:cs typeface="Times New Roman" charset="0"/>
                <a:sym typeface="Symbol" charset="0"/>
              </a:rPr>
              <a:t>S) </a:t>
            </a:r>
            <a:r>
              <a:rPr lang="en-US" dirty="0" smtClean="0">
                <a:latin typeface="Arial" charset="0"/>
                <a:cs typeface="Times New Roman" charset="0"/>
                <a:sym typeface="Symbol" charset="0"/>
              </a:rPr>
              <a:t>⇒ </a:t>
            </a:r>
            <a:r>
              <a:rPr lang="en-US" sz="2800" dirty="0" smtClean="0">
                <a:latin typeface="Arial" charset="0"/>
                <a:cs typeface="Times New Roman" charset="0"/>
                <a:sym typeface="Symbol" charset="0"/>
              </a:rPr>
              <a:t>¬</a:t>
            </a:r>
            <a:r>
              <a:rPr lang="en-US" dirty="0" smtClean="0">
                <a:latin typeface="Arial" charset="0"/>
                <a:cs typeface="Times New Roman" charset="0"/>
                <a:sym typeface="Symbol" charset="0"/>
              </a:rPr>
              <a:t>(</a:t>
            </a:r>
            <a:r>
              <a:rPr lang="en-US" dirty="0">
                <a:latin typeface="Arial" charset="0"/>
                <a:cs typeface="Times New Roman" charset="0"/>
                <a:sym typeface="Symbol" charset="0"/>
              </a:rPr>
              <a:t>S </a:t>
            </a:r>
            <a:r>
              <a:rPr lang="en-US" dirty="0" smtClean="0">
                <a:latin typeface="Arial" charset="0"/>
                <a:cs typeface="Times New Roman" charset="0"/>
                <a:sym typeface="Symbol" charset="0"/>
              </a:rPr>
              <a:t>⇒ </a:t>
            </a:r>
            <a:r>
              <a:rPr lang="en-US" dirty="0">
                <a:latin typeface="Arial" charset="0"/>
                <a:cs typeface="Times New Roman" charset="0"/>
                <a:sym typeface="Symbol" charset="0"/>
              </a:rPr>
              <a:t>Q)</a:t>
            </a:r>
          </a:p>
          <a:p>
            <a:pPr lvl="1"/>
            <a:endParaRPr lang="en-US" dirty="0">
              <a:latin typeface="Arial" charset="0"/>
              <a:cs typeface="Times New Roman" charset="0"/>
              <a:sym typeface="Symbol" charset="0"/>
            </a:endParaRPr>
          </a:p>
          <a:p>
            <a:r>
              <a:rPr lang="en-US" dirty="0">
                <a:latin typeface="Arial" charset="0"/>
                <a:cs typeface="Times New Roman" charset="0"/>
                <a:sym typeface="Symbol" charset="0"/>
              </a:rPr>
              <a:t>Prove:     R</a:t>
            </a:r>
            <a:endParaRPr lang="en-US" dirty="0">
              <a:latin typeface="Arial" charset="0"/>
              <a:cs typeface="Times New Roman" charset="0"/>
            </a:endParaRPr>
          </a:p>
        </p:txBody>
      </p:sp>
      <p:sp>
        <p:nvSpPr>
          <p:cNvPr id="50180"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200" dirty="0">
                <a:latin typeface="Arial" charset="0"/>
                <a:cs typeface="Times New Roman" charset="0"/>
              </a:rPr>
              <a:t>Example</a:t>
            </a:r>
          </a:p>
        </p:txBody>
      </p:sp>
      <p:sp>
        <p:nvSpPr>
          <p:cNvPr id="51203" name="Content Placeholder 2"/>
          <p:cNvSpPr>
            <a:spLocks noGrp="1"/>
          </p:cNvSpPr>
          <p:nvPr>
            <p:ph idx="1"/>
          </p:nvPr>
        </p:nvSpPr>
        <p:spPr>
          <a:xfrm>
            <a:off x="685800" y="1219200"/>
            <a:ext cx="7767638" cy="5176838"/>
          </a:xfrm>
        </p:spPr>
        <p:txBody>
          <a:bodyPr/>
          <a:lstStyle/>
          <a:p>
            <a:r>
              <a:rPr lang="en-US" dirty="0">
                <a:latin typeface="Arial" charset="0"/>
                <a:cs typeface="Times New Roman" charset="0"/>
              </a:rPr>
              <a:t>Given:</a:t>
            </a:r>
          </a:p>
          <a:p>
            <a:pPr lvl="1"/>
            <a:r>
              <a:rPr lang="en-US" dirty="0">
                <a:latin typeface="Arial" charset="0"/>
                <a:cs typeface="Times New Roman" charset="0"/>
              </a:rPr>
              <a:t>P</a:t>
            </a:r>
          </a:p>
          <a:p>
            <a:pPr lvl="1"/>
            <a:r>
              <a:rPr lang="en-US" dirty="0" smtClean="0">
                <a:latin typeface="Arial" charset="0"/>
                <a:cs typeface="Times New Roman" charset="0"/>
                <a:sym typeface="Symbol" charset="0"/>
              </a:rPr>
              <a:t>¬P</a:t>
            </a:r>
            <a:endParaRPr lang="en-US" dirty="0">
              <a:latin typeface="Arial" charset="0"/>
              <a:cs typeface="Times New Roman" charset="0"/>
              <a:sym typeface="Symbol" charset="0"/>
            </a:endParaRPr>
          </a:p>
          <a:p>
            <a:pPr lvl="1"/>
            <a:endParaRPr lang="en-US" dirty="0">
              <a:latin typeface="Arial" charset="0"/>
              <a:cs typeface="Times New Roman" charset="0"/>
              <a:sym typeface="Symbol" charset="0"/>
            </a:endParaRPr>
          </a:p>
          <a:p>
            <a:r>
              <a:rPr lang="en-US" dirty="0">
                <a:latin typeface="Arial" charset="0"/>
                <a:cs typeface="Times New Roman" charset="0"/>
              </a:rPr>
              <a:t>Prove:   R </a:t>
            </a:r>
          </a:p>
        </p:txBody>
      </p:sp>
      <p:sp>
        <p:nvSpPr>
          <p:cNvPr id="51204"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685800" y="152400"/>
            <a:ext cx="7770813" cy="91440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Efficiency of the Resolution </a:t>
            </a:r>
            <a:r>
              <a:rPr lang="en-US" sz="3200" dirty="0" smtClean="0">
                <a:latin typeface="Arial" charset="0"/>
                <a:cs typeface="Times New Roman" charset="0"/>
              </a:rPr>
              <a:t>Refutation Algorithm</a:t>
            </a:r>
            <a:endParaRPr lang="en-US" sz="3200" dirty="0">
              <a:latin typeface="Arial" charset="0"/>
              <a:cs typeface="Times New Roman" charset="0"/>
            </a:endParaRPr>
          </a:p>
        </p:txBody>
      </p:sp>
      <p:sp>
        <p:nvSpPr>
          <p:cNvPr id="52227" name="Rectangle 2"/>
          <p:cNvSpPr>
            <a:spLocks noGrp="1" noChangeArrowheads="1"/>
          </p:cNvSpPr>
          <p:nvPr>
            <p:ph type="body" idx="1"/>
          </p:nvPr>
        </p:nvSpPr>
        <p:spPr>
          <a:xfrm>
            <a:off x="685800" y="1296987"/>
            <a:ext cx="7770813" cy="55610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Run time can be exponential in the worst case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Often much faster</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Factoring: if a new clause contains duplicates of the same symbol, delete the duplicates</a:t>
            </a:r>
          </a:p>
          <a:p>
            <a:pPr algn="ct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P </a:t>
            </a:r>
            <a:r>
              <a:rPr lang="en-US" dirty="0" smtClean="0">
                <a:latin typeface="Symbol" charset="0"/>
                <a:cs typeface="Times New Roman" charset="0"/>
              </a:rPr>
              <a:t>∨ </a:t>
            </a:r>
            <a:r>
              <a:rPr lang="en-US" dirty="0">
                <a:latin typeface="Arial" charset="0"/>
                <a:cs typeface="Times New Roman" charset="0"/>
              </a:rPr>
              <a:t>R </a:t>
            </a:r>
            <a:r>
              <a:rPr lang="en-US" dirty="0" smtClean="0">
                <a:latin typeface="Symbol" charset="0"/>
                <a:cs typeface="Times New Roman" charset="0"/>
              </a:rPr>
              <a:t>∨ </a:t>
            </a:r>
            <a:r>
              <a:rPr lang="en-US" dirty="0">
                <a:latin typeface="Arial" charset="0"/>
                <a:cs typeface="Times New Roman" charset="0"/>
              </a:rPr>
              <a:t>P </a:t>
            </a:r>
            <a:r>
              <a:rPr lang="en-US" dirty="0" smtClean="0">
                <a:latin typeface="Symbol" charset="0"/>
                <a:cs typeface="Times New Roman" charset="0"/>
              </a:rPr>
              <a:t>∨ </a:t>
            </a:r>
            <a:r>
              <a:rPr lang="en-US" dirty="0">
                <a:latin typeface="Arial" charset="0"/>
                <a:cs typeface="Times New Roman" charset="0"/>
              </a:rPr>
              <a:t>T  </a:t>
            </a:r>
            <a:r>
              <a:rPr lang="en-US" dirty="0" smtClean="0">
                <a:latin typeface="Arial" charset="0"/>
                <a:cs typeface="Times New Roman" charset="0"/>
              </a:rPr>
              <a:t>  </a:t>
            </a:r>
            <a:r>
              <a:rPr lang="en-US" dirty="0" smtClean="0">
                <a:latin typeface="Arial" charset="0"/>
                <a:cs typeface="Times New Roman" charset="0"/>
                <a:sym typeface="Symbol" charset="0"/>
              </a:rPr>
              <a:t>≡</a:t>
            </a:r>
            <a:r>
              <a:rPr lang="en-US" dirty="0" smtClean="0">
                <a:latin typeface="Wingdings" charset="0"/>
                <a:cs typeface="Times New Roman" charset="0"/>
                <a:sym typeface="Symbol" charset="0"/>
              </a:rPr>
              <a:t> </a:t>
            </a:r>
            <a:r>
              <a:rPr lang="en-US" dirty="0" smtClean="0">
                <a:latin typeface="Arial" charset="0"/>
                <a:cs typeface="Times New Roman" charset="0"/>
              </a:rPr>
              <a:t> </a:t>
            </a:r>
            <a:r>
              <a:rPr lang="en-US" dirty="0">
                <a:latin typeface="Arial" charset="0"/>
                <a:cs typeface="Times New Roman" charset="0"/>
              </a:rPr>
              <a:t>P </a:t>
            </a:r>
            <a:r>
              <a:rPr lang="en-US" dirty="0" smtClean="0">
                <a:latin typeface="Symbol" charset="0"/>
                <a:cs typeface="Times New Roman" charset="0"/>
              </a:rPr>
              <a:t>∨ </a:t>
            </a:r>
            <a:r>
              <a:rPr lang="en-US" dirty="0" smtClean="0">
                <a:latin typeface="Arial" charset="0"/>
                <a:cs typeface="Times New Roman" charset="0"/>
              </a:rPr>
              <a:t>R </a:t>
            </a:r>
            <a:r>
              <a:rPr lang="en-US" dirty="0" smtClean="0">
                <a:latin typeface="Symbol" charset="0"/>
                <a:cs typeface="Times New Roman" charset="0"/>
              </a:rPr>
              <a:t>∨ </a:t>
            </a:r>
            <a:r>
              <a:rPr lang="en-US" dirty="0">
                <a:latin typeface="Arial" charset="0"/>
                <a:cs typeface="Times New Roman" charset="0"/>
              </a:rPr>
              <a:t>T</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If a clause contains a symbol and its complement, the clause is a tautology and is useless; it can be thrown away</a:t>
            </a:r>
          </a:p>
          <a:p>
            <a:pPr lvl="1" eaLnBrk="1" hangingPunct="1">
              <a:lnSpc>
                <a:spcPct val="102000"/>
              </a:lnSpc>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Times New Roman" charset="0"/>
                <a:cs typeface="Times New Roman" charset="0"/>
              </a:rPr>
              <a:t>a1</a:t>
            </a:r>
            <a:r>
              <a:rPr lang="en-US" dirty="0" smtClean="0">
                <a:latin typeface="Times New Roman" charset="0"/>
                <a:cs typeface="Times New Roman" charset="0"/>
              </a:rPr>
              <a:t>:  </a:t>
            </a:r>
            <a:r>
              <a:rPr lang="en-US" dirty="0" smtClean="0">
                <a:latin typeface="Symbol" charset="0"/>
                <a:cs typeface="Times New Roman" charset="0"/>
              </a:rPr>
              <a:t>(¬</a:t>
            </a:r>
            <a:r>
              <a:rPr lang="en-US" dirty="0" smtClean="0">
                <a:latin typeface="Arial" charset="0"/>
                <a:cs typeface="Times New Roman" charset="0"/>
              </a:rPr>
              <a:t>A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B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C</a:t>
            </a:r>
            <a:r>
              <a:rPr lang="en-US" dirty="0" smtClean="0">
                <a:latin typeface="Arial" charset="0"/>
                <a:cs typeface="Times New Roman" charset="0"/>
              </a:rPr>
              <a:t>)</a:t>
            </a:r>
            <a:endParaRPr lang="en-US" dirty="0">
              <a:latin typeface="Arial" charset="0"/>
              <a:cs typeface="Times New Roman" charset="0"/>
            </a:endParaRPr>
          </a:p>
          <a:p>
            <a:pPr lvl="1" eaLnBrk="1" hangingPunct="1">
              <a:lnSpc>
                <a:spcPct val="102000"/>
              </a:lnSpc>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Times New Roman" charset="0"/>
                <a:cs typeface="Times New Roman" charset="0"/>
              </a:rPr>
              <a:t>a2</a:t>
            </a:r>
            <a:r>
              <a:rPr lang="en-US" dirty="0" smtClean="0">
                <a:latin typeface="Times New Roman" charset="0"/>
                <a:cs typeface="Times New Roman" charset="0"/>
              </a:rPr>
              <a:t>:  (</a:t>
            </a:r>
            <a:r>
              <a:rPr lang="en-US" dirty="0" smtClean="0">
                <a:latin typeface="Symbol" charset="0"/>
                <a:cs typeface="Times New Roman" charset="0"/>
              </a:rPr>
              <a:t>¬</a:t>
            </a:r>
            <a:r>
              <a:rPr lang="en-US" dirty="0" smtClean="0">
                <a:latin typeface="Times New Roman" charset="0"/>
                <a:cs typeface="Times New Roman" charset="0"/>
              </a:rPr>
              <a:t>B </a:t>
            </a:r>
            <a:r>
              <a:rPr lang="en-US" dirty="0" smtClean="0">
                <a:latin typeface="Symbol"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A</a:t>
            </a:r>
            <a:r>
              <a:rPr lang="en-US" dirty="0" smtClean="0">
                <a:latin typeface="Times New Roman" charset="0"/>
                <a:cs typeface="Times New Roman" charset="0"/>
              </a:rPr>
              <a:t>)</a:t>
            </a:r>
            <a:endParaRPr lang="en-US" dirty="0">
              <a:latin typeface="Times New Roman" charset="0"/>
              <a:cs typeface="Times New Roman" charset="0"/>
            </a:endParaRPr>
          </a:p>
          <a:p>
            <a:pPr lvl="1" eaLnBrk="1" hangingPunct="1">
              <a:lnSpc>
                <a:spcPct val="102000"/>
              </a:lnSpc>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err="1">
                <a:latin typeface="Arial" charset="0"/>
                <a:cs typeface="Times New Roman" charset="0"/>
              </a:rPr>
              <a:t>Resolvent</a:t>
            </a:r>
            <a:r>
              <a:rPr lang="en-US" dirty="0">
                <a:latin typeface="Arial" charset="0"/>
                <a:cs typeface="Times New Roman" charset="0"/>
              </a:rPr>
              <a:t> of a1 and a2 is:  B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C</a:t>
            </a:r>
            <a:r>
              <a:rPr lang="en-US" baseline="-33000" dirty="0">
                <a:latin typeface="Arial" charset="0"/>
                <a:cs typeface="Times New Roman" charset="0"/>
              </a:rPr>
              <a:t> </a:t>
            </a:r>
            <a:r>
              <a:rPr lang="en-US" dirty="0" smtClean="0">
                <a:latin typeface="Symbol" charset="0"/>
                <a:cs typeface="Times New Roman" charset="0"/>
              </a:rPr>
              <a:t>∨</a:t>
            </a:r>
            <a:r>
              <a:rPr lang="en-US" dirty="0" smtClean="0">
                <a:latin typeface="Times New Roman" charset="0"/>
                <a:cs typeface="Times New Roman" charset="0"/>
              </a:rPr>
              <a:t> </a:t>
            </a:r>
            <a:r>
              <a:rPr lang="en-US" dirty="0" smtClean="0">
                <a:latin typeface="Symbol" charset="0"/>
                <a:cs typeface="Times New Roman" charset="0"/>
              </a:rPr>
              <a:t>¬</a:t>
            </a:r>
            <a:r>
              <a:rPr lang="en-US" dirty="0" smtClean="0">
                <a:latin typeface="Times New Roman" charset="0"/>
                <a:cs typeface="Times New Roman" charset="0"/>
              </a:rPr>
              <a:t>B</a:t>
            </a:r>
            <a:endParaRPr lang="en-US" dirty="0">
              <a:latin typeface="Times New Roman" charset="0"/>
              <a:cs typeface="Times New Roman" charset="0"/>
            </a:endParaRPr>
          </a:p>
          <a:p>
            <a:pPr lvl="1" eaLnBrk="1" hangingPunct="1">
              <a:lnSpc>
                <a:spcPct val="102000"/>
              </a:lnSpc>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Which is valid, so throw it away</a:t>
            </a: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Times New Roman" charset="0"/>
              <a:cs typeface="Times New Roman" charset="0"/>
            </a:endParaRPr>
          </a:p>
        </p:txBody>
      </p:sp>
      <p:sp>
        <p:nvSpPr>
          <p:cNvPr id="52228"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2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22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200" dirty="0">
                <a:latin typeface="Arial" charset="0"/>
                <a:cs typeface="Times New Roman" charset="0"/>
              </a:rPr>
              <a:t>Resolution </a:t>
            </a:r>
            <a:r>
              <a:rPr lang="en-US" sz="3200" dirty="0" smtClean="0">
                <a:latin typeface="Arial" charset="0"/>
                <a:cs typeface="Times New Roman" charset="0"/>
              </a:rPr>
              <a:t>Refutation Strategies</a:t>
            </a:r>
            <a:endParaRPr lang="en-US" sz="3200" dirty="0">
              <a:latin typeface="Arial" charset="0"/>
              <a:cs typeface="Times New Roman" charset="0"/>
            </a:endParaRPr>
          </a:p>
        </p:txBody>
      </p:sp>
      <p:sp>
        <p:nvSpPr>
          <p:cNvPr id="1222659" name="Rectangle 3"/>
          <p:cNvSpPr>
            <a:spLocks noGrp="1" noChangeArrowheads="1"/>
          </p:cNvSpPr>
          <p:nvPr>
            <p:ph idx="1"/>
          </p:nvPr>
        </p:nvSpPr>
        <p:spPr/>
        <p:txBody>
          <a:bodyPr/>
          <a:lstStyle/>
          <a:p>
            <a:pPr eaLnBrk="1" hangingPunct="1"/>
            <a:endParaRPr lang="en-US" dirty="0">
              <a:latin typeface="Arial" charset="0"/>
              <a:cs typeface="Times New Roman" charset="0"/>
            </a:endParaRPr>
          </a:p>
          <a:p>
            <a:pPr eaLnBrk="1" hangingPunct="1"/>
            <a:r>
              <a:rPr lang="en-US" dirty="0">
                <a:latin typeface="Arial" charset="0"/>
                <a:cs typeface="Times New Roman" charset="0"/>
              </a:rPr>
              <a:t>Resolution refutation proofs can be thought of as search:</a:t>
            </a:r>
          </a:p>
          <a:p>
            <a:pPr lvl="1" eaLnBrk="1" hangingPunct="1"/>
            <a:r>
              <a:rPr lang="en-US" dirty="0">
                <a:latin typeface="Arial" charset="0"/>
                <a:cs typeface="Times New Roman" charset="0"/>
              </a:rPr>
              <a:t>reversed construction of search tree (leaves to root)</a:t>
            </a:r>
          </a:p>
          <a:p>
            <a:pPr lvl="1" eaLnBrk="1" hangingPunct="1"/>
            <a:r>
              <a:rPr lang="en-US" dirty="0">
                <a:latin typeface="Arial" charset="0"/>
                <a:cs typeface="Times New Roman" charset="0"/>
              </a:rPr>
              <a:t>leaves are KB clauses and </a:t>
            </a:r>
            <a:r>
              <a:rPr lang="en-US" dirty="0" smtClean="0">
                <a:latin typeface="Symbol" charset="0"/>
                <a:cs typeface="Times New Roman" charset="0"/>
              </a:rPr>
              <a:t>¬ </a:t>
            </a:r>
            <a:r>
              <a:rPr lang="en-US" dirty="0" smtClean="0">
                <a:latin typeface="Arial" charset="0"/>
                <a:cs typeface="Times New Roman" charset="0"/>
              </a:rPr>
              <a:t>query</a:t>
            </a:r>
            <a:endParaRPr lang="en-US" dirty="0">
              <a:latin typeface="Arial" charset="0"/>
              <a:cs typeface="Times New Roman" charset="0"/>
            </a:endParaRPr>
          </a:p>
          <a:p>
            <a:pPr lvl="1" eaLnBrk="1" hangingPunct="1"/>
            <a:r>
              <a:rPr lang="en-US" dirty="0" err="1">
                <a:latin typeface="Arial" charset="0"/>
                <a:cs typeface="Times New Roman" charset="0"/>
              </a:rPr>
              <a:t>resolvent</a:t>
            </a:r>
            <a:r>
              <a:rPr lang="en-US" dirty="0">
                <a:latin typeface="Arial" charset="0"/>
                <a:cs typeface="Times New Roman" charset="0"/>
              </a:rPr>
              <a:t> is new node with arcs to parent clauses</a:t>
            </a:r>
          </a:p>
          <a:p>
            <a:pPr lvl="1" eaLnBrk="1" hangingPunct="1"/>
            <a:r>
              <a:rPr lang="en-US" dirty="0">
                <a:latin typeface="Arial" charset="0"/>
                <a:cs typeface="Times New Roman" charset="0"/>
              </a:rPr>
              <a:t>root is </a:t>
            </a:r>
            <a:r>
              <a:rPr lang="en-US" dirty="0" smtClean="0">
                <a:latin typeface="Arial" charset="0"/>
                <a:cs typeface="Times New Roman" charset="0"/>
              </a:rPr>
              <a:t>False clause</a:t>
            </a:r>
            <a:endParaRPr lang="en-US" dirty="0">
              <a:latin typeface="Arial"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26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2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26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26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2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659"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200" dirty="0">
                <a:latin typeface="Arial" charset="0"/>
                <a:cs typeface="Times New Roman" charset="0"/>
              </a:rPr>
              <a:t>Resolution </a:t>
            </a:r>
            <a:r>
              <a:rPr lang="en-US" sz="3200" dirty="0" smtClean="0">
                <a:latin typeface="Arial" charset="0"/>
                <a:cs typeface="Times New Roman" charset="0"/>
              </a:rPr>
              <a:t>Refutation Strategies</a:t>
            </a:r>
            <a:endParaRPr lang="en-US" sz="3200" dirty="0">
              <a:latin typeface="Arial" charset="0"/>
              <a:cs typeface="Times New Roman" charset="0"/>
            </a:endParaRPr>
          </a:p>
        </p:txBody>
      </p:sp>
      <p:sp>
        <p:nvSpPr>
          <p:cNvPr id="1224707" name="Rectangle 3"/>
          <p:cNvSpPr>
            <a:spLocks noGrp="1" noChangeArrowheads="1"/>
          </p:cNvSpPr>
          <p:nvPr>
            <p:ph idx="1"/>
          </p:nvPr>
        </p:nvSpPr>
        <p:spPr/>
        <p:txBody>
          <a:bodyPr/>
          <a:lstStyle/>
          <a:p>
            <a:pPr eaLnBrk="1" hangingPunct="1"/>
            <a:endParaRPr lang="en-US" dirty="0">
              <a:latin typeface="Arial" charset="0"/>
              <a:cs typeface="Times New Roman" charset="0"/>
            </a:endParaRPr>
          </a:p>
          <a:p>
            <a:pPr eaLnBrk="1" hangingPunct="1"/>
            <a:r>
              <a:rPr lang="en-US" b="1" dirty="0">
                <a:latin typeface="Arial" charset="0"/>
                <a:cs typeface="Times New Roman" charset="0"/>
              </a:rPr>
              <a:t>Breadth-First</a:t>
            </a:r>
          </a:p>
          <a:p>
            <a:pPr lvl="1" eaLnBrk="1" hangingPunct="1"/>
            <a:r>
              <a:rPr lang="en-US" dirty="0">
                <a:latin typeface="Arial" charset="0"/>
                <a:cs typeface="Times New Roman" charset="0"/>
              </a:rPr>
              <a:t>level 0 clauses: KB clauses and </a:t>
            </a:r>
            <a:r>
              <a:rPr lang="en-US" dirty="0" smtClean="0">
                <a:latin typeface="Symbol" charset="0"/>
                <a:cs typeface="Times New Roman" charset="0"/>
              </a:rPr>
              <a:t>¬ </a:t>
            </a:r>
            <a:r>
              <a:rPr lang="en-US" dirty="0" smtClean="0">
                <a:latin typeface="Arial" charset="0"/>
                <a:cs typeface="Times New Roman" charset="0"/>
              </a:rPr>
              <a:t>query</a:t>
            </a:r>
            <a:endParaRPr lang="en-US" dirty="0">
              <a:latin typeface="Arial" charset="0"/>
              <a:cs typeface="Times New Roman" charset="0"/>
            </a:endParaRPr>
          </a:p>
          <a:p>
            <a:pPr lvl="1" eaLnBrk="1" hangingPunct="1"/>
            <a:r>
              <a:rPr lang="en-US" dirty="0">
                <a:latin typeface="Arial" charset="0"/>
                <a:cs typeface="Times New Roman" charset="0"/>
              </a:rPr>
              <a:t>level k clauses: </a:t>
            </a:r>
            <a:r>
              <a:rPr lang="en-US" dirty="0" err="1">
                <a:latin typeface="Arial" charset="0"/>
                <a:cs typeface="Times New Roman" charset="0"/>
              </a:rPr>
              <a:t>resolvents</a:t>
            </a:r>
            <a:r>
              <a:rPr lang="en-US" dirty="0">
                <a:latin typeface="Arial" charset="0"/>
                <a:cs typeface="Times New Roman" charset="0"/>
              </a:rPr>
              <a:t> computed from 2 clauses:</a:t>
            </a:r>
          </a:p>
          <a:p>
            <a:pPr lvl="2" eaLnBrk="1" hangingPunct="1"/>
            <a:r>
              <a:rPr lang="en-US" sz="2400" dirty="0">
                <a:latin typeface="Arial" charset="0"/>
                <a:cs typeface="Times New Roman" charset="0"/>
              </a:rPr>
              <a:t>one of which must be from level k-1</a:t>
            </a:r>
          </a:p>
          <a:p>
            <a:pPr lvl="2" eaLnBrk="1" hangingPunct="1"/>
            <a:r>
              <a:rPr lang="en-US" sz="2400" dirty="0">
                <a:latin typeface="Arial" charset="0"/>
                <a:cs typeface="Times New Roman" charset="0"/>
              </a:rPr>
              <a:t>other from any earlier level</a:t>
            </a:r>
          </a:p>
          <a:p>
            <a:pPr lvl="1" eaLnBrk="1" hangingPunct="1"/>
            <a:r>
              <a:rPr lang="en-US" dirty="0">
                <a:latin typeface="Arial" charset="0"/>
                <a:cs typeface="Times New Roman" charset="0"/>
              </a:rPr>
              <a:t>compute all possible level 1 clauses,</a:t>
            </a:r>
            <a:br>
              <a:rPr lang="en-US" dirty="0">
                <a:latin typeface="Arial" charset="0"/>
                <a:cs typeface="Times New Roman" charset="0"/>
              </a:rPr>
            </a:br>
            <a:r>
              <a:rPr lang="en-US" dirty="0">
                <a:latin typeface="Arial" charset="0"/>
                <a:cs typeface="Times New Roman" charset="0"/>
              </a:rPr>
              <a:t>then all possible level 2 clauses, etc.</a:t>
            </a:r>
          </a:p>
          <a:p>
            <a:pPr lvl="1" eaLnBrk="1" hangingPunct="1"/>
            <a:r>
              <a:rPr lang="en-US" b="1" dirty="0">
                <a:solidFill>
                  <a:schemeClr val="tx2"/>
                </a:solidFill>
                <a:latin typeface="Arial" charset="0"/>
                <a:cs typeface="Times New Roman" charset="0"/>
              </a:rPr>
              <a:t>complete but very inefficient</a:t>
            </a:r>
          </a:p>
          <a:p>
            <a:pPr lvl="1" eaLnBrk="1" hangingPunct="1">
              <a:buFontTx/>
              <a:buNone/>
            </a:pPr>
            <a:endParaRPr lang="en-US" b="1" i="1" dirty="0">
              <a:latin typeface="Arial"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47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47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47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47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47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470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4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07" grpId="0" build="p" bldLvl="3"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200" dirty="0">
                <a:latin typeface="Arial" charset="0"/>
                <a:cs typeface="Times New Roman" charset="0"/>
              </a:rPr>
              <a:t>Resolution </a:t>
            </a:r>
            <a:r>
              <a:rPr lang="en-US" sz="3200" dirty="0" smtClean="0">
                <a:latin typeface="Arial" charset="0"/>
                <a:cs typeface="Times New Roman" charset="0"/>
              </a:rPr>
              <a:t>Refutation Strategies</a:t>
            </a:r>
            <a:endParaRPr lang="en-US" sz="3200" dirty="0">
              <a:latin typeface="Arial" charset="0"/>
              <a:cs typeface="Times New Roman" charset="0"/>
            </a:endParaRPr>
          </a:p>
        </p:txBody>
      </p:sp>
      <p:sp>
        <p:nvSpPr>
          <p:cNvPr id="1223683" name="Rectangle 3"/>
          <p:cNvSpPr>
            <a:spLocks noGrp="1" noChangeArrowheads="1"/>
          </p:cNvSpPr>
          <p:nvPr>
            <p:ph idx="1"/>
          </p:nvPr>
        </p:nvSpPr>
        <p:spPr/>
        <p:txBody>
          <a:bodyPr/>
          <a:lstStyle/>
          <a:p>
            <a:pPr eaLnBrk="1" hangingPunct="1"/>
            <a:endParaRPr lang="en-US" dirty="0">
              <a:latin typeface="Arial" charset="0"/>
              <a:cs typeface="Times New Roman" charset="0"/>
            </a:endParaRPr>
          </a:p>
          <a:p>
            <a:pPr eaLnBrk="1" hangingPunct="1"/>
            <a:r>
              <a:rPr lang="en-US" b="1" dirty="0">
                <a:latin typeface="Arial" charset="0"/>
                <a:cs typeface="Times New Roman" charset="0"/>
              </a:rPr>
              <a:t>Input Resolution</a:t>
            </a:r>
            <a:endParaRPr lang="en-US" b="1" dirty="0">
              <a:solidFill>
                <a:schemeClr val="tx2"/>
              </a:solidFill>
              <a:latin typeface="Arial" charset="0"/>
              <a:cs typeface="Times New Roman" charset="0"/>
            </a:endParaRPr>
          </a:p>
          <a:p>
            <a:pPr lvl="1" eaLnBrk="1" hangingPunct="1"/>
            <a:r>
              <a:rPr lang="en-US" i="1" dirty="0">
                <a:latin typeface="Arial" charset="0"/>
                <a:cs typeface="Times New Roman" charset="0"/>
              </a:rPr>
              <a:t>P</a:t>
            </a:r>
            <a:r>
              <a:rPr lang="en-US" dirty="0">
                <a:latin typeface="Arial" charset="0"/>
                <a:cs typeface="Times New Roman" charset="0"/>
              </a:rPr>
              <a:t> and </a:t>
            </a:r>
            <a:r>
              <a:rPr lang="en-US" i="1" dirty="0">
                <a:latin typeface="Arial" charset="0"/>
                <a:cs typeface="Times New Roman" charset="0"/>
              </a:rPr>
              <a:t>Q</a:t>
            </a:r>
            <a:r>
              <a:rPr lang="en-US" dirty="0">
                <a:latin typeface="Arial" charset="0"/>
                <a:cs typeface="Times New Roman" charset="0"/>
              </a:rPr>
              <a:t> can be resolved if at least one is from</a:t>
            </a:r>
            <a:br>
              <a:rPr lang="en-US" dirty="0">
                <a:latin typeface="Arial" charset="0"/>
                <a:cs typeface="Times New Roman" charset="0"/>
              </a:rPr>
            </a:br>
            <a:r>
              <a:rPr lang="en-US" dirty="0">
                <a:latin typeface="Arial" charset="0"/>
                <a:cs typeface="Times New Roman" charset="0"/>
              </a:rPr>
              <a:t>the set of original clauses, i.e., KB and </a:t>
            </a:r>
            <a:r>
              <a:rPr lang="en-US" dirty="0" smtClean="0">
                <a:latin typeface="Symbol" charset="0"/>
                <a:cs typeface="Times New Roman" charset="0"/>
              </a:rPr>
              <a:t>¬ </a:t>
            </a:r>
            <a:r>
              <a:rPr lang="en-US" dirty="0" smtClean="0">
                <a:latin typeface="Arial" charset="0"/>
                <a:cs typeface="Times New Roman" charset="0"/>
              </a:rPr>
              <a:t>query</a:t>
            </a:r>
            <a:endParaRPr lang="en-US" dirty="0">
              <a:latin typeface="Arial" charset="0"/>
              <a:cs typeface="Times New Roman" charset="0"/>
            </a:endParaRPr>
          </a:p>
          <a:p>
            <a:pPr lvl="1" eaLnBrk="1" hangingPunct="1"/>
            <a:r>
              <a:rPr lang="en-US" dirty="0">
                <a:latin typeface="Arial" charset="0"/>
                <a:cs typeface="Times New Roman" charset="0"/>
              </a:rPr>
              <a:t>proof trees have a single "spine" (see Fig. 9.11)</a:t>
            </a:r>
          </a:p>
          <a:p>
            <a:pPr lvl="1" eaLnBrk="1" hangingPunct="1"/>
            <a:r>
              <a:rPr lang="en-US" dirty="0">
                <a:latin typeface="Arial" charset="0"/>
                <a:cs typeface="Times New Roman" charset="0"/>
              </a:rPr>
              <a:t>Modus Ponens is a form of input resolution since each step is used to generate a new fact</a:t>
            </a:r>
          </a:p>
          <a:p>
            <a:pPr lvl="1" eaLnBrk="1" hangingPunct="1"/>
            <a:r>
              <a:rPr lang="en-US" b="1" dirty="0">
                <a:solidFill>
                  <a:schemeClr val="tx2"/>
                </a:solidFill>
                <a:latin typeface="Arial" charset="0"/>
                <a:cs typeface="Times New Roman" charset="0"/>
              </a:rPr>
              <a:t>complete for FOL KB with only Horn clauses</a:t>
            </a:r>
            <a:endParaRPr lang="en-US" dirty="0">
              <a:latin typeface="Arial"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36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3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36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36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3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683"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200" dirty="0">
                <a:latin typeface="Arial" charset="0"/>
                <a:cs typeface="Times New Roman" charset="0"/>
              </a:rPr>
              <a:t>Resolution </a:t>
            </a:r>
            <a:r>
              <a:rPr lang="en-US" sz="3200" dirty="0" smtClean="0">
                <a:latin typeface="Arial" charset="0"/>
                <a:cs typeface="Times New Roman" charset="0"/>
              </a:rPr>
              <a:t>Refutation Strategies</a:t>
            </a:r>
            <a:endParaRPr lang="en-US" sz="3200" dirty="0">
              <a:latin typeface="Arial" charset="0"/>
              <a:cs typeface="Times New Roman" charset="0"/>
            </a:endParaRPr>
          </a:p>
        </p:txBody>
      </p:sp>
      <p:sp>
        <p:nvSpPr>
          <p:cNvPr id="1376259" name="Rectangle 3"/>
          <p:cNvSpPr>
            <a:spLocks noGrp="1" noChangeArrowheads="1"/>
          </p:cNvSpPr>
          <p:nvPr>
            <p:ph idx="1"/>
          </p:nvPr>
        </p:nvSpPr>
        <p:spPr/>
        <p:txBody>
          <a:bodyPr/>
          <a:lstStyle/>
          <a:p>
            <a:pPr eaLnBrk="1" hangingPunct="1"/>
            <a:endParaRPr lang="en-US">
              <a:latin typeface="Arial" charset="0"/>
              <a:cs typeface="Times New Roman" charset="0"/>
            </a:endParaRPr>
          </a:p>
          <a:p>
            <a:pPr eaLnBrk="1" hangingPunct="1"/>
            <a:r>
              <a:rPr lang="en-US" b="1">
                <a:latin typeface="Arial" charset="0"/>
                <a:cs typeface="Times New Roman" charset="0"/>
              </a:rPr>
              <a:t>Linear Resolution</a:t>
            </a:r>
            <a:endParaRPr lang="en-US" b="1">
              <a:solidFill>
                <a:schemeClr val="tx2"/>
              </a:solidFill>
              <a:latin typeface="Arial" charset="0"/>
              <a:cs typeface="Times New Roman" charset="0"/>
            </a:endParaRPr>
          </a:p>
          <a:p>
            <a:pPr lvl="1" eaLnBrk="1" hangingPunct="1"/>
            <a:r>
              <a:rPr lang="en-US">
                <a:latin typeface="Arial" charset="0"/>
                <a:cs typeface="Times New Roman" charset="0"/>
              </a:rPr>
              <a:t>a slight generalization of input resolution</a:t>
            </a:r>
          </a:p>
          <a:p>
            <a:pPr lvl="1" eaLnBrk="1" hangingPunct="1"/>
            <a:r>
              <a:rPr lang="en-US" i="1">
                <a:latin typeface="Arial" charset="0"/>
                <a:cs typeface="Times New Roman" charset="0"/>
              </a:rPr>
              <a:t>P</a:t>
            </a:r>
            <a:r>
              <a:rPr lang="en-US">
                <a:latin typeface="Arial" charset="0"/>
                <a:cs typeface="Times New Roman" charset="0"/>
              </a:rPr>
              <a:t> and </a:t>
            </a:r>
            <a:r>
              <a:rPr lang="en-US" i="1">
                <a:latin typeface="Arial" charset="0"/>
                <a:cs typeface="Times New Roman" charset="0"/>
              </a:rPr>
              <a:t>Q</a:t>
            </a:r>
            <a:r>
              <a:rPr lang="en-US">
                <a:latin typeface="Arial" charset="0"/>
                <a:cs typeface="Times New Roman" charset="0"/>
              </a:rPr>
              <a:t> can be resolved if:</a:t>
            </a:r>
          </a:p>
          <a:p>
            <a:pPr lvl="2" eaLnBrk="1" hangingPunct="1"/>
            <a:r>
              <a:rPr lang="en-US" sz="2400">
                <a:latin typeface="Arial" charset="0"/>
                <a:cs typeface="Times New Roman" charset="0"/>
              </a:rPr>
              <a:t>at least 1 is from the set of original clauses </a:t>
            </a:r>
          </a:p>
          <a:p>
            <a:pPr lvl="2" eaLnBrk="1" hangingPunct="1"/>
            <a:r>
              <a:rPr lang="en-US" sz="2400">
                <a:latin typeface="Arial" charset="0"/>
                <a:cs typeface="Times New Roman" charset="0"/>
              </a:rPr>
              <a:t>or </a:t>
            </a:r>
            <a:r>
              <a:rPr lang="en-US" sz="2400" i="1">
                <a:latin typeface="Arial" charset="0"/>
                <a:cs typeface="Times New Roman" charset="0"/>
              </a:rPr>
              <a:t>P</a:t>
            </a:r>
            <a:r>
              <a:rPr lang="en-US" sz="2400">
                <a:latin typeface="Arial" charset="0"/>
                <a:cs typeface="Times New Roman" charset="0"/>
              </a:rPr>
              <a:t> must be an ancestor of </a:t>
            </a:r>
            <a:r>
              <a:rPr lang="en-US" sz="2400" i="1">
                <a:latin typeface="Arial" charset="0"/>
                <a:cs typeface="Times New Roman" charset="0"/>
              </a:rPr>
              <a:t>Q</a:t>
            </a:r>
            <a:r>
              <a:rPr lang="en-US" sz="2400">
                <a:latin typeface="Arial" charset="0"/>
                <a:cs typeface="Times New Roman" charset="0"/>
              </a:rPr>
              <a:t> in the proof tree</a:t>
            </a:r>
          </a:p>
          <a:p>
            <a:pPr lvl="1" eaLnBrk="1" hangingPunct="1"/>
            <a:r>
              <a:rPr lang="en-US" b="1">
                <a:solidFill>
                  <a:schemeClr val="tx2"/>
                </a:solidFill>
                <a:latin typeface="Arial" charset="0"/>
                <a:cs typeface="Times New Roman" charset="0"/>
              </a:rPr>
              <a:t>complete</a:t>
            </a:r>
            <a:endParaRPr lang="en-US">
              <a:latin typeface="Arial"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62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6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6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76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7625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76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5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741363" y="1963738"/>
            <a:ext cx="885983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spAutoFit/>
          </a:bodyPr>
          <a:lstStyle>
            <a:lvl1pP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sz="2400">
                <a:solidFill>
                  <a:srgbClr val="000000"/>
                </a:solidFill>
                <a:latin typeface="Arial" charset="0"/>
                <a:ea typeface="ＭＳ Ｐゴシック" charset="0"/>
                <a:cs typeface="Times New Roman" charset="0"/>
              </a:defRPr>
            </a:lvl1pPr>
            <a:lvl2pPr marL="742950" indent="-285750">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sz="2400">
                <a:solidFill>
                  <a:srgbClr val="000000"/>
                </a:solidFill>
                <a:latin typeface="Arial" charset="0"/>
                <a:ea typeface="Times New Roman" charset="0"/>
                <a:cs typeface="Times New Roman" charset="0"/>
              </a:defRPr>
            </a:lvl2pPr>
            <a:lvl3pP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sz="2000">
                <a:solidFill>
                  <a:srgbClr val="000000"/>
                </a:solidFill>
                <a:latin typeface="Arial" charset="0"/>
                <a:ea typeface="Times New Roman" charset="0"/>
                <a:cs typeface="Times New Roman" charset="0"/>
              </a:defRPr>
            </a:lvl3pPr>
            <a:lvl4pP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ea typeface="Times New Roman" charset="0"/>
                <a:cs typeface="Times New Roman" charset="0"/>
              </a:defRPr>
            </a:lvl4pPr>
            <a:lvl5pP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sz="1600">
                <a:solidFill>
                  <a:srgbClr val="000000"/>
                </a:solidFill>
                <a:latin typeface="Arial" charset="0"/>
                <a:ea typeface="Times New Roman" charset="0"/>
                <a:cs typeface="Times New Roman" charset="0"/>
              </a:defRPr>
            </a:lvl5pPr>
            <a:lvl6pPr eaLnBrk="0" hangingPunct="0">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sz="1600">
                <a:solidFill>
                  <a:srgbClr val="000000"/>
                </a:solidFill>
                <a:latin typeface="Arial" charset="0"/>
                <a:ea typeface="Times New Roman" charset="0"/>
                <a:cs typeface="Times New Roman" charset="0"/>
              </a:defRPr>
            </a:lvl6pPr>
            <a:lvl7pPr eaLnBrk="0" hangingPunct="0">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sz="1600">
                <a:solidFill>
                  <a:srgbClr val="000000"/>
                </a:solidFill>
                <a:latin typeface="Arial" charset="0"/>
                <a:ea typeface="Times New Roman" charset="0"/>
                <a:cs typeface="Times New Roman" charset="0"/>
              </a:defRPr>
            </a:lvl7pPr>
            <a:lvl8pPr eaLnBrk="0" hangingPunct="0">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sz="1600">
                <a:solidFill>
                  <a:srgbClr val="000000"/>
                </a:solidFill>
                <a:latin typeface="Arial" charset="0"/>
                <a:ea typeface="Times New Roman" charset="0"/>
                <a:cs typeface="Times New Roman" charset="0"/>
              </a:defRPr>
            </a:lvl8pPr>
            <a:lvl9pPr eaLnBrk="0" hangingPunct="0">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sz="1600">
                <a:solidFill>
                  <a:srgbClr val="000000"/>
                </a:solidFill>
                <a:latin typeface="Arial" charset="0"/>
                <a:ea typeface="Times New Roman" charset="0"/>
                <a:cs typeface="Times New Roman" charset="0"/>
              </a:defRPr>
            </a:lvl9pPr>
          </a:lstStyle>
          <a:p>
            <a:pPr marL="338138" indent="-338138" algn="ctr" eaLnBrk="1" hangingPunct="1">
              <a:lnSpc>
                <a:spcPts val="2413"/>
              </a:lnSpc>
              <a:spcBef>
                <a:spcPts val="600"/>
              </a:spcBef>
              <a:buClr>
                <a:srgbClr val="33CC33"/>
              </a:buClr>
              <a:buSzPct val="150000"/>
              <a:buFont typeface="Arial" charset="0"/>
              <a:buNone/>
            </a:pPr>
            <a:r>
              <a:rPr lang="en-GB" b="1" dirty="0" smtClean="0">
                <a:latin typeface="Symbol" charset="0"/>
              </a:rPr>
              <a:t>((¬</a:t>
            </a:r>
            <a:r>
              <a:rPr lang="en-GB" dirty="0" smtClean="0"/>
              <a:t>P </a:t>
            </a:r>
            <a:r>
              <a:rPr lang="en-GB" dirty="0" smtClean="0">
                <a:latin typeface="Symbol" charset="0"/>
              </a:rPr>
              <a:t>∨</a:t>
            </a:r>
            <a:r>
              <a:rPr lang="en-GB" dirty="0" smtClean="0"/>
              <a:t> </a:t>
            </a:r>
            <a:r>
              <a:rPr lang="en-GB" dirty="0"/>
              <a:t>((True </a:t>
            </a:r>
            <a:r>
              <a:rPr lang="en-GB" dirty="0" smtClean="0">
                <a:latin typeface="Symbol" charset="0"/>
              </a:rPr>
              <a:t>∧</a:t>
            </a:r>
            <a:r>
              <a:rPr lang="en-GB" dirty="0" smtClean="0"/>
              <a:t> </a:t>
            </a:r>
            <a:r>
              <a:rPr lang="en-GB" dirty="0"/>
              <a:t>R) </a:t>
            </a:r>
            <a:r>
              <a:rPr lang="en-GB" dirty="0" smtClean="0">
                <a:latin typeface="Symbol" charset="0"/>
              </a:rPr>
              <a:t>⇔ </a:t>
            </a:r>
            <a:r>
              <a:rPr lang="en-GB" dirty="0"/>
              <a:t>Q)) </a:t>
            </a:r>
            <a:r>
              <a:rPr lang="en-GB" dirty="0" smtClean="0">
                <a:latin typeface="Symbol" charset="0"/>
              </a:rPr>
              <a:t>⇒</a:t>
            </a:r>
            <a:r>
              <a:rPr lang="en-GB" dirty="0" smtClean="0"/>
              <a:t> </a:t>
            </a:r>
            <a:r>
              <a:rPr lang="en-GB" dirty="0"/>
              <a:t>S</a:t>
            </a:r>
            <a:r>
              <a:rPr lang="en-GB" dirty="0" smtClean="0"/>
              <a:t>)</a:t>
            </a:r>
            <a:endParaRPr lang="en-GB" dirty="0"/>
          </a:p>
          <a:p>
            <a:pPr marL="338138" indent="-338138" eaLnBrk="1" hangingPunct="1">
              <a:spcBef>
                <a:spcPts val="600"/>
              </a:spcBef>
              <a:buClr>
                <a:srgbClr val="33CC33"/>
              </a:buClr>
              <a:buSzPct val="150000"/>
              <a:buFont typeface="Arial" charset="0"/>
              <a:buNone/>
            </a:pPr>
            <a:endParaRPr lang="en-GB"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1311275"/>
            <a:ext cx="24796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2317750"/>
            <a:ext cx="27559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 y="2343150"/>
            <a:ext cx="38036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406650"/>
            <a:ext cx="379095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9275" y="2343150"/>
            <a:ext cx="3492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875" y="2305050"/>
            <a:ext cx="229393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9663" y="1065213"/>
            <a:ext cx="40687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17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 y="2343150"/>
            <a:ext cx="5081588"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9" name="Text Box 10"/>
          <p:cNvSpPr txBox="1">
            <a:spLocks noChangeArrowheads="1"/>
          </p:cNvSpPr>
          <p:nvPr/>
        </p:nvSpPr>
        <p:spPr bwMode="auto">
          <a:xfrm>
            <a:off x="711200" y="228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GB" sz="3200" b="1">
                <a:solidFill>
                  <a:srgbClr val="000099"/>
                </a:solidFill>
              </a:rPr>
              <a:t>Propositional Logic Syntax</a:t>
            </a:r>
          </a:p>
        </p:txBody>
      </p:sp>
      <p:sp>
        <p:nvSpPr>
          <p:cNvPr id="7180" name="TextBox 11"/>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717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71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71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717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200" dirty="0">
                <a:latin typeface="Arial" charset="0"/>
                <a:cs typeface="Times New Roman" charset="0"/>
              </a:rPr>
              <a:t>Resolution </a:t>
            </a:r>
            <a:r>
              <a:rPr lang="en-US" sz="3200" dirty="0" smtClean="0">
                <a:latin typeface="Arial" charset="0"/>
                <a:cs typeface="Times New Roman" charset="0"/>
              </a:rPr>
              <a:t>Refutation Strategies</a:t>
            </a:r>
            <a:endParaRPr lang="en-US" sz="3200" dirty="0">
              <a:latin typeface="Arial" charset="0"/>
              <a:cs typeface="Times New Roman" charset="0"/>
            </a:endParaRPr>
          </a:p>
        </p:txBody>
      </p:sp>
      <p:sp>
        <p:nvSpPr>
          <p:cNvPr id="1370115" name="Rectangle 3"/>
          <p:cNvSpPr>
            <a:spLocks noGrp="1" noChangeArrowheads="1"/>
          </p:cNvSpPr>
          <p:nvPr>
            <p:ph idx="1"/>
          </p:nvPr>
        </p:nvSpPr>
        <p:spPr/>
        <p:txBody>
          <a:bodyPr/>
          <a:lstStyle/>
          <a:p>
            <a:pPr eaLnBrk="1" hangingPunct="1"/>
            <a:r>
              <a:rPr lang="en-US" b="1">
                <a:latin typeface="Arial" charset="0"/>
                <a:cs typeface="Times New Roman" charset="0"/>
              </a:rPr>
              <a:t>Unit Preference</a:t>
            </a:r>
            <a:endParaRPr lang="en-US" b="1">
              <a:solidFill>
                <a:schemeClr val="tx2"/>
              </a:solidFill>
              <a:latin typeface="Arial" charset="0"/>
              <a:cs typeface="Times New Roman" charset="0"/>
            </a:endParaRPr>
          </a:p>
          <a:p>
            <a:pPr lvl="1" eaLnBrk="1" hangingPunct="1"/>
            <a:r>
              <a:rPr lang="en-US">
                <a:latin typeface="Arial" charset="0"/>
                <a:cs typeface="Times New Roman" charset="0"/>
              </a:rPr>
              <a:t>prefer to do resolutions where 1 sentence</a:t>
            </a:r>
            <a:br>
              <a:rPr lang="en-US">
                <a:latin typeface="Arial" charset="0"/>
                <a:cs typeface="Times New Roman" charset="0"/>
              </a:rPr>
            </a:br>
            <a:r>
              <a:rPr lang="en-US">
                <a:latin typeface="Arial" charset="0"/>
                <a:cs typeface="Times New Roman" charset="0"/>
              </a:rPr>
              <a:t>is a single literal, a </a:t>
            </a:r>
            <a:r>
              <a:rPr lang="en-US">
                <a:solidFill>
                  <a:srgbClr val="CC3300"/>
                </a:solidFill>
                <a:latin typeface="Arial" charset="0"/>
                <a:cs typeface="Times New Roman" charset="0"/>
              </a:rPr>
              <a:t>unit clause</a:t>
            </a:r>
            <a:endParaRPr lang="en-US">
              <a:latin typeface="Arial" charset="0"/>
              <a:cs typeface="Times New Roman" charset="0"/>
            </a:endParaRPr>
          </a:p>
          <a:p>
            <a:pPr lvl="1" eaLnBrk="1" hangingPunct="1"/>
            <a:r>
              <a:rPr lang="en-US">
                <a:latin typeface="Arial" charset="0"/>
                <a:cs typeface="Times New Roman" charset="0"/>
              </a:rPr>
              <a:t>goal is to produce the empty clause, so focus search by producing resolvents that are </a:t>
            </a:r>
            <a:r>
              <a:rPr lang="en-US" i="1">
                <a:latin typeface="Arial" charset="0"/>
                <a:cs typeface="Times New Roman" charset="0"/>
              </a:rPr>
              <a:t>shorter</a:t>
            </a:r>
          </a:p>
          <a:p>
            <a:pPr lvl="1" eaLnBrk="1" hangingPunct="1"/>
            <a:r>
              <a:rPr lang="en-US" b="1">
                <a:solidFill>
                  <a:schemeClr val="tx2"/>
                </a:solidFill>
                <a:latin typeface="Arial" charset="0"/>
                <a:cs typeface="Times New Roman" charset="0"/>
              </a:rPr>
              <a:t>complete but slow for medium-sized problems</a:t>
            </a:r>
          </a:p>
          <a:p>
            <a:pPr lvl="4" eaLnBrk="1" hangingPunct="1">
              <a:buFont typeface="Wingdings 2" charset="0"/>
              <a:buChar char="Þ"/>
            </a:pPr>
            <a:endParaRPr lang="en-US">
              <a:latin typeface="Arial" charset="0"/>
              <a:cs typeface="Times New Roman" charset="0"/>
            </a:endParaRPr>
          </a:p>
          <a:p>
            <a:pPr eaLnBrk="1" hangingPunct="1"/>
            <a:r>
              <a:rPr lang="en-US" b="1">
                <a:latin typeface="Arial" charset="0"/>
                <a:cs typeface="Times New Roman" charset="0"/>
              </a:rPr>
              <a:t>Unit Resolution</a:t>
            </a:r>
            <a:endParaRPr lang="en-US" b="1">
              <a:solidFill>
                <a:schemeClr val="tx2"/>
              </a:solidFill>
              <a:latin typeface="Arial" charset="0"/>
              <a:cs typeface="Times New Roman" charset="0"/>
            </a:endParaRPr>
          </a:p>
          <a:p>
            <a:pPr lvl="1" eaLnBrk="1" hangingPunct="1"/>
            <a:r>
              <a:rPr lang="en-US" i="1">
                <a:latin typeface="Arial" charset="0"/>
                <a:cs typeface="Times New Roman" charset="0"/>
              </a:rPr>
              <a:t>requires</a:t>
            </a:r>
            <a:r>
              <a:rPr lang="en-US">
                <a:latin typeface="Arial" charset="0"/>
                <a:cs typeface="Times New Roman" charset="0"/>
              </a:rPr>
              <a:t> at least 1 clause to be a unit clause</a:t>
            </a:r>
          </a:p>
          <a:p>
            <a:pPr lvl="1" eaLnBrk="1" hangingPunct="1"/>
            <a:r>
              <a:rPr lang="en-US" b="1">
                <a:solidFill>
                  <a:schemeClr val="tx2"/>
                </a:solidFill>
                <a:latin typeface="Arial" charset="0"/>
                <a:cs typeface="Times New Roman" charset="0"/>
              </a:rPr>
              <a:t>complete for FOL KB with Horn clauses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0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01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701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701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7011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701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5"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Method 4:  Chaining with Horn Clauses</a:t>
            </a:r>
          </a:p>
        </p:txBody>
      </p:sp>
      <p:sp>
        <p:nvSpPr>
          <p:cNvPr id="58371" name="Rectangle 2"/>
          <p:cNvSpPr>
            <a:spLocks noGrp="1" noChangeArrowheads="1"/>
          </p:cNvSpPr>
          <p:nvPr>
            <p:ph type="body" idx="1"/>
          </p:nvPr>
        </p:nvSpPr>
        <p:spPr>
          <a:xfrm>
            <a:off x="685800" y="838200"/>
            <a:ext cx="8001000" cy="55610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Resolution is more powerful than we need for many practical situations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A weaker form:  </a:t>
            </a:r>
            <a:r>
              <a:rPr lang="en-US" b="1" dirty="0">
                <a:solidFill>
                  <a:srgbClr val="FF0000"/>
                </a:solidFill>
                <a:latin typeface="Arial" charset="0"/>
                <a:cs typeface="Times New Roman" charset="0"/>
              </a:rPr>
              <a:t>Horn clauses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a:latin typeface="Arial" charset="0"/>
                <a:cs typeface="Times New Roman" charset="0"/>
              </a:rPr>
              <a:t>A Horn clause is a disjunction of literals with </a:t>
            </a:r>
            <a:r>
              <a:rPr lang="en-US" b="1" i="1" dirty="0">
                <a:latin typeface="Arial" charset="0"/>
                <a:cs typeface="Times New Roman" charset="0"/>
              </a:rPr>
              <a:t>at most one positive</a:t>
            </a:r>
          </a:p>
          <a:p>
            <a:pPr lvl="1" algn="ctr" eaLnBrk="1" hangingPunct="1">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Symbol" charset="0"/>
                <a:cs typeface="Times New Roman" charset="0"/>
              </a:rPr>
              <a:t>¬</a:t>
            </a:r>
            <a:r>
              <a:rPr lang="en-US" dirty="0" smtClean="0">
                <a:latin typeface="Arial" charset="0"/>
                <a:cs typeface="Times New Roman" charset="0"/>
              </a:rPr>
              <a:t>R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P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Q		</a:t>
            </a:r>
            <a:r>
              <a:rPr lang="en-US" dirty="0">
                <a:solidFill>
                  <a:srgbClr val="FF0000"/>
                </a:solidFill>
                <a:latin typeface="Arial" charset="0"/>
                <a:cs typeface="Times New Roman" charset="0"/>
              </a:rPr>
              <a:t>no</a:t>
            </a:r>
          </a:p>
          <a:p>
            <a:pPr lvl="1" algn="ctr" eaLnBrk="1" hangingPunct="1">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Symbol" charset="0"/>
                <a:cs typeface="Times New Roman" charset="0"/>
              </a:rPr>
              <a:t>¬</a:t>
            </a:r>
            <a:r>
              <a:rPr lang="en-US" dirty="0" smtClean="0">
                <a:latin typeface="Arial" charset="0"/>
                <a:cs typeface="Times New Roman" charset="0"/>
              </a:rPr>
              <a:t>R </a:t>
            </a:r>
            <a:r>
              <a:rPr lang="en-US" dirty="0" smtClean="0">
                <a:latin typeface="Symbol" charset="0"/>
                <a:cs typeface="Times New Roman" charset="0"/>
              </a:rPr>
              <a:t>∨</a:t>
            </a:r>
            <a:r>
              <a:rPr lang="en-US" dirty="0" smtClean="0">
                <a:latin typeface="Arial" charset="0"/>
                <a:cs typeface="Times New Roman" charset="0"/>
              </a:rPr>
              <a:t>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P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Q	</a:t>
            </a:r>
            <a:r>
              <a:rPr lang="en-US" dirty="0">
                <a:solidFill>
                  <a:srgbClr val="FF0000"/>
                </a:solidFill>
                <a:latin typeface="Arial" charset="0"/>
                <a:cs typeface="Times New Roman" charset="0"/>
              </a:rPr>
              <a:t>yes</a:t>
            </a:r>
          </a:p>
          <a:p>
            <a:pPr lvl="1" algn="ctr" eaLnBrk="1" hangingPunct="1">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solidFill>
                <a:srgbClr val="FF0000"/>
              </a:solidFill>
              <a:latin typeface="Arial" charset="0"/>
              <a:cs typeface="Times New Roman"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KB = conjunction of Horn clauses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What’s the big deal?</a:t>
            </a:r>
          </a:p>
          <a:p>
            <a:pPr lvl="2"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latin typeface="Symbol" charset="0"/>
                <a:cs typeface="Times New Roman" charset="0"/>
              </a:rPr>
              <a:t>¬</a:t>
            </a:r>
            <a:r>
              <a:rPr lang="en-US" sz="2400" dirty="0" smtClean="0">
                <a:latin typeface="Arial" charset="0"/>
                <a:cs typeface="Times New Roman" charset="0"/>
              </a:rPr>
              <a:t>R </a:t>
            </a:r>
            <a:r>
              <a:rPr lang="en-US" sz="2400" dirty="0" smtClean="0">
                <a:latin typeface="Symbol" charset="0"/>
                <a:cs typeface="Times New Roman" charset="0"/>
              </a:rPr>
              <a:t>∨</a:t>
            </a:r>
            <a:r>
              <a:rPr lang="en-US" sz="2400" dirty="0" smtClean="0">
                <a:latin typeface="Arial" charset="0"/>
                <a:cs typeface="Times New Roman" charset="0"/>
              </a:rPr>
              <a:t> </a:t>
            </a:r>
            <a:r>
              <a:rPr lang="en-US" sz="2400" dirty="0" smtClean="0">
                <a:latin typeface="Symbol" charset="0"/>
                <a:cs typeface="Times New Roman" charset="0"/>
              </a:rPr>
              <a:t>¬</a:t>
            </a:r>
            <a:r>
              <a:rPr lang="en-US" sz="2400" dirty="0" smtClean="0">
                <a:latin typeface="Arial" charset="0"/>
                <a:cs typeface="Times New Roman" charset="0"/>
              </a:rPr>
              <a:t> </a:t>
            </a:r>
            <a:r>
              <a:rPr lang="en-US" sz="2400" dirty="0">
                <a:latin typeface="Arial" charset="0"/>
                <a:cs typeface="Times New Roman" charset="0"/>
              </a:rPr>
              <a:t>P </a:t>
            </a:r>
            <a:r>
              <a:rPr lang="en-US" sz="2400" dirty="0" smtClean="0">
                <a:latin typeface="Symbol" charset="0"/>
                <a:cs typeface="Times New Roman" charset="0"/>
              </a:rPr>
              <a:t>∨</a:t>
            </a:r>
            <a:r>
              <a:rPr lang="en-US" sz="2400" dirty="0" smtClean="0">
                <a:latin typeface="Arial" charset="0"/>
                <a:cs typeface="Times New Roman" charset="0"/>
              </a:rPr>
              <a:t> </a:t>
            </a:r>
            <a:r>
              <a:rPr lang="en-US" sz="2400" dirty="0">
                <a:latin typeface="Arial" charset="0"/>
                <a:cs typeface="Times New Roman" charset="0"/>
              </a:rPr>
              <a:t>Q</a:t>
            </a:r>
          </a:p>
          <a:p>
            <a:pPr lvl="2"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cs typeface="Times New Roman" charset="0"/>
                <a:sym typeface="Symbol" charset="0"/>
              </a:rPr>
              <a:t>≡</a:t>
            </a:r>
            <a:r>
              <a:rPr lang="en-US" sz="2400" dirty="0" smtClean="0">
                <a:latin typeface="Symbol" charset="0"/>
                <a:cs typeface="Times New Roman" charset="0"/>
                <a:sym typeface="Symbol" charset="0"/>
              </a:rPr>
              <a:t>    </a:t>
            </a:r>
            <a:r>
              <a:rPr lang="en-US" sz="2400" dirty="0" smtClean="0">
                <a:latin typeface="Symbol" charset="0"/>
                <a:cs typeface="Times New Roman" charset="0"/>
              </a:rPr>
              <a:t>¬(</a:t>
            </a:r>
            <a:r>
              <a:rPr lang="en-US" sz="2400" dirty="0" smtClean="0">
                <a:latin typeface="Arial" charset="0"/>
                <a:cs typeface="Times New Roman" charset="0"/>
              </a:rPr>
              <a:t>R </a:t>
            </a:r>
            <a:r>
              <a:rPr lang="en-US" sz="2400" dirty="0" smtClean="0">
                <a:latin typeface="Symbol" charset="0"/>
                <a:cs typeface="Times New Roman" charset="0"/>
              </a:rPr>
              <a:t>∧</a:t>
            </a:r>
            <a:r>
              <a:rPr lang="en-US" sz="2400" dirty="0" smtClean="0">
                <a:latin typeface="Arial" charset="0"/>
                <a:cs typeface="Times New Roman" charset="0"/>
              </a:rPr>
              <a:t> </a:t>
            </a:r>
            <a:r>
              <a:rPr lang="en-US" sz="2400" dirty="0">
                <a:latin typeface="Arial" charset="0"/>
                <a:cs typeface="Times New Roman" charset="0"/>
              </a:rPr>
              <a:t>P) </a:t>
            </a:r>
            <a:r>
              <a:rPr lang="en-US" sz="2400" dirty="0" smtClean="0">
                <a:latin typeface="Symbol" charset="0"/>
                <a:cs typeface="Times New Roman" charset="0"/>
              </a:rPr>
              <a:t>∨</a:t>
            </a:r>
            <a:r>
              <a:rPr lang="en-US" sz="2400" dirty="0" smtClean="0">
                <a:latin typeface="Arial" charset="0"/>
                <a:cs typeface="Times New Roman" charset="0"/>
              </a:rPr>
              <a:t> </a:t>
            </a:r>
            <a:r>
              <a:rPr lang="en-US" sz="2400" dirty="0">
                <a:latin typeface="Arial" charset="0"/>
                <a:cs typeface="Times New Roman" charset="0"/>
              </a:rPr>
              <a:t>Q</a:t>
            </a:r>
          </a:p>
          <a:p>
            <a:pPr lvl="2"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latin typeface="Arial" charset="0"/>
                <a:cs typeface="Times New Roman" charset="0"/>
                <a:sym typeface="Symbol" charset="0"/>
              </a:rPr>
              <a:t>≡   </a:t>
            </a:r>
            <a:r>
              <a:rPr lang="en-US" sz="2400" dirty="0" smtClean="0">
                <a:latin typeface="Arial" charset="0"/>
                <a:cs typeface="Times New Roman" charset="0"/>
              </a:rPr>
              <a:t>?</a:t>
            </a:r>
            <a:endParaRPr lang="en-US" sz="2400" dirty="0">
              <a:latin typeface="Arial" charset="0"/>
              <a:cs typeface="Times New Roman" charset="0"/>
            </a:endParaRPr>
          </a:p>
        </p:txBody>
      </p:sp>
      <p:sp>
        <p:nvSpPr>
          <p:cNvPr id="58372"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37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37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3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1"/>
          <p:cNvGrpSpPr>
            <a:grpSpLocks/>
          </p:cNvGrpSpPr>
          <p:nvPr/>
        </p:nvGrpSpPr>
        <p:grpSpPr bwMode="auto">
          <a:xfrm>
            <a:off x="685800" y="152400"/>
            <a:ext cx="7769225" cy="606425"/>
            <a:chOff x="432" y="96"/>
            <a:chExt cx="4894" cy="382"/>
          </a:xfrm>
        </p:grpSpPr>
        <p:sp>
          <p:nvSpPr>
            <p:cNvPr id="59399"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9400"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dirty="0">
                  <a:solidFill>
                    <a:srgbClr val="000099"/>
                  </a:solidFill>
                </a:rPr>
                <a:t>Horn Clauses</a:t>
              </a:r>
            </a:p>
          </p:txBody>
        </p:sp>
      </p:grpSp>
      <p:sp>
        <p:nvSpPr>
          <p:cNvPr id="59397" name="AutoShape 5"/>
          <p:cNvSpPr>
            <a:spLocks noChangeArrowheads="1"/>
          </p:cNvSpPr>
          <p:nvPr/>
        </p:nvSpPr>
        <p:spPr bwMode="auto">
          <a:xfrm>
            <a:off x="685800" y="838200"/>
            <a:ext cx="8229061" cy="5561013"/>
          </a:xfrm>
          <a:prstGeom prst="roundRect">
            <a:avLst>
              <a:gd name="adj" fmla="val 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41" name="Text Box 6"/>
          <p:cNvSpPr txBox="1">
            <a:spLocks noChangeArrowheads="1"/>
          </p:cNvSpPr>
          <p:nvPr/>
        </p:nvSpPr>
        <p:spPr bwMode="auto">
          <a:xfrm>
            <a:off x="685800" y="838200"/>
            <a:ext cx="83058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39725" indent="-339725">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Arial" charset="0"/>
                <a:ea typeface="ＭＳ Ｐゴシック" charset="0"/>
                <a:cs typeface="Times New Roman" charset="0"/>
              </a:defRPr>
            </a:lvl1pPr>
            <a:lvl2pPr marL="739775" indent="-282575">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400">
                <a:solidFill>
                  <a:srgbClr val="000000"/>
                </a:solidFill>
                <a:latin typeface="Arial" charset="0"/>
                <a:ea typeface="Times New Roman" charset="0"/>
                <a:cs typeface="Times New Roman" charset="0"/>
              </a:defRPr>
            </a:lvl2pPr>
            <a:lvl3pPr>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2000">
                <a:solidFill>
                  <a:srgbClr val="000000"/>
                </a:solidFill>
                <a:latin typeface="Arial" charset="0"/>
                <a:ea typeface="Times New Roman" charset="0"/>
                <a:cs typeface="Times New Roman" charset="0"/>
              </a:defRPr>
            </a:lvl3pPr>
            <a:lvl4pPr>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a:solidFill>
                  <a:srgbClr val="000000"/>
                </a:solidFill>
                <a:latin typeface="Arial" charset="0"/>
                <a:ea typeface="Times New Roman" charset="0"/>
                <a:cs typeface="Times New Roman" charset="0"/>
              </a:defRPr>
            </a:lvl4pPr>
            <a:lvl5pPr>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1600">
                <a:solidFill>
                  <a:srgbClr val="000000"/>
                </a:solidFill>
                <a:latin typeface="Arial" charset="0"/>
                <a:ea typeface="Times New Roman" charset="0"/>
                <a:cs typeface="Times New Roman" charset="0"/>
              </a:defRPr>
            </a:lvl5pPr>
            <a:lvl6pPr eaLnBrk="0" hangingPunc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1600">
                <a:solidFill>
                  <a:srgbClr val="000000"/>
                </a:solidFill>
                <a:latin typeface="Arial" charset="0"/>
                <a:ea typeface="Times New Roman" charset="0"/>
                <a:cs typeface="Times New Roman" charset="0"/>
              </a:defRPr>
            </a:lvl6pPr>
            <a:lvl7pPr eaLnBrk="0" hangingPunc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1600">
                <a:solidFill>
                  <a:srgbClr val="000000"/>
                </a:solidFill>
                <a:latin typeface="Arial" charset="0"/>
                <a:ea typeface="Times New Roman" charset="0"/>
                <a:cs typeface="Times New Roman" charset="0"/>
              </a:defRPr>
            </a:lvl7pPr>
            <a:lvl8pPr eaLnBrk="0" hangingPunc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1600">
                <a:solidFill>
                  <a:srgbClr val="000000"/>
                </a:solidFill>
                <a:latin typeface="Arial" charset="0"/>
                <a:ea typeface="Times New Roman" charset="0"/>
                <a:cs typeface="Times New Roman" charset="0"/>
              </a:defRPr>
            </a:lvl8pPr>
            <a:lvl9pPr eaLnBrk="0" hangingPunct="0">
              <a:tabLst>
                <a:tab pos="1143000" algn="l"/>
                <a:tab pos="2057400" algn="l"/>
                <a:tab pos="2971800" algn="l"/>
                <a:tab pos="3886200" algn="l"/>
                <a:tab pos="4800600" algn="l"/>
                <a:tab pos="5715000" algn="l"/>
                <a:tab pos="6629400" algn="l"/>
                <a:tab pos="7543800" algn="l"/>
                <a:tab pos="8458200" algn="l"/>
                <a:tab pos="9372600" algn="l"/>
                <a:tab pos="10287000" algn="l"/>
                <a:tab pos="11201400" algn="l"/>
              </a:tabLst>
              <a:defRPr sz="1600">
                <a:solidFill>
                  <a:srgbClr val="000000"/>
                </a:solidFill>
                <a:latin typeface="Arial" charset="0"/>
                <a:ea typeface="Times New Roman" charset="0"/>
                <a:cs typeface="Times New Roman" charset="0"/>
              </a:defRPr>
            </a:lvl9pPr>
          </a:lstStyle>
          <a:p>
            <a:pPr marL="1143000" lvl="2" indent="-228600" eaLnBrk="1" hangingPunct="1">
              <a:spcBef>
                <a:spcPts val="500"/>
              </a:spcBef>
              <a:buClr>
                <a:srgbClr val="FF0000"/>
              </a:buClr>
              <a:buFont typeface="Arial" charset="0"/>
              <a:buNone/>
            </a:pPr>
            <a:r>
              <a:rPr lang="en-US" dirty="0" smtClean="0">
                <a:latin typeface="Symbol" charset="0"/>
              </a:rPr>
              <a:t>¬</a:t>
            </a:r>
            <a:r>
              <a:rPr lang="en-US" dirty="0" smtClean="0"/>
              <a:t>R </a:t>
            </a:r>
            <a:r>
              <a:rPr lang="en-US" dirty="0" smtClean="0">
                <a:latin typeface="Symbol" charset="0"/>
              </a:rPr>
              <a:t>∨</a:t>
            </a:r>
            <a:r>
              <a:rPr lang="en-US" dirty="0" smtClean="0"/>
              <a:t> </a:t>
            </a:r>
            <a:r>
              <a:rPr lang="en-US" dirty="0" smtClean="0">
                <a:latin typeface="Symbol" charset="0"/>
              </a:rPr>
              <a:t>¬</a:t>
            </a:r>
            <a:r>
              <a:rPr lang="en-US" dirty="0" smtClean="0"/>
              <a:t>P </a:t>
            </a:r>
            <a:r>
              <a:rPr lang="en-US" dirty="0" smtClean="0">
                <a:latin typeface="Symbol" charset="0"/>
              </a:rPr>
              <a:t>∨</a:t>
            </a:r>
            <a:r>
              <a:rPr lang="en-US" dirty="0" smtClean="0"/>
              <a:t> </a:t>
            </a:r>
            <a:r>
              <a:rPr lang="en-US" dirty="0"/>
              <a:t>Q</a:t>
            </a:r>
          </a:p>
          <a:p>
            <a:pPr marL="1143000" lvl="2" indent="-228600" eaLnBrk="1" hangingPunct="1">
              <a:spcBef>
                <a:spcPts val="500"/>
              </a:spcBef>
              <a:buClr>
                <a:srgbClr val="FF0000"/>
              </a:buClr>
              <a:buFont typeface="Arial" charset="0"/>
              <a:buNone/>
            </a:pPr>
            <a:r>
              <a:rPr lang="en-US" dirty="0" smtClean="0">
                <a:latin typeface="+mn-lt"/>
                <a:sym typeface="Symbol" charset="0"/>
              </a:rPr>
              <a:t>≡</a:t>
            </a:r>
            <a:r>
              <a:rPr lang="en-US" dirty="0" smtClean="0">
                <a:latin typeface="Symbol" charset="0"/>
                <a:sym typeface="Symbol" charset="0"/>
              </a:rPr>
              <a:t>   </a:t>
            </a:r>
            <a:r>
              <a:rPr lang="en-US" dirty="0" smtClean="0">
                <a:latin typeface="Symbol" charset="0"/>
              </a:rPr>
              <a:t>¬(</a:t>
            </a:r>
            <a:r>
              <a:rPr lang="en-US" dirty="0" smtClean="0"/>
              <a:t>R </a:t>
            </a:r>
            <a:r>
              <a:rPr lang="en-US" dirty="0" smtClean="0">
                <a:latin typeface="Symbol" charset="0"/>
              </a:rPr>
              <a:t>∧</a:t>
            </a:r>
            <a:r>
              <a:rPr lang="en-US" dirty="0" smtClean="0"/>
              <a:t> </a:t>
            </a:r>
            <a:r>
              <a:rPr lang="en-US" dirty="0"/>
              <a:t>P) </a:t>
            </a:r>
            <a:r>
              <a:rPr lang="en-US" dirty="0" smtClean="0">
                <a:latin typeface="Symbol" charset="0"/>
              </a:rPr>
              <a:t>∨</a:t>
            </a:r>
            <a:r>
              <a:rPr lang="en-US" dirty="0" smtClean="0"/>
              <a:t> </a:t>
            </a:r>
            <a:r>
              <a:rPr lang="en-US" dirty="0"/>
              <a:t>Q</a:t>
            </a:r>
          </a:p>
          <a:p>
            <a:pPr marL="1143000" lvl="2" indent="-228600" eaLnBrk="1" hangingPunct="1">
              <a:spcBef>
                <a:spcPts val="500"/>
              </a:spcBef>
              <a:buClr>
                <a:srgbClr val="FF0000"/>
              </a:buClr>
              <a:buFont typeface="Arial" charset="0"/>
              <a:buNone/>
            </a:pPr>
            <a:r>
              <a:rPr lang="en-US" dirty="0" smtClean="0">
                <a:sym typeface="Symbol" charset="0"/>
              </a:rPr>
              <a:t>≡  </a:t>
            </a:r>
            <a:r>
              <a:rPr lang="en-US" b="1" dirty="0" smtClean="0"/>
              <a:t>(</a:t>
            </a:r>
            <a:r>
              <a:rPr lang="en-US" b="1" dirty="0"/>
              <a:t>R </a:t>
            </a:r>
            <a:r>
              <a:rPr lang="en-US" b="1" dirty="0" smtClean="0">
                <a:latin typeface="Symbol" charset="0"/>
              </a:rPr>
              <a:t>∧</a:t>
            </a:r>
            <a:r>
              <a:rPr lang="en-US" b="1" dirty="0" smtClean="0"/>
              <a:t> </a:t>
            </a:r>
            <a:r>
              <a:rPr lang="en-US" b="1" dirty="0"/>
              <a:t>P) </a:t>
            </a:r>
            <a:r>
              <a:rPr lang="en-US" sz="1600" b="1" dirty="0" smtClean="0">
                <a:latin typeface="Symbol" charset="0"/>
              </a:rPr>
              <a:t>⇒</a:t>
            </a:r>
            <a:r>
              <a:rPr lang="en-US" b="1" dirty="0" smtClean="0"/>
              <a:t> </a:t>
            </a:r>
            <a:r>
              <a:rPr lang="en-US" b="1" dirty="0"/>
              <a:t>Q</a:t>
            </a:r>
            <a:r>
              <a:rPr lang="en-US" dirty="0"/>
              <a:t>		Every </a:t>
            </a:r>
            <a:r>
              <a:rPr lang="en-US" b="1" dirty="0"/>
              <a:t>rule</a:t>
            </a:r>
            <a:r>
              <a:rPr lang="en-US" dirty="0"/>
              <a:t> in KB is in this form</a:t>
            </a:r>
          </a:p>
          <a:p>
            <a:pPr marL="1143000" lvl="2" indent="-228600" eaLnBrk="1" hangingPunct="1">
              <a:spcBef>
                <a:spcPts val="500"/>
              </a:spcBef>
              <a:buClr>
                <a:srgbClr val="FF0000"/>
              </a:buClr>
              <a:buFont typeface="Arial" charset="0"/>
              <a:buNone/>
            </a:pPr>
            <a:r>
              <a:rPr lang="en-US" b="1" dirty="0"/>
              <a:t>P	</a:t>
            </a:r>
            <a:r>
              <a:rPr lang="en-US" dirty="0"/>
              <a:t>		(special case, no negative literals): </a:t>
            </a:r>
            <a:r>
              <a:rPr lang="en-US" b="1" dirty="0"/>
              <a:t>fact</a:t>
            </a:r>
          </a:p>
          <a:p>
            <a:pPr marL="1143000" lvl="2" indent="-228600" eaLnBrk="1" hangingPunct="1">
              <a:spcBef>
                <a:spcPts val="500"/>
              </a:spcBef>
              <a:buClr>
                <a:srgbClr val="FF0000"/>
              </a:buClr>
              <a:buFont typeface="Arial" charset="0"/>
              <a:buNone/>
            </a:pPr>
            <a:r>
              <a:rPr lang="en-US" b="1" dirty="0" smtClean="0">
                <a:latin typeface="Symbol" charset="0"/>
              </a:rPr>
              <a:t>¬</a:t>
            </a:r>
            <a:r>
              <a:rPr lang="en-US" b="1" dirty="0" smtClean="0"/>
              <a:t>R </a:t>
            </a:r>
            <a:r>
              <a:rPr lang="en-US" b="1" dirty="0" smtClean="0">
                <a:latin typeface="Symbol" charset="0"/>
              </a:rPr>
              <a:t>∨</a:t>
            </a:r>
            <a:r>
              <a:rPr lang="en-US" b="1" dirty="0" smtClean="0"/>
              <a:t> </a:t>
            </a:r>
            <a:r>
              <a:rPr lang="en-US" b="1" dirty="0" smtClean="0">
                <a:latin typeface="Symbol" charset="0"/>
              </a:rPr>
              <a:t>¬</a:t>
            </a:r>
            <a:r>
              <a:rPr lang="en-US" b="1" dirty="0" smtClean="0"/>
              <a:t>P</a:t>
            </a:r>
            <a:r>
              <a:rPr lang="en-US" b="1" dirty="0"/>
              <a:t>	</a:t>
            </a:r>
            <a:r>
              <a:rPr lang="en-US" dirty="0"/>
              <a:t>	(special case, no positive literal): </a:t>
            </a:r>
            <a:r>
              <a:rPr lang="en-US" b="1" dirty="0"/>
              <a:t>goal clause</a:t>
            </a:r>
            <a:endParaRPr lang="en-US" sz="1800" b="1" dirty="0"/>
          </a:p>
          <a:p>
            <a:pPr eaLnBrk="1" hangingPunct="1">
              <a:spcBef>
                <a:spcPts val="600"/>
              </a:spcBef>
              <a:buClr>
                <a:srgbClr val="33CC33"/>
              </a:buClr>
              <a:buSzPct val="150000"/>
              <a:buFont typeface="Arial" charset="0"/>
              <a:buChar char="•"/>
            </a:pPr>
            <a:r>
              <a:rPr lang="en-US" dirty="0"/>
              <a:t>The big deal:</a:t>
            </a:r>
          </a:p>
          <a:p>
            <a:pPr lvl="1" eaLnBrk="1" hangingPunct="1">
              <a:spcBef>
                <a:spcPts val="600"/>
              </a:spcBef>
              <a:buClr>
                <a:srgbClr val="0000FF"/>
              </a:buClr>
              <a:buFont typeface="Wingdings" charset="0"/>
              <a:buChar char=""/>
            </a:pPr>
            <a:r>
              <a:rPr lang="en-US" dirty="0"/>
              <a:t>KB easy for humans to read</a:t>
            </a:r>
          </a:p>
          <a:p>
            <a:pPr lvl="1" eaLnBrk="1" hangingPunct="1">
              <a:spcBef>
                <a:spcPts val="600"/>
              </a:spcBef>
              <a:buClr>
                <a:srgbClr val="0000FF"/>
              </a:buClr>
              <a:buFont typeface="Wingdings" charset="0"/>
              <a:buChar char=""/>
            </a:pPr>
            <a:r>
              <a:rPr lang="en-US" dirty="0"/>
              <a:t>Natural forward chaining and backward chaining algorithms; proof easy for humans to read</a:t>
            </a:r>
          </a:p>
          <a:p>
            <a:pPr lvl="1" eaLnBrk="1" hangingPunct="1">
              <a:spcBef>
                <a:spcPts val="600"/>
              </a:spcBef>
              <a:buClr>
                <a:srgbClr val="0000FF"/>
              </a:buClr>
              <a:buFont typeface="Wingdings" charset="0"/>
              <a:buChar char=""/>
            </a:pPr>
            <a:r>
              <a:rPr lang="en-US" dirty="0"/>
              <a:t>Can decide entailment with Horn clauses in time </a:t>
            </a:r>
            <a:r>
              <a:rPr lang="en-US" b="1" dirty="0">
                <a:solidFill>
                  <a:srgbClr val="3333CC"/>
                </a:solidFill>
              </a:rPr>
              <a:t>linear</a:t>
            </a:r>
            <a:r>
              <a:rPr lang="en-US" dirty="0"/>
              <a:t> with KB size</a:t>
            </a:r>
          </a:p>
          <a:p>
            <a:pPr eaLnBrk="1" hangingPunct="1">
              <a:spcBef>
                <a:spcPts val="600"/>
              </a:spcBef>
              <a:buClr>
                <a:srgbClr val="33CC33"/>
              </a:buClr>
              <a:buSzPct val="150000"/>
              <a:buFont typeface="Arial" charset="0"/>
              <a:buChar char="•"/>
            </a:pPr>
            <a:r>
              <a:rPr lang="en-US" dirty="0"/>
              <a:t>But …</a:t>
            </a:r>
          </a:p>
          <a:p>
            <a:pPr lvl="1" eaLnBrk="1" hangingPunct="1">
              <a:spcBef>
                <a:spcPts val="600"/>
              </a:spcBef>
              <a:buClr>
                <a:srgbClr val="0000FF"/>
              </a:buClr>
              <a:buFont typeface="Wingdings" charset="0"/>
              <a:buChar char=""/>
            </a:pPr>
            <a:r>
              <a:rPr lang="en-US" dirty="0"/>
              <a:t>Can only ask atomic queries</a:t>
            </a:r>
          </a:p>
        </p:txBody>
      </p:sp>
      <p:sp>
        <p:nvSpPr>
          <p:cNvPr id="59396" name="TextBox 7"/>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4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4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4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94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9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3200" dirty="0">
                <a:latin typeface="Arial" charset="0"/>
                <a:cs typeface="Times New Roman" charset="0"/>
              </a:rPr>
              <a:t>Horn  Clauses</a:t>
            </a:r>
          </a:p>
        </p:txBody>
      </p:sp>
      <p:sp>
        <p:nvSpPr>
          <p:cNvPr id="52227" name="Content Placeholder 2"/>
          <p:cNvSpPr>
            <a:spLocks noGrp="1"/>
          </p:cNvSpPr>
          <p:nvPr>
            <p:ph idx="1"/>
          </p:nvPr>
        </p:nvSpPr>
        <p:spPr>
          <a:xfrm>
            <a:off x="685800" y="1371600"/>
            <a:ext cx="7767638" cy="5024438"/>
          </a:xfrm>
        </p:spPr>
        <p:txBody>
          <a:bodyPr/>
          <a:lstStyle/>
          <a:p>
            <a:pPr marL="0" indent="0">
              <a:buNone/>
              <a:defRPr/>
            </a:pPr>
            <a:r>
              <a:rPr lang="en-US" sz="2800" dirty="0" smtClean="0">
                <a:ea typeface="+mn-ea"/>
              </a:rPr>
              <a:t>Only 1 rule of inference needed:</a:t>
            </a:r>
          </a:p>
          <a:p>
            <a:pPr marL="0" indent="0">
              <a:buFont typeface="Arial" pitchFamily="34" charset="0"/>
              <a:buNone/>
              <a:defRPr/>
            </a:pPr>
            <a:endParaRPr lang="en-US" dirty="0" smtClean="0">
              <a:ea typeface="+mn-ea"/>
            </a:endParaRPr>
          </a:p>
          <a:p>
            <a:pPr marL="0" indent="0">
              <a:buNone/>
              <a:defRPr/>
            </a:pPr>
            <a:r>
              <a:rPr lang="en-US" b="1" dirty="0" smtClean="0">
                <a:ea typeface="+mn-ea"/>
              </a:rPr>
              <a:t>	</a:t>
            </a:r>
            <a:r>
              <a:rPr lang="en-US" sz="2800" b="1" dirty="0" smtClean="0">
                <a:ea typeface="+mn-ea"/>
              </a:rPr>
              <a:t>Generalized Modus Ponens</a:t>
            </a:r>
            <a:endParaRPr lang="en-US" sz="2800" dirty="0" smtClean="0">
              <a:ea typeface="+mn-ea"/>
            </a:endParaRPr>
          </a:p>
          <a:p>
            <a:pPr marL="457200" lvl="1" indent="0">
              <a:buFont typeface="Wingdings" pitchFamily="2" charset="2"/>
              <a:buNone/>
              <a:defRPr/>
            </a:pPr>
            <a:endParaRPr lang="en-US" dirty="0" smtClean="0"/>
          </a:p>
          <a:p>
            <a:pPr marL="862012" lvl="2" indent="0">
              <a:buFont typeface="Wingdings" pitchFamily="2" charset="2"/>
              <a:buNone/>
              <a:defRPr/>
            </a:pPr>
            <a:r>
              <a:rPr lang="en-US" sz="2800" u="sng" dirty="0" smtClean="0"/>
              <a:t>P, Q, (P </a:t>
            </a:r>
            <a:r>
              <a:rPr lang="en-US" sz="2800" u="sng" dirty="0" smtClean="0">
                <a:sym typeface="Symbol" pitchFamily="18" charset="2"/>
              </a:rPr>
              <a:t>∧ Q) ⇒ R</a:t>
            </a:r>
          </a:p>
          <a:p>
            <a:pPr marL="862012" lvl="2" indent="0">
              <a:buFont typeface="Wingdings" pitchFamily="2" charset="2"/>
              <a:buNone/>
              <a:defRPr/>
            </a:pPr>
            <a:r>
              <a:rPr lang="en-US" sz="2800" dirty="0" smtClean="0">
                <a:sym typeface="Symbol" pitchFamily="18" charset="2"/>
              </a:rPr>
              <a:t>           R</a:t>
            </a:r>
            <a:endParaRPr lang="en-US" dirty="0" smtClean="0"/>
          </a:p>
        </p:txBody>
      </p:sp>
      <p:sp>
        <p:nvSpPr>
          <p:cNvPr id="60420"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Forward Chaining</a:t>
            </a:r>
          </a:p>
        </p:txBody>
      </p:sp>
      <p:sp>
        <p:nvSpPr>
          <p:cNvPr id="61443" name="Rectangle 2"/>
          <p:cNvSpPr>
            <a:spLocks noGrp="1" noChangeArrowheads="1"/>
          </p:cNvSpPr>
          <p:nvPr>
            <p:ph type="body" idx="1"/>
          </p:nvPr>
        </p:nvSpPr>
        <p:spPr>
          <a:xfrm>
            <a:off x="685800" y="838200"/>
            <a:ext cx="8001000" cy="55610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atin typeface="Arial" charset="0"/>
                <a:cs typeface="Times New Roman" charset="0"/>
              </a:rPr>
              <a:t>“Apply” any rule whose premises are satisfied in the KB</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atin typeface="Arial" charset="0"/>
                <a:cs typeface="Times New Roman" charset="0"/>
              </a:rPr>
              <a:t>Add its conclusion to the KB until query is derived</a:t>
            </a:r>
          </a:p>
        </p:txBody>
      </p:sp>
      <p:grpSp>
        <p:nvGrpSpPr>
          <p:cNvPr id="61444" name="Group 3"/>
          <p:cNvGrpSpPr>
            <a:grpSpLocks/>
          </p:cNvGrpSpPr>
          <p:nvPr/>
        </p:nvGrpSpPr>
        <p:grpSpPr bwMode="auto">
          <a:xfrm>
            <a:off x="1677988" y="1905000"/>
            <a:ext cx="5635625" cy="3502025"/>
            <a:chOff x="1057" y="1200"/>
            <a:chExt cx="3550" cy="2206"/>
          </a:xfrm>
        </p:grpSpPr>
        <p:pic>
          <p:nvPicPr>
            <p:cNvPr id="614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 y="1200"/>
              <a:ext cx="3551"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51" name="Text Box 5"/>
            <p:cNvSpPr txBox="1">
              <a:spLocks noChangeArrowheads="1"/>
            </p:cNvSpPr>
            <p:nvPr/>
          </p:nvSpPr>
          <p:spPr bwMode="auto">
            <a:xfrm>
              <a:off x="1057" y="1200"/>
              <a:ext cx="3551"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endParaRPr lang="en-US">
                <a:solidFill>
                  <a:schemeClr val="bg1"/>
                </a:solidFill>
                <a:latin typeface="Times New Roman" charset="0"/>
              </a:endParaRPr>
            </a:p>
          </p:txBody>
        </p:sp>
      </p:grpSp>
      <p:sp>
        <p:nvSpPr>
          <p:cNvPr id="61445" name="AutoShape 6"/>
          <p:cNvSpPr>
            <a:spLocks noChangeArrowheads="1"/>
          </p:cNvSpPr>
          <p:nvPr/>
        </p:nvSpPr>
        <p:spPr bwMode="auto">
          <a:xfrm>
            <a:off x="1057275" y="3089275"/>
            <a:ext cx="679450" cy="4333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KB:</a:t>
            </a:r>
          </a:p>
        </p:txBody>
      </p:sp>
      <p:sp>
        <p:nvSpPr>
          <p:cNvPr id="61446" name="AutoShape 7"/>
          <p:cNvSpPr>
            <a:spLocks noChangeArrowheads="1"/>
          </p:cNvSpPr>
          <p:nvPr/>
        </p:nvSpPr>
        <p:spPr bwMode="auto">
          <a:xfrm>
            <a:off x="1079500" y="5181600"/>
            <a:ext cx="1308100" cy="4333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query:  Q</a:t>
            </a:r>
          </a:p>
        </p:txBody>
      </p:sp>
      <p:sp>
        <p:nvSpPr>
          <p:cNvPr id="61447" name="TextBox 1"/>
          <p:cNvSpPr txBox="1">
            <a:spLocks noChangeArrowheads="1"/>
          </p:cNvSpPr>
          <p:nvPr/>
        </p:nvSpPr>
        <p:spPr bwMode="auto">
          <a:xfrm>
            <a:off x="4497388" y="2057400"/>
            <a:ext cx="2817812" cy="3046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a:p>
            <a:r>
              <a:rPr lang="en-US">
                <a:solidFill>
                  <a:schemeClr val="bg1"/>
                </a:solidFill>
                <a:latin typeface="Times New Roman" charset="0"/>
              </a:rPr>
              <a:t>                                </a:t>
            </a:r>
          </a:p>
          <a:p>
            <a:r>
              <a:rPr lang="en-US">
                <a:solidFill>
                  <a:schemeClr val="bg1"/>
                </a:solidFill>
                <a:latin typeface="Times New Roman" charset="0"/>
              </a:rPr>
              <a:t>                                </a:t>
            </a:r>
          </a:p>
          <a:p>
            <a:r>
              <a:rPr lang="en-US">
                <a:solidFill>
                  <a:schemeClr val="bg1"/>
                </a:solidFill>
                <a:latin typeface="Times New Roman" charset="0"/>
              </a:rPr>
              <a:t>                               </a:t>
            </a:r>
          </a:p>
          <a:p>
            <a:r>
              <a:rPr lang="en-US">
                <a:solidFill>
                  <a:schemeClr val="bg1"/>
                </a:solidFill>
                <a:latin typeface="Times New Roman" charset="0"/>
              </a:rPr>
              <a:t>                               </a:t>
            </a:r>
          </a:p>
          <a:p>
            <a:r>
              <a:rPr lang="en-US">
                <a:solidFill>
                  <a:schemeClr val="bg1"/>
                </a:solidFill>
                <a:latin typeface="Times New Roman" charset="0"/>
              </a:rPr>
              <a:t>                                  </a:t>
            </a:r>
          </a:p>
          <a:p>
            <a:r>
              <a:rPr lang="en-US">
                <a:solidFill>
                  <a:schemeClr val="bg1"/>
                </a:solidFill>
                <a:latin typeface="Times New Roman" charset="0"/>
              </a:rPr>
              <a:t>                                 </a:t>
            </a:r>
          </a:p>
          <a:p>
            <a:endParaRPr lang="en-US">
              <a:solidFill>
                <a:schemeClr val="bg1"/>
              </a:solidFill>
              <a:latin typeface="Times New Roman" charset="0"/>
            </a:endParaRPr>
          </a:p>
        </p:txBody>
      </p:sp>
      <p:sp>
        <p:nvSpPr>
          <p:cNvPr id="4" name="Rectangle 3"/>
          <p:cNvSpPr/>
          <p:nvPr/>
        </p:nvSpPr>
        <p:spPr>
          <a:xfrm>
            <a:off x="830263" y="5891213"/>
            <a:ext cx="7620000" cy="460375"/>
          </a:xfrm>
          <a:prstGeom prst="rect">
            <a:avLst/>
          </a:prstGeom>
        </p:spPr>
        <p:txBody>
          <a:bodyPr>
            <a:spAutoFit/>
          </a:bodyPr>
          <a:lstStyle/>
          <a:p>
            <a:pPr marL="338138" indent="-338138">
              <a:spcBef>
                <a:spcPts val="600"/>
              </a:spcBef>
              <a:buClr>
                <a:srgbClr val="33CC33"/>
              </a:buClr>
              <a:buSzPct val="150000"/>
              <a:buFont typeface="Arial" pitchFamily="34" charset="0"/>
              <a:buChar char="•"/>
              <a:defRPr/>
            </a:pPr>
            <a:r>
              <a:rPr lang="en-US" kern="0" dirty="0">
                <a:solidFill>
                  <a:srgbClr val="000000"/>
                </a:solidFill>
                <a:latin typeface="Arial"/>
                <a:ea typeface="+mn-ea"/>
                <a:cs typeface="Times New Roman"/>
              </a:rPr>
              <a:t>Forward chaining with </a:t>
            </a:r>
            <a:r>
              <a:rPr lang="en-US" b="1" kern="0" dirty="0">
                <a:solidFill>
                  <a:srgbClr val="000000"/>
                </a:solidFill>
                <a:latin typeface="Arial"/>
                <a:ea typeface="+mn-ea"/>
                <a:cs typeface="Times New Roman"/>
              </a:rPr>
              <a:t>Horn clause KB </a:t>
            </a:r>
            <a:r>
              <a:rPr lang="en-US" kern="0" dirty="0">
                <a:solidFill>
                  <a:srgbClr val="000000"/>
                </a:solidFill>
                <a:latin typeface="Arial"/>
                <a:ea typeface="+mn-ea"/>
                <a:cs typeface="Times New Roman"/>
              </a:rPr>
              <a:t>is </a:t>
            </a:r>
            <a:r>
              <a:rPr lang="en-US" b="1" kern="0" dirty="0">
                <a:solidFill>
                  <a:srgbClr val="000000"/>
                </a:solidFill>
                <a:latin typeface="Arial"/>
                <a:ea typeface="+mn-ea"/>
                <a:cs typeface="Times New Roman"/>
              </a:rPr>
              <a:t>complete</a:t>
            </a:r>
          </a:p>
        </p:txBody>
      </p:sp>
      <p:sp>
        <p:nvSpPr>
          <p:cNvPr id="61449" name="TextBox 10"/>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3200" dirty="0">
                <a:latin typeface="Arial" charset="0"/>
                <a:cs typeface="Times New Roman" charset="0"/>
              </a:rPr>
              <a:t>Forward  Chaining</a:t>
            </a:r>
          </a:p>
        </p:txBody>
      </p:sp>
      <p:grpSp>
        <p:nvGrpSpPr>
          <p:cNvPr id="62467" name="Group 3"/>
          <p:cNvGrpSpPr>
            <a:grpSpLocks/>
          </p:cNvGrpSpPr>
          <p:nvPr/>
        </p:nvGrpSpPr>
        <p:grpSpPr bwMode="auto">
          <a:xfrm>
            <a:off x="1676400" y="955675"/>
            <a:ext cx="3702050" cy="5146675"/>
            <a:chOff x="3808" y="1146"/>
            <a:chExt cx="2332" cy="3242"/>
          </a:xfrm>
        </p:grpSpPr>
        <p:sp>
          <p:nvSpPr>
            <p:cNvPr id="62469"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0" name="AutoShape 5"/>
            <p:cNvSpPr>
              <a:spLocks noChangeArrowheads="1"/>
            </p:cNvSpPr>
            <p:nvPr/>
          </p:nvSpPr>
          <p:spPr bwMode="auto">
            <a:xfrm>
              <a:off x="3808" y="1146"/>
              <a:ext cx="2332" cy="3242"/>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dirty="0">
                  <a:solidFill>
                    <a:srgbClr val="000000"/>
                  </a:solidFill>
                </a:rPr>
                <a:t>GMP(5,6,7)</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M		</a:t>
              </a:r>
              <a:r>
                <a:rPr lang="en-US" sz="2700" dirty="0">
                  <a:solidFill>
                    <a:srgbClr val="000000"/>
                  </a:solidFill>
                </a:rPr>
                <a:t>GMP(3,7,8)</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a:t>
              </a:r>
              <a:r>
                <a:rPr lang="en-US" sz="2700" dirty="0">
                  <a:solidFill>
                    <a:srgbClr val="000000"/>
                  </a:solidFill>
                </a:rPr>
                <a:t>		GMP(2,8,9)</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Q</a:t>
              </a:r>
              <a:r>
                <a:rPr lang="en-US" sz="2700" dirty="0">
                  <a:solidFill>
                    <a:srgbClr val="000000"/>
                  </a:solidFill>
                </a:rPr>
                <a:t>		GMP(1,10)</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dirty="0">
                <a:solidFill>
                  <a:srgbClr val="000000"/>
                </a:solidFill>
              </a:endParaRPr>
            </a:p>
            <a:p>
              <a:pPr marL="514350" indent="-514350" eaLnBrk="1" hangingPunct="1">
                <a:buSzPct val="45000"/>
                <a:buFont typeface="Wingdings" charset="0"/>
                <a:buAutoNum type="arabicPeriod" startAt="7"/>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1" dirty="0">
                <a:solidFill>
                  <a:srgbClr val="000000"/>
                </a:solidFill>
              </a:endParaRPr>
            </a:p>
          </p:txBody>
        </p:sp>
      </p:grpSp>
      <p:sp>
        <p:nvSpPr>
          <p:cNvPr id="62468" name="TextBox 5"/>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Forward Chaining</a:t>
            </a:r>
          </a:p>
        </p:txBody>
      </p:sp>
      <p:sp>
        <p:nvSpPr>
          <p:cNvPr id="63491" name="Rectangle 2"/>
          <p:cNvSpPr>
            <a:spLocks noGrp="1" noChangeArrowheads="1"/>
          </p:cNvSpPr>
          <p:nvPr>
            <p:ph type="body" idx="1"/>
          </p:nvPr>
        </p:nvSpPr>
        <p:spPr>
          <a:xfrm>
            <a:off x="685800" y="838200"/>
            <a:ext cx="8001000" cy="55610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atin typeface="Arial" charset="0"/>
                <a:cs typeface="Times New Roman" charset="0"/>
              </a:rPr>
              <a:t>“Apply” any rule whose premises are satisfied in the KB</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atin typeface="Arial" charset="0"/>
                <a:cs typeface="Times New Roman" charset="0"/>
              </a:rPr>
              <a:t>Add its conclusion to the KB until query is derived</a:t>
            </a:r>
          </a:p>
        </p:txBody>
      </p:sp>
      <p:grpSp>
        <p:nvGrpSpPr>
          <p:cNvPr id="63492" name="Group 3"/>
          <p:cNvGrpSpPr>
            <a:grpSpLocks/>
          </p:cNvGrpSpPr>
          <p:nvPr/>
        </p:nvGrpSpPr>
        <p:grpSpPr bwMode="auto">
          <a:xfrm>
            <a:off x="1677988" y="1905000"/>
            <a:ext cx="5635625" cy="3502025"/>
            <a:chOff x="1057" y="1200"/>
            <a:chExt cx="3550" cy="2206"/>
          </a:xfrm>
        </p:grpSpPr>
        <p:pic>
          <p:nvPicPr>
            <p:cNvPr id="635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 y="1200"/>
              <a:ext cx="3551"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3502" name="Text Box 5"/>
            <p:cNvSpPr txBox="1">
              <a:spLocks noChangeArrowheads="1"/>
            </p:cNvSpPr>
            <p:nvPr/>
          </p:nvSpPr>
          <p:spPr bwMode="auto">
            <a:xfrm>
              <a:off x="1057" y="1200"/>
              <a:ext cx="3551"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endParaRPr lang="en-US">
                <a:solidFill>
                  <a:schemeClr val="bg1"/>
                </a:solidFill>
                <a:latin typeface="Times New Roman" charset="0"/>
              </a:endParaRPr>
            </a:p>
          </p:txBody>
        </p:sp>
      </p:grpSp>
      <p:sp>
        <p:nvSpPr>
          <p:cNvPr id="63493" name="AutoShape 6"/>
          <p:cNvSpPr>
            <a:spLocks noChangeArrowheads="1"/>
          </p:cNvSpPr>
          <p:nvPr/>
        </p:nvSpPr>
        <p:spPr bwMode="auto">
          <a:xfrm>
            <a:off x="1057275" y="3089275"/>
            <a:ext cx="679450" cy="4333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KB:</a:t>
            </a:r>
          </a:p>
        </p:txBody>
      </p:sp>
      <p:sp>
        <p:nvSpPr>
          <p:cNvPr id="63494" name="AutoShape 7"/>
          <p:cNvSpPr>
            <a:spLocks noChangeArrowheads="1"/>
          </p:cNvSpPr>
          <p:nvPr/>
        </p:nvSpPr>
        <p:spPr bwMode="auto">
          <a:xfrm>
            <a:off x="1079500" y="5181600"/>
            <a:ext cx="1308100" cy="4333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query:  Q</a:t>
            </a:r>
          </a:p>
        </p:txBody>
      </p:sp>
      <p:sp>
        <p:nvSpPr>
          <p:cNvPr id="63495" name="AutoShape 8"/>
          <p:cNvSpPr>
            <a:spLocks noChangeArrowheads="1"/>
          </p:cNvSpPr>
          <p:nvPr/>
        </p:nvSpPr>
        <p:spPr bwMode="auto">
          <a:xfrm>
            <a:off x="4821238" y="5181600"/>
            <a:ext cx="2100262" cy="4333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AND-OR graph</a:t>
            </a:r>
          </a:p>
        </p:txBody>
      </p:sp>
      <p:sp>
        <p:nvSpPr>
          <p:cNvPr id="63496" name="Line 9"/>
          <p:cNvSpPr>
            <a:spLocks noChangeShapeType="1"/>
          </p:cNvSpPr>
          <p:nvPr/>
        </p:nvSpPr>
        <p:spPr bwMode="auto">
          <a:xfrm flipH="1" flipV="1">
            <a:off x="6169025" y="4645025"/>
            <a:ext cx="1225550" cy="692150"/>
          </a:xfrm>
          <a:prstGeom prst="line">
            <a:avLst/>
          </a:prstGeom>
          <a:noFill/>
          <a:ln w="381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7" name="AutoShape 10"/>
          <p:cNvSpPr>
            <a:spLocks noChangeArrowheads="1"/>
          </p:cNvSpPr>
          <p:nvPr/>
        </p:nvSpPr>
        <p:spPr bwMode="auto">
          <a:xfrm>
            <a:off x="7323138" y="5257800"/>
            <a:ext cx="830262" cy="4333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FF0000"/>
                </a:solidFill>
              </a:rPr>
              <a:t>AND</a:t>
            </a:r>
          </a:p>
        </p:txBody>
      </p:sp>
      <p:sp>
        <p:nvSpPr>
          <p:cNvPr id="63498" name="Line 11"/>
          <p:cNvSpPr>
            <a:spLocks noChangeShapeType="1"/>
          </p:cNvSpPr>
          <p:nvPr/>
        </p:nvSpPr>
        <p:spPr bwMode="auto">
          <a:xfrm flipH="1">
            <a:off x="5711825" y="4114800"/>
            <a:ext cx="1758950" cy="1588"/>
          </a:xfrm>
          <a:prstGeom prst="line">
            <a:avLst/>
          </a:prstGeom>
          <a:noFill/>
          <a:ln w="381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AutoShape 12"/>
          <p:cNvSpPr>
            <a:spLocks noChangeArrowheads="1"/>
          </p:cNvSpPr>
          <p:nvPr/>
        </p:nvSpPr>
        <p:spPr bwMode="auto">
          <a:xfrm>
            <a:off x="7464425" y="3886200"/>
            <a:ext cx="596900" cy="4333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FF0000"/>
                </a:solidFill>
              </a:rPr>
              <a:t>OR</a:t>
            </a:r>
          </a:p>
        </p:txBody>
      </p:sp>
      <p:sp>
        <p:nvSpPr>
          <p:cNvPr id="63500" name="TextBox 1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Forward Chaining</a:t>
            </a:r>
          </a:p>
        </p:txBody>
      </p:sp>
      <p:pic>
        <p:nvPicPr>
          <p:cNvPr id="64515" name="Picture 2"/>
          <p:cNvPicPr>
            <a:picLocks noChangeAspect="1" noChangeArrowheads="1"/>
          </p:cNvPicPr>
          <p:nvPr/>
        </p:nvPicPr>
        <p:blipFill>
          <a:blip r:embed="rId3">
            <a:extLst>
              <a:ext uri="{28A0092B-C50C-407E-A947-70E740481C1C}">
                <a14:useLocalDpi xmlns:a14="http://schemas.microsoft.com/office/drawing/2010/main" val="0"/>
              </a:ext>
            </a:extLst>
          </a:blip>
          <a:srcRect l="12531"/>
          <a:stretch>
            <a:fillRect/>
          </a:stretch>
        </p:blipFill>
        <p:spPr bwMode="auto">
          <a:xfrm>
            <a:off x="2003425" y="838200"/>
            <a:ext cx="36353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4516" name="Group 3"/>
          <p:cNvGrpSpPr>
            <a:grpSpLocks/>
          </p:cNvGrpSpPr>
          <p:nvPr/>
        </p:nvGrpSpPr>
        <p:grpSpPr bwMode="auto">
          <a:xfrm>
            <a:off x="6045200" y="1819275"/>
            <a:ext cx="1879600" cy="2973388"/>
            <a:chOff x="3808" y="1146"/>
            <a:chExt cx="1184" cy="1873"/>
          </a:xfrm>
        </p:grpSpPr>
        <p:sp>
          <p:nvSpPr>
            <p:cNvPr id="64518"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519"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
        <p:nvSpPr>
          <p:cNvPr id="64517" name="TextBox 6"/>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5538" name="Group 1"/>
          <p:cNvGrpSpPr>
            <a:grpSpLocks/>
          </p:cNvGrpSpPr>
          <p:nvPr/>
        </p:nvGrpSpPr>
        <p:grpSpPr bwMode="auto">
          <a:xfrm>
            <a:off x="685800" y="152400"/>
            <a:ext cx="7769225" cy="606425"/>
            <a:chOff x="432" y="96"/>
            <a:chExt cx="4894" cy="382"/>
          </a:xfrm>
        </p:grpSpPr>
        <p:sp>
          <p:nvSpPr>
            <p:cNvPr id="65544"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5"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Forward Chaining</a:t>
              </a:r>
            </a:p>
          </p:txBody>
        </p:sp>
      </p:grpSp>
      <p:pic>
        <p:nvPicPr>
          <p:cNvPr id="65539" name="Picture 4"/>
          <p:cNvPicPr>
            <a:picLocks noChangeAspect="1" noChangeArrowheads="1"/>
          </p:cNvPicPr>
          <p:nvPr/>
        </p:nvPicPr>
        <p:blipFill>
          <a:blip r:embed="rId3">
            <a:extLst>
              <a:ext uri="{28A0092B-C50C-407E-A947-70E740481C1C}">
                <a14:useLocalDpi xmlns:a14="http://schemas.microsoft.com/office/drawing/2010/main" val="0"/>
              </a:ext>
            </a:extLst>
          </a:blip>
          <a:srcRect l="18481" r="3893" b="8878"/>
          <a:stretch>
            <a:fillRect/>
          </a:stretch>
        </p:blipFill>
        <p:spPr bwMode="auto">
          <a:xfrm>
            <a:off x="1981200" y="895350"/>
            <a:ext cx="364807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5541"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3" name="Group 3"/>
          <p:cNvGrpSpPr>
            <a:grpSpLocks/>
          </p:cNvGrpSpPr>
          <p:nvPr/>
        </p:nvGrpSpPr>
        <p:grpSpPr bwMode="auto">
          <a:xfrm>
            <a:off x="6045200" y="1819275"/>
            <a:ext cx="1879600" cy="2973388"/>
            <a:chOff x="3808" y="1146"/>
            <a:chExt cx="1184" cy="1873"/>
          </a:xfrm>
        </p:grpSpPr>
        <p:sp>
          <p:nvSpPr>
            <p:cNvPr id="14"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6562" name="Group 1"/>
          <p:cNvGrpSpPr>
            <a:grpSpLocks/>
          </p:cNvGrpSpPr>
          <p:nvPr/>
        </p:nvGrpSpPr>
        <p:grpSpPr bwMode="auto">
          <a:xfrm>
            <a:off x="685800" y="152400"/>
            <a:ext cx="7769225" cy="606425"/>
            <a:chOff x="432" y="96"/>
            <a:chExt cx="4894" cy="382"/>
          </a:xfrm>
        </p:grpSpPr>
        <p:sp>
          <p:nvSpPr>
            <p:cNvPr id="66568"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569"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Forward Chaining</a:t>
              </a:r>
            </a:p>
          </p:txBody>
        </p:sp>
      </p:grpSp>
      <p:pic>
        <p:nvPicPr>
          <p:cNvPr id="66563" name="Picture 4"/>
          <p:cNvPicPr>
            <a:picLocks noChangeAspect="1" noChangeArrowheads="1"/>
          </p:cNvPicPr>
          <p:nvPr/>
        </p:nvPicPr>
        <p:blipFill>
          <a:blip r:embed="rId3">
            <a:extLst>
              <a:ext uri="{28A0092B-C50C-407E-A947-70E740481C1C}">
                <a14:useLocalDpi xmlns:a14="http://schemas.microsoft.com/office/drawing/2010/main" val="0"/>
              </a:ext>
            </a:extLst>
          </a:blip>
          <a:srcRect l="11597" t="2071" r="12140"/>
          <a:stretch>
            <a:fillRect/>
          </a:stretch>
        </p:blipFill>
        <p:spPr bwMode="auto">
          <a:xfrm>
            <a:off x="2016125" y="838200"/>
            <a:ext cx="369570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6565"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685800" y="152400"/>
            <a:ext cx="7772400" cy="611188"/>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Propositional Logic Syntax</a:t>
            </a:r>
          </a:p>
        </p:txBody>
      </p:sp>
      <p:sp>
        <p:nvSpPr>
          <p:cNvPr id="8195" name="Rectangle 2"/>
          <p:cNvSpPr>
            <a:spLocks noGrp="1" noChangeArrowheads="1"/>
          </p:cNvSpPr>
          <p:nvPr>
            <p:ph type="body" idx="1"/>
          </p:nvPr>
        </p:nvSpPr>
        <p:spPr>
          <a:xfrm>
            <a:off x="685800" y="1143000"/>
            <a:ext cx="7772400" cy="5259388"/>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Precedence (from highest to lowest):</a:t>
            </a:r>
          </a:p>
          <a:p>
            <a:pPr algn="ctr" eaLnBrk="1" hangingPunct="1">
              <a:lnSpc>
                <a:spcPct val="110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smtClean="0">
                <a:latin typeface="Symbol" charset="0"/>
                <a:cs typeface="Times New Roman" charset="0"/>
              </a:rPr>
              <a:t>¬, ∧, ∨, ⇒, ⇔</a:t>
            </a:r>
          </a:p>
          <a:p>
            <a:pPr algn="ctr" eaLnBrk="1" hangingPunct="1">
              <a:lnSpc>
                <a:spcPct val="110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latin typeface="Symbo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If the order is clear, you can leave off parentheses</a:t>
            </a: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lnSpc>
                <a:spcPct val="110000"/>
              </a:lnSpc>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smtClean="0">
                <a:latin typeface="Symbol" charset="0"/>
                <a:cs typeface="Times New Roman" charset="0"/>
              </a:rPr>
              <a:t>¬</a:t>
            </a:r>
            <a:r>
              <a:rPr lang="en-US" dirty="0" smtClean="0">
                <a:latin typeface="Arial" charset="0"/>
                <a:cs typeface="Times New Roman" charset="0"/>
              </a:rPr>
              <a:t>P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True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R </a:t>
            </a:r>
            <a:r>
              <a:rPr lang="en-US" dirty="0" smtClean="0">
                <a:latin typeface="Symbol" charset="0"/>
                <a:cs typeface="Times New Roman" charset="0"/>
              </a:rPr>
              <a:t>⇔ </a:t>
            </a:r>
            <a:r>
              <a:rPr lang="en-US" dirty="0">
                <a:latin typeface="Arial" charset="0"/>
                <a:cs typeface="Times New Roman" charset="0"/>
              </a:rPr>
              <a:t>Q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S	</a:t>
            </a:r>
            <a:r>
              <a:rPr lang="en-US" dirty="0" smtClean="0">
                <a:solidFill>
                  <a:srgbClr val="FF0000"/>
                </a:solidFill>
                <a:latin typeface="Arial" charset="0"/>
                <a:cs typeface="Times New Roman" charset="0"/>
              </a:rPr>
              <a:t>ok (though not recommended)</a:t>
            </a:r>
            <a:endParaRPr lang="en-US" dirty="0">
              <a:solidFill>
                <a:srgbClr val="FF0000"/>
              </a:solidFill>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P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Q </a:t>
            </a:r>
            <a:r>
              <a:rPr lang="en-US" dirty="0" smtClean="0">
                <a:latin typeface="Symbol" charset="0"/>
                <a:cs typeface="Times New Roman" charset="0"/>
              </a:rPr>
              <a:t>⇒</a:t>
            </a:r>
            <a:r>
              <a:rPr lang="en-US" dirty="0" smtClean="0">
                <a:latin typeface="Arial" charset="0"/>
                <a:cs typeface="Times New Roman" charset="0"/>
              </a:rPr>
              <a:t> </a:t>
            </a:r>
            <a:r>
              <a:rPr lang="en-US" dirty="0">
                <a:latin typeface="Arial" charset="0"/>
                <a:cs typeface="Times New Roman" charset="0"/>
              </a:rPr>
              <a:t>S			</a:t>
            </a:r>
            <a:r>
              <a:rPr lang="en-US" dirty="0">
                <a:solidFill>
                  <a:srgbClr val="FF0000"/>
                </a:solidFill>
                <a:latin typeface="Arial" charset="0"/>
                <a:cs typeface="Times New Roman" charset="0"/>
              </a:rPr>
              <a:t>not ok</a:t>
            </a:r>
          </a:p>
        </p:txBody>
      </p:sp>
      <p:sp>
        <p:nvSpPr>
          <p:cNvPr id="8196"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7586" name="Group 1"/>
          <p:cNvGrpSpPr>
            <a:grpSpLocks/>
          </p:cNvGrpSpPr>
          <p:nvPr/>
        </p:nvGrpSpPr>
        <p:grpSpPr bwMode="auto">
          <a:xfrm>
            <a:off x="685800" y="152400"/>
            <a:ext cx="7769225" cy="606425"/>
            <a:chOff x="432" y="96"/>
            <a:chExt cx="4894" cy="382"/>
          </a:xfrm>
        </p:grpSpPr>
        <p:sp>
          <p:nvSpPr>
            <p:cNvPr id="67592"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593"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Forward Chaining</a:t>
              </a:r>
            </a:p>
          </p:txBody>
        </p:sp>
      </p:gr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l="11874" r="8072"/>
          <a:stretch>
            <a:fillRect/>
          </a:stretch>
        </p:blipFill>
        <p:spPr bwMode="auto">
          <a:xfrm>
            <a:off x="2016125" y="838200"/>
            <a:ext cx="361315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7589"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8610" name="Group 1"/>
          <p:cNvGrpSpPr>
            <a:grpSpLocks/>
          </p:cNvGrpSpPr>
          <p:nvPr/>
        </p:nvGrpSpPr>
        <p:grpSpPr bwMode="auto">
          <a:xfrm>
            <a:off x="685800" y="152400"/>
            <a:ext cx="7769225" cy="606425"/>
            <a:chOff x="432" y="96"/>
            <a:chExt cx="4894" cy="382"/>
          </a:xfrm>
        </p:grpSpPr>
        <p:sp>
          <p:nvSpPr>
            <p:cNvPr id="68616"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17"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Forward Chaining</a:t>
              </a:r>
            </a:p>
          </p:txBody>
        </p:sp>
      </p:grpSp>
      <p:pic>
        <p:nvPicPr>
          <p:cNvPr id="68611" name="Picture 4"/>
          <p:cNvPicPr>
            <a:picLocks noChangeAspect="1" noChangeArrowheads="1"/>
          </p:cNvPicPr>
          <p:nvPr/>
        </p:nvPicPr>
        <p:blipFill>
          <a:blip r:embed="rId3">
            <a:extLst>
              <a:ext uri="{28A0092B-C50C-407E-A947-70E740481C1C}">
                <a14:useLocalDpi xmlns:a14="http://schemas.microsoft.com/office/drawing/2010/main" val="0"/>
              </a:ext>
            </a:extLst>
          </a:blip>
          <a:srcRect r="6754"/>
          <a:stretch>
            <a:fillRect/>
          </a:stretch>
        </p:blipFill>
        <p:spPr bwMode="auto">
          <a:xfrm>
            <a:off x="2005013" y="838200"/>
            <a:ext cx="353853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8613"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9634" name="Group 1"/>
          <p:cNvGrpSpPr>
            <a:grpSpLocks/>
          </p:cNvGrpSpPr>
          <p:nvPr/>
        </p:nvGrpSpPr>
        <p:grpSpPr bwMode="auto">
          <a:xfrm>
            <a:off x="685800" y="152400"/>
            <a:ext cx="7769225" cy="606425"/>
            <a:chOff x="432" y="96"/>
            <a:chExt cx="4894" cy="382"/>
          </a:xfrm>
        </p:grpSpPr>
        <p:sp>
          <p:nvSpPr>
            <p:cNvPr id="69640"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Forward Chaining</a:t>
              </a:r>
            </a:p>
          </p:txBody>
        </p:sp>
      </p:grpSp>
      <p:pic>
        <p:nvPicPr>
          <p:cNvPr id="69635" name="Picture 4"/>
          <p:cNvPicPr>
            <a:picLocks noChangeAspect="1" noChangeArrowheads="1"/>
          </p:cNvPicPr>
          <p:nvPr/>
        </p:nvPicPr>
        <p:blipFill>
          <a:blip r:embed="rId3">
            <a:extLst>
              <a:ext uri="{28A0092B-C50C-407E-A947-70E740481C1C}">
                <a14:useLocalDpi xmlns:a14="http://schemas.microsoft.com/office/drawing/2010/main" val="0"/>
              </a:ext>
            </a:extLst>
          </a:blip>
          <a:srcRect l="10529" t="1624" r="3113"/>
          <a:stretch>
            <a:fillRect/>
          </a:stretch>
        </p:blipFill>
        <p:spPr bwMode="auto">
          <a:xfrm>
            <a:off x="1965325" y="838200"/>
            <a:ext cx="357981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9637"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0658" name="Group 1"/>
          <p:cNvGrpSpPr>
            <a:grpSpLocks/>
          </p:cNvGrpSpPr>
          <p:nvPr/>
        </p:nvGrpSpPr>
        <p:grpSpPr bwMode="auto">
          <a:xfrm>
            <a:off x="685800" y="152400"/>
            <a:ext cx="7769225" cy="606425"/>
            <a:chOff x="432" y="96"/>
            <a:chExt cx="4894" cy="382"/>
          </a:xfrm>
        </p:grpSpPr>
        <p:sp>
          <p:nvSpPr>
            <p:cNvPr id="70664"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65"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Forward Chaining</a:t>
              </a:r>
            </a:p>
          </p:txBody>
        </p:sp>
      </p:grpSp>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l="14842" r="10411"/>
          <a:stretch>
            <a:fillRect/>
          </a:stretch>
        </p:blipFill>
        <p:spPr bwMode="auto">
          <a:xfrm>
            <a:off x="1995488" y="838200"/>
            <a:ext cx="346551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0661"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1682" name="Group 1"/>
          <p:cNvGrpSpPr>
            <a:grpSpLocks/>
          </p:cNvGrpSpPr>
          <p:nvPr/>
        </p:nvGrpSpPr>
        <p:grpSpPr bwMode="auto">
          <a:xfrm>
            <a:off x="685800" y="152400"/>
            <a:ext cx="7769225" cy="606425"/>
            <a:chOff x="432" y="96"/>
            <a:chExt cx="4894" cy="382"/>
          </a:xfrm>
        </p:grpSpPr>
        <p:sp>
          <p:nvSpPr>
            <p:cNvPr id="71688"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689"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dirty="0">
                  <a:solidFill>
                    <a:srgbClr val="000099"/>
                  </a:solidFill>
                </a:rPr>
                <a:t>Forward Chaining</a:t>
              </a:r>
            </a:p>
          </p:txBody>
        </p:sp>
      </p:gr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l="10565" r="8932"/>
          <a:stretch>
            <a:fillRect/>
          </a:stretch>
        </p:blipFill>
        <p:spPr bwMode="auto">
          <a:xfrm>
            <a:off x="1995488" y="914400"/>
            <a:ext cx="3465512"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685"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Backward Chaining</a:t>
            </a:r>
          </a:p>
        </p:txBody>
      </p:sp>
      <p:sp>
        <p:nvSpPr>
          <p:cNvPr id="72707" name="Rectangle 2"/>
          <p:cNvSpPr>
            <a:spLocks noGrp="1" noChangeArrowheads="1"/>
          </p:cNvSpPr>
          <p:nvPr>
            <p:ph type="body" idx="1"/>
          </p:nvPr>
        </p:nvSpPr>
        <p:spPr>
          <a:xfrm>
            <a:off x="685800" y="838200"/>
            <a:ext cx="7770813" cy="55610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Forward chaining problem: can generate a lot of irrelevant conclusions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Search forward, start state = KB, goal test = state contains query</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Backward chaining</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a:latin typeface="Arial" charset="0"/>
                <a:cs typeface="Times New Roman" charset="0"/>
              </a:rPr>
              <a:t>Work backwards from goal to premises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Find all implications of the form </a:t>
            </a:r>
          </a:p>
          <a:p>
            <a:pPr lvl="1" algn="ctr" eaLnBrk="1" hangingPunct="1">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 </a:t>
            </a:r>
            <a:r>
              <a:rPr lang="en-US" b="1" dirty="0" smtClean="0">
                <a:latin typeface="Symbol" charset="0"/>
                <a:cs typeface="Times New Roman" charset="0"/>
              </a:rPr>
              <a:t>⇒</a:t>
            </a:r>
            <a:r>
              <a:rPr lang="en-US" dirty="0">
                <a:latin typeface="Symbol" charset="0"/>
                <a:cs typeface="Times New Roman" charset="0"/>
              </a:rPr>
              <a:t> </a:t>
            </a:r>
            <a:r>
              <a:rPr lang="en-US" dirty="0" smtClean="0">
                <a:latin typeface="Arial" charset="0"/>
                <a:cs typeface="Times New Roman" charset="0"/>
              </a:rPr>
              <a:t>query</a:t>
            </a:r>
            <a:endParaRPr lang="en-US" dirty="0">
              <a:latin typeface="Arial" charset="0"/>
              <a:cs typeface="Times New Roman"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Prove all the premises of one of these implications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Avoid loops:  check if new </a:t>
            </a:r>
            <a:r>
              <a:rPr lang="en-US" dirty="0" err="1">
                <a:latin typeface="Arial" charset="0"/>
                <a:cs typeface="Times New Roman" charset="0"/>
              </a:rPr>
              <a:t>subgoal</a:t>
            </a:r>
            <a:r>
              <a:rPr lang="en-US" dirty="0">
                <a:latin typeface="Arial" charset="0"/>
                <a:cs typeface="Times New Roman" charset="0"/>
              </a:rPr>
              <a:t> is already on the goal stack</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Avoid repeated work:  check if new </a:t>
            </a:r>
            <a:r>
              <a:rPr lang="en-US" dirty="0" err="1">
                <a:latin typeface="Arial" charset="0"/>
                <a:cs typeface="Times New Roman" charset="0"/>
              </a:rPr>
              <a:t>subgoal</a:t>
            </a:r>
            <a:endParaRPr lang="en-US" dirty="0">
              <a:latin typeface="Arial" charset="0"/>
              <a:cs typeface="Times New Roman" charset="0"/>
            </a:endParaRPr>
          </a:p>
          <a:p>
            <a:pPr marL="1371600" lvl="2" indent="-457200" eaLnBrk="1" hangingPunct="1">
              <a:buFont typeface="Arial"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Has already been proved true, or</a:t>
            </a:r>
          </a:p>
          <a:p>
            <a:pPr marL="1371600" lvl="2" indent="-457200" eaLnBrk="1" hangingPunct="1">
              <a:buFont typeface="Arial"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Has already failed</a:t>
            </a:r>
          </a:p>
        </p:txBody>
      </p:sp>
      <p:sp>
        <p:nvSpPr>
          <p:cNvPr id="72708"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z="3200" dirty="0">
                <a:latin typeface="Arial" charset="0"/>
                <a:cs typeface="Times New Roman" charset="0"/>
              </a:rPr>
              <a:t>Backward  Chaining</a:t>
            </a:r>
          </a:p>
        </p:txBody>
      </p:sp>
      <p:grpSp>
        <p:nvGrpSpPr>
          <p:cNvPr id="73731" name="Group 3"/>
          <p:cNvGrpSpPr>
            <a:grpSpLocks/>
          </p:cNvGrpSpPr>
          <p:nvPr/>
        </p:nvGrpSpPr>
        <p:grpSpPr bwMode="auto">
          <a:xfrm>
            <a:off x="1703388" y="955675"/>
            <a:ext cx="3573462" cy="5454650"/>
            <a:chOff x="3825" y="1146"/>
            <a:chExt cx="2251" cy="3436"/>
          </a:xfrm>
        </p:grpSpPr>
        <p:sp>
          <p:nvSpPr>
            <p:cNvPr id="73733"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3734" name="AutoShape 5"/>
            <p:cNvSpPr>
              <a:spLocks noChangeArrowheads="1"/>
            </p:cNvSpPr>
            <p:nvPr/>
          </p:nvSpPr>
          <p:spPr bwMode="auto">
            <a:xfrm>
              <a:off x="3885" y="1277"/>
              <a:ext cx="2191" cy="3305"/>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P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Q</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L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M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P</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B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L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M</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A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P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L</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A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B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L</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A</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B</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Q		</a:t>
              </a:r>
              <a:r>
                <a:rPr lang="en-US" sz="2000" dirty="0">
                  <a:solidFill>
                    <a:srgbClr val="000000"/>
                  </a:solidFill>
                </a:rPr>
                <a:t>Goal</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P		</a:t>
              </a:r>
              <a:r>
                <a:rPr lang="en-US" sz="2000" dirty="0" err="1">
                  <a:solidFill>
                    <a:srgbClr val="000000"/>
                  </a:solidFill>
                </a:rPr>
                <a:t>Subgoal</a:t>
              </a:r>
              <a:r>
                <a:rPr lang="en-US" sz="2000" dirty="0">
                  <a:solidFill>
                    <a:srgbClr val="000000"/>
                  </a:solidFill>
                </a:rPr>
                <a:t>(1,8)</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L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M</a:t>
              </a:r>
              <a:r>
                <a:rPr lang="en-US" sz="2000" dirty="0">
                  <a:solidFill>
                    <a:srgbClr val="000000"/>
                  </a:solidFill>
                </a:rPr>
                <a:t>	</a:t>
              </a:r>
              <a:r>
                <a:rPr lang="en-US" sz="2000" dirty="0" err="1">
                  <a:solidFill>
                    <a:srgbClr val="000000"/>
                  </a:solidFill>
                </a:rPr>
                <a:t>Subgoal</a:t>
              </a:r>
              <a:r>
                <a:rPr lang="en-US" sz="2000" dirty="0">
                  <a:solidFill>
                    <a:srgbClr val="000000"/>
                  </a:solidFill>
                </a:rPr>
                <a:t>(2,9)</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L</a:t>
              </a:r>
              <a:r>
                <a:rPr lang="en-US" sz="2000" dirty="0">
                  <a:solidFill>
                    <a:srgbClr val="000000"/>
                  </a:solidFill>
                </a:rPr>
                <a:t>		</a:t>
              </a:r>
              <a:r>
                <a:rPr lang="en-US" sz="2000" dirty="0" err="1">
                  <a:solidFill>
                    <a:srgbClr val="000000"/>
                  </a:solidFill>
                </a:rPr>
                <a:t>Subgoal</a:t>
              </a:r>
              <a:r>
                <a:rPr lang="en-US" sz="2000" dirty="0">
                  <a:solidFill>
                    <a:srgbClr val="000000"/>
                  </a:solidFill>
                </a:rPr>
                <a:t>(10)</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A </a:t>
              </a:r>
              <a:r>
                <a:rPr lang="en-US" sz="2000" b="1" dirty="0" smtClean="0">
                  <a:solidFill>
                    <a:srgbClr val="000000"/>
                  </a:solidFill>
                  <a:latin typeface="Symbol" charset="0"/>
                </a:rPr>
                <a:t>∧</a:t>
              </a:r>
              <a:r>
                <a:rPr lang="en-US" sz="2000" b="1" dirty="0" smtClean="0">
                  <a:solidFill>
                    <a:srgbClr val="000000"/>
                  </a:solidFill>
                </a:rPr>
                <a:t> </a:t>
              </a:r>
              <a:r>
                <a:rPr lang="en-US" sz="2000" b="1" dirty="0">
                  <a:solidFill>
                    <a:srgbClr val="000000"/>
                  </a:solidFill>
                </a:rPr>
                <a:t>B	</a:t>
              </a:r>
              <a:r>
                <a:rPr lang="en-US" sz="2000" dirty="0" err="1">
                  <a:solidFill>
                    <a:srgbClr val="000000"/>
                  </a:solidFill>
                </a:rPr>
                <a:t>Subgoal</a:t>
              </a:r>
              <a:r>
                <a:rPr lang="en-US" sz="2000" dirty="0">
                  <a:solidFill>
                    <a:srgbClr val="000000"/>
                  </a:solidFill>
                </a:rPr>
                <a:t>(5,11)</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A		</a:t>
              </a:r>
              <a:r>
                <a:rPr lang="en-US" sz="2000" dirty="0">
                  <a:solidFill>
                    <a:srgbClr val="000000"/>
                  </a:solidFill>
                </a:rPr>
                <a:t>True(6)</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B		</a:t>
              </a:r>
              <a:r>
                <a:rPr lang="en-US" sz="2000" dirty="0">
                  <a:solidFill>
                    <a:srgbClr val="000000"/>
                  </a:solidFill>
                </a:rPr>
                <a:t>True(7)</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L</a:t>
              </a:r>
              <a:r>
                <a:rPr lang="en-US" sz="2000" dirty="0">
                  <a:solidFill>
                    <a:srgbClr val="000000"/>
                  </a:solidFill>
                </a:rPr>
                <a:t>		True(5,13,14)</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M		</a:t>
              </a:r>
              <a:r>
                <a:rPr lang="en-US" sz="2000" dirty="0">
                  <a:solidFill>
                    <a:srgbClr val="000000"/>
                  </a:solidFill>
                </a:rPr>
                <a:t>True(14,15)</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rPr>
                <a:t>P	</a:t>
              </a:r>
              <a:r>
                <a:rPr lang="en-US" sz="2000" b="1" dirty="0">
                  <a:solidFill>
                    <a:srgbClr val="000000"/>
                  </a:solidFill>
                  <a:sym typeface="Symbol" charset="0"/>
                </a:rPr>
                <a:t>	</a:t>
              </a:r>
              <a:r>
                <a:rPr lang="en-US" sz="2000" dirty="0">
                  <a:solidFill>
                    <a:srgbClr val="000000"/>
                  </a:solidFill>
                  <a:sym typeface="Symbol" charset="0"/>
                </a:rPr>
                <a:t>True(15,16)</a:t>
              </a:r>
            </a:p>
            <a:p>
              <a:pPr marL="514350" indent="-514350" eaLnBrk="1" hangingPunct="1">
                <a:lnSpc>
                  <a:spcPct val="93000"/>
                </a:lnSpc>
                <a:buSzPct val="45000"/>
                <a:buFont typeface="Wingdings"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00"/>
                  </a:solidFill>
                  <a:sym typeface="Symbol" charset="0"/>
                </a:rPr>
                <a:t>Q</a:t>
              </a:r>
              <a:r>
                <a:rPr lang="en-US" sz="2000" dirty="0">
                  <a:solidFill>
                    <a:srgbClr val="000000"/>
                  </a:solidFill>
                  <a:sym typeface="Symbol" charset="0"/>
                </a:rPr>
                <a:t>		True(1,17)</a:t>
              </a:r>
            </a:p>
          </p:txBody>
        </p:sp>
      </p:grpSp>
      <p:sp>
        <p:nvSpPr>
          <p:cNvPr id="73732" name="TextBox 5"/>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Backward Chaining</a:t>
            </a:r>
          </a:p>
        </p:txBody>
      </p:sp>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l="13206" r="12532"/>
          <a:stretch>
            <a:fillRect/>
          </a:stretch>
        </p:blipFill>
        <p:spPr bwMode="auto">
          <a:xfrm>
            <a:off x="1987550" y="914400"/>
            <a:ext cx="3556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74756" name="Group 3"/>
          <p:cNvGrpSpPr>
            <a:grpSpLocks/>
          </p:cNvGrpSpPr>
          <p:nvPr/>
        </p:nvGrpSpPr>
        <p:grpSpPr bwMode="auto">
          <a:xfrm>
            <a:off x="6045200" y="1819275"/>
            <a:ext cx="1879600" cy="2973388"/>
            <a:chOff x="3808" y="1146"/>
            <a:chExt cx="1184" cy="1873"/>
          </a:xfrm>
        </p:grpSpPr>
        <p:sp>
          <p:nvSpPr>
            <p:cNvPr id="74758"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759"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
        <p:nvSpPr>
          <p:cNvPr id="74757" name="TextBox 6"/>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
        <p:nvSpPr>
          <p:cNvPr id="8" name="Line 11"/>
          <p:cNvSpPr>
            <a:spLocks noChangeShapeType="1"/>
          </p:cNvSpPr>
          <p:nvPr/>
        </p:nvSpPr>
        <p:spPr bwMode="auto">
          <a:xfrm>
            <a:off x="1758950" y="3886200"/>
            <a:ext cx="1289050" cy="685800"/>
          </a:xfrm>
          <a:prstGeom prst="line">
            <a:avLst/>
          </a:prstGeom>
          <a:noFill/>
          <a:ln w="381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AutoShape 12"/>
          <p:cNvSpPr>
            <a:spLocks noChangeArrowheads="1"/>
          </p:cNvSpPr>
          <p:nvPr/>
        </p:nvSpPr>
        <p:spPr bwMode="auto">
          <a:xfrm>
            <a:off x="1066800" y="3581400"/>
            <a:ext cx="596900" cy="4333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FF0000"/>
                </a:solidFill>
              </a:rPr>
              <a:t>OR</a:t>
            </a:r>
          </a:p>
        </p:txBody>
      </p:sp>
      <p:sp>
        <p:nvSpPr>
          <p:cNvPr id="10" name="Line 9"/>
          <p:cNvSpPr>
            <a:spLocks noChangeShapeType="1"/>
          </p:cNvSpPr>
          <p:nvPr/>
        </p:nvSpPr>
        <p:spPr bwMode="auto">
          <a:xfrm flipH="1" flipV="1">
            <a:off x="4495800" y="5105400"/>
            <a:ext cx="2133600" cy="0"/>
          </a:xfrm>
          <a:prstGeom prst="line">
            <a:avLst/>
          </a:prstGeom>
          <a:noFill/>
          <a:ln w="381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AutoShape 10"/>
          <p:cNvSpPr>
            <a:spLocks noChangeArrowheads="1"/>
          </p:cNvSpPr>
          <p:nvPr/>
        </p:nvSpPr>
        <p:spPr bwMode="auto">
          <a:xfrm>
            <a:off x="6705600" y="4876800"/>
            <a:ext cx="830262" cy="4333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FF0000"/>
                </a:solidFill>
              </a:rPr>
              <a:t>AND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1"/>
          <p:cNvGrpSpPr>
            <a:grpSpLocks/>
          </p:cNvGrpSpPr>
          <p:nvPr/>
        </p:nvGrpSpPr>
        <p:grpSpPr bwMode="auto">
          <a:xfrm>
            <a:off x="685800" y="152400"/>
            <a:ext cx="7769225" cy="606425"/>
            <a:chOff x="432" y="96"/>
            <a:chExt cx="4894" cy="382"/>
          </a:xfrm>
        </p:grpSpPr>
        <p:sp>
          <p:nvSpPr>
            <p:cNvPr id="75784"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785"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Backward Chaining</a:t>
              </a:r>
            </a:p>
          </p:txBody>
        </p:sp>
      </p:grpSp>
      <p:pic>
        <p:nvPicPr>
          <p:cNvPr id="75779" name="Picture 4"/>
          <p:cNvPicPr>
            <a:picLocks noChangeAspect="1" noChangeArrowheads="1"/>
          </p:cNvPicPr>
          <p:nvPr/>
        </p:nvPicPr>
        <p:blipFill>
          <a:blip r:embed="rId3">
            <a:extLst>
              <a:ext uri="{28A0092B-C50C-407E-A947-70E740481C1C}">
                <a14:useLocalDpi xmlns:a14="http://schemas.microsoft.com/office/drawing/2010/main" val="0"/>
              </a:ext>
            </a:extLst>
          </a:blip>
          <a:srcRect l="6430" r="11946"/>
          <a:stretch>
            <a:fillRect/>
          </a:stretch>
        </p:blipFill>
        <p:spPr bwMode="auto">
          <a:xfrm>
            <a:off x="1984375" y="838200"/>
            <a:ext cx="35591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5781"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1"/>
          <p:cNvGrpSpPr>
            <a:grpSpLocks/>
          </p:cNvGrpSpPr>
          <p:nvPr/>
        </p:nvGrpSpPr>
        <p:grpSpPr bwMode="auto">
          <a:xfrm>
            <a:off x="685800" y="152400"/>
            <a:ext cx="7769225" cy="606425"/>
            <a:chOff x="432" y="96"/>
            <a:chExt cx="4894" cy="382"/>
          </a:xfrm>
        </p:grpSpPr>
        <p:sp>
          <p:nvSpPr>
            <p:cNvPr id="76808"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809"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Backward Chaining</a:t>
              </a:r>
            </a:p>
          </p:txBody>
        </p:sp>
      </p:grpSp>
      <p:pic>
        <p:nvPicPr>
          <p:cNvPr id="76803" name="Picture 4"/>
          <p:cNvPicPr>
            <a:picLocks noChangeAspect="1" noChangeArrowheads="1"/>
          </p:cNvPicPr>
          <p:nvPr/>
        </p:nvPicPr>
        <p:blipFill>
          <a:blip r:embed="rId3">
            <a:extLst>
              <a:ext uri="{28A0092B-C50C-407E-A947-70E740481C1C}">
                <a14:useLocalDpi xmlns:a14="http://schemas.microsoft.com/office/drawing/2010/main" val="0"/>
              </a:ext>
            </a:extLst>
          </a:blip>
          <a:srcRect l="6082" r="10812" b="1639"/>
          <a:stretch>
            <a:fillRect/>
          </a:stretch>
        </p:blipFill>
        <p:spPr bwMode="auto">
          <a:xfrm>
            <a:off x="1984375" y="838200"/>
            <a:ext cx="3559175"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6805"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685800" y="152400"/>
            <a:ext cx="7772400" cy="611188"/>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Semantics</a:t>
            </a:r>
          </a:p>
        </p:txBody>
      </p:sp>
      <p:sp>
        <p:nvSpPr>
          <p:cNvPr id="9219" name="Rectangle 2"/>
          <p:cNvSpPr>
            <a:spLocks noGrp="1" noChangeArrowheads="1"/>
          </p:cNvSpPr>
          <p:nvPr>
            <p:ph type="body" idx="1"/>
          </p:nvPr>
        </p:nvSpPr>
        <p:spPr>
          <a:xfrm>
            <a:off x="685800" y="838200"/>
            <a:ext cx="7772400" cy="5564188"/>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latin typeface="Arial" charset="0"/>
                <a:cs typeface="Times New Roman" charset="0"/>
              </a:rPr>
              <a:t>An </a:t>
            </a:r>
            <a:r>
              <a:rPr lang="en-US" sz="2200" b="1" dirty="0">
                <a:solidFill>
                  <a:srgbClr val="FF0000"/>
                </a:solidFill>
                <a:latin typeface="Arial" charset="0"/>
                <a:cs typeface="Times New Roman" charset="0"/>
              </a:rPr>
              <a:t>interpretation</a:t>
            </a:r>
            <a:r>
              <a:rPr lang="en-US" sz="2200" dirty="0">
                <a:latin typeface="Arial" charset="0"/>
                <a:cs typeface="Times New Roman" charset="0"/>
              </a:rPr>
              <a:t> is a complete True / False assignment to </a:t>
            </a:r>
            <a:r>
              <a:rPr lang="en-US" sz="2200" b="1" i="1" dirty="0">
                <a:latin typeface="Arial" charset="0"/>
                <a:cs typeface="Times New Roman" charset="0"/>
              </a:rPr>
              <a:t>all</a:t>
            </a:r>
            <a:r>
              <a:rPr lang="en-US" sz="2200" dirty="0">
                <a:latin typeface="Arial" charset="0"/>
                <a:cs typeface="Times New Roman" charset="0"/>
              </a:rPr>
              <a:t> propositional symbols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latin typeface="Arial" charset="0"/>
                <a:cs typeface="Times New Roman" charset="0"/>
              </a:rPr>
              <a:t>Example symbols: P means “It is hot”, Q means “It is humid”, R means “It is raining”</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latin typeface="Arial" charset="0"/>
                <a:cs typeface="Times New Roman" charset="0"/>
              </a:rPr>
              <a:t>There are 8 interpretations (TTT, ..., FFF</a:t>
            </a:r>
            <a:r>
              <a:rPr lang="en-US" sz="2200" dirty="0" smtClean="0">
                <a:latin typeface="Arial" charset="0"/>
                <a:cs typeface="Times New Roman" charset="0"/>
              </a:rPr>
              <a:t>)</a:t>
            </a:r>
            <a:endParaRPr lang="en-US" sz="2200"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latin typeface="Arial" charset="0"/>
                <a:cs typeface="Times New Roman" charset="0"/>
              </a:rPr>
              <a:t>The semantics (meaning) of a sentence is the set of interpretations in which the sentence evaluates to True</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latin typeface="Arial" charset="0"/>
                <a:cs typeface="Times New Roman" charset="0"/>
              </a:rPr>
              <a:t>Example:  the semantics of the sentence P </a:t>
            </a:r>
            <a:r>
              <a:rPr lang="en-US" sz="2200" dirty="0" smtClean="0">
                <a:latin typeface="Symbol" charset="0"/>
                <a:cs typeface="Times New Roman" charset="0"/>
              </a:rPr>
              <a:t>∨ </a:t>
            </a:r>
            <a:r>
              <a:rPr lang="en-US" sz="2200" dirty="0">
                <a:latin typeface="Arial" charset="0"/>
                <a:cs typeface="Times New Roman" charset="0"/>
              </a:rPr>
              <a:t>Q is the set of 6 interpretations: </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latin typeface="Arial" charset="0"/>
                <a:cs typeface="Times New Roman" charset="0"/>
              </a:rPr>
              <a:t>P=True, Q=True, R=True or False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latin typeface="Arial" charset="0"/>
                <a:cs typeface="Times New Roman" charset="0"/>
              </a:rPr>
              <a:t>P=True, Q=False,  R=True or False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latin typeface="Arial" charset="0"/>
                <a:cs typeface="Times New Roman" charset="0"/>
              </a:rPr>
              <a:t>P=False, Q=True,  R=True or False</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latin typeface="Arial" charset="0"/>
                <a:cs typeface="Times New Roman" charset="0"/>
              </a:rPr>
              <a:t>A </a:t>
            </a:r>
            <a:r>
              <a:rPr lang="en-US" sz="2200" b="1" dirty="0">
                <a:solidFill>
                  <a:srgbClr val="FF0000"/>
                </a:solidFill>
                <a:latin typeface="Arial" charset="0"/>
                <a:cs typeface="Times New Roman" charset="0"/>
              </a:rPr>
              <a:t>model</a:t>
            </a:r>
            <a:r>
              <a:rPr lang="en-US" sz="2200" dirty="0">
                <a:latin typeface="Arial" charset="0"/>
                <a:cs typeface="Times New Roman" charset="0"/>
              </a:rPr>
              <a:t> of a </a:t>
            </a:r>
            <a:r>
              <a:rPr lang="en-US" sz="2200" i="1" dirty="0">
                <a:latin typeface="Arial" charset="0"/>
                <a:cs typeface="Times New Roman" charset="0"/>
              </a:rPr>
              <a:t>set</a:t>
            </a:r>
            <a:r>
              <a:rPr lang="en-US" sz="2200" dirty="0">
                <a:latin typeface="Arial" charset="0"/>
                <a:cs typeface="Times New Roman" charset="0"/>
              </a:rPr>
              <a:t> of sentences is an interpretation in which </a:t>
            </a:r>
            <a:r>
              <a:rPr lang="en-US" sz="2200" i="1" dirty="0">
                <a:latin typeface="Arial" charset="0"/>
                <a:cs typeface="Times New Roman" charset="0"/>
              </a:rPr>
              <a:t>all </a:t>
            </a:r>
            <a:r>
              <a:rPr lang="en-US" sz="2200" dirty="0">
                <a:latin typeface="Arial" charset="0"/>
                <a:cs typeface="Times New Roman" charset="0"/>
              </a:rPr>
              <a:t>the sentences are true</a:t>
            </a:r>
          </a:p>
        </p:txBody>
      </p:sp>
      <p:sp>
        <p:nvSpPr>
          <p:cNvPr id="9220"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1"/>
          <p:cNvGrpSpPr>
            <a:grpSpLocks/>
          </p:cNvGrpSpPr>
          <p:nvPr/>
        </p:nvGrpSpPr>
        <p:grpSpPr bwMode="auto">
          <a:xfrm>
            <a:off x="685800" y="152400"/>
            <a:ext cx="7769225" cy="606425"/>
            <a:chOff x="432" y="96"/>
            <a:chExt cx="4894" cy="382"/>
          </a:xfrm>
        </p:grpSpPr>
        <p:sp>
          <p:nvSpPr>
            <p:cNvPr id="77832"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833"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Backward Chaining</a:t>
              </a:r>
            </a:p>
          </p:txBody>
        </p:sp>
      </p:grpSp>
      <p:pic>
        <p:nvPicPr>
          <p:cNvPr id="77827" name="Picture 4"/>
          <p:cNvPicPr>
            <a:picLocks noChangeAspect="1" noChangeArrowheads="1"/>
          </p:cNvPicPr>
          <p:nvPr/>
        </p:nvPicPr>
        <p:blipFill>
          <a:blip r:embed="rId3">
            <a:extLst>
              <a:ext uri="{28A0092B-C50C-407E-A947-70E740481C1C}">
                <a14:useLocalDpi xmlns:a14="http://schemas.microsoft.com/office/drawing/2010/main" val="0"/>
              </a:ext>
            </a:extLst>
          </a:blip>
          <a:srcRect l="24124" t="2112" r="3978"/>
          <a:stretch>
            <a:fillRect/>
          </a:stretch>
        </p:blipFill>
        <p:spPr bwMode="auto">
          <a:xfrm>
            <a:off x="1993900" y="838200"/>
            <a:ext cx="34671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7829"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1"/>
          <p:cNvGrpSpPr>
            <a:grpSpLocks/>
          </p:cNvGrpSpPr>
          <p:nvPr/>
        </p:nvGrpSpPr>
        <p:grpSpPr bwMode="auto">
          <a:xfrm>
            <a:off x="685800" y="152400"/>
            <a:ext cx="7769225" cy="606425"/>
            <a:chOff x="432" y="96"/>
            <a:chExt cx="4894" cy="382"/>
          </a:xfrm>
        </p:grpSpPr>
        <p:sp>
          <p:nvSpPr>
            <p:cNvPr id="78856"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857"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Backward Chaining</a:t>
              </a:r>
            </a:p>
          </p:txBody>
        </p:sp>
      </p:grpSp>
      <p:pic>
        <p:nvPicPr>
          <p:cNvPr id="78851" name="Picture 4"/>
          <p:cNvPicPr>
            <a:picLocks noChangeAspect="1" noChangeArrowheads="1"/>
          </p:cNvPicPr>
          <p:nvPr/>
        </p:nvPicPr>
        <p:blipFill>
          <a:blip r:embed="rId3">
            <a:extLst>
              <a:ext uri="{28A0092B-C50C-407E-A947-70E740481C1C}">
                <a14:useLocalDpi xmlns:a14="http://schemas.microsoft.com/office/drawing/2010/main" val="0"/>
              </a:ext>
            </a:extLst>
          </a:blip>
          <a:srcRect l="6883" r="7674"/>
          <a:stretch>
            <a:fillRect/>
          </a:stretch>
        </p:blipFill>
        <p:spPr bwMode="auto">
          <a:xfrm>
            <a:off x="2016125" y="838200"/>
            <a:ext cx="368617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8853"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1"/>
          <p:cNvGrpSpPr>
            <a:grpSpLocks/>
          </p:cNvGrpSpPr>
          <p:nvPr/>
        </p:nvGrpSpPr>
        <p:grpSpPr bwMode="auto">
          <a:xfrm>
            <a:off x="685800" y="152400"/>
            <a:ext cx="7769225" cy="606425"/>
            <a:chOff x="432" y="96"/>
            <a:chExt cx="4894" cy="382"/>
          </a:xfrm>
        </p:grpSpPr>
        <p:sp>
          <p:nvSpPr>
            <p:cNvPr id="79880"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881"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Backward Chaining</a:t>
              </a:r>
            </a:p>
          </p:txBody>
        </p:sp>
      </p:grpSp>
      <p:pic>
        <p:nvPicPr>
          <p:cNvPr id="79875" name="Picture 4"/>
          <p:cNvPicPr>
            <a:picLocks noChangeAspect="1" noChangeArrowheads="1"/>
          </p:cNvPicPr>
          <p:nvPr/>
        </p:nvPicPr>
        <p:blipFill>
          <a:blip r:embed="rId3">
            <a:extLst>
              <a:ext uri="{28A0092B-C50C-407E-A947-70E740481C1C}">
                <a14:useLocalDpi xmlns:a14="http://schemas.microsoft.com/office/drawing/2010/main" val="0"/>
              </a:ext>
            </a:extLst>
          </a:blip>
          <a:srcRect l="12688" t="1535" r="5370" b="1535"/>
          <a:stretch>
            <a:fillRect/>
          </a:stretch>
        </p:blipFill>
        <p:spPr bwMode="auto">
          <a:xfrm>
            <a:off x="2016125" y="838200"/>
            <a:ext cx="352901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9877"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1"/>
          <p:cNvGrpSpPr>
            <a:grpSpLocks/>
          </p:cNvGrpSpPr>
          <p:nvPr/>
        </p:nvGrpSpPr>
        <p:grpSpPr bwMode="auto">
          <a:xfrm>
            <a:off x="685800" y="152400"/>
            <a:ext cx="7769225" cy="606425"/>
            <a:chOff x="432" y="96"/>
            <a:chExt cx="4894" cy="382"/>
          </a:xfrm>
        </p:grpSpPr>
        <p:sp>
          <p:nvSpPr>
            <p:cNvPr id="80904"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05"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Backward Chaining</a:t>
              </a:r>
            </a:p>
          </p:txBody>
        </p:sp>
      </p:grpSp>
      <p:pic>
        <p:nvPicPr>
          <p:cNvPr id="80899" name="Picture 4"/>
          <p:cNvPicPr>
            <a:picLocks noChangeAspect="1" noChangeArrowheads="1"/>
          </p:cNvPicPr>
          <p:nvPr/>
        </p:nvPicPr>
        <p:blipFill>
          <a:blip r:embed="rId3">
            <a:extLst>
              <a:ext uri="{28A0092B-C50C-407E-A947-70E740481C1C}">
                <a14:useLocalDpi xmlns:a14="http://schemas.microsoft.com/office/drawing/2010/main" val="0"/>
              </a:ext>
            </a:extLst>
          </a:blip>
          <a:srcRect l="4175" r="2824"/>
          <a:stretch>
            <a:fillRect/>
          </a:stretch>
        </p:blipFill>
        <p:spPr bwMode="auto">
          <a:xfrm>
            <a:off x="1965325" y="838200"/>
            <a:ext cx="3746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0901"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1"/>
          <p:cNvGrpSpPr>
            <a:grpSpLocks/>
          </p:cNvGrpSpPr>
          <p:nvPr/>
        </p:nvGrpSpPr>
        <p:grpSpPr bwMode="auto">
          <a:xfrm>
            <a:off x="685800" y="152400"/>
            <a:ext cx="7769225" cy="606425"/>
            <a:chOff x="432" y="96"/>
            <a:chExt cx="4894" cy="382"/>
          </a:xfrm>
        </p:grpSpPr>
        <p:sp>
          <p:nvSpPr>
            <p:cNvPr id="81928"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29"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Backward Chaining</a:t>
              </a:r>
            </a:p>
          </p:txBody>
        </p:sp>
      </p:grpSp>
      <p:pic>
        <p:nvPicPr>
          <p:cNvPr id="81923" name="Picture 4"/>
          <p:cNvPicPr>
            <a:picLocks noChangeAspect="1" noChangeArrowheads="1"/>
          </p:cNvPicPr>
          <p:nvPr/>
        </p:nvPicPr>
        <p:blipFill>
          <a:blip r:embed="rId3">
            <a:extLst>
              <a:ext uri="{28A0092B-C50C-407E-A947-70E740481C1C}">
                <a14:useLocalDpi xmlns:a14="http://schemas.microsoft.com/office/drawing/2010/main" val="0"/>
              </a:ext>
            </a:extLst>
          </a:blip>
          <a:srcRect l="9152" t="381" r="7755" b="3061"/>
          <a:stretch>
            <a:fillRect/>
          </a:stretch>
        </p:blipFill>
        <p:spPr bwMode="auto">
          <a:xfrm>
            <a:off x="2016125" y="838200"/>
            <a:ext cx="352901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25"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1"/>
          <p:cNvGrpSpPr>
            <a:grpSpLocks/>
          </p:cNvGrpSpPr>
          <p:nvPr/>
        </p:nvGrpSpPr>
        <p:grpSpPr bwMode="auto">
          <a:xfrm>
            <a:off x="685800" y="152400"/>
            <a:ext cx="7769225" cy="606425"/>
            <a:chOff x="432" y="96"/>
            <a:chExt cx="4894" cy="382"/>
          </a:xfrm>
        </p:grpSpPr>
        <p:sp>
          <p:nvSpPr>
            <p:cNvPr id="82952"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53"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a:solidFill>
                    <a:srgbClr val="000099"/>
                  </a:solidFill>
                </a:rPr>
                <a:t>Backward Chaining</a:t>
              </a:r>
            </a:p>
          </p:txBody>
        </p:sp>
      </p:grpSp>
      <p:pic>
        <p:nvPicPr>
          <p:cNvPr id="82947" name="Picture 4"/>
          <p:cNvPicPr>
            <a:picLocks noChangeAspect="1" noChangeArrowheads="1"/>
          </p:cNvPicPr>
          <p:nvPr/>
        </p:nvPicPr>
        <p:blipFill>
          <a:blip r:embed="rId3">
            <a:extLst>
              <a:ext uri="{28A0092B-C50C-407E-A947-70E740481C1C}">
                <a14:useLocalDpi xmlns:a14="http://schemas.microsoft.com/office/drawing/2010/main" val="0"/>
              </a:ext>
            </a:extLst>
          </a:blip>
          <a:srcRect l="8203" r="5724" b="1366"/>
          <a:stretch>
            <a:fillRect/>
          </a:stretch>
        </p:blipFill>
        <p:spPr bwMode="auto">
          <a:xfrm>
            <a:off x="2016125" y="762000"/>
            <a:ext cx="352901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949"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1"/>
          <p:cNvGrpSpPr>
            <a:grpSpLocks/>
          </p:cNvGrpSpPr>
          <p:nvPr/>
        </p:nvGrpSpPr>
        <p:grpSpPr bwMode="auto">
          <a:xfrm>
            <a:off x="685800" y="152400"/>
            <a:ext cx="7769225" cy="606425"/>
            <a:chOff x="432" y="96"/>
            <a:chExt cx="4894" cy="382"/>
          </a:xfrm>
        </p:grpSpPr>
        <p:sp>
          <p:nvSpPr>
            <p:cNvPr id="83976" name="AutoShape 2"/>
            <p:cNvSpPr>
              <a:spLocks noChangeArrowheads="1"/>
            </p:cNvSpPr>
            <p:nvPr/>
          </p:nvSpPr>
          <p:spPr bwMode="auto">
            <a:xfrm>
              <a:off x="432" y="96"/>
              <a:ext cx="4894" cy="382"/>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977" name="Text Box 3"/>
            <p:cNvSpPr txBox="1">
              <a:spLocks noChangeArrowheads="1"/>
            </p:cNvSpPr>
            <p:nvPr/>
          </p:nvSpPr>
          <p:spPr bwMode="auto">
            <a:xfrm>
              <a:off x="432" y="112"/>
              <a:ext cx="4894"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Times New Roman"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Times New Roman" charset="0"/>
                  <a:cs typeface="Times New Roman"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Times New Roman" charset="0"/>
                  <a:cs typeface="Times New Roman"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Times New Roman" charset="0"/>
                  <a:cs typeface="Times New Roman"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5pPr>
              <a:lvl6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6pPr>
              <a:lvl7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7pPr>
              <a:lvl8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8pPr>
              <a:lvl9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charset="0"/>
                  <a:ea typeface="Times New Roman" charset="0"/>
                  <a:cs typeface="Times New Roman" charset="0"/>
                </a:defRPr>
              </a:lvl9pPr>
            </a:lstStyle>
            <a:p>
              <a:pPr algn="ctr" eaLnBrk="1" hangingPunct="1">
                <a:lnSpc>
                  <a:spcPct val="93000"/>
                </a:lnSpc>
                <a:buClr>
                  <a:srgbClr val="000099"/>
                </a:buClr>
                <a:buFont typeface="Arial" charset="0"/>
                <a:buNone/>
              </a:pPr>
              <a:r>
                <a:rPr lang="en-US" sz="3200" b="1" dirty="0">
                  <a:solidFill>
                    <a:srgbClr val="000099"/>
                  </a:solidFill>
                </a:rPr>
                <a:t>Backward Chaining</a:t>
              </a:r>
            </a:p>
          </p:txBody>
        </p:sp>
      </p:grpSp>
      <p:pic>
        <p:nvPicPr>
          <p:cNvPr id="83971" name="Picture 4"/>
          <p:cNvPicPr>
            <a:picLocks noChangeAspect="1" noChangeArrowheads="1"/>
          </p:cNvPicPr>
          <p:nvPr/>
        </p:nvPicPr>
        <p:blipFill>
          <a:blip r:embed="rId3">
            <a:extLst>
              <a:ext uri="{28A0092B-C50C-407E-A947-70E740481C1C}">
                <a14:useLocalDpi xmlns:a14="http://schemas.microsoft.com/office/drawing/2010/main" val="0"/>
              </a:ext>
            </a:extLst>
          </a:blip>
          <a:srcRect l="6377" r="8514"/>
          <a:stretch>
            <a:fillRect/>
          </a:stretch>
        </p:blipFill>
        <p:spPr bwMode="auto">
          <a:xfrm>
            <a:off x="1960563" y="838200"/>
            <a:ext cx="349885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3973" name="TextBox 8"/>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grpSp>
        <p:nvGrpSpPr>
          <p:cNvPr id="10" name="Group 3"/>
          <p:cNvGrpSpPr>
            <a:grpSpLocks/>
          </p:cNvGrpSpPr>
          <p:nvPr/>
        </p:nvGrpSpPr>
        <p:grpSpPr bwMode="auto">
          <a:xfrm>
            <a:off x="6045200" y="1819275"/>
            <a:ext cx="1879600" cy="2973388"/>
            <a:chOff x="3808" y="1146"/>
            <a:chExt cx="1184" cy="1873"/>
          </a:xfrm>
        </p:grpSpPr>
        <p:sp>
          <p:nvSpPr>
            <p:cNvPr id="11" name="AutoShape 4"/>
            <p:cNvSpPr>
              <a:spLocks noChangeArrowheads="1"/>
            </p:cNvSpPr>
            <p:nvPr/>
          </p:nvSpPr>
          <p:spPr bwMode="auto">
            <a:xfrm>
              <a:off x="3825" y="1146"/>
              <a:ext cx="1167"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AutoShape 5"/>
            <p:cNvSpPr>
              <a:spLocks noChangeArrowheads="1"/>
            </p:cNvSpPr>
            <p:nvPr/>
          </p:nvSpPr>
          <p:spPr bwMode="auto">
            <a:xfrm>
              <a:off x="3808" y="1146"/>
              <a:ext cx="1172" cy="1873"/>
            </a:xfrm>
            <a:prstGeom prst="roundRect">
              <a:avLst>
                <a:gd name="adj" fmla="val 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lnSpc>
                  <a:spcPct val="93000"/>
                </a:lnSpc>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Q</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M</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P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B </a:t>
              </a:r>
              <a:r>
                <a:rPr lang="en-US" sz="2700" b="1" dirty="0" smtClean="0">
                  <a:solidFill>
                    <a:srgbClr val="000000"/>
                  </a:solidFill>
                  <a:latin typeface="Symbol" charset="0"/>
                </a:rPr>
                <a:t>⇒</a:t>
              </a:r>
              <a:r>
                <a:rPr lang="en-US" sz="2700" b="1" dirty="0" smtClean="0">
                  <a:solidFill>
                    <a:srgbClr val="000000"/>
                  </a:solidFill>
                </a:rPr>
                <a:t> </a:t>
              </a:r>
              <a:r>
                <a:rPr lang="en-US" sz="2700" b="1" dirty="0">
                  <a:solidFill>
                    <a:srgbClr val="000000"/>
                  </a:solidFill>
                </a:rPr>
                <a:t>L</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A</a:t>
              </a:r>
            </a:p>
            <a:p>
              <a:pPr eaLnBrk="1" hangingPunct="1">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1" dirty="0">
                  <a:solidFill>
                    <a:srgbClr val="000000"/>
                  </a:solidFill>
                </a:rPr>
                <a:t>B</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Forward vs. Backward Chaining</a:t>
            </a:r>
          </a:p>
        </p:txBody>
      </p:sp>
      <p:sp>
        <p:nvSpPr>
          <p:cNvPr id="84995" name="Rectangle 2"/>
          <p:cNvSpPr>
            <a:spLocks noGrp="1" noChangeArrowheads="1"/>
          </p:cNvSpPr>
          <p:nvPr>
            <p:ph type="body" idx="1"/>
          </p:nvPr>
        </p:nvSpPr>
        <p:spPr>
          <a:xfrm>
            <a:off x="685800" y="1066800"/>
            <a:ext cx="7770813" cy="53324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a:latin typeface="Arial" charset="0"/>
                <a:cs typeface="Times New Roman" charset="0"/>
              </a:rPr>
              <a:t>Forward chaining </a:t>
            </a:r>
            <a:r>
              <a:rPr lang="en-US">
                <a:latin typeface="Arial" charset="0"/>
                <a:cs typeface="Times New Roman" charset="0"/>
              </a:rPr>
              <a:t>is data-driven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atin typeface="Arial" charset="0"/>
                <a:cs typeface="Times New Roman" charset="0"/>
              </a:rPr>
              <a:t>May perform lots of work irrelevant to the goal</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a:latin typeface="Arial" charset="0"/>
                <a:cs typeface="Times New Roman" charset="0"/>
              </a:rPr>
              <a:t>Backward chaining </a:t>
            </a:r>
            <a:r>
              <a:rPr lang="en-US">
                <a:latin typeface="Arial" charset="0"/>
                <a:cs typeface="Times New Roman" charset="0"/>
              </a:rPr>
              <a:t>is goal-driven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atin typeface="Arial" charset="0"/>
                <a:cs typeface="Times New Roman" charset="0"/>
              </a:rPr>
              <a:t>Appropriate for problem solving</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atin typeface="Arial" charset="0"/>
                <a:cs typeface="Times New Roman" charset="0"/>
              </a:rPr>
              <a:t>Time complexity can be much less than linear in size of KB</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atin typeface="Arial" charset="0"/>
                <a:cs typeface="Times New Roman" charset="0"/>
              </a:rPr>
              <a:t>Some form of bi-directional search may be even better</a:t>
            </a:r>
          </a:p>
        </p:txBody>
      </p:sp>
      <p:sp>
        <p:nvSpPr>
          <p:cNvPr id="84996"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152400"/>
            <a:ext cx="9144000" cy="604838"/>
          </a:xfrm>
        </p:spPr>
        <p:txBody>
          <a:bodyPr/>
          <a:lstStyle/>
          <a:p>
            <a:r>
              <a:rPr lang="en-US" sz="3200" dirty="0">
                <a:latin typeface="Arial" charset="0"/>
                <a:cs typeface="Times New Roman" charset="0"/>
              </a:rPr>
              <a:t>Prolog:  A Logic Programming Language</a:t>
            </a:r>
          </a:p>
        </p:txBody>
      </p:sp>
      <p:sp>
        <p:nvSpPr>
          <p:cNvPr id="1239043" name="Rectangle 3"/>
          <p:cNvSpPr>
            <a:spLocks noGrp="1" noChangeArrowheads="1"/>
          </p:cNvSpPr>
          <p:nvPr>
            <p:ph type="body" idx="1"/>
          </p:nvPr>
        </p:nvSpPr>
        <p:spPr/>
        <p:txBody>
          <a:bodyPr/>
          <a:lstStyle/>
          <a:p>
            <a:r>
              <a:rPr lang="en-US" sz="2800">
                <a:latin typeface="Arial" charset="0"/>
                <a:cs typeface="Times New Roman" charset="0"/>
              </a:rPr>
              <a:t>A Program =</a:t>
            </a:r>
          </a:p>
          <a:p>
            <a:pPr lvl="1"/>
            <a:r>
              <a:rPr lang="en-US" sz="2800">
                <a:latin typeface="Arial" charset="0"/>
                <a:cs typeface="Times New Roman" charset="0"/>
              </a:rPr>
              <a:t>a set of logic sentences as Horn clauses</a:t>
            </a:r>
          </a:p>
          <a:p>
            <a:pPr lvl="2"/>
            <a:r>
              <a:rPr lang="en-US" sz="2400">
                <a:latin typeface="Arial" charset="0"/>
                <a:cs typeface="Times New Roman" charset="0"/>
              </a:rPr>
              <a:t>called the database (DB), i.e., the KB</a:t>
            </a:r>
          </a:p>
          <a:p>
            <a:pPr lvl="2"/>
            <a:r>
              <a:rPr lang="en-US" sz="2400">
                <a:latin typeface="Arial" charset="0"/>
                <a:cs typeface="Times New Roman" charset="0"/>
              </a:rPr>
              <a:t>ordered by programmer</a:t>
            </a:r>
          </a:p>
          <a:p>
            <a:pPr lvl="1"/>
            <a:r>
              <a:rPr lang="en-US" sz="2800">
                <a:latin typeface="Arial" charset="0"/>
                <a:cs typeface="Times New Roman" charset="0"/>
              </a:rPr>
              <a:t>executed by specifying a query to be proved</a:t>
            </a:r>
          </a:p>
          <a:p>
            <a:pPr lvl="2"/>
            <a:r>
              <a:rPr lang="en-US" sz="2400">
                <a:latin typeface="Arial" charset="0"/>
                <a:cs typeface="Times New Roman" charset="0"/>
              </a:rPr>
              <a:t>uses</a:t>
            </a:r>
            <a:r>
              <a:rPr lang="en-US" sz="2400" b="1">
                <a:latin typeface="Arial" charset="0"/>
                <a:cs typeface="Times New Roman" charset="0"/>
              </a:rPr>
              <a:t> backward-chaining</a:t>
            </a:r>
          </a:p>
          <a:p>
            <a:pPr lvl="2"/>
            <a:r>
              <a:rPr lang="en-US" sz="2400">
                <a:latin typeface="Arial" charset="0"/>
                <a:cs typeface="Times New Roman" charset="0"/>
              </a:rPr>
              <a:t>uses </a:t>
            </a:r>
            <a:r>
              <a:rPr lang="en-US" sz="2400" b="1">
                <a:latin typeface="Arial" charset="0"/>
                <a:cs typeface="Times New Roman" charset="0"/>
              </a:rPr>
              <a:t>depth-first search</a:t>
            </a:r>
            <a:r>
              <a:rPr lang="en-US" sz="2400">
                <a:latin typeface="Arial" charset="0"/>
                <a:cs typeface="Times New Roman" charset="0"/>
              </a:rPr>
              <a:t> on the ordered facts and rules</a:t>
            </a:r>
          </a:p>
          <a:p>
            <a:pPr lvl="2"/>
            <a:r>
              <a:rPr lang="en-US" sz="2400">
                <a:latin typeface="Arial" charset="0"/>
                <a:cs typeface="Times New Roman" charset="0"/>
              </a:rPr>
              <a:t>searches until a solution is found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9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9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9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39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390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390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39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43" grpId="0" build="p" bldLvl="3"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3200" dirty="0">
                <a:latin typeface="Arial" charset="0"/>
                <a:cs typeface="Times New Roman" charset="0"/>
              </a:rPr>
              <a:t>Prolog Basic Syntax</a:t>
            </a:r>
          </a:p>
        </p:txBody>
      </p:sp>
      <p:sp>
        <p:nvSpPr>
          <p:cNvPr id="1245187" name="Rectangle 3"/>
          <p:cNvSpPr>
            <a:spLocks noGrp="1" noChangeArrowheads="1"/>
          </p:cNvSpPr>
          <p:nvPr>
            <p:ph type="body" idx="1"/>
          </p:nvPr>
        </p:nvSpPr>
        <p:spPr>
          <a:xfrm>
            <a:off x="457200" y="838200"/>
            <a:ext cx="8458200" cy="5557838"/>
          </a:xfrm>
        </p:spPr>
        <p:txBody>
          <a:bodyPr/>
          <a:lstStyle/>
          <a:p>
            <a:r>
              <a:rPr lang="en-US" sz="2800" dirty="0">
                <a:latin typeface="Arial" charset="0"/>
                <a:cs typeface="Times New Roman" charset="0"/>
              </a:rPr>
              <a:t>Database:</a:t>
            </a:r>
          </a:p>
          <a:p>
            <a:pPr lvl="1"/>
            <a:r>
              <a:rPr lang="en-US" sz="2800" b="1" dirty="0">
                <a:latin typeface="Arial" charset="0"/>
                <a:cs typeface="Times New Roman" charset="0"/>
              </a:rPr>
              <a:t>Fact:</a:t>
            </a:r>
            <a:r>
              <a:rPr lang="en-US" sz="2800" dirty="0">
                <a:latin typeface="Arial" charset="0"/>
                <a:cs typeface="Times New Roman" charset="0"/>
              </a:rPr>
              <a:t> a positive literal</a:t>
            </a:r>
            <a:endParaRPr lang="en-US" sz="2800" b="1" dirty="0">
              <a:latin typeface="Courier New" charset="0"/>
              <a:cs typeface="Times New Roman" charset="0"/>
            </a:endParaRPr>
          </a:p>
          <a:p>
            <a:pPr lvl="1">
              <a:buFontTx/>
              <a:buNone/>
            </a:pPr>
            <a:r>
              <a:rPr lang="en-US" i="1" dirty="0">
                <a:latin typeface="Arial" charset="0"/>
                <a:cs typeface="Times New Roman" charset="0"/>
              </a:rPr>
              <a:t>	FOL:</a:t>
            </a:r>
            <a:r>
              <a:rPr lang="en-US" dirty="0">
                <a:latin typeface="Arial" charset="0"/>
                <a:cs typeface="Times New Roman" charset="0"/>
              </a:rPr>
              <a:t> </a:t>
            </a:r>
            <a:r>
              <a:rPr lang="en-US" b="1" dirty="0">
                <a:latin typeface="Courier New" charset="0"/>
                <a:cs typeface="Times New Roman" charset="0"/>
              </a:rPr>
              <a:t>F(x)			</a:t>
            </a:r>
            <a:r>
              <a:rPr lang="en-US" i="1" dirty="0">
                <a:latin typeface="Arial" charset="0"/>
                <a:cs typeface="Times New Roman" charset="0"/>
              </a:rPr>
              <a:t>in Prolog:</a:t>
            </a:r>
            <a:r>
              <a:rPr lang="en-US" dirty="0">
                <a:latin typeface="Arial" charset="0"/>
                <a:cs typeface="Times New Roman" charset="0"/>
              </a:rPr>
              <a:t> </a:t>
            </a:r>
            <a:r>
              <a:rPr lang="en-US" b="1" dirty="0">
                <a:latin typeface="Courier New" charset="0"/>
                <a:cs typeface="Times New Roman" charset="0"/>
              </a:rPr>
              <a:t>F(X).</a:t>
            </a:r>
            <a:endParaRPr lang="en-US" b="1" i="1" baseline="-25000" dirty="0">
              <a:latin typeface="Courier New" charset="0"/>
              <a:cs typeface="Times New Roman" charset="0"/>
            </a:endParaRPr>
          </a:p>
          <a:p>
            <a:pPr lvl="1">
              <a:buFontTx/>
              <a:buNone/>
            </a:pPr>
            <a:r>
              <a:rPr lang="en-US" b="1" i="1" baseline="-25000" dirty="0">
                <a:latin typeface="Courier New" charset="0"/>
                <a:cs typeface="Times New Roman" charset="0"/>
              </a:rPr>
              <a:t>	</a:t>
            </a:r>
            <a:r>
              <a:rPr lang="en-US" dirty="0">
                <a:latin typeface="Arial" charset="0"/>
                <a:cs typeface="Times New Roman" charset="0"/>
              </a:rPr>
              <a:t>initial capital</a:t>
            </a:r>
            <a:r>
              <a:rPr lang="en-US" b="1" dirty="0">
                <a:latin typeface="Arial" charset="0"/>
                <a:cs typeface="Times New Roman" charset="0"/>
              </a:rPr>
              <a:t> </a:t>
            </a:r>
            <a:r>
              <a:rPr lang="en-US" dirty="0">
                <a:latin typeface="Arial" charset="0"/>
                <a:cs typeface="Times New Roman" charset="0"/>
              </a:rPr>
              <a:t>variables universally quantified</a:t>
            </a:r>
          </a:p>
          <a:p>
            <a:pPr lvl="1"/>
            <a:r>
              <a:rPr lang="en-US" sz="2800" b="1" dirty="0">
                <a:latin typeface="Arial" charset="0"/>
                <a:cs typeface="Times New Roman" charset="0"/>
              </a:rPr>
              <a:t>Rules:</a:t>
            </a:r>
            <a:r>
              <a:rPr lang="en-US" sz="2800" dirty="0">
                <a:latin typeface="Arial" charset="0"/>
                <a:cs typeface="Times New Roman" charset="0"/>
              </a:rPr>
              <a:t> </a:t>
            </a:r>
            <a:r>
              <a:rPr lang="en-US" sz="2800" dirty="0" smtClean="0">
                <a:latin typeface="Arial" charset="0"/>
                <a:cs typeface="Times New Roman" charset="0"/>
                <a:sym typeface="Symbol" charset="0"/>
              </a:rPr>
              <a:t>≥ </a:t>
            </a:r>
            <a:r>
              <a:rPr lang="en-US" sz="2800" dirty="0">
                <a:latin typeface="Arial" charset="0"/>
                <a:cs typeface="Times New Roman" charset="0"/>
              </a:rPr>
              <a:t>1 negative and 1 positive literals</a:t>
            </a:r>
          </a:p>
          <a:p>
            <a:pPr lvl="1">
              <a:buFontTx/>
              <a:buNone/>
            </a:pPr>
            <a:r>
              <a:rPr lang="en-US" sz="2800" dirty="0">
                <a:latin typeface="Arial" charset="0"/>
                <a:cs typeface="Times New Roman" charset="0"/>
              </a:rPr>
              <a:t>	if </a:t>
            </a:r>
            <a:r>
              <a:rPr lang="en-US" sz="2800" dirty="0">
                <a:solidFill>
                  <a:srgbClr val="A50021"/>
                </a:solidFill>
                <a:latin typeface="Arial" charset="0"/>
                <a:cs typeface="Times New Roman" charset="0"/>
              </a:rPr>
              <a:t>antecedent(s)</a:t>
            </a:r>
            <a:r>
              <a:rPr lang="en-US" sz="2800" dirty="0">
                <a:latin typeface="Arial" charset="0"/>
                <a:cs typeface="Times New Roman" charset="0"/>
              </a:rPr>
              <a:t> then </a:t>
            </a:r>
            <a:r>
              <a:rPr lang="en-US" sz="2800" dirty="0">
                <a:solidFill>
                  <a:schemeClr val="tx2"/>
                </a:solidFill>
                <a:latin typeface="Arial" charset="0"/>
                <a:cs typeface="Times New Roman" charset="0"/>
              </a:rPr>
              <a:t>consequent</a:t>
            </a:r>
            <a:r>
              <a:rPr lang="en-US" sz="2800" dirty="0">
                <a:latin typeface="Arial" charset="0"/>
                <a:cs typeface="Times New Roman" charset="0"/>
              </a:rPr>
              <a:t> </a:t>
            </a:r>
          </a:p>
          <a:p>
            <a:pPr lvl="1">
              <a:buFontTx/>
              <a:buNone/>
            </a:pPr>
            <a:r>
              <a:rPr lang="en-US" i="1" dirty="0">
                <a:latin typeface="Arial" charset="0"/>
                <a:cs typeface="Times New Roman" charset="0"/>
              </a:rPr>
              <a:t>	FOL:</a:t>
            </a:r>
            <a:r>
              <a:rPr lang="en-US" dirty="0">
                <a:latin typeface="Arial" charset="0"/>
                <a:cs typeface="Times New Roman" charset="0"/>
              </a:rPr>
              <a:t> </a:t>
            </a:r>
            <a:r>
              <a:rPr lang="en-US" b="1" dirty="0">
                <a:solidFill>
                  <a:srgbClr val="A50021"/>
                </a:solidFill>
                <a:latin typeface="Courier New" charset="0"/>
                <a:cs typeface="Times New Roman" charset="0"/>
              </a:rPr>
              <a:t>A</a:t>
            </a:r>
            <a:r>
              <a:rPr lang="en-US" b="1" baseline="-25000" dirty="0">
                <a:solidFill>
                  <a:srgbClr val="A50021"/>
                </a:solidFill>
                <a:latin typeface="Courier New" charset="0"/>
                <a:cs typeface="Times New Roman" charset="0"/>
              </a:rPr>
              <a:t>1</a:t>
            </a:r>
            <a:r>
              <a:rPr lang="en-US" b="1" dirty="0">
                <a:latin typeface="Symbol" charset="0"/>
                <a:cs typeface="Times New Roman" charset="0"/>
              </a:rPr>
              <a:t> </a:t>
            </a:r>
            <a:r>
              <a:rPr lang="en-US" b="1" dirty="0" smtClean="0">
                <a:latin typeface="Symbol" charset="0"/>
                <a:cs typeface="Times New Roman" charset="0"/>
              </a:rPr>
              <a:t>∧ </a:t>
            </a:r>
            <a:r>
              <a:rPr lang="en-US" b="1" dirty="0">
                <a:solidFill>
                  <a:srgbClr val="A50021"/>
                </a:solidFill>
                <a:latin typeface="Courier New" charset="0"/>
                <a:cs typeface="Times New Roman" charset="0"/>
              </a:rPr>
              <a:t>A</a:t>
            </a:r>
            <a:r>
              <a:rPr lang="en-US" b="1" baseline="-25000" dirty="0">
                <a:solidFill>
                  <a:srgbClr val="A50021"/>
                </a:solidFill>
                <a:latin typeface="Courier New" charset="0"/>
                <a:cs typeface="Times New Roman" charset="0"/>
              </a:rPr>
              <a:t>2</a:t>
            </a:r>
            <a:r>
              <a:rPr lang="en-US" b="1" dirty="0">
                <a:latin typeface="Symbol" charset="0"/>
                <a:cs typeface="Times New Roman" charset="0"/>
              </a:rPr>
              <a:t> </a:t>
            </a:r>
            <a:r>
              <a:rPr lang="en-US" b="1" dirty="0" smtClean="0">
                <a:latin typeface="Symbol" charset="0"/>
                <a:cs typeface="Times New Roman" charset="0"/>
              </a:rPr>
              <a:t>∧ </a:t>
            </a:r>
            <a:r>
              <a:rPr lang="en-US" b="1" dirty="0">
                <a:latin typeface="Courier New" charset="0"/>
                <a:cs typeface="Times New Roman" charset="0"/>
              </a:rPr>
              <a:t>…</a:t>
            </a:r>
            <a:r>
              <a:rPr lang="en-US" b="1" dirty="0">
                <a:latin typeface="Symbol" charset="0"/>
                <a:cs typeface="Times New Roman" charset="0"/>
              </a:rPr>
              <a:t> </a:t>
            </a:r>
            <a:r>
              <a:rPr lang="en-US" b="1" dirty="0" smtClean="0">
                <a:latin typeface="Symbol" charset="0"/>
                <a:cs typeface="Times New Roman" charset="0"/>
              </a:rPr>
              <a:t>∧ </a:t>
            </a:r>
            <a:r>
              <a:rPr lang="en-US" b="1" dirty="0">
                <a:solidFill>
                  <a:srgbClr val="A50021"/>
                </a:solidFill>
                <a:latin typeface="Courier New" charset="0"/>
                <a:cs typeface="Times New Roman" charset="0"/>
              </a:rPr>
              <a:t>A</a:t>
            </a:r>
            <a:r>
              <a:rPr lang="en-US" b="1" baseline="-25000" dirty="0">
                <a:solidFill>
                  <a:srgbClr val="A50021"/>
                </a:solidFill>
                <a:latin typeface="Courier New" charset="0"/>
                <a:cs typeface="Times New Roman" charset="0"/>
              </a:rPr>
              <a:t>n</a:t>
            </a:r>
            <a:r>
              <a:rPr lang="en-US" b="1" dirty="0">
                <a:latin typeface="Symbol" charset="0"/>
                <a:cs typeface="Times New Roman" charset="0"/>
              </a:rPr>
              <a:t> </a:t>
            </a:r>
            <a:r>
              <a:rPr lang="en-US" b="1" dirty="0" smtClean="0">
                <a:latin typeface="Symbol" charset="0"/>
                <a:cs typeface="Times New Roman" charset="0"/>
              </a:rPr>
              <a:t>⇒ </a:t>
            </a:r>
            <a:r>
              <a:rPr lang="en-US" b="1" dirty="0">
                <a:solidFill>
                  <a:schemeClr val="tx2"/>
                </a:solidFill>
                <a:latin typeface="Courier New" charset="0"/>
                <a:cs typeface="Times New Roman" charset="0"/>
              </a:rPr>
              <a:t>C	</a:t>
            </a:r>
            <a:r>
              <a:rPr lang="en-US" i="1" dirty="0">
                <a:latin typeface="Arial" charset="0"/>
                <a:cs typeface="Times New Roman" charset="0"/>
              </a:rPr>
              <a:t>in Prolog:</a:t>
            </a:r>
            <a:r>
              <a:rPr lang="en-US" dirty="0">
                <a:latin typeface="Arial" charset="0"/>
                <a:cs typeface="Times New Roman" charset="0"/>
              </a:rPr>
              <a:t> </a:t>
            </a:r>
            <a:r>
              <a:rPr lang="en-US" b="1" dirty="0" smtClean="0">
                <a:solidFill>
                  <a:schemeClr val="tx2"/>
                </a:solidFill>
                <a:latin typeface="Courier New" charset="0"/>
                <a:cs typeface="Times New Roman" charset="0"/>
              </a:rPr>
              <a:t>C </a:t>
            </a:r>
            <a:r>
              <a:rPr lang="en-US" b="1" dirty="0" smtClean="0">
                <a:latin typeface="Courier New" charset="0"/>
                <a:cs typeface="Times New Roman" charset="0"/>
              </a:rPr>
              <a:t>:- </a:t>
            </a:r>
            <a:r>
              <a:rPr lang="en-US" b="1" dirty="0" smtClean="0">
                <a:latin typeface="Symbol" charset="0"/>
                <a:cs typeface="Times New Roman" charset="0"/>
              </a:rPr>
              <a:t> </a:t>
            </a:r>
            <a:r>
              <a:rPr lang="en-US" b="1" dirty="0">
                <a:solidFill>
                  <a:srgbClr val="A50021"/>
                </a:solidFill>
                <a:latin typeface="Courier New" charset="0"/>
                <a:cs typeface="Times New Roman" charset="0"/>
              </a:rPr>
              <a:t>A</a:t>
            </a:r>
            <a:r>
              <a:rPr lang="en-US" b="1" baseline="-25000" dirty="0">
                <a:solidFill>
                  <a:srgbClr val="A50021"/>
                </a:solidFill>
                <a:latin typeface="Courier New" charset="0"/>
                <a:cs typeface="Times New Roman" charset="0"/>
              </a:rPr>
              <a:t>1</a:t>
            </a:r>
            <a:r>
              <a:rPr lang="en-US" b="1" dirty="0">
                <a:latin typeface="Symbol" charset="0"/>
                <a:cs typeface="Times New Roman" charset="0"/>
              </a:rPr>
              <a:t>, </a:t>
            </a:r>
            <a:r>
              <a:rPr lang="en-US" b="1" dirty="0">
                <a:solidFill>
                  <a:srgbClr val="A50021"/>
                </a:solidFill>
                <a:latin typeface="Courier New" charset="0"/>
                <a:cs typeface="Times New Roman" charset="0"/>
              </a:rPr>
              <a:t>A</a:t>
            </a:r>
            <a:r>
              <a:rPr lang="en-US" b="1" baseline="-25000" dirty="0">
                <a:solidFill>
                  <a:srgbClr val="A50021"/>
                </a:solidFill>
                <a:latin typeface="Courier New" charset="0"/>
                <a:cs typeface="Times New Roman" charset="0"/>
              </a:rPr>
              <a:t>2</a:t>
            </a:r>
            <a:r>
              <a:rPr lang="en-US" b="1" dirty="0">
                <a:latin typeface="Symbol" charset="0"/>
                <a:cs typeface="Times New Roman" charset="0"/>
              </a:rPr>
              <a:t>, </a:t>
            </a:r>
            <a:r>
              <a:rPr lang="en-US" b="1" dirty="0">
                <a:latin typeface="Courier New" charset="0"/>
                <a:cs typeface="Times New Roman" charset="0"/>
              </a:rPr>
              <a:t>…</a:t>
            </a:r>
            <a:r>
              <a:rPr lang="en-US" b="1" dirty="0">
                <a:latin typeface="Symbol" charset="0"/>
                <a:cs typeface="Times New Roman" charset="0"/>
              </a:rPr>
              <a:t> , </a:t>
            </a:r>
            <a:r>
              <a:rPr lang="en-US" b="1" dirty="0">
                <a:solidFill>
                  <a:srgbClr val="A50021"/>
                </a:solidFill>
                <a:latin typeface="Courier New" charset="0"/>
                <a:cs typeface="Times New Roman" charset="0"/>
              </a:rPr>
              <a:t>A</a:t>
            </a:r>
            <a:r>
              <a:rPr lang="en-US" b="1" baseline="-25000" dirty="0">
                <a:solidFill>
                  <a:srgbClr val="A50021"/>
                </a:solidFill>
                <a:latin typeface="Courier New" charset="0"/>
                <a:cs typeface="Times New Roman" charset="0"/>
              </a:rPr>
              <a:t>n</a:t>
            </a:r>
            <a:r>
              <a:rPr lang="en-US" b="1" dirty="0">
                <a:latin typeface="Courier New" charset="0"/>
                <a:cs typeface="Times New Roman" charset="0"/>
              </a:rPr>
              <a:t>.</a:t>
            </a:r>
            <a:endParaRPr lang="en-US" dirty="0">
              <a:solidFill>
                <a:srgbClr val="A50021"/>
              </a:solidFill>
              <a:latin typeface="Arial" charset="0"/>
              <a:cs typeface="Times New Roman" charset="0"/>
            </a:endParaRPr>
          </a:p>
          <a:p>
            <a:r>
              <a:rPr lang="en-US" sz="2800" dirty="0">
                <a:latin typeface="Arial" charset="0"/>
                <a:cs typeface="Times New Roman" charset="0"/>
              </a:rPr>
              <a:t>Query:</a:t>
            </a:r>
          </a:p>
          <a:p>
            <a:pPr lvl="1"/>
            <a:r>
              <a:rPr lang="en-US" i="1" dirty="0">
                <a:latin typeface="Arial" charset="0"/>
                <a:cs typeface="Times New Roman" charset="0"/>
              </a:rPr>
              <a:t>FOL:</a:t>
            </a:r>
            <a:r>
              <a:rPr lang="en-US" dirty="0">
                <a:latin typeface="Arial" charset="0"/>
                <a:cs typeface="Times New Roman" charset="0"/>
              </a:rPr>
              <a:t> </a:t>
            </a:r>
            <a:r>
              <a:rPr lang="en-US" b="1" dirty="0">
                <a:solidFill>
                  <a:srgbClr val="A50021"/>
                </a:solidFill>
                <a:latin typeface="Courier New" charset="0"/>
                <a:cs typeface="Times New Roman" charset="0"/>
              </a:rPr>
              <a:t>Q</a:t>
            </a:r>
            <a:r>
              <a:rPr lang="en-US" b="1" baseline="-25000" dirty="0">
                <a:solidFill>
                  <a:srgbClr val="A50021"/>
                </a:solidFill>
                <a:latin typeface="Courier New" charset="0"/>
                <a:cs typeface="Times New Roman" charset="0"/>
              </a:rPr>
              <a:t>1</a:t>
            </a:r>
            <a:r>
              <a:rPr lang="en-US" b="1" dirty="0">
                <a:latin typeface="Symbol" charset="0"/>
                <a:cs typeface="Times New Roman" charset="0"/>
              </a:rPr>
              <a:t> </a:t>
            </a:r>
            <a:r>
              <a:rPr lang="en-US" b="1" dirty="0" smtClean="0">
                <a:latin typeface="Symbol" charset="0"/>
                <a:cs typeface="Times New Roman" charset="0"/>
              </a:rPr>
              <a:t>∧ </a:t>
            </a:r>
            <a:r>
              <a:rPr lang="en-US" b="1" dirty="0">
                <a:solidFill>
                  <a:srgbClr val="A50021"/>
                </a:solidFill>
                <a:latin typeface="Courier New" charset="0"/>
                <a:cs typeface="Times New Roman" charset="0"/>
              </a:rPr>
              <a:t>Q</a:t>
            </a:r>
            <a:r>
              <a:rPr lang="en-US" b="1" baseline="-25000" dirty="0">
                <a:solidFill>
                  <a:srgbClr val="A50021"/>
                </a:solidFill>
                <a:latin typeface="Courier New" charset="0"/>
                <a:cs typeface="Times New Roman" charset="0"/>
              </a:rPr>
              <a:t>2</a:t>
            </a:r>
            <a:r>
              <a:rPr lang="en-US" b="1" dirty="0">
                <a:latin typeface="Symbol" charset="0"/>
                <a:cs typeface="Times New Roman" charset="0"/>
              </a:rPr>
              <a:t> </a:t>
            </a:r>
            <a:r>
              <a:rPr lang="en-US" b="1" dirty="0" smtClean="0">
                <a:latin typeface="Symbol" charset="0"/>
                <a:cs typeface="Times New Roman" charset="0"/>
              </a:rPr>
              <a:t>∧ </a:t>
            </a:r>
            <a:r>
              <a:rPr lang="en-US" b="1" dirty="0">
                <a:latin typeface="Courier New" charset="0"/>
                <a:cs typeface="Times New Roman" charset="0"/>
              </a:rPr>
              <a:t>…</a:t>
            </a:r>
            <a:r>
              <a:rPr lang="en-US" b="1" dirty="0">
                <a:latin typeface="Symbol" charset="0"/>
                <a:cs typeface="Times New Roman" charset="0"/>
              </a:rPr>
              <a:t> </a:t>
            </a:r>
            <a:r>
              <a:rPr lang="en-US" b="1" dirty="0" smtClean="0">
                <a:latin typeface="Symbol" charset="0"/>
                <a:cs typeface="Times New Roman" charset="0"/>
              </a:rPr>
              <a:t>∧ </a:t>
            </a:r>
            <a:r>
              <a:rPr lang="en-US" b="1" dirty="0" err="1">
                <a:solidFill>
                  <a:srgbClr val="A50021"/>
                </a:solidFill>
                <a:latin typeface="Courier New" charset="0"/>
                <a:cs typeface="Times New Roman" charset="0"/>
              </a:rPr>
              <a:t>Q</a:t>
            </a:r>
            <a:r>
              <a:rPr lang="en-US" b="1" baseline="-25000" dirty="0" err="1">
                <a:solidFill>
                  <a:srgbClr val="A50021"/>
                </a:solidFill>
                <a:latin typeface="Courier New" charset="0"/>
                <a:cs typeface="Times New Roman" charset="0"/>
              </a:rPr>
              <a:t>n</a:t>
            </a:r>
            <a:r>
              <a:rPr lang="en-US" dirty="0">
                <a:latin typeface="Arial" charset="0"/>
                <a:cs typeface="Times New Roman" charset="0"/>
              </a:rPr>
              <a:t>		</a:t>
            </a:r>
            <a:r>
              <a:rPr lang="en-US" i="1" dirty="0">
                <a:latin typeface="Arial" charset="0"/>
                <a:cs typeface="Times New Roman" charset="0"/>
              </a:rPr>
              <a:t>in Prolog:</a:t>
            </a:r>
            <a:r>
              <a:rPr lang="en-US" dirty="0">
                <a:latin typeface="Arial" charset="0"/>
                <a:cs typeface="Times New Roman" charset="0"/>
              </a:rPr>
              <a:t> </a:t>
            </a:r>
            <a:r>
              <a:rPr lang="en-US" b="1" dirty="0">
                <a:latin typeface="Courier New" charset="0"/>
                <a:cs typeface="Times New Roman" charset="0"/>
              </a:rPr>
              <a:t>?-</a:t>
            </a:r>
            <a:r>
              <a:rPr lang="en-US" b="1" dirty="0">
                <a:latin typeface="Symbol" charset="0"/>
                <a:cs typeface="Times New Roman" charset="0"/>
              </a:rPr>
              <a:t> </a:t>
            </a:r>
            <a:r>
              <a:rPr lang="en-US" b="1" dirty="0">
                <a:solidFill>
                  <a:srgbClr val="A50021"/>
                </a:solidFill>
                <a:latin typeface="Courier New" charset="0"/>
                <a:cs typeface="Times New Roman" charset="0"/>
              </a:rPr>
              <a:t>Q</a:t>
            </a:r>
            <a:r>
              <a:rPr lang="en-US" b="1" baseline="-25000" dirty="0">
                <a:solidFill>
                  <a:srgbClr val="A50021"/>
                </a:solidFill>
                <a:latin typeface="Courier New" charset="0"/>
                <a:cs typeface="Times New Roman" charset="0"/>
              </a:rPr>
              <a:t>1</a:t>
            </a:r>
            <a:r>
              <a:rPr lang="en-US" b="1" dirty="0">
                <a:latin typeface="Symbol" charset="0"/>
                <a:cs typeface="Times New Roman" charset="0"/>
              </a:rPr>
              <a:t>, </a:t>
            </a:r>
            <a:r>
              <a:rPr lang="en-US" b="1" dirty="0">
                <a:solidFill>
                  <a:srgbClr val="A50021"/>
                </a:solidFill>
                <a:latin typeface="Courier New" charset="0"/>
                <a:cs typeface="Times New Roman" charset="0"/>
              </a:rPr>
              <a:t>Q</a:t>
            </a:r>
            <a:r>
              <a:rPr lang="en-US" b="1" baseline="-25000" dirty="0">
                <a:solidFill>
                  <a:srgbClr val="A50021"/>
                </a:solidFill>
                <a:latin typeface="Courier New" charset="0"/>
                <a:cs typeface="Times New Roman" charset="0"/>
              </a:rPr>
              <a:t>2</a:t>
            </a:r>
            <a:r>
              <a:rPr lang="en-US" b="1" dirty="0">
                <a:latin typeface="Symbol" charset="0"/>
                <a:cs typeface="Times New Roman" charset="0"/>
              </a:rPr>
              <a:t>, </a:t>
            </a:r>
            <a:r>
              <a:rPr lang="en-US" b="1" dirty="0">
                <a:latin typeface="Courier New" charset="0"/>
                <a:cs typeface="Times New Roman" charset="0"/>
              </a:rPr>
              <a:t>…</a:t>
            </a:r>
            <a:r>
              <a:rPr lang="en-US" b="1" dirty="0">
                <a:latin typeface="Symbol" charset="0"/>
                <a:cs typeface="Times New Roman" charset="0"/>
              </a:rPr>
              <a:t> , </a:t>
            </a:r>
            <a:r>
              <a:rPr lang="en-US" b="1" dirty="0">
                <a:solidFill>
                  <a:srgbClr val="A50021"/>
                </a:solidFill>
                <a:latin typeface="Courier New" charset="0"/>
                <a:cs typeface="Times New Roman" charset="0"/>
              </a:rPr>
              <a:t>Q</a:t>
            </a:r>
            <a:r>
              <a:rPr lang="en-US" b="1" baseline="-25000" dirty="0">
                <a:solidFill>
                  <a:srgbClr val="A50021"/>
                </a:solidFill>
                <a:latin typeface="Courier New" charset="0"/>
                <a:cs typeface="Times New Roman" charset="0"/>
              </a:rPr>
              <a:t>n</a:t>
            </a:r>
            <a:r>
              <a:rPr lang="en-US" b="1" dirty="0">
                <a:latin typeface="Courier New" charset="0"/>
                <a:cs typeface="Times New Roman" charset="0"/>
              </a:rPr>
              <a:t>.</a:t>
            </a:r>
          </a:p>
          <a:p>
            <a:pPr lvl="1"/>
            <a:r>
              <a:rPr lang="en-US" dirty="0">
                <a:latin typeface="Arial" charset="0"/>
                <a:cs typeface="Times New Roman" charset="0"/>
              </a:rPr>
              <a:t>query variables implicitly existentially quantified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451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451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451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451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4518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4518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451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8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0" y="152400"/>
            <a:ext cx="9144000" cy="611188"/>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latin typeface="Arial" charset="0"/>
                <a:cs typeface="Times New Roman" charset="0"/>
              </a:rPr>
              <a:t>Evaluating a Sentence under an Interpretation</a:t>
            </a:r>
          </a:p>
        </p:txBody>
      </p:sp>
      <p:sp>
        <p:nvSpPr>
          <p:cNvPr id="10243" name="Rectangle 2"/>
          <p:cNvSpPr>
            <a:spLocks noGrp="1" noChangeArrowheads="1"/>
          </p:cNvSpPr>
          <p:nvPr>
            <p:ph type="body" idx="1"/>
          </p:nvPr>
        </p:nvSpPr>
        <p:spPr>
          <a:xfrm>
            <a:off x="685800" y="838200"/>
            <a:ext cx="7772400" cy="5564188"/>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Calculated using the definitions of all the connectives, recursively</a:t>
            </a: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Pay attention to </a:t>
            </a:r>
            <a:r>
              <a:rPr lang="en-US" sz="3200" b="1" dirty="0" smtClean="0">
                <a:solidFill>
                  <a:srgbClr val="FF0000"/>
                </a:solidFill>
                <a:latin typeface="Symbol" charset="0"/>
                <a:cs typeface="Times New Roman" charset="0"/>
              </a:rPr>
              <a:t>⇒</a:t>
            </a:r>
            <a:endParaRPr lang="en-US" b="1" dirty="0">
              <a:solidFill>
                <a:srgbClr val="FF0000"/>
              </a:solidFill>
              <a:latin typeface="Symbol" charset="0"/>
              <a:cs typeface="Times New Roman" charset="0"/>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“5 is even implies 6 is odd” is True!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If P is False, regardless of Q, </a:t>
            </a:r>
            <a:r>
              <a:rPr lang="en-US" dirty="0" smtClean="0">
                <a:latin typeface="Arial" charset="0"/>
                <a:cs typeface="Times New Roman" charset="0"/>
              </a:rPr>
              <a:t>P </a:t>
            </a:r>
            <a:r>
              <a:rPr lang="en-US" dirty="0" smtClean="0">
                <a:latin typeface="Symbol" charset="0"/>
                <a:cs typeface="Times New Roman" charset="0"/>
              </a:rPr>
              <a:t>⇒ </a:t>
            </a:r>
            <a:r>
              <a:rPr lang="en-US" dirty="0" smtClean="0">
                <a:latin typeface="Arial" charset="0"/>
                <a:cs typeface="Times New Roman" charset="0"/>
              </a:rPr>
              <a:t>Q </a:t>
            </a:r>
            <a:r>
              <a:rPr lang="en-US" dirty="0">
                <a:latin typeface="Arial" charset="0"/>
                <a:cs typeface="Times New Roman" charset="0"/>
              </a:rPr>
              <a:t>is True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No causality needed: “5 is odd implies the Sun is a star” is True</a:t>
            </a:r>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l="37502" t="30211" r="7811" b="50002"/>
          <a:stretch>
            <a:fillRect/>
          </a:stretch>
        </p:blipFill>
        <p:spPr bwMode="auto">
          <a:xfrm>
            <a:off x="776288" y="1627188"/>
            <a:ext cx="76962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5" name="TextBox 4"/>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Applications of PL</a:t>
            </a:r>
            <a:endParaRPr lang="en-US" dirty="0"/>
          </a:p>
        </p:txBody>
      </p:sp>
      <p:sp>
        <p:nvSpPr>
          <p:cNvPr id="3" name="Content Placeholder 2"/>
          <p:cNvSpPr>
            <a:spLocks noGrp="1"/>
          </p:cNvSpPr>
          <p:nvPr>
            <p:ph idx="1"/>
          </p:nvPr>
        </p:nvSpPr>
        <p:spPr>
          <a:xfrm>
            <a:off x="685800" y="1219200"/>
            <a:ext cx="7767638" cy="5176838"/>
          </a:xfrm>
        </p:spPr>
        <p:txBody>
          <a:bodyPr/>
          <a:lstStyle/>
          <a:p>
            <a:r>
              <a:rPr lang="en-US" dirty="0" smtClean="0"/>
              <a:t>Puzzles (e.g., Sudoku)</a:t>
            </a:r>
          </a:p>
          <a:p>
            <a:r>
              <a:rPr lang="en-US" dirty="0" smtClean="0"/>
              <a:t>Scheduling problems</a:t>
            </a:r>
          </a:p>
          <a:p>
            <a:r>
              <a:rPr lang="en-US" dirty="0" smtClean="0"/>
              <a:t>Layout problems</a:t>
            </a:r>
          </a:p>
          <a:p>
            <a:r>
              <a:rPr lang="en-US" dirty="0" smtClean="0"/>
              <a:t>Boolean circuit analysis</a:t>
            </a:r>
          </a:p>
          <a:p>
            <a:r>
              <a:rPr lang="en-US" dirty="0" smtClean="0"/>
              <a:t>Automated theorem </a:t>
            </a:r>
            <a:r>
              <a:rPr lang="en-US" dirty="0" err="1" smtClean="0"/>
              <a:t>provers</a:t>
            </a:r>
            <a:endParaRPr lang="en-US" dirty="0" smtClean="0"/>
          </a:p>
          <a:p>
            <a:r>
              <a:rPr lang="en-US" dirty="0"/>
              <a:t>Legal reasoning systems</a:t>
            </a:r>
          </a:p>
          <a:p>
            <a:endParaRPr lang="en-US" dirty="0" smtClean="0"/>
          </a:p>
          <a:p>
            <a:endParaRPr lang="en-US" dirty="0" smtClean="0"/>
          </a:p>
          <a:p>
            <a:endParaRPr lang="en-US" dirty="0" smtClean="0"/>
          </a:p>
          <a:p>
            <a:endParaRPr lang="en-US" dirty="0"/>
          </a:p>
        </p:txBody>
      </p:sp>
      <p:sp>
        <p:nvSpPr>
          <p:cNvPr id="4" name="TextBox 3"/>
          <p:cNvSpPr txBox="1"/>
          <p:nvPr/>
        </p:nvSpPr>
        <p:spPr>
          <a:xfrm>
            <a:off x="7696200" y="6052577"/>
            <a:ext cx="925186" cy="80542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66160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PL</a:t>
            </a:r>
            <a:endParaRPr lang="en-US" dirty="0"/>
          </a:p>
        </p:txBody>
      </p:sp>
      <p:sp>
        <p:nvSpPr>
          <p:cNvPr id="3" name="Content Placeholder 2"/>
          <p:cNvSpPr>
            <a:spLocks noGrp="1"/>
          </p:cNvSpPr>
          <p:nvPr>
            <p:ph idx="1"/>
          </p:nvPr>
        </p:nvSpPr>
        <p:spPr/>
        <p:txBody>
          <a:bodyPr/>
          <a:lstStyle/>
          <a:p>
            <a:r>
              <a:rPr lang="en-US" dirty="0" smtClean="0"/>
              <a:t>PL is not a very expressive language</a:t>
            </a:r>
          </a:p>
          <a:p>
            <a:endParaRPr lang="en-US" dirty="0"/>
          </a:p>
          <a:p>
            <a:r>
              <a:rPr lang="en-US" dirty="0" smtClean="0"/>
              <a:t>Can’t express relations over a group of things, e.g., “All triangles have 3 sides”</a:t>
            </a:r>
          </a:p>
          <a:p>
            <a:endParaRPr lang="en-US" dirty="0"/>
          </a:p>
          <a:p>
            <a:r>
              <a:rPr lang="en-US" dirty="0"/>
              <a:t>O</a:t>
            </a:r>
            <a:r>
              <a:rPr lang="en-US" dirty="0" smtClean="0"/>
              <a:t>nly deals with “facts,” e.g., “It is raining,” but does not allow variables where you can express things about them without naming them explicitly.  For example, “When you paint a block with green paint, it becomes green.”</a:t>
            </a:r>
          </a:p>
          <a:p>
            <a:endParaRPr lang="en-US" dirty="0"/>
          </a:p>
          <a:p>
            <a:r>
              <a:rPr lang="en-US" dirty="0" smtClean="0"/>
              <a:t>You can’t quantify things, e.g., talk about all of them, some of them, none of them, without naming them explicitly</a:t>
            </a:r>
          </a:p>
          <a:p>
            <a:endParaRPr lang="en-US" dirty="0"/>
          </a:p>
        </p:txBody>
      </p:sp>
      <p:sp>
        <p:nvSpPr>
          <p:cNvPr id="4" name="TextBox 3"/>
          <p:cNvSpPr txBox="1"/>
          <p:nvPr/>
        </p:nvSpPr>
        <p:spPr>
          <a:xfrm>
            <a:off x="7696200" y="6396335"/>
            <a:ext cx="992875" cy="461665"/>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3126362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p:nvPr>
        </p:nvSpPr>
        <p:spPr>
          <a:xfrm>
            <a:off x="685800" y="152400"/>
            <a:ext cx="7770813" cy="608013"/>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Problems with Propositional Logic</a:t>
            </a:r>
          </a:p>
        </p:txBody>
      </p:sp>
      <p:sp>
        <p:nvSpPr>
          <p:cNvPr id="88067" name="Rectangle 2"/>
          <p:cNvSpPr>
            <a:spLocks noGrp="1" noChangeArrowheads="1"/>
          </p:cNvSpPr>
          <p:nvPr>
            <p:ph type="body" idx="1"/>
          </p:nvPr>
        </p:nvSpPr>
        <p:spPr>
          <a:xfrm>
            <a:off x="685800" y="990600"/>
            <a:ext cx="7924800" cy="5408613"/>
          </a:xfrm>
        </p:spPr>
        <p:txBody>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Consider the game </a:t>
            </a:r>
            <a:r>
              <a:rPr lang="en-US" dirty="0" smtClean="0">
                <a:latin typeface="Arial" charset="0"/>
                <a:cs typeface="Times New Roman" charset="0"/>
              </a:rPr>
              <a:t>“Minesweeper</a:t>
            </a:r>
            <a:r>
              <a:rPr lang="en-US" dirty="0">
                <a:latin typeface="Arial" charset="0"/>
                <a:cs typeface="Times New Roman" charset="0"/>
              </a:rPr>
              <a:t>” on a </a:t>
            </a:r>
            <a:r>
              <a:rPr lang="en-US" dirty="0" smtClean="0">
                <a:latin typeface="Arial" charset="0"/>
                <a:cs typeface="Times New Roman" charset="0"/>
              </a:rPr>
              <a:t>10 x 10 </a:t>
            </a:r>
            <a:r>
              <a:rPr lang="en-US" dirty="0">
                <a:latin typeface="Arial" charset="0"/>
                <a:cs typeface="Times New Roman" charset="0"/>
              </a:rPr>
              <a:t>field with only one land mine</a:t>
            </a: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latin typeface="Arial" charset="0"/>
              <a:cs typeface="Times New Roman" charset="0"/>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How do you express the knowledge, with Propositional Logic, that the squares adjacent to the land mine will display the number 1?</a:t>
            </a:r>
          </a:p>
        </p:txBody>
      </p:sp>
      <p:grpSp>
        <p:nvGrpSpPr>
          <p:cNvPr id="88068" name="Group 3"/>
          <p:cNvGrpSpPr>
            <a:grpSpLocks/>
          </p:cNvGrpSpPr>
          <p:nvPr/>
        </p:nvGrpSpPr>
        <p:grpSpPr bwMode="auto">
          <a:xfrm>
            <a:off x="4575175" y="1676400"/>
            <a:ext cx="2133600" cy="2438400"/>
            <a:chOff x="3456" y="864"/>
            <a:chExt cx="851" cy="947"/>
          </a:xfrm>
        </p:grpSpPr>
        <p:pic>
          <p:nvPicPr>
            <p:cNvPr id="880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864"/>
              <a:ext cx="852" cy="9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8071" name="Text Box 5"/>
            <p:cNvSpPr txBox="1">
              <a:spLocks noChangeArrowheads="1"/>
            </p:cNvSpPr>
            <p:nvPr/>
          </p:nvSpPr>
          <p:spPr bwMode="auto">
            <a:xfrm>
              <a:off x="3456" y="864"/>
              <a:ext cx="852" cy="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endParaRPr lang="en-US">
                <a:solidFill>
                  <a:schemeClr val="bg1"/>
                </a:solidFill>
                <a:latin typeface="Times New Roman" charset="0"/>
              </a:endParaRPr>
            </a:p>
          </p:txBody>
        </p:sp>
      </p:grpSp>
      <p:sp>
        <p:nvSpPr>
          <p:cNvPr id="88069" name="TextBox 6"/>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685800" y="152400"/>
            <a:ext cx="7770813"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eaLnBrk="1" hangingPunct="1">
              <a:buClr>
                <a:srgbClr val="000099"/>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solidFill>
                  <a:srgbClr val="000099"/>
                </a:solidFill>
                <a:latin typeface="Arial" charset="0"/>
              </a:rPr>
              <a:t>Problems with Propositional Logic</a:t>
            </a:r>
          </a:p>
        </p:txBody>
      </p:sp>
      <p:sp>
        <p:nvSpPr>
          <p:cNvPr id="89091" name="Rectangle 2"/>
          <p:cNvSpPr>
            <a:spLocks noChangeArrowheads="1"/>
          </p:cNvSpPr>
          <p:nvPr/>
        </p:nvSpPr>
        <p:spPr bwMode="auto">
          <a:xfrm>
            <a:off x="685800" y="838200"/>
            <a:ext cx="7924800" cy="556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eaLnBrk="1" hangingPunct="1">
              <a:spcBef>
                <a:spcPts val="600"/>
              </a:spcBef>
              <a:buClr>
                <a:srgbClr val="33CC33"/>
              </a:buClr>
              <a:buSzPct val="15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dirty="0">
                <a:solidFill>
                  <a:srgbClr val="000000"/>
                </a:solidFill>
                <a:latin typeface="Arial" charset="0"/>
              </a:rPr>
              <a:t>Consider the game </a:t>
            </a:r>
            <a:r>
              <a:rPr lang="en-US" dirty="0" smtClean="0">
                <a:solidFill>
                  <a:srgbClr val="000000"/>
                </a:solidFill>
                <a:latin typeface="Arial" charset="0"/>
              </a:rPr>
              <a:t>“Minesweeper</a:t>
            </a:r>
            <a:r>
              <a:rPr lang="en-US" dirty="0">
                <a:solidFill>
                  <a:srgbClr val="000000"/>
                </a:solidFill>
                <a:latin typeface="Arial" charset="0"/>
              </a:rPr>
              <a:t>” on a </a:t>
            </a:r>
            <a:r>
              <a:rPr lang="en-US" dirty="0" smtClean="0">
                <a:solidFill>
                  <a:srgbClr val="000000"/>
                </a:solidFill>
                <a:latin typeface="Arial" charset="0"/>
              </a:rPr>
              <a:t>10 x 10 </a:t>
            </a:r>
            <a:r>
              <a:rPr lang="en-US" dirty="0">
                <a:solidFill>
                  <a:srgbClr val="000000"/>
                </a:solidFill>
                <a:latin typeface="Arial" charset="0"/>
              </a:rPr>
              <a:t>field with only one land mine</a:t>
            </a:r>
          </a:p>
          <a:p>
            <a:pPr marL="341313" indent="-341313" eaLnBrk="1" hangingPunct="1">
              <a:spcBef>
                <a:spcPts val="600"/>
              </a:spcBef>
              <a:buClr>
                <a:srgbClr val="33CC33"/>
              </a:buClr>
              <a:buSzPct val="15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dirty="0">
              <a:solidFill>
                <a:srgbClr val="000000"/>
              </a:solidFill>
              <a:latin typeface="Arial" charset="0"/>
            </a:endParaRPr>
          </a:p>
          <a:p>
            <a:pPr marL="341313" indent="-341313" eaLnBrk="1" hangingPunct="1">
              <a:spcBef>
                <a:spcPts val="600"/>
              </a:spcBef>
              <a:buClr>
                <a:srgbClr val="33CC33"/>
              </a:buClr>
              <a:buSzPct val="15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dirty="0">
              <a:solidFill>
                <a:srgbClr val="000000"/>
              </a:solidFill>
              <a:latin typeface="Arial" charset="0"/>
            </a:endParaRPr>
          </a:p>
          <a:p>
            <a:pPr marL="341313" indent="-341313" eaLnBrk="1" hangingPunct="1">
              <a:spcBef>
                <a:spcPts val="600"/>
              </a:spcBef>
              <a:buClr>
                <a:srgbClr val="33CC33"/>
              </a:buClr>
              <a:buSzPct val="15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dirty="0">
              <a:solidFill>
                <a:srgbClr val="000000"/>
              </a:solidFill>
              <a:latin typeface="Arial" charset="0"/>
            </a:endParaRPr>
          </a:p>
          <a:p>
            <a:pPr marL="341313" indent="-341313" eaLnBrk="1" hangingPunct="1">
              <a:spcBef>
                <a:spcPts val="600"/>
              </a:spcBef>
              <a:buClr>
                <a:srgbClr val="33CC33"/>
              </a:buClr>
              <a:buSzPct val="15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dirty="0">
                <a:solidFill>
                  <a:srgbClr val="000000"/>
                </a:solidFill>
                <a:latin typeface="Arial" charset="0"/>
              </a:rPr>
              <a:t>How do you express the knowledge, with Propositional Logic, that the squares adjacent to the land mine will display the number 1?</a:t>
            </a:r>
          </a:p>
          <a:p>
            <a:pPr marL="341313" indent="-341313" eaLnBrk="1" hangingPunct="1">
              <a:spcBef>
                <a:spcPts val="600"/>
              </a:spcBef>
              <a:buClr>
                <a:srgbClr val="33CC33"/>
              </a:buClr>
              <a:buSzPct val="15000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dirty="0">
                <a:solidFill>
                  <a:srgbClr val="000000"/>
                </a:solidFill>
                <a:latin typeface="Arial" charset="0"/>
              </a:rPr>
              <a:t>Intuitively with a rule like </a:t>
            </a:r>
          </a:p>
          <a:p>
            <a:pPr marL="341313" indent="-341313" algn="ctr" eaLnBrk="1" hangingPunct="1">
              <a:spcBef>
                <a:spcPts val="600"/>
              </a:spcBef>
              <a:buClr>
                <a:srgbClr val="33CC33"/>
              </a:buClr>
              <a:buSzPct val="15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dirty="0">
                <a:solidFill>
                  <a:srgbClr val="000000"/>
                </a:solidFill>
                <a:latin typeface="Arial" charset="0"/>
              </a:rPr>
              <a:t>Landmine(</a:t>
            </a:r>
            <a:r>
              <a:rPr lang="en-US" dirty="0" err="1">
                <a:solidFill>
                  <a:srgbClr val="000000"/>
                </a:solidFill>
                <a:latin typeface="Arial" charset="0"/>
              </a:rPr>
              <a:t>x,y</a:t>
            </a:r>
            <a:r>
              <a:rPr lang="en-US" dirty="0">
                <a:solidFill>
                  <a:srgbClr val="000000"/>
                </a:solidFill>
                <a:latin typeface="Arial" charset="0"/>
              </a:rPr>
              <a:t>) </a:t>
            </a:r>
            <a:r>
              <a:rPr lang="en-US" dirty="0" smtClean="0">
                <a:solidFill>
                  <a:srgbClr val="000000"/>
                </a:solidFill>
                <a:latin typeface="Symbol" charset="0"/>
              </a:rPr>
              <a:t>⇒</a:t>
            </a:r>
            <a:r>
              <a:rPr lang="en-US" dirty="0" smtClean="0">
                <a:solidFill>
                  <a:srgbClr val="000000"/>
                </a:solidFill>
                <a:latin typeface="Arial" charset="0"/>
              </a:rPr>
              <a:t> </a:t>
            </a:r>
            <a:r>
              <a:rPr lang="en-US" dirty="0">
                <a:solidFill>
                  <a:srgbClr val="000000"/>
                </a:solidFill>
                <a:latin typeface="Arial" charset="0"/>
              </a:rPr>
              <a:t>Number1(Neighbors(</a:t>
            </a:r>
            <a:r>
              <a:rPr lang="en-US" dirty="0" err="1">
                <a:solidFill>
                  <a:srgbClr val="000000"/>
                </a:solidFill>
                <a:latin typeface="Arial" charset="0"/>
              </a:rPr>
              <a:t>x,y</a:t>
            </a:r>
            <a:r>
              <a:rPr lang="en-US" dirty="0">
                <a:solidFill>
                  <a:srgbClr val="000000"/>
                </a:solidFill>
                <a:latin typeface="Arial" charset="0"/>
              </a:rPr>
              <a:t>)</a:t>
            </a:r>
            <a:r>
              <a:rPr lang="en-US" dirty="0" smtClean="0">
                <a:solidFill>
                  <a:srgbClr val="000000"/>
                </a:solidFill>
                <a:latin typeface="Arial" charset="0"/>
              </a:rPr>
              <a:t>)</a:t>
            </a:r>
            <a:endParaRPr lang="en-US" dirty="0">
              <a:solidFill>
                <a:srgbClr val="000000"/>
              </a:solidFill>
              <a:latin typeface="Arial" charset="0"/>
            </a:endParaRPr>
          </a:p>
          <a:p>
            <a:pPr marL="341313" indent="-341313" eaLnBrk="1" hangingPunct="1">
              <a:spcBef>
                <a:spcPts val="600"/>
              </a:spcBef>
              <a:buClr>
                <a:srgbClr val="33CC33"/>
              </a:buClr>
              <a:buSzPct val="15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dirty="0">
                <a:solidFill>
                  <a:srgbClr val="000000"/>
                </a:solidFill>
                <a:latin typeface="Arial" charset="0"/>
              </a:rPr>
              <a:t>	but Propositional Logic </a:t>
            </a:r>
            <a:r>
              <a:rPr lang="en-US" b="1" dirty="0">
                <a:solidFill>
                  <a:srgbClr val="000000"/>
                </a:solidFill>
                <a:latin typeface="Arial" charset="0"/>
              </a:rPr>
              <a:t>cannot </a:t>
            </a:r>
            <a:r>
              <a:rPr lang="en-US" dirty="0">
                <a:solidFill>
                  <a:srgbClr val="000000"/>
                </a:solidFill>
                <a:latin typeface="Arial" charset="0"/>
              </a:rPr>
              <a:t>do this</a:t>
            </a:r>
          </a:p>
        </p:txBody>
      </p:sp>
      <p:pic>
        <p:nvPicPr>
          <p:cNvPr id="890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1352550" cy="150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9093" name="TextBox 4"/>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a:xfrm>
            <a:off x="685800" y="152400"/>
            <a:ext cx="7770813" cy="608013"/>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Problems with Propositional Logic</a:t>
            </a:r>
          </a:p>
        </p:txBody>
      </p:sp>
      <p:sp>
        <p:nvSpPr>
          <p:cNvPr id="90115" name="Rectangle 2"/>
          <p:cNvSpPr>
            <a:spLocks noGrp="1" noChangeArrowheads="1"/>
          </p:cNvSpPr>
          <p:nvPr>
            <p:ph type="body" idx="1"/>
          </p:nvPr>
        </p:nvSpPr>
        <p:spPr>
          <a:xfrm>
            <a:off x="533400" y="838200"/>
            <a:ext cx="8229600" cy="5561013"/>
          </a:xfrm>
        </p:spPr>
        <p:txBody>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Propositional Logic has to say, e.g. for cell (3</a:t>
            </a:r>
            <a:r>
              <a:rPr lang="en-US" dirty="0" smtClean="0">
                <a:latin typeface="Arial" charset="0"/>
                <a:cs typeface="Times New Roman" charset="0"/>
              </a:rPr>
              <a:t>, 4</a:t>
            </a:r>
            <a:r>
              <a:rPr lang="en-US" dirty="0">
                <a:latin typeface="Arial" charset="0"/>
                <a:cs typeface="Times New Roman" charset="0"/>
              </a:rPr>
              <a:t>):</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latin typeface="Arial" charset="0"/>
                <a:cs typeface="Times New Roman" charset="0"/>
              </a:rPr>
              <a:t>Landmine_3_4  </a:t>
            </a:r>
            <a:r>
              <a:rPr lang="en-US" sz="1800" dirty="0" smtClean="0">
                <a:latin typeface="Symbol" charset="0"/>
                <a:cs typeface="Times New Roman" charset="0"/>
              </a:rPr>
              <a:t>⇒</a:t>
            </a:r>
            <a:r>
              <a:rPr lang="en-US" sz="1800" dirty="0" smtClean="0">
                <a:latin typeface="Arial" charset="0"/>
                <a:cs typeface="Times New Roman" charset="0"/>
              </a:rPr>
              <a:t> </a:t>
            </a:r>
            <a:r>
              <a:rPr lang="en-US" sz="1800" dirty="0">
                <a:latin typeface="Arial" charset="0"/>
                <a:cs typeface="Times New Roman" charset="0"/>
              </a:rPr>
              <a:t>Number1_2_3</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latin typeface="Arial" charset="0"/>
                <a:cs typeface="Times New Roman" charset="0"/>
              </a:rPr>
              <a:t>Landmine_3_4  </a:t>
            </a:r>
            <a:r>
              <a:rPr lang="en-US" sz="1800" dirty="0">
                <a:latin typeface="Symbol" charset="0"/>
                <a:cs typeface="Times New Roman" charset="0"/>
              </a:rPr>
              <a:t>⇒</a:t>
            </a:r>
            <a:r>
              <a:rPr lang="en-US" sz="1800" dirty="0" smtClean="0">
                <a:latin typeface="Arial" charset="0"/>
                <a:cs typeface="Times New Roman" charset="0"/>
              </a:rPr>
              <a:t> </a:t>
            </a:r>
            <a:r>
              <a:rPr lang="en-US" sz="1800" dirty="0">
                <a:latin typeface="Arial" charset="0"/>
                <a:cs typeface="Times New Roman" charset="0"/>
              </a:rPr>
              <a:t>Number1_2_4</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latin typeface="Arial" charset="0"/>
                <a:cs typeface="Times New Roman" charset="0"/>
              </a:rPr>
              <a:t>Landmine_3_4  </a:t>
            </a:r>
            <a:r>
              <a:rPr lang="en-US" sz="1800" dirty="0">
                <a:latin typeface="Symbol" charset="0"/>
                <a:cs typeface="Times New Roman" charset="0"/>
              </a:rPr>
              <a:t>⇒</a:t>
            </a:r>
            <a:r>
              <a:rPr lang="en-US" sz="1800" dirty="0" smtClean="0">
                <a:latin typeface="Arial" charset="0"/>
                <a:cs typeface="Times New Roman" charset="0"/>
              </a:rPr>
              <a:t> </a:t>
            </a:r>
            <a:r>
              <a:rPr lang="en-US" sz="1800" dirty="0">
                <a:latin typeface="Arial" charset="0"/>
                <a:cs typeface="Times New Roman" charset="0"/>
              </a:rPr>
              <a:t>Number1_2_5</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latin typeface="Arial" charset="0"/>
                <a:cs typeface="Times New Roman" charset="0"/>
              </a:rPr>
              <a:t>Landmine_3_4  </a:t>
            </a:r>
            <a:r>
              <a:rPr lang="en-US" sz="1800" dirty="0">
                <a:latin typeface="Symbol" charset="0"/>
                <a:cs typeface="Times New Roman" charset="0"/>
              </a:rPr>
              <a:t>⇒</a:t>
            </a:r>
            <a:r>
              <a:rPr lang="en-US" sz="1800" dirty="0" smtClean="0">
                <a:latin typeface="Arial" charset="0"/>
                <a:cs typeface="Times New Roman" charset="0"/>
              </a:rPr>
              <a:t> </a:t>
            </a:r>
            <a:r>
              <a:rPr lang="en-US" sz="1800" dirty="0">
                <a:latin typeface="Arial" charset="0"/>
                <a:cs typeface="Times New Roman" charset="0"/>
              </a:rPr>
              <a:t>Number1_3_3</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latin typeface="Arial" charset="0"/>
                <a:cs typeface="Times New Roman" charset="0"/>
              </a:rPr>
              <a:t>Landmine_3_4  </a:t>
            </a:r>
            <a:r>
              <a:rPr lang="en-US" sz="1800" dirty="0">
                <a:latin typeface="Symbol" charset="0"/>
                <a:cs typeface="Times New Roman" charset="0"/>
              </a:rPr>
              <a:t>⇒</a:t>
            </a:r>
            <a:r>
              <a:rPr lang="en-US" sz="1800" dirty="0" smtClean="0">
                <a:latin typeface="Arial" charset="0"/>
                <a:cs typeface="Times New Roman" charset="0"/>
              </a:rPr>
              <a:t> </a:t>
            </a:r>
            <a:r>
              <a:rPr lang="en-US" sz="1800" dirty="0">
                <a:latin typeface="Arial" charset="0"/>
                <a:cs typeface="Times New Roman" charset="0"/>
              </a:rPr>
              <a:t>Number1_3_5</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latin typeface="Arial" charset="0"/>
                <a:cs typeface="Times New Roman" charset="0"/>
              </a:rPr>
              <a:t>Landmine_3_4  </a:t>
            </a:r>
            <a:r>
              <a:rPr lang="en-US" sz="1800" dirty="0">
                <a:latin typeface="Symbol" charset="0"/>
                <a:cs typeface="Times New Roman" charset="0"/>
              </a:rPr>
              <a:t>⇒</a:t>
            </a:r>
            <a:r>
              <a:rPr lang="en-US" sz="1800" dirty="0" smtClean="0">
                <a:latin typeface="Arial" charset="0"/>
                <a:cs typeface="Times New Roman" charset="0"/>
              </a:rPr>
              <a:t> </a:t>
            </a:r>
            <a:r>
              <a:rPr lang="en-US" sz="1800" dirty="0">
                <a:latin typeface="Arial" charset="0"/>
                <a:cs typeface="Times New Roman" charset="0"/>
              </a:rPr>
              <a:t>Number1_4_3</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latin typeface="Arial" charset="0"/>
                <a:cs typeface="Times New Roman" charset="0"/>
              </a:rPr>
              <a:t>Landmine_3_4  </a:t>
            </a:r>
            <a:r>
              <a:rPr lang="en-US" sz="1800" dirty="0">
                <a:latin typeface="Symbol" charset="0"/>
                <a:cs typeface="Times New Roman" charset="0"/>
              </a:rPr>
              <a:t>⇒</a:t>
            </a:r>
            <a:r>
              <a:rPr lang="en-US" sz="1800" dirty="0" smtClean="0">
                <a:latin typeface="Arial" charset="0"/>
                <a:cs typeface="Times New Roman" charset="0"/>
              </a:rPr>
              <a:t> </a:t>
            </a:r>
            <a:r>
              <a:rPr lang="en-US" sz="1800" dirty="0">
                <a:latin typeface="Arial" charset="0"/>
                <a:cs typeface="Times New Roman" charset="0"/>
              </a:rPr>
              <a:t>Number1_4_4</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latin typeface="Arial" charset="0"/>
                <a:cs typeface="Times New Roman" charset="0"/>
              </a:rPr>
              <a:t>Landmine_3_4  </a:t>
            </a:r>
            <a:r>
              <a:rPr lang="en-US" sz="1800" dirty="0">
                <a:latin typeface="Symbol" charset="0"/>
                <a:cs typeface="Times New Roman" charset="0"/>
              </a:rPr>
              <a:t>⇒</a:t>
            </a:r>
            <a:r>
              <a:rPr lang="en-US" sz="1800" dirty="0" smtClean="0">
                <a:latin typeface="Arial" charset="0"/>
                <a:cs typeface="Times New Roman" charset="0"/>
              </a:rPr>
              <a:t> </a:t>
            </a:r>
            <a:r>
              <a:rPr lang="en-US" sz="1800" dirty="0">
                <a:latin typeface="Arial" charset="0"/>
                <a:cs typeface="Times New Roman" charset="0"/>
              </a:rPr>
              <a:t>Number1_4_5</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And similarly for </a:t>
            </a:r>
            <a:r>
              <a:rPr lang="en-US" i="1" dirty="0">
                <a:latin typeface="Arial" charset="0"/>
                <a:cs typeface="Times New Roman" charset="0"/>
              </a:rPr>
              <a:t>each</a:t>
            </a:r>
            <a:r>
              <a:rPr lang="en-US" dirty="0">
                <a:latin typeface="Arial" charset="0"/>
                <a:cs typeface="Times New Roman" charset="0"/>
              </a:rPr>
              <a:t> of Landmine_1_1, Landmine_1_2, Landmine_1_3, …, Landmine_10_10</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Difficult to express large domains concisely</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Don’t have objects and relations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First-Order Logic is a powerful upgrade</a:t>
            </a:r>
          </a:p>
        </p:txBody>
      </p:sp>
      <p:sp>
        <p:nvSpPr>
          <p:cNvPr id="90116"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152400"/>
            <a:ext cx="7767638" cy="914400"/>
          </a:xfrm>
        </p:spPr>
        <p:txBody>
          <a:bodyPr/>
          <a:lstStyle/>
          <a:p>
            <a:pPr eaLnBrk="1" hangingPunct="1"/>
            <a:r>
              <a:rPr lang="en-US" sz="3200" dirty="0">
                <a:latin typeface="Arial" charset="0"/>
                <a:cs typeface="Times New Roman" charset="0"/>
              </a:rPr>
              <a:t>Other Logic Systems</a:t>
            </a:r>
          </a:p>
        </p:txBody>
      </p:sp>
      <p:sp>
        <p:nvSpPr>
          <p:cNvPr id="91139" name="Rectangle 3"/>
          <p:cNvSpPr>
            <a:spLocks noGrp="1" noChangeArrowheads="1"/>
          </p:cNvSpPr>
          <p:nvPr>
            <p:ph idx="1"/>
          </p:nvPr>
        </p:nvSpPr>
        <p:spPr>
          <a:xfrm>
            <a:off x="304800" y="1752600"/>
            <a:ext cx="8763000" cy="838200"/>
          </a:xfrm>
        </p:spPr>
        <p:txBody>
          <a:bodyPr/>
          <a:lstStyle/>
          <a:p>
            <a:pPr eaLnBrk="1" hangingPunct="1">
              <a:buFont typeface="Wingdings" charset="0"/>
              <a:buNone/>
            </a:pPr>
            <a:r>
              <a:rPr lang="en-US" dirty="0">
                <a:latin typeface="Arial" charset="0"/>
                <a:cs typeface="Times New Roman" charset="0"/>
              </a:rPr>
              <a:t>Logics are characterized </a:t>
            </a:r>
            <a:r>
              <a:rPr lang="en-US" dirty="0" smtClean="0">
                <a:latin typeface="Arial" charset="0"/>
                <a:cs typeface="Times New Roman" charset="0"/>
              </a:rPr>
              <a:t>by what </a:t>
            </a:r>
            <a:r>
              <a:rPr lang="en-US" dirty="0">
                <a:latin typeface="Arial" charset="0"/>
                <a:cs typeface="Times New Roman" charset="0"/>
              </a:rPr>
              <a:t>they commit to </a:t>
            </a:r>
            <a:r>
              <a:rPr lang="en-US" dirty="0" smtClean="0">
                <a:latin typeface="Arial" charset="0"/>
                <a:cs typeface="Times New Roman" charset="0"/>
              </a:rPr>
              <a:t>as "</a:t>
            </a:r>
            <a:r>
              <a:rPr lang="en-US" dirty="0">
                <a:latin typeface="Arial" charset="0"/>
                <a:cs typeface="Times New Roman" charset="0"/>
              </a:rPr>
              <a:t>primitives"</a:t>
            </a:r>
          </a:p>
        </p:txBody>
      </p:sp>
      <p:graphicFrame>
        <p:nvGraphicFramePr>
          <p:cNvPr id="1247236" name="Group 4"/>
          <p:cNvGraphicFramePr>
            <a:graphicFrameLocks noGrp="1"/>
          </p:cNvGraphicFramePr>
          <p:nvPr/>
        </p:nvGraphicFramePr>
        <p:xfrm>
          <a:off x="990600" y="3352800"/>
          <a:ext cx="7620000" cy="2682876"/>
        </p:xfrm>
        <a:graphic>
          <a:graphicData uri="http://schemas.openxmlformats.org/drawingml/2006/table">
            <a:tbl>
              <a:tblPr/>
              <a:tblGrid>
                <a:gridCol w="2286000"/>
                <a:gridCol w="2819400"/>
                <a:gridCol w="2514600"/>
              </a:tblGrid>
              <a:tr h="39633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dirty="0" smtClean="0">
                          <a:ln>
                            <a:noFill/>
                          </a:ln>
                          <a:solidFill>
                            <a:srgbClr val="111111"/>
                          </a:solidFill>
                          <a:effectLst/>
                          <a:latin typeface="Arial" pitchFamily="34" charset="0"/>
                        </a:rPr>
                        <a:t>Logic</a:t>
                      </a:r>
                    </a:p>
                  </a:txBody>
                  <a:tcPr marT="45731" marB="45731" horzOverflow="overflow">
                    <a:lnL cap="flat">
                      <a:noFill/>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111111"/>
                          </a:solidFill>
                          <a:effectLst/>
                          <a:latin typeface="Arial" pitchFamily="34" charset="0"/>
                        </a:rPr>
                        <a:t>What Exists in World</a:t>
                      </a: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1" i="0" u="none" strike="noStrike" cap="none" normalizeH="0" baseline="0" smtClean="0">
                          <a:ln>
                            <a:noFill/>
                          </a:ln>
                          <a:solidFill>
                            <a:srgbClr val="111111"/>
                          </a:solidFill>
                          <a:effectLst/>
                          <a:latin typeface="Arial" pitchFamily="34" charset="0"/>
                        </a:rPr>
                        <a:t>Knowledge States</a:t>
                      </a:r>
                    </a:p>
                  </a:txBody>
                  <a:tcPr marT="45731" marB="45731" horzOverflow="overflow">
                    <a:lnL w="12700" cap="flat" cmpd="sng" algn="ctr">
                      <a:solidFill>
                        <a:schemeClr val="tx1"/>
                      </a:solidFill>
                      <a:prstDash val="solid"/>
                      <a:miter lim="800000"/>
                      <a:headEnd type="none" w="med" len="med"/>
                      <a:tailEnd type="none" w="med" len="med"/>
                    </a:lnL>
                    <a:lnR cap="flat">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3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111111"/>
                          </a:solidFill>
                          <a:effectLst/>
                          <a:latin typeface="Arial" pitchFamily="34" charset="0"/>
                        </a:rPr>
                        <a:t>Propositional</a:t>
                      </a:r>
                    </a:p>
                  </a:txBody>
                  <a:tcPr marT="45731" marB="45731"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111111"/>
                          </a:solidFill>
                          <a:effectLst/>
                          <a:latin typeface="Arial" pitchFamily="34" charset="0"/>
                        </a:rPr>
                        <a:t>facts</a:t>
                      </a: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111111"/>
                          </a:solidFill>
                          <a:effectLst/>
                          <a:latin typeface="Arial" pitchFamily="34" charset="0"/>
                        </a:rPr>
                        <a:t>true/false/unknown</a:t>
                      </a:r>
                    </a:p>
                  </a:txBody>
                  <a:tcPr marT="45731" marB="45731"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3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chemeClr val="tx2"/>
                          </a:solidFill>
                          <a:effectLst/>
                          <a:latin typeface="Arial" pitchFamily="34" charset="0"/>
                        </a:rPr>
                        <a:t>First-Order</a:t>
                      </a:r>
                    </a:p>
                  </a:txBody>
                  <a:tcPr marT="45731" marB="45731"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chemeClr val="tx2"/>
                          </a:solidFill>
                          <a:effectLst/>
                          <a:latin typeface="Arial" pitchFamily="34" charset="0"/>
                        </a:rPr>
                        <a:t>facts, objects, relations</a:t>
                      </a:r>
                      <a:endParaRPr kumimoji="0" lang="en-US" sz="2000" b="1" i="0" u="none" strike="noStrike" cap="none" normalizeH="0" baseline="0" smtClean="0">
                        <a:ln>
                          <a:noFill/>
                        </a:ln>
                        <a:solidFill>
                          <a:schemeClr val="tx2"/>
                        </a:solidFill>
                        <a:effectLst/>
                        <a:latin typeface="Arial" pitchFamily="34" charset="0"/>
                      </a:endParaRP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chemeClr val="tx2"/>
                          </a:solidFill>
                          <a:effectLst/>
                          <a:latin typeface="Arial" pitchFamily="34" charset="0"/>
                        </a:rPr>
                        <a:t>true/false/unknown</a:t>
                      </a:r>
                      <a:endParaRPr kumimoji="0" lang="en-US" sz="2000" b="1" i="0" u="none" strike="noStrike" cap="none" normalizeH="0" baseline="0" smtClean="0">
                        <a:ln>
                          <a:noFill/>
                        </a:ln>
                        <a:solidFill>
                          <a:schemeClr val="tx2"/>
                        </a:solidFill>
                        <a:effectLst/>
                        <a:latin typeface="Arial" pitchFamily="34" charset="0"/>
                      </a:endParaRPr>
                    </a:p>
                  </a:txBody>
                  <a:tcPr marT="45731" marB="45731"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20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111111"/>
                          </a:solidFill>
                          <a:effectLst/>
                          <a:latin typeface="Arial" pitchFamily="34" charset="0"/>
                        </a:rPr>
                        <a:t>Temporal</a:t>
                      </a:r>
                    </a:p>
                  </a:txBody>
                  <a:tcPr marT="45731" marB="45731"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111111"/>
                          </a:solidFill>
                          <a:effectLst/>
                          <a:latin typeface="Arial" pitchFamily="34" charset="0"/>
                        </a:rPr>
                        <a:t>facts, objects, relations, times</a:t>
                      </a: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smtClean="0">
                          <a:ln>
                            <a:noFill/>
                          </a:ln>
                          <a:solidFill>
                            <a:srgbClr val="111111"/>
                          </a:solidFill>
                          <a:effectLst/>
                          <a:latin typeface="Arial" pitchFamily="34" charset="0"/>
                        </a:rPr>
                        <a:t>true/false/unknown</a:t>
                      </a:r>
                      <a:endParaRPr kumimoji="0" lang="en-US" sz="2000" b="1" i="0" u="none" strike="noStrike" cap="none" normalizeH="0" baseline="0" smtClean="0">
                        <a:ln>
                          <a:noFill/>
                        </a:ln>
                        <a:solidFill>
                          <a:srgbClr val="111111"/>
                        </a:solidFill>
                        <a:effectLst/>
                        <a:latin typeface="Arial" pitchFamily="34" charset="0"/>
                      </a:endParaRPr>
                    </a:p>
                  </a:txBody>
                  <a:tcPr marT="45731" marB="45731"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3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rgbClr val="111111"/>
                          </a:solidFill>
                          <a:effectLst/>
                          <a:latin typeface="Arial" pitchFamily="34" charset="0"/>
                        </a:rPr>
                        <a:t>Probability Theory</a:t>
                      </a:r>
                    </a:p>
                  </a:txBody>
                  <a:tcPr marT="45731" marB="45731"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rgbClr val="111111"/>
                          </a:solidFill>
                          <a:effectLst/>
                          <a:latin typeface="Arial" pitchFamily="34" charset="0"/>
                        </a:rPr>
                        <a:t>facts</a:t>
                      </a:r>
                      <a:endParaRPr kumimoji="0" lang="en-US" sz="2000" b="1" i="0" u="none" strike="noStrike" cap="none" normalizeH="0" baseline="0" dirty="0" smtClean="0">
                        <a:ln>
                          <a:noFill/>
                        </a:ln>
                        <a:solidFill>
                          <a:srgbClr val="111111"/>
                        </a:solidFill>
                        <a:effectLst/>
                        <a:latin typeface="Arial" pitchFamily="34" charset="0"/>
                      </a:endParaRP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rgbClr val="111111"/>
                          </a:solidFill>
                          <a:effectLst/>
                          <a:latin typeface="Arial" pitchFamily="34" charset="0"/>
                        </a:rPr>
                        <a:t>degree of belief 0..1</a:t>
                      </a:r>
                    </a:p>
                  </a:txBody>
                  <a:tcPr marT="45731" marB="45731"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33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rgbClr val="111111"/>
                          </a:solidFill>
                          <a:effectLst/>
                          <a:latin typeface="Arial" pitchFamily="34" charset="0"/>
                        </a:rPr>
                        <a:t>Markov</a:t>
                      </a:r>
                    </a:p>
                  </a:txBody>
                  <a:tcPr marT="45731" marB="45731"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rgbClr val="111111"/>
                          </a:solidFill>
                          <a:effectLst/>
                          <a:latin typeface="Arial" pitchFamily="34" charset="0"/>
                        </a:rPr>
                        <a:t>facts, objects, relations</a:t>
                      </a: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000" b="0" i="0" u="none" strike="noStrike" cap="none" normalizeH="0" baseline="0" dirty="0" smtClean="0">
                          <a:ln>
                            <a:noFill/>
                          </a:ln>
                          <a:solidFill>
                            <a:srgbClr val="111111"/>
                          </a:solidFill>
                          <a:effectLst/>
                          <a:latin typeface="Arial" pitchFamily="34" charset="0"/>
                        </a:rPr>
                        <a:t>degree of belief 0..1</a:t>
                      </a:r>
                    </a:p>
                  </a:txBody>
                  <a:tcPr marT="45731" marB="45731"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a:xfrm>
            <a:off x="685800" y="152400"/>
            <a:ext cx="7770813" cy="608013"/>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Ontological Commitment</a:t>
            </a:r>
          </a:p>
        </p:txBody>
      </p:sp>
      <p:sp>
        <p:nvSpPr>
          <p:cNvPr id="92163" name="Rectangle 2"/>
          <p:cNvSpPr>
            <a:spLocks noGrp="1" noChangeArrowheads="1"/>
          </p:cNvSpPr>
          <p:nvPr>
            <p:ph type="body" idx="1"/>
          </p:nvPr>
        </p:nvSpPr>
        <p:spPr>
          <a:xfrm>
            <a:off x="685800" y="838200"/>
            <a:ext cx="7770813" cy="5561013"/>
          </a:xfrm>
        </p:spPr>
        <p:txBody>
          <a:bodyPr/>
          <a:lstStyle/>
          <a:p>
            <a:pPr marL="0" indent="0" eaLnBrk="1" hangingPunct="1">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latin typeface="Arial" charset="0"/>
                <a:cs typeface="Times New Roman" charset="0"/>
              </a:rPr>
              <a:t>Logics are characterized by what they consider to be ‘primitives’</a:t>
            </a:r>
          </a:p>
        </p:txBody>
      </p:sp>
      <p:grpSp>
        <p:nvGrpSpPr>
          <p:cNvPr id="92164" name="Group 3"/>
          <p:cNvGrpSpPr>
            <a:grpSpLocks/>
          </p:cNvGrpSpPr>
          <p:nvPr/>
        </p:nvGrpSpPr>
        <p:grpSpPr bwMode="auto">
          <a:xfrm>
            <a:off x="685800" y="1943100"/>
            <a:ext cx="8075613" cy="3998913"/>
            <a:chOff x="432" y="1224"/>
            <a:chExt cx="5087" cy="2519"/>
          </a:xfrm>
        </p:grpSpPr>
        <p:sp>
          <p:nvSpPr>
            <p:cNvPr id="92166" name="Rectangle 4"/>
            <p:cNvSpPr>
              <a:spLocks noChangeArrowheads="1"/>
            </p:cNvSpPr>
            <p:nvPr/>
          </p:nvSpPr>
          <p:spPr bwMode="auto">
            <a:xfrm>
              <a:off x="3841" y="3312"/>
              <a:ext cx="1679"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degree of belief 0…1</a:t>
              </a:r>
            </a:p>
          </p:txBody>
        </p:sp>
        <p:sp>
          <p:nvSpPr>
            <p:cNvPr id="92167" name="Rectangle 5"/>
            <p:cNvSpPr>
              <a:spLocks noChangeArrowheads="1"/>
            </p:cNvSpPr>
            <p:nvPr/>
          </p:nvSpPr>
          <p:spPr bwMode="auto">
            <a:xfrm>
              <a:off x="1958" y="3312"/>
              <a:ext cx="1883"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degree of truth</a:t>
              </a:r>
            </a:p>
          </p:txBody>
        </p:sp>
        <p:sp>
          <p:nvSpPr>
            <p:cNvPr id="92168" name="Rectangle 6"/>
            <p:cNvSpPr>
              <a:spLocks noChangeArrowheads="1"/>
            </p:cNvSpPr>
            <p:nvPr/>
          </p:nvSpPr>
          <p:spPr bwMode="auto">
            <a:xfrm>
              <a:off x="432" y="3312"/>
              <a:ext cx="152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Fuzzy</a:t>
              </a:r>
            </a:p>
          </p:txBody>
        </p:sp>
        <p:sp>
          <p:nvSpPr>
            <p:cNvPr id="92169" name="Rectangle 7"/>
            <p:cNvSpPr>
              <a:spLocks noChangeArrowheads="1"/>
            </p:cNvSpPr>
            <p:nvPr/>
          </p:nvSpPr>
          <p:spPr bwMode="auto">
            <a:xfrm>
              <a:off x="3841" y="2879"/>
              <a:ext cx="1679" cy="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degree of belief 0…1</a:t>
              </a:r>
            </a:p>
          </p:txBody>
        </p:sp>
        <p:sp>
          <p:nvSpPr>
            <p:cNvPr id="92170" name="Rectangle 8"/>
            <p:cNvSpPr>
              <a:spLocks noChangeArrowheads="1"/>
            </p:cNvSpPr>
            <p:nvPr/>
          </p:nvSpPr>
          <p:spPr bwMode="auto">
            <a:xfrm>
              <a:off x="1958" y="2879"/>
              <a:ext cx="1883" cy="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facts</a:t>
              </a:r>
            </a:p>
          </p:txBody>
        </p:sp>
        <p:sp>
          <p:nvSpPr>
            <p:cNvPr id="92171" name="Rectangle 9"/>
            <p:cNvSpPr>
              <a:spLocks noChangeArrowheads="1"/>
            </p:cNvSpPr>
            <p:nvPr/>
          </p:nvSpPr>
          <p:spPr bwMode="auto">
            <a:xfrm>
              <a:off x="432" y="2879"/>
              <a:ext cx="1526" cy="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Probability Theory</a:t>
              </a:r>
            </a:p>
          </p:txBody>
        </p:sp>
        <p:sp>
          <p:nvSpPr>
            <p:cNvPr id="92172" name="Rectangle 10"/>
            <p:cNvSpPr>
              <a:spLocks noChangeArrowheads="1"/>
            </p:cNvSpPr>
            <p:nvPr/>
          </p:nvSpPr>
          <p:spPr bwMode="auto">
            <a:xfrm>
              <a:off x="3841" y="2115"/>
              <a:ext cx="1679" cy="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true/false/unknown</a:t>
              </a:r>
            </a:p>
          </p:txBody>
        </p:sp>
        <p:sp>
          <p:nvSpPr>
            <p:cNvPr id="92173" name="Rectangle 11"/>
            <p:cNvSpPr>
              <a:spLocks noChangeArrowheads="1"/>
            </p:cNvSpPr>
            <p:nvPr/>
          </p:nvSpPr>
          <p:spPr bwMode="auto">
            <a:xfrm>
              <a:off x="1958" y="2115"/>
              <a:ext cx="1883" cy="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facts, objects, relations, times</a:t>
              </a:r>
            </a:p>
          </p:txBody>
        </p:sp>
        <p:sp>
          <p:nvSpPr>
            <p:cNvPr id="92174" name="Rectangle 12"/>
            <p:cNvSpPr>
              <a:spLocks noChangeArrowheads="1"/>
            </p:cNvSpPr>
            <p:nvPr/>
          </p:nvSpPr>
          <p:spPr bwMode="auto">
            <a:xfrm>
              <a:off x="432" y="2115"/>
              <a:ext cx="1526" cy="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Temporal</a:t>
              </a:r>
            </a:p>
          </p:txBody>
        </p:sp>
        <p:sp>
          <p:nvSpPr>
            <p:cNvPr id="92175" name="Rectangle 13"/>
            <p:cNvSpPr>
              <a:spLocks noChangeArrowheads="1"/>
            </p:cNvSpPr>
            <p:nvPr/>
          </p:nvSpPr>
          <p:spPr bwMode="auto">
            <a:xfrm>
              <a:off x="3841" y="1885"/>
              <a:ext cx="1679"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true/false/unknown</a:t>
              </a:r>
            </a:p>
          </p:txBody>
        </p:sp>
        <p:sp>
          <p:nvSpPr>
            <p:cNvPr id="92176" name="Rectangle 14"/>
            <p:cNvSpPr>
              <a:spLocks noChangeArrowheads="1"/>
            </p:cNvSpPr>
            <p:nvPr/>
          </p:nvSpPr>
          <p:spPr bwMode="auto">
            <a:xfrm>
              <a:off x="1958" y="1885"/>
              <a:ext cx="1883"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facts, objects, relations</a:t>
              </a:r>
            </a:p>
          </p:txBody>
        </p:sp>
        <p:sp>
          <p:nvSpPr>
            <p:cNvPr id="92177" name="Rectangle 15"/>
            <p:cNvSpPr>
              <a:spLocks noChangeArrowheads="1"/>
            </p:cNvSpPr>
            <p:nvPr/>
          </p:nvSpPr>
          <p:spPr bwMode="auto">
            <a:xfrm>
              <a:off x="432" y="1885"/>
              <a:ext cx="1526"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First-Order</a:t>
              </a:r>
            </a:p>
          </p:txBody>
        </p:sp>
        <p:sp>
          <p:nvSpPr>
            <p:cNvPr id="92178" name="Rectangle 16"/>
            <p:cNvSpPr>
              <a:spLocks noChangeArrowheads="1"/>
            </p:cNvSpPr>
            <p:nvPr/>
          </p:nvSpPr>
          <p:spPr bwMode="auto">
            <a:xfrm>
              <a:off x="3841" y="1454"/>
              <a:ext cx="1679"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true/false/unknown</a:t>
              </a:r>
            </a:p>
          </p:txBody>
        </p:sp>
        <p:sp>
          <p:nvSpPr>
            <p:cNvPr id="92179" name="Rectangle 17"/>
            <p:cNvSpPr>
              <a:spLocks noChangeArrowheads="1"/>
            </p:cNvSpPr>
            <p:nvPr/>
          </p:nvSpPr>
          <p:spPr bwMode="auto">
            <a:xfrm>
              <a:off x="1958" y="1454"/>
              <a:ext cx="1883"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facts</a:t>
              </a:r>
            </a:p>
          </p:txBody>
        </p:sp>
        <p:sp>
          <p:nvSpPr>
            <p:cNvPr id="92180" name="Rectangle 18"/>
            <p:cNvSpPr>
              <a:spLocks noChangeArrowheads="1"/>
            </p:cNvSpPr>
            <p:nvPr/>
          </p:nvSpPr>
          <p:spPr bwMode="auto">
            <a:xfrm>
              <a:off x="432" y="1454"/>
              <a:ext cx="1526"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Propositional</a:t>
              </a:r>
            </a:p>
          </p:txBody>
        </p:sp>
        <p:sp>
          <p:nvSpPr>
            <p:cNvPr id="92181" name="Rectangle 19"/>
            <p:cNvSpPr>
              <a:spLocks noChangeArrowheads="1"/>
            </p:cNvSpPr>
            <p:nvPr/>
          </p:nvSpPr>
          <p:spPr bwMode="auto">
            <a:xfrm>
              <a:off x="3841" y="1224"/>
              <a:ext cx="1679"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a:solidFill>
                    <a:srgbClr val="CC3300"/>
                  </a:solidFill>
                </a:rPr>
                <a:t>Available Knowledge</a:t>
              </a:r>
            </a:p>
          </p:txBody>
        </p:sp>
        <p:sp>
          <p:nvSpPr>
            <p:cNvPr id="92182" name="Rectangle 20"/>
            <p:cNvSpPr>
              <a:spLocks noChangeArrowheads="1"/>
            </p:cNvSpPr>
            <p:nvPr/>
          </p:nvSpPr>
          <p:spPr bwMode="auto">
            <a:xfrm>
              <a:off x="1958" y="1224"/>
              <a:ext cx="1883"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a:solidFill>
                    <a:srgbClr val="CC3300"/>
                  </a:solidFill>
                </a:rPr>
                <a:t>Primitives</a:t>
              </a:r>
            </a:p>
          </p:txBody>
        </p:sp>
        <p:sp>
          <p:nvSpPr>
            <p:cNvPr id="92183" name="Rectangle 21"/>
            <p:cNvSpPr>
              <a:spLocks noChangeArrowheads="1"/>
            </p:cNvSpPr>
            <p:nvPr/>
          </p:nvSpPr>
          <p:spPr bwMode="auto">
            <a:xfrm>
              <a:off x="432" y="1224"/>
              <a:ext cx="1526"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a:solidFill>
                    <a:srgbClr val="CC3300"/>
                  </a:solidFill>
                </a:rPr>
                <a:t>Logic</a:t>
              </a:r>
            </a:p>
          </p:txBody>
        </p:sp>
        <p:sp>
          <p:nvSpPr>
            <p:cNvPr id="92184" name="Line 22"/>
            <p:cNvSpPr>
              <a:spLocks noChangeShapeType="1"/>
            </p:cNvSpPr>
            <p:nvPr/>
          </p:nvSpPr>
          <p:spPr bwMode="auto">
            <a:xfrm>
              <a:off x="432" y="1224"/>
              <a:ext cx="5088" cy="1"/>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85" name="Line 23"/>
            <p:cNvSpPr>
              <a:spLocks noChangeShapeType="1"/>
            </p:cNvSpPr>
            <p:nvPr/>
          </p:nvSpPr>
          <p:spPr bwMode="auto">
            <a:xfrm>
              <a:off x="432" y="1454"/>
              <a:ext cx="508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86" name="Line 24"/>
            <p:cNvSpPr>
              <a:spLocks noChangeShapeType="1"/>
            </p:cNvSpPr>
            <p:nvPr/>
          </p:nvSpPr>
          <p:spPr bwMode="auto">
            <a:xfrm>
              <a:off x="432" y="1885"/>
              <a:ext cx="508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87" name="Line 25"/>
            <p:cNvSpPr>
              <a:spLocks noChangeShapeType="1"/>
            </p:cNvSpPr>
            <p:nvPr/>
          </p:nvSpPr>
          <p:spPr bwMode="auto">
            <a:xfrm>
              <a:off x="432" y="2115"/>
              <a:ext cx="508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88" name="Line 26"/>
            <p:cNvSpPr>
              <a:spLocks noChangeShapeType="1"/>
            </p:cNvSpPr>
            <p:nvPr/>
          </p:nvSpPr>
          <p:spPr bwMode="auto">
            <a:xfrm>
              <a:off x="432" y="2879"/>
              <a:ext cx="508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89" name="Line 27"/>
            <p:cNvSpPr>
              <a:spLocks noChangeShapeType="1"/>
            </p:cNvSpPr>
            <p:nvPr/>
          </p:nvSpPr>
          <p:spPr bwMode="auto">
            <a:xfrm>
              <a:off x="432" y="3312"/>
              <a:ext cx="508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0" name="Line 28"/>
            <p:cNvSpPr>
              <a:spLocks noChangeShapeType="1"/>
            </p:cNvSpPr>
            <p:nvPr/>
          </p:nvSpPr>
          <p:spPr bwMode="auto">
            <a:xfrm>
              <a:off x="432" y="3744"/>
              <a:ext cx="5088" cy="1"/>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1" name="Line 29"/>
            <p:cNvSpPr>
              <a:spLocks noChangeShapeType="1"/>
            </p:cNvSpPr>
            <p:nvPr/>
          </p:nvSpPr>
          <p:spPr bwMode="auto">
            <a:xfrm>
              <a:off x="432" y="1224"/>
              <a:ext cx="1" cy="2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2" name="Line 30"/>
            <p:cNvSpPr>
              <a:spLocks noChangeShapeType="1"/>
            </p:cNvSpPr>
            <p:nvPr/>
          </p:nvSpPr>
          <p:spPr bwMode="auto">
            <a:xfrm>
              <a:off x="1958" y="1224"/>
              <a:ext cx="1" cy="252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3" name="Line 31"/>
            <p:cNvSpPr>
              <a:spLocks noChangeShapeType="1"/>
            </p:cNvSpPr>
            <p:nvPr/>
          </p:nvSpPr>
          <p:spPr bwMode="auto">
            <a:xfrm>
              <a:off x="3841" y="1224"/>
              <a:ext cx="1" cy="252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4" name="Line 32"/>
            <p:cNvSpPr>
              <a:spLocks noChangeShapeType="1"/>
            </p:cNvSpPr>
            <p:nvPr/>
          </p:nvSpPr>
          <p:spPr bwMode="auto">
            <a:xfrm>
              <a:off x="5520" y="1224"/>
              <a:ext cx="1" cy="2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5" name="Line 33"/>
            <p:cNvSpPr>
              <a:spLocks noChangeShapeType="1"/>
            </p:cNvSpPr>
            <p:nvPr/>
          </p:nvSpPr>
          <p:spPr bwMode="auto">
            <a:xfrm>
              <a:off x="432" y="1454"/>
              <a:ext cx="1" cy="43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6" name="Line 34"/>
            <p:cNvSpPr>
              <a:spLocks noChangeShapeType="1"/>
            </p:cNvSpPr>
            <p:nvPr/>
          </p:nvSpPr>
          <p:spPr bwMode="auto">
            <a:xfrm>
              <a:off x="5520" y="1454"/>
              <a:ext cx="1" cy="43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7" name="Line 35"/>
            <p:cNvSpPr>
              <a:spLocks noChangeShapeType="1"/>
            </p:cNvSpPr>
            <p:nvPr/>
          </p:nvSpPr>
          <p:spPr bwMode="auto">
            <a:xfrm>
              <a:off x="432" y="1885"/>
              <a:ext cx="1" cy="2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8" name="Line 36"/>
            <p:cNvSpPr>
              <a:spLocks noChangeShapeType="1"/>
            </p:cNvSpPr>
            <p:nvPr/>
          </p:nvSpPr>
          <p:spPr bwMode="auto">
            <a:xfrm>
              <a:off x="5520" y="1885"/>
              <a:ext cx="1" cy="2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199" name="Line 37"/>
            <p:cNvSpPr>
              <a:spLocks noChangeShapeType="1"/>
            </p:cNvSpPr>
            <p:nvPr/>
          </p:nvSpPr>
          <p:spPr bwMode="auto">
            <a:xfrm>
              <a:off x="432" y="2115"/>
              <a:ext cx="1" cy="76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200" name="Line 38"/>
            <p:cNvSpPr>
              <a:spLocks noChangeShapeType="1"/>
            </p:cNvSpPr>
            <p:nvPr/>
          </p:nvSpPr>
          <p:spPr bwMode="auto">
            <a:xfrm>
              <a:off x="5520" y="2115"/>
              <a:ext cx="1" cy="76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201" name="Line 39"/>
            <p:cNvSpPr>
              <a:spLocks noChangeShapeType="1"/>
            </p:cNvSpPr>
            <p:nvPr/>
          </p:nvSpPr>
          <p:spPr bwMode="auto">
            <a:xfrm>
              <a:off x="432" y="2879"/>
              <a:ext cx="1" cy="43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202" name="Line 40"/>
            <p:cNvSpPr>
              <a:spLocks noChangeShapeType="1"/>
            </p:cNvSpPr>
            <p:nvPr/>
          </p:nvSpPr>
          <p:spPr bwMode="auto">
            <a:xfrm>
              <a:off x="5520" y="2879"/>
              <a:ext cx="1" cy="43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203" name="Line 41"/>
            <p:cNvSpPr>
              <a:spLocks noChangeShapeType="1"/>
            </p:cNvSpPr>
            <p:nvPr/>
          </p:nvSpPr>
          <p:spPr bwMode="auto">
            <a:xfrm>
              <a:off x="432" y="3312"/>
              <a:ext cx="1" cy="43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2204" name="Line 42"/>
            <p:cNvSpPr>
              <a:spLocks noChangeShapeType="1"/>
            </p:cNvSpPr>
            <p:nvPr/>
          </p:nvSpPr>
          <p:spPr bwMode="auto">
            <a:xfrm>
              <a:off x="5520" y="3312"/>
              <a:ext cx="1" cy="43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92165" name="TextBox 4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3200" dirty="0" smtClean="0">
                <a:latin typeface="Arial" charset="0"/>
                <a:cs typeface="Times New Roman" charset="0"/>
              </a:rPr>
              <a:t>First-Order Logic  (FOL)</a:t>
            </a:r>
            <a:endParaRPr lang="en-US" sz="3200" dirty="0">
              <a:latin typeface="Arial" charset="0"/>
              <a:cs typeface="Times New Roman" charset="0"/>
            </a:endParaRPr>
          </a:p>
        </p:txBody>
      </p:sp>
      <p:sp>
        <p:nvSpPr>
          <p:cNvPr id="1282051" name="Rectangle 3"/>
          <p:cNvSpPr>
            <a:spLocks noGrp="1" noChangeArrowheads="1"/>
          </p:cNvSpPr>
          <p:nvPr>
            <p:ph idx="1"/>
          </p:nvPr>
        </p:nvSpPr>
        <p:spPr>
          <a:xfrm>
            <a:off x="685800" y="1447800"/>
            <a:ext cx="7767638" cy="4414838"/>
          </a:xfrm>
        </p:spPr>
        <p:txBody>
          <a:bodyPr/>
          <a:lstStyle/>
          <a:p>
            <a:pPr marL="0" indent="0" eaLnBrk="1" hangingPunct="1">
              <a:buNone/>
            </a:pPr>
            <a:r>
              <a:rPr lang="en-US" dirty="0" smtClean="0">
                <a:latin typeface="Arial" charset="0"/>
                <a:cs typeface="Times New Roman" charset="0"/>
              </a:rPr>
              <a:t>Also known as First-Order Predicate Calculus (FOPC)</a:t>
            </a:r>
          </a:p>
          <a:p>
            <a:pPr eaLnBrk="1" hangingPunct="1"/>
            <a:endParaRPr lang="en-US" dirty="0" smtClean="0">
              <a:latin typeface="Arial" charset="0"/>
              <a:cs typeface="Times New Roman" charset="0"/>
            </a:endParaRPr>
          </a:p>
          <a:p>
            <a:pPr eaLnBrk="1" hangingPunct="1"/>
            <a:r>
              <a:rPr lang="en-US" dirty="0" smtClean="0">
                <a:latin typeface="Arial" charset="0"/>
                <a:cs typeface="Times New Roman" charset="0"/>
              </a:rPr>
              <a:t>Constants</a:t>
            </a:r>
            <a:r>
              <a:rPr lang="en-US" dirty="0">
                <a:latin typeface="Arial" charset="0"/>
                <a:cs typeface="Times New Roman" charset="0"/>
              </a:rPr>
              <a:t>:	</a:t>
            </a:r>
            <a:r>
              <a:rPr lang="en-US" dirty="0" smtClean="0">
                <a:latin typeface="Arial" charset="0"/>
                <a:cs typeface="Times New Roman" charset="0"/>
              </a:rPr>
              <a:t> Bob</a:t>
            </a:r>
            <a:r>
              <a:rPr lang="en-US" dirty="0">
                <a:latin typeface="Arial" charset="0"/>
                <a:cs typeface="Times New Roman" charset="0"/>
              </a:rPr>
              <a:t>, 2, Madison, …</a:t>
            </a:r>
          </a:p>
          <a:p>
            <a:pPr eaLnBrk="1" hangingPunct="1"/>
            <a:r>
              <a:rPr lang="en-US" dirty="0">
                <a:latin typeface="Arial" charset="0"/>
                <a:cs typeface="Times New Roman" charset="0"/>
              </a:rPr>
              <a:t>Functions:	Income, Address, </a:t>
            </a:r>
            <a:r>
              <a:rPr lang="en-US" dirty="0" err="1">
                <a:latin typeface="Arial" charset="0"/>
                <a:cs typeface="Times New Roman" charset="0"/>
              </a:rPr>
              <a:t>Sqrt</a:t>
            </a:r>
            <a:r>
              <a:rPr lang="en-US" dirty="0">
                <a:latin typeface="Arial" charset="0"/>
                <a:cs typeface="Times New Roman" charset="0"/>
              </a:rPr>
              <a:t>, …</a:t>
            </a:r>
          </a:p>
          <a:p>
            <a:pPr eaLnBrk="1" hangingPunct="1"/>
            <a:r>
              <a:rPr lang="en-US" dirty="0">
                <a:latin typeface="Arial" charset="0"/>
                <a:cs typeface="Times New Roman" charset="0"/>
              </a:rPr>
              <a:t>Predicates:	Sister, Teacher, </a:t>
            </a:r>
            <a:r>
              <a:rPr lang="en-US" dirty="0" smtClean="0">
                <a:latin typeface="Arial" charset="0"/>
                <a:cs typeface="Times New Roman" charset="0"/>
              </a:rPr>
              <a:t>≤, </a:t>
            </a:r>
            <a:r>
              <a:rPr lang="en-US" dirty="0">
                <a:latin typeface="Arial" charset="0"/>
                <a:cs typeface="Times New Roman" charset="0"/>
              </a:rPr>
              <a:t>…</a:t>
            </a:r>
          </a:p>
          <a:p>
            <a:pPr eaLnBrk="1" hangingPunct="1"/>
            <a:r>
              <a:rPr lang="en-US" dirty="0">
                <a:latin typeface="Arial" charset="0"/>
                <a:cs typeface="Times New Roman" charset="0"/>
              </a:rPr>
              <a:t>Variables:	x, y, a, b, c, …</a:t>
            </a:r>
          </a:p>
          <a:p>
            <a:pPr eaLnBrk="1" hangingPunct="1"/>
            <a:r>
              <a:rPr lang="en-US" dirty="0">
                <a:latin typeface="Arial" charset="0"/>
                <a:cs typeface="Times New Roman" charset="0"/>
              </a:rPr>
              <a:t>Connectives:	</a:t>
            </a:r>
            <a:r>
              <a:rPr lang="en-US" dirty="0" smtClean="0">
                <a:latin typeface="Symbol" charset="0"/>
                <a:cs typeface="Times New Roman" charset="0"/>
              </a:rPr>
              <a:t>∧  ∨  ¬  ⇒  ⇔</a:t>
            </a:r>
            <a:endParaRPr lang="en-US" dirty="0">
              <a:latin typeface="Arial" charset="0"/>
              <a:cs typeface="Times New Roman" charset="0"/>
            </a:endParaRPr>
          </a:p>
          <a:p>
            <a:pPr eaLnBrk="1" hangingPunct="1"/>
            <a:r>
              <a:rPr lang="en-US" dirty="0">
                <a:latin typeface="Arial" charset="0"/>
                <a:cs typeface="Times New Roman" charset="0"/>
              </a:rPr>
              <a:t>Equality:		</a:t>
            </a:r>
            <a:r>
              <a:rPr lang="en-US" dirty="0">
                <a:latin typeface="Symbol" charset="0"/>
                <a:cs typeface="Times New Roman" charset="0"/>
              </a:rPr>
              <a:t>=</a:t>
            </a:r>
            <a:endParaRPr lang="en-US" dirty="0">
              <a:latin typeface="Arial" charset="0"/>
              <a:cs typeface="Times New Roman" charset="0"/>
            </a:endParaRPr>
          </a:p>
          <a:p>
            <a:pPr eaLnBrk="1" hangingPunct="1"/>
            <a:r>
              <a:rPr lang="en-US" dirty="0">
                <a:latin typeface="Arial" charset="0"/>
                <a:cs typeface="Times New Roman" charset="0"/>
              </a:rPr>
              <a:t>Quantifiers:	</a:t>
            </a:r>
            <a:r>
              <a:rPr lang="en-US" dirty="0" smtClean="0">
                <a:latin typeface="Symbol" charset="0"/>
                <a:cs typeface="Times New Roman" charset="0"/>
              </a:rPr>
              <a:t>∀  ∃</a:t>
            </a:r>
            <a:endParaRPr lang="en-US" dirty="0">
              <a:latin typeface="Symbol"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82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820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820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820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820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8205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8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51"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3200" dirty="0">
                <a:latin typeface="Arial" charset="0"/>
                <a:cs typeface="Times New Roman" charset="0"/>
              </a:rPr>
              <a:t>FOL Syntax:  Quantifiers</a:t>
            </a:r>
          </a:p>
        </p:txBody>
      </p:sp>
      <p:sp>
        <p:nvSpPr>
          <p:cNvPr id="1259523" name="Rectangle 3"/>
          <p:cNvSpPr>
            <a:spLocks noGrp="1" noChangeArrowheads="1"/>
          </p:cNvSpPr>
          <p:nvPr>
            <p:ph idx="1"/>
          </p:nvPr>
        </p:nvSpPr>
        <p:spPr>
          <a:xfrm>
            <a:off x="457200" y="1600200"/>
            <a:ext cx="8610600" cy="5029200"/>
          </a:xfrm>
        </p:spPr>
        <p:txBody>
          <a:bodyPr rtlCol="0">
            <a:normAutofit fontScale="85000" lnSpcReduction="20000"/>
          </a:bodyPr>
          <a:lstStyle/>
          <a:p>
            <a:pPr eaLnBrk="1" fontAlgn="auto" hangingPunct="1">
              <a:spcAft>
                <a:spcPts val="0"/>
              </a:spcAft>
              <a:buFont typeface="Wingdings" pitchFamily="2" charset="2"/>
              <a:buNone/>
              <a:defRPr/>
            </a:pPr>
            <a:r>
              <a:rPr lang="en-US" sz="3300" b="1" dirty="0" smtClean="0">
                <a:solidFill>
                  <a:srgbClr val="CC3300"/>
                </a:solidFill>
                <a:ea typeface="+mn-ea"/>
              </a:rPr>
              <a:t>Universal quantifier</a:t>
            </a:r>
            <a:r>
              <a:rPr lang="en-US" dirty="0" smtClean="0">
                <a:ea typeface="+mn-ea"/>
              </a:rPr>
              <a:t>: </a:t>
            </a:r>
            <a:r>
              <a:rPr lang="en-US" dirty="0">
                <a:ea typeface="+mn-ea"/>
              </a:rPr>
              <a:t> </a:t>
            </a:r>
            <a:r>
              <a:rPr lang="en-US" sz="3300" dirty="0" smtClean="0">
                <a:solidFill>
                  <a:srgbClr val="CC3300"/>
                </a:solidFill>
                <a:latin typeface="Symbol" pitchFamily="18" charset="2"/>
                <a:ea typeface="+mn-ea"/>
              </a:rPr>
              <a:t>∀</a:t>
            </a:r>
            <a:r>
              <a:rPr lang="en-US" dirty="0" smtClean="0">
                <a:latin typeface="Courier New" pitchFamily="49" charset="0"/>
                <a:ea typeface="+mn-ea"/>
              </a:rPr>
              <a:t>&lt;variable&gt; &lt;sentence&gt;</a:t>
            </a:r>
          </a:p>
          <a:p>
            <a:pPr eaLnBrk="1" fontAlgn="auto" hangingPunct="1">
              <a:spcAft>
                <a:spcPts val="0"/>
              </a:spcAft>
              <a:buFont typeface="Wingdings" pitchFamily="2" charset="2"/>
              <a:buNone/>
              <a:defRPr/>
            </a:pPr>
            <a:endParaRPr lang="en-US" dirty="0" smtClean="0">
              <a:latin typeface="Courier New" pitchFamily="49" charset="0"/>
              <a:ea typeface="+mn-ea"/>
            </a:endParaRPr>
          </a:p>
          <a:p>
            <a:pPr eaLnBrk="1" fontAlgn="auto" hangingPunct="1">
              <a:spcAft>
                <a:spcPts val="0"/>
              </a:spcAft>
              <a:buFont typeface="Arial" pitchFamily="34" charset="0"/>
              <a:buChar char="•"/>
              <a:defRPr/>
            </a:pPr>
            <a:r>
              <a:rPr lang="en-US" sz="3300" dirty="0" smtClean="0">
                <a:ea typeface="+mn-ea"/>
              </a:rPr>
              <a:t>Means the sentence is true </a:t>
            </a:r>
            <a:r>
              <a:rPr lang="en-US" sz="3300" b="1" dirty="0" smtClean="0">
                <a:solidFill>
                  <a:srgbClr val="CC3300"/>
                </a:solidFill>
                <a:ea typeface="+mn-ea"/>
              </a:rPr>
              <a:t>for all</a:t>
            </a:r>
            <a:r>
              <a:rPr lang="en-US" sz="3300" b="1" dirty="0" smtClean="0">
                <a:ea typeface="+mn-ea"/>
              </a:rPr>
              <a:t> </a:t>
            </a:r>
            <a:r>
              <a:rPr lang="en-US" sz="3300" dirty="0" smtClean="0">
                <a:ea typeface="+mn-ea"/>
              </a:rPr>
              <a:t>values of </a:t>
            </a:r>
            <a:r>
              <a:rPr lang="en-US" sz="3300" i="1" dirty="0" smtClean="0">
                <a:ea typeface="+mn-ea"/>
              </a:rPr>
              <a:t>x</a:t>
            </a:r>
            <a:r>
              <a:rPr lang="en-US" sz="3300" dirty="0" smtClean="0">
                <a:ea typeface="+mn-ea"/>
              </a:rPr>
              <a:t> in the domain of variable </a:t>
            </a:r>
            <a:r>
              <a:rPr lang="en-US" sz="3300" i="1" dirty="0" smtClean="0">
                <a:ea typeface="+mn-ea"/>
              </a:rPr>
              <a:t>x</a:t>
            </a:r>
          </a:p>
          <a:p>
            <a:pPr lvl="3" eaLnBrk="1" fontAlgn="auto" hangingPunct="1">
              <a:spcAft>
                <a:spcPts val="0"/>
              </a:spcAft>
              <a:buFont typeface="Arial" pitchFamily="34" charset="0"/>
              <a:buChar char="–"/>
              <a:defRPr/>
            </a:pPr>
            <a:endParaRPr lang="en-US" sz="2100" dirty="0" smtClean="0"/>
          </a:p>
          <a:p>
            <a:pPr eaLnBrk="1" fontAlgn="auto" hangingPunct="1">
              <a:spcAft>
                <a:spcPts val="0"/>
              </a:spcAft>
              <a:buFont typeface="Arial" pitchFamily="34" charset="0"/>
              <a:buChar char="•"/>
              <a:defRPr/>
            </a:pPr>
            <a:r>
              <a:rPr lang="en-US" dirty="0" smtClean="0">
                <a:ea typeface="+mn-ea"/>
              </a:rPr>
              <a:t>Main connective typically </a:t>
            </a:r>
            <a:r>
              <a:rPr lang="en-US" sz="4200" dirty="0" smtClean="0">
                <a:solidFill>
                  <a:schemeClr val="tx1"/>
                </a:solidFill>
                <a:latin typeface="Symbol" pitchFamily="18" charset="2"/>
                <a:ea typeface="+mn-ea"/>
              </a:rPr>
              <a:t>⇒</a:t>
            </a:r>
            <a:r>
              <a:rPr lang="en-US" dirty="0" smtClean="0">
                <a:latin typeface="Symbol" pitchFamily="18" charset="2"/>
                <a:ea typeface="+mn-ea"/>
              </a:rPr>
              <a:t>  </a:t>
            </a:r>
            <a:r>
              <a:rPr lang="en-US" dirty="0" smtClean="0">
                <a:ea typeface="+mn-ea"/>
              </a:rPr>
              <a:t>forming if-then rules</a:t>
            </a:r>
            <a:endParaRPr lang="en-US" dirty="0" smtClean="0">
              <a:latin typeface="Symbol" pitchFamily="18" charset="2"/>
              <a:ea typeface="+mn-ea"/>
            </a:endParaRPr>
          </a:p>
          <a:p>
            <a:pPr lvl="1" eaLnBrk="1" fontAlgn="auto" hangingPunct="1">
              <a:spcAft>
                <a:spcPts val="0"/>
              </a:spcAft>
              <a:buFont typeface="Wingdings" pitchFamily="2" charset="2"/>
              <a:buChar char=""/>
              <a:defRPr/>
            </a:pPr>
            <a:r>
              <a:rPr lang="en-US" sz="3500" b="1" dirty="0" smtClean="0">
                <a:latin typeface="Palatino" pitchFamily="18" charset="0"/>
              </a:rPr>
              <a:t>All humans are mammals</a:t>
            </a:r>
            <a:r>
              <a:rPr lang="en-US" sz="3500" b="1" i="1" dirty="0" smtClean="0">
                <a:latin typeface="Palatino" pitchFamily="18" charset="0"/>
              </a:rPr>
              <a:t>  </a:t>
            </a:r>
            <a:r>
              <a:rPr lang="en-US" sz="2600" b="1" dirty="0" smtClean="0"/>
              <a:t>becomes in FOL: </a:t>
            </a:r>
            <a:endParaRPr lang="en-US" sz="2600" dirty="0" smtClean="0"/>
          </a:p>
          <a:p>
            <a:pPr marL="457200" lvl="1" indent="0" eaLnBrk="1" fontAlgn="auto" hangingPunct="1">
              <a:spcAft>
                <a:spcPts val="0"/>
              </a:spcAft>
              <a:buFont typeface="Arial" pitchFamily="34" charset="0"/>
              <a:buNone/>
              <a:defRPr/>
            </a:pPr>
            <a:r>
              <a:rPr lang="en-US" sz="2600" b="1" dirty="0" smtClean="0">
                <a:solidFill>
                  <a:schemeClr val="folHlink"/>
                </a:solidFill>
                <a:latin typeface="Symbol" pitchFamily="18" charset="2"/>
              </a:rPr>
              <a:t>	</a:t>
            </a:r>
            <a:r>
              <a:rPr lang="en-US" sz="2600" b="1" dirty="0" smtClean="0">
                <a:latin typeface="Symbol" pitchFamily="18" charset="2"/>
              </a:rPr>
              <a:t>∀</a:t>
            </a:r>
            <a:r>
              <a:rPr lang="en-US" sz="2600" b="1" dirty="0" smtClean="0">
                <a:latin typeface="Courier New" pitchFamily="49" charset="0"/>
              </a:rPr>
              <a:t>x Human(x)</a:t>
            </a:r>
            <a:r>
              <a:rPr lang="en-US" sz="2600" b="1" dirty="0" smtClean="0">
                <a:latin typeface="Symbol" pitchFamily="18" charset="2"/>
              </a:rPr>
              <a:t> ⇒</a:t>
            </a:r>
            <a:r>
              <a:rPr lang="en-US" sz="2600" b="1" dirty="0" smtClean="0">
                <a:latin typeface="Courier New" pitchFamily="49" charset="0"/>
              </a:rPr>
              <a:t> Mammal(x)</a:t>
            </a:r>
          </a:p>
          <a:p>
            <a:pPr lvl="1" eaLnBrk="1" fontAlgn="auto" hangingPunct="1">
              <a:spcAft>
                <a:spcPts val="0"/>
              </a:spcAft>
              <a:buFontTx/>
              <a:buNone/>
              <a:defRPr/>
            </a:pPr>
            <a:r>
              <a:rPr lang="en-US" sz="2600" dirty="0" smtClean="0"/>
              <a:t>        i.e., for all </a:t>
            </a:r>
            <a:r>
              <a:rPr lang="en-US" sz="2600" i="1" dirty="0" smtClean="0"/>
              <a:t>x,</a:t>
            </a:r>
            <a:r>
              <a:rPr lang="en-US" sz="2600" dirty="0" smtClean="0"/>
              <a:t> if </a:t>
            </a:r>
            <a:r>
              <a:rPr lang="en-US" sz="2600" i="1" dirty="0" smtClean="0"/>
              <a:t>x</a:t>
            </a:r>
            <a:r>
              <a:rPr lang="en-US" sz="2600" dirty="0" smtClean="0"/>
              <a:t> is a human then </a:t>
            </a:r>
            <a:r>
              <a:rPr lang="en-US" sz="2600" i="1" dirty="0" smtClean="0"/>
              <a:t>x</a:t>
            </a:r>
            <a:r>
              <a:rPr lang="en-US" sz="2600" dirty="0" smtClean="0"/>
              <a:t> is a mammal</a:t>
            </a:r>
          </a:p>
          <a:p>
            <a:pPr lvl="1" eaLnBrk="1" fontAlgn="auto" hangingPunct="1">
              <a:spcAft>
                <a:spcPts val="0"/>
              </a:spcAft>
              <a:buFont typeface="Wingdings" pitchFamily="2" charset="2"/>
              <a:buChar char=""/>
              <a:defRPr/>
            </a:pPr>
            <a:r>
              <a:rPr lang="en-US" sz="3500" b="1" dirty="0" smtClean="0">
                <a:latin typeface="Palatino" pitchFamily="18" charset="0"/>
              </a:rPr>
              <a:t>Mammals must have fur </a:t>
            </a:r>
            <a:r>
              <a:rPr lang="en-US" sz="2600" b="1" dirty="0" smtClean="0"/>
              <a:t> becomes in FOL: </a:t>
            </a:r>
            <a:endParaRPr lang="en-US" sz="2600" dirty="0" smtClean="0"/>
          </a:p>
          <a:p>
            <a:pPr marL="457200" lvl="1" indent="0" eaLnBrk="1" fontAlgn="auto" hangingPunct="1">
              <a:spcAft>
                <a:spcPts val="0"/>
              </a:spcAft>
              <a:buFont typeface="Arial" pitchFamily="34" charset="0"/>
              <a:buNone/>
              <a:defRPr/>
            </a:pPr>
            <a:r>
              <a:rPr lang="en-US" sz="2600" b="1" dirty="0" smtClean="0">
                <a:solidFill>
                  <a:schemeClr val="folHlink"/>
                </a:solidFill>
                <a:latin typeface="Symbol" pitchFamily="18" charset="2"/>
              </a:rPr>
              <a:t>	</a:t>
            </a:r>
            <a:r>
              <a:rPr lang="en-US" sz="2600" b="1" dirty="0" smtClean="0">
                <a:latin typeface="Symbol" pitchFamily="18" charset="2"/>
              </a:rPr>
              <a:t>∀</a:t>
            </a:r>
            <a:r>
              <a:rPr lang="en-US" sz="2600" b="1" dirty="0" smtClean="0">
                <a:latin typeface="Courier New" pitchFamily="49" charset="0"/>
              </a:rPr>
              <a:t>x Mammal(x)</a:t>
            </a:r>
            <a:r>
              <a:rPr lang="en-US" sz="2600" b="1" dirty="0" smtClean="0">
                <a:latin typeface="Symbol" pitchFamily="18" charset="2"/>
              </a:rPr>
              <a:t>⇒</a:t>
            </a:r>
            <a:r>
              <a:rPr lang="en-US" sz="2600" b="1" dirty="0" smtClean="0">
                <a:latin typeface="Courier New" pitchFamily="49" charset="0"/>
              </a:rPr>
              <a:t> </a:t>
            </a:r>
            <a:r>
              <a:rPr lang="en-US" sz="2600" b="1" dirty="0" err="1" smtClean="0">
                <a:latin typeface="Courier New" pitchFamily="49" charset="0"/>
              </a:rPr>
              <a:t>HasFur</a:t>
            </a:r>
            <a:r>
              <a:rPr lang="en-US" sz="2600" b="1" dirty="0" smtClean="0">
                <a:latin typeface="Courier New" pitchFamily="49" charset="0"/>
              </a:rPr>
              <a:t>(x)</a:t>
            </a:r>
          </a:p>
          <a:p>
            <a:pPr lvl="1" eaLnBrk="1" fontAlgn="auto" hangingPunct="1">
              <a:spcAft>
                <a:spcPts val="0"/>
              </a:spcAft>
              <a:buFontTx/>
              <a:buNone/>
              <a:defRPr/>
            </a:pPr>
            <a:r>
              <a:rPr lang="en-US" sz="2600" dirty="0" smtClean="0"/>
              <a:t>        for all </a:t>
            </a:r>
            <a:r>
              <a:rPr lang="en-US" sz="2600" i="1" dirty="0" smtClean="0"/>
              <a:t>x,</a:t>
            </a:r>
            <a:r>
              <a:rPr lang="en-US" sz="2600" dirty="0" smtClean="0"/>
              <a:t> if </a:t>
            </a:r>
            <a:r>
              <a:rPr lang="en-US" sz="2600" i="1" dirty="0" smtClean="0"/>
              <a:t>x</a:t>
            </a:r>
            <a:r>
              <a:rPr lang="en-US" sz="2600" dirty="0" smtClean="0"/>
              <a:t> is a mammal then </a:t>
            </a:r>
            <a:r>
              <a:rPr lang="en-US" sz="2600" i="1" dirty="0" smtClean="0"/>
              <a:t>x</a:t>
            </a:r>
            <a:r>
              <a:rPr lang="en-US" sz="2600" dirty="0" smtClean="0"/>
              <a:t> has fur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95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95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5952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595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5952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5952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5952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595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3"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3200" dirty="0">
                <a:latin typeface="Arial" charset="0"/>
                <a:cs typeface="Times New Roman" charset="0"/>
              </a:rPr>
              <a:t>FOL Syntax:  Quantifiers</a:t>
            </a:r>
          </a:p>
        </p:txBody>
      </p:sp>
      <p:sp>
        <p:nvSpPr>
          <p:cNvPr id="1261571" name="Rectangle 3"/>
          <p:cNvSpPr>
            <a:spLocks noGrp="1" noChangeArrowheads="1"/>
          </p:cNvSpPr>
          <p:nvPr>
            <p:ph idx="1"/>
          </p:nvPr>
        </p:nvSpPr>
        <p:spPr/>
        <p:txBody>
          <a:bodyPr/>
          <a:lstStyle/>
          <a:p>
            <a:pPr eaLnBrk="1" hangingPunct="1">
              <a:buFont typeface="Wingdings" charset="0"/>
              <a:buNone/>
            </a:pPr>
            <a:endParaRPr lang="en-US" dirty="0">
              <a:latin typeface="Symbol" charset="0"/>
              <a:cs typeface="Times New Roman" charset="0"/>
            </a:endParaRPr>
          </a:p>
          <a:p>
            <a:pPr eaLnBrk="1" hangingPunct="1">
              <a:buFont typeface="Wingdings" charset="0"/>
              <a:buNone/>
            </a:pPr>
            <a:r>
              <a:rPr lang="en-US" dirty="0" smtClean="0">
                <a:solidFill>
                  <a:schemeClr val="accent2"/>
                </a:solidFill>
                <a:latin typeface="Symbol" charset="0"/>
                <a:cs typeface="Times New Roman" charset="0"/>
              </a:rPr>
              <a:t>∀</a:t>
            </a:r>
            <a:r>
              <a:rPr lang="en-US" i="1" dirty="0" smtClean="0">
                <a:latin typeface="Courier New" charset="0"/>
                <a:cs typeface="Times New Roman" charset="0"/>
              </a:rPr>
              <a:t>x</a:t>
            </a:r>
            <a:r>
              <a:rPr lang="en-US" dirty="0" smtClean="0">
                <a:latin typeface="Courier New" charset="0"/>
                <a:cs typeface="Times New Roman" charset="0"/>
              </a:rPr>
              <a:t> </a:t>
            </a:r>
            <a:r>
              <a:rPr lang="en-US" dirty="0">
                <a:latin typeface="Courier New" charset="0"/>
                <a:cs typeface="Times New Roman" charset="0"/>
              </a:rPr>
              <a:t>(Human(</a:t>
            </a:r>
            <a:r>
              <a:rPr lang="en-US" i="1" dirty="0">
                <a:latin typeface="Courier New" charset="0"/>
                <a:cs typeface="Times New Roman" charset="0"/>
              </a:rPr>
              <a:t>x</a:t>
            </a:r>
            <a:r>
              <a:rPr lang="en-US" dirty="0">
                <a:latin typeface="Courier New" charset="0"/>
                <a:cs typeface="Times New Roman" charset="0"/>
              </a:rPr>
              <a:t>)</a:t>
            </a:r>
            <a:r>
              <a:rPr lang="en-US" dirty="0">
                <a:latin typeface="Symbol" charset="0"/>
                <a:cs typeface="Times New Roman" charset="0"/>
              </a:rPr>
              <a:t> </a:t>
            </a:r>
            <a:r>
              <a:rPr lang="en-US" dirty="0" smtClean="0">
                <a:latin typeface="Symbol" charset="0"/>
                <a:cs typeface="Times New Roman" charset="0"/>
              </a:rPr>
              <a:t>⇒</a:t>
            </a:r>
            <a:r>
              <a:rPr lang="en-US" dirty="0" smtClean="0">
                <a:latin typeface="Courier New" charset="0"/>
                <a:cs typeface="Times New Roman" charset="0"/>
              </a:rPr>
              <a:t> </a:t>
            </a:r>
            <a:r>
              <a:rPr lang="en-US" dirty="0">
                <a:latin typeface="Courier New" charset="0"/>
                <a:cs typeface="Times New Roman" charset="0"/>
              </a:rPr>
              <a:t>Mammal(</a:t>
            </a:r>
            <a:r>
              <a:rPr lang="en-US" i="1" dirty="0">
                <a:latin typeface="Courier New" charset="0"/>
                <a:cs typeface="Times New Roman" charset="0"/>
              </a:rPr>
              <a:t>x</a:t>
            </a:r>
            <a:r>
              <a:rPr lang="en-US" dirty="0">
                <a:latin typeface="Courier New" charset="0"/>
                <a:cs typeface="Times New Roman" charset="0"/>
              </a:rPr>
              <a:t>))</a:t>
            </a:r>
          </a:p>
          <a:p>
            <a:pPr eaLnBrk="1" hangingPunct="1">
              <a:buFont typeface="Wingdings" charset="0"/>
              <a:buNone/>
            </a:pPr>
            <a:endParaRPr lang="en-US" dirty="0">
              <a:latin typeface="Arial" charset="0"/>
              <a:cs typeface="Times New Roman" charset="0"/>
            </a:endParaRPr>
          </a:p>
          <a:p>
            <a:pPr eaLnBrk="1" hangingPunct="1"/>
            <a:r>
              <a:rPr lang="en-US" dirty="0">
                <a:latin typeface="Arial" charset="0"/>
                <a:cs typeface="Times New Roman" charset="0"/>
              </a:rPr>
              <a:t>Equivalent to the </a:t>
            </a:r>
            <a:r>
              <a:rPr lang="en-US" dirty="0">
                <a:solidFill>
                  <a:schemeClr val="accent2"/>
                </a:solidFill>
                <a:latin typeface="Arial" charset="0"/>
                <a:cs typeface="Times New Roman" charset="0"/>
              </a:rPr>
              <a:t>conjunction</a:t>
            </a:r>
            <a:r>
              <a:rPr lang="en-US" dirty="0">
                <a:latin typeface="Arial" charset="0"/>
                <a:cs typeface="Times New Roman" charset="0"/>
              </a:rPr>
              <a:t> of instantiations of </a:t>
            </a:r>
            <a:r>
              <a:rPr lang="en-US" i="1" dirty="0">
                <a:latin typeface="Arial" charset="0"/>
                <a:cs typeface="Times New Roman" charset="0"/>
              </a:rPr>
              <a:t>x</a:t>
            </a:r>
            <a:r>
              <a:rPr lang="en-US" dirty="0">
                <a:latin typeface="Arial" charset="0"/>
                <a:cs typeface="Times New Roman" charset="0"/>
              </a:rPr>
              <a:t>:</a:t>
            </a:r>
          </a:p>
          <a:p>
            <a:pPr eaLnBrk="1" hangingPunct="1">
              <a:buFont typeface="Wingdings" charset="0"/>
              <a:buNone/>
            </a:pPr>
            <a:r>
              <a:rPr lang="en-US" dirty="0">
                <a:latin typeface="Courier New" charset="0"/>
                <a:cs typeface="Times New Roman" charset="0"/>
              </a:rPr>
              <a:t>	(Human(Jim)</a:t>
            </a:r>
            <a:r>
              <a:rPr lang="en-US" dirty="0">
                <a:latin typeface="Symbol" charset="0"/>
                <a:cs typeface="Times New Roman" charset="0"/>
              </a:rPr>
              <a:t> </a:t>
            </a:r>
            <a:r>
              <a:rPr lang="en-US" dirty="0" smtClean="0">
                <a:latin typeface="Symbol" charset="0"/>
                <a:cs typeface="Times New Roman" charset="0"/>
              </a:rPr>
              <a:t>⇒</a:t>
            </a:r>
            <a:r>
              <a:rPr lang="en-US" dirty="0" smtClean="0">
                <a:latin typeface="Courier New" charset="0"/>
                <a:cs typeface="Times New Roman" charset="0"/>
              </a:rPr>
              <a:t> </a:t>
            </a:r>
            <a:r>
              <a:rPr lang="en-US" dirty="0">
                <a:latin typeface="Courier New" charset="0"/>
                <a:cs typeface="Times New Roman" charset="0"/>
              </a:rPr>
              <a:t>Mammal(Jim)) </a:t>
            </a:r>
            <a:r>
              <a:rPr lang="en-US" dirty="0" smtClean="0">
                <a:solidFill>
                  <a:schemeClr val="accent2"/>
                </a:solidFill>
                <a:latin typeface="Symbol" charset="0"/>
                <a:cs typeface="Times New Roman" charset="0"/>
              </a:rPr>
              <a:t>∧</a:t>
            </a:r>
            <a:r>
              <a:rPr lang="en-US" dirty="0" smtClean="0">
                <a:latin typeface="Symbol" charset="0"/>
                <a:cs typeface="Times New Roman" charset="0"/>
              </a:rPr>
              <a:t> </a:t>
            </a:r>
            <a:r>
              <a:rPr lang="en-US" dirty="0">
                <a:latin typeface="Courier New" charset="0"/>
                <a:cs typeface="Times New Roman" charset="0"/>
              </a:rPr>
              <a:t/>
            </a:r>
            <a:br>
              <a:rPr lang="en-US" dirty="0">
                <a:latin typeface="Courier New" charset="0"/>
                <a:cs typeface="Times New Roman" charset="0"/>
              </a:rPr>
            </a:br>
            <a:r>
              <a:rPr lang="en-US" dirty="0">
                <a:latin typeface="Courier New" charset="0"/>
                <a:cs typeface="Times New Roman" charset="0"/>
              </a:rPr>
              <a:t>(Human(Deb)</a:t>
            </a:r>
            <a:r>
              <a:rPr lang="en-US" dirty="0">
                <a:latin typeface="Symbol" charset="0"/>
                <a:cs typeface="Times New Roman" charset="0"/>
              </a:rPr>
              <a:t> </a:t>
            </a:r>
            <a:r>
              <a:rPr lang="en-US" dirty="0" smtClean="0">
                <a:latin typeface="Symbol" charset="0"/>
                <a:cs typeface="Times New Roman" charset="0"/>
              </a:rPr>
              <a:t>⇒</a:t>
            </a:r>
            <a:r>
              <a:rPr lang="en-US" dirty="0" smtClean="0">
                <a:latin typeface="Courier New" charset="0"/>
                <a:cs typeface="Times New Roman" charset="0"/>
              </a:rPr>
              <a:t> </a:t>
            </a:r>
            <a:r>
              <a:rPr lang="en-US" dirty="0">
                <a:latin typeface="Courier New" charset="0"/>
                <a:cs typeface="Times New Roman" charset="0"/>
              </a:rPr>
              <a:t>Mammal(Deb)) </a:t>
            </a:r>
            <a:r>
              <a:rPr lang="en-US" dirty="0" smtClean="0">
                <a:solidFill>
                  <a:schemeClr val="accent2"/>
                </a:solidFill>
                <a:latin typeface="Symbol" charset="0"/>
                <a:cs typeface="Times New Roman" charset="0"/>
              </a:rPr>
              <a:t>∧</a:t>
            </a:r>
            <a:r>
              <a:rPr lang="en-US" dirty="0" smtClean="0">
                <a:latin typeface="Symbol" charset="0"/>
                <a:cs typeface="Times New Roman" charset="0"/>
              </a:rPr>
              <a:t> </a:t>
            </a:r>
            <a:r>
              <a:rPr lang="en-US" dirty="0">
                <a:latin typeface="Courier New" charset="0"/>
                <a:cs typeface="Times New Roman" charset="0"/>
              </a:rPr>
              <a:t/>
            </a:r>
            <a:br>
              <a:rPr lang="en-US" dirty="0">
                <a:latin typeface="Courier New" charset="0"/>
                <a:cs typeface="Times New Roman" charset="0"/>
              </a:rPr>
            </a:br>
            <a:r>
              <a:rPr lang="en-US" dirty="0">
                <a:latin typeface="Courier New" charset="0"/>
                <a:cs typeface="Times New Roman" charset="0"/>
              </a:rPr>
              <a:t>(Human(22) </a:t>
            </a:r>
            <a:r>
              <a:rPr lang="en-US" dirty="0" smtClean="0">
                <a:latin typeface="Symbol" charset="0"/>
                <a:cs typeface="Times New Roman" charset="0"/>
              </a:rPr>
              <a:t>⇒</a:t>
            </a:r>
            <a:r>
              <a:rPr lang="en-US" dirty="0" smtClean="0">
                <a:latin typeface="Courier New" charset="0"/>
                <a:cs typeface="Times New Roman" charset="0"/>
              </a:rPr>
              <a:t> </a:t>
            </a:r>
            <a:r>
              <a:rPr lang="en-US" dirty="0">
                <a:latin typeface="Courier New" charset="0"/>
                <a:cs typeface="Times New Roman" charset="0"/>
              </a:rPr>
              <a:t>Mammal(22</a:t>
            </a:r>
            <a:r>
              <a:rPr lang="en-US" dirty="0" smtClean="0">
                <a:latin typeface="Courier New" charset="0"/>
                <a:cs typeface="Times New Roman" charset="0"/>
              </a:rPr>
              <a:t>))  </a:t>
            </a:r>
            <a:r>
              <a:rPr lang="en-US" dirty="0" smtClean="0">
                <a:solidFill>
                  <a:schemeClr val="accent2"/>
                </a:solidFill>
                <a:latin typeface="Symbol" charset="0"/>
                <a:cs typeface="Times New Roman" charset="0"/>
              </a:rPr>
              <a:t>∧  </a:t>
            </a:r>
            <a:r>
              <a:rPr lang="en-US" dirty="0" smtClean="0">
                <a:latin typeface="Symbol" charset="0"/>
                <a:cs typeface="Times New Roman" charset="0"/>
              </a:rPr>
              <a:t> </a:t>
            </a:r>
            <a:r>
              <a:rPr lang="en-US" dirty="0">
                <a:latin typeface="Courier New" charset="0"/>
                <a:cs typeface="Times New Roman" charset="0"/>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15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15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1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71"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200" dirty="0">
                <a:latin typeface="Arial" charset="0"/>
                <a:cs typeface="Times New Roman" charset="0"/>
              </a:rPr>
              <a:t>Understanding </a:t>
            </a:r>
            <a:r>
              <a:rPr lang="en-US" sz="3200" dirty="0" smtClean="0">
                <a:latin typeface="Arial" charset="0"/>
                <a:cs typeface="Times New Roman" charset="0"/>
              </a:rPr>
              <a:t>“</a:t>
            </a:r>
            <a:r>
              <a:rPr lang="en-US" sz="3200" dirty="0" smtClean="0">
                <a:latin typeface="Arial" charset="0"/>
                <a:cs typeface="Times New Roman" charset="0"/>
                <a:sym typeface="Symbol" charset="0"/>
              </a:rPr>
              <a:t>⇒”</a:t>
            </a:r>
            <a:endParaRPr lang="en-US" sz="3200" dirty="0">
              <a:latin typeface="Arial" charset="0"/>
              <a:cs typeface="Times New Roman" charset="0"/>
            </a:endParaRPr>
          </a:p>
        </p:txBody>
      </p:sp>
      <p:sp>
        <p:nvSpPr>
          <p:cNvPr id="11267" name="Content Placeholder 2"/>
          <p:cNvSpPr>
            <a:spLocks noGrp="1"/>
          </p:cNvSpPr>
          <p:nvPr>
            <p:ph idx="1"/>
          </p:nvPr>
        </p:nvSpPr>
        <p:spPr/>
        <p:txBody>
          <a:bodyPr/>
          <a:lstStyle/>
          <a:p>
            <a:r>
              <a:rPr lang="en-US" dirty="0">
                <a:latin typeface="Arial" charset="0"/>
                <a:cs typeface="Times New Roman" charset="0"/>
              </a:rPr>
              <a:t>This is an operator.  Although we call it “implies” or “implication,” do not try to understand its semantic form from the name.  We could have called it “foo” instead and still defined its semantics the same way.</a:t>
            </a:r>
          </a:p>
          <a:p>
            <a:r>
              <a:rPr lang="en-US" dirty="0">
                <a:latin typeface="Arial" charset="0"/>
                <a:cs typeface="Times New Roman" charset="0"/>
              </a:rPr>
              <a:t>A </a:t>
            </a:r>
            <a:r>
              <a:rPr lang="en-US" dirty="0" smtClean="0">
                <a:latin typeface="Symbol" charset="0"/>
                <a:cs typeface="Times New Roman" charset="0"/>
              </a:rPr>
              <a:t>⇒</a:t>
            </a:r>
            <a:r>
              <a:rPr lang="en-US" dirty="0" smtClean="0">
                <a:latin typeface="Arial" charset="0"/>
                <a:cs typeface="Times New Roman" charset="0"/>
                <a:sym typeface="Symbol" charset="0"/>
              </a:rPr>
              <a:t> </a:t>
            </a:r>
            <a:r>
              <a:rPr lang="en-US" dirty="0">
                <a:latin typeface="Arial" charset="0"/>
                <a:cs typeface="Times New Roman" charset="0"/>
                <a:sym typeface="Symbol" charset="0"/>
              </a:rPr>
              <a:t>B “means” A is </a:t>
            </a:r>
            <a:r>
              <a:rPr lang="en-US" i="1" dirty="0">
                <a:latin typeface="Arial" charset="0"/>
                <a:cs typeface="Times New Roman" charset="0"/>
                <a:sym typeface="Symbol" charset="0"/>
              </a:rPr>
              <a:t>sufficient</a:t>
            </a:r>
            <a:r>
              <a:rPr lang="en-US" dirty="0">
                <a:latin typeface="Arial" charset="0"/>
                <a:cs typeface="Times New Roman" charset="0"/>
                <a:sym typeface="Symbol" charset="0"/>
              </a:rPr>
              <a:t> but not </a:t>
            </a:r>
            <a:r>
              <a:rPr lang="en-US" i="1" dirty="0">
                <a:latin typeface="Arial" charset="0"/>
                <a:cs typeface="Times New Roman" charset="0"/>
                <a:sym typeface="Symbol" charset="0"/>
              </a:rPr>
              <a:t>necessary</a:t>
            </a:r>
            <a:r>
              <a:rPr lang="en-US" dirty="0">
                <a:latin typeface="Arial" charset="0"/>
                <a:cs typeface="Times New Roman" charset="0"/>
                <a:sym typeface="Symbol" charset="0"/>
              </a:rPr>
              <a:t> to make B true</a:t>
            </a:r>
          </a:p>
          <a:p>
            <a:r>
              <a:rPr lang="en-US" dirty="0">
                <a:latin typeface="Arial" charset="0"/>
                <a:cs typeface="Times New Roman" charset="0"/>
                <a:sym typeface="Symbol" charset="0"/>
              </a:rPr>
              <a:t>Example:</a:t>
            </a:r>
          </a:p>
          <a:p>
            <a:pPr lvl="1"/>
            <a:r>
              <a:rPr lang="en-US" dirty="0">
                <a:latin typeface="Arial" charset="0"/>
                <a:cs typeface="Times New Roman" charset="0"/>
                <a:sym typeface="Symbol" charset="0"/>
              </a:rPr>
              <a:t>Let A be “has a cold” and B be “drink water”</a:t>
            </a:r>
          </a:p>
          <a:p>
            <a:pPr lvl="1"/>
            <a:r>
              <a:rPr lang="en-US" dirty="0">
                <a:latin typeface="Arial" charset="0"/>
                <a:cs typeface="Times New Roman" charset="0"/>
                <a:sym typeface="Symbol" charset="0"/>
              </a:rPr>
              <a:t>A </a:t>
            </a:r>
            <a:r>
              <a:rPr lang="en-US" dirty="0" smtClean="0">
                <a:latin typeface="Symbol" charset="0"/>
                <a:cs typeface="Times New Roman" charset="0"/>
              </a:rPr>
              <a:t>⇒</a:t>
            </a:r>
            <a:r>
              <a:rPr lang="en-US" dirty="0" smtClean="0">
                <a:latin typeface="Arial" charset="0"/>
                <a:cs typeface="Times New Roman" charset="0"/>
                <a:sym typeface="Symbol" charset="0"/>
              </a:rPr>
              <a:t> </a:t>
            </a:r>
            <a:r>
              <a:rPr lang="en-US" dirty="0">
                <a:latin typeface="Arial" charset="0"/>
                <a:cs typeface="Times New Roman" charset="0"/>
                <a:sym typeface="Symbol" charset="0"/>
              </a:rPr>
              <a:t>B can be interpreted as “should drink water” when “has a cold.”</a:t>
            </a:r>
          </a:p>
          <a:p>
            <a:pPr lvl="1"/>
            <a:r>
              <a:rPr lang="en-US" dirty="0">
                <a:latin typeface="Arial" charset="0"/>
                <a:cs typeface="Times New Roman" charset="0"/>
                <a:sym typeface="Symbol" charset="0"/>
              </a:rPr>
              <a:t>However, you can drink water even when you do not have a cold.  Thus A </a:t>
            </a:r>
            <a:r>
              <a:rPr lang="en-US" dirty="0" smtClean="0">
                <a:latin typeface="Symbol" charset="0"/>
                <a:cs typeface="Times New Roman" charset="0"/>
              </a:rPr>
              <a:t>⇒</a:t>
            </a:r>
            <a:r>
              <a:rPr lang="en-US" dirty="0" smtClean="0">
                <a:latin typeface="Arial" charset="0"/>
                <a:cs typeface="Times New Roman" charset="0"/>
                <a:sym typeface="Symbol" charset="0"/>
              </a:rPr>
              <a:t> </a:t>
            </a:r>
            <a:r>
              <a:rPr lang="en-US" dirty="0">
                <a:latin typeface="Arial" charset="0"/>
                <a:cs typeface="Times New Roman" charset="0"/>
                <a:sym typeface="Symbol" charset="0"/>
              </a:rPr>
              <a:t>B is still true when A is </a:t>
            </a:r>
            <a:r>
              <a:rPr lang="en-US" b="1" i="1" dirty="0">
                <a:latin typeface="Arial" charset="0"/>
                <a:cs typeface="Times New Roman" charset="0"/>
                <a:sym typeface="Symbol" charset="0"/>
              </a:rPr>
              <a:t>not</a:t>
            </a:r>
            <a:r>
              <a:rPr lang="en-US" dirty="0">
                <a:latin typeface="Arial" charset="0"/>
                <a:cs typeface="Times New Roman" charset="0"/>
                <a:sym typeface="Symbol" charset="0"/>
              </a:rPr>
              <a:t> true.</a:t>
            </a:r>
            <a:endParaRPr lang="en-US" dirty="0">
              <a:latin typeface="Arial" charset="0"/>
              <a:cs typeface="Times New Roman" charset="0"/>
            </a:endParaRPr>
          </a:p>
        </p:txBody>
      </p:sp>
      <p:sp>
        <p:nvSpPr>
          <p:cNvPr id="11268"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3200" dirty="0">
                <a:latin typeface="Arial" charset="0"/>
                <a:cs typeface="Times New Roman" charset="0"/>
              </a:rPr>
              <a:t>FOL Syntax:  Quantifiers</a:t>
            </a:r>
          </a:p>
        </p:txBody>
      </p:sp>
      <p:sp>
        <p:nvSpPr>
          <p:cNvPr id="1265667" name="Rectangle 3"/>
          <p:cNvSpPr>
            <a:spLocks noGrp="1" noChangeArrowheads="1"/>
          </p:cNvSpPr>
          <p:nvPr>
            <p:ph idx="1"/>
          </p:nvPr>
        </p:nvSpPr>
        <p:spPr>
          <a:xfrm>
            <a:off x="304800" y="1600200"/>
            <a:ext cx="8686800" cy="4876800"/>
          </a:xfrm>
        </p:spPr>
        <p:txBody>
          <a:bodyPr>
            <a:normAutofit/>
          </a:bodyPr>
          <a:lstStyle/>
          <a:p>
            <a:pPr eaLnBrk="1" hangingPunct="1">
              <a:lnSpc>
                <a:spcPct val="90000"/>
              </a:lnSpc>
              <a:buFont typeface="Wingdings" charset="0"/>
              <a:buNone/>
            </a:pPr>
            <a:r>
              <a:rPr lang="en-US" sz="2200" b="1" dirty="0">
                <a:solidFill>
                  <a:srgbClr val="CC3300"/>
                </a:solidFill>
                <a:latin typeface="Arial" charset="0"/>
                <a:cs typeface="Times New Roman" charset="0"/>
              </a:rPr>
              <a:t>Existential quantifier</a:t>
            </a:r>
            <a:r>
              <a:rPr lang="en-US" sz="2200" dirty="0">
                <a:latin typeface="Arial" charset="0"/>
                <a:cs typeface="Times New Roman" charset="0"/>
              </a:rPr>
              <a:t>: </a:t>
            </a:r>
            <a:r>
              <a:rPr lang="en-US" sz="2800" dirty="0" smtClean="0">
                <a:solidFill>
                  <a:srgbClr val="CC3300"/>
                </a:solidFill>
                <a:latin typeface="Symbol" charset="0"/>
                <a:cs typeface="Times New Roman" charset="0"/>
              </a:rPr>
              <a:t>∃</a:t>
            </a:r>
            <a:r>
              <a:rPr lang="en-US" sz="2800" dirty="0" smtClean="0">
                <a:latin typeface="Courier New" charset="0"/>
                <a:cs typeface="Times New Roman" charset="0"/>
              </a:rPr>
              <a:t>&lt;</a:t>
            </a:r>
            <a:r>
              <a:rPr lang="en-US" sz="2800" dirty="0">
                <a:latin typeface="Courier New" charset="0"/>
                <a:cs typeface="Times New Roman" charset="0"/>
              </a:rPr>
              <a:t>variable&gt; &lt;sentence&gt;</a:t>
            </a:r>
            <a:endParaRPr lang="en-US" sz="2200" dirty="0">
              <a:latin typeface="Courier New" charset="0"/>
              <a:cs typeface="Times New Roman" charset="0"/>
            </a:endParaRPr>
          </a:p>
          <a:p>
            <a:pPr eaLnBrk="1" hangingPunct="1">
              <a:lnSpc>
                <a:spcPct val="90000"/>
              </a:lnSpc>
            </a:pPr>
            <a:r>
              <a:rPr lang="en-US" sz="2200" dirty="0">
                <a:latin typeface="Arial" charset="0"/>
                <a:cs typeface="Times New Roman" charset="0"/>
              </a:rPr>
              <a:t>Means the sentence is true</a:t>
            </a:r>
            <a:br>
              <a:rPr lang="en-US" sz="2200" dirty="0">
                <a:latin typeface="Arial" charset="0"/>
                <a:cs typeface="Times New Roman" charset="0"/>
              </a:rPr>
            </a:br>
            <a:r>
              <a:rPr lang="en-US" sz="2200" b="1" dirty="0">
                <a:solidFill>
                  <a:srgbClr val="CC3300"/>
                </a:solidFill>
                <a:latin typeface="Arial" charset="0"/>
                <a:cs typeface="Times New Roman" charset="0"/>
              </a:rPr>
              <a:t>for some</a:t>
            </a:r>
            <a:r>
              <a:rPr lang="en-US" sz="2200" b="1" dirty="0">
                <a:latin typeface="Arial" charset="0"/>
                <a:cs typeface="Times New Roman" charset="0"/>
              </a:rPr>
              <a:t> </a:t>
            </a:r>
            <a:r>
              <a:rPr lang="en-US" sz="2200" dirty="0">
                <a:latin typeface="Arial" charset="0"/>
                <a:cs typeface="Times New Roman" charset="0"/>
              </a:rPr>
              <a:t>value of </a:t>
            </a:r>
            <a:r>
              <a:rPr lang="en-US" sz="2200" i="1" dirty="0">
                <a:latin typeface="Arial" charset="0"/>
                <a:cs typeface="Times New Roman" charset="0"/>
              </a:rPr>
              <a:t>x</a:t>
            </a:r>
            <a:r>
              <a:rPr lang="en-US" sz="2200" dirty="0">
                <a:latin typeface="Arial" charset="0"/>
                <a:cs typeface="Times New Roman" charset="0"/>
              </a:rPr>
              <a:t> in the domain of variable </a:t>
            </a:r>
            <a:r>
              <a:rPr lang="en-US" sz="2200" i="1" dirty="0">
                <a:latin typeface="Arial" charset="0"/>
                <a:cs typeface="Times New Roman" charset="0"/>
              </a:rPr>
              <a:t>x</a:t>
            </a:r>
          </a:p>
          <a:p>
            <a:pPr lvl="3" eaLnBrk="1" hangingPunct="1">
              <a:lnSpc>
                <a:spcPct val="90000"/>
              </a:lnSpc>
            </a:pPr>
            <a:endParaRPr lang="en-US" sz="1700" dirty="0">
              <a:latin typeface="Arial" charset="0"/>
              <a:cs typeface="Times New Roman" charset="0"/>
            </a:endParaRPr>
          </a:p>
          <a:p>
            <a:pPr eaLnBrk="1" hangingPunct="1">
              <a:lnSpc>
                <a:spcPct val="90000"/>
              </a:lnSpc>
            </a:pPr>
            <a:r>
              <a:rPr lang="en-US" sz="2200" dirty="0">
                <a:latin typeface="Arial" charset="0"/>
                <a:cs typeface="Times New Roman" charset="0"/>
              </a:rPr>
              <a:t>Main connective is typically </a:t>
            </a:r>
            <a:r>
              <a:rPr lang="en-US" sz="3200" dirty="0" smtClean="0">
                <a:latin typeface="Symbol" charset="0"/>
                <a:cs typeface="Times New Roman" charset="0"/>
              </a:rPr>
              <a:t>∧</a:t>
            </a:r>
            <a:endParaRPr lang="en-US" sz="2200" dirty="0">
              <a:latin typeface="Symbol" charset="0"/>
              <a:cs typeface="Times New Roman" charset="0"/>
            </a:endParaRPr>
          </a:p>
          <a:p>
            <a:pPr lvl="1" eaLnBrk="1" hangingPunct="1">
              <a:lnSpc>
                <a:spcPct val="90000"/>
              </a:lnSpc>
            </a:pPr>
            <a:r>
              <a:rPr lang="en-US" sz="3200" b="1" dirty="0">
                <a:latin typeface="Palatino" charset="0"/>
                <a:cs typeface="Times New Roman" charset="0"/>
              </a:rPr>
              <a:t>Some humans are old</a:t>
            </a:r>
            <a:r>
              <a:rPr lang="en-US" b="1" dirty="0">
                <a:latin typeface="Arial" charset="0"/>
                <a:cs typeface="Times New Roman" charset="0"/>
              </a:rPr>
              <a:t>            becomes in FOL: </a:t>
            </a:r>
            <a:endParaRPr lang="en-US" dirty="0">
              <a:latin typeface="Arial" charset="0"/>
              <a:cs typeface="Times New Roman" charset="0"/>
            </a:endParaRPr>
          </a:p>
          <a:p>
            <a:pPr lvl="1" eaLnBrk="1" hangingPunct="1">
              <a:lnSpc>
                <a:spcPct val="90000"/>
              </a:lnSpc>
            </a:pPr>
            <a:r>
              <a:rPr lang="en-US" b="1" dirty="0" smtClean="0">
                <a:latin typeface="Symbol" charset="0"/>
                <a:cs typeface="Times New Roman" charset="0"/>
              </a:rPr>
              <a:t>∃</a:t>
            </a:r>
            <a:r>
              <a:rPr lang="en-US" b="1" dirty="0" smtClean="0">
                <a:latin typeface="Courier New" charset="0"/>
                <a:cs typeface="Times New Roman" charset="0"/>
              </a:rPr>
              <a:t>x </a:t>
            </a:r>
            <a:r>
              <a:rPr lang="en-US" b="1" dirty="0">
                <a:latin typeface="Courier New" charset="0"/>
                <a:cs typeface="Times New Roman" charset="0"/>
              </a:rPr>
              <a:t>Human(x)</a:t>
            </a:r>
            <a:r>
              <a:rPr lang="en-US" b="1" dirty="0">
                <a:latin typeface="Symbol" charset="0"/>
                <a:cs typeface="Times New Roman" charset="0"/>
              </a:rPr>
              <a:t> </a:t>
            </a:r>
            <a:r>
              <a:rPr lang="en-US" b="1" dirty="0" smtClean="0">
                <a:latin typeface="Symbol" charset="0"/>
                <a:cs typeface="Times New Roman" charset="0"/>
              </a:rPr>
              <a:t>∧</a:t>
            </a:r>
            <a:r>
              <a:rPr lang="en-US" b="1" dirty="0" smtClean="0">
                <a:latin typeface="Courier New" charset="0"/>
                <a:cs typeface="Times New Roman" charset="0"/>
              </a:rPr>
              <a:t> </a:t>
            </a:r>
            <a:r>
              <a:rPr lang="en-US" b="1" dirty="0">
                <a:latin typeface="Courier New" charset="0"/>
                <a:cs typeface="Times New Roman" charset="0"/>
              </a:rPr>
              <a:t>Old(x)</a:t>
            </a:r>
          </a:p>
          <a:p>
            <a:pPr lvl="1" eaLnBrk="1" hangingPunct="1">
              <a:lnSpc>
                <a:spcPct val="90000"/>
              </a:lnSpc>
              <a:buFontTx/>
              <a:buNone/>
            </a:pPr>
            <a:r>
              <a:rPr lang="en-US" dirty="0">
                <a:latin typeface="Arial" charset="0"/>
                <a:cs typeface="Times New Roman" charset="0"/>
              </a:rPr>
              <a:t>    there exist an </a:t>
            </a:r>
            <a:r>
              <a:rPr lang="en-US" i="1" dirty="0">
                <a:latin typeface="Arial" charset="0"/>
                <a:cs typeface="Times New Roman" charset="0"/>
              </a:rPr>
              <a:t>x </a:t>
            </a:r>
            <a:r>
              <a:rPr lang="en-US" dirty="0">
                <a:latin typeface="Arial" charset="0"/>
                <a:cs typeface="Times New Roman" charset="0"/>
              </a:rPr>
              <a:t>such that </a:t>
            </a:r>
            <a:r>
              <a:rPr lang="en-US" i="1" dirty="0">
                <a:latin typeface="Arial" charset="0"/>
                <a:cs typeface="Times New Roman" charset="0"/>
              </a:rPr>
              <a:t>x</a:t>
            </a:r>
            <a:r>
              <a:rPr lang="en-US" dirty="0">
                <a:latin typeface="Arial" charset="0"/>
                <a:cs typeface="Times New Roman" charset="0"/>
              </a:rPr>
              <a:t> is a human and </a:t>
            </a:r>
            <a:r>
              <a:rPr lang="en-US" i="1" dirty="0">
                <a:latin typeface="Arial" charset="0"/>
                <a:cs typeface="Times New Roman" charset="0"/>
              </a:rPr>
              <a:t>x</a:t>
            </a:r>
            <a:r>
              <a:rPr lang="en-US" dirty="0">
                <a:latin typeface="Arial" charset="0"/>
                <a:cs typeface="Times New Roman" charset="0"/>
              </a:rPr>
              <a:t> is old</a:t>
            </a:r>
          </a:p>
          <a:p>
            <a:pPr lvl="1" eaLnBrk="1" hangingPunct="1">
              <a:lnSpc>
                <a:spcPct val="90000"/>
              </a:lnSpc>
            </a:pPr>
            <a:r>
              <a:rPr lang="en-US" sz="3200" b="1" dirty="0">
                <a:latin typeface="Palatino" charset="0"/>
                <a:cs typeface="Times New Roman" charset="0"/>
              </a:rPr>
              <a:t>Mammals may have arms.</a:t>
            </a:r>
            <a:r>
              <a:rPr lang="en-US" b="1" dirty="0">
                <a:latin typeface="Arial" charset="0"/>
                <a:cs typeface="Times New Roman" charset="0"/>
              </a:rPr>
              <a:t>     becomes in FOL: </a:t>
            </a:r>
            <a:endParaRPr lang="en-US" dirty="0">
              <a:latin typeface="Arial" charset="0"/>
              <a:cs typeface="Times New Roman" charset="0"/>
            </a:endParaRPr>
          </a:p>
          <a:p>
            <a:pPr lvl="1" eaLnBrk="1" hangingPunct="1">
              <a:lnSpc>
                <a:spcPct val="90000"/>
              </a:lnSpc>
            </a:pPr>
            <a:r>
              <a:rPr lang="en-US" b="1" dirty="0" smtClean="0">
                <a:latin typeface="Symbol" charset="0"/>
                <a:cs typeface="Times New Roman" charset="0"/>
              </a:rPr>
              <a:t>∃</a:t>
            </a:r>
            <a:r>
              <a:rPr lang="en-US" b="1" dirty="0" smtClean="0">
                <a:latin typeface="Courier New" charset="0"/>
                <a:cs typeface="Times New Roman" charset="0"/>
              </a:rPr>
              <a:t>x </a:t>
            </a:r>
            <a:r>
              <a:rPr lang="en-US" b="1" dirty="0">
                <a:latin typeface="Courier New" charset="0"/>
                <a:cs typeface="Times New Roman" charset="0"/>
              </a:rPr>
              <a:t>Mammal(x)</a:t>
            </a:r>
            <a:r>
              <a:rPr lang="en-US" b="1" dirty="0">
                <a:latin typeface="Symbol" charset="0"/>
                <a:cs typeface="Times New Roman" charset="0"/>
              </a:rPr>
              <a:t> </a:t>
            </a:r>
            <a:r>
              <a:rPr lang="en-US" b="1" dirty="0" smtClean="0">
                <a:latin typeface="Symbol" charset="0"/>
                <a:cs typeface="Times New Roman" charset="0"/>
              </a:rPr>
              <a:t>∧</a:t>
            </a:r>
            <a:r>
              <a:rPr lang="en-US" b="1" dirty="0" smtClean="0">
                <a:latin typeface="Courier New" charset="0"/>
                <a:cs typeface="Times New Roman" charset="0"/>
              </a:rPr>
              <a:t> </a:t>
            </a:r>
            <a:r>
              <a:rPr lang="en-US" b="1" dirty="0" err="1">
                <a:latin typeface="Courier New" charset="0"/>
                <a:cs typeface="Times New Roman" charset="0"/>
              </a:rPr>
              <a:t>HasArms</a:t>
            </a:r>
            <a:r>
              <a:rPr lang="en-US" b="1" dirty="0">
                <a:latin typeface="Courier New" charset="0"/>
                <a:cs typeface="Times New Roman" charset="0"/>
              </a:rPr>
              <a:t>(x)</a:t>
            </a:r>
          </a:p>
          <a:p>
            <a:pPr lvl="1" eaLnBrk="1" hangingPunct="1">
              <a:lnSpc>
                <a:spcPct val="90000"/>
              </a:lnSpc>
              <a:buFontTx/>
              <a:buNone/>
            </a:pPr>
            <a:r>
              <a:rPr lang="en-US" dirty="0">
                <a:latin typeface="Arial" charset="0"/>
                <a:cs typeface="Times New Roman" charset="0"/>
              </a:rPr>
              <a:t>    there exist an x such that x is a mammal and x has arms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5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5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56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656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656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6566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6566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6566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656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67" grpId="0" build="p" bldLvl="2"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z="3200" dirty="0">
                <a:latin typeface="Arial" charset="0"/>
                <a:cs typeface="Times New Roman" charset="0"/>
              </a:rPr>
              <a:t>Fun with Sentences</a:t>
            </a:r>
          </a:p>
        </p:txBody>
      </p:sp>
      <p:sp>
        <p:nvSpPr>
          <p:cNvPr id="1306627" name="Rectangle 3"/>
          <p:cNvSpPr>
            <a:spLocks noGrp="1" noChangeArrowheads="1"/>
          </p:cNvSpPr>
          <p:nvPr>
            <p:ph idx="1"/>
          </p:nvPr>
        </p:nvSpPr>
        <p:spPr>
          <a:xfrm>
            <a:off x="457200" y="1143000"/>
            <a:ext cx="8229600" cy="5105400"/>
          </a:xfrm>
        </p:spPr>
        <p:txBody>
          <a:bodyPr>
            <a:normAutofit/>
          </a:bodyPr>
          <a:lstStyle/>
          <a:p>
            <a:pPr eaLnBrk="1" hangingPunct="1">
              <a:lnSpc>
                <a:spcPct val="90000"/>
              </a:lnSpc>
            </a:pPr>
            <a:r>
              <a:rPr lang="en-US" dirty="0" smtClean="0">
                <a:latin typeface="Palatino" charset="0"/>
                <a:cs typeface="Times New Roman" charset="0"/>
              </a:rPr>
              <a:t>Good </a:t>
            </a:r>
            <a:r>
              <a:rPr lang="en-US" dirty="0">
                <a:latin typeface="Palatino" charset="0"/>
                <a:cs typeface="Times New Roman" charset="0"/>
              </a:rPr>
              <a:t>people </a:t>
            </a:r>
            <a:r>
              <a:rPr lang="en-US" dirty="0">
                <a:solidFill>
                  <a:srgbClr val="CC3300"/>
                </a:solidFill>
                <a:latin typeface="Palatino" charset="0"/>
                <a:cs typeface="Times New Roman" charset="0"/>
              </a:rPr>
              <a:t>always</a:t>
            </a:r>
            <a:r>
              <a:rPr lang="en-US" dirty="0">
                <a:latin typeface="Palatino" charset="0"/>
                <a:cs typeface="Times New Roman" charset="0"/>
              </a:rPr>
              <a:t> have friends.</a:t>
            </a:r>
          </a:p>
          <a:p>
            <a:pPr eaLnBrk="1" hangingPunct="1">
              <a:lnSpc>
                <a:spcPct val="90000"/>
              </a:lnSpc>
              <a:buFontTx/>
              <a:buNone/>
            </a:pPr>
            <a:r>
              <a:rPr lang="en-US" dirty="0">
                <a:latin typeface="Palatino" charset="0"/>
                <a:cs typeface="Times New Roman" charset="0"/>
              </a:rPr>
              <a:t>	</a:t>
            </a:r>
            <a:r>
              <a:rPr lang="en-US" sz="2000" b="1" dirty="0">
                <a:latin typeface="Arial" charset="0"/>
                <a:cs typeface="Times New Roman" charset="0"/>
              </a:rPr>
              <a:t>could mean:</a:t>
            </a:r>
            <a:r>
              <a:rPr lang="en-US" dirty="0">
                <a:latin typeface="Palatino" charset="0"/>
                <a:cs typeface="Times New Roman" charset="0"/>
              </a:rPr>
              <a:t> </a:t>
            </a:r>
            <a:r>
              <a:rPr lang="en-US" dirty="0">
                <a:solidFill>
                  <a:srgbClr val="CC3300"/>
                </a:solidFill>
                <a:latin typeface="Palatino" charset="0"/>
                <a:cs typeface="Times New Roman" charset="0"/>
              </a:rPr>
              <a:t>All</a:t>
            </a:r>
            <a:r>
              <a:rPr lang="en-US" dirty="0">
                <a:latin typeface="Palatino" charset="0"/>
                <a:cs typeface="Times New Roman" charset="0"/>
              </a:rPr>
              <a:t> good people have friends.</a:t>
            </a:r>
          </a:p>
          <a:p>
            <a:pPr eaLnBrk="1" hangingPunct="1">
              <a:lnSpc>
                <a:spcPct val="90000"/>
              </a:lnSpc>
              <a:buFont typeface="Arial" charset="0"/>
              <a:buNone/>
            </a:pPr>
            <a:r>
              <a:rPr lang="en-US" sz="2000" b="1" dirty="0">
                <a:solidFill>
                  <a:srgbClr val="CC3300"/>
                </a:solidFill>
                <a:latin typeface="Symbol" charset="0"/>
                <a:cs typeface="Times New Roman" charset="0"/>
              </a:rPr>
              <a:t>	</a:t>
            </a:r>
            <a:r>
              <a:rPr lang="en-US" sz="2000" b="1" dirty="0" smtClean="0">
                <a:solidFill>
                  <a:srgbClr val="CC3300"/>
                </a:solidFill>
                <a:latin typeface="Symbol" charset="0"/>
                <a:cs typeface="Times New Roman" charset="0"/>
              </a:rPr>
              <a:t>∀</a:t>
            </a:r>
            <a:r>
              <a:rPr lang="en-US" sz="2000" b="1" dirty="0" smtClean="0">
                <a:solidFill>
                  <a:srgbClr val="CC3300"/>
                </a:solidFill>
                <a:latin typeface="Courier New" charset="0"/>
                <a:cs typeface="Times New Roman" charset="0"/>
              </a:rPr>
              <a:t>x</a:t>
            </a:r>
            <a:r>
              <a:rPr lang="en-US" sz="2000" b="1" dirty="0" smtClean="0">
                <a:latin typeface="Courier New" charset="0"/>
                <a:cs typeface="Times New Roman" charset="0"/>
              </a:rPr>
              <a:t> (Person</a:t>
            </a:r>
            <a:r>
              <a:rPr lang="en-US" sz="2000" b="1" dirty="0">
                <a:latin typeface="Courier New" charset="0"/>
                <a:cs typeface="Times New Roman" charset="0"/>
              </a:rPr>
              <a:t>(x)</a:t>
            </a:r>
            <a:r>
              <a:rPr lang="en-US" sz="2000" b="1" dirty="0">
                <a:latin typeface="Symbol"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 </a:t>
            </a:r>
            <a:r>
              <a:rPr lang="en-US" sz="2000" b="1" dirty="0">
                <a:latin typeface="Courier New" charset="0"/>
                <a:cs typeface="Times New Roman" charset="0"/>
              </a:rPr>
              <a:t>Good(x</a:t>
            </a:r>
            <a:r>
              <a:rPr lang="en-US" sz="2000" b="1" dirty="0" smtClean="0">
                <a:latin typeface="Courier New" charset="0"/>
                <a:cs typeface="Times New Roman" charset="0"/>
              </a:rPr>
              <a:t>))</a:t>
            </a:r>
            <a:r>
              <a:rPr lang="en-US" sz="2000" b="1" dirty="0" smtClean="0">
                <a:latin typeface="Symbol" charset="0"/>
                <a:cs typeface="Times New Roman" charset="0"/>
              </a:rPr>
              <a:t> ⇒</a:t>
            </a:r>
            <a:r>
              <a:rPr lang="en-US" sz="2000" b="1" dirty="0" smtClean="0">
                <a:latin typeface="Courier New"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y</a:t>
            </a:r>
            <a:r>
              <a:rPr lang="en-US" sz="2000" b="1" dirty="0">
                <a:latin typeface="Courier New" charset="0"/>
                <a:cs typeface="Times New Roman" charset="0"/>
              </a:rPr>
              <a:t>(Friend(</a:t>
            </a:r>
            <a:r>
              <a:rPr lang="en-US" sz="2000" b="1" dirty="0" err="1">
                <a:latin typeface="Courier New" charset="0"/>
                <a:cs typeface="Times New Roman" charset="0"/>
              </a:rPr>
              <a:t>x,y</a:t>
            </a:r>
            <a:r>
              <a:rPr lang="en-US" sz="2000" b="1" dirty="0">
                <a:latin typeface="Courier New" charset="0"/>
                <a:cs typeface="Times New Roman" charset="0"/>
              </a:rPr>
              <a:t>)</a:t>
            </a:r>
            <a:r>
              <a:rPr lang="en-US" sz="2000" b="1" dirty="0" smtClean="0">
                <a:latin typeface="Courier New" charset="0"/>
                <a:cs typeface="Times New Roman" charset="0"/>
              </a:rPr>
              <a:t>)</a:t>
            </a:r>
          </a:p>
          <a:p>
            <a:pPr eaLnBrk="1" hangingPunct="1">
              <a:lnSpc>
                <a:spcPct val="90000"/>
              </a:lnSpc>
              <a:buFont typeface="Arial" charset="0"/>
              <a:buNone/>
            </a:pPr>
            <a:endParaRPr lang="en-US" sz="2000" dirty="0">
              <a:latin typeface="Arial" charset="0"/>
              <a:cs typeface="Times New Roman" charset="0"/>
            </a:endParaRPr>
          </a:p>
          <a:p>
            <a:pPr eaLnBrk="1" hangingPunct="1">
              <a:lnSpc>
                <a:spcPct val="90000"/>
              </a:lnSpc>
            </a:pPr>
            <a:r>
              <a:rPr lang="en-US" dirty="0">
                <a:latin typeface="Palatino" charset="0"/>
                <a:cs typeface="Times New Roman" charset="0"/>
              </a:rPr>
              <a:t>Busy people </a:t>
            </a:r>
            <a:r>
              <a:rPr lang="en-US" dirty="0">
                <a:solidFill>
                  <a:srgbClr val="CC3300"/>
                </a:solidFill>
                <a:latin typeface="Palatino" charset="0"/>
                <a:cs typeface="Times New Roman" charset="0"/>
              </a:rPr>
              <a:t>sometimes</a:t>
            </a:r>
            <a:r>
              <a:rPr lang="en-US" dirty="0">
                <a:latin typeface="Palatino" charset="0"/>
                <a:cs typeface="Times New Roman" charset="0"/>
              </a:rPr>
              <a:t> have friends.</a:t>
            </a:r>
          </a:p>
          <a:p>
            <a:pPr eaLnBrk="1" hangingPunct="1">
              <a:lnSpc>
                <a:spcPct val="90000"/>
              </a:lnSpc>
              <a:buFontTx/>
              <a:buNone/>
            </a:pPr>
            <a:r>
              <a:rPr lang="en-US" sz="2000" b="1" dirty="0">
                <a:latin typeface="Arial" charset="0"/>
                <a:cs typeface="Times New Roman" charset="0"/>
              </a:rPr>
              <a:t>	could mean:</a:t>
            </a:r>
            <a:r>
              <a:rPr lang="en-US" dirty="0">
                <a:latin typeface="Palatino" charset="0"/>
                <a:cs typeface="Times New Roman" charset="0"/>
              </a:rPr>
              <a:t> </a:t>
            </a:r>
            <a:r>
              <a:rPr lang="en-US" dirty="0">
                <a:solidFill>
                  <a:srgbClr val="CC3300"/>
                </a:solidFill>
                <a:latin typeface="Palatino" charset="0"/>
                <a:cs typeface="Times New Roman" charset="0"/>
              </a:rPr>
              <a:t>Some</a:t>
            </a:r>
            <a:r>
              <a:rPr lang="en-US" dirty="0">
                <a:latin typeface="Palatino" charset="0"/>
                <a:cs typeface="Times New Roman" charset="0"/>
              </a:rPr>
              <a:t> busy people have friends.</a:t>
            </a:r>
          </a:p>
          <a:p>
            <a:pPr eaLnBrk="1" hangingPunct="1">
              <a:lnSpc>
                <a:spcPct val="90000"/>
              </a:lnSpc>
              <a:buFont typeface="Arial" charset="0"/>
              <a:buNone/>
            </a:pPr>
            <a:r>
              <a:rPr lang="en-US" sz="2000" b="1" dirty="0">
                <a:solidFill>
                  <a:srgbClr val="CC3300"/>
                </a:solidFill>
                <a:latin typeface="Symbol" charset="0"/>
                <a:cs typeface="Times New Roman" charset="0"/>
              </a:rPr>
              <a:t>	</a:t>
            </a:r>
            <a:r>
              <a:rPr lang="en-US" sz="2000" b="1" dirty="0" smtClean="0">
                <a:solidFill>
                  <a:srgbClr val="CC3300"/>
                </a:solidFill>
                <a:latin typeface="Symbol" charset="0"/>
                <a:cs typeface="Times New Roman" charset="0"/>
              </a:rPr>
              <a:t>∃</a:t>
            </a:r>
            <a:r>
              <a:rPr lang="en-US" sz="2000" b="1" dirty="0" smtClean="0">
                <a:solidFill>
                  <a:srgbClr val="CC3300"/>
                </a:solidFill>
                <a:latin typeface="Courier New" charset="0"/>
                <a:cs typeface="Times New Roman" charset="0"/>
              </a:rPr>
              <a:t>x</a:t>
            </a:r>
            <a:r>
              <a:rPr lang="en-US" sz="2000" b="1" dirty="0" smtClean="0">
                <a:latin typeface="Courier New" charset="0"/>
                <a:cs typeface="Times New Roman" charset="0"/>
              </a:rPr>
              <a:t> </a:t>
            </a:r>
            <a:r>
              <a:rPr lang="en-US" sz="2000" b="1" dirty="0">
                <a:latin typeface="Courier New" charset="0"/>
                <a:cs typeface="Times New Roman" charset="0"/>
              </a:rPr>
              <a:t>Person(x)</a:t>
            </a:r>
            <a:r>
              <a:rPr lang="en-US" sz="2000" b="1" dirty="0">
                <a:latin typeface="Symbol"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 </a:t>
            </a:r>
            <a:r>
              <a:rPr lang="en-US" sz="2000" b="1" dirty="0">
                <a:latin typeface="Courier New" charset="0"/>
                <a:cs typeface="Times New Roman" charset="0"/>
              </a:rPr>
              <a:t>Busy(x)</a:t>
            </a:r>
            <a:r>
              <a:rPr lang="en-US" sz="2000" b="1" dirty="0">
                <a:latin typeface="Symbol"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y</a:t>
            </a:r>
            <a:r>
              <a:rPr lang="en-US" sz="2000" b="1" dirty="0">
                <a:latin typeface="Courier New" charset="0"/>
                <a:cs typeface="Times New Roman" charset="0"/>
              </a:rPr>
              <a:t>(Friend(</a:t>
            </a:r>
            <a:r>
              <a:rPr lang="en-US" sz="2000" b="1" dirty="0" err="1">
                <a:latin typeface="Courier New" charset="0"/>
                <a:cs typeface="Times New Roman" charset="0"/>
              </a:rPr>
              <a:t>x,y</a:t>
            </a:r>
            <a:r>
              <a:rPr lang="en-US" sz="2000" b="1" dirty="0">
                <a:latin typeface="Courier New" charset="0"/>
                <a:cs typeface="Times New Roman" charset="0"/>
              </a:rPr>
              <a:t>)</a:t>
            </a:r>
            <a:r>
              <a:rPr lang="en-US" sz="2000" b="1" dirty="0" smtClean="0">
                <a:latin typeface="Courier New" charset="0"/>
                <a:cs typeface="Times New Roman" charset="0"/>
              </a:rPr>
              <a:t>)</a:t>
            </a:r>
          </a:p>
          <a:p>
            <a:pPr eaLnBrk="1" hangingPunct="1">
              <a:lnSpc>
                <a:spcPct val="90000"/>
              </a:lnSpc>
              <a:buFont typeface="Arial" charset="0"/>
              <a:buNone/>
            </a:pPr>
            <a:endParaRPr lang="en-US" sz="2000" dirty="0">
              <a:latin typeface="Arial" charset="0"/>
              <a:cs typeface="Times New Roman" charset="0"/>
            </a:endParaRPr>
          </a:p>
          <a:p>
            <a:pPr eaLnBrk="1" hangingPunct="1">
              <a:lnSpc>
                <a:spcPct val="90000"/>
              </a:lnSpc>
            </a:pPr>
            <a:r>
              <a:rPr lang="en-US" dirty="0">
                <a:latin typeface="Palatino" charset="0"/>
                <a:cs typeface="Times New Roman" charset="0"/>
              </a:rPr>
              <a:t>Bad people </a:t>
            </a:r>
            <a:r>
              <a:rPr lang="en-US" dirty="0">
                <a:solidFill>
                  <a:srgbClr val="CC3300"/>
                </a:solidFill>
                <a:latin typeface="Palatino" charset="0"/>
                <a:cs typeface="Times New Roman" charset="0"/>
              </a:rPr>
              <a:t>never</a:t>
            </a:r>
            <a:r>
              <a:rPr lang="en-US" dirty="0">
                <a:latin typeface="Palatino" charset="0"/>
                <a:cs typeface="Times New Roman" charset="0"/>
              </a:rPr>
              <a:t> have friends.</a:t>
            </a:r>
          </a:p>
          <a:p>
            <a:pPr eaLnBrk="1" hangingPunct="1">
              <a:lnSpc>
                <a:spcPct val="90000"/>
              </a:lnSpc>
              <a:buFontTx/>
              <a:buNone/>
            </a:pPr>
            <a:r>
              <a:rPr lang="en-US" sz="2000" b="1" dirty="0">
                <a:latin typeface="Arial" charset="0"/>
                <a:cs typeface="Times New Roman" charset="0"/>
              </a:rPr>
              <a:t>	could mean:</a:t>
            </a:r>
            <a:r>
              <a:rPr lang="en-US" dirty="0">
                <a:latin typeface="Palatino" charset="0"/>
                <a:cs typeface="Times New Roman" charset="0"/>
              </a:rPr>
              <a:t> Bad people have </a:t>
            </a:r>
            <a:r>
              <a:rPr lang="en-US" dirty="0">
                <a:solidFill>
                  <a:srgbClr val="CC3300"/>
                </a:solidFill>
                <a:latin typeface="Palatino" charset="0"/>
                <a:cs typeface="Times New Roman" charset="0"/>
              </a:rPr>
              <a:t>no</a:t>
            </a:r>
            <a:r>
              <a:rPr lang="en-US" dirty="0">
                <a:latin typeface="Palatino" charset="0"/>
                <a:cs typeface="Times New Roman" charset="0"/>
              </a:rPr>
              <a:t> friends.</a:t>
            </a:r>
          </a:p>
          <a:p>
            <a:pPr eaLnBrk="1" hangingPunct="1">
              <a:lnSpc>
                <a:spcPct val="90000"/>
              </a:lnSpc>
              <a:buFont typeface="Arial" charset="0"/>
              <a:buNone/>
            </a:pPr>
            <a:r>
              <a:rPr lang="en-US" sz="2000" b="1" dirty="0">
                <a:latin typeface="Symbol"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x (Person</a:t>
            </a:r>
            <a:r>
              <a:rPr lang="en-US" sz="2000" b="1" dirty="0">
                <a:latin typeface="Courier New" charset="0"/>
                <a:cs typeface="Times New Roman" charset="0"/>
              </a:rPr>
              <a:t>(x)</a:t>
            </a:r>
            <a:r>
              <a:rPr lang="en-US" sz="2000" b="1" dirty="0">
                <a:latin typeface="Symbol"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 </a:t>
            </a:r>
            <a:r>
              <a:rPr lang="en-US" sz="2000" b="1" dirty="0">
                <a:latin typeface="Courier New" charset="0"/>
                <a:cs typeface="Times New Roman" charset="0"/>
              </a:rPr>
              <a:t>Bad(x</a:t>
            </a:r>
            <a:r>
              <a:rPr lang="en-US" sz="2000" b="1" dirty="0" smtClean="0">
                <a:latin typeface="Courier New" charset="0"/>
                <a:cs typeface="Times New Roman" charset="0"/>
              </a:rPr>
              <a:t>))</a:t>
            </a:r>
            <a:r>
              <a:rPr lang="en-US" sz="2000" b="1" dirty="0" smtClean="0">
                <a:latin typeface="Symbol" charset="0"/>
                <a:cs typeface="Times New Roman" charset="0"/>
              </a:rPr>
              <a:t> ⇒</a:t>
            </a:r>
            <a:r>
              <a:rPr lang="en-US" sz="2000" b="1" dirty="0" smtClean="0">
                <a:latin typeface="Courier New" charset="0"/>
                <a:cs typeface="Times New Roman" charset="0"/>
              </a:rPr>
              <a:t> </a:t>
            </a:r>
            <a:r>
              <a:rPr lang="en-US" sz="2000" b="1" dirty="0" smtClean="0">
                <a:solidFill>
                  <a:srgbClr val="CC3300"/>
                </a:solidFill>
                <a:latin typeface="Symbol" charset="0"/>
                <a:cs typeface="Times New Roman" charset="0"/>
              </a:rPr>
              <a:t>¬∃</a:t>
            </a:r>
            <a:r>
              <a:rPr lang="en-US" sz="2000" b="1" dirty="0" smtClean="0">
                <a:solidFill>
                  <a:srgbClr val="CC3300"/>
                </a:solidFill>
                <a:latin typeface="Courier New" charset="0"/>
                <a:cs typeface="Times New Roman" charset="0"/>
              </a:rPr>
              <a:t>y</a:t>
            </a:r>
            <a:r>
              <a:rPr lang="en-US" sz="2000" b="1" dirty="0">
                <a:latin typeface="Courier New" charset="0"/>
                <a:cs typeface="Times New Roman" charset="0"/>
              </a:rPr>
              <a:t>(Friend(</a:t>
            </a:r>
            <a:r>
              <a:rPr lang="en-US" sz="2000" b="1" dirty="0" err="1">
                <a:latin typeface="Courier New" charset="0"/>
                <a:cs typeface="Times New Roman" charset="0"/>
              </a:rPr>
              <a:t>x,y</a:t>
            </a:r>
            <a:r>
              <a:rPr lang="en-US" sz="2000" b="1" dirty="0">
                <a:latin typeface="Courier New" charset="0"/>
                <a:cs typeface="Times New Roman" charset="0"/>
              </a:rPr>
              <a:t>))</a:t>
            </a:r>
            <a:endParaRPr lang="en-US" sz="2000" dirty="0">
              <a:latin typeface="Arial" charset="0"/>
              <a:cs typeface="Times New Roman" charset="0"/>
            </a:endParaRPr>
          </a:p>
          <a:p>
            <a:pPr eaLnBrk="1" hangingPunct="1">
              <a:lnSpc>
                <a:spcPct val="90000"/>
              </a:lnSpc>
              <a:buFontTx/>
              <a:buNone/>
            </a:pPr>
            <a:r>
              <a:rPr lang="en-US" sz="2000" b="1" dirty="0">
                <a:latin typeface="Arial" charset="0"/>
                <a:cs typeface="Times New Roman" charset="0"/>
              </a:rPr>
              <a:t>	or equivalently:</a:t>
            </a:r>
            <a:r>
              <a:rPr lang="en-US" dirty="0">
                <a:latin typeface="Palatino" charset="0"/>
                <a:cs typeface="Times New Roman" charset="0"/>
              </a:rPr>
              <a:t> </a:t>
            </a:r>
            <a:r>
              <a:rPr lang="en-US" dirty="0">
                <a:solidFill>
                  <a:srgbClr val="CC3300"/>
                </a:solidFill>
                <a:latin typeface="Palatino" charset="0"/>
                <a:cs typeface="Times New Roman" charset="0"/>
              </a:rPr>
              <a:t>No</a:t>
            </a:r>
            <a:r>
              <a:rPr lang="en-US" dirty="0">
                <a:latin typeface="Palatino" charset="0"/>
                <a:cs typeface="Times New Roman" charset="0"/>
              </a:rPr>
              <a:t> bad people have friends.</a:t>
            </a:r>
          </a:p>
          <a:p>
            <a:pPr eaLnBrk="1" hangingPunct="1">
              <a:lnSpc>
                <a:spcPct val="90000"/>
              </a:lnSpc>
              <a:buFont typeface="Arial" charset="0"/>
              <a:buNone/>
            </a:pPr>
            <a:r>
              <a:rPr lang="en-US" sz="2000" b="1" dirty="0">
                <a:solidFill>
                  <a:srgbClr val="CC3300"/>
                </a:solidFill>
                <a:latin typeface="Symbol" charset="0"/>
                <a:cs typeface="Times New Roman" charset="0"/>
              </a:rPr>
              <a:t>	</a:t>
            </a:r>
            <a:r>
              <a:rPr lang="en-US" sz="2000" b="1" dirty="0" smtClean="0">
                <a:solidFill>
                  <a:srgbClr val="CC3300"/>
                </a:solidFill>
                <a:latin typeface="Symbol" charset="0"/>
                <a:cs typeface="Times New Roman" charset="0"/>
              </a:rPr>
              <a:t>¬∃</a:t>
            </a:r>
            <a:r>
              <a:rPr lang="en-US" sz="2000" b="1" dirty="0" smtClean="0">
                <a:solidFill>
                  <a:srgbClr val="CC3300"/>
                </a:solidFill>
                <a:latin typeface="Courier New" charset="0"/>
                <a:cs typeface="Times New Roman" charset="0"/>
              </a:rPr>
              <a:t>x</a:t>
            </a:r>
            <a:r>
              <a:rPr lang="en-US" sz="2000" b="1" dirty="0" smtClean="0">
                <a:latin typeface="Courier New" charset="0"/>
                <a:cs typeface="Times New Roman" charset="0"/>
              </a:rPr>
              <a:t> </a:t>
            </a:r>
            <a:r>
              <a:rPr lang="en-US" sz="2000" b="1" dirty="0">
                <a:latin typeface="Courier New" charset="0"/>
                <a:cs typeface="Times New Roman" charset="0"/>
              </a:rPr>
              <a:t>Person(x)</a:t>
            </a:r>
            <a:r>
              <a:rPr lang="en-US" sz="2000" b="1" dirty="0">
                <a:latin typeface="Symbol"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 </a:t>
            </a:r>
            <a:r>
              <a:rPr lang="en-US" sz="2000" b="1" dirty="0">
                <a:latin typeface="Courier New" charset="0"/>
                <a:cs typeface="Times New Roman" charset="0"/>
              </a:rPr>
              <a:t>Bad(x)</a:t>
            </a:r>
            <a:r>
              <a:rPr lang="en-US" sz="2000" b="1" dirty="0">
                <a:latin typeface="Symbol"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 </a:t>
            </a:r>
            <a:r>
              <a:rPr lang="en-US" sz="2000" b="1" dirty="0" smtClean="0">
                <a:latin typeface="Symbol" charset="0"/>
                <a:cs typeface="Times New Roman" charset="0"/>
              </a:rPr>
              <a:t>∃</a:t>
            </a:r>
            <a:r>
              <a:rPr lang="en-US" sz="2000" b="1" dirty="0" smtClean="0">
                <a:latin typeface="Courier New" charset="0"/>
                <a:cs typeface="Times New Roman" charset="0"/>
              </a:rPr>
              <a:t>y</a:t>
            </a:r>
            <a:r>
              <a:rPr lang="en-US" sz="2000" b="1" dirty="0">
                <a:latin typeface="Courier New" charset="0"/>
                <a:cs typeface="Times New Roman" charset="0"/>
              </a:rPr>
              <a:t>(Friend(</a:t>
            </a:r>
            <a:r>
              <a:rPr lang="en-US" sz="2000" b="1" dirty="0" err="1">
                <a:latin typeface="Courier New" charset="0"/>
                <a:cs typeface="Times New Roman" charset="0"/>
              </a:rPr>
              <a:t>x,y</a:t>
            </a:r>
            <a:r>
              <a:rPr lang="en-US" sz="2000" b="1" dirty="0">
                <a:latin typeface="Courier New" charset="0"/>
                <a:cs typeface="Times New Roman"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0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0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066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0662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0662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0662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0662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06627">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06627">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066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27" grpId="0" build="p" bldLvl="2"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67638" cy="604838"/>
          </a:xfrm>
        </p:spPr>
        <p:txBody>
          <a:bodyPr/>
          <a:lstStyle/>
          <a:p>
            <a:pPr eaLnBrk="1" hangingPunct="1"/>
            <a:r>
              <a:rPr lang="en-US" sz="3200" dirty="0"/>
              <a:t>Fun with Sentences</a:t>
            </a:r>
          </a:p>
        </p:txBody>
      </p:sp>
      <p:sp>
        <p:nvSpPr>
          <p:cNvPr id="1304580" name="Rectangle 4"/>
          <p:cNvSpPr>
            <a:spLocks noChangeArrowheads="1"/>
          </p:cNvSpPr>
          <p:nvPr/>
        </p:nvSpPr>
        <p:spPr bwMode="auto">
          <a:xfrm>
            <a:off x="838200" y="1447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buSzPct val="75000"/>
              <a:buFont typeface="Wingdings" charset="0"/>
              <a:buChar char="l"/>
            </a:pPr>
            <a:r>
              <a:rPr lang="en-US" sz="2800" b="1" dirty="0">
                <a:solidFill>
                  <a:srgbClr val="000000"/>
                </a:solidFill>
                <a:latin typeface="Palatino" charset="0"/>
              </a:rPr>
              <a:t>There is </a:t>
            </a:r>
            <a:r>
              <a:rPr lang="en-US" sz="2800" b="1" dirty="0">
                <a:solidFill>
                  <a:srgbClr val="C00000"/>
                </a:solidFill>
                <a:latin typeface="Palatino" charset="0"/>
              </a:rPr>
              <a:t>exactly one</a:t>
            </a:r>
            <a:r>
              <a:rPr lang="en-US" sz="2800" b="1" dirty="0">
                <a:solidFill>
                  <a:srgbClr val="000000"/>
                </a:solidFill>
                <a:latin typeface="Palatino" charset="0"/>
              </a:rPr>
              <a:t> shoe.</a:t>
            </a:r>
          </a:p>
          <a:p>
            <a:pPr marL="742950" lvl="1" indent="-285750">
              <a:spcBef>
                <a:spcPct val="10000"/>
              </a:spcBef>
              <a:buClr>
                <a:schemeClr val="tx1"/>
              </a:buClr>
              <a:buSzPct val="75000"/>
            </a:pPr>
            <a:r>
              <a:rPr lang="en-US" b="1" dirty="0" smtClean="0">
                <a:solidFill>
                  <a:schemeClr val="tx2"/>
                </a:solidFill>
                <a:latin typeface="Symbol" charset="0"/>
              </a:rPr>
              <a:t>∃</a:t>
            </a:r>
            <a:r>
              <a:rPr lang="en-US" b="1" dirty="0" smtClean="0">
                <a:solidFill>
                  <a:schemeClr val="tx2"/>
                </a:solidFill>
                <a:latin typeface="Courier New" charset="0"/>
              </a:rPr>
              <a:t>x </a:t>
            </a:r>
            <a:r>
              <a:rPr lang="en-US" b="1" dirty="0">
                <a:solidFill>
                  <a:schemeClr val="tx2"/>
                </a:solidFill>
                <a:latin typeface="Courier New" charset="0"/>
              </a:rPr>
              <a:t>Shoe(x)</a:t>
            </a:r>
            <a:r>
              <a:rPr lang="en-US" b="1" dirty="0">
                <a:solidFill>
                  <a:schemeClr val="tx2"/>
                </a:solidFill>
                <a:latin typeface="Symbol" charset="0"/>
              </a:rPr>
              <a:t> </a:t>
            </a:r>
            <a:r>
              <a:rPr lang="en-US" b="1" dirty="0" smtClean="0">
                <a:solidFill>
                  <a:schemeClr val="tx2"/>
                </a:solidFill>
                <a:latin typeface="Symbol" charset="0"/>
              </a:rPr>
              <a:t>∧</a:t>
            </a:r>
            <a:r>
              <a:rPr lang="en-US" b="1" dirty="0" smtClean="0">
                <a:solidFill>
                  <a:schemeClr val="tx2"/>
                </a:solidFill>
                <a:latin typeface="Courier New" charset="0"/>
              </a:rPr>
              <a:t> </a:t>
            </a:r>
            <a:r>
              <a:rPr lang="en-US" b="1" dirty="0" smtClean="0">
                <a:solidFill>
                  <a:srgbClr val="CC3300"/>
                </a:solidFill>
                <a:latin typeface="Symbol" charset="0"/>
              </a:rPr>
              <a:t>∀ </a:t>
            </a:r>
            <a:r>
              <a:rPr lang="en-US" b="1" dirty="0">
                <a:solidFill>
                  <a:srgbClr val="CC3300"/>
                </a:solidFill>
                <a:latin typeface="Courier New" charset="0"/>
              </a:rPr>
              <a:t>y(Shoe(y)</a:t>
            </a:r>
            <a:r>
              <a:rPr lang="en-US" b="1" dirty="0">
                <a:solidFill>
                  <a:srgbClr val="CC3300"/>
                </a:solidFill>
                <a:latin typeface="Symbol" charset="0"/>
              </a:rPr>
              <a:t> </a:t>
            </a:r>
            <a:r>
              <a:rPr lang="en-US" b="1" dirty="0" smtClean="0">
                <a:solidFill>
                  <a:srgbClr val="CC3300"/>
                </a:solidFill>
                <a:latin typeface="Symbol" charset="0"/>
              </a:rPr>
              <a:t>⇒ </a:t>
            </a:r>
            <a:r>
              <a:rPr lang="en-US" b="1" dirty="0">
                <a:solidFill>
                  <a:srgbClr val="CC3300"/>
                </a:solidFill>
                <a:latin typeface="Courier New" charset="0"/>
              </a:rPr>
              <a:t>(x</a:t>
            </a:r>
            <a:r>
              <a:rPr lang="en-US" b="1" dirty="0">
                <a:solidFill>
                  <a:srgbClr val="CC3300"/>
                </a:solidFill>
                <a:latin typeface="Symbol" charset="0"/>
              </a:rPr>
              <a:t>=</a:t>
            </a:r>
            <a:r>
              <a:rPr lang="en-US" b="1" dirty="0">
                <a:solidFill>
                  <a:srgbClr val="CC3300"/>
                </a:solidFill>
                <a:latin typeface="Courier New" charset="0"/>
              </a:rPr>
              <a:t>y))</a:t>
            </a:r>
            <a:endParaRPr lang="en-US" b="1" dirty="0">
              <a:solidFill>
                <a:srgbClr val="000000"/>
              </a:solidFill>
              <a:latin typeface="Courier New" charset="0"/>
            </a:endParaRPr>
          </a:p>
          <a:p>
            <a:pPr marL="742950" lvl="1" indent="-285750">
              <a:spcBef>
                <a:spcPct val="10000"/>
              </a:spcBef>
              <a:buClr>
                <a:schemeClr val="tx1"/>
              </a:buClr>
              <a:buSzPct val="75000"/>
            </a:pPr>
            <a:endParaRPr lang="en-US" b="1" dirty="0">
              <a:solidFill>
                <a:schemeClr val="tx2"/>
              </a:solidFill>
              <a:latin typeface="Courier New" charset="0"/>
            </a:endParaRPr>
          </a:p>
          <a:p>
            <a:pPr marL="342900" indent="-342900">
              <a:spcBef>
                <a:spcPct val="20000"/>
              </a:spcBef>
              <a:buClr>
                <a:schemeClr val="tx1"/>
              </a:buClr>
              <a:buSzPct val="75000"/>
              <a:buFont typeface="Wingdings" charset="0"/>
              <a:buChar char="l"/>
            </a:pPr>
            <a:r>
              <a:rPr lang="en-US" sz="2800" b="1" dirty="0">
                <a:solidFill>
                  <a:srgbClr val="000000"/>
                </a:solidFill>
                <a:latin typeface="Palatino" charset="0"/>
              </a:rPr>
              <a:t>There are </a:t>
            </a:r>
            <a:r>
              <a:rPr lang="en-US" sz="2800" b="1" dirty="0">
                <a:solidFill>
                  <a:srgbClr val="CC3300"/>
                </a:solidFill>
                <a:latin typeface="Palatino" charset="0"/>
              </a:rPr>
              <a:t>exactly two</a:t>
            </a:r>
            <a:r>
              <a:rPr lang="en-US" sz="2800" b="1" dirty="0">
                <a:solidFill>
                  <a:srgbClr val="000000"/>
                </a:solidFill>
                <a:latin typeface="Palatino" charset="0"/>
              </a:rPr>
              <a:t> shoes.</a:t>
            </a:r>
          </a:p>
          <a:p>
            <a:pPr marL="742950" lvl="1" indent="-285750">
              <a:spcBef>
                <a:spcPct val="10000"/>
              </a:spcBef>
              <a:buClr>
                <a:schemeClr val="tx1"/>
              </a:buClr>
              <a:buSzPct val="75000"/>
            </a:pPr>
            <a:r>
              <a:rPr lang="en-US" b="1" dirty="0" smtClean="0">
                <a:solidFill>
                  <a:schemeClr val="tx2"/>
                </a:solidFill>
                <a:latin typeface="Symbol" charset="0"/>
              </a:rPr>
              <a:t>∃</a:t>
            </a:r>
            <a:r>
              <a:rPr lang="en-US" b="1" dirty="0" err="1" smtClean="0">
                <a:solidFill>
                  <a:schemeClr val="tx2"/>
                </a:solidFill>
                <a:latin typeface="Courier New" charset="0"/>
              </a:rPr>
              <a:t>x</a:t>
            </a:r>
            <a:r>
              <a:rPr lang="en-US" b="1" dirty="0" err="1">
                <a:solidFill>
                  <a:schemeClr val="tx2"/>
                </a:solidFill>
                <a:latin typeface="Symbol" charset="0"/>
              </a:rPr>
              <a:t>,</a:t>
            </a:r>
            <a:r>
              <a:rPr lang="en-US" b="1" dirty="0" err="1">
                <a:solidFill>
                  <a:schemeClr val="tx2"/>
                </a:solidFill>
                <a:latin typeface="Courier New" charset="0"/>
              </a:rPr>
              <a:t>y</a:t>
            </a:r>
            <a:r>
              <a:rPr lang="en-US" b="1" dirty="0">
                <a:solidFill>
                  <a:schemeClr val="tx2"/>
                </a:solidFill>
                <a:latin typeface="Courier New" charset="0"/>
              </a:rPr>
              <a:t> Shoe(x)</a:t>
            </a:r>
            <a:r>
              <a:rPr lang="en-US" b="1" dirty="0">
                <a:solidFill>
                  <a:schemeClr val="tx2"/>
                </a:solidFill>
                <a:latin typeface="Symbol" charset="0"/>
              </a:rPr>
              <a:t> </a:t>
            </a:r>
            <a:r>
              <a:rPr lang="en-US" b="1" dirty="0" smtClean="0">
                <a:solidFill>
                  <a:schemeClr val="tx2"/>
                </a:solidFill>
                <a:latin typeface="Symbol" charset="0"/>
              </a:rPr>
              <a:t>∧</a:t>
            </a:r>
            <a:r>
              <a:rPr lang="en-US" b="1" dirty="0" smtClean="0">
                <a:solidFill>
                  <a:schemeClr val="tx2"/>
                </a:solidFill>
                <a:latin typeface="Courier New" charset="0"/>
              </a:rPr>
              <a:t> </a:t>
            </a:r>
            <a:r>
              <a:rPr lang="en-US" b="1" dirty="0">
                <a:solidFill>
                  <a:schemeClr val="tx2"/>
                </a:solidFill>
                <a:latin typeface="Courier New" charset="0"/>
              </a:rPr>
              <a:t>Shoe(y)</a:t>
            </a:r>
            <a:r>
              <a:rPr lang="en-US" b="1" dirty="0">
                <a:solidFill>
                  <a:schemeClr val="tx2"/>
                </a:solidFill>
                <a:latin typeface="Symbol" charset="0"/>
              </a:rPr>
              <a:t> </a:t>
            </a:r>
            <a:r>
              <a:rPr lang="en-US" b="1" dirty="0" smtClean="0">
                <a:solidFill>
                  <a:schemeClr val="tx2"/>
                </a:solidFill>
                <a:latin typeface="Symbol" charset="0"/>
              </a:rPr>
              <a:t>∧</a:t>
            </a:r>
            <a:r>
              <a:rPr lang="en-US" b="1" dirty="0" smtClean="0">
                <a:solidFill>
                  <a:schemeClr val="tx2"/>
                </a:solidFill>
                <a:latin typeface="Courier New" charset="0"/>
              </a:rPr>
              <a:t> </a:t>
            </a:r>
            <a:r>
              <a:rPr lang="en-US" b="1" dirty="0" smtClean="0">
                <a:solidFill>
                  <a:srgbClr val="CC3300"/>
                </a:solidFill>
                <a:latin typeface="Symbol" charset="0"/>
              </a:rPr>
              <a:t>¬</a:t>
            </a:r>
            <a:r>
              <a:rPr lang="en-US" b="1" dirty="0" smtClean="0">
                <a:solidFill>
                  <a:srgbClr val="CC3300"/>
                </a:solidFill>
                <a:latin typeface="Courier New" charset="0"/>
              </a:rPr>
              <a:t>(</a:t>
            </a:r>
            <a:r>
              <a:rPr lang="en-US" b="1" dirty="0">
                <a:solidFill>
                  <a:srgbClr val="CC3300"/>
                </a:solidFill>
                <a:latin typeface="Courier New" charset="0"/>
              </a:rPr>
              <a:t>x</a:t>
            </a:r>
            <a:r>
              <a:rPr lang="en-US" b="1" dirty="0">
                <a:solidFill>
                  <a:srgbClr val="CC3300"/>
                </a:solidFill>
                <a:latin typeface="Symbol" charset="0"/>
              </a:rPr>
              <a:t>=</a:t>
            </a:r>
            <a:r>
              <a:rPr lang="en-US" b="1" dirty="0">
                <a:solidFill>
                  <a:srgbClr val="CC3300"/>
                </a:solidFill>
                <a:latin typeface="Courier New" charset="0"/>
              </a:rPr>
              <a:t>y</a:t>
            </a:r>
            <a:r>
              <a:rPr lang="en-US" b="1" dirty="0" smtClean="0">
                <a:solidFill>
                  <a:srgbClr val="CC3300"/>
                </a:solidFill>
                <a:latin typeface="Courier New" charset="0"/>
              </a:rPr>
              <a:t>) </a:t>
            </a:r>
            <a:r>
              <a:rPr lang="en-US" b="1" dirty="0" smtClean="0">
                <a:solidFill>
                  <a:srgbClr val="CC3300"/>
                </a:solidFill>
                <a:latin typeface="Symbol" charset="0"/>
              </a:rPr>
              <a:t>∧  </a:t>
            </a:r>
          </a:p>
          <a:p>
            <a:pPr marL="742950" lvl="1" indent="-285750">
              <a:spcBef>
                <a:spcPct val="10000"/>
              </a:spcBef>
              <a:buClr>
                <a:schemeClr val="tx1"/>
              </a:buClr>
              <a:buSzPct val="75000"/>
            </a:pPr>
            <a:r>
              <a:rPr lang="en-US" b="1" dirty="0">
                <a:solidFill>
                  <a:srgbClr val="CC3300"/>
                </a:solidFill>
                <a:latin typeface="Symbol" charset="0"/>
              </a:rPr>
              <a:t> </a:t>
            </a:r>
            <a:r>
              <a:rPr lang="en-US" b="1" dirty="0" smtClean="0">
                <a:solidFill>
                  <a:srgbClr val="CC3300"/>
                </a:solidFill>
                <a:latin typeface="Symbol" charset="0"/>
              </a:rPr>
              <a:t>                          ∀</a:t>
            </a:r>
            <a:r>
              <a:rPr lang="en-US" b="1" dirty="0" smtClean="0">
                <a:solidFill>
                  <a:srgbClr val="CC3300"/>
                </a:solidFill>
                <a:latin typeface="Courier New" charset="0"/>
              </a:rPr>
              <a:t>z </a:t>
            </a:r>
            <a:r>
              <a:rPr lang="en-US" b="1" dirty="0">
                <a:solidFill>
                  <a:srgbClr val="CC3300"/>
                </a:solidFill>
                <a:latin typeface="Courier New" charset="0"/>
              </a:rPr>
              <a:t>(Shoe(z)</a:t>
            </a:r>
            <a:r>
              <a:rPr lang="en-US" b="1" dirty="0">
                <a:solidFill>
                  <a:srgbClr val="CC3300"/>
                </a:solidFill>
                <a:latin typeface="Symbol" charset="0"/>
              </a:rPr>
              <a:t> </a:t>
            </a:r>
            <a:r>
              <a:rPr lang="en-US" b="1" dirty="0" smtClean="0">
                <a:solidFill>
                  <a:srgbClr val="CC3300"/>
                </a:solidFill>
                <a:latin typeface="Symbol" charset="0"/>
              </a:rPr>
              <a:t>⇒ </a:t>
            </a:r>
            <a:r>
              <a:rPr lang="en-US" b="1" dirty="0">
                <a:solidFill>
                  <a:srgbClr val="CC3300"/>
                </a:solidFill>
                <a:latin typeface="Courier New" charset="0"/>
              </a:rPr>
              <a:t>(x</a:t>
            </a:r>
            <a:r>
              <a:rPr lang="en-US" b="1" dirty="0">
                <a:solidFill>
                  <a:srgbClr val="CC3300"/>
                </a:solidFill>
                <a:latin typeface="Symbol" charset="0"/>
              </a:rPr>
              <a:t>=</a:t>
            </a:r>
            <a:r>
              <a:rPr lang="en-US" b="1" dirty="0">
                <a:solidFill>
                  <a:srgbClr val="CC3300"/>
                </a:solidFill>
                <a:latin typeface="Courier New" charset="0"/>
              </a:rPr>
              <a:t>z)</a:t>
            </a:r>
            <a:r>
              <a:rPr lang="en-US" b="1" dirty="0">
                <a:solidFill>
                  <a:srgbClr val="CC3300"/>
                </a:solidFill>
                <a:latin typeface="Symbol" charset="0"/>
              </a:rPr>
              <a:t> </a:t>
            </a:r>
            <a:r>
              <a:rPr lang="en-US" b="1" dirty="0" smtClean="0">
                <a:solidFill>
                  <a:srgbClr val="CC3300"/>
                </a:solidFill>
                <a:latin typeface="Symbol" charset="0"/>
              </a:rPr>
              <a:t>∨ </a:t>
            </a:r>
            <a:r>
              <a:rPr lang="en-US" b="1" dirty="0">
                <a:solidFill>
                  <a:srgbClr val="CC3300"/>
                </a:solidFill>
                <a:latin typeface="Courier New" charset="0"/>
              </a:rPr>
              <a:t>(y</a:t>
            </a:r>
            <a:r>
              <a:rPr lang="en-US" b="1" dirty="0">
                <a:solidFill>
                  <a:srgbClr val="CC3300"/>
                </a:solidFill>
                <a:latin typeface="Symbol" charset="0"/>
              </a:rPr>
              <a:t>=</a:t>
            </a:r>
            <a:r>
              <a:rPr lang="en-US" b="1" dirty="0">
                <a:solidFill>
                  <a:srgbClr val="CC3300"/>
                </a:solidFill>
                <a:latin typeface="Courier New" charset="0"/>
              </a:rPr>
              <a:t>z))</a:t>
            </a:r>
            <a:endParaRPr lang="en-US" b="1" dirty="0">
              <a:solidFill>
                <a:srgbClr val="000000"/>
              </a:solidFill>
              <a:latin typeface="Courier New" charset="0"/>
            </a:endParaRPr>
          </a:p>
        </p:txBody>
      </p:sp>
      <p:sp>
        <p:nvSpPr>
          <p:cNvPr id="2" name="TextBox 1"/>
          <p:cNvSpPr txBox="1"/>
          <p:nvPr/>
        </p:nvSpPr>
        <p:spPr>
          <a:xfrm>
            <a:off x="7239000" y="6390473"/>
            <a:ext cx="1295400" cy="461665"/>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2372078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045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0458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0458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045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80" grpId="0" build="p" bldLvl="3"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ChangeArrowheads="1"/>
          </p:cNvSpPr>
          <p:nvPr>
            <p:ph type="title"/>
          </p:nvPr>
        </p:nvSpPr>
        <p:spPr>
          <a:xfrm>
            <a:off x="685800" y="152400"/>
            <a:ext cx="7770813" cy="608013"/>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latin typeface="Arial" charset="0"/>
                <a:cs typeface="Times New Roman" charset="0"/>
              </a:rPr>
              <a:t>What You Should Know</a:t>
            </a:r>
          </a:p>
        </p:txBody>
      </p:sp>
      <p:sp>
        <p:nvSpPr>
          <p:cNvPr id="98307" name="Rectangle 2"/>
          <p:cNvSpPr>
            <a:spLocks noGrp="1" noChangeArrowheads="1"/>
          </p:cNvSpPr>
          <p:nvPr>
            <p:ph type="body" idx="1"/>
          </p:nvPr>
        </p:nvSpPr>
        <p:spPr>
          <a:xfrm>
            <a:off x="685800" y="1143000"/>
            <a:ext cx="7770813" cy="5256213"/>
          </a:xfrm>
        </p:spPr>
        <p:txBody>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Arial" charset="0"/>
                <a:cs typeface="Times New Roman" charset="0"/>
              </a:rPr>
              <a:t>A lot of terms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Arial" charset="0"/>
                <a:cs typeface="Times New Roman" charset="0"/>
              </a:rPr>
              <a:t>Use truth tables (inference by enumeration)</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Arial" charset="0"/>
                <a:cs typeface="Times New Roman" charset="0"/>
              </a:rPr>
              <a:t>Natural deduction proofs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Arial" charset="0"/>
                <a:cs typeface="Times New Roman" charset="0"/>
              </a:rPr>
              <a:t>Conjuctive Normal Form (CNF)</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Arial" charset="0"/>
                <a:cs typeface="Times New Roman" charset="0"/>
              </a:rPr>
              <a:t>Resolution Refutation algorithm and proofs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Arial" charset="0"/>
                <a:cs typeface="Times New Roman" charset="0"/>
              </a:rPr>
              <a:t>Horn clauses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Arial" charset="0"/>
                <a:cs typeface="Times New Roman" charset="0"/>
              </a:rPr>
              <a:t>Forward chaining algorithm</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Arial" charset="0"/>
                <a:cs typeface="Times New Roman" charset="0"/>
              </a:rPr>
              <a:t>Backward chaining algorithm</a:t>
            </a:r>
          </a:p>
        </p:txBody>
      </p:sp>
      <p:sp>
        <p:nvSpPr>
          <p:cNvPr id="98308" name="TextBox 3"/>
          <p:cNvSpPr txBox="1">
            <a:spLocks noChangeArrowheads="1"/>
          </p:cNvSpPr>
          <p:nvPr/>
        </p:nvSpPr>
        <p:spPr bwMode="auto">
          <a:xfrm>
            <a:off x="7356475" y="6396038"/>
            <a:ext cx="11842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charset="0"/>
                <a:ea typeface="ＭＳ Ｐゴシック" charset="0"/>
                <a:cs typeface="Times New Roman" charset="0"/>
              </a:defRPr>
            </a:lvl1pPr>
            <a:lvl2pPr marL="742950" indent="-285750">
              <a:defRPr sz="2400">
                <a:solidFill>
                  <a:srgbClr val="000000"/>
                </a:solidFill>
                <a:latin typeface="Arial" charset="0"/>
                <a:ea typeface="Times New Roman" charset="0"/>
                <a:cs typeface="Times New Roman" charset="0"/>
              </a:defRPr>
            </a:lvl2pPr>
            <a:lvl3pPr>
              <a:defRPr sz="2000">
                <a:solidFill>
                  <a:srgbClr val="000000"/>
                </a:solidFill>
                <a:latin typeface="Arial" charset="0"/>
                <a:ea typeface="Times New Roman" charset="0"/>
                <a:cs typeface="Times New Roman" charset="0"/>
              </a:defRPr>
            </a:lvl3pPr>
            <a:lvl4pPr>
              <a:defRPr>
                <a:solidFill>
                  <a:srgbClr val="000000"/>
                </a:solidFill>
                <a:latin typeface="Arial" charset="0"/>
                <a:ea typeface="Times New Roman" charset="0"/>
                <a:cs typeface="Times New Roman" charset="0"/>
              </a:defRPr>
            </a:lvl4pPr>
            <a:lvl5pPr>
              <a:defRPr sz="1600">
                <a:solidFill>
                  <a:srgbClr val="000000"/>
                </a:solidFill>
                <a:latin typeface="Arial" charset="0"/>
                <a:ea typeface="Times New Roman" charset="0"/>
                <a:cs typeface="Times New Roman" charset="0"/>
              </a:defRPr>
            </a:lvl5pPr>
            <a:lvl6pPr eaLnBrk="0" hangingPunct="0">
              <a:defRPr sz="1600">
                <a:solidFill>
                  <a:srgbClr val="000000"/>
                </a:solidFill>
                <a:latin typeface="Arial" charset="0"/>
                <a:ea typeface="Times New Roman" charset="0"/>
                <a:cs typeface="Times New Roman" charset="0"/>
              </a:defRPr>
            </a:lvl6pPr>
            <a:lvl7pPr eaLnBrk="0" hangingPunct="0">
              <a:defRPr sz="1600">
                <a:solidFill>
                  <a:srgbClr val="000000"/>
                </a:solidFill>
                <a:latin typeface="Arial" charset="0"/>
                <a:ea typeface="Times New Roman" charset="0"/>
                <a:cs typeface="Times New Roman" charset="0"/>
              </a:defRPr>
            </a:lvl7pPr>
            <a:lvl8pPr eaLnBrk="0" hangingPunct="0">
              <a:defRPr sz="1600">
                <a:solidFill>
                  <a:srgbClr val="000000"/>
                </a:solidFill>
                <a:latin typeface="Arial" charset="0"/>
                <a:ea typeface="Times New Roman" charset="0"/>
                <a:cs typeface="Times New Roman" charset="0"/>
              </a:defRPr>
            </a:lvl8pPr>
            <a:lvl9pPr eaLnBrk="0" hangingPunct="0">
              <a:defRPr sz="1600">
                <a:solidFill>
                  <a:srgbClr val="000000"/>
                </a:solidFill>
                <a:latin typeface="Arial" charset="0"/>
                <a:ea typeface="Times New Roman" charset="0"/>
                <a:cs typeface="Times New Roman" charset="0"/>
              </a:defRPr>
            </a:lvl9pPr>
          </a:lstStyle>
          <a:p>
            <a:r>
              <a:rPr lang="en-US">
                <a:solidFill>
                  <a:schemeClr val="bg1"/>
                </a:solidFill>
                <a:latin typeface="Times New Roman"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All Folks!</a:t>
            </a:r>
            <a:endParaRPr lang="en-US" dirty="0"/>
          </a:p>
        </p:txBody>
      </p:sp>
      <p:pic>
        <p:nvPicPr>
          <p:cNvPr id="4" name="Content Placeholder 3"/>
          <p:cNvPicPr>
            <a:picLocks noGrp="1" noChangeAspect="1"/>
          </p:cNvPicPr>
          <p:nvPr>
            <p:ph idx="1"/>
          </p:nvPr>
        </p:nvPicPr>
        <p:blipFill>
          <a:blip r:embed="rId2"/>
          <a:srcRect l="-28266" r="-28266"/>
          <a:stretch>
            <a:fillRect/>
          </a:stretch>
        </p:blipFill>
        <p:spPr>
          <a:xfrm>
            <a:off x="457200" y="838200"/>
            <a:ext cx="8413276" cy="6019800"/>
          </a:xfrm>
        </p:spPr>
      </p:pic>
    </p:spTree>
    <p:extLst>
      <p:ext uri="{BB962C8B-B14F-4D97-AF65-F5344CB8AC3E}">
        <p14:creationId xmlns:p14="http://schemas.microsoft.com/office/powerpoint/2010/main" val="394826563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4887</Words>
  <Application>Microsoft Macintosh PowerPoint</Application>
  <PresentationFormat>On-screen Show (4:3)</PresentationFormat>
  <Paragraphs>1328</Paragraphs>
  <Slides>94</Slides>
  <Notes>92</Notes>
  <HiddenSlides>12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6" baseType="lpstr">
      <vt:lpstr>Office Theme</vt:lpstr>
      <vt:lpstr>Equation</vt:lpstr>
      <vt:lpstr>PowerPoint Presentation</vt:lpstr>
      <vt:lpstr>Logic</vt:lpstr>
      <vt:lpstr>Propositional Logic</vt:lpstr>
      <vt:lpstr>Propositional Logic Syntax</vt:lpstr>
      <vt:lpstr>PowerPoint Presentation</vt:lpstr>
      <vt:lpstr>Propositional Logic Syntax</vt:lpstr>
      <vt:lpstr>Semantics</vt:lpstr>
      <vt:lpstr>Evaluating a Sentence under an Interpretation</vt:lpstr>
      <vt:lpstr>Understanding “⇒”</vt:lpstr>
      <vt:lpstr>Example</vt:lpstr>
      <vt:lpstr>PowerPoint Presentation</vt:lpstr>
      <vt:lpstr>PowerPoint Presentation</vt:lpstr>
      <vt:lpstr>Knowledge Base (KB)</vt:lpstr>
      <vt:lpstr>Entailment</vt:lpstr>
      <vt:lpstr>Entailment</vt:lpstr>
      <vt:lpstr>Deductive  Inference</vt:lpstr>
      <vt:lpstr>Soundness and Completeness</vt:lpstr>
      <vt:lpstr>Method 1:  Inference by Enumeration</vt:lpstr>
      <vt:lpstr>Inference by Enumeration</vt:lpstr>
      <vt:lpstr>Inference by Enumeration</vt:lpstr>
      <vt:lpstr>Inference by Enumeration</vt:lpstr>
      <vt:lpstr>Method 2: Natural Deduction using Sound Inference Rules</vt:lpstr>
      <vt:lpstr>Logical Equivalences</vt:lpstr>
      <vt:lpstr>Sound Inference Rules</vt:lpstr>
      <vt:lpstr>Some Sound Inference Rules</vt:lpstr>
      <vt:lpstr>Inference Rules</vt:lpstr>
      <vt:lpstr>Question</vt:lpstr>
      <vt:lpstr>Natural Deduction = Constructing a Proof</vt:lpstr>
      <vt:lpstr>Proof  by  Natural  Deduction</vt:lpstr>
      <vt:lpstr>Monotonicity Property</vt:lpstr>
      <vt:lpstr>Proof  by Natural  Deduction</vt:lpstr>
      <vt:lpstr>PowerPoint Presentation</vt:lpstr>
      <vt:lpstr>Resolution Rule of Inference</vt:lpstr>
      <vt:lpstr>Resolution</vt:lpstr>
      <vt:lpstr>Method 3:  Resolution Refutation</vt:lpstr>
      <vt:lpstr>Resolution Refutation Algorithm</vt:lpstr>
      <vt:lpstr>Conjunctive Normal Form (CNF)‏</vt:lpstr>
      <vt:lpstr>Convert Sentence into CNF</vt:lpstr>
      <vt:lpstr>Resolution Refutation Steps</vt:lpstr>
      <vt:lpstr>Resolution Refutation Preprocessing</vt:lpstr>
      <vt:lpstr>PowerPoint Presentation</vt:lpstr>
      <vt:lpstr>Example</vt:lpstr>
      <vt:lpstr>Example</vt:lpstr>
      <vt:lpstr>Example</vt:lpstr>
      <vt:lpstr>Efficiency of the Resolution Refutation Algorithm</vt:lpstr>
      <vt:lpstr>Resolution Refutation Strategies</vt:lpstr>
      <vt:lpstr>Resolution Refutation Strategies</vt:lpstr>
      <vt:lpstr>Resolution Refutation Strategies</vt:lpstr>
      <vt:lpstr>Resolution Refutation Strategies</vt:lpstr>
      <vt:lpstr>Resolution Refutation Strategies</vt:lpstr>
      <vt:lpstr>Method 4:  Chaining with Horn Clauses</vt:lpstr>
      <vt:lpstr>PowerPoint Presentation</vt:lpstr>
      <vt:lpstr>Horn  Clauses</vt:lpstr>
      <vt:lpstr>Forward Chaining</vt:lpstr>
      <vt:lpstr>Forward  Chaining</vt:lpstr>
      <vt:lpstr>Forward Chaining</vt:lpstr>
      <vt:lpstr>Forward Chaining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Backward Chaining</vt:lpstr>
      <vt:lpstr>Backward  Chaining</vt:lpstr>
      <vt:lpstr>Backward Chaining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Forward vs. Backward Chaining</vt:lpstr>
      <vt:lpstr>Prolog:  A Logic Programming Language</vt:lpstr>
      <vt:lpstr>Prolog Basic Syntax</vt:lpstr>
      <vt:lpstr>Some Applications of PL</vt:lpstr>
      <vt:lpstr>Weaknesses of PL</vt:lpstr>
      <vt:lpstr>Problems with Propositional Logic</vt:lpstr>
      <vt:lpstr>PowerPoint Presentation</vt:lpstr>
      <vt:lpstr>Problems with Propositional Logic</vt:lpstr>
      <vt:lpstr>Other Logic Systems</vt:lpstr>
      <vt:lpstr>Ontological Commitment</vt:lpstr>
      <vt:lpstr>First-Order Logic  (FOL)</vt:lpstr>
      <vt:lpstr>FOL Syntax:  Quantifiers</vt:lpstr>
      <vt:lpstr>FOL Syntax:  Quantifiers</vt:lpstr>
      <vt:lpstr>FOL Syntax:  Quantifiers</vt:lpstr>
      <vt:lpstr>Fun with Sentences</vt:lpstr>
      <vt:lpstr>Fun with Sentences</vt:lpstr>
      <vt:lpstr>What You Should Know</vt:lpstr>
      <vt:lpstr>That’s All Folks!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Dyer</dc:creator>
  <cp:lastModifiedBy>Charles Dyer</cp:lastModifiedBy>
  <cp:revision>172</cp:revision>
  <cp:lastPrinted>2016-05-05T17:47:42Z</cp:lastPrinted>
  <dcterms:modified xsi:type="dcterms:W3CDTF">2016-05-05T17:47:45Z</dcterms:modified>
</cp:coreProperties>
</file>