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91"/>
  </p:notesMasterIdLst>
  <p:handoutMasterIdLst>
    <p:handoutMasterId r:id="rId92"/>
  </p:handoutMasterIdLst>
  <p:sldIdLst>
    <p:sldId id="588" r:id="rId2"/>
    <p:sldId id="589" r:id="rId3"/>
    <p:sldId id="590" r:id="rId4"/>
    <p:sldId id="591" r:id="rId5"/>
    <p:sldId id="592" r:id="rId6"/>
    <p:sldId id="593" r:id="rId7"/>
    <p:sldId id="594" r:id="rId8"/>
    <p:sldId id="595" r:id="rId9"/>
    <p:sldId id="596" r:id="rId10"/>
    <p:sldId id="597" r:id="rId11"/>
    <p:sldId id="598" r:id="rId12"/>
    <p:sldId id="599" r:id="rId13"/>
    <p:sldId id="600" r:id="rId14"/>
    <p:sldId id="601" r:id="rId15"/>
    <p:sldId id="602" r:id="rId16"/>
    <p:sldId id="603" r:id="rId17"/>
    <p:sldId id="604" r:id="rId18"/>
    <p:sldId id="605" r:id="rId19"/>
    <p:sldId id="606" r:id="rId20"/>
    <p:sldId id="607" r:id="rId21"/>
    <p:sldId id="608" r:id="rId22"/>
    <p:sldId id="609" r:id="rId23"/>
    <p:sldId id="610" r:id="rId24"/>
    <p:sldId id="611" r:id="rId25"/>
    <p:sldId id="612" r:id="rId26"/>
    <p:sldId id="613" r:id="rId27"/>
    <p:sldId id="614" r:id="rId28"/>
    <p:sldId id="615" r:id="rId29"/>
    <p:sldId id="616" r:id="rId30"/>
    <p:sldId id="617" r:id="rId31"/>
    <p:sldId id="618" r:id="rId32"/>
    <p:sldId id="619" r:id="rId33"/>
    <p:sldId id="620" r:id="rId34"/>
    <p:sldId id="621" r:id="rId35"/>
    <p:sldId id="622" r:id="rId36"/>
    <p:sldId id="623" r:id="rId37"/>
    <p:sldId id="624" r:id="rId38"/>
    <p:sldId id="625" r:id="rId39"/>
    <p:sldId id="626" r:id="rId40"/>
    <p:sldId id="627" r:id="rId41"/>
    <p:sldId id="628" r:id="rId42"/>
    <p:sldId id="629" r:id="rId43"/>
    <p:sldId id="630" r:id="rId44"/>
    <p:sldId id="571" r:id="rId45"/>
    <p:sldId id="574" r:id="rId46"/>
    <p:sldId id="631" r:id="rId47"/>
    <p:sldId id="632" r:id="rId48"/>
    <p:sldId id="556" r:id="rId49"/>
    <p:sldId id="653" r:id="rId50"/>
    <p:sldId id="654" r:id="rId51"/>
    <p:sldId id="557" r:id="rId52"/>
    <p:sldId id="633" r:id="rId53"/>
    <p:sldId id="655" r:id="rId54"/>
    <p:sldId id="634" r:id="rId55"/>
    <p:sldId id="656" r:id="rId56"/>
    <p:sldId id="559" r:id="rId57"/>
    <p:sldId id="560" r:id="rId58"/>
    <p:sldId id="561" r:id="rId59"/>
    <p:sldId id="562" r:id="rId60"/>
    <p:sldId id="563" r:id="rId61"/>
    <p:sldId id="564" r:id="rId62"/>
    <p:sldId id="572" r:id="rId63"/>
    <p:sldId id="565" r:id="rId64"/>
    <p:sldId id="635" r:id="rId65"/>
    <p:sldId id="636" r:id="rId66"/>
    <p:sldId id="566" r:id="rId67"/>
    <p:sldId id="638" r:id="rId68"/>
    <p:sldId id="639" r:id="rId69"/>
    <p:sldId id="567" r:id="rId70"/>
    <p:sldId id="640" r:id="rId71"/>
    <p:sldId id="568" r:id="rId72"/>
    <p:sldId id="641" r:id="rId73"/>
    <p:sldId id="644" r:id="rId74"/>
    <p:sldId id="643" r:id="rId75"/>
    <p:sldId id="581" r:id="rId76"/>
    <p:sldId id="645" r:id="rId77"/>
    <p:sldId id="573" r:id="rId78"/>
    <p:sldId id="583" r:id="rId79"/>
    <p:sldId id="587" r:id="rId80"/>
    <p:sldId id="584" r:id="rId81"/>
    <p:sldId id="650" r:id="rId82"/>
    <p:sldId id="586" r:id="rId83"/>
    <p:sldId id="649" r:id="rId84"/>
    <p:sldId id="651" r:id="rId85"/>
    <p:sldId id="585" r:id="rId86"/>
    <p:sldId id="652" r:id="rId87"/>
    <p:sldId id="637" r:id="rId88"/>
    <p:sldId id="648" r:id="rId89"/>
    <p:sldId id="642" r:id="rId90"/>
  </p:sldIdLst>
  <p:sldSz cx="9144000" cy="6858000" type="screen4x3"/>
  <p:notesSz cx="9296400" cy="70104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00"/>
    <a:srgbClr val="FFFF99"/>
    <a:srgbClr val="CAE4CA"/>
    <a:srgbClr val="A50021"/>
    <a:srgbClr val="FFFF66"/>
    <a:srgbClr val="FF7C8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2323" autoAdjust="0"/>
    <p:restoredTop sz="85761" autoAdjust="0"/>
  </p:normalViewPr>
  <p:slideViewPr>
    <p:cSldViewPr>
      <p:cViewPr varScale="1">
        <p:scale>
          <a:sx n="79" d="100"/>
          <a:sy n="79" d="100"/>
        </p:scale>
        <p:origin x="-18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92"/>
    </p:cViewPr>
  </p:sorterViewPr>
  <p:notesViewPr>
    <p:cSldViewPr>
      <p:cViewPr varScale="1">
        <p:scale>
          <a:sx n="68" d="100"/>
          <a:sy n="68" d="100"/>
        </p:scale>
        <p:origin x="-1044" y="-90"/>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notesMaster" Target="notesMasters/notesMaster1.xml"/><Relationship Id="rId92" Type="http://schemas.openxmlformats.org/officeDocument/2006/relationships/handoutMaster" Target="handoutMasters/handoutMaster1.xml"/><Relationship Id="rId93" Type="http://schemas.openxmlformats.org/officeDocument/2006/relationships/printerSettings" Target="printerSettings/printerSettings1.bin"/><Relationship Id="rId94" Type="http://schemas.openxmlformats.org/officeDocument/2006/relationships/presProps" Target="presProps.xml"/><Relationship Id="rId95" Type="http://schemas.openxmlformats.org/officeDocument/2006/relationships/viewProps" Target="viewProps.xml"/><Relationship Id="rId96" Type="http://schemas.openxmlformats.org/officeDocument/2006/relationships/theme" Target="theme/theme1.xml"/><Relationship Id="rId9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0946" name="Rectangle 2"/>
          <p:cNvSpPr>
            <a:spLocks noGrp="1" noChangeArrowheads="1"/>
          </p:cNvSpPr>
          <p:nvPr>
            <p:ph type="hdr" sz="quarter"/>
          </p:nvPr>
        </p:nvSpPr>
        <p:spPr bwMode="auto">
          <a:xfrm>
            <a:off x="0"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pitchFamily="34" charset="0"/>
                <a:ea typeface="+mn-ea"/>
              </a:defRPr>
            </a:lvl1pPr>
          </a:lstStyle>
          <a:p>
            <a:pPr>
              <a:defRPr/>
            </a:pPr>
            <a:endParaRPr lang="en-US"/>
          </a:p>
        </p:txBody>
      </p:sp>
      <p:sp>
        <p:nvSpPr>
          <p:cNvPr id="210947" name="Rectangle 3"/>
          <p:cNvSpPr>
            <a:spLocks noGrp="1" noChangeArrowheads="1"/>
          </p:cNvSpPr>
          <p:nvPr>
            <p:ph type="dt" sz="quarter" idx="1"/>
          </p:nvPr>
        </p:nvSpPr>
        <p:spPr bwMode="auto">
          <a:xfrm>
            <a:off x="5267325"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pitchFamily="34" charset="0"/>
                <a:ea typeface="+mn-ea"/>
              </a:defRPr>
            </a:lvl1pPr>
          </a:lstStyle>
          <a:p>
            <a:pPr>
              <a:defRPr/>
            </a:pPr>
            <a:endParaRPr lang="en-US"/>
          </a:p>
        </p:txBody>
      </p:sp>
      <p:sp>
        <p:nvSpPr>
          <p:cNvPr id="210948" name="Rectangle 4"/>
          <p:cNvSpPr>
            <a:spLocks noGrp="1" noChangeArrowheads="1"/>
          </p:cNvSpPr>
          <p:nvPr>
            <p:ph type="ftr" sz="quarter" idx="2"/>
          </p:nvPr>
        </p:nvSpPr>
        <p:spPr bwMode="auto">
          <a:xfrm>
            <a:off x="0" y="6659563"/>
            <a:ext cx="4029075" cy="3508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pitchFamily="34" charset="0"/>
                <a:ea typeface="+mn-ea"/>
              </a:defRPr>
            </a:lvl1pPr>
          </a:lstStyle>
          <a:p>
            <a:pPr>
              <a:defRPr/>
            </a:pPr>
            <a:endParaRPr lang="en-US"/>
          </a:p>
        </p:txBody>
      </p:sp>
      <p:sp>
        <p:nvSpPr>
          <p:cNvPr id="210949" name="Rectangle 5"/>
          <p:cNvSpPr>
            <a:spLocks noGrp="1" noChangeArrowheads="1"/>
          </p:cNvSpPr>
          <p:nvPr>
            <p:ph type="sldNum" sz="quarter" idx="3"/>
          </p:nvPr>
        </p:nvSpPr>
        <p:spPr bwMode="auto">
          <a:xfrm>
            <a:off x="5267325" y="6659563"/>
            <a:ext cx="4029075" cy="3508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fld id="{2E6657AC-0329-9042-A53D-1153342ADA7E}" type="slidenum">
              <a:rPr lang="en-US"/>
              <a:pPr/>
              <a:t>‹#›</a:t>
            </a:fld>
            <a:endParaRPr lang="en-US"/>
          </a:p>
        </p:txBody>
      </p:sp>
    </p:spTree>
    <p:extLst>
      <p:ext uri="{BB962C8B-B14F-4D97-AF65-F5344CB8AC3E}">
        <p14:creationId xmlns:p14="http://schemas.microsoft.com/office/powerpoint/2010/main" val="1000041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0"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pitchFamily="34" charset="0"/>
                <a:ea typeface="+mn-ea"/>
              </a:defRPr>
            </a:lvl1pPr>
          </a:lstStyle>
          <a:p>
            <a:pPr>
              <a:defRPr/>
            </a:pPr>
            <a:endParaRPr lang="en-US"/>
          </a:p>
        </p:txBody>
      </p:sp>
      <p:sp>
        <p:nvSpPr>
          <p:cNvPr id="152579" name="Rectangle 3"/>
          <p:cNvSpPr>
            <a:spLocks noGrp="1" noChangeArrowheads="1"/>
          </p:cNvSpPr>
          <p:nvPr>
            <p:ph type="dt" idx="1"/>
          </p:nvPr>
        </p:nvSpPr>
        <p:spPr bwMode="auto">
          <a:xfrm>
            <a:off x="5267325"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pitchFamily="34" charset="0"/>
                <a:ea typeface="+mn-ea"/>
              </a:defRPr>
            </a:lvl1pPr>
          </a:lstStyle>
          <a:p>
            <a:pPr>
              <a:defRPr/>
            </a:pPr>
            <a:endParaRPr lang="en-US"/>
          </a:p>
        </p:txBody>
      </p:sp>
      <p:sp>
        <p:nvSpPr>
          <p:cNvPr id="93188"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2581" name="Rectangle 5"/>
          <p:cNvSpPr>
            <a:spLocks noGrp="1" noChangeArrowheads="1"/>
          </p:cNvSpPr>
          <p:nvPr>
            <p:ph type="body" sz="quarter" idx="3"/>
          </p:nvPr>
        </p:nvSpPr>
        <p:spPr bwMode="auto">
          <a:xfrm>
            <a:off x="1239838" y="3330575"/>
            <a:ext cx="6816725" cy="31543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2582" name="Rectangle 6"/>
          <p:cNvSpPr>
            <a:spLocks noGrp="1" noChangeArrowheads="1"/>
          </p:cNvSpPr>
          <p:nvPr>
            <p:ph type="ftr" sz="quarter" idx="4"/>
          </p:nvPr>
        </p:nvSpPr>
        <p:spPr bwMode="auto">
          <a:xfrm>
            <a:off x="0" y="6659563"/>
            <a:ext cx="4029075" cy="3508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pitchFamily="34" charset="0"/>
                <a:ea typeface="+mn-ea"/>
              </a:defRPr>
            </a:lvl1pPr>
          </a:lstStyle>
          <a:p>
            <a:pPr>
              <a:defRPr/>
            </a:pPr>
            <a:endParaRPr lang="en-US"/>
          </a:p>
        </p:txBody>
      </p:sp>
      <p:sp>
        <p:nvSpPr>
          <p:cNvPr id="152583" name="Rectangle 7"/>
          <p:cNvSpPr>
            <a:spLocks noGrp="1" noChangeArrowheads="1"/>
          </p:cNvSpPr>
          <p:nvPr>
            <p:ph type="sldNum" sz="quarter" idx="5"/>
          </p:nvPr>
        </p:nvSpPr>
        <p:spPr bwMode="auto">
          <a:xfrm>
            <a:off x="5267325" y="6659563"/>
            <a:ext cx="4029075" cy="3508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fld id="{4D012ABE-5486-474D-B826-F003EA618B47}" type="slidenum">
              <a:rPr lang="en-US"/>
              <a:pPr/>
              <a:t>‹#›</a:t>
            </a:fld>
            <a:endParaRPr lang="en-US"/>
          </a:p>
        </p:txBody>
      </p:sp>
    </p:spTree>
    <p:extLst>
      <p:ext uri="{BB962C8B-B14F-4D97-AF65-F5344CB8AC3E}">
        <p14:creationId xmlns:p14="http://schemas.microsoft.com/office/powerpoint/2010/main" val="1040979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ＭＳ Ｐゴシック" charset="0"/>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7.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8.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EF53F8D-1816-BF48-BD80-4F938F1376B3}" type="slidenum">
              <a:rPr kumimoji="0" lang="en-US"/>
              <a:pPr/>
              <a:t>1</a:t>
            </a:fld>
            <a:endParaRPr kumimoji="0" lang="en-US"/>
          </a:p>
        </p:txBody>
      </p:sp>
      <p:sp>
        <p:nvSpPr>
          <p:cNvPr id="94211" name="Rectangle 2"/>
          <p:cNvSpPr>
            <a:spLocks noGrp="1" noRot="1" noChangeAspect="1" noChangeArrowheads="1" noTextEdit="1"/>
          </p:cNvSpPr>
          <p:nvPr>
            <p:ph type="sldImg"/>
          </p:nvPr>
        </p:nvSpPr>
        <p:spPr>
          <a:solidFill>
            <a:srgbClr val="FFFFFF"/>
          </a:solidFill>
          <a:ln/>
        </p:spPr>
      </p:sp>
      <p:sp>
        <p:nvSpPr>
          <p:cNvPr id="9421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Description of Presentations</a:t>
            </a:r>
          </a:p>
          <a:p>
            <a:pPr eaLnBrk="1" hangingPunct="1"/>
            <a:r>
              <a:rPr lang="en-US" sz="1000" b="1">
                <a:latin typeface="Arial" charset="0"/>
              </a:rPr>
              <a:t>CLICK SLIDE:</a:t>
            </a:r>
            <a:r>
              <a:rPr lang="en-US" sz="1000">
                <a:latin typeface="Arial" charset="0"/>
              </a:rPr>
              <a:t> click once for entire slide</a:t>
            </a:r>
          </a:p>
          <a:p>
            <a:pPr eaLnBrk="1" hangingPunct="1"/>
            <a:r>
              <a:rPr lang="en-US" sz="1000" b="1">
                <a:latin typeface="Arial" charset="0"/>
              </a:rPr>
              <a:t>CLICK EACH:</a:t>
            </a:r>
            <a:r>
              <a:rPr lang="en-US" sz="1000">
                <a:latin typeface="Arial" charset="0"/>
              </a:rPr>
              <a:t> click once for each main heading</a:t>
            </a:r>
          </a:p>
          <a:p>
            <a:pPr eaLnBrk="1" hangingPunct="1"/>
            <a:r>
              <a:rPr lang="en-US" sz="1000" b="1">
                <a:latin typeface="Arial" charset="0"/>
              </a:rPr>
              <a:t>CLICK EACH SUB:</a:t>
            </a:r>
            <a:r>
              <a:rPr lang="en-US" sz="1000">
                <a:latin typeface="Arial" charset="0"/>
              </a:rPr>
              <a:t> click once for each main heading and all subheadings</a:t>
            </a:r>
          </a:p>
          <a:p>
            <a:pPr eaLnBrk="1" hangingPunct="1"/>
            <a:r>
              <a:rPr lang="en-US" sz="1000" b="1">
                <a:latin typeface="Arial" charset="0"/>
              </a:rPr>
              <a:t>CLICK ANIM:</a:t>
            </a:r>
            <a:r>
              <a:rPr lang="en-US" sz="1000">
                <a:latin typeface="Arial" charset="0"/>
              </a:rPr>
              <a:t> click for each step of animation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1C12BCB-50CC-D64A-8AEC-3B04B40D379A}" type="slidenum">
              <a:rPr kumimoji="0" lang="en-US"/>
              <a:pPr/>
              <a:t>10</a:t>
            </a:fld>
            <a:endParaRPr kumimoji="0" lang="en-US"/>
          </a:p>
        </p:txBody>
      </p:sp>
      <p:sp>
        <p:nvSpPr>
          <p:cNvPr id="103427" name="Rectangle 2"/>
          <p:cNvSpPr>
            <a:spLocks noGrp="1" noRot="1" noChangeAspect="1" noChangeArrowheads="1" noTextEdit="1"/>
          </p:cNvSpPr>
          <p:nvPr>
            <p:ph type="sldImg"/>
          </p:nvPr>
        </p:nvSpPr>
        <p:spPr>
          <a:solidFill>
            <a:srgbClr val="FFFFFF"/>
          </a:solidFill>
          <a:ln/>
        </p:spPr>
      </p:sp>
      <p:sp>
        <p:nvSpPr>
          <p:cNvPr id="10342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8149A8B-5A81-0F42-B42B-9FB22BA3E9DD}" type="slidenum">
              <a:rPr kumimoji="0" lang="en-US"/>
              <a:pPr/>
              <a:t>11</a:t>
            </a:fld>
            <a:endParaRPr kumimoji="0" lang="en-US"/>
          </a:p>
        </p:txBody>
      </p:sp>
      <p:sp>
        <p:nvSpPr>
          <p:cNvPr id="104451" name="Rectangle 2"/>
          <p:cNvSpPr>
            <a:spLocks noGrp="1" noRot="1" noChangeAspect="1" noChangeArrowheads="1" noTextEdit="1"/>
          </p:cNvSpPr>
          <p:nvPr>
            <p:ph type="sldImg"/>
          </p:nvPr>
        </p:nvSpPr>
        <p:spPr>
          <a:solidFill>
            <a:srgbClr val="FFFFFF"/>
          </a:solidFill>
          <a:ln/>
        </p:spPr>
      </p:sp>
      <p:sp>
        <p:nvSpPr>
          <p:cNvPr id="10445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F16EDC2-A618-E54C-B57A-43FECECAB757}" type="slidenum">
              <a:rPr kumimoji="0" lang="en-US"/>
              <a:pPr/>
              <a:t>12</a:t>
            </a:fld>
            <a:endParaRPr kumimoji="0" lang="en-US"/>
          </a:p>
        </p:txBody>
      </p:sp>
      <p:sp>
        <p:nvSpPr>
          <p:cNvPr id="105475" name="Rectangle 2"/>
          <p:cNvSpPr>
            <a:spLocks noGrp="1" noRot="1" noChangeAspect="1" noChangeArrowheads="1" noTextEdit="1"/>
          </p:cNvSpPr>
          <p:nvPr>
            <p:ph type="sldImg"/>
          </p:nvPr>
        </p:nvSpPr>
        <p:spPr>
          <a:solidFill>
            <a:srgbClr val="FFFFFF"/>
          </a:solidFill>
          <a:ln/>
        </p:spPr>
      </p:sp>
      <p:sp>
        <p:nvSpPr>
          <p:cNvPr id="10547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6A0651D-8FAA-7D44-AFB9-498DB266581F}" type="slidenum">
              <a:rPr kumimoji="0" lang="en-US"/>
              <a:pPr/>
              <a:t>13</a:t>
            </a:fld>
            <a:endParaRPr kumimoji="0" lang="en-US"/>
          </a:p>
        </p:txBody>
      </p:sp>
      <p:sp>
        <p:nvSpPr>
          <p:cNvPr id="106499" name="Rectangle 2"/>
          <p:cNvSpPr>
            <a:spLocks noGrp="1" noRot="1" noChangeAspect="1" noChangeArrowheads="1" noTextEdit="1"/>
          </p:cNvSpPr>
          <p:nvPr>
            <p:ph type="sldImg"/>
          </p:nvPr>
        </p:nvSpPr>
        <p:spPr>
          <a:solidFill>
            <a:srgbClr val="FFFFFF"/>
          </a:solidFill>
          <a:ln/>
        </p:spPr>
      </p:sp>
      <p:sp>
        <p:nvSpPr>
          <p:cNvPr id="10650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9C529E5C-A6A6-C34B-952B-55244F90BB26}" type="slidenum">
              <a:rPr kumimoji="0" lang="en-US"/>
              <a:pPr/>
              <a:t>14</a:t>
            </a:fld>
            <a:endParaRPr kumimoji="0" lang="en-US"/>
          </a:p>
        </p:txBody>
      </p:sp>
      <p:sp>
        <p:nvSpPr>
          <p:cNvPr id="107523" name="Rectangle 2"/>
          <p:cNvSpPr>
            <a:spLocks noGrp="1" noRot="1" noChangeAspect="1" noChangeArrowheads="1" noTextEdit="1"/>
          </p:cNvSpPr>
          <p:nvPr>
            <p:ph type="sldImg"/>
          </p:nvPr>
        </p:nvSpPr>
        <p:spPr>
          <a:solidFill>
            <a:srgbClr val="FFFFFF"/>
          </a:solidFill>
          <a:ln/>
        </p:spPr>
      </p:sp>
      <p:sp>
        <p:nvSpPr>
          <p:cNvPr id="10752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8472E76E-6264-A549-AEB8-8A85BFC50D78}" type="slidenum">
              <a:rPr kumimoji="0" lang="en-US"/>
              <a:pPr/>
              <a:t>15</a:t>
            </a:fld>
            <a:endParaRPr kumimoji="0" lang="en-US"/>
          </a:p>
        </p:txBody>
      </p:sp>
      <p:sp>
        <p:nvSpPr>
          <p:cNvPr id="108547" name="Rectangle 2"/>
          <p:cNvSpPr>
            <a:spLocks noGrp="1" noRot="1" noChangeAspect="1" noChangeArrowheads="1" noTextEdit="1"/>
          </p:cNvSpPr>
          <p:nvPr>
            <p:ph type="sldImg"/>
          </p:nvPr>
        </p:nvSpPr>
        <p:spPr>
          <a:solidFill>
            <a:srgbClr val="FFFFFF"/>
          </a:solidFill>
          <a:ln/>
        </p:spPr>
      </p:sp>
      <p:sp>
        <p:nvSpPr>
          <p:cNvPr id="10854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9A082B85-3F80-2C49-90B5-2F413DD28791}" type="slidenum">
              <a:rPr kumimoji="0" lang="en-US"/>
              <a:pPr/>
              <a:t>16</a:t>
            </a:fld>
            <a:endParaRPr kumimoji="0" lang="en-US"/>
          </a:p>
        </p:txBody>
      </p:sp>
      <p:sp>
        <p:nvSpPr>
          <p:cNvPr id="109571" name="Rectangle 2"/>
          <p:cNvSpPr>
            <a:spLocks noGrp="1" noRot="1" noChangeAspect="1" noChangeArrowheads="1" noTextEdit="1"/>
          </p:cNvSpPr>
          <p:nvPr>
            <p:ph type="sldImg"/>
          </p:nvPr>
        </p:nvSpPr>
        <p:spPr>
          <a:solidFill>
            <a:srgbClr val="FFFFFF"/>
          </a:solidFill>
          <a:ln/>
        </p:spPr>
      </p:sp>
      <p:sp>
        <p:nvSpPr>
          <p:cNvPr id="10957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598C198F-E440-5844-8A68-136A74880723}" type="slidenum">
              <a:rPr kumimoji="0" lang="en-US"/>
              <a:pPr/>
              <a:t>17</a:t>
            </a:fld>
            <a:endParaRPr kumimoji="0" lang="en-US"/>
          </a:p>
        </p:txBody>
      </p:sp>
      <p:sp>
        <p:nvSpPr>
          <p:cNvPr id="110595" name="Rectangle 2"/>
          <p:cNvSpPr>
            <a:spLocks noGrp="1" noRot="1" noChangeAspect="1" noChangeArrowheads="1" noTextEdit="1"/>
          </p:cNvSpPr>
          <p:nvPr>
            <p:ph type="sldImg"/>
          </p:nvPr>
        </p:nvSpPr>
        <p:spPr>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C95714D2-8D1D-2B4D-8EFA-FE8995D0AE06}" type="slidenum">
              <a:rPr kumimoji="0" lang="en-US"/>
              <a:pPr/>
              <a:t>18</a:t>
            </a:fld>
            <a:endParaRPr kumimoji="0" lang="en-US"/>
          </a:p>
        </p:txBody>
      </p:sp>
      <p:sp>
        <p:nvSpPr>
          <p:cNvPr id="111619" name="Rectangle 2"/>
          <p:cNvSpPr>
            <a:spLocks noGrp="1" noRot="1" noChangeAspect="1" noChangeArrowheads="1" noTextEdit="1"/>
          </p:cNvSpPr>
          <p:nvPr>
            <p:ph type="sldImg"/>
          </p:nvPr>
        </p:nvSpPr>
        <p:spPr>
          <a:solidFill>
            <a:srgbClr val="FFFFFF"/>
          </a:solidFill>
          <a:ln/>
        </p:spPr>
      </p:sp>
      <p:sp>
        <p:nvSpPr>
          <p:cNvPr id="11162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0335F5C-6F19-9241-BC35-455F2B62E479}" type="slidenum">
              <a:rPr kumimoji="0" lang="en-US"/>
              <a:pPr/>
              <a:t>19</a:t>
            </a:fld>
            <a:endParaRPr kumimoji="0" lang="en-US"/>
          </a:p>
        </p:txBody>
      </p:sp>
      <p:sp>
        <p:nvSpPr>
          <p:cNvPr id="112643" name="Rectangle 2"/>
          <p:cNvSpPr>
            <a:spLocks noGrp="1" noRot="1" noChangeAspect="1" noChangeArrowheads="1" noTextEdit="1"/>
          </p:cNvSpPr>
          <p:nvPr>
            <p:ph type="sldImg"/>
          </p:nvPr>
        </p:nvSpPr>
        <p:spPr>
          <a:solidFill>
            <a:srgbClr val="FFFFFF"/>
          </a:solidFill>
          <a:ln/>
        </p:spPr>
      </p:sp>
      <p:sp>
        <p:nvSpPr>
          <p:cNvPr id="1126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a:t>
            </a:r>
            <a:endParaRPr lang="en-US" sz="100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8DF96B25-09F7-BE44-8160-EA13B0FD3ED2}" type="slidenum">
              <a:rPr kumimoji="0" lang="en-US"/>
              <a:pPr/>
              <a:t>2</a:t>
            </a:fld>
            <a:endParaRPr kumimoji="0" lang="en-US"/>
          </a:p>
        </p:txBody>
      </p:sp>
      <p:sp>
        <p:nvSpPr>
          <p:cNvPr id="95235" name="Rectangle 2"/>
          <p:cNvSpPr>
            <a:spLocks noGrp="1" noRot="1" noChangeAspect="1" noChangeArrowheads="1" noTextEdit="1"/>
          </p:cNvSpPr>
          <p:nvPr>
            <p:ph type="sldImg"/>
          </p:nvPr>
        </p:nvSpPr>
        <p:spPr>
          <a:solidFill>
            <a:srgbClr val="FFFFFF"/>
          </a:solidFill>
          <a:ln/>
        </p:spPr>
      </p:sp>
      <p:sp>
        <p:nvSpPr>
          <p:cNvPr id="9523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SLIDE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6F2E6B5-B06B-F14B-9F82-29E3456CA0C7}" type="slidenum">
              <a:rPr kumimoji="0" lang="en-US"/>
              <a:pPr/>
              <a:t>20</a:t>
            </a:fld>
            <a:endParaRPr kumimoji="0" lang="en-US"/>
          </a:p>
        </p:txBody>
      </p:sp>
      <p:sp>
        <p:nvSpPr>
          <p:cNvPr id="113667" name="Rectangle 2"/>
          <p:cNvSpPr>
            <a:spLocks noGrp="1" noRot="1" noChangeAspect="1" noChangeArrowheads="1" noTextEdit="1"/>
          </p:cNvSpPr>
          <p:nvPr>
            <p:ph type="sldImg"/>
          </p:nvPr>
        </p:nvSpPr>
        <p:spPr>
          <a:solidFill>
            <a:srgbClr val="FFFFFF"/>
          </a:solidFill>
          <a:ln/>
        </p:spPr>
      </p:sp>
      <p:sp>
        <p:nvSpPr>
          <p:cNvPr id="11366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853B5BC-D6A2-D342-BB11-FE58E7747C0A}" type="slidenum">
              <a:rPr kumimoji="0" lang="en-US"/>
              <a:pPr/>
              <a:t>21</a:t>
            </a:fld>
            <a:endParaRPr kumimoji="0" lang="en-US"/>
          </a:p>
        </p:txBody>
      </p:sp>
      <p:sp>
        <p:nvSpPr>
          <p:cNvPr id="114691" name="Rectangle 2"/>
          <p:cNvSpPr>
            <a:spLocks noGrp="1" noRot="1" noChangeAspect="1" noChangeArrowheads="1" noTextEdit="1"/>
          </p:cNvSpPr>
          <p:nvPr>
            <p:ph type="sldImg"/>
          </p:nvPr>
        </p:nvSpPr>
        <p:spPr>
          <a:solidFill>
            <a:srgbClr val="FFFFFF"/>
          </a:solidFill>
          <a:ln/>
        </p:spPr>
      </p:sp>
      <p:sp>
        <p:nvSpPr>
          <p:cNvPr id="1146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a:latin typeface="Arial" charset="0"/>
              </a:rPr>
              <a:t>W(D) ^ W(S)</a:t>
            </a:r>
          </a:p>
          <a:p>
            <a:pPr eaLnBrk="1" hangingPunct="1"/>
            <a:r>
              <a:rPr lang="en-US" sz="1000">
                <a:latin typeface="Arial" charset="0"/>
              </a:rPr>
              <a:t>!P(D) v !P(S)</a:t>
            </a:r>
            <a:endParaRPr lang="en-US" sz="1000" b="1">
              <a:latin typeface="Arial" charset="0"/>
            </a:endParaRPr>
          </a:p>
          <a:p>
            <a:pPr eaLnBrk="1" hangingPunct="1"/>
            <a:r>
              <a:rPr lang="en-US" sz="1000">
                <a:latin typeface="Arial" charset="0"/>
              </a:rPr>
              <a:t>use function if only one possible answer</a:t>
            </a:r>
          </a:p>
          <a:p>
            <a:pPr eaLnBrk="1" hangingPunct="1"/>
            <a:r>
              <a:rPr lang="en-US" sz="1000">
                <a:latin typeface="Arial" charset="0"/>
              </a:rPr>
              <a:t>use predicate if many possible answers</a:t>
            </a:r>
          </a:p>
          <a:p>
            <a:pPr eaLnBrk="1" hangingPunct="1"/>
            <a:r>
              <a:rPr lang="en-US" sz="1000">
                <a:latin typeface="Arial" charset="0"/>
              </a:rPr>
              <a:t>F(D,S) ^ F(S,D)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AB2890FC-B95C-2A4B-B088-0B9A35DD532F}" type="slidenum">
              <a:rPr kumimoji="0" lang="en-US"/>
              <a:pPr/>
              <a:t>22</a:t>
            </a:fld>
            <a:endParaRPr kumimoji="0" lang="en-US"/>
          </a:p>
        </p:txBody>
      </p:sp>
      <p:sp>
        <p:nvSpPr>
          <p:cNvPr id="115715" name="Rectangle 2"/>
          <p:cNvSpPr>
            <a:spLocks noGrp="1" noRot="1" noChangeAspect="1" noChangeArrowheads="1" noTextEdit="1"/>
          </p:cNvSpPr>
          <p:nvPr>
            <p:ph type="sldImg"/>
          </p:nvPr>
        </p:nvSpPr>
        <p:spPr>
          <a:solidFill>
            <a:srgbClr val="FFFFFF"/>
          </a:solidFill>
          <a:ln/>
        </p:spPr>
      </p:sp>
      <p:sp>
        <p:nvSpPr>
          <p:cNvPr id="11571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a:latin typeface="Arial" charset="0"/>
              </a:rPr>
              <a:t>B(W,C,H)</a:t>
            </a:r>
          </a:p>
          <a:p>
            <a:pPr eaLnBrk="1" hangingPunct="1"/>
            <a:r>
              <a:rPr lang="en-US" sz="1000">
                <a:latin typeface="Arial" charset="0"/>
              </a:rPr>
              <a:t>WT(D,L,J,S,APT) this form limits the expressiveness to groups of exactly 4 going together to some location</a:t>
            </a:r>
          </a:p>
          <a:p>
            <a:pPr eaLnBrk="1" hangingPunct="1"/>
            <a:r>
              <a:rPr lang="en-US" sz="1000">
                <a:latin typeface="Arial" charset="0"/>
              </a:rPr>
              <a:t>better to use a 3-ary predicate and logical connectives to form groups of 3 or more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AA78F18-2322-6D4D-9E65-6A2257F0A056}" type="slidenum">
              <a:rPr kumimoji="0" lang="en-US"/>
              <a:pPr/>
              <a:t>23</a:t>
            </a:fld>
            <a:endParaRPr kumimoji="0" lang="en-US"/>
          </a:p>
        </p:txBody>
      </p:sp>
      <p:sp>
        <p:nvSpPr>
          <p:cNvPr id="116739" name="Rectangle 2"/>
          <p:cNvSpPr>
            <a:spLocks noGrp="1" noRot="1" noChangeAspect="1" noChangeArrowheads="1" noTextEdit="1"/>
          </p:cNvSpPr>
          <p:nvPr>
            <p:ph type="sldImg"/>
          </p:nvPr>
        </p:nvSpPr>
        <p:spPr>
          <a:solidFill>
            <a:srgbClr val="FFFFFF"/>
          </a:solidFill>
          <a:ln/>
        </p:spPr>
      </p:sp>
      <p:sp>
        <p:nvSpPr>
          <p:cNvPr id="11674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kumimoji="0" lang="en-US" sz="1000">
                <a:latin typeface="Arial" charset="0"/>
              </a:rPr>
              <a:t>Ex C(J,x)  &lt;=&gt;  Collects(Jim,Pencil) v Collects(Jim, Deb) v …</a:t>
            </a:r>
          </a:p>
          <a:p>
            <a:pPr eaLnBrk="1" hangingPunct="1"/>
            <a:r>
              <a:rPr kumimoji="0" lang="en-US" sz="1000">
                <a:latin typeface="Arial" charset="0"/>
              </a:rPr>
              <a:t>Ex C(x,J)   restrict to domain of people:  Ex P(x) ^ C(x,J)</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0A121F7-DE8C-B04D-B1B4-E8A79F82EAF9}" type="slidenum">
              <a:rPr kumimoji="0" lang="en-US"/>
              <a:pPr/>
              <a:t>24</a:t>
            </a:fld>
            <a:endParaRPr kumimoji="0" lang="en-US"/>
          </a:p>
        </p:txBody>
      </p:sp>
      <p:sp>
        <p:nvSpPr>
          <p:cNvPr id="117763" name="Rectangle 2"/>
          <p:cNvSpPr>
            <a:spLocks noGrp="1" noRot="1" noChangeAspect="1" noChangeArrowheads="1" noTextEdit="1"/>
          </p:cNvSpPr>
          <p:nvPr>
            <p:ph type="sldImg"/>
          </p:nvPr>
        </p:nvSpPr>
        <p:spPr>
          <a:solidFill>
            <a:srgbClr val="FFFFFF"/>
          </a:solidFill>
          <a:ln/>
        </p:spPr>
      </p:sp>
      <p:sp>
        <p:nvSpPr>
          <p:cNvPr id="11776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6876995D-37F1-9841-BA5C-1ABADC168AC1}" type="slidenum">
              <a:rPr kumimoji="0" lang="en-US"/>
              <a:pPr/>
              <a:t>25</a:t>
            </a:fld>
            <a:endParaRPr kumimoji="0" lang="en-US"/>
          </a:p>
        </p:txBody>
      </p:sp>
      <p:sp>
        <p:nvSpPr>
          <p:cNvPr id="118787" name="Rectangle 2"/>
          <p:cNvSpPr>
            <a:spLocks noGrp="1" noRot="1" noChangeAspect="1" noChangeArrowheads="1" noTextEdit="1"/>
          </p:cNvSpPr>
          <p:nvPr>
            <p:ph type="sldImg"/>
          </p:nvPr>
        </p:nvSpPr>
        <p:spPr>
          <a:solidFill>
            <a:srgbClr val="FFFFFF"/>
          </a:solidFill>
          <a:ln/>
        </p:spPr>
      </p:sp>
      <p:sp>
        <p:nvSpPr>
          <p:cNvPr id="11878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kumimoji="0" lang="en-US" sz="1000">
                <a:latin typeface="Arial" charset="0"/>
              </a:rPr>
              <a:t>Ax,y Person(x) =&gt; C(x,y)</a:t>
            </a:r>
          </a:p>
          <a:p>
            <a:pPr eaLnBrk="1" hangingPunct="1"/>
            <a:r>
              <a:rPr kumimoji="0" lang="en-US" sz="1000">
                <a:latin typeface="Arial" charset="0"/>
              </a:rPr>
              <a:t>Ax Ey Person(x) =&gt; C(x,y)</a:t>
            </a:r>
          </a:p>
          <a:p>
            <a:pPr eaLnBrk="1" hangingPunct="1"/>
            <a:r>
              <a:rPr kumimoji="0" lang="en-US" sz="1000">
                <a:latin typeface="Arial" charset="0"/>
              </a:rPr>
              <a:t>Ey Ax Person(x) =&gt; C(x,y)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1846CAF3-46FC-8747-AF4E-8EEEC299A152}" type="slidenum">
              <a:rPr kumimoji="0" lang="en-US"/>
              <a:pPr/>
              <a:t>26</a:t>
            </a:fld>
            <a:endParaRPr kumimoji="0" lang="en-US"/>
          </a:p>
        </p:txBody>
      </p:sp>
      <p:sp>
        <p:nvSpPr>
          <p:cNvPr id="119811" name="Rectangle 2"/>
          <p:cNvSpPr>
            <a:spLocks noGrp="1" noRot="1" noChangeAspect="1" noChangeArrowheads="1" noTextEdit="1"/>
          </p:cNvSpPr>
          <p:nvPr>
            <p:ph type="sldImg"/>
          </p:nvPr>
        </p:nvSpPr>
        <p:spPr>
          <a:solidFill>
            <a:srgbClr val="FFFFFF"/>
          </a:solidFill>
          <a:ln/>
        </p:spPr>
      </p:sp>
      <p:sp>
        <p:nvSpPr>
          <p:cNvPr id="11981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b="1">
                <a:latin typeface="Arial" charset="0"/>
              </a:rPr>
              <a:t>Anything is a tricky word: </a:t>
            </a:r>
            <a:r>
              <a:rPr lang="en-US" sz="1000">
                <a:latin typeface="Arial" charset="0"/>
              </a:rPr>
              <a:t>"Nothing collects anything." doesn't seem to mean the same as "Nothing collects everything."</a:t>
            </a:r>
          </a:p>
          <a:p>
            <a:pPr eaLnBrk="1" hangingPunct="1"/>
            <a:r>
              <a:rPr lang="en-US" sz="1000">
                <a:latin typeface="Arial" charset="0"/>
              </a:rPr>
              <a:t>Ax !Ey C(x,y)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7227905-145C-6549-AEFA-E6A4F46980E8}" type="slidenum">
              <a:rPr kumimoji="0" lang="en-US"/>
              <a:pPr/>
              <a:t>27</a:t>
            </a:fld>
            <a:endParaRPr kumimoji="0" lang="en-US"/>
          </a:p>
        </p:txBody>
      </p:sp>
      <p:sp>
        <p:nvSpPr>
          <p:cNvPr id="120835" name="Rectangle 2"/>
          <p:cNvSpPr>
            <a:spLocks noGrp="1" noRot="1" noChangeAspect="1" noChangeArrowheads="1" noTextEdit="1"/>
          </p:cNvSpPr>
          <p:nvPr>
            <p:ph type="sldImg"/>
          </p:nvPr>
        </p:nvSpPr>
        <p:spPr>
          <a:solidFill>
            <a:srgbClr val="FFFFFF"/>
          </a:solidFill>
          <a:ln/>
        </p:spPr>
      </p:sp>
      <p:sp>
        <p:nvSpPr>
          <p:cNvPr id="12083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b="1">
                <a:latin typeface="Arial" charset="0"/>
              </a:rPr>
              <a:t>Unquantified variables will be assumed to be universally quantified.</a:t>
            </a:r>
          </a:p>
          <a:p>
            <a:pPr eaLnBrk="1" hangingPunct="1"/>
            <a:r>
              <a:rPr kumimoji="0" lang="en-US" sz="1000" b="1">
                <a:latin typeface="Arial" charset="0"/>
              </a:rPr>
              <a:t>Demonstration of equivalent representation:</a:t>
            </a:r>
          </a:p>
          <a:p>
            <a:pPr eaLnBrk="1" hangingPunct="1"/>
            <a:r>
              <a:rPr kumimoji="0" lang="en-US" sz="1000">
                <a:latin typeface="Arial" charset="0"/>
              </a:rPr>
              <a:t>Ax [ H(x) -&gt; Ay ( V(y) -&gt; C(x,y) ) ]  </a:t>
            </a:r>
            <a:r>
              <a:rPr kumimoji="0" lang="en-US" sz="1000">
                <a:latin typeface="Arial" charset="0"/>
                <a:sym typeface="Wingdings" charset="0"/>
              </a:rPr>
              <a:t>&lt;=&gt;  Ax,y [ H(x) ^ V(y) -&gt; C(x,y) ]</a:t>
            </a:r>
          </a:p>
          <a:p>
            <a:pPr eaLnBrk="1" hangingPunct="1"/>
            <a:r>
              <a:rPr kumimoji="0" lang="en-US" sz="1000">
                <a:latin typeface="Arial" charset="0"/>
                <a:sym typeface="Wingdings" charset="0"/>
              </a:rPr>
              <a:t>A -&gt; (B -&gt; C)  &lt;=&gt;  !A v (!B v C)  &lt;=&gt;  (!A v !B) v C  &lt;=&gt;  !(A ^  B) v C  &lt;=&gt;  (A ^  B) -&gt; C &lt;=&gt;  A ^  B -&gt; C</a:t>
            </a:r>
          </a:p>
          <a:p>
            <a:pPr eaLnBrk="1" hangingPunct="1"/>
            <a:endParaRPr kumimoji="0" lang="en-US" sz="1000">
              <a:latin typeface="Arial" charset="0"/>
            </a:endParaRPr>
          </a:p>
          <a:p>
            <a:pPr eaLnBrk="1" hangingPunct="1"/>
            <a:r>
              <a:rPr kumimoji="0" lang="en-US" sz="1000">
                <a:latin typeface="Arial" charset="0"/>
              </a:rPr>
              <a:t>Ax [ H(x) -&gt; Ey ( V(y) ^ C(x,y) ) ]</a:t>
            </a:r>
            <a:endParaRPr kumimoji="0" lang="en-US" sz="1000">
              <a:latin typeface="Arial" charset="0"/>
              <a:sym typeface="Wingdings"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41A4A908-1077-5743-81CD-F0C00EE86D2E}" type="slidenum">
              <a:rPr kumimoji="0" lang="en-US"/>
              <a:pPr/>
              <a:t>28</a:t>
            </a:fld>
            <a:endParaRPr kumimoji="0" lang="en-US"/>
          </a:p>
        </p:txBody>
      </p:sp>
      <p:sp>
        <p:nvSpPr>
          <p:cNvPr id="121859" name="Rectangle 2"/>
          <p:cNvSpPr>
            <a:spLocks noGrp="1" noRot="1" noChangeAspect="1" noChangeArrowheads="1" noTextEdit="1"/>
          </p:cNvSpPr>
          <p:nvPr>
            <p:ph type="sldImg"/>
          </p:nvPr>
        </p:nvSpPr>
        <p:spPr>
          <a:solidFill>
            <a:srgbClr val="FFFFFF"/>
          </a:solidFill>
          <a:ln/>
        </p:spPr>
      </p:sp>
      <p:sp>
        <p:nvSpPr>
          <p:cNvPr id="12186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b="1">
                <a:latin typeface="Arial" charset="0"/>
              </a:rPr>
              <a:t>Demonstration of equivalence of passing the negation through the quantifier</a:t>
            </a:r>
          </a:p>
          <a:p>
            <a:pPr eaLnBrk="1" hangingPunct="1"/>
            <a:r>
              <a:rPr lang="en-US" sz="1000">
                <a:latin typeface="Arial" charset="0"/>
              </a:rPr>
              <a:t>![ ( Sh(A) ^ St(A) ^ Al(A) ) v ( Sh(B) ^ St(B) ^ Al(B) ) ]  &lt;=&gt;  !(-A-) ^ !(-B-)  &lt;=&gt;  ( Sh(A) ^ St(A) -&gt; !(Al(A) ) ^ (Sh(B) ^ St(B) -&gt; !(Al(B))  </a:t>
            </a:r>
          </a:p>
          <a:p>
            <a:pPr eaLnBrk="1" hangingPunct="1"/>
            <a:r>
              <a:rPr lang="en-US" sz="1000">
                <a:latin typeface="Arial" charset="0"/>
              </a:rPr>
              <a:t>	!(-A-)  &lt;=&gt;  !Sh(A) v !St(A) v !Al(A)  &lt;=&gt;  !( Sh(A) ^ St(A) ) V !Al(A)  &lt;=&gt;  Sh(A) ^ St(A) -&gt; !(Al(A))</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127587E9-C7B6-144C-847E-D67019CA5B6E}" type="slidenum">
              <a:rPr kumimoji="0" lang="en-US"/>
              <a:pPr/>
              <a:t>29</a:t>
            </a:fld>
            <a:endParaRPr kumimoji="0" lang="en-US"/>
          </a:p>
        </p:txBody>
      </p:sp>
      <p:sp>
        <p:nvSpPr>
          <p:cNvPr id="122883" name="Rectangle 2"/>
          <p:cNvSpPr>
            <a:spLocks noGrp="1" noRot="1" noChangeAspect="1" noChangeArrowheads="1" noTextEdit="1"/>
          </p:cNvSpPr>
          <p:nvPr>
            <p:ph type="sldImg"/>
          </p:nvPr>
        </p:nvSpPr>
        <p:spPr>
          <a:solidFill>
            <a:srgbClr val="FFFFFF"/>
          </a:solidFill>
          <a:ln/>
        </p:spPr>
      </p:sp>
      <p:sp>
        <p:nvSpPr>
          <p:cNvPr id="12288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kumimoji="0" lang="en-US" sz="1000">
                <a:latin typeface="Arial" charset="0"/>
              </a:rPr>
              <a:t>Ex [ (x is professional) ^ (x can beat all amateurs)]</a:t>
            </a:r>
          </a:p>
          <a:p>
            <a:pPr eaLnBrk="1" hangingPunct="1"/>
            <a:r>
              <a:rPr kumimoji="0" lang="en-US" sz="1000">
                <a:latin typeface="Arial" charset="0"/>
              </a:rPr>
              <a:t>Ex [ P(x)                    ^  Ay( A(y) -&gt; B(x,y) )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68A7BBDA-A2B1-C042-8410-5042F3BD4465}" type="slidenum">
              <a:rPr kumimoji="0" lang="en-US"/>
              <a:pPr/>
              <a:t>3</a:t>
            </a:fld>
            <a:endParaRPr kumimoji="0" lang="en-US"/>
          </a:p>
        </p:txBody>
      </p:sp>
      <p:sp>
        <p:nvSpPr>
          <p:cNvPr id="96259" name="Rectangle 2"/>
          <p:cNvSpPr>
            <a:spLocks noGrp="1" noRot="1" noChangeAspect="1" noChangeArrowheads="1" noTextEdit="1"/>
          </p:cNvSpPr>
          <p:nvPr>
            <p:ph type="sldImg"/>
          </p:nvPr>
        </p:nvSpPr>
        <p:spPr>
          <a:solidFill>
            <a:srgbClr val="FFFFFF"/>
          </a:solidFill>
          <a:ln/>
        </p:spPr>
      </p:sp>
      <p:sp>
        <p:nvSpPr>
          <p:cNvPr id="9626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FA63DAE-856E-694C-A3F3-316CACC4CA6D}" type="slidenum">
              <a:rPr kumimoji="0" lang="en-US"/>
              <a:pPr/>
              <a:t>30</a:t>
            </a:fld>
            <a:endParaRPr kumimoji="0" lang="en-US"/>
          </a:p>
        </p:txBody>
      </p:sp>
      <p:sp>
        <p:nvSpPr>
          <p:cNvPr id="123907" name="Rectangle 2"/>
          <p:cNvSpPr>
            <a:spLocks noGrp="1" noRot="1" noChangeAspect="1" noChangeArrowheads="1" noTextEdit="1"/>
          </p:cNvSpPr>
          <p:nvPr>
            <p:ph type="sldImg"/>
          </p:nvPr>
        </p:nvSpPr>
        <p:spPr>
          <a:solidFill>
            <a:srgbClr val="FFFFFF"/>
          </a:solidFill>
          <a:ln/>
        </p:spPr>
      </p:sp>
      <p:sp>
        <p:nvSpPr>
          <p:cNvPr id="12390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endParaRPr lang="en-US" sz="1000" b="1">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0A54441-741F-F441-8AF3-7393E0E3C273}" type="slidenum">
              <a:rPr kumimoji="0" lang="en-US"/>
              <a:pPr/>
              <a:t>31</a:t>
            </a:fld>
            <a:endParaRPr kumimoji="0" lang="en-US"/>
          </a:p>
        </p:txBody>
      </p:sp>
      <p:sp>
        <p:nvSpPr>
          <p:cNvPr id="124931" name="Rectangle 2"/>
          <p:cNvSpPr>
            <a:spLocks noGrp="1" noRot="1" noChangeAspect="1" noChangeArrowheads="1" noTextEdit="1"/>
          </p:cNvSpPr>
          <p:nvPr>
            <p:ph type="sldImg"/>
          </p:nvPr>
        </p:nvSpPr>
        <p:spPr>
          <a:solidFill>
            <a:srgbClr val="FFFFFF"/>
          </a:solidFill>
          <a:ln/>
        </p:spPr>
      </p:sp>
      <p:sp>
        <p:nvSpPr>
          <p:cNvPr id="12493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5324A95A-0DA0-7B4C-8EE1-21969496486D}" type="slidenum">
              <a:rPr kumimoji="0" lang="en-US"/>
              <a:pPr/>
              <a:t>32</a:t>
            </a:fld>
            <a:endParaRPr kumimoji="0" lang="en-US"/>
          </a:p>
        </p:txBody>
      </p:sp>
      <p:sp>
        <p:nvSpPr>
          <p:cNvPr id="125955" name="Rectangle 2"/>
          <p:cNvSpPr>
            <a:spLocks noGrp="1" noRot="1" noChangeAspect="1" noChangeArrowheads="1" noTextEdit="1"/>
          </p:cNvSpPr>
          <p:nvPr>
            <p:ph type="sldImg"/>
          </p:nvPr>
        </p:nvSpPr>
        <p:spPr>
          <a:solidFill>
            <a:srgbClr val="FFFFFF"/>
          </a:solidFill>
          <a:ln/>
        </p:spPr>
      </p:sp>
      <p:sp>
        <p:nvSpPr>
          <p:cNvPr id="12595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AA537B44-F6EC-9246-9383-87093E1F2793}" type="slidenum">
              <a:rPr kumimoji="0" lang="en-US"/>
              <a:pPr/>
              <a:t>33</a:t>
            </a:fld>
            <a:endParaRPr kumimoji="0" lang="en-US"/>
          </a:p>
        </p:txBody>
      </p:sp>
      <p:sp>
        <p:nvSpPr>
          <p:cNvPr id="126979" name="Rectangle 2"/>
          <p:cNvSpPr>
            <a:spLocks noGrp="1" noRot="1" noChangeAspect="1" noChangeArrowheads="1" noTextEdit="1"/>
          </p:cNvSpPr>
          <p:nvPr>
            <p:ph type="sldImg"/>
          </p:nvPr>
        </p:nvSpPr>
        <p:spPr>
          <a:solidFill>
            <a:srgbClr val="FFFFFF"/>
          </a:solidFill>
          <a:ln/>
        </p:spPr>
      </p:sp>
      <p:sp>
        <p:nvSpPr>
          <p:cNvPr id="12698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a:latin typeface="Arial" charset="0"/>
              </a:rPr>
              <a:t>"You can fool some of the people all of the time" is ambiguous:</a:t>
            </a:r>
          </a:p>
          <a:p>
            <a:pPr eaLnBrk="1" hangingPunct="1"/>
            <a:r>
              <a:rPr lang="en-US" sz="1000">
                <a:latin typeface="Arial" charset="0"/>
              </a:rPr>
              <a:t>	1. there is at least one person who can be fooled always</a:t>
            </a:r>
          </a:p>
          <a:p>
            <a:pPr eaLnBrk="1" hangingPunct="1"/>
            <a:r>
              <a:rPr lang="en-US" sz="1000">
                <a:latin typeface="Arial" charset="0"/>
              </a:rPr>
              <a:t>	2. for any time there is at least one person who can be fooled at that time</a:t>
            </a:r>
          </a:p>
          <a:p>
            <a:pPr eaLnBrk="1" hangingPunct="1"/>
            <a:r>
              <a:rPr lang="en-US" sz="1000">
                <a:latin typeface="Arial" charset="0"/>
              </a:rPr>
              <a:t>unverified solution: {Ex [P(x) ^ At (T(t) -&gt; F(x,t))] ^ Et [T(t) ^ Ax (P(x) -&gt; F(x,t))] } ^ Et,x [T(t) ^ P(x) ^ !F(x,t)]</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BFE61CC-87E0-3B48-A253-FE8981768F76}" type="slidenum">
              <a:rPr kumimoji="0" lang="en-US"/>
              <a:pPr/>
              <a:t>34</a:t>
            </a:fld>
            <a:endParaRPr kumimoji="0" lang="en-US"/>
          </a:p>
        </p:txBody>
      </p:sp>
      <p:sp>
        <p:nvSpPr>
          <p:cNvPr id="128003" name="Rectangle 2"/>
          <p:cNvSpPr>
            <a:spLocks noGrp="1" noRot="1" noChangeAspect="1" noChangeArrowheads="1" noTextEdit="1"/>
          </p:cNvSpPr>
          <p:nvPr>
            <p:ph type="sldImg"/>
          </p:nvPr>
        </p:nvSpPr>
        <p:spPr>
          <a:solidFill>
            <a:srgbClr val="FFFFFF"/>
          </a:solidFill>
          <a:ln/>
        </p:spPr>
      </p:sp>
      <p:sp>
        <p:nvSpPr>
          <p:cNvPr id="1280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ANIM</a:t>
            </a:r>
          </a:p>
          <a:p>
            <a:pPr eaLnBrk="1" hangingPunct="1"/>
            <a:r>
              <a:rPr lang="en-US" sz="1000" b="1">
                <a:latin typeface="Arial" charset="0"/>
              </a:rPr>
              <a:t>UE: </a:t>
            </a:r>
            <a:r>
              <a:rPr lang="en-US" sz="1000">
                <a:latin typeface="Arial" charset="0"/>
              </a:rPr>
              <a:t>ground term can be any constant symbol or function symbol applied to only ground terms</a:t>
            </a:r>
          </a:p>
          <a:p>
            <a:pPr eaLnBrk="1" hangingPunct="1"/>
            <a:r>
              <a:rPr lang="en-US" sz="1000" b="1">
                <a:latin typeface="Arial" charset="0"/>
              </a:rPr>
              <a:t>EE: </a:t>
            </a:r>
            <a:r>
              <a:rPr lang="en-US" sz="1000">
                <a:latin typeface="Arial" charset="0"/>
              </a:rPr>
              <a:t>constant symbol must not exist in the KB or else accidental inferences may be drawn</a:t>
            </a:r>
          </a:p>
          <a:p>
            <a:pPr eaLnBrk="1" hangingPunct="1"/>
            <a:r>
              <a:rPr lang="en-US" sz="1000">
                <a:latin typeface="Arial" charset="0"/>
              </a:rPr>
              <a:t>      Ex Mother(x,Joy)    infer with EE   Mother(Joy,Joy)   leads to an illogical inference</a:t>
            </a:r>
          </a:p>
          <a:p>
            <a:pPr eaLnBrk="1" hangingPunct="1"/>
            <a:r>
              <a:rPr lang="en-US" sz="1000">
                <a:latin typeface="Arial" charset="0"/>
              </a:rPr>
              <a:t>Propositionalization runs into problems with FOL functions since then the set of ground term substitutions becomes infinite.</a:t>
            </a:r>
          </a:p>
          <a:p>
            <a:pPr eaLnBrk="1" hangingPunct="1"/>
            <a:r>
              <a:rPr lang="en-US" sz="1000">
                <a:latin typeface="Arial" charset="0"/>
              </a:rPr>
              <a:t>Fortunately Herbrand proved that only a finite subset of of the propositionalized KB is required to prove a sentence that is entailed by the FOL KB</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B321A44-615D-8A4D-BBDC-DB83E77D0ED4}" type="slidenum">
              <a:rPr kumimoji="0" lang="en-US"/>
              <a:pPr/>
              <a:t>35</a:t>
            </a:fld>
            <a:endParaRPr kumimoji="0" lang="en-US"/>
          </a:p>
        </p:txBody>
      </p:sp>
      <p:sp>
        <p:nvSpPr>
          <p:cNvPr id="129027" name="Rectangle 2"/>
          <p:cNvSpPr>
            <a:spLocks noGrp="1" noRot="1" noChangeAspect="1" noChangeArrowheads="1" noTextEdit="1"/>
          </p:cNvSpPr>
          <p:nvPr>
            <p:ph type="sldImg"/>
          </p:nvPr>
        </p:nvSpPr>
        <p:spPr>
          <a:solidFill>
            <a:srgbClr val="FFFFFF"/>
          </a:solidFill>
          <a:ln/>
        </p:spPr>
      </p:sp>
      <p:sp>
        <p:nvSpPr>
          <p:cNvPr id="12902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8415EA7-EDC7-5B47-8F62-AC4ED8D04624}" type="slidenum">
              <a:rPr kumimoji="0" lang="en-US"/>
              <a:pPr/>
              <a:t>36</a:t>
            </a:fld>
            <a:endParaRPr kumimoji="0" lang="en-US"/>
          </a:p>
        </p:txBody>
      </p:sp>
      <p:sp>
        <p:nvSpPr>
          <p:cNvPr id="130051" name="Rectangle 2"/>
          <p:cNvSpPr>
            <a:spLocks noGrp="1" noRot="1" noChangeAspect="1" noChangeArrowheads="1" noTextEdit="1"/>
          </p:cNvSpPr>
          <p:nvPr>
            <p:ph type="sldImg"/>
          </p:nvPr>
        </p:nvSpPr>
        <p:spPr>
          <a:solidFill>
            <a:srgbClr val="FFFFFF"/>
          </a:solidFill>
          <a:ln/>
        </p:spPr>
      </p:sp>
      <p:sp>
        <p:nvSpPr>
          <p:cNvPr id="13005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1DFDB7D-7E7B-7547-800B-AC8CBA50476D}" type="slidenum">
              <a:rPr kumimoji="0" lang="en-US"/>
              <a:pPr/>
              <a:t>37</a:t>
            </a:fld>
            <a:endParaRPr kumimoji="0" lang="en-US"/>
          </a:p>
        </p:txBody>
      </p:sp>
      <p:sp>
        <p:nvSpPr>
          <p:cNvPr id="131075" name="Rectangle 2"/>
          <p:cNvSpPr>
            <a:spLocks noGrp="1" noRot="1" noChangeAspect="1" noChangeArrowheads="1" noTextEdit="1"/>
          </p:cNvSpPr>
          <p:nvPr>
            <p:ph type="sldImg"/>
          </p:nvPr>
        </p:nvSpPr>
        <p:spPr>
          <a:solidFill>
            <a:srgbClr val="FFFFFF"/>
          </a:solidFill>
          <a:ln/>
        </p:spPr>
      </p:sp>
      <p:sp>
        <p:nvSpPr>
          <p:cNvPr id="13107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ANIM</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4D02583-3477-BF43-B0F4-95086387B3D0}" type="slidenum">
              <a:rPr kumimoji="0" lang="en-US"/>
              <a:pPr/>
              <a:t>38</a:t>
            </a:fld>
            <a:endParaRPr kumimoji="0" lang="en-US"/>
          </a:p>
        </p:txBody>
      </p:sp>
      <p:sp>
        <p:nvSpPr>
          <p:cNvPr id="132099" name="Rectangle 2"/>
          <p:cNvSpPr>
            <a:spLocks noGrp="1" noRot="1" noChangeAspect="1" noChangeArrowheads="1" noTextEdit="1"/>
          </p:cNvSpPr>
          <p:nvPr>
            <p:ph type="sldImg"/>
          </p:nvPr>
        </p:nvSpPr>
        <p:spPr>
          <a:solidFill>
            <a:srgbClr val="FFFFFF"/>
          </a:solidFill>
          <a:ln/>
        </p:spPr>
      </p:sp>
      <p:sp>
        <p:nvSpPr>
          <p:cNvPr id="13210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9C4F787F-15A7-C741-A2E9-532E8C2D76CD}" type="slidenum">
              <a:rPr kumimoji="0" lang="en-US"/>
              <a:pPr/>
              <a:t>39</a:t>
            </a:fld>
            <a:endParaRPr kumimoji="0" lang="en-US"/>
          </a:p>
        </p:txBody>
      </p:sp>
      <p:sp>
        <p:nvSpPr>
          <p:cNvPr id="133123" name="Rectangle 2"/>
          <p:cNvSpPr>
            <a:spLocks noGrp="1" noRot="1" noChangeAspect="1" noChangeArrowheads="1" noTextEdit="1"/>
          </p:cNvSpPr>
          <p:nvPr>
            <p:ph type="sldImg"/>
          </p:nvPr>
        </p:nvSpPr>
        <p:spPr>
          <a:solidFill>
            <a:srgbClr val="FFFFFF"/>
          </a:solidFill>
          <a:ln/>
        </p:spPr>
      </p:sp>
      <p:sp>
        <p:nvSpPr>
          <p:cNvPr id="13312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BF56C3C-54D5-F240-BB69-CEE77A32D243}" type="slidenum">
              <a:rPr kumimoji="0" lang="en-US"/>
              <a:pPr/>
              <a:t>4</a:t>
            </a:fld>
            <a:endParaRPr kumimoji="0" lang="en-US"/>
          </a:p>
        </p:txBody>
      </p:sp>
      <p:sp>
        <p:nvSpPr>
          <p:cNvPr id="97283" name="Rectangle 2"/>
          <p:cNvSpPr>
            <a:spLocks noGrp="1" noRot="1" noChangeAspect="1" noChangeArrowheads="1" noTextEdit="1"/>
          </p:cNvSpPr>
          <p:nvPr>
            <p:ph type="sldImg"/>
          </p:nvPr>
        </p:nvSpPr>
        <p:spPr>
          <a:solidFill>
            <a:srgbClr val="FFFFFF"/>
          </a:solidFill>
          <a:ln/>
        </p:spPr>
      </p:sp>
      <p:sp>
        <p:nvSpPr>
          <p:cNvPr id="9728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4F8D8BA2-4C70-3C4D-831C-02BA129698A2}" type="slidenum">
              <a:rPr kumimoji="0" lang="en-US"/>
              <a:pPr/>
              <a:t>40</a:t>
            </a:fld>
            <a:endParaRPr kumimoji="0" lang="en-US"/>
          </a:p>
        </p:txBody>
      </p:sp>
      <p:sp>
        <p:nvSpPr>
          <p:cNvPr id="134147" name="Rectangle 2"/>
          <p:cNvSpPr>
            <a:spLocks noGrp="1" noRot="1" noChangeAspect="1" noChangeArrowheads="1" noTextEdit="1"/>
          </p:cNvSpPr>
          <p:nvPr>
            <p:ph type="sldImg"/>
          </p:nvPr>
        </p:nvSpPr>
        <p:spPr>
          <a:solidFill>
            <a:srgbClr val="FFFFFF"/>
          </a:solidFill>
          <a:ln/>
        </p:spPr>
      </p:sp>
      <p:sp>
        <p:nvSpPr>
          <p:cNvPr id="13414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a:p>
            <a:pPr eaLnBrk="1" hangingPunct="1"/>
            <a:r>
              <a:rPr lang="en-US" sz="1000">
                <a:latin typeface="Arial" charset="0"/>
              </a:rPr>
              <a:t>P(x) ^ Q(x) =&gt; R(x)   &lt;=&gt;   !P(x) v !Q(x) v R(x)</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832C234-6C78-CA4A-9A8A-AB1F3657DE8F}" type="slidenum">
              <a:rPr kumimoji="0" lang="en-US"/>
              <a:pPr/>
              <a:t>41</a:t>
            </a:fld>
            <a:endParaRPr kumimoji="0" lang="en-US"/>
          </a:p>
        </p:txBody>
      </p:sp>
      <p:sp>
        <p:nvSpPr>
          <p:cNvPr id="135171" name="Rectangle 2"/>
          <p:cNvSpPr>
            <a:spLocks noGrp="1" noRot="1" noChangeAspect="1" noChangeArrowheads="1" noTextEdit="1"/>
          </p:cNvSpPr>
          <p:nvPr>
            <p:ph type="sldImg"/>
          </p:nvPr>
        </p:nvSpPr>
        <p:spPr>
          <a:solidFill>
            <a:srgbClr val="FFFFFF"/>
          </a:solidFill>
          <a:ln/>
        </p:spPr>
      </p:sp>
      <p:sp>
        <p:nvSpPr>
          <p:cNvPr id="13517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4CEA8105-F9B1-1641-A2A4-1E9C59A47B96}" type="slidenum">
              <a:rPr kumimoji="0" lang="en-US"/>
              <a:pPr/>
              <a:t>42</a:t>
            </a:fld>
            <a:endParaRPr kumimoji="0" lang="en-US"/>
          </a:p>
        </p:txBody>
      </p:sp>
      <p:sp>
        <p:nvSpPr>
          <p:cNvPr id="136195" name="Rectangle 2"/>
          <p:cNvSpPr>
            <a:spLocks noGrp="1" noRot="1" noChangeAspect="1" noChangeArrowheads="1" noTextEdit="1"/>
          </p:cNvSpPr>
          <p:nvPr>
            <p:ph type="sldImg"/>
          </p:nvPr>
        </p:nvSpPr>
        <p:spPr>
          <a:solidFill>
            <a:srgbClr val="FFFFFF"/>
          </a:solidFill>
          <a:ln/>
        </p:spPr>
      </p:sp>
      <p:sp>
        <p:nvSpPr>
          <p:cNvPr id="13619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ANIM</a:t>
            </a:r>
          </a:p>
          <a:p>
            <a:pPr eaLnBrk="1" hangingPunct="1"/>
            <a:r>
              <a:rPr lang="en-US" sz="1000">
                <a:latin typeface="Arial" charset="0"/>
              </a:rPr>
              <a:t>assume all variables universally quantified</a:t>
            </a:r>
          </a:p>
          <a:p>
            <a:pPr eaLnBrk="1" hangingPunct="1"/>
            <a:r>
              <a:rPr lang="en-US" sz="1000">
                <a:latin typeface="Arial" charset="0"/>
              </a:rPr>
              <a:t>Turtle(x) means x is a turtle</a:t>
            </a:r>
          </a:p>
          <a:p>
            <a:pPr eaLnBrk="1" hangingPunct="1"/>
            <a:r>
              <a:rPr lang="en-US" sz="1000">
                <a:latin typeface="Arial" charset="0"/>
              </a:rPr>
              <a:t>Hears(x,y) means x hears y</a:t>
            </a:r>
          </a:p>
          <a:p>
            <a:pPr eaLnBrk="1" hangingPunct="1"/>
            <a:r>
              <a:rPr lang="en-US" sz="1000">
                <a:latin typeface="Arial" charset="0"/>
              </a:rPr>
              <a:t>Eats(x,y) means x eats y</a:t>
            </a:r>
          </a:p>
          <a:p>
            <a:pPr eaLnBrk="1" hangingPunct="1"/>
            <a:r>
              <a:rPr lang="en-US" sz="1000">
                <a:latin typeface="Arial" charset="0"/>
              </a:rPr>
              <a:t>Sees(x,y,z) means x sees y at z</a:t>
            </a:r>
          </a:p>
          <a:p>
            <a:pPr eaLnBrk="1" hangingPunct="1"/>
            <a:endParaRPr lang="en-US" sz="1000">
              <a:latin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D2DE1D4-C150-2B4A-8AB2-9E67BFA5A346}" type="slidenum">
              <a:rPr kumimoji="0" lang="en-US"/>
              <a:pPr/>
              <a:t>43</a:t>
            </a:fld>
            <a:endParaRPr kumimoji="0" lang="en-US"/>
          </a:p>
        </p:txBody>
      </p:sp>
      <p:sp>
        <p:nvSpPr>
          <p:cNvPr id="137219" name="Rectangle 2"/>
          <p:cNvSpPr>
            <a:spLocks noGrp="1" noRot="1" noChangeAspect="1" noChangeArrowheads="1" noTextEdit="1"/>
          </p:cNvSpPr>
          <p:nvPr>
            <p:ph type="sldImg"/>
          </p:nvPr>
        </p:nvSpPr>
        <p:spPr>
          <a:solidFill>
            <a:srgbClr val="FFFFFF"/>
          </a:solidFill>
          <a:ln/>
        </p:spPr>
      </p:sp>
      <p:sp>
        <p:nvSpPr>
          <p:cNvPr id="13722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ANIM</a:t>
            </a:r>
          </a:p>
          <a:p>
            <a:pPr eaLnBrk="1" hangingPunct="1"/>
            <a:r>
              <a:rPr lang="en-US" sz="1000">
                <a:latin typeface="Arial" charset="0"/>
              </a:rPr>
              <a:t>assume all variables universally quantified</a:t>
            </a:r>
          </a:p>
          <a:p>
            <a:pPr eaLnBrk="1" hangingPunct="1"/>
            <a:r>
              <a:rPr lang="en-US" sz="1000">
                <a:latin typeface="Arial" charset="0"/>
              </a:rPr>
              <a:t>must standardize apart the variables (third example)</a:t>
            </a:r>
          </a:p>
          <a:p>
            <a:pPr eaLnBrk="1" hangingPunct="1"/>
            <a:r>
              <a:rPr lang="en-US" sz="1000">
                <a:latin typeface="Arial" charset="0"/>
              </a:rPr>
              <a:t>Turtle(x) means x is a turtle</a:t>
            </a:r>
          </a:p>
          <a:p>
            <a:pPr eaLnBrk="1" hangingPunct="1"/>
            <a:r>
              <a:rPr lang="en-US" sz="1000">
                <a:latin typeface="Arial" charset="0"/>
              </a:rPr>
              <a:t>Hears(x,y) means x hears y</a:t>
            </a:r>
          </a:p>
          <a:p>
            <a:pPr eaLnBrk="1" hangingPunct="1"/>
            <a:r>
              <a:rPr lang="en-US" sz="1000">
                <a:latin typeface="Arial" charset="0"/>
              </a:rPr>
              <a:t>Eats(x,y) means x eats y</a:t>
            </a:r>
          </a:p>
          <a:p>
            <a:pPr eaLnBrk="1" hangingPunct="1"/>
            <a:r>
              <a:rPr lang="en-US" sz="1000">
                <a:latin typeface="Arial" charset="0"/>
              </a:rPr>
              <a:t>Sees(x,y,z) means x sees y at z</a:t>
            </a:r>
          </a:p>
          <a:p>
            <a:pPr eaLnBrk="1" hangingPunct="1"/>
            <a:endParaRPr lang="en-US" sz="100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B7D35DC-E4E7-9647-B1B2-AA3724F4E4F6}" type="slidenum">
              <a:rPr kumimoji="0" lang="en-US"/>
              <a:pPr/>
              <a:t>44</a:t>
            </a:fld>
            <a:endParaRPr kumimoji="0" lang="en-US"/>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LINE</a:t>
            </a:r>
          </a:p>
          <a:p>
            <a:pPr eaLnBrk="1" hangingPunct="1"/>
            <a:r>
              <a:rPr lang="en-US" sz="1000">
                <a:latin typeface="Arial" charset="0"/>
              </a:rPr>
              <a:t>scan looks at terms of functions too: P(F(x)) and P(F(y))</a:t>
            </a:r>
          </a:p>
          <a:p>
            <a:pPr eaLnBrk="1" hangingPunct="1"/>
            <a:r>
              <a:rPr lang="en-US" sz="1000" b="1">
                <a:latin typeface="Arial" charset="0"/>
              </a:rPr>
              <a:t>OC:</a:t>
            </a:r>
            <a:r>
              <a:rPr lang="en-US" sz="1000">
                <a:latin typeface="Arial" charset="0"/>
              </a:rPr>
              <a:t> Everyone that helps themselves is successful.		Helps(x,x)               =&gt; Successful(x)</a:t>
            </a:r>
          </a:p>
          <a:p>
            <a:pPr eaLnBrk="1" hangingPunct="1"/>
            <a:r>
              <a:rPr lang="en-US" sz="1000">
                <a:latin typeface="Arial" charset="0"/>
              </a:rPr>
              <a:t>      Everyone helps their mother.				Helps(y, Mother(y))</a:t>
            </a:r>
          </a:p>
          <a:p>
            <a:pPr eaLnBrk="1" hangingPunct="1"/>
            <a:r>
              <a:rPr lang="en-US" sz="1000">
                <a:latin typeface="Arial" charset="0"/>
              </a:rPr>
              <a:t>      unify without OC   {y/Mother(y)}				Successful(Mother(y))		Everyone's mother is successful!!!</a:t>
            </a:r>
          </a:p>
          <a:p>
            <a:pPr eaLnBrk="1" hangingPunct="1"/>
            <a:r>
              <a:rPr lang="en-US" sz="1000">
                <a:latin typeface="Arial" charset="0"/>
              </a:rPr>
              <a:t>									or SUBST is infinite recursion Mother(Mother(Mother(Mother(…</a:t>
            </a:r>
            <a:endParaRPr lang="en-US" sz="1000" b="1">
              <a:latin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5D3F67BC-3280-C049-A321-7E5413E1A29A}" type="slidenum">
              <a:rPr kumimoji="0" lang="en-US"/>
              <a:pPr/>
              <a:t>45</a:t>
            </a:fld>
            <a:endParaRPr kumimoji="0" lang="en-US"/>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a:p>
            <a:pPr eaLnBrk="1" hangingPunct="1"/>
            <a:r>
              <a:rPr lang="en-US" sz="1000" b="1">
                <a:latin typeface="Arial" charset="0"/>
              </a:rPr>
              <a:t>MGU:</a:t>
            </a:r>
            <a:r>
              <a:rPr lang="en-US" sz="1000">
                <a:latin typeface="Arial" charset="0"/>
              </a:rPr>
              <a:t> Knows(Anne,x)  Knows(y,z)</a:t>
            </a:r>
          </a:p>
          <a:p>
            <a:pPr eaLnBrk="1" hangingPunct="1"/>
            <a:r>
              <a:rPr lang="en-US" sz="1000">
                <a:latin typeface="Arial" charset="0"/>
              </a:rPr>
              <a:t>{y/Anne, x/z} {y/Anne, z/x}  {y/Anne, x/w, z/w}  {y/Anne, x/Deb, z/Deb} {y/Anne, x/Deb, z/Deb, w/Jim}</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EE924E8-10AE-7647-9423-D3E49E535EF0}" type="slidenum">
              <a:rPr kumimoji="0" lang="en-US"/>
              <a:pPr/>
              <a:t>46</a:t>
            </a:fld>
            <a:endParaRPr kumimoji="0" lang="en-US"/>
          </a:p>
        </p:txBody>
      </p:sp>
      <p:sp>
        <p:nvSpPr>
          <p:cNvPr id="140291" name="Rectangle 2"/>
          <p:cNvSpPr>
            <a:spLocks noGrp="1" noRot="1" noChangeAspect="1" noChangeArrowheads="1" noTextEdit="1"/>
          </p:cNvSpPr>
          <p:nvPr>
            <p:ph type="sldImg"/>
          </p:nvPr>
        </p:nvSpPr>
        <p:spPr>
          <a:solidFill>
            <a:srgbClr val="FFFFFF"/>
          </a:solidFill>
          <a:ln/>
        </p:spPr>
      </p:sp>
      <p:sp>
        <p:nvSpPr>
          <p:cNvPr id="1402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C7F01CF3-8E68-7145-914F-70AECC3E70EA}" type="slidenum">
              <a:rPr kumimoji="0" lang="en-US"/>
              <a:pPr/>
              <a:t>47</a:t>
            </a:fld>
            <a:endParaRPr kumimoji="0" lang="en-US"/>
          </a:p>
        </p:txBody>
      </p:sp>
      <p:sp>
        <p:nvSpPr>
          <p:cNvPr id="141315" name="Rectangle 2"/>
          <p:cNvSpPr>
            <a:spLocks noGrp="1" noRot="1" noChangeAspect="1" noChangeArrowheads="1" noTextEdit="1"/>
          </p:cNvSpPr>
          <p:nvPr>
            <p:ph type="sldImg"/>
          </p:nvPr>
        </p:nvSpPr>
        <p:spPr>
          <a:solidFill>
            <a:srgbClr val="FFFFFF"/>
          </a:solidFill>
          <a:ln/>
        </p:spPr>
      </p:sp>
      <p:sp>
        <p:nvSpPr>
          <p:cNvPr id="14131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38E76110-4850-2848-912E-5FF0C1AE429D}" type="slidenum">
              <a:rPr kumimoji="0" lang="en-US"/>
              <a:pPr/>
              <a:t>48</a:t>
            </a:fld>
            <a:endParaRPr kumimoji="0" lang="en-US"/>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345637F-2E3E-2C47-9F79-F4267D7BC6A4}" type="slidenum">
              <a:rPr kumimoji="0" lang="en-US"/>
              <a:pPr/>
              <a:t>5</a:t>
            </a:fld>
            <a:endParaRPr kumimoji="0" lang="en-US"/>
          </a:p>
        </p:txBody>
      </p:sp>
      <p:sp>
        <p:nvSpPr>
          <p:cNvPr id="98307" name="Rectangle 2"/>
          <p:cNvSpPr>
            <a:spLocks noGrp="1" noRot="1" noChangeAspect="1" noChangeArrowheads="1" noTextEdit="1"/>
          </p:cNvSpPr>
          <p:nvPr>
            <p:ph type="sldImg"/>
          </p:nvPr>
        </p:nvSpPr>
        <p:spPr>
          <a:solidFill>
            <a:srgbClr val="FFFFFF"/>
          </a:solidFill>
          <a:ln/>
        </p:spPr>
      </p:sp>
      <p:sp>
        <p:nvSpPr>
          <p:cNvPr id="9830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6490E949-A51B-C349-AB22-B7703F2A95F7}" type="slidenum">
              <a:rPr kumimoji="0" lang="en-US"/>
              <a:pPr/>
              <a:t>51</a:t>
            </a:fld>
            <a:endParaRPr kumimoji="0" lang="en-US"/>
          </a:p>
        </p:txBody>
      </p:sp>
      <p:sp>
        <p:nvSpPr>
          <p:cNvPr id="145411" name="Rectangle 1026"/>
          <p:cNvSpPr>
            <a:spLocks noGrp="1" noRot="1" noChangeAspect="1" noChangeArrowheads="1" noTextEdit="1"/>
          </p:cNvSpPr>
          <p:nvPr>
            <p:ph type="sldImg"/>
          </p:nvPr>
        </p:nvSpPr>
        <p:spPr>
          <a:ln/>
        </p:spPr>
      </p:sp>
      <p:sp>
        <p:nvSpPr>
          <p:cNvPr id="14541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915BA1DF-4DFD-BD44-8F63-CFD42D13736D}" type="slidenum">
              <a:rPr kumimoji="0" lang="en-US"/>
              <a:pPr/>
              <a:t>52</a:t>
            </a:fld>
            <a:endParaRPr kumimoji="0" lang="en-US"/>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4FCE8441-5FDD-1E4C-8889-2B2899E77D0D}" type="slidenum">
              <a:rPr kumimoji="0" lang="en-US"/>
              <a:pPr/>
              <a:t>54</a:t>
            </a:fld>
            <a:endParaRPr kumimoji="0" lang="en-US"/>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charset="0"/>
            </a:endParaRPr>
          </a:p>
        </p:txBody>
      </p:sp>
      <p:sp>
        <p:nvSpPr>
          <p:cNvPr id="149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69DDB3F3-596A-1A4B-95BB-41B214FDE01D}" type="slidenum">
              <a:rPr kumimoji="0" lang="en-US"/>
              <a:pPr/>
              <a:t>55</a:t>
            </a:fld>
            <a:endParaRPr kumimoji="0"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905A624C-CF6A-8A43-9632-8576D44B2D93}" type="slidenum">
              <a:rPr kumimoji="0" lang="en-US"/>
              <a:pPr/>
              <a:t>56</a:t>
            </a:fld>
            <a:endParaRPr kumimoji="0" lang="en-US"/>
          </a:p>
        </p:txBody>
      </p:sp>
      <p:sp>
        <p:nvSpPr>
          <p:cNvPr id="150531" name="Rectangle 2"/>
          <p:cNvSpPr>
            <a:spLocks noGrp="1" noRot="1" noChangeAspect="1" noChangeArrowheads="1" noTextEdit="1"/>
          </p:cNvSpPr>
          <p:nvPr>
            <p:ph type="sldImg"/>
          </p:nvPr>
        </p:nvSpPr>
        <p:spPr>
          <a:solidFill>
            <a:srgbClr val="FFFFFF"/>
          </a:solidFill>
          <a:ln/>
        </p:spPr>
      </p:sp>
      <p:sp>
        <p:nvSpPr>
          <p:cNvPr id="15053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a:t>
            </a:r>
          </a:p>
          <a:p>
            <a:pPr eaLnBrk="1" hangingPunct="1"/>
            <a:r>
              <a:rPr lang="en-US" sz="1000">
                <a:latin typeface="Arial" charset="0"/>
              </a:rPr>
              <a:t>second sentence cannot be converted to HNF</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5EDB85D-B44B-BB40-B75D-5F679B8B4C78}" type="slidenum">
              <a:rPr kumimoji="0" lang="en-US"/>
              <a:pPr/>
              <a:t>57</a:t>
            </a:fld>
            <a:endParaRPr kumimoji="0" lang="en-US"/>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317FA5A-6FF8-4049-9F8C-F570CEA5495A}" type="slidenum">
              <a:rPr kumimoji="0" lang="en-US"/>
              <a:pPr/>
              <a:t>58</a:t>
            </a:fld>
            <a:endParaRPr kumimoji="0" lang="en-US"/>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a:p>
            <a:pPr eaLnBrk="1" hangingPunct="1"/>
            <a:r>
              <a:rPr lang="en-US" sz="1000">
                <a:latin typeface="Arial" charset="0"/>
              </a:rPr>
              <a:t>Given a consistent set of axioms KB and query Q, we want to show that KB |= Q. This means that every interpretation I that satisfies KB, satisfies Q. But we know that any interpretation I satisfies either Q or ~Q, but not both. Therefore if in fact KB |= Q, an interpretation that satisfies KB, satisfies Q and does not satisfy ~Q. Hence KB union {~Q} is unsatisfiable, i.e., that it's false under all interpretations. </a:t>
            </a:r>
          </a:p>
          <a:p>
            <a:pPr eaLnBrk="1" hangingPunct="1"/>
            <a:r>
              <a:rPr lang="en-US" sz="1000">
                <a:latin typeface="Arial" charset="0"/>
              </a:rPr>
              <a:t>In other words, (KB |- Q) &lt;=&gt; (KB ^ ~Q |- False) </a:t>
            </a:r>
          </a:p>
          <a:p>
            <a:pPr eaLnBrk="1" hangingPunct="1"/>
            <a:r>
              <a:rPr lang="en-US" sz="1000">
                <a:latin typeface="Arial" charset="0"/>
              </a:rPr>
              <a:t>To show Q is entailed by KB use resolution refutation to show a </a:t>
            </a:r>
            <a:r>
              <a:rPr lang="en-US" sz="1000" i="1">
                <a:latin typeface="Arial" charset="0"/>
              </a:rPr>
              <a:t>finite</a:t>
            </a:r>
            <a:r>
              <a:rPr lang="en-US" sz="1000">
                <a:latin typeface="Arial" charset="0"/>
              </a:rPr>
              <a:t> subset of sentences is unsatisfiable.</a:t>
            </a:r>
          </a:p>
          <a:p>
            <a:pPr eaLnBrk="1" hangingPunct="1"/>
            <a:r>
              <a:rPr lang="en-US" sz="1000">
                <a:latin typeface="Arial" charset="0"/>
              </a:rPr>
              <a:t>To show Q isn't entailed by KB use resolution to generate all logical consequences and show Q isn't one of them. In general, it cannot be used to generate all logical consequences of KB. Thus entailment in FOL is only semidecidable.</a:t>
            </a:r>
          </a:p>
          <a:p>
            <a:pPr eaLnBrk="1" hangingPunct="1"/>
            <a:r>
              <a:rPr lang="en-US" sz="1000">
                <a:latin typeface="Arial" charset="0"/>
              </a:rPr>
              <a:t>This is a nuisance since we generally don't know if Q is entailed by KB until it is proved. If a sentence isn't entailed the proof procedure can go on and on (the halting problem)</a:t>
            </a:r>
          </a:p>
          <a:p>
            <a:pPr eaLnBrk="1" hangingPunct="1"/>
            <a:r>
              <a:rPr lang="en-US" sz="1000">
                <a:latin typeface="Arial" charset="0"/>
              </a:rPr>
              <a:t>Note you can't just run two proofs in parallel, one trying to prove Q and the other trying to prove ~Q, since KB might not entail either one.</a:t>
            </a:r>
          </a:p>
          <a:p>
            <a:pPr eaLnBrk="1" hangingPunct="1"/>
            <a:r>
              <a:rPr lang="en-US" sz="1000">
                <a:latin typeface="Arial" charset="0"/>
              </a:rPr>
              <a:t>If you have a KB of sports facts, it won't entail whether or not Picasso is a painter.</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8178220F-F33D-ED41-B5FC-F58D7F2D6FC3}" type="slidenum">
              <a:rPr kumimoji="0" lang="en-US"/>
              <a:pPr/>
              <a:t>59</a:t>
            </a:fld>
            <a:endParaRPr kumimoji="0" lang="en-US"/>
          </a:p>
        </p:txBody>
      </p:sp>
      <p:sp>
        <p:nvSpPr>
          <p:cNvPr id="153603" name="Rectangle 2"/>
          <p:cNvSpPr>
            <a:spLocks noGrp="1" noRot="1" noChangeAspect="1" noChangeArrowheads="1" noTextEdit="1"/>
          </p:cNvSpPr>
          <p:nvPr>
            <p:ph type="sldImg"/>
          </p:nvPr>
        </p:nvSpPr>
        <p:spPr>
          <a:solidFill>
            <a:srgbClr val="FFFFFF"/>
          </a:solidFill>
          <a:ln/>
        </p:spPr>
      </p:sp>
      <p:sp>
        <p:nvSpPr>
          <p:cNvPr id="1536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ANIM</a:t>
            </a:r>
          </a:p>
          <a:p>
            <a:pPr eaLnBrk="1" hangingPunct="1"/>
            <a:r>
              <a:rPr lang="en-US" sz="1000" b="1">
                <a:latin typeface="Arial" charset="0"/>
              </a:rPr>
              <a:t>unit resolution reminder:</a:t>
            </a:r>
          </a:p>
          <a:p>
            <a:pPr eaLnBrk="1" hangingPunct="1"/>
            <a:r>
              <a:rPr lang="en-US" sz="1000">
                <a:latin typeface="Arial" charset="0"/>
              </a:rPr>
              <a:t>if it's raining I'll bring my umbrella, I didn't bring my umbrella, deduce: it's not raining</a:t>
            </a:r>
          </a:p>
          <a:p>
            <a:pPr eaLnBrk="1" hangingPunct="1"/>
            <a:r>
              <a:rPr lang="en-US" sz="1000" b="1">
                <a:latin typeface="Arial" charset="0"/>
              </a:rPr>
              <a:t>resolution reminder:</a:t>
            </a:r>
          </a:p>
          <a:p>
            <a:pPr eaLnBrk="1" hangingPunct="1"/>
            <a:r>
              <a:rPr lang="en-US" sz="1000">
                <a:latin typeface="Arial" charset="0"/>
              </a:rPr>
              <a:t>if it's not expensive I can buy it, if I can buy it I'll be happy, deduce: if it's not expensive I'll be happy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83BE60D-F735-4E40-97EB-32641AA269E9}" type="slidenum">
              <a:rPr kumimoji="0" lang="en-US"/>
              <a:pPr/>
              <a:t>6</a:t>
            </a:fld>
            <a:endParaRPr kumimoji="0" lang="en-US"/>
          </a:p>
        </p:txBody>
      </p:sp>
      <p:sp>
        <p:nvSpPr>
          <p:cNvPr id="99331" name="Rectangle 2"/>
          <p:cNvSpPr>
            <a:spLocks noGrp="1" noRot="1" noChangeAspect="1" noChangeArrowheads="1" noTextEdit="1"/>
          </p:cNvSpPr>
          <p:nvPr>
            <p:ph type="sldImg"/>
          </p:nvPr>
        </p:nvSpPr>
        <p:spPr>
          <a:solidFill>
            <a:srgbClr val="FFFFFF"/>
          </a:solidFill>
          <a:ln/>
        </p:spPr>
      </p:sp>
      <p:sp>
        <p:nvSpPr>
          <p:cNvPr id="9933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F82AAE6-474D-A34C-9306-938FF8BD8A67}" type="slidenum">
              <a:rPr kumimoji="0" lang="en-US"/>
              <a:pPr/>
              <a:t>60</a:t>
            </a:fld>
            <a:endParaRPr kumimoji="0" lang="en-US"/>
          </a:p>
        </p:txBody>
      </p:sp>
      <p:sp>
        <p:nvSpPr>
          <p:cNvPr id="154627" name="Rectangle 2"/>
          <p:cNvSpPr>
            <a:spLocks noGrp="1" noRot="1" noChangeAspect="1" noChangeArrowheads="1" noTextEdit="1"/>
          </p:cNvSpPr>
          <p:nvPr>
            <p:ph type="sldImg"/>
          </p:nvPr>
        </p:nvSpPr>
        <p:spPr>
          <a:solidFill>
            <a:srgbClr val="FFFFFF"/>
          </a:solidFill>
          <a:ln/>
        </p:spPr>
      </p:sp>
      <p:sp>
        <p:nvSpPr>
          <p:cNvPr id="15462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ANIM</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8261E118-2BE6-B948-A9D7-19651DBB86F0}" type="slidenum">
              <a:rPr kumimoji="0" lang="en-US"/>
              <a:pPr/>
              <a:t>61</a:t>
            </a:fld>
            <a:endParaRPr kumimoji="0" lang="en-US"/>
          </a:p>
        </p:txBody>
      </p:sp>
      <p:sp>
        <p:nvSpPr>
          <p:cNvPr id="155651" name="Rectangle 2"/>
          <p:cNvSpPr>
            <a:spLocks noGrp="1" noRot="1" noChangeAspect="1" noChangeArrowheads="1" noTextEdit="1"/>
          </p:cNvSpPr>
          <p:nvPr>
            <p:ph type="sldImg"/>
          </p:nvPr>
        </p:nvSpPr>
        <p:spPr>
          <a:solidFill>
            <a:srgbClr val="FFFFFF"/>
          </a:solidFill>
          <a:ln/>
        </p:spPr>
      </p:sp>
      <p:sp>
        <p:nvSpPr>
          <p:cNvPr id="15565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CEF1A56-35F4-6047-86EE-197781C2CE70}" type="slidenum">
              <a:rPr kumimoji="0" lang="en-US"/>
              <a:pPr/>
              <a:t>62</a:t>
            </a:fld>
            <a:endParaRPr kumimoji="0" lang="en-US"/>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LINE</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35BEF922-C4B5-6C4F-86A4-B0C5D9BB3735}" type="slidenum">
              <a:rPr kumimoji="0" lang="en-US"/>
              <a:pPr/>
              <a:t>63</a:t>
            </a:fld>
            <a:endParaRPr kumimoji="0" lang="en-US"/>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A93E6162-3474-B941-A104-E44B31F61C48}" type="slidenum">
              <a:rPr kumimoji="0" lang="en-US"/>
              <a:pPr/>
              <a:t>64</a:t>
            </a:fld>
            <a:endParaRPr kumimoji="0" lang="en-US"/>
          </a:p>
        </p:txBody>
      </p:sp>
      <p:sp>
        <p:nvSpPr>
          <p:cNvPr id="158723" name="Rectangle 2"/>
          <p:cNvSpPr>
            <a:spLocks noGrp="1" noRot="1" noChangeAspect="1" noChangeArrowheads="1" noTextEdit="1"/>
          </p:cNvSpPr>
          <p:nvPr>
            <p:ph type="sldImg"/>
          </p:nvPr>
        </p:nvSpPr>
        <p:spPr>
          <a:solidFill>
            <a:srgbClr val="FFFFFF"/>
          </a:solidFill>
          <a:ln/>
        </p:spPr>
      </p:sp>
      <p:sp>
        <p:nvSpPr>
          <p:cNvPr id="15872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C9A6503D-C968-904D-9617-72D8C392CEE3}" type="slidenum">
              <a:rPr kumimoji="0" lang="en-US"/>
              <a:pPr/>
              <a:t>65</a:t>
            </a:fld>
            <a:endParaRPr kumimoji="0" lang="en-US"/>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eaLnBrk="1" hangingPunct="1"/>
            <a:r>
              <a:rPr lang="en-US" sz="1000" b="1">
                <a:latin typeface="Arial" charset="0"/>
              </a:rPr>
              <a:t>CLICK EACH</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10FA698A-DDEA-3147-96AF-0EB8A21EE9BE}" type="slidenum">
              <a:rPr kumimoji="0" lang="en-US"/>
              <a:pPr/>
              <a:t>66</a:t>
            </a:fld>
            <a:endParaRPr kumimoji="0" lang="en-US"/>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eaLnBrk="1" hangingPunct="1"/>
            <a:r>
              <a:rPr lang="en-US" sz="1000" b="1">
                <a:latin typeface="Arial" charset="0"/>
              </a:rPr>
              <a:t>CLICK EACH</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9D886D0-670A-9D48-9F08-6647D0126E66}" type="slidenum">
              <a:rPr kumimoji="0" lang="en-US"/>
              <a:pPr/>
              <a:t>67</a:t>
            </a:fld>
            <a:endParaRPr kumimoji="0" lang="en-US"/>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eaLnBrk="1" hangingPunct="1"/>
            <a:r>
              <a:rPr lang="en-US" sz="1000" b="1">
                <a:latin typeface="Arial" charset="0"/>
              </a:rPr>
              <a:t>CLICK EACH</a:t>
            </a: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7E481F0-7E22-7947-84D3-C6F4569D2810}" type="slidenum">
              <a:rPr kumimoji="0" lang="en-US"/>
              <a:pPr/>
              <a:t>68</a:t>
            </a:fld>
            <a:endParaRPr kumimoji="0" lang="en-US"/>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eaLnBrk="1" hangingPunct="1"/>
            <a:r>
              <a:rPr lang="en-US" sz="1000" b="1">
                <a:latin typeface="Arial" charset="0"/>
              </a:rPr>
              <a:t>CLICK EACH</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C9A58F3-4925-6541-A683-32526B904589}" type="slidenum">
              <a:rPr kumimoji="0" lang="en-US"/>
              <a:pPr/>
              <a:t>69</a:t>
            </a:fld>
            <a:endParaRPr kumimoji="0" lang="en-US"/>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14EF3210-5C60-EF40-8B74-9C691121E257}" type="slidenum">
              <a:rPr kumimoji="0" lang="en-US"/>
              <a:pPr/>
              <a:t>7</a:t>
            </a:fld>
            <a:endParaRPr kumimoji="0" lang="en-US"/>
          </a:p>
        </p:txBody>
      </p:sp>
      <p:sp>
        <p:nvSpPr>
          <p:cNvPr id="100355" name="Rectangle 2"/>
          <p:cNvSpPr>
            <a:spLocks noGrp="1" noRot="1" noChangeAspect="1" noChangeArrowheads="1" noTextEdit="1"/>
          </p:cNvSpPr>
          <p:nvPr>
            <p:ph type="sldImg"/>
          </p:nvPr>
        </p:nvSpPr>
        <p:spPr>
          <a:solidFill>
            <a:srgbClr val="FFFFFF"/>
          </a:solidFill>
          <a:ln/>
        </p:spPr>
      </p:sp>
      <p:sp>
        <p:nvSpPr>
          <p:cNvPr id="10035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29246F9-D83A-CA44-A86D-44DBAD672C0E}" type="slidenum">
              <a:rPr kumimoji="0" lang="en-US"/>
              <a:pPr/>
              <a:t>70</a:t>
            </a:fld>
            <a:endParaRPr kumimoji="0" lang="en-US"/>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4E31A45-5BB3-3B4F-B4FE-B5391BD1ABFC}" type="slidenum">
              <a:rPr kumimoji="0" lang="en-US"/>
              <a:pPr/>
              <a:t>71</a:t>
            </a:fld>
            <a:endParaRPr kumimoji="0" lang="en-US"/>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16BD66A-7409-4643-8919-FE41C9D1956D}" type="slidenum">
              <a:rPr kumimoji="0" lang="en-US"/>
              <a:pPr/>
              <a:t>72</a:t>
            </a:fld>
            <a:endParaRPr kumimoji="0" lang="en-US"/>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E13372A-55EC-1D4A-85C3-54615469E4C7}" type="slidenum">
              <a:rPr kumimoji="0" lang="en-US"/>
              <a:pPr/>
              <a:t>73</a:t>
            </a:fld>
            <a:endParaRPr kumimoji="0" lang="en-US"/>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1B44002-F870-BC49-BB99-06A01A16835F}" type="slidenum">
              <a:rPr kumimoji="0" lang="en-US"/>
              <a:pPr/>
              <a:t>74</a:t>
            </a:fld>
            <a:endParaRPr kumimoji="0" lang="en-US"/>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F81ADE6-57B0-E646-8C58-1854D4A9BDA3}" type="slidenum">
              <a:rPr kumimoji="0" lang="en-US"/>
              <a:pPr/>
              <a:t>75</a:t>
            </a:fld>
            <a:endParaRPr kumimoji="0" lang="en-US"/>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E48DA83-6D04-2344-9DB6-3D585038675E}" type="slidenum">
              <a:rPr kumimoji="0" lang="en-US"/>
              <a:pPr/>
              <a:t>76</a:t>
            </a:fld>
            <a:endParaRPr kumimoji="0" lang="en-US"/>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A4A5460D-A3A6-514D-8727-F530670AC981}" type="slidenum">
              <a:rPr kumimoji="0" lang="en-US"/>
              <a:pPr/>
              <a:t>77</a:t>
            </a:fld>
            <a:endParaRPr kumimoji="0" lang="en-US"/>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7C84A98-5EB9-ED4B-9ED2-F2F10508BB8E}" type="slidenum">
              <a:rPr kumimoji="0" lang="en-US"/>
              <a:pPr/>
              <a:t>78</a:t>
            </a:fld>
            <a:endParaRPr kumimoji="0" lang="en-US"/>
          </a:p>
        </p:txBody>
      </p:sp>
      <p:sp>
        <p:nvSpPr>
          <p:cNvPr id="173059" name="Rectangle 2"/>
          <p:cNvSpPr>
            <a:spLocks noGrp="1" noRot="1" noChangeAspect="1" noChangeArrowheads="1" noTextEdit="1"/>
          </p:cNvSpPr>
          <p:nvPr>
            <p:ph type="sldImg"/>
          </p:nvPr>
        </p:nvSpPr>
        <p:spPr>
          <a:solidFill>
            <a:srgbClr val="FFFFFF"/>
          </a:solidFill>
          <a:ln/>
        </p:spPr>
      </p:sp>
      <p:sp>
        <p:nvSpPr>
          <p:cNvPr id="17306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 ANIM</a:t>
            </a: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20AD344-E3A0-2840-8870-E5009905EECA}" type="slidenum">
              <a:rPr kumimoji="0" lang="en-US"/>
              <a:pPr/>
              <a:t>79</a:t>
            </a:fld>
            <a:endParaRPr kumimoji="0" lang="en-US"/>
          </a:p>
        </p:txBody>
      </p:sp>
      <p:sp>
        <p:nvSpPr>
          <p:cNvPr id="174083" name="Rectangle 2"/>
          <p:cNvSpPr>
            <a:spLocks noGrp="1" noRot="1" noChangeAspect="1" noChangeArrowheads="1" noTextEdit="1"/>
          </p:cNvSpPr>
          <p:nvPr>
            <p:ph type="sldImg"/>
          </p:nvPr>
        </p:nvSpPr>
        <p:spPr>
          <a:solidFill>
            <a:srgbClr val="FFFFFF"/>
          </a:solidFill>
          <a:ln/>
        </p:spPr>
      </p:sp>
      <p:sp>
        <p:nvSpPr>
          <p:cNvPr id="17408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E23EAE6-EF9B-AC40-93A5-CF8007D63097}" type="slidenum">
              <a:rPr kumimoji="0" lang="en-US"/>
              <a:pPr/>
              <a:t>8</a:t>
            </a:fld>
            <a:endParaRPr kumimoji="0" lang="en-US"/>
          </a:p>
        </p:txBody>
      </p:sp>
      <p:sp>
        <p:nvSpPr>
          <p:cNvPr id="101379" name="Rectangle 2"/>
          <p:cNvSpPr>
            <a:spLocks noGrp="1" noRot="1" noChangeAspect="1" noChangeArrowheads="1" noTextEdit="1"/>
          </p:cNvSpPr>
          <p:nvPr>
            <p:ph type="sldImg"/>
          </p:nvPr>
        </p:nvSpPr>
        <p:spPr>
          <a:solidFill>
            <a:srgbClr val="FFFFFF"/>
          </a:solidFill>
          <a:ln/>
        </p:spPr>
      </p:sp>
      <p:sp>
        <p:nvSpPr>
          <p:cNvPr id="10138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00902F1B-0FE7-EC4C-B5ED-393CAADCCA56}" type="slidenum">
              <a:rPr kumimoji="0" lang="en-US"/>
              <a:pPr/>
              <a:t>80</a:t>
            </a:fld>
            <a:endParaRPr kumimoji="0" lang="en-US"/>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97A95441-2C52-D444-A0E4-16D174665A46}" type="slidenum">
              <a:rPr kumimoji="0" lang="en-US"/>
              <a:pPr/>
              <a:t>81</a:t>
            </a:fld>
            <a:endParaRPr kumimoji="0" lang="en-US"/>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A12ACDE-18CC-3549-891E-4E3D05361486}" type="slidenum">
              <a:rPr kumimoji="0" lang="en-US"/>
              <a:pPr/>
              <a:t>82</a:t>
            </a:fld>
            <a:endParaRPr kumimoji="0" lang="en-US"/>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2D9B34B5-19A8-F647-9309-FCCAA73C49E0}" type="slidenum">
              <a:rPr kumimoji="0" lang="en-US"/>
              <a:pPr/>
              <a:t>83</a:t>
            </a:fld>
            <a:endParaRPr kumimoji="0" lang="en-US"/>
          </a:p>
        </p:txBody>
      </p:sp>
      <p:sp>
        <p:nvSpPr>
          <p:cNvPr id="178179" name="Rectangle 2"/>
          <p:cNvSpPr>
            <a:spLocks noGrp="1" noRot="1" noChangeAspect="1" noChangeArrowheads="1" noTextEdit="1"/>
          </p:cNvSpPr>
          <p:nvPr>
            <p:ph type="sldImg"/>
          </p:nvPr>
        </p:nvSpPr>
        <p:spPr>
          <a:ln/>
        </p:spPr>
      </p:sp>
      <p:sp>
        <p:nvSpPr>
          <p:cNvPr id="178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6417D59B-499F-2F48-9721-E3DEDAA0E49F}" type="slidenum">
              <a:rPr kumimoji="0" lang="en-US"/>
              <a:pPr/>
              <a:t>84</a:t>
            </a:fld>
            <a:endParaRPr kumimoji="0" lang="en-US"/>
          </a:p>
        </p:txBody>
      </p:sp>
      <p:sp>
        <p:nvSpPr>
          <p:cNvPr id="179203" name="Rectangle 2"/>
          <p:cNvSpPr>
            <a:spLocks noGrp="1" noRot="1" noChangeAspect="1" noChangeArrowheads="1" noTextEdit="1"/>
          </p:cNvSpPr>
          <p:nvPr>
            <p:ph type="sldImg"/>
          </p:nvPr>
        </p:nvSpPr>
        <p:spPr>
          <a:ln/>
        </p:spPr>
      </p:sp>
      <p:sp>
        <p:nvSpPr>
          <p:cNvPr id="179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1D1A2410-FAE1-304A-8A36-46C0EC158A0D}" type="slidenum">
              <a:rPr kumimoji="0" lang="en-US"/>
              <a:pPr/>
              <a:t>85</a:t>
            </a:fld>
            <a:endParaRPr kumimoji="0" lang="en-US"/>
          </a:p>
        </p:txBody>
      </p:sp>
      <p:sp>
        <p:nvSpPr>
          <p:cNvPr id="180227" name="Rectangle 2"/>
          <p:cNvSpPr>
            <a:spLocks noGrp="1" noRot="1" noChangeAspect="1" noChangeArrowheads="1" noTextEdit="1"/>
          </p:cNvSpPr>
          <p:nvPr>
            <p:ph type="sldImg"/>
          </p:nvPr>
        </p:nvSpPr>
        <p:spPr>
          <a:ln/>
        </p:spPr>
      </p:sp>
      <p:sp>
        <p:nvSpPr>
          <p:cNvPr id="180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0217C50-38DE-0248-B043-2B8A0E918FA2}" type="slidenum">
              <a:rPr kumimoji="0" lang="en-US"/>
              <a:pPr/>
              <a:t>86</a:t>
            </a:fld>
            <a:endParaRPr kumimoji="0" lang="en-US"/>
          </a:p>
        </p:txBody>
      </p:sp>
      <p:sp>
        <p:nvSpPr>
          <p:cNvPr id="181251" name="Rectangle 2"/>
          <p:cNvSpPr>
            <a:spLocks noGrp="1" noRot="1" noChangeAspect="1" noChangeArrowheads="1" noTextEdit="1"/>
          </p:cNvSpPr>
          <p:nvPr>
            <p:ph type="sldImg"/>
          </p:nvPr>
        </p:nvSpPr>
        <p:spPr>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84E9A00-200A-BC4A-A74C-D952586FDA72}" type="slidenum">
              <a:rPr kumimoji="0" lang="en-US"/>
              <a:pPr/>
              <a:t>87</a:t>
            </a:fld>
            <a:endParaRPr kumimoji="0" lang="en-US"/>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eaLnBrk="1" hangingPunct="1"/>
            <a:r>
              <a:rPr lang="en-US" sz="1000" b="1">
                <a:latin typeface="Arial" charset="0"/>
              </a:rPr>
              <a:t>CLICK EACH</a:t>
            </a: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499A71D-27F1-3446-A961-8462E115223C}" type="slidenum">
              <a:rPr kumimoji="0" lang="en-US"/>
              <a:pPr/>
              <a:t>88</a:t>
            </a:fld>
            <a:endParaRPr kumimoji="0" lang="en-US"/>
          </a:p>
        </p:txBody>
      </p:sp>
      <p:sp>
        <p:nvSpPr>
          <p:cNvPr id="183299" name="Rectangle 2"/>
          <p:cNvSpPr>
            <a:spLocks noGrp="1" noRot="1" noChangeAspect="1" noChangeArrowheads="1" noTextEdit="1"/>
          </p:cNvSpPr>
          <p:nvPr>
            <p:ph type="sldImg"/>
          </p:nvPr>
        </p:nvSpPr>
        <p:spPr>
          <a:ln/>
        </p:spPr>
      </p:sp>
      <p:sp>
        <p:nvSpPr>
          <p:cNvPr id="183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 SUB</a:t>
            </a: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C9FA94C8-E0D4-C74A-8F13-A9E5E986BEA1}" type="slidenum">
              <a:rPr kumimoji="0" lang="en-US"/>
              <a:pPr/>
              <a:t>89</a:t>
            </a:fld>
            <a:endParaRPr kumimoji="0" lang="en-US"/>
          </a:p>
        </p:txBody>
      </p:sp>
      <p:sp>
        <p:nvSpPr>
          <p:cNvPr id="184323" name="Rectangle 2"/>
          <p:cNvSpPr>
            <a:spLocks noGrp="1" noRot="1" noChangeAspect="1" noChangeArrowheads="1" noTextEdit="1"/>
          </p:cNvSpPr>
          <p:nvPr>
            <p:ph type="sldImg"/>
          </p:nvPr>
        </p:nvSpPr>
        <p:spPr>
          <a:ln/>
        </p:spPr>
      </p:sp>
      <p:sp>
        <p:nvSpPr>
          <p:cNvPr id="184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Arial" charset="0"/>
              </a:rPr>
              <a:t>CLICK EACH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2445949-6C06-1C42-9AB3-FB26891AD219}" type="slidenum">
              <a:rPr kumimoji="0" lang="en-US"/>
              <a:pPr/>
              <a:t>9</a:t>
            </a:fld>
            <a:endParaRPr kumimoji="0" lang="en-US"/>
          </a:p>
        </p:txBody>
      </p:sp>
      <p:sp>
        <p:nvSpPr>
          <p:cNvPr id="102403" name="Rectangle 2"/>
          <p:cNvSpPr>
            <a:spLocks noGrp="1" noRot="1" noChangeAspect="1" noChangeArrowheads="1" noTextEdit="1"/>
          </p:cNvSpPr>
          <p:nvPr>
            <p:ph type="sldImg"/>
          </p:nvPr>
        </p:nvSpPr>
        <p:spPr>
          <a:solidFill>
            <a:srgbClr val="FFFFFF"/>
          </a:solidFill>
          <a:ln/>
        </p:spPr>
      </p:sp>
      <p:sp>
        <p:nvSpPr>
          <p:cNvPr id="1024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z="1000" b="1">
                <a:latin typeface="Arial" charset="0"/>
              </a:rPr>
              <a:t>CLICK EACH SUB</a:t>
            </a:r>
            <a:endParaRPr lang="en-US" sz="10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5B80F55F-E753-4A4F-9D1B-68EDB6039D02}" type="datetime1">
              <a:rPr lang="en-US"/>
              <a:pPr/>
              <a:t>5/6/15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A525F50-4D57-444F-90E0-985A29F2191C}" type="slidenum">
              <a:rPr lang="en-US"/>
              <a:pPr/>
              <a:t>‹#›</a:t>
            </a:fld>
            <a:endParaRPr lang="en-US"/>
          </a:p>
        </p:txBody>
      </p:sp>
    </p:spTree>
    <p:extLst>
      <p:ext uri="{BB962C8B-B14F-4D97-AF65-F5344CB8AC3E}">
        <p14:creationId xmlns:p14="http://schemas.microsoft.com/office/powerpoint/2010/main" val="2634447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6C3B0E4-9ADD-9640-84F5-93C18E2D3B12}" type="datetime1">
              <a:rPr lang="en-US"/>
              <a:pPr/>
              <a:t>5/6/15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18AD09C-3491-E84C-AD20-9120D2EC1795}" type="slidenum">
              <a:rPr lang="en-US"/>
              <a:pPr/>
              <a:t>‹#›</a:t>
            </a:fld>
            <a:endParaRPr lang="en-US"/>
          </a:p>
        </p:txBody>
      </p:sp>
    </p:spTree>
    <p:extLst>
      <p:ext uri="{BB962C8B-B14F-4D97-AF65-F5344CB8AC3E}">
        <p14:creationId xmlns:p14="http://schemas.microsoft.com/office/powerpoint/2010/main" val="79023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36353E5-BE8B-BE46-B103-B5B7934E508E}" type="datetime1">
              <a:rPr lang="en-US"/>
              <a:pPr/>
              <a:t>5/6/15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05D2BB9-73EB-BF4E-8AE4-8B33FCD09BF3}" type="slidenum">
              <a:rPr lang="en-US"/>
              <a:pPr/>
              <a:t>‹#›</a:t>
            </a:fld>
            <a:endParaRPr lang="en-US"/>
          </a:p>
        </p:txBody>
      </p:sp>
    </p:spTree>
    <p:extLst>
      <p:ext uri="{BB962C8B-B14F-4D97-AF65-F5344CB8AC3E}">
        <p14:creationId xmlns:p14="http://schemas.microsoft.com/office/powerpoint/2010/main" val="3576390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0B95568-EB7E-9045-B284-7A71A5B44437}" type="datetime1">
              <a:rPr lang="en-US"/>
              <a:pPr/>
              <a:t>5/6/15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E390D76-60BF-6146-8373-D11C7F698CEC}" type="slidenum">
              <a:rPr lang="en-US"/>
              <a:pPr/>
              <a:t>‹#›</a:t>
            </a:fld>
            <a:endParaRPr lang="en-US"/>
          </a:p>
        </p:txBody>
      </p:sp>
    </p:spTree>
    <p:extLst>
      <p:ext uri="{BB962C8B-B14F-4D97-AF65-F5344CB8AC3E}">
        <p14:creationId xmlns:p14="http://schemas.microsoft.com/office/powerpoint/2010/main" val="200131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ED68CF8-33D4-1B46-8FA3-0AECDCEA0033}" type="datetime1">
              <a:rPr lang="en-US"/>
              <a:pPr/>
              <a:t>5/6/15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E65D9B9-7A08-9F4B-8216-37CEA51B67D8}" type="slidenum">
              <a:rPr lang="en-US"/>
              <a:pPr/>
              <a:t>‹#›</a:t>
            </a:fld>
            <a:endParaRPr lang="en-US"/>
          </a:p>
        </p:txBody>
      </p:sp>
    </p:spTree>
    <p:extLst>
      <p:ext uri="{BB962C8B-B14F-4D97-AF65-F5344CB8AC3E}">
        <p14:creationId xmlns:p14="http://schemas.microsoft.com/office/powerpoint/2010/main" val="3839346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695DE85-25E2-DC45-A762-95628F2DEB14}" type="datetime1">
              <a:rPr lang="en-US"/>
              <a:pPr/>
              <a:t>5/6/15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65718A4-2E2D-E74F-B3D7-8C6341768C73}" type="slidenum">
              <a:rPr lang="en-US"/>
              <a:pPr/>
              <a:t>‹#›</a:t>
            </a:fld>
            <a:endParaRPr lang="en-US"/>
          </a:p>
        </p:txBody>
      </p:sp>
    </p:spTree>
    <p:extLst>
      <p:ext uri="{BB962C8B-B14F-4D97-AF65-F5344CB8AC3E}">
        <p14:creationId xmlns:p14="http://schemas.microsoft.com/office/powerpoint/2010/main" val="389816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0B26534-424F-EB41-9E7C-66C41DE21529}" type="datetime1">
              <a:rPr lang="en-US"/>
              <a:pPr/>
              <a:t>5/6/15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4DC4F12-24FE-5048-8D39-0305CC23FA3E}" type="slidenum">
              <a:rPr lang="en-US"/>
              <a:pPr/>
              <a:t>‹#›</a:t>
            </a:fld>
            <a:endParaRPr lang="en-US"/>
          </a:p>
        </p:txBody>
      </p:sp>
    </p:spTree>
    <p:extLst>
      <p:ext uri="{BB962C8B-B14F-4D97-AF65-F5344CB8AC3E}">
        <p14:creationId xmlns:p14="http://schemas.microsoft.com/office/powerpoint/2010/main" val="2997630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347ECE2A-ACC8-884F-A70D-0CA17D2AB60D}" type="datetime1">
              <a:rPr lang="en-US"/>
              <a:pPr/>
              <a:t>5/6/15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37A0D9B-3193-0C4D-A12E-CFE9E984DD48}" type="slidenum">
              <a:rPr lang="en-US"/>
              <a:pPr/>
              <a:t>‹#›</a:t>
            </a:fld>
            <a:endParaRPr lang="en-US"/>
          </a:p>
        </p:txBody>
      </p:sp>
    </p:spTree>
    <p:extLst>
      <p:ext uri="{BB962C8B-B14F-4D97-AF65-F5344CB8AC3E}">
        <p14:creationId xmlns:p14="http://schemas.microsoft.com/office/powerpoint/2010/main" val="181772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50447CA-4B4C-434D-AA33-60D43F4645AA}" type="datetime1">
              <a:rPr lang="en-US"/>
              <a:pPr/>
              <a:t>5/6/15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55281C7-10F8-2341-BE4A-018F77951C1A}" type="slidenum">
              <a:rPr lang="en-US"/>
              <a:pPr/>
              <a:t>‹#›</a:t>
            </a:fld>
            <a:endParaRPr lang="en-US"/>
          </a:p>
        </p:txBody>
      </p:sp>
    </p:spTree>
    <p:extLst>
      <p:ext uri="{BB962C8B-B14F-4D97-AF65-F5344CB8AC3E}">
        <p14:creationId xmlns:p14="http://schemas.microsoft.com/office/powerpoint/2010/main" val="525718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DDA4F44-45B5-4B46-BAAC-9F72E7F3F96D}" type="datetime1">
              <a:rPr lang="en-US"/>
              <a:pPr/>
              <a:t>5/6/15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24B635-8B69-1747-9350-7F9A5DD7E2BE}" type="slidenum">
              <a:rPr lang="en-US"/>
              <a:pPr/>
              <a:t>‹#›</a:t>
            </a:fld>
            <a:endParaRPr lang="en-US"/>
          </a:p>
        </p:txBody>
      </p:sp>
    </p:spTree>
    <p:extLst>
      <p:ext uri="{BB962C8B-B14F-4D97-AF65-F5344CB8AC3E}">
        <p14:creationId xmlns:p14="http://schemas.microsoft.com/office/powerpoint/2010/main" val="429208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5BC66A6-596C-0143-A73E-84A46857CF3B}" type="datetime1">
              <a:rPr lang="en-US"/>
              <a:pPr/>
              <a:t>5/6/15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AF2864C-A73B-A949-B003-A114B5F993C4}" type="slidenum">
              <a:rPr lang="en-US"/>
              <a:pPr/>
              <a:t>‹#›</a:t>
            </a:fld>
            <a:endParaRPr lang="en-US"/>
          </a:p>
        </p:txBody>
      </p:sp>
    </p:spTree>
    <p:extLst>
      <p:ext uri="{BB962C8B-B14F-4D97-AF65-F5344CB8AC3E}">
        <p14:creationId xmlns:p14="http://schemas.microsoft.com/office/powerpoint/2010/main" val="4058891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A1C67A2-8D88-244F-BAFD-56F5ED517FF0}" type="datetime1">
              <a:rPr lang="en-US"/>
              <a:pPr/>
              <a:t>5/6/15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90C6049-B58C-2F4F-8B55-E779C8E8A3F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atin typeface="Calibri" charset="0"/>
              </a:rPr>
              <a:t>First-Order Logic</a:t>
            </a:r>
          </a:p>
        </p:txBody>
      </p:sp>
      <p:sp>
        <p:nvSpPr>
          <p:cNvPr id="4100" name="Rectangle 3"/>
          <p:cNvSpPr>
            <a:spLocks noGrp="1" noChangeArrowheads="1"/>
          </p:cNvSpPr>
          <p:nvPr>
            <p:ph type="subTitle" idx="1"/>
          </p:nvPr>
        </p:nvSpPr>
        <p:spPr/>
        <p:txBody>
          <a:bodyPr>
            <a:normAutofit/>
          </a:bodyPr>
          <a:lstStyle/>
          <a:p>
            <a:pPr eaLnBrk="1" hangingPunct="1"/>
            <a:r>
              <a:rPr lang="en-US">
                <a:solidFill>
                  <a:srgbClr val="898989"/>
                </a:solidFill>
                <a:latin typeface="Calibri" charset="0"/>
              </a:rPr>
              <a:t>Chapters 8.1 – 8.3 and 9</a:t>
            </a:r>
          </a:p>
          <a:p>
            <a:pPr eaLnBrk="1" hangingPunct="1"/>
            <a:r>
              <a:rPr lang="en-US">
                <a:solidFill>
                  <a:srgbClr val="898989"/>
                </a:solidFill>
                <a:latin typeface="Calibri" charset="0"/>
              </a:rPr>
              <a:t>(not responsible for Chapter 9 on the Final Exam)</a:t>
            </a:r>
          </a:p>
        </p:txBody>
      </p:sp>
    </p:spTree>
  </p:cSld>
  <p:clrMapOvr>
    <a:masterClrMapping/>
  </p:clrMapOvr>
  <p:transition xmlns:p14="http://schemas.microsoft.com/office/powerpoint/2010/mai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63619" name="Rectangle 3"/>
          <p:cNvSpPr>
            <a:spLocks noGrp="1" noChangeArrowheads="1"/>
          </p:cNvSpPr>
          <p:nvPr>
            <p:ph idx="1"/>
          </p:nvPr>
        </p:nvSpPr>
        <p:spPr>
          <a:xfrm>
            <a:off x="457200" y="1600200"/>
            <a:ext cx="8458200" cy="4525963"/>
          </a:xfrm>
        </p:spPr>
        <p:txBody>
          <a:bodyPr>
            <a:normAutofit/>
          </a:bodyPr>
          <a:lstStyle/>
          <a:p>
            <a:pPr eaLnBrk="1" hangingPunct="1"/>
            <a:r>
              <a:rPr lang="en-US" sz="3000" dirty="0">
                <a:latin typeface="Calibri" charset="0"/>
              </a:rPr>
              <a:t>Common mistake is to use </a:t>
            </a:r>
            <a:r>
              <a:rPr lang="en-US" dirty="0" smtClean="0">
                <a:solidFill>
                  <a:srgbClr val="FF0000"/>
                </a:solidFill>
                <a:latin typeface="Symbol" charset="0"/>
              </a:rPr>
              <a:t>∧</a:t>
            </a:r>
            <a:r>
              <a:rPr lang="en-US" sz="3000" dirty="0" smtClean="0">
                <a:latin typeface="Calibri" charset="0"/>
              </a:rPr>
              <a:t> </a:t>
            </a:r>
            <a:r>
              <a:rPr lang="en-US" sz="3000" dirty="0">
                <a:latin typeface="Calibri" charset="0"/>
              </a:rPr>
              <a:t>as main connective</a:t>
            </a:r>
          </a:p>
          <a:p>
            <a:pPr lvl="1" eaLnBrk="1" hangingPunct="1"/>
            <a:r>
              <a:rPr lang="en-US" sz="2600" dirty="0">
                <a:latin typeface="Calibri" charset="0"/>
              </a:rPr>
              <a:t>results in a blanket statement about </a:t>
            </a:r>
            <a:r>
              <a:rPr lang="en-US" sz="2600" i="1" dirty="0">
                <a:latin typeface="Calibri" charset="0"/>
              </a:rPr>
              <a:t>everything</a:t>
            </a:r>
          </a:p>
          <a:p>
            <a:pPr eaLnBrk="1" hangingPunct="1"/>
            <a:endParaRPr lang="en-US" sz="3000" dirty="0">
              <a:latin typeface="Calibri" charset="0"/>
            </a:endParaRPr>
          </a:p>
          <a:p>
            <a:pPr eaLnBrk="1" hangingPunct="1"/>
            <a:r>
              <a:rPr lang="en-US" sz="3000" dirty="0">
                <a:latin typeface="Calibri" charset="0"/>
              </a:rPr>
              <a:t>For example: </a:t>
            </a:r>
            <a:r>
              <a:rPr lang="en-US" sz="3000" dirty="0" smtClean="0">
                <a:solidFill>
                  <a:schemeClr val="accent2"/>
                </a:solidFill>
                <a:latin typeface="Symbol" charset="0"/>
              </a:rPr>
              <a:t>∀</a:t>
            </a:r>
            <a:r>
              <a:rPr lang="en-US" sz="3000" dirty="0" smtClean="0">
                <a:latin typeface="Courier New" charset="0"/>
              </a:rPr>
              <a:t>x </a:t>
            </a:r>
            <a:r>
              <a:rPr lang="en-US" sz="3000" dirty="0">
                <a:latin typeface="Courier New" charset="0"/>
              </a:rPr>
              <a:t>(Human(x)</a:t>
            </a:r>
            <a:r>
              <a:rPr lang="en-US" sz="3000" dirty="0">
                <a:latin typeface="Symbol" charset="0"/>
              </a:rPr>
              <a:t> </a:t>
            </a:r>
            <a:r>
              <a:rPr lang="en-US" sz="3000" dirty="0" smtClean="0">
                <a:solidFill>
                  <a:srgbClr val="FF0000"/>
                </a:solidFill>
                <a:latin typeface="Symbol" charset="0"/>
              </a:rPr>
              <a:t>∧</a:t>
            </a:r>
            <a:r>
              <a:rPr lang="en-US" sz="3000" dirty="0" smtClean="0">
                <a:latin typeface="Courier New" charset="0"/>
              </a:rPr>
              <a:t> </a:t>
            </a:r>
            <a:r>
              <a:rPr lang="en-US" sz="3000" dirty="0">
                <a:latin typeface="Courier New" charset="0"/>
              </a:rPr>
              <a:t>Mammal(x))</a:t>
            </a:r>
          </a:p>
          <a:p>
            <a:pPr lvl="1" eaLnBrk="1" hangingPunct="1"/>
            <a:r>
              <a:rPr lang="en-US" sz="2600" b="1" dirty="0">
                <a:latin typeface="Courier New" charset="0"/>
              </a:rPr>
              <a:t>(Human(Jim)</a:t>
            </a:r>
            <a:r>
              <a:rPr lang="en-US" sz="2600" dirty="0">
                <a:latin typeface="Symbol" charset="0"/>
              </a:rPr>
              <a:t> </a:t>
            </a:r>
            <a:r>
              <a:rPr lang="en-US" sz="2600" b="1" dirty="0" smtClean="0">
                <a:solidFill>
                  <a:srgbClr val="FF0000"/>
                </a:solidFill>
                <a:latin typeface="Symbol" charset="0"/>
              </a:rPr>
              <a:t>∧</a:t>
            </a:r>
            <a:r>
              <a:rPr lang="en-US" sz="2600" b="1" dirty="0" smtClean="0">
                <a:latin typeface="Courier New" charset="0"/>
              </a:rPr>
              <a:t> </a:t>
            </a:r>
            <a:r>
              <a:rPr lang="en-US" sz="2600" b="1" dirty="0">
                <a:latin typeface="Courier New" charset="0"/>
              </a:rPr>
              <a:t>Mammal(Jim)) </a:t>
            </a:r>
            <a:r>
              <a:rPr lang="en-US" sz="2600" b="1" dirty="0" smtClean="0">
                <a:solidFill>
                  <a:schemeClr val="accent2"/>
                </a:solidFill>
                <a:latin typeface="Symbol" charset="0"/>
              </a:rPr>
              <a:t>∧</a:t>
            </a:r>
            <a:r>
              <a:rPr lang="en-US" sz="2600" b="1" dirty="0" smtClean="0">
                <a:latin typeface="Symbol" charset="0"/>
              </a:rPr>
              <a:t> </a:t>
            </a:r>
            <a:r>
              <a:rPr lang="en-US" sz="2600" b="1" dirty="0">
                <a:latin typeface="Courier New" charset="0"/>
              </a:rPr>
              <a:t/>
            </a:r>
            <a:br>
              <a:rPr lang="en-US" sz="2600" b="1" dirty="0">
                <a:latin typeface="Courier New" charset="0"/>
              </a:rPr>
            </a:br>
            <a:r>
              <a:rPr lang="en-US" sz="2600" b="1" dirty="0">
                <a:latin typeface="Courier New" charset="0"/>
              </a:rPr>
              <a:t>(Human(Deb)</a:t>
            </a:r>
            <a:r>
              <a:rPr lang="en-US" sz="2600" dirty="0">
                <a:latin typeface="Symbol" charset="0"/>
              </a:rPr>
              <a:t> </a:t>
            </a:r>
            <a:r>
              <a:rPr lang="en-US" sz="2600" b="1" dirty="0" smtClean="0">
                <a:solidFill>
                  <a:srgbClr val="FF0000"/>
                </a:solidFill>
                <a:latin typeface="Symbol" charset="0"/>
              </a:rPr>
              <a:t>∧</a:t>
            </a:r>
            <a:r>
              <a:rPr lang="en-US" sz="2600" b="1" dirty="0" smtClean="0">
                <a:latin typeface="Courier New" charset="0"/>
              </a:rPr>
              <a:t> </a:t>
            </a:r>
            <a:r>
              <a:rPr lang="en-US" sz="2600" b="1" dirty="0">
                <a:latin typeface="Courier New" charset="0"/>
              </a:rPr>
              <a:t>Mammal(Deb)) </a:t>
            </a:r>
            <a:r>
              <a:rPr lang="en-US" sz="2600" b="1" dirty="0" smtClean="0">
                <a:solidFill>
                  <a:schemeClr val="accent2"/>
                </a:solidFill>
                <a:latin typeface="Symbol" charset="0"/>
              </a:rPr>
              <a:t>∧</a:t>
            </a:r>
            <a:r>
              <a:rPr lang="en-US" sz="2600" b="1" dirty="0" smtClean="0">
                <a:latin typeface="Symbol" charset="0"/>
              </a:rPr>
              <a:t> </a:t>
            </a:r>
            <a:r>
              <a:rPr lang="en-US" sz="2600" b="1" dirty="0">
                <a:latin typeface="Courier New" charset="0"/>
              </a:rPr>
              <a:t/>
            </a:r>
            <a:br>
              <a:rPr lang="en-US" sz="2600" b="1" dirty="0">
                <a:latin typeface="Courier New" charset="0"/>
              </a:rPr>
            </a:br>
            <a:r>
              <a:rPr lang="en-US" sz="2600" b="1" dirty="0">
                <a:latin typeface="Courier New" charset="0"/>
              </a:rPr>
              <a:t>(Human(22) </a:t>
            </a:r>
            <a:r>
              <a:rPr lang="en-US" sz="2600" dirty="0">
                <a:latin typeface="Symbol" charset="0"/>
              </a:rPr>
              <a:t> </a:t>
            </a:r>
            <a:r>
              <a:rPr lang="en-US" sz="2600" b="1" dirty="0" smtClean="0">
                <a:solidFill>
                  <a:srgbClr val="FF0000"/>
                </a:solidFill>
                <a:latin typeface="Symbol" charset="0"/>
              </a:rPr>
              <a:t>∧</a:t>
            </a:r>
            <a:r>
              <a:rPr lang="en-US" sz="2600" b="1" dirty="0" smtClean="0">
                <a:latin typeface="Courier New" charset="0"/>
              </a:rPr>
              <a:t> </a:t>
            </a:r>
            <a:r>
              <a:rPr lang="en-US" sz="2600" b="1" dirty="0">
                <a:latin typeface="Courier New" charset="0"/>
              </a:rPr>
              <a:t>Mammal(22) ) </a:t>
            </a:r>
            <a:r>
              <a:rPr lang="en-US" sz="2600" b="1" dirty="0" smtClean="0">
                <a:solidFill>
                  <a:schemeClr val="accent2"/>
                </a:solidFill>
                <a:latin typeface="Symbol" charset="0"/>
              </a:rPr>
              <a:t>∧  </a:t>
            </a:r>
            <a:r>
              <a:rPr lang="en-US" sz="2600" b="1" dirty="0" smtClean="0">
                <a:latin typeface="Symbol" charset="0"/>
              </a:rPr>
              <a:t> </a:t>
            </a:r>
            <a:r>
              <a:rPr lang="en-US" sz="2600" b="1" dirty="0">
                <a:latin typeface="Courier New" charset="0"/>
              </a:rPr>
              <a:t>…</a:t>
            </a:r>
          </a:p>
          <a:p>
            <a:pPr lvl="1" eaLnBrk="1" hangingPunct="1"/>
            <a:endParaRPr lang="en-US" sz="2600" b="1" dirty="0">
              <a:latin typeface="Courier New" charset="0"/>
            </a:endParaRPr>
          </a:p>
          <a:p>
            <a:pPr lvl="1" eaLnBrk="1" hangingPunct="1"/>
            <a:r>
              <a:rPr lang="en-US" sz="2600" dirty="0">
                <a:latin typeface="Calibri" charset="0"/>
              </a:rPr>
              <a:t>means everything is human and a mammal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36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636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636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636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636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3619"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65667" name="Rectangle 3"/>
          <p:cNvSpPr>
            <a:spLocks noGrp="1" noChangeArrowheads="1"/>
          </p:cNvSpPr>
          <p:nvPr>
            <p:ph idx="1"/>
          </p:nvPr>
        </p:nvSpPr>
        <p:spPr>
          <a:xfrm>
            <a:off x="304800" y="1600200"/>
            <a:ext cx="8686800" cy="4876800"/>
          </a:xfrm>
        </p:spPr>
        <p:txBody>
          <a:bodyPr>
            <a:normAutofit/>
          </a:bodyPr>
          <a:lstStyle/>
          <a:p>
            <a:pPr eaLnBrk="1" hangingPunct="1">
              <a:lnSpc>
                <a:spcPct val="80000"/>
              </a:lnSpc>
              <a:buFont typeface="Wingdings" charset="0"/>
              <a:buNone/>
            </a:pPr>
            <a:r>
              <a:rPr lang="en-US" sz="3000" b="1" dirty="0">
                <a:solidFill>
                  <a:srgbClr val="CC3300"/>
                </a:solidFill>
                <a:latin typeface="Calibri" charset="0"/>
              </a:rPr>
              <a:t>Existential quantifier</a:t>
            </a:r>
            <a:r>
              <a:rPr lang="en-US" sz="3000" dirty="0">
                <a:latin typeface="Calibri" charset="0"/>
              </a:rPr>
              <a:t>: </a:t>
            </a:r>
            <a:r>
              <a:rPr lang="en-US" sz="3000" dirty="0" smtClean="0">
                <a:solidFill>
                  <a:srgbClr val="CC3300"/>
                </a:solidFill>
                <a:latin typeface="Symbol" charset="0"/>
              </a:rPr>
              <a:t>∃</a:t>
            </a:r>
            <a:r>
              <a:rPr lang="en-US" sz="2800" dirty="0" smtClean="0">
                <a:latin typeface="Courier New" charset="0"/>
              </a:rPr>
              <a:t>&lt;</a:t>
            </a:r>
            <a:r>
              <a:rPr lang="en-US" sz="2800" dirty="0">
                <a:latin typeface="Courier New" charset="0"/>
              </a:rPr>
              <a:t>variable&gt; &lt;sentence&gt;</a:t>
            </a:r>
            <a:endParaRPr lang="en-US" sz="3000" dirty="0">
              <a:latin typeface="Courier New" charset="0"/>
            </a:endParaRPr>
          </a:p>
          <a:p>
            <a:pPr eaLnBrk="1" hangingPunct="1">
              <a:lnSpc>
                <a:spcPct val="80000"/>
              </a:lnSpc>
            </a:pPr>
            <a:r>
              <a:rPr lang="en-US" sz="3000" dirty="0">
                <a:latin typeface="Calibri" charset="0"/>
              </a:rPr>
              <a:t>Means the sentence is true</a:t>
            </a:r>
            <a:br>
              <a:rPr lang="en-US" sz="3000" dirty="0">
                <a:latin typeface="Calibri" charset="0"/>
              </a:rPr>
            </a:br>
            <a:r>
              <a:rPr lang="en-US" sz="3000" b="1" dirty="0">
                <a:solidFill>
                  <a:srgbClr val="CC3300"/>
                </a:solidFill>
                <a:latin typeface="Calibri" charset="0"/>
              </a:rPr>
              <a:t>for some</a:t>
            </a:r>
            <a:r>
              <a:rPr lang="en-US" sz="3000" b="1" dirty="0">
                <a:latin typeface="Calibri" charset="0"/>
              </a:rPr>
              <a:t> </a:t>
            </a:r>
            <a:r>
              <a:rPr lang="en-US" sz="3000" dirty="0">
                <a:latin typeface="Calibri" charset="0"/>
              </a:rPr>
              <a:t>value of </a:t>
            </a:r>
            <a:r>
              <a:rPr lang="en-US" sz="3000" i="1" dirty="0">
                <a:latin typeface="Calibri" charset="0"/>
              </a:rPr>
              <a:t>x</a:t>
            </a:r>
            <a:r>
              <a:rPr lang="en-US" sz="3000" dirty="0">
                <a:latin typeface="Calibri" charset="0"/>
              </a:rPr>
              <a:t> in the domain of variable </a:t>
            </a:r>
            <a:r>
              <a:rPr lang="en-US" sz="3000" i="1" dirty="0">
                <a:latin typeface="Calibri" charset="0"/>
              </a:rPr>
              <a:t>x</a:t>
            </a:r>
          </a:p>
          <a:p>
            <a:pPr lvl="3" eaLnBrk="1" hangingPunct="1">
              <a:lnSpc>
                <a:spcPct val="80000"/>
              </a:lnSpc>
            </a:pPr>
            <a:endParaRPr lang="en-US" sz="1900" dirty="0">
              <a:latin typeface="Calibri" charset="0"/>
            </a:endParaRPr>
          </a:p>
          <a:p>
            <a:pPr eaLnBrk="1" hangingPunct="1">
              <a:lnSpc>
                <a:spcPct val="80000"/>
              </a:lnSpc>
            </a:pPr>
            <a:r>
              <a:rPr lang="en-US" sz="3000" dirty="0">
                <a:latin typeface="Calibri" charset="0"/>
              </a:rPr>
              <a:t>Main connective is typically </a:t>
            </a:r>
            <a:r>
              <a:rPr lang="en-US" dirty="0" smtClean="0">
                <a:solidFill>
                  <a:schemeClr val="folHlink"/>
                </a:solidFill>
                <a:latin typeface="Symbol" charset="0"/>
              </a:rPr>
              <a:t>∧</a:t>
            </a:r>
            <a:endParaRPr lang="en-US" sz="3000" dirty="0">
              <a:latin typeface="Symbol" charset="0"/>
            </a:endParaRPr>
          </a:p>
          <a:p>
            <a:pPr lvl="1" eaLnBrk="1" hangingPunct="1">
              <a:lnSpc>
                <a:spcPct val="80000"/>
              </a:lnSpc>
            </a:pPr>
            <a:r>
              <a:rPr lang="en-US" sz="3200" b="1" dirty="0">
                <a:latin typeface="Palatino" charset="0"/>
              </a:rPr>
              <a:t>Some humans are old</a:t>
            </a:r>
            <a:r>
              <a:rPr lang="en-US" sz="2400" b="1" dirty="0">
                <a:latin typeface="Calibri" charset="0"/>
              </a:rPr>
              <a:t>            becomes in FOL: </a:t>
            </a:r>
            <a:endParaRPr lang="en-US" sz="2400" dirty="0">
              <a:latin typeface="Calibri" charset="0"/>
            </a:endParaRPr>
          </a:p>
          <a:p>
            <a:pPr lvl="1" eaLnBrk="1" hangingPunct="1">
              <a:lnSpc>
                <a:spcPct val="80000"/>
              </a:lnSpc>
            </a:pPr>
            <a:r>
              <a:rPr lang="en-US" sz="2400" b="1" dirty="0" smtClean="0">
                <a:solidFill>
                  <a:schemeClr val="folHlink"/>
                </a:solidFill>
                <a:latin typeface="Symbol" charset="0"/>
              </a:rPr>
              <a:t>∃</a:t>
            </a:r>
            <a:r>
              <a:rPr lang="en-US" sz="2400" b="1" dirty="0" smtClean="0">
                <a:latin typeface="Courier New" charset="0"/>
              </a:rPr>
              <a:t>x </a:t>
            </a:r>
            <a:r>
              <a:rPr lang="en-US" sz="2400" b="1" dirty="0">
                <a:latin typeface="Courier New" charset="0"/>
              </a:rPr>
              <a:t>Human(x)</a:t>
            </a:r>
            <a:r>
              <a:rPr lang="en-US" sz="2400" b="1" dirty="0">
                <a:latin typeface="Symbol" charset="0"/>
              </a:rPr>
              <a:t> </a:t>
            </a:r>
            <a:r>
              <a:rPr lang="en-US" sz="2400" b="1" dirty="0" smtClean="0">
                <a:solidFill>
                  <a:schemeClr val="folHlink"/>
                </a:solidFill>
                <a:latin typeface="Symbol" charset="0"/>
              </a:rPr>
              <a:t>∧</a:t>
            </a:r>
            <a:r>
              <a:rPr lang="en-US" sz="2400" b="1" dirty="0" smtClean="0">
                <a:latin typeface="Courier New" charset="0"/>
              </a:rPr>
              <a:t> </a:t>
            </a:r>
            <a:r>
              <a:rPr lang="en-US" sz="2400" b="1" dirty="0">
                <a:latin typeface="Courier New" charset="0"/>
              </a:rPr>
              <a:t>Old(x)</a:t>
            </a:r>
          </a:p>
          <a:p>
            <a:pPr lvl="1" eaLnBrk="1" hangingPunct="1">
              <a:lnSpc>
                <a:spcPct val="80000"/>
              </a:lnSpc>
              <a:buFontTx/>
              <a:buNone/>
            </a:pPr>
            <a:r>
              <a:rPr lang="en-US" sz="2400" dirty="0">
                <a:latin typeface="Calibri" charset="0"/>
              </a:rPr>
              <a:t>    there exist an </a:t>
            </a:r>
            <a:r>
              <a:rPr lang="en-US" sz="2400" i="1" dirty="0">
                <a:latin typeface="Calibri" charset="0"/>
              </a:rPr>
              <a:t>x </a:t>
            </a:r>
            <a:r>
              <a:rPr lang="en-US" sz="2400" dirty="0">
                <a:latin typeface="Calibri" charset="0"/>
              </a:rPr>
              <a:t>such that </a:t>
            </a:r>
            <a:r>
              <a:rPr lang="en-US" sz="2400" i="1" dirty="0">
                <a:latin typeface="Calibri" charset="0"/>
              </a:rPr>
              <a:t>x</a:t>
            </a:r>
            <a:r>
              <a:rPr lang="en-US" sz="2400" dirty="0">
                <a:latin typeface="Calibri" charset="0"/>
              </a:rPr>
              <a:t> is a human and </a:t>
            </a:r>
            <a:r>
              <a:rPr lang="en-US" sz="2400" i="1" dirty="0">
                <a:latin typeface="Calibri" charset="0"/>
              </a:rPr>
              <a:t>x</a:t>
            </a:r>
            <a:r>
              <a:rPr lang="en-US" sz="2400" dirty="0">
                <a:latin typeface="Calibri" charset="0"/>
              </a:rPr>
              <a:t> is old</a:t>
            </a:r>
          </a:p>
          <a:p>
            <a:pPr lvl="1" eaLnBrk="1" hangingPunct="1">
              <a:lnSpc>
                <a:spcPct val="80000"/>
              </a:lnSpc>
            </a:pPr>
            <a:r>
              <a:rPr lang="en-US" sz="3200" b="1" dirty="0">
                <a:latin typeface="Palatino" charset="0"/>
              </a:rPr>
              <a:t>Mammals may have arms.</a:t>
            </a:r>
            <a:r>
              <a:rPr lang="en-US" sz="2400" b="1" dirty="0">
                <a:latin typeface="Calibri" charset="0"/>
              </a:rPr>
              <a:t>     becomes in FOL: </a:t>
            </a:r>
            <a:endParaRPr lang="en-US" sz="2400" dirty="0">
              <a:latin typeface="Calibri" charset="0"/>
            </a:endParaRPr>
          </a:p>
          <a:p>
            <a:pPr lvl="1" eaLnBrk="1" hangingPunct="1">
              <a:lnSpc>
                <a:spcPct val="80000"/>
              </a:lnSpc>
            </a:pPr>
            <a:r>
              <a:rPr lang="en-US" sz="2400" b="1" dirty="0" smtClean="0">
                <a:solidFill>
                  <a:schemeClr val="folHlink"/>
                </a:solidFill>
                <a:latin typeface="Symbol" charset="0"/>
              </a:rPr>
              <a:t>∃</a:t>
            </a:r>
            <a:r>
              <a:rPr lang="en-US" sz="2400" b="1" dirty="0" smtClean="0">
                <a:latin typeface="Courier New" charset="0"/>
              </a:rPr>
              <a:t>x </a:t>
            </a:r>
            <a:r>
              <a:rPr lang="en-US" sz="2400" b="1" dirty="0">
                <a:latin typeface="Courier New" charset="0"/>
              </a:rPr>
              <a:t>Mammal(x)</a:t>
            </a:r>
            <a:r>
              <a:rPr lang="en-US" sz="2400" b="1" dirty="0">
                <a:latin typeface="Symbol" charset="0"/>
              </a:rPr>
              <a:t> </a:t>
            </a:r>
            <a:r>
              <a:rPr lang="en-US" sz="2400" b="1" dirty="0" smtClean="0">
                <a:solidFill>
                  <a:schemeClr val="folHlink"/>
                </a:solidFill>
                <a:latin typeface="Symbol" charset="0"/>
              </a:rPr>
              <a:t>∧</a:t>
            </a:r>
            <a:r>
              <a:rPr lang="en-US" sz="2400" b="1" dirty="0" smtClean="0">
                <a:latin typeface="Courier New" charset="0"/>
              </a:rPr>
              <a:t> </a:t>
            </a:r>
            <a:r>
              <a:rPr lang="en-US" sz="2400" b="1" dirty="0" err="1">
                <a:latin typeface="Courier New" charset="0"/>
              </a:rPr>
              <a:t>HasArms</a:t>
            </a:r>
            <a:r>
              <a:rPr lang="en-US" sz="2400" b="1" dirty="0">
                <a:latin typeface="Courier New" charset="0"/>
              </a:rPr>
              <a:t>(x)</a:t>
            </a:r>
          </a:p>
          <a:p>
            <a:pPr lvl="1" eaLnBrk="1" hangingPunct="1">
              <a:lnSpc>
                <a:spcPct val="80000"/>
              </a:lnSpc>
              <a:buFontTx/>
              <a:buNone/>
            </a:pPr>
            <a:r>
              <a:rPr lang="en-US" sz="2400" dirty="0">
                <a:latin typeface="Calibri" charset="0"/>
              </a:rPr>
              <a:t>    there exist an x such that x is a mammal and x has arms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5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65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656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656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6566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6566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6566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65667">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656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566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67715" name="Rectangle 3"/>
          <p:cNvSpPr>
            <a:spLocks noGrp="1" noChangeArrowheads="1"/>
          </p:cNvSpPr>
          <p:nvPr>
            <p:ph idx="1"/>
          </p:nvPr>
        </p:nvSpPr>
        <p:spPr/>
        <p:txBody>
          <a:bodyPr/>
          <a:lstStyle/>
          <a:p>
            <a:pPr eaLnBrk="1" hangingPunct="1">
              <a:buFont typeface="Wingdings" charset="0"/>
              <a:buNone/>
            </a:pPr>
            <a:endParaRPr lang="en-US" dirty="0">
              <a:solidFill>
                <a:schemeClr val="folHlink"/>
              </a:solidFill>
              <a:latin typeface="Symbol" charset="0"/>
            </a:endParaRPr>
          </a:p>
          <a:p>
            <a:pPr eaLnBrk="1" hangingPunct="1">
              <a:buFont typeface="Wingdings" charset="0"/>
              <a:buNone/>
            </a:pPr>
            <a:r>
              <a:rPr lang="en-US" dirty="0" smtClean="0">
                <a:solidFill>
                  <a:schemeClr val="accent2"/>
                </a:solidFill>
                <a:latin typeface="Symbol" charset="0"/>
              </a:rPr>
              <a:t>∃</a:t>
            </a:r>
            <a:r>
              <a:rPr lang="en-US" dirty="0" smtClean="0">
                <a:latin typeface="Courier New" charset="0"/>
              </a:rPr>
              <a:t>x </a:t>
            </a:r>
            <a:r>
              <a:rPr lang="en-US" dirty="0">
                <a:latin typeface="Courier New" charset="0"/>
              </a:rPr>
              <a:t>(Human(x)</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Old(x))</a:t>
            </a:r>
          </a:p>
          <a:p>
            <a:pPr eaLnBrk="1" hangingPunct="1">
              <a:buFont typeface="Wingdings" charset="0"/>
              <a:buNone/>
            </a:pPr>
            <a:endParaRPr lang="en-US" dirty="0">
              <a:latin typeface="Courier New" charset="0"/>
            </a:endParaRPr>
          </a:p>
          <a:p>
            <a:pPr eaLnBrk="1" hangingPunct="1"/>
            <a:r>
              <a:rPr lang="en-US" dirty="0">
                <a:latin typeface="Calibri" charset="0"/>
              </a:rPr>
              <a:t>Equivalent to the </a:t>
            </a:r>
            <a:r>
              <a:rPr lang="en-US" dirty="0">
                <a:solidFill>
                  <a:schemeClr val="accent2"/>
                </a:solidFill>
                <a:latin typeface="Calibri" charset="0"/>
              </a:rPr>
              <a:t>disjunction</a:t>
            </a:r>
            <a:r>
              <a:rPr lang="en-US" dirty="0">
                <a:latin typeface="Calibri" charset="0"/>
              </a:rPr>
              <a:t> of instantiations of </a:t>
            </a:r>
            <a:r>
              <a:rPr lang="en-US" i="1" dirty="0">
                <a:latin typeface="Calibri" charset="0"/>
              </a:rPr>
              <a:t>x</a:t>
            </a:r>
            <a:r>
              <a:rPr lang="en-US" dirty="0">
                <a:latin typeface="Calibri" charset="0"/>
              </a:rPr>
              <a:t>:</a:t>
            </a:r>
          </a:p>
          <a:p>
            <a:pPr eaLnBrk="1" hangingPunct="1">
              <a:buFont typeface="Wingdings" charset="0"/>
              <a:buNone/>
            </a:pPr>
            <a:r>
              <a:rPr lang="en-US" dirty="0">
                <a:latin typeface="Courier New" charset="0"/>
              </a:rPr>
              <a:t>	(Human(Jim)</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Old(Jim)) </a:t>
            </a:r>
            <a:r>
              <a:rPr lang="en-US" dirty="0" smtClean="0">
                <a:solidFill>
                  <a:schemeClr val="accent2"/>
                </a:solidFill>
                <a:latin typeface="Symbol" charset="0"/>
              </a:rPr>
              <a:t>∨</a:t>
            </a:r>
            <a:r>
              <a:rPr lang="en-US" dirty="0" smtClean="0">
                <a:latin typeface="Symbol" charset="0"/>
              </a:rPr>
              <a:t> </a:t>
            </a:r>
            <a:r>
              <a:rPr lang="en-US" dirty="0">
                <a:latin typeface="Courier New" charset="0"/>
              </a:rPr>
              <a:t/>
            </a:r>
            <a:br>
              <a:rPr lang="en-US" dirty="0">
                <a:latin typeface="Courier New" charset="0"/>
              </a:rPr>
            </a:br>
            <a:r>
              <a:rPr lang="en-US" dirty="0">
                <a:latin typeface="Courier New" charset="0"/>
              </a:rPr>
              <a:t>(Human(Deb)</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Old(Deb)) </a:t>
            </a:r>
            <a:r>
              <a:rPr lang="en-US" dirty="0" smtClean="0">
                <a:solidFill>
                  <a:schemeClr val="accent2"/>
                </a:solidFill>
                <a:latin typeface="Symbol" charset="0"/>
              </a:rPr>
              <a:t>∨</a:t>
            </a:r>
            <a:r>
              <a:rPr lang="en-US" dirty="0" smtClean="0">
                <a:latin typeface="Symbol" charset="0"/>
              </a:rPr>
              <a:t> </a:t>
            </a:r>
            <a:r>
              <a:rPr lang="en-US" dirty="0">
                <a:latin typeface="Courier New" charset="0"/>
              </a:rPr>
              <a:t/>
            </a:r>
            <a:br>
              <a:rPr lang="en-US" dirty="0">
                <a:latin typeface="Courier New" charset="0"/>
              </a:rPr>
            </a:br>
            <a:r>
              <a:rPr lang="en-US" dirty="0">
                <a:latin typeface="Courier New" charset="0"/>
              </a:rPr>
              <a:t>(Human(22) </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Old(22) ) </a:t>
            </a:r>
            <a:r>
              <a:rPr lang="en-US" dirty="0" smtClean="0">
                <a:solidFill>
                  <a:schemeClr val="accent2"/>
                </a:solidFill>
                <a:latin typeface="Symbol" charset="0"/>
              </a:rPr>
              <a:t>∨  </a:t>
            </a:r>
            <a:r>
              <a:rPr lang="en-US" dirty="0" smtClean="0">
                <a:latin typeface="Symbol" charset="0"/>
              </a:rPr>
              <a:t> </a:t>
            </a:r>
            <a:r>
              <a:rPr lang="en-US" dirty="0">
                <a:latin typeface="Courier Ne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77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6771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677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7715"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69763" name="Rectangle 3"/>
          <p:cNvSpPr>
            <a:spLocks noGrp="1" noChangeArrowheads="1"/>
          </p:cNvSpPr>
          <p:nvPr>
            <p:ph idx="1"/>
          </p:nvPr>
        </p:nvSpPr>
        <p:spPr/>
        <p:txBody>
          <a:bodyPr>
            <a:normAutofit/>
          </a:bodyPr>
          <a:lstStyle/>
          <a:p>
            <a:pPr eaLnBrk="1" hangingPunct="1"/>
            <a:r>
              <a:rPr lang="en-US" sz="3000" dirty="0">
                <a:latin typeface="Calibri" charset="0"/>
              </a:rPr>
              <a:t>Common mistake is to use </a:t>
            </a:r>
            <a:r>
              <a:rPr lang="en-US" sz="3600" dirty="0" smtClean="0">
                <a:solidFill>
                  <a:srgbClr val="FF0000"/>
                </a:solidFill>
                <a:latin typeface="Symbol" charset="0"/>
              </a:rPr>
              <a:t>⇒</a:t>
            </a:r>
            <a:r>
              <a:rPr lang="en-US" sz="3000" dirty="0" smtClean="0">
                <a:latin typeface="Calibri" charset="0"/>
              </a:rPr>
              <a:t> </a:t>
            </a:r>
            <a:r>
              <a:rPr lang="en-US" sz="3000" dirty="0">
                <a:latin typeface="Calibri" charset="0"/>
              </a:rPr>
              <a:t>as main connective</a:t>
            </a:r>
          </a:p>
          <a:p>
            <a:pPr lvl="1" eaLnBrk="1" hangingPunct="1">
              <a:buFont typeface="Wingdings" charset="2"/>
              <a:buChar char="§"/>
            </a:pPr>
            <a:r>
              <a:rPr lang="en-US" sz="2600" dirty="0">
                <a:latin typeface="Calibri" charset="0"/>
              </a:rPr>
              <a:t>results in a weak statement</a:t>
            </a:r>
          </a:p>
          <a:p>
            <a:pPr eaLnBrk="1" hangingPunct="1"/>
            <a:endParaRPr lang="en-US" sz="3000" dirty="0">
              <a:latin typeface="Calibri" charset="0"/>
            </a:endParaRPr>
          </a:p>
          <a:p>
            <a:pPr eaLnBrk="1" hangingPunct="1"/>
            <a:r>
              <a:rPr lang="en-US" sz="3000" dirty="0">
                <a:latin typeface="Calibri" charset="0"/>
              </a:rPr>
              <a:t>For example: </a:t>
            </a:r>
            <a:r>
              <a:rPr lang="en-US" sz="3000" dirty="0" smtClean="0">
                <a:solidFill>
                  <a:schemeClr val="accent2"/>
                </a:solidFill>
                <a:latin typeface="Symbol" charset="0"/>
              </a:rPr>
              <a:t>∃</a:t>
            </a:r>
            <a:r>
              <a:rPr lang="en-US" sz="3000" dirty="0" smtClean="0">
                <a:latin typeface="Courier New" charset="0"/>
              </a:rPr>
              <a:t>x </a:t>
            </a:r>
            <a:r>
              <a:rPr lang="en-US" sz="3000" dirty="0">
                <a:latin typeface="Courier New" charset="0"/>
              </a:rPr>
              <a:t>(Human(x)</a:t>
            </a:r>
            <a:r>
              <a:rPr lang="en-US" sz="3000" dirty="0">
                <a:latin typeface="Symbol" charset="0"/>
              </a:rPr>
              <a:t> </a:t>
            </a:r>
            <a:r>
              <a:rPr lang="en-US" sz="3000" dirty="0" smtClean="0">
                <a:solidFill>
                  <a:srgbClr val="FF0000"/>
                </a:solidFill>
                <a:latin typeface="Symbol" charset="0"/>
              </a:rPr>
              <a:t>⇒</a:t>
            </a:r>
            <a:r>
              <a:rPr lang="en-US" sz="3000" dirty="0" smtClean="0">
                <a:latin typeface="Courier New" charset="0"/>
              </a:rPr>
              <a:t> </a:t>
            </a:r>
            <a:r>
              <a:rPr lang="en-US" sz="3000" dirty="0">
                <a:latin typeface="Courier New" charset="0"/>
              </a:rPr>
              <a:t>Old(x))</a:t>
            </a:r>
          </a:p>
          <a:p>
            <a:pPr lvl="1" eaLnBrk="1" hangingPunct="1">
              <a:buFont typeface="Wingdings" charset="2"/>
              <a:buChar char="§"/>
            </a:pPr>
            <a:r>
              <a:rPr lang="en-US" sz="2600" b="1" dirty="0">
                <a:latin typeface="Courier New" charset="0"/>
              </a:rPr>
              <a:t>(Human(Jim)</a:t>
            </a:r>
            <a:r>
              <a:rPr lang="en-US" sz="2600" dirty="0">
                <a:latin typeface="Symbol" charset="0"/>
              </a:rPr>
              <a:t> </a:t>
            </a:r>
            <a:r>
              <a:rPr lang="en-US" sz="2600" dirty="0" smtClean="0">
                <a:solidFill>
                  <a:srgbClr val="FF0000"/>
                </a:solidFill>
                <a:latin typeface="Symbol" charset="0"/>
              </a:rPr>
              <a:t>⇒</a:t>
            </a:r>
            <a:r>
              <a:rPr lang="en-US" sz="2600" b="1" dirty="0" smtClean="0">
                <a:latin typeface="Courier New" charset="0"/>
              </a:rPr>
              <a:t> </a:t>
            </a:r>
            <a:r>
              <a:rPr lang="en-US" sz="2600" b="1" dirty="0">
                <a:latin typeface="Courier New" charset="0"/>
              </a:rPr>
              <a:t>Old(Jim)) </a:t>
            </a:r>
            <a:r>
              <a:rPr lang="en-US" sz="2600" b="1" dirty="0" smtClean="0">
                <a:solidFill>
                  <a:schemeClr val="accent2"/>
                </a:solidFill>
                <a:latin typeface="Symbol" charset="0"/>
              </a:rPr>
              <a:t>∨</a:t>
            </a:r>
            <a:r>
              <a:rPr lang="en-US" sz="2600" b="1" dirty="0" smtClean="0">
                <a:latin typeface="Symbol" charset="0"/>
              </a:rPr>
              <a:t> </a:t>
            </a:r>
            <a:r>
              <a:rPr lang="en-US" sz="2600" b="1" dirty="0">
                <a:latin typeface="Courier New" charset="0"/>
              </a:rPr>
              <a:t/>
            </a:r>
            <a:br>
              <a:rPr lang="en-US" sz="2600" b="1" dirty="0">
                <a:latin typeface="Courier New" charset="0"/>
              </a:rPr>
            </a:br>
            <a:r>
              <a:rPr lang="en-US" sz="2600" b="1" dirty="0">
                <a:latin typeface="Courier New" charset="0"/>
              </a:rPr>
              <a:t>(Human(Deb)</a:t>
            </a:r>
            <a:r>
              <a:rPr lang="en-US" sz="2600" dirty="0">
                <a:latin typeface="Symbol" charset="0"/>
              </a:rPr>
              <a:t> </a:t>
            </a:r>
            <a:r>
              <a:rPr lang="en-US" sz="2600" dirty="0" smtClean="0">
                <a:solidFill>
                  <a:srgbClr val="FF0000"/>
                </a:solidFill>
                <a:latin typeface="Symbol" charset="0"/>
              </a:rPr>
              <a:t>⇒</a:t>
            </a:r>
            <a:r>
              <a:rPr lang="en-US" sz="2600" b="1" dirty="0" smtClean="0">
                <a:latin typeface="Courier New" charset="0"/>
              </a:rPr>
              <a:t> </a:t>
            </a:r>
            <a:r>
              <a:rPr lang="en-US" sz="2600" b="1" dirty="0">
                <a:latin typeface="Courier New" charset="0"/>
              </a:rPr>
              <a:t>Old(Deb)) </a:t>
            </a:r>
            <a:r>
              <a:rPr lang="en-US" sz="2600" b="1" dirty="0" smtClean="0">
                <a:solidFill>
                  <a:schemeClr val="accent2"/>
                </a:solidFill>
                <a:latin typeface="Symbol" charset="0"/>
              </a:rPr>
              <a:t>∨</a:t>
            </a:r>
            <a:r>
              <a:rPr lang="en-US" sz="2600" b="1" dirty="0" smtClean="0">
                <a:latin typeface="Symbol" charset="0"/>
              </a:rPr>
              <a:t> </a:t>
            </a:r>
            <a:r>
              <a:rPr lang="en-US" sz="2600" b="1" dirty="0">
                <a:latin typeface="Courier New" charset="0"/>
              </a:rPr>
              <a:t/>
            </a:r>
            <a:br>
              <a:rPr lang="en-US" sz="2600" b="1" dirty="0">
                <a:latin typeface="Courier New" charset="0"/>
              </a:rPr>
            </a:br>
            <a:r>
              <a:rPr lang="en-US" sz="2600" b="1" dirty="0">
                <a:latin typeface="Courier New" charset="0"/>
              </a:rPr>
              <a:t>(Human(22) </a:t>
            </a:r>
            <a:r>
              <a:rPr lang="en-US" sz="2600" dirty="0" smtClean="0">
                <a:latin typeface="Symbol" charset="0"/>
              </a:rPr>
              <a:t>⇒</a:t>
            </a:r>
            <a:r>
              <a:rPr lang="en-US" sz="2600" b="1" dirty="0" smtClean="0">
                <a:latin typeface="Courier New" charset="0"/>
              </a:rPr>
              <a:t> </a:t>
            </a:r>
            <a:r>
              <a:rPr lang="en-US" sz="2600" b="1" dirty="0">
                <a:latin typeface="Courier New" charset="0"/>
              </a:rPr>
              <a:t>Old(22) ) </a:t>
            </a:r>
            <a:r>
              <a:rPr lang="en-US" sz="2600" b="1" dirty="0" smtClean="0">
                <a:solidFill>
                  <a:schemeClr val="accent2"/>
                </a:solidFill>
                <a:latin typeface="Symbol" charset="0"/>
              </a:rPr>
              <a:t>∨  </a:t>
            </a:r>
            <a:r>
              <a:rPr lang="en-US" sz="2600" b="1" dirty="0" smtClean="0">
                <a:latin typeface="Symbol" charset="0"/>
              </a:rPr>
              <a:t> </a:t>
            </a:r>
            <a:r>
              <a:rPr lang="en-US" sz="2600" b="1" dirty="0">
                <a:latin typeface="Courier New" charset="0"/>
              </a:rPr>
              <a:t>…</a:t>
            </a:r>
          </a:p>
          <a:p>
            <a:pPr lvl="1" eaLnBrk="1" hangingPunct="1">
              <a:buFont typeface="Wingdings" charset="2"/>
              <a:buChar char="§"/>
            </a:pPr>
            <a:endParaRPr lang="en-US" sz="2600" b="1" dirty="0">
              <a:latin typeface="Courier New" charset="0"/>
            </a:endParaRPr>
          </a:p>
          <a:p>
            <a:pPr lvl="1" eaLnBrk="1" hangingPunct="1">
              <a:buFont typeface="Wingdings" charset="2"/>
              <a:buChar char="§"/>
            </a:pPr>
            <a:r>
              <a:rPr lang="en-US" sz="2600" dirty="0">
                <a:latin typeface="Calibri" charset="0"/>
              </a:rPr>
              <a:t>true if there is </a:t>
            </a:r>
            <a:r>
              <a:rPr lang="en-US" sz="2600" i="1" dirty="0">
                <a:latin typeface="Calibri" charset="0"/>
              </a:rPr>
              <a:t>anything</a:t>
            </a:r>
            <a:r>
              <a:rPr lang="en-US" sz="2600" dirty="0">
                <a:latin typeface="Calibri" charset="0"/>
              </a:rPr>
              <a:t> that </a:t>
            </a:r>
            <a:r>
              <a:rPr lang="en-US" sz="2600" i="1" dirty="0">
                <a:latin typeface="Calibri" charset="0"/>
              </a:rPr>
              <a:t>isn't</a:t>
            </a:r>
            <a:r>
              <a:rPr lang="en-US" sz="2600" dirty="0">
                <a:latin typeface="Calibri" charset="0"/>
              </a:rPr>
              <a:t> human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97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697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697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697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697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63"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71811"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ea typeface="+mn-ea"/>
              </a:rPr>
              <a:t>Properties of quantifiers:</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x</a:t>
            </a:r>
            <a:r>
              <a:rPr lang="en-US" b="1" dirty="0" smtClean="0">
                <a:latin typeface="Symbol" pitchFamily="18" charset="2"/>
                <a:ea typeface="+mn-ea"/>
              </a:rPr>
              <a:t> ∀</a:t>
            </a:r>
            <a:r>
              <a:rPr lang="en-US" b="1" dirty="0" smtClean="0">
                <a:latin typeface="Courier New" pitchFamily="49" charset="0"/>
                <a:ea typeface="+mn-ea"/>
              </a:rPr>
              <a:t>y </a:t>
            </a:r>
            <a:r>
              <a:rPr lang="en-US" dirty="0" smtClean="0">
                <a:solidFill>
                  <a:srgbClr val="CC3300"/>
                </a:solidFill>
                <a:ea typeface="+mn-ea"/>
              </a:rPr>
              <a:t>is the same as</a:t>
            </a: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y</a:t>
            </a:r>
            <a:r>
              <a:rPr lang="en-US" b="1" dirty="0" smtClean="0">
                <a:latin typeface="Symbol" pitchFamily="18" charset="2"/>
                <a:ea typeface="+mn-ea"/>
              </a:rPr>
              <a:t> ∀</a:t>
            </a:r>
            <a:r>
              <a:rPr lang="en-US" b="1" dirty="0" smtClean="0">
                <a:latin typeface="Courier New" pitchFamily="49" charset="0"/>
                <a:ea typeface="+mn-ea"/>
              </a:rPr>
              <a:t>x</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x</a:t>
            </a:r>
            <a:r>
              <a:rPr lang="en-US" b="1" dirty="0" smtClean="0">
                <a:latin typeface="Symbol" pitchFamily="18" charset="2"/>
                <a:ea typeface="+mn-ea"/>
              </a:rPr>
              <a:t>  ∃</a:t>
            </a:r>
            <a:r>
              <a:rPr lang="en-US" b="1" dirty="0" smtClean="0">
                <a:latin typeface="Courier New" pitchFamily="49" charset="0"/>
                <a:ea typeface="+mn-ea"/>
              </a:rPr>
              <a:t>y </a:t>
            </a:r>
            <a:r>
              <a:rPr lang="en-US" dirty="0" smtClean="0">
                <a:solidFill>
                  <a:srgbClr val="CC3300"/>
                </a:solidFill>
                <a:ea typeface="+mn-ea"/>
              </a:rPr>
              <a:t>is the same as</a:t>
            </a: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y</a:t>
            </a:r>
            <a:r>
              <a:rPr lang="en-US" b="1" dirty="0" smtClean="0">
                <a:latin typeface="Symbol" pitchFamily="18" charset="2"/>
                <a:ea typeface="+mn-ea"/>
              </a:rPr>
              <a:t> ∃</a:t>
            </a:r>
            <a:r>
              <a:rPr lang="en-US" b="1" dirty="0" smtClean="0">
                <a:latin typeface="Courier New" pitchFamily="49" charset="0"/>
                <a:ea typeface="+mn-ea"/>
              </a:rPr>
              <a:t>x</a:t>
            </a:r>
          </a:p>
          <a:p>
            <a:pPr lvl="1" eaLnBrk="1" fontAlgn="auto" hangingPunct="1">
              <a:spcAft>
                <a:spcPts val="0"/>
              </a:spcAft>
              <a:buFont typeface="Wingdings" charset="2"/>
              <a:buChar char="§"/>
              <a:defRPr/>
            </a:pPr>
            <a:r>
              <a:rPr lang="en-US" dirty="0" smtClean="0">
                <a:ea typeface="+mn-ea"/>
              </a:rPr>
              <a:t> Note:  </a:t>
            </a:r>
            <a:r>
              <a:rPr lang="en-US" b="1" dirty="0" smtClean="0">
                <a:solidFill>
                  <a:schemeClr val="tx2"/>
                </a:solidFill>
                <a:latin typeface="Symbol" pitchFamily="18" charset="2"/>
                <a:ea typeface="+mn-ea"/>
              </a:rPr>
              <a:t>∃</a:t>
            </a:r>
            <a:r>
              <a:rPr lang="en-US" b="1" dirty="0" smtClean="0">
                <a:solidFill>
                  <a:schemeClr val="tx2"/>
                </a:solidFill>
                <a:latin typeface="Courier New" pitchFamily="49" charset="0"/>
                <a:ea typeface="+mn-ea"/>
              </a:rPr>
              <a:t>x</a:t>
            </a:r>
            <a:r>
              <a:rPr lang="en-US" b="1" dirty="0" smtClean="0">
                <a:solidFill>
                  <a:schemeClr val="tx2"/>
                </a:solidFill>
                <a:latin typeface="Symbol" pitchFamily="18" charset="2"/>
                <a:ea typeface="+mn-ea"/>
              </a:rPr>
              <a:t> ∃</a:t>
            </a:r>
            <a:r>
              <a:rPr lang="en-US" b="1" dirty="0" smtClean="0">
                <a:solidFill>
                  <a:schemeClr val="tx2"/>
                </a:solidFill>
                <a:latin typeface="Courier New" pitchFamily="49" charset="0"/>
                <a:ea typeface="+mn-ea"/>
              </a:rPr>
              <a:t>y</a:t>
            </a:r>
            <a:r>
              <a:rPr lang="en-US" b="1" dirty="0" smtClean="0">
                <a:latin typeface="Courier New" pitchFamily="49" charset="0"/>
                <a:ea typeface="+mn-ea"/>
              </a:rPr>
              <a:t> </a:t>
            </a:r>
            <a:r>
              <a:rPr lang="en-US" dirty="0" smtClean="0">
                <a:solidFill>
                  <a:srgbClr val="000000"/>
                </a:solidFill>
                <a:ea typeface="+mn-ea"/>
              </a:rPr>
              <a:t>can be written as</a:t>
            </a:r>
            <a:r>
              <a:rPr lang="en-US" dirty="0" smtClean="0">
                <a:ea typeface="+mn-ea"/>
              </a:rPr>
              <a:t> </a:t>
            </a:r>
            <a:r>
              <a:rPr lang="en-US" b="1" dirty="0" smtClean="0">
                <a:solidFill>
                  <a:schemeClr val="tx2"/>
                </a:solidFill>
                <a:latin typeface="Symbol" pitchFamily="18" charset="2"/>
                <a:ea typeface="+mn-ea"/>
              </a:rPr>
              <a:t>∃</a:t>
            </a:r>
            <a:r>
              <a:rPr lang="en-US" b="1" dirty="0" err="1" smtClean="0">
                <a:solidFill>
                  <a:schemeClr val="tx2"/>
                </a:solidFill>
                <a:latin typeface="Courier New" pitchFamily="49" charset="0"/>
                <a:ea typeface="+mn-ea"/>
              </a:rPr>
              <a:t>x</a:t>
            </a:r>
            <a:r>
              <a:rPr lang="en-US" b="1" dirty="0" err="1" smtClean="0">
                <a:solidFill>
                  <a:schemeClr val="tx2"/>
                </a:solidFill>
                <a:latin typeface="Symbol" pitchFamily="18" charset="2"/>
                <a:ea typeface="+mn-ea"/>
              </a:rPr>
              <a:t>,</a:t>
            </a:r>
            <a:r>
              <a:rPr lang="en-US" b="1" dirty="0" err="1" smtClean="0">
                <a:solidFill>
                  <a:schemeClr val="tx2"/>
                </a:solidFill>
                <a:latin typeface="Courier New" pitchFamily="49" charset="0"/>
                <a:ea typeface="+mn-ea"/>
              </a:rPr>
              <a:t>y</a:t>
            </a:r>
            <a:r>
              <a:rPr lang="en-US" b="1" dirty="0" smtClean="0">
                <a:latin typeface="Courier New" pitchFamily="49" charset="0"/>
                <a:ea typeface="+mn-ea"/>
              </a:rPr>
              <a:t> </a:t>
            </a:r>
            <a:r>
              <a:rPr lang="en-US" dirty="0" smtClean="0">
                <a:solidFill>
                  <a:srgbClr val="000000"/>
                </a:solidFill>
                <a:ea typeface="+mn-ea"/>
              </a:rPr>
              <a:t>likewise with </a:t>
            </a:r>
            <a:r>
              <a:rPr lang="en-US" b="1" dirty="0" smtClean="0">
                <a:latin typeface="Symbol" pitchFamily="18" charset="2"/>
                <a:ea typeface="+mn-ea"/>
              </a:rPr>
              <a:t>∀</a:t>
            </a:r>
            <a:endParaRPr lang="en-US" b="1" dirty="0" smtClean="0">
              <a:ea typeface="+mn-ea"/>
            </a:endParaRPr>
          </a:p>
          <a:p>
            <a:pPr lvl="3" eaLnBrk="1" fontAlgn="auto" hangingPunct="1">
              <a:spcAft>
                <a:spcPts val="0"/>
              </a:spcAft>
              <a:buFont typeface="Arial" pitchFamily="34" charset="0"/>
              <a:buChar char="–"/>
              <a:defRPr/>
            </a:pPr>
            <a:endParaRPr lang="en-US" b="1" dirty="0" smtClean="0">
              <a:ea typeface="+mn-ea"/>
            </a:endParaRPr>
          </a:p>
          <a:p>
            <a:pPr eaLnBrk="1" fontAlgn="auto" hangingPunct="1">
              <a:spcAft>
                <a:spcPts val="0"/>
              </a:spcAft>
              <a:buFont typeface="Arial" pitchFamily="34" charset="0"/>
              <a:buChar char="•"/>
              <a:defRPr/>
            </a:pPr>
            <a:r>
              <a:rPr lang="en-US" dirty="0" smtClean="0">
                <a:ea typeface="+mn-ea"/>
              </a:rPr>
              <a:t>Examples</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x</a:t>
            </a:r>
            <a:r>
              <a:rPr lang="en-US" b="1" dirty="0" smtClean="0">
                <a:latin typeface="Symbol" pitchFamily="18" charset="2"/>
                <a:ea typeface="+mn-ea"/>
              </a:rPr>
              <a:t> ∀</a:t>
            </a:r>
            <a:r>
              <a:rPr lang="en-US" b="1" dirty="0" smtClean="0">
                <a:latin typeface="Courier New" pitchFamily="49" charset="0"/>
                <a:ea typeface="+mn-ea"/>
              </a:rPr>
              <a:t>y Likes(</a:t>
            </a:r>
            <a:r>
              <a:rPr lang="en-US" b="1" dirty="0" err="1" smtClean="0">
                <a:latin typeface="Courier New" pitchFamily="49" charset="0"/>
                <a:ea typeface="+mn-ea"/>
              </a:rPr>
              <a:t>x,y</a:t>
            </a:r>
            <a:r>
              <a:rPr lang="en-US" b="1" dirty="0" smtClean="0">
                <a:latin typeface="Courier New" pitchFamily="49" charset="0"/>
                <a:ea typeface="+mn-ea"/>
              </a:rPr>
              <a:t>)</a:t>
            </a:r>
            <a:r>
              <a:rPr lang="en-US" dirty="0" smtClean="0">
                <a:ea typeface="+mn-ea"/>
              </a:rPr>
              <a:t> is </a:t>
            </a:r>
            <a:r>
              <a:rPr lang="en-US" i="1" dirty="0" smtClean="0">
                <a:solidFill>
                  <a:srgbClr val="000000"/>
                </a:solidFill>
                <a:ea typeface="+mn-ea"/>
              </a:rPr>
              <a:t>active</a:t>
            </a:r>
            <a:r>
              <a:rPr lang="en-US" i="1" dirty="0" smtClean="0">
                <a:ea typeface="+mn-ea"/>
              </a:rPr>
              <a:t> voice</a:t>
            </a:r>
            <a:r>
              <a:rPr lang="en-US" dirty="0" smtClean="0">
                <a:ea typeface="+mn-ea"/>
              </a:rPr>
              <a:t>:</a:t>
            </a:r>
          </a:p>
          <a:p>
            <a:pPr marL="457200" lvl="1" indent="0" eaLnBrk="1" fontAlgn="auto" hangingPunct="1">
              <a:spcAft>
                <a:spcPts val="0"/>
              </a:spcAft>
              <a:buNone/>
              <a:defRPr/>
            </a:pPr>
            <a:r>
              <a:rPr lang="en-US" dirty="0" smtClean="0">
                <a:latin typeface="Palatino" pitchFamily="18" charset="0"/>
                <a:ea typeface="+mn-ea"/>
              </a:rPr>
              <a:t>	 Everyone likes everyone.</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y</a:t>
            </a:r>
            <a:r>
              <a:rPr lang="en-US" b="1" dirty="0" smtClean="0">
                <a:latin typeface="Symbol" pitchFamily="18" charset="2"/>
                <a:ea typeface="+mn-ea"/>
              </a:rPr>
              <a:t> ∀</a:t>
            </a:r>
            <a:r>
              <a:rPr lang="en-US" b="1" dirty="0" smtClean="0">
                <a:latin typeface="Courier New" pitchFamily="49" charset="0"/>
                <a:ea typeface="+mn-ea"/>
              </a:rPr>
              <a:t>x Likes(</a:t>
            </a:r>
            <a:r>
              <a:rPr lang="en-US" b="1" dirty="0" err="1" smtClean="0">
                <a:latin typeface="Courier New" pitchFamily="49" charset="0"/>
                <a:ea typeface="+mn-ea"/>
              </a:rPr>
              <a:t>x,y</a:t>
            </a:r>
            <a:r>
              <a:rPr lang="en-US" b="1" dirty="0" smtClean="0">
                <a:latin typeface="Courier New" pitchFamily="49" charset="0"/>
                <a:ea typeface="+mn-ea"/>
              </a:rPr>
              <a:t>)</a:t>
            </a:r>
            <a:r>
              <a:rPr lang="en-US" dirty="0" smtClean="0">
                <a:ea typeface="+mn-ea"/>
              </a:rPr>
              <a:t> is </a:t>
            </a:r>
            <a:r>
              <a:rPr lang="en-US" i="1" dirty="0" smtClean="0">
                <a:solidFill>
                  <a:srgbClr val="000000"/>
                </a:solidFill>
                <a:ea typeface="+mn-ea"/>
              </a:rPr>
              <a:t>passive</a:t>
            </a:r>
            <a:r>
              <a:rPr lang="en-US" i="1" dirty="0" smtClean="0">
                <a:ea typeface="+mn-ea"/>
              </a:rPr>
              <a:t> voice</a:t>
            </a:r>
            <a:r>
              <a:rPr lang="en-US" dirty="0" smtClean="0">
                <a:ea typeface="+mn-ea"/>
              </a:rPr>
              <a:t>:</a:t>
            </a:r>
          </a:p>
          <a:p>
            <a:pPr marL="457200" lvl="1" indent="0" eaLnBrk="1" fontAlgn="auto" hangingPunct="1">
              <a:spcAft>
                <a:spcPts val="0"/>
              </a:spcAft>
              <a:buNone/>
              <a:defRPr/>
            </a:pPr>
            <a:r>
              <a:rPr lang="en-US" dirty="0" smtClean="0">
                <a:latin typeface="Palatino" pitchFamily="18" charset="0"/>
                <a:ea typeface="+mn-ea"/>
              </a:rPr>
              <a:t>	 Everyone is liked by everyone.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718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718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718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718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7181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7181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7181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71811">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718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181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73859"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ea typeface="+mn-ea"/>
              </a:rPr>
              <a:t>Properties of quantifiers:</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x</a:t>
            </a:r>
            <a:r>
              <a:rPr lang="en-US" b="1" dirty="0" smtClean="0">
                <a:latin typeface="Symbol" pitchFamily="18" charset="2"/>
                <a:ea typeface="+mn-ea"/>
              </a:rPr>
              <a:t> ∃</a:t>
            </a:r>
            <a:r>
              <a:rPr lang="en-US" b="1" dirty="0" smtClean="0">
                <a:latin typeface="Courier New" pitchFamily="49" charset="0"/>
                <a:ea typeface="+mn-ea"/>
              </a:rPr>
              <a:t>y </a:t>
            </a:r>
            <a:r>
              <a:rPr lang="en-US" dirty="0" smtClean="0">
                <a:solidFill>
                  <a:srgbClr val="CC3300"/>
                </a:solidFill>
                <a:ea typeface="+mn-ea"/>
              </a:rPr>
              <a:t>is </a:t>
            </a:r>
            <a:r>
              <a:rPr lang="en-US" b="1" i="1" dirty="0" smtClean="0">
                <a:solidFill>
                  <a:srgbClr val="CC3300"/>
                </a:solidFill>
                <a:ea typeface="+mn-ea"/>
              </a:rPr>
              <a:t>not</a:t>
            </a:r>
            <a:r>
              <a:rPr lang="en-US" dirty="0" smtClean="0">
                <a:solidFill>
                  <a:srgbClr val="CC3300"/>
                </a:solidFill>
                <a:ea typeface="+mn-ea"/>
              </a:rPr>
              <a:t> the same as</a:t>
            </a: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y</a:t>
            </a:r>
            <a:r>
              <a:rPr lang="en-US" b="1" dirty="0" smtClean="0">
                <a:latin typeface="Symbol" pitchFamily="18" charset="2"/>
                <a:ea typeface="+mn-ea"/>
              </a:rPr>
              <a:t> ∀</a:t>
            </a:r>
            <a:r>
              <a:rPr lang="en-US" b="1" dirty="0" smtClean="0">
                <a:latin typeface="Courier New" pitchFamily="49" charset="0"/>
                <a:ea typeface="+mn-ea"/>
              </a:rPr>
              <a:t>x</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x</a:t>
            </a:r>
            <a:r>
              <a:rPr lang="en-US" b="1" dirty="0" smtClean="0">
                <a:latin typeface="Symbol" pitchFamily="18" charset="2"/>
                <a:ea typeface="+mn-ea"/>
              </a:rPr>
              <a:t> ∀</a:t>
            </a:r>
            <a:r>
              <a:rPr lang="en-US" b="1" dirty="0" smtClean="0">
                <a:latin typeface="Courier New" pitchFamily="49" charset="0"/>
                <a:ea typeface="+mn-ea"/>
              </a:rPr>
              <a:t>y </a:t>
            </a:r>
            <a:r>
              <a:rPr lang="en-US" dirty="0" smtClean="0">
                <a:solidFill>
                  <a:srgbClr val="CC3300"/>
                </a:solidFill>
                <a:ea typeface="+mn-ea"/>
              </a:rPr>
              <a:t>is </a:t>
            </a:r>
            <a:r>
              <a:rPr lang="en-US" b="1" i="1" dirty="0" smtClean="0">
                <a:solidFill>
                  <a:srgbClr val="CC3300"/>
                </a:solidFill>
                <a:ea typeface="+mn-ea"/>
              </a:rPr>
              <a:t>not</a:t>
            </a:r>
            <a:r>
              <a:rPr lang="en-US" dirty="0" smtClean="0">
                <a:solidFill>
                  <a:srgbClr val="CC3300"/>
                </a:solidFill>
                <a:ea typeface="+mn-ea"/>
              </a:rPr>
              <a:t> the same as</a:t>
            </a: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y</a:t>
            </a:r>
            <a:r>
              <a:rPr lang="en-US" b="1" dirty="0" smtClean="0">
                <a:latin typeface="Symbol" pitchFamily="18" charset="2"/>
                <a:ea typeface="+mn-ea"/>
              </a:rPr>
              <a:t> ∃</a:t>
            </a:r>
            <a:r>
              <a:rPr lang="en-US" b="1" dirty="0" smtClean="0">
                <a:latin typeface="Courier New" pitchFamily="49" charset="0"/>
                <a:ea typeface="+mn-ea"/>
              </a:rPr>
              <a:t>x</a:t>
            </a:r>
          </a:p>
          <a:p>
            <a:pPr lvl="1" eaLnBrk="1" fontAlgn="auto" hangingPunct="1">
              <a:spcAft>
                <a:spcPts val="0"/>
              </a:spcAft>
              <a:buFontTx/>
              <a:buNone/>
              <a:defRPr/>
            </a:pPr>
            <a:endParaRPr lang="en-US" b="1" dirty="0" smtClean="0">
              <a:ea typeface="+mn-ea"/>
            </a:endParaRPr>
          </a:p>
          <a:p>
            <a:pPr eaLnBrk="1" fontAlgn="auto" hangingPunct="1">
              <a:spcAft>
                <a:spcPts val="0"/>
              </a:spcAft>
              <a:buFont typeface="Arial" pitchFamily="34" charset="0"/>
              <a:buChar char="•"/>
              <a:defRPr/>
            </a:pPr>
            <a:r>
              <a:rPr lang="en-US" dirty="0" smtClean="0">
                <a:ea typeface="+mn-ea"/>
              </a:rPr>
              <a:t>Examples</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x</a:t>
            </a:r>
            <a:r>
              <a:rPr lang="en-US" b="1" dirty="0" smtClean="0">
                <a:latin typeface="Symbol" pitchFamily="18" charset="2"/>
                <a:ea typeface="+mn-ea"/>
              </a:rPr>
              <a:t> ∃</a:t>
            </a:r>
            <a:r>
              <a:rPr lang="en-US" b="1" dirty="0" smtClean="0">
                <a:latin typeface="Courier New" pitchFamily="49" charset="0"/>
                <a:ea typeface="+mn-ea"/>
              </a:rPr>
              <a:t>y Likes(</a:t>
            </a:r>
            <a:r>
              <a:rPr lang="en-US" b="1" dirty="0" err="1" smtClean="0">
                <a:latin typeface="Courier New" pitchFamily="49" charset="0"/>
                <a:ea typeface="+mn-ea"/>
              </a:rPr>
              <a:t>x,y</a:t>
            </a:r>
            <a:r>
              <a:rPr lang="en-US" b="1" dirty="0" smtClean="0">
                <a:latin typeface="Courier New" pitchFamily="49" charset="0"/>
                <a:ea typeface="+mn-ea"/>
              </a:rPr>
              <a:t>)</a:t>
            </a:r>
            <a:r>
              <a:rPr lang="en-US" dirty="0" smtClean="0">
                <a:ea typeface="+mn-ea"/>
              </a:rPr>
              <a:t> is </a:t>
            </a:r>
            <a:r>
              <a:rPr lang="en-US" i="1" dirty="0" smtClean="0">
                <a:ea typeface="+mn-ea"/>
              </a:rPr>
              <a:t>active voice</a:t>
            </a:r>
            <a:r>
              <a:rPr lang="en-US" dirty="0" smtClean="0">
                <a:ea typeface="+mn-ea"/>
              </a:rPr>
              <a:t>:</a:t>
            </a:r>
          </a:p>
          <a:p>
            <a:pPr lvl="1" eaLnBrk="1" fontAlgn="auto" hangingPunct="1">
              <a:spcAft>
                <a:spcPts val="0"/>
              </a:spcAft>
              <a:buFontTx/>
              <a:buNone/>
              <a:defRPr/>
            </a:pPr>
            <a:r>
              <a:rPr lang="en-US" dirty="0" smtClean="0">
                <a:latin typeface="Palatino" pitchFamily="18" charset="0"/>
                <a:ea typeface="+mn-ea"/>
              </a:rPr>
              <a:t>	 Everyone likes someone.</a:t>
            </a:r>
          </a:p>
          <a:p>
            <a:pPr lvl="1" eaLnBrk="1" fontAlgn="auto" hangingPunct="1">
              <a:spcAft>
                <a:spcPts val="0"/>
              </a:spcAft>
              <a:buFont typeface="Wingdings" charset="2"/>
              <a:buChar char="§"/>
              <a:defRPr/>
            </a:pPr>
            <a:r>
              <a:rPr lang="en-US" dirty="0" smtClean="0">
                <a:ea typeface="+mn-ea"/>
              </a:rPr>
              <a:t> </a:t>
            </a:r>
            <a:r>
              <a:rPr lang="en-US" b="1" dirty="0" smtClean="0">
                <a:latin typeface="Symbol" pitchFamily="18" charset="2"/>
                <a:ea typeface="+mn-ea"/>
              </a:rPr>
              <a:t>∃</a:t>
            </a:r>
            <a:r>
              <a:rPr lang="en-US" b="1" dirty="0" smtClean="0">
                <a:latin typeface="Courier New" pitchFamily="49" charset="0"/>
                <a:ea typeface="+mn-ea"/>
              </a:rPr>
              <a:t>y</a:t>
            </a:r>
            <a:r>
              <a:rPr lang="en-US" b="1" dirty="0" smtClean="0">
                <a:latin typeface="Symbol" pitchFamily="18" charset="2"/>
                <a:ea typeface="+mn-ea"/>
              </a:rPr>
              <a:t> ∀</a:t>
            </a:r>
            <a:r>
              <a:rPr lang="en-US" b="1" dirty="0" smtClean="0">
                <a:latin typeface="Courier New" pitchFamily="49" charset="0"/>
                <a:ea typeface="+mn-ea"/>
              </a:rPr>
              <a:t>x Likes(</a:t>
            </a:r>
            <a:r>
              <a:rPr lang="en-US" b="1" dirty="0" err="1" smtClean="0">
                <a:latin typeface="Courier New" pitchFamily="49" charset="0"/>
                <a:ea typeface="+mn-ea"/>
              </a:rPr>
              <a:t>x,y</a:t>
            </a:r>
            <a:r>
              <a:rPr lang="en-US" b="1" dirty="0" smtClean="0">
                <a:latin typeface="Courier New" pitchFamily="49" charset="0"/>
                <a:ea typeface="+mn-ea"/>
              </a:rPr>
              <a:t>)</a:t>
            </a:r>
            <a:r>
              <a:rPr lang="en-US" dirty="0" smtClean="0">
                <a:ea typeface="+mn-ea"/>
              </a:rPr>
              <a:t> is </a:t>
            </a:r>
            <a:r>
              <a:rPr lang="en-US" i="1" dirty="0" smtClean="0">
                <a:ea typeface="+mn-ea"/>
              </a:rPr>
              <a:t>passive voice</a:t>
            </a:r>
            <a:r>
              <a:rPr lang="en-US" dirty="0" smtClean="0">
                <a:ea typeface="+mn-ea"/>
              </a:rPr>
              <a:t>:</a:t>
            </a:r>
          </a:p>
          <a:p>
            <a:pPr lvl="1" eaLnBrk="1" fontAlgn="auto" hangingPunct="1">
              <a:spcAft>
                <a:spcPts val="0"/>
              </a:spcAft>
              <a:buFontTx/>
              <a:buNone/>
              <a:defRPr/>
            </a:pPr>
            <a:r>
              <a:rPr lang="en-US" dirty="0" smtClean="0">
                <a:latin typeface="Palatino" pitchFamily="18" charset="0"/>
                <a:ea typeface="+mn-ea"/>
              </a:rPr>
              <a:t>	 Someone is liked by everyone.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73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738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738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738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7385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7385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7385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738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3859"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75907" name="Rectangle 3"/>
          <p:cNvSpPr>
            <a:spLocks noGrp="1" noChangeArrowheads="1"/>
          </p:cNvSpPr>
          <p:nvPr>
            <p:ph idx="1"/>
          </p:nvPr>
        </p:nvSpPr>
        <p:spPr/>
        <p:txBody>
          <a:bodyPr>
            <a:normAutofit/>
          </a:bodyPr>
          <a:lstStyle/>
          <a:p>
            <a:pPr eaLnBrk="1" hangingPunct="1">
              <a:lnSpc>
                <a:spcPct val="90000"/>
              </a:lnSpc>
            </a:pPr>
            <a:r>
              <a:rPr lang="en-US" sz="3000" dirty="0">
                <a:latin typeface="Calibri" charset="0"/>
              </a:rPr>
              <a:t>Properties of quantifiers:</a:t>
            </a:r>
          </a:p>
          <a:p>
            <a:pPr lvl="1" eaLnBrk="1" hangingPunct="1">
              <a:lnSpc>
                <a:spcPct val="9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a:latin typeface="Courier New" charset="0"/>
              </a:rPr>
              <a:t>P(x) </a:t>
            </a:r>
            <a:r>
              <a:rPr lang="en-US" sz="2600" dirty="0">
                <a:solidFill>
                  <a:srgbClr val="CC3300"/>
                </a:solidFill>
                <a:latin typeface="Calibri" charset="0"/>
              </a:rPr>
              <a:t>is the same as</a:t>
            </a:r>
            <a:r>
              <a:rPr lang="en-US" sz="2600" b="1" dirty="0">
                <a:latin typeface="Courier New" charset="0"/>
              </a:rPr>
              <a:t> </a:t>
            </a:r>
            <a:r>
              <a:rPr lang="en-US" sz="2600" b="1" dirty="0" smtClean="0">
                <a:latin typeface="Symbol" charset="0"/>
              </a:rPr>
              <a:t>¬∃</a:t>
            </a:r>
            <a:r>
              <a:rPr lang="en-US" sz="2600" b="1" dirty="0" smtClean="0">
                <a:latin typeface="Courier New" charset="0"/>
              </a:rPr>
              <a:t>x </a:t>
            </a:r>
            <a:r>
              <a:rPr lang="en-US" sz="2600" b="1" dirty="0" smtClean="0">
                <a:latin typeface="Symbol" charset="0"/>
              </a:rPr>
              <a:t>¬</a:t>
            </a:r>
            <a:r>
              <a:rPr lang="en-US" sz="2600" b="1" dirty="0" smtClean="0">
                <a:latin typeface="Courier New" charset="0"/>
              </a:rPr>
              <a:t>P</a:t>
            </a:r>
            <a:r>
              <a:rPr lang="en-US" sz="2600" b="1" dirty="0">
                <a:latin typeface="Courier New" charset="0"/>
              </a:rPr>
              <a:t>(x)</a:t>
            </a:r>
          </a:p>
          <a:p>
            <a:pPr lvl="1" eaLnBrk="1" hangingPunct="1">
              <a:lnSpc>
                <a:spcPct val="9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a:latin typeface="Courier New" charset="0"/>
              </a:rPr>
              <a:t>P(x) </a:t>
            </a:r>
            <a:r>
              <a:rPr lang="en-US" sz="2600" dirty="0">
                <a:solidFill>
                  <a:srgbClr val="CC3300"/>
                </a:solidFill>
                <a:latin typeface="Calibri" charset="0"/>
              </a:rPr>
              <a:t>is the same as</a:t>
            </a:r>
            <a:r>
              <a:rPr lang="en-US" sz="2600" b="1" dirty="0">
                <a:latin typeface="Courier New" charset="0"/>
              </a:rPr>
              <a:t> </a:t>
            </a:r>
            <a:r>
              <a:rPr lang="en-US" sz="2600" b="1" dirty="0" smtClean="0">
                <a:latin typeface="Symbol" charset="0"/>
              </a:rPr>
              <a:t>¬∀</a:t>
            </a:r>
            <a:r>
              <a:rPr lang="en-US" sz="2600" b="1" dirty="0" smtClean="0">
                <a:latin typeface="Courier New" charset="0"/>
              </a:rPr>
              <a:t>x </a:t>
            </a:r>
            <a:r>
              <a:rPr lang="en-US" sz="2600" b="1" dirty="0" smtClean="0">
                <a:latin typeface="Symbol" charset="0"/>
              </a:rPr>
              <a:t>¬</a:t>
            </a:r>
            <a:r>
              <a:rPr lang="en-US" sz="2600" b="1" dirty="0" smtClean="0">
                <a:latin typeface="Courier New" charset="0"/>
              </a:rPr>
              <a:t>P</a:t>
            </a:r>
            <a:r>
              <a:rPr lang="en-US" sz="2600" b="1" dirty="0">
                <a:latin typeface="Courier New" charset="0"/>
              </a:rPr>
              <a:t>(x)</a:t>
            </a:r>
          </a:p>
          <a:p>
            <a:pPr lvl="1" eaLnBrk="1" hangingPunct="1">
              <a:lnSpc>
                <a:spcPct val="90000"/>
              </a:lnSpc>
              <a:buFontTx/>
              <a:buNone/>
            </a:pPr>
            <a:endParaRPr lang="en-US" sz="2600" b="1" dirty="0">
              <a:latin typeface="Calibri" charset="0"/>
            </a:endParaRPr>
          </a:p>
          <a:p>
            <a:pPr eaLnBrk="1" hangingPunct="1">
              <a:lnSpc>
                <a:spcPct val="90000"/>
              </a:lnSpc>
            </a:pPr>
            <a:r>
              <a:rPr lang="en-US" sz="3000" dirty="0">
                <a:latin typeface="Calibri" charset="0"/>
              </a:rPr>
              <a:t>Examples</a:t>
            </a:r>
          </a:p>
          <a:p>
            <a:pPr lvl="1" eaLnBrk="1" hangingPunct="1">
              <a:lnSpc>
                <a:spcPct val="9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a:latin typeface="Courier New" charset="0"/>
              </a:rPr>
              <a:t>Likes(</a:t>
            </a:r>
            <a:r>
              <a:rPr lang="en-US" sz="2600" b="1" dirty="0" err="1">
                <a:latin typeface="Courier New" charset="0"/>
              </a:rPr>
              <a:t>x,IceCream</a:t>
            </a:r>
            <a:r>
              <a:rPr lang="en-US" sz="2600" b="1" dirty="0">
                <a:latin typeface="Courier New" charset="0"/>
              </a:rPr>
              <a:t>)</a:t>
            </a:r>
          </a:p>
          <a:p>
            <a:pPr lvl="1" eaLnBrk="1" hangingPunct="1">
              <a:lnSpc>
                <a:spcPct val="90000"/>
              </a:lnSpc>
              <a:buFontTx/>
              <a:buNone/>
            </a:pPr>
            <a:r>
              <a:rPr lang="en-US" sz="2600" dirty="0">
                <a:latin typeface="Palatino" charset="0"/>
              </a:rPr>
              <a:t>	 Everyone likes ice cream.</a:t>
            </a:r>
          </a:p>
          <a:p>
            <a:pPr lvl="1" eaLnBrk="1" hangingPunct="1">
              <a:lnSpc>
                <a:spcPct val="9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smtClean="0">
                <a:latin typeface="Symbol" charset="0"/>
              </a:rPr>
              <a:t>¬</a:t>
            </a:r>
            <a:r>
              <a:rPr lang="en-US" sz="2600" b="1" dirty="0" smtClean="0">
                <a:latin typeface="Courier New" charset="0"/>
              </a:rPr>
              <a:t>Likes</a:t>
            </a:r>
            <a:r>
              <a:rPr lang="en-US" sz="2600" b="1" dirty="0">
                <a:latin typeface="Courier New" charset="0"/>
              </a:rPr>
              <a:t>(</a:t>
            </a:r>
            <a:r>
              <a:rPr lang="en-US" sz="2600" b="1" dirty="0" err="1">
                <a:latin typeface="Courier New" charset="0"/>
              </a:rPr>
              <a:t>x,IceCream</a:t>
            </a:r>
            <a:r>
              <a:rPr lang="en-US" sz="2600" b="1" dirty="0">
                <a:latin typeface="Courier New" charset="0"/>
              </a:rPr>
              <a:t>) </a:t>
            </a:r>
            <a:br>
              <a:rPr lang="en-US" sz="2600" b="1" dirty="0">
                <a:latin typeface="Courier New" charset="0"/>
              </a:rPr>
            </a:br>
            <a:r>
              <a:rPr lang="en-US" sz="2600" dirty="0">
                <a:latin typeface="Palatino" charset="0"/>
              </a:rPr>
              <a:t> No one doesn't like ice cream.</a:t>
            </a:r>
          </a:p>
          <a:p>
            <a:pPr lvl="1" eaLnBrk="1" hangingPunct="1">
              <a:lnSpc>
                <a:spcPct val="90000"/>
              </a:lnSpc>
              <a:buFontTx/>
              <a:buNone/>
            </a:pPr>
            <a:r>
              <a:rPr lang="en-US" sz="2600" b="1" dirty="0">
                <a:latin typeface="Courier New" charset="0"/>
              </a:rPr>
              <a:t>  </a:t>
            </a:r>
            <a:r>
              <a:rPr lang="en-US" sz="2600" dirty="0">
                <a:latin typeface="Calibri" charset="0"/>
              </a:rPr>
              <a:t>It's a double negative!</a:t>
            </a:r>
            <a:endParaRPr lang="en-US" sz="2600" b="1" dirty="0">
              <a:latin typeface="Courier Ne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759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759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759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759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7590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7590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7590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759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5907"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77955" name="Rectangle 3"/>
          <p:cNvSpPr>
            <a:spLocks noGrp="1" noChangeArrowheads="1"/>
          </p:cNvSpPr>
          <p:nvPr>
            <p:ph idx="1"/>
          </p:nvPr>
        </p:nvSpPr>
        <p:spPr/>
        <p:txBody>
          <a:bodyPr>
            <a:normAutofit/>
          </a:bodyPr>
          <a:lstStyle/>
          <a:p>
            <a:pPr eaLnBrk="1" hangingPunct="1">
              <a:lnSpc>
                <a:spcPct val="80000"/>
              </a:lnSpc>
            </a:pPr>
            <a:r>
              <a:rPr lang="en-US" sz="3000" dirty="0">
                <a:latin typeface="Calibri" charset="0"/>
              </a:rPr>
              <a:t>Properties of quantifiers:</a:t>
            </a:r>
          </a:p>
          <a:p>
            <a:pPr lvl="1" eaLnBrk="1" hangingPunct="1">
              <a:lnSpc>
                <a:spcPct val="8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a:latin typeface="Courier New" charset="0"/>
              </a:rPr>
              <a:t>P(x)</a:t>
            </a:r>
            <a:r>
              <a:rPr lang="en-US" sz="2600" dirty="0">
                <a:latin typeface="Calibri" charset="0"/>
              </a:rPr>
              <a:t> </a:t>
            </a:r>
            <a:r>
              <a:rPr lang="en-US" sz="2600" dirty="0">
                <a:solidFill>
                  <a:srgbClr val="CC3300"/>
                </a:solidFill>
                <a:latin typeface="Calibri" charset="0"/>
              </a:rPr>
              <a:t>when negated is</a:t>
            </a:r>
            <a:r>
              <a:rPr lang="en-US" sz="2600" b="1" dirty="0">
                <a:latin typeface="Courier New" charset="0"/>
              </a:rPr>
              <a:t> </a:t>
            </a:r>
            <a:r>
              <a:rPr lang="en-US" sz="2600" b="1" dirty="0" smtClean="0">
                <a:latin typeface="Symbol" charset="0"/>
              </a:rPr>
              <a:t>∃</a:t>
            </a:r>
            <a:r>
              <a:rPr lang="en-US" sz="2600" b="1" dirty="0" smtClean="0">
                <a:latin typeface="Courier New" charset="0"/>
              </a:rPr>
              <a:t>x </a:t>
            </a:r>
            <a:r>
              <a:rPr lang="en-US" sz="2600" b="1" dirty="0" smtClean="0">
                <a:latin typeface="Symbol" charset="0"/>
              </a:rPr>
              <a:t>¬</a:t>
            </a:r>
            <a:r>
              <a:rPr lang="en-US" sz="2600" b="1" dirty="0" smtClean="0">
                <a:latin typeface="Courier New" charset="0"/>
              </a:rPr>
              <a:t>P</a:t>
            </a:r>
            <a:r>
              <a:rPr lang="en-US" sz="2600" b="1" dirty="0">
                <a:latin typeface="Courier New" charset="0"/>
              </a:rPr>
              <a:t>(x)</a:t>
            </a:r>
          </a:p>
          <a:p>
            <a:pPr lvl="1" eaLnBrk="1" hangingPunct="1">
              <a:lnSpc>
                <a:spcPct val="8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a:latin typeface="Courier New" charset="0"/>
              </a:rPr>
              <a:t>P(x)</a:t>
            </a:r>
            <a:r>
              <a:rPr lang="en-US" sz="2600" dirty="0">
                <a:latin typeface="Calibri" charset="0"/>
              </a:rPr>
              <a:t> </a:t>
            </a:r>
            <a:r>
              <a:rPr lang="en-US" sz="2600" dirty="0">
                <a:solidFill>
                  <a:srgbClr val="CC3300"/>
                </a:solidFill>
                <a:latin typeface="Calibri" charset="0"/>
              </a:rPr>
              <a:t>when negated is</a:t>
            </a:r>
            <a:r>
              <a:rPr lang="en-US" sz="2600" b="1" dirty="0">
                <a:latin typeface="Courier New" charset="0"/>
              </a:rPr>
              <a:t> </a:t>
            </a:r>
            <a:r>
              <a:rPr lang="en-US" sz="2600" b="1" dirty="0" smtClean="0">
                <a:latin typeface="Symbol" charset="0"/>
              </a:rPr>
              <a:t>∀</a:t>
            </a:r>
            <a:r>
              <a:rPr lang="en-US" sz="2600" b="1" dirty="0" smtClean="0">
                <a:latin typeface="Courier New" charset="0"/>
              </a:rPr>
              <a:t>x </a:t>
            </a:r>
            <a:r>
              <a:rPr lang="en-US" sz="2600" b="1" dirty="0" smtClean="0">
                <a:latin typeface="Symbol" charset="0"/>
              </a:rPr>
              <a:t>¬</a:t>
            </a:r>
            <a:r>
              <a:rPr lang="en-US" sz="2600" b="1" dirty="0" smtClean="0">
                <a:latin typeface="Courier New" charset="0"/>
              </a:rPr>
              <a:t>P</a:t>
            </a:r>
            <a:r>
              <a:rPr lang="en-US" sz="2600" b="1" dirty="0">
                <a:latin typeface="Courier New" charset="0"/>
              </a:rPr>
              <a:t>(x)</a:t>
            </a:r>
          </a:p>
          <a:p>
            <a:pPr lvl="1" eaLnBrk="1" hangingPunct="1">
              <a:lnSpc>
                <a:spcPct val="80000"/>
              </a:lnSpc>
              <a:buFont typeface="Wingdings" charset="2"/>
              <a:buChar char="§"/>
            </a:pPr>
            <a:endParaRPr lang="en-US" sz="2600" b="1" dirty="0">
              <a:latin typeface="Calibri" charset="0"/>
            </a:endParaRPr>
          </a:p>
          <a:p>
            <a:pPr eaLnBrk="1" hangingPunct="1">
              <a:lnSpc>
                <a:spcPct val="80000"/>
              </a:lnSpc>
              <a:buFont typeface="Wingdings" charset="2"/>
              <a:buChar char="§"/>
            </a:pPr>
            <a:r>
              <a:rPr lang="en-US" sz="3000" dirty="0">
                <a:latin typeface="Calibri" charset="0"/>
              </a:rPr>
              <a:t>Examples</a:t>
            </a:r>
          </a:p>
          <a:p>
            <a:pPr lvl="1" eaLnBrk="1" hangingPunct="1">
              <a:lnSpc>
                <a:spcPct val="8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a:latin typeface="Courier New" charset="0"/>
              </a:rPr>
              <a:t>Likes(</a:t>
            </a:r>
            <a:r>
              <a:rPr lang="en-US" sz="2600" b="1" dirty="0" err="1">
                <a:latin typeface="Courier New" charset="0"/>
              </a:rPr>
              <a:t>x,IceCream</a:t>
            </a:r>
            <a:r>
              <a:rPr lang="en-US" sz="2600" b="1" dirty="0">
                <a:latin typeface="Courier New" charset="0"/>
              </a:rPr>
              <a:t>)</a:t>
            </a:r>
          </a:p>
          <a:p>
            <a:pPr marL="457200" lvl="1" indent="0" eaLnBrk="1" hangingPunct="1">
              <a:lnSpc>
                <a:spcPct val="80000"/>
              </a:lnSpc>
              <a:buNone/>
            </a:pPr>
            <a:r>
              <a:rPr lang="en-US" sz="2600" dirty="0">
                <a:latin typeface="Palatino" charset="0"/>
              </a:rPr>
              <a:t>	 Everyone likes ice cream.</a:t>
            </a:r>
          </a:p>
          <a:p>
            <a:pPr lvl="1" eaLnBrk="1" hangingPunct="1">
              <a:lnSpc>
                <a:spcPct val="80000"/>
              </a:lnSpc>
              <a:buFont typeface="Wingdings" charset="2"/>
              <a:buChar char="§"/>
            </a:pPr>
            <a:r>
              <a:rPr lang="en-US" sz="2600" dirty="0">
                <a:latin typeface="Calibri" charset="0"/>
              </a:rPr>
              <a:t> </a:t>
            </a:r>
            <a:r>
              <a:rPr lang="en-US" sz="2600" b="1" dirty="0" smtClean="0">
                <a:latin typeface="Symbol" charset="0"/>
              </a:rPr>
              <a:t>∃</a:t>
            </a:r>
            <a:r>
              <a:rPr lang="en-US" sz="2600" b="1" dirty="0" smtClean="0">
                <a:latin typeface="Courier New" charset="0"/>
              </a:rPr>
              <a:t>x </a:t>
            </a:r>
            <a:r>
              <a:rPr lang="en-US" sz="2600" b="1" dirty="0" smtClean="0">
                <a:latin typeface="Symbol" charset="0"/>
              </a:rPr>
              <a:t>¬</a:t>
            </a:r>
            <a:r>
              <a:rPr lang="en-US" sz="2600" b="1" dirty="0" smtClean="0">
                <a:latin typeface="Courier New" charset="0"/>
              </a:rPr>
              <a:t>Likes</a:t>
            </a:r>
            <a:r>
              <a:rPr lang="en-US" sz="2600" b="1" dirty="0">
                <a:latin typeface="Courier New" charset="0"/>
              </a:rPr>
              <a:t>(</a:t>
            </a:r>
            <a:r>
              <a:rPr lang="en-US" sz="2600" b="1" dirty="0" err="1">
                <a:latin typeface="Courier New" charset="0"/>
              </a:rPr>
              <a:t>x,IceCream</a:t>
            </a:r>
            <a:r>
              <a:rPr lang="en-US" sz="2600" b="1" dirty="0">
                <a:latin typeface="Courier New" charset="0"/>
              </a:rPr>
              <a:t>)</a:t>
            </a:r>
          </a:p>
          <a:p>
            <a:pPr marL="457200" lvl="1" indent="0" eaLnBrk="1" hangingPunct="1">
              <a:lnSpc>
                <a:spcPct val="80000"/>
              </a:lnSpc>
              <a:buNone/>
            </a:pPr>
            <a:r>
              <a:rPr lang="en-US" sz="2600" dirty="0">
                <a:latin typeface="Palatino" charset="0"/>
              </a:rPr>
              <a:t>	 Someone doesn't like ice cream.</a:t>
            </a:r>
            <a:endParaRPr lang="en-US" sz="2600" dirty="0">
              <a:latin typeface="Calibri" charset="0"/>
            </a:endParaRPr>
          </a:p>
          <a:p>
            <a:pPr lvl="1" eaLnBrk="1" hangingPunct="1">
              <a:lnSpc>
                <a:spcPct val="80000"/>
              </a:lnSpc>
              <a:buFont typeface="Wingdings" charset="2"/>
              <a:buChar char="§"/>
            </a:pPr>
            <a:r>
              <a:rPr lang="en-US" sz="2600" dirty="0">
                <a:latin typeface="Calibri" charset="0"/>
              </a:rPr>
              <a:t>This is from the application of de Morgan's law</a:t>
            </a:r>
            <a:br>
              <a:rPr lang="en-US" sz="2600" dirty="0">
                <a:latin typeface="Calibri" charset="0"/>
              </a:rPr>
            </a:br>
            <a:r>
              <a:rPr lang="en-US" sz="2600" dirty="0">
                <a:latin typeface="Calibri" charset="0"/>
              </a:rPr>
              <a:t>to the fully instantiated sentence</a:t>
            </a:r>
            <a:endParaRPr lang="en-US" sz="2600" b="1" dirty="0">
              <a:latin typeface="Courier Ne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77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779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779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7795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7795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7795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77955">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77955">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779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7955"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atin typeface="Calibri" charset="0"/>
              </a:rPr>
              <a:t>FOL Syntax:  Basics</a:t>
            </a:r>
          </a:p>
        </p:txBody>
      </p:sp>
      <p:sp>
        <p:nvSpPr>
          <p:cNvPr id="1280003" name="Rectangle 3"/>
          <p:cNvSpPr>
            <a:spLocks noGrp="1" noChangeArrowheads="1"/>
          </p:cNvSpPr>
          <p:nvPr>
            <p:ph idx="1"/>
          </p:nvPr>
        </p:nvSpPr>
        <p:spPr/>
        <p:txBody>
          <a:bodyPr/>
          <a:lstStyle/>
          <a:p>
            <a:pPr eaLnBrk="1" hangingPunct="1"/>
            <a:endParaRPr lang="en-US" dirty="0">
              <a:latin typeface="Calibri" charset="0"/>
            </a:endParaRPr>
          </a:p>
          <a:p>
            <a:pPr eaLnBrk="1" hangingPunct="1"/>
            <a:r>
              <a:rPr lang="en-US" dirty="0">
                <a:latin typeface="Calibri" charset="0"/>
              </a:rPr>
              <a:t>A </a:t>
            </a:r>
            <a:r>
              <a:rPr lang="en-US" b="1" dirty="0">
                <a:solidFill>
                  <a:srgbClr val="CC3300"/>
                </a:solidFill>
                <a:latin typeface="Calibri" charset="0"/>
              </a:rPr>
              <a:t>free variable</a:t>
            </a:r>
            <a:r>
              <a:rPr lang="en-US" b="1" dirty="0">
                <a:latin typeface="Calibri" charset="0"/>
              </a:rPr>
              <a:t> </a:t>
            </a:r>
            <a:r>
              <a:rPr lang="en-US" dirty="0">
                <a:latin typeface="Calibri" charset="0"/>
              </a:rPr>
              <a:t>is a variable that isn't bound by a quantifier</a:t>
            </a:r>
          </a:p>
          <a:p>
            <a:pPr lvl="1" eaLnBrk="1" hangingPunct="1"/>
            <a:r>
              <a:rPr lang="en-US" dirty="0">
                <a:latin typeface="Calibri" charset="0"/>
              </a:rPr>
              <a:t> </a:t>
            </a:r>
            <a:r>
              <a:rPr lang="en-US" b="1" dirty="0" smtClean="0">
                <a:latin typeface="Symbol" charset="0"/>
              </a:rPr>
              <a:t>∃</a:t>
            </a:r>
            <a:r>
              <a:rPr lang="en-US" b="1" dirty="0" smtClean="0">
                <a:latin typeface="Courier New" charset="0"/>
              </a:rPr>
              <a:t>y </a:t>
            </a:r>
            <a:r>
              <a:rPr lang="en-US" b="1" dirty="0">
                <a:latin typeface="Courier New" charset="0"/>
              </a:rPr>
              <a:t>Likes(</a:t>
            </a:r>
            <a:r>
              <a:rPr lang="en-US" b="1" dirty="0" err="1">
                <a:latin typeface="Courier New" charset="0"/>
              </a:rPr>
              <a:t>x,y</a:t>
            </a:r>
            <a:r>
              <a:rPr lang="en-US" b="1" dirty="0">
                <a:latin typeface="Courier New" charset="0"/>
              </a:rPr>
              <a:t>)</a:t>
            </a:r>
          </a:p>
          <a:p>
            <a:pPr lvl="1" eaLnBrk="1" hangingPunct="1">
              <a:buFontTx/>
              <a:buNone/>
            </a:pPr>
            <a:r>
              <a:rPr lang="en-US" dirty="0">
                <a:latin typeface="Calibri" charset="0"/>
              </a:rPr>
              <a:t>	 </a:t>
            </a:r>
            <a:r>
              <a:rPr lang="en-US" b="1" dirty="0">
                <a:latin typeface="Courier New" charset="0"/>
              </a:rPr>
              <a:t>x</a:t>
            </a:r>
            <a:r>
              <a:rPr lang="en-US" dirty="0">
                <a:latin typeface="Calibri" charset="0"/>
              </a:rPr>
              <a:t> is free, </a:t>
            </a:r>
            <a:r>
              <a:rPr lang="en-US" b="1" dirty="0">
                <a:latin typeface="Courier New" charset="0"/>
              </a:rPr>
              <a:t>y</a:t>
            </a:r>
            <a:r>
              <a:rPr lang="en-US" dirty="0">
                <a:latin typeface="Calibri" charset="0"/>
              </a:rPr>
              <a:t> is bound</a:t>
            </a:r>
          </a:p>
          <a:p>
            <a:pPr eaLnBrk="1" hangingPunct="1"/>
            <a:endParaRPr lang="en-US" dirty="0">
              <a:latin typeface="Calibri" charset="0"/>
            </a:endParaRPr>
          </a:p>
          <a:p>
            <a:pPr eaLnBrk="1" hangingPunct="1"/>
            <a:r>
              <a:rPr lang="en-US" dirty="0">
                <a:latin typeface="Calibri" charset="0"/>
              </a:rPr>
              <a:t>A </a:t>
            </a:r>
            <a:r>
              <a:rPr lang="en-US" b="1" dirty="0">
                <a:solidFill>
                  <a:srgbClr val="CC3300"/>
                </a:solidFill>
                <a:latin typeface="Calibri" charset="0"/>
              </a:rPr>
              <a:t>well-formed formula</a:t>
            </a:r>
            <a:r>
              <a:rPr lang="en-US" b="1" dirty="0">
                <a:latin typeface="Calibri" charset="0"/>
              </a:rPr>
              <a:t> </a:t>
            </a:r>
            <a:r>
              <a:rPr lang="en-US" dirty="0">
                <a:latin typeface="Calibri" charset="0"/>
              </a:rPr>
              <a:t>is a sentence where</a:t>
            </a:r>
            <a:br>
              <a:rPr lang="en-US" dirty="0">
                <a:latin typeface="Calibri" charset="0"/>
              </a:rPr>
            </a:br>
            <a:r>
              <a:rPr lang="en-US" dirty="0">
                <a:latin typeface="Calibri" charset="0"/>
              </a:rPr>
              <a:t>all variables are quantified</a:t>
            </a:r>
            <a:endParaRPr lang="en-US" dirty="0">
              <a:latin typeface="Courier New" charset="0"/>
            </a:endParaRPr>
          </a:p>
          <a:p>
            <a:pPr eaLnBrk="1" hangingPunct="1"/>
            <a:endParaRPr lang="en-US"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000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800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8000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800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03"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atin typeface="Calibri" charset="0"/>
              </a:rPr>
              <a:t>Summary so Far</a:t>
            </a:r>
          </a:p>
        </p:txBody>
      </p:sp>
      <p:sp>
        <p:nvSpPr>
          <p:cNvPr id="1282051" name="Rectangle 3"/>
          <p:cNvSpPr>
            <a:spLocks noGrp="1" noChangeArrowheads="1"/>
          </p:cNvSpPr>
          <p:nvPr>
            <p:ph idx="1"/>
          </p:nvPr>
        </p:nvSpPr>
        <p:spPr/>
        <p:txBody>
          <a:bodyPr/>
          <a:lstStyle/>
          <a:p>
            <a:pPr eaLnBrk="1" hangingPunct="1"/>
            <a:r>
              <a:rPr lang="en-US" dirty="0">
                <a:latin typeface="Calibri" charset="0"/>
              </a:rPr>
              <a:t>Constants:	Bob, 2, Madison, …</a:t>
            </a:r>
          </a:p>
          <a:p>
            <a:pPr eaLnBrk="1" hangingPunct="1"/>
            <a:r>
              <a:rPr lang="en-US" dirty="0">
                <a:latin typeface="Calibri" charset="0"/>
              </a:rPr>
              <a:t>Functions:	Income, Address, </a:t>
            </a:r>
            <a:r>
              <a:rPr lang="en-US" dirty="0" err="1">
                <a:latin typeface="Calibri" charset="0"/>
              </a:rPr>
              <a:t>Sqrt</a:t>
            </a:r>
            <a:r>
              <a:rPr lang="en-US" dirty="0">
                <a:latin typeface="Calibri" charset="0"/>
              </a:rPr>
              <a:t>, …</a:t>
            </a:r>
          </a:p>
          <a:p>
            <a:pPr eaLnBrk="1" hangingPunct="1"/>
            <a:r>
              <a:rPr lang="en-US" dirty="0">
                <a:latin typeface="Calibri" charset="0"/>
              </a:rPr>
              <a:t>Predicates:	Sister, Teacher, &lt;=, …</a:t>
            </a:r>
          </a:p>
          <a:p>
            <a:pPr eaLnBrk="1" hangingPunct="1"/>
            <a:r>
              <a:rPr lang="en-US" dirty="0">
                <a:latin typeface="Calibri" charset="0"/>
              </a:rPr>
              <a:t>Variables:	x, y, a, b, c, …</a:t>
            </a:r>
          </a:p>
          <a:p>
            <a:pPr eaLnBrk="1" hangingPunct="1"/>
            <a:r>
              <a:rPr lang="en-US" dirty="0">
                <a:latin typeface="Calibri" charset="0"/>
              </a:rPr>
              <a:t>Connectives:	</a:t>
            </a:r>
            <a:r>
              <a:rPr lang="en-US" dirty="0" smtClean="0">
                <a:latin typeface="Symbol" charset="0"/>
              </a:rPr>
              <a:t>∧   ∨   ¬   ⇒   ⇔</a:t>
            </a:r>
            <a:endParaRPr lang="en-US" dirty="0">
              <a:latin typeface="Calibri" charset="0"/>
            </a:endParaRPr>
          </a:p>
          <a:p>
            <a:pPr eaLnBrk="1" hangingPunct="1"/>
            <a:r>
              <a:rPr lang="en-US" dirty="0">
                <a:latin typeface="Calibri" charset="0"/>
              </a:rPr>
              <a:t>Equality:		</a:t>
            </a:r>
            <a:r>
              <a:rPr lang="en-US" dirty="0">
                <a:latin typeface="Symbol" charset="0"/>
              </a:rPr>
              <a:t>=</a:t>
            </a:r>
            <a:endParaRPr lang="en-US" dirty="0">
              <a:latin typeface="Calibri" charset="0"/>
            </a:endParaRPr>
          </a:p>
          <a:p>
            <a:pPr eaLnBrk="1" hangingPunct="1"/>
            <a:r>
              <a:rPr lang="en-US" dirty="0">
                <a:latin typeface="Calibri" charset="0"/>
              </a:rPr>
              <a:t>Quantifiers:	</a:t>
            </a:r>
            <a:r>
              <a:rPr lang="en-US" dirty="0" smtClean="0">
                <a:latin typeface="Symbol" charset="0"/>
              </a:rPr>
              <a:t>∀   ∃</a:t>
            </a:r>
            <a:endParaRPr lang="en-US" dirty="0">
              <a:latin typeface="Symbo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2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820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820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820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820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8205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820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205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atin typeface="Calibri" charset="0"/>
              </a:rPr>
              <a:t>General Logic</a:t>
            </a:r>
          </a:p>
        </p:txBody>
      </p:sp>
      <p:sp>
        <p:nvSpPr>
          <p:cNvPr id="5124" name="Rectangle 3"/>
          <p:cNvSpPr>
            <a:spLocks noGrp="1" noChangeArrowheads="1"/>
          </p:cNvSpPr>
          <p:nvPr>
            <p:ph idx="1"/>
          </p:nvPr>
        </p:nvSpPr>
        <p:spPr>
          <a:xfrm>
            <a:off x="838200" y="2362200"/>
            <a:ext cx="8077200" cy="838200"/>
          </a:xfrm>
        </p:spPr>
        <p:txBody>
          <a:bodyPr rtlCol="0">
            <a:normAutofit fontScale="92500" lnSpcReduction="20000"/>
          </a:bodyPr>
          <a:lstStyle/>
          <a:p>
            <a:pPr eaLnBrk="1" fontAlgn="auto" hangingPunct="1">
              <a:spcAft>
                <a:spcPts val="0"/>
              </a:spcAft>
              <a:buFont typeface="Wingdings" pitchFamily="2" charset="2"/>
              <a:buNone/>
              <a:defRPr/>
            </a:pPr>
            <a:r>
              <a:rPr lang="en-US" i="1" dirty="0" smtClean="0">
                <a:ea typeface="+mn-ea"/>
              </a:rPr>
              <a:t>Logics are characterized by</a:t>
            </a:r>
            <a:br>
              <a:rPr lang="en-US" i="1" dirty="0" smtClean="0">
                <a:ea typeface="+mn-ea"/>
              </a:rPr>
            </a:br>
            <a:r>
              <a:rPr lang="en-US" i="1" dirty="0" smtClean="0">
                <a:ea typeface="+mn-ea"/>
              </a:rPr>
              <a:t>		what they commit to as "primitives"</a:t>
            </a:r>
          </a:p>
        </p:txBody>
      </p:sp>
      <p:graphicFrame>
        <p:nvGraphicFramePr>
          <p:cNvPr id="1247236" name="Group 4"/>
          <p:cNvGraphicFramePr>
            <a:graphicFrameLocks noGrp="1"/>
          </p:cNvGraphicFramePr>
          <p:nvPr/>
        </p:nvGraphicFramePr>
        <p:xfrm>
          <a:off x="990600" y="3352800"/>
          <a:ext cx="7620000" cy="2682876"/>
        </p:xfrm>
        <a:graphic>
          <a:graphicData uri="http://schemas.openxmlformats.org/drawingml/2006/table">
            <a:tbl>
              <a:tblPr/>
              <a:tblGrid>
                <a:gridCol w="2286000"/>
                <a:gridCol w="2819400"/>
                <a:gridCol w="2514600"/>
              </a:tblGrid>
              <a:tr h="396334">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111111"/>
                          </a:solidFill>
                          <a:effectLst/>
                          <a:latin typeface="Arial" pitchFamily="34" charset="0"/>
                        </a:rPr>
                        <a:t>Logic</a:t>
                      </a:r>
                    </a:p>
                  </a:txBody>
                  <a:tcPr marT="45731" marB="45731" horzOverflow="overflow">
                    <a:lnL cap="flat">
                      <a:noFill/>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Arial" pitchFamily="34" charset="0"/>
                        </a:rPr>
                        <a:t>What Exists in World</a:t>
                      </a:r>
                    </a:p>
                  </a:txBody>
                  <a:tcPr marT="45731" marB="4573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Arial" pitchFamily="34" charset="0"/>
                        </a:rPr>
                        <a:t>Knowledge States</a:t>
                      </a:r>
                    </a:p>
                  </a:txBody>
                  <a:tcPr marT="45731" marB="45731" horzOverflow="overflow">
                    <a:lnL w="127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334">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rgbClr val="111111"/>
                          </a:solidFill>
                          <a:effectLst/>
                          <a:latin typeface="Arial" pitchFamily="34" charset="0"/>
                        </a:rPr>
                        <a:t>Propositional</a:t>
                      </a:r>
                    </a:p>
                  </a:txBody>
                  <a:tcPr marT="45731" marB="45731"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rgbClr val="111111"/>
                          </a:solidFill>
                          <a:effectLst/>
                          <a:latin typeface="Arial" pitchFamily="34" charset="0"/>
                        </a:rPr>
                        <a:t>facts</a:t>
                      </a:r>
                    </a:p>
                  </a:txBody>
                  <a:tcPr marT="45731" marB="4573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rgbClr val="111111"/>
                          </a:solidFill>
                          <a:effectLst/>
                          <a:latin typeface="Arial" pitchFamily="34" charset="0"/>
                        </a:rPr>
                        <a:t>true/false/unknown</a:t>
                      </a:r>
                    </a:p>
                  </a:txBody>
                  <a:tcPr marT="45731" marB="45731"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334">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2"/>
                          </a:solidFill>
                          <a:effectLst/>
                          <a:latin typeface="Arial" pitchFamily="34" charset="0"/>
                        </a:rPr>
                        <a:t>First-Order</a:t>
                      </a:r>
                    </a:p>
                  </a:txBody>
                  <a:tcPr marT="45731" marB="45731"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2"/>
                          </a:solidFill>
                          <a:effectLst/>
                          <a:latin typeface="Arial" pitchFamily="34" charset="0"/>
                        </a:rPr>
                        <a:t>facts, objects, relations</a:t>
                      </a:r>
                      <a:endParaRPr kumimoji="0" lang="en-US" sz="2000" b="1" i="0" u="none" strike="noStrike" cap="none" normalizeH="0" baseline="0" smtClean="0">
                        <a:ln>
                          <a:noFill/>
                        </a:ln>
                        <a:solidFill>
                          <a:schemeClr val="tx2"/>
                        </a:solidFill>
                        <a:effectLst/>
                        <a:latin typeface="Arial" pitchFamily="34" charset="0"/>
                      </a:endParaRPr>
                    </a:p>
                  </a:txBody>
                  <a:tcPr marT="45731" marB="4573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chemeClr val="tx2"/>
                          </a:solidFill>
                          <a:effectLst/>
                          <a:latin typeface="Arial" pitchFamily="34" charset="0"/>
                        </a:rPr>
                        <a:t>true/false/unknown</a:t>
                      </a:r>
                      <a:endParaRPr kumimoji="0" lang="en-US" sz="2000" b="1" i="0" u="none" strike="noStrike" cap="none" normalizeH="0" baseline="0" smtClean="0">
                        <a:ln>
                          <a:noFill/>
                        </a:ln>
                        <a:solidFill>
                          <a:schemeClr val="tx2"/>
                        </a:solidFill>
                        <a:effectLst/>
                        <a:latin typeface="Arial" pitchFamily="34" charset="0"/>
                      </a:endParaRPr>
                    </a:p>
                  </a:txBody>
                  <a:tcPr marT="45731" marB="45731"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01206">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rgbClr val="111111"/>
                          </a:solidFill>
                          <a:effectLst/>
                          <a:latin typeface="Arial" pitchFamily="34" charset="0"/>
                        </a:rPr>
                        <a:t>Temporal</a:t>
                      </a:r>
                    </a:p>
                  </a:txBody>
                  <a:tcPr marT="45731" marB="45731"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rgbClr val="111111"/>
                          </a:solidFill>
                          <a:effectLst/>
                          <a:latin typeface="Arial" pitchFamily="34" charset="0"/>
                        </a:rPr>
                        <a:t>facts, objects, relations, times</a:t>
                      </a:r>
                    </a:p>
                  </a:txBody>
                  <a:tcPr marT="45731" marB="4573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smtClean="0">
                          <a:ln>
                            <a:noFill/>
                          </a:ln>
                          <a:solidFill>
                            <a:srgbClr val="111111"/>
                          </a:solidFill>
                          <a:effectLst/>
                          <a:latin typeface="Arial" pitchFamily="34" charset="0"/>
                        </a:rPr>
                        <a:t>true/false/unknown</a:t>
                      </a:r>
                      <a:endParaRPr kumimoji="0" lang="en-US" sz="2000" b="1" i="0" u="none" strike="noStrike" cap="none" normalizeH="0" baseline="0" smtClean="0">
                        <a:ln>
                          <a:noFill/>
                        </a:ln>
                        <a:solidFill>
                          <a:srgbClr val="111111"/>
                        </a:solidFill>
                        <a:effectLst/>
                        <a:latin typeface="Arial" pitchFamily="34" charset="0"/>
                      </a:endParaRPr>
                    </a:p>
                  </a:txBody>
                  <a:tcPr marT="45731" marB="45731"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334">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rgbClr val="111111"/>
                          </a:solidFill>
                          <a:effectLst/>
                          <a:latin typeface="Arial" pitchFamily="34" charset="0"/>
                        </a:rPr>
                        <a:t>Probability Theory</a:t>
                      </a:r>
                    </a:p>
                  </a:txBody>
                  <a:tcPr marT="45731" marB="45731"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rgbClr val="111111"/>
                          </a:solidFill>
                          <a:effectLst/>
                          <a:latin typeface="Arial" pitchFamily="34" charset="0"/>
                        </a:rPr>
                        <a:t>facts</a:t>
                      </a:r>
                      <a:endParaRPr kumimoji="0" lang="en-US" sz="2000" b="1" i="0" u="none" strike="noStrike" cap="none" normalizeH="0" baseline="0" dirty="0" smtClean="0">
                        <a:ln>
                          <a:noFill/>
                        </a:ln>
                        <a:solidFill>
                          <a:srgbClr val="111111"/>
                        </a:solidFill>
                        <a:effectLst/>
                        <a:latin typeface="Arial" pitchFamily="34" charset="0"/>
                      </a:endParaRPr>
                    </a:p>
                  </a:txBody>
                  <a:tcPr marT="45731" marB="4573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rgbClr val="111111"/>
                          </a:solidFill>
                          <a:effectLst/>
                          <a:latin typeface="Arial" pitchFamily="34" charset="0"/>
                        </a:rPr>
                        <a:t>degree of belief 0..1</a:t>
                      </a:r>
                    </a:p>
                  </a:txBody>
                  <a:tcPr marT="45731" marB="45731"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334">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rgbClr val="111111"/>
                          </a:solidFill>
                          <a:effectLst/>
                          <a:latin typeface="Arial" pitchFamily="34" charset="0"/>
                        </a:rPr>
                        <a:t>Markov</a:t>
                      </a:r>
                    </a:p>
                  </a:txBody>
                  <a:tcPr marT="45731" marB="45731" horzOverflow="overflow">
                    <a:lnL cap="flat">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rgbClr val="111111"/>
                          </a:solidFill>
                          <a:effectLst/>
                          <a:latin typeface="Arial" pitchFamily="34" charset="0"/>
                        </a:rPr>
                        <a:t>facts, objects, relations</a:t>
                      </a:r>
                    </a:p>
                  </a:txBody>
                  <a:tcPr marT="45731" marB="4573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smtClean="0">
                          <a:ln>
                            <a:noFill/>
                          </a:ln>
                          <a:solidFill>
                            <a:srgbClr val="111111"/>
                          </a:solidFill>
                          <a:effectLst/>
                          <a:latin typeface="Arial" pitchFamily="34" charset="0"/>
                        </a:rPr>
                        <a:t>degree of belief 0..1</a:t>
                      </a:r>
                    </a:p>
                  </a:txBody>
                  <a:tcPr marT="45731" marB="45731" horzOverflow="overflow">
                    <a:lnL w="127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spd="slow"/>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atin typeface="Calibri" charset="0"/>
              </a:rPr>
              <a:t>Summary so Far</a:t>
            </a:r>
          </a:p>
        </p:txBody>
      </p:sp>
      <p:sp>
        <p:nvSpPr>
          <p:cNvPr id="1284099" name="Rectangle 3"/>
          <p:cNvSpPr>
            <a:spLocks noGrp="1" noChangeArrowheads="1"/>
          </p:cNvSpPr>
          <p:nvPr>
            <p:ph idx="1"/>
          </p:nvPr>
        </p:nvSpPr>
        <p:spPr>
          <a:xfrm>
            <a:off x="457200" y="1600200"/>
            <a:ext cx="8305800" cy="4525963"/>
          </a:xfrm>
        </p:spPr>
        <p:txBody>
          <a:bodyPr>
            <a:normAutofit/>
          </a:bodyPr>
          <a:lstStyle/>
          <a:p>
            <a:pPr eaLnBrk="1" hangingPunct="1">
              <a:lnSpc>
                <a:spcPct val="80000"/>
              </a:lnSpc>
            </a:pPr>
            <a:r>
              <a:rPr lang="en-US" sz="3000" b="1">
                <a:latin typeface="Calibri" charset="0"/>
              </a:rPr>
              <a:t>Term</a:t>
            </a:r>
            <a:r>
              <a:rPr lang="en-US" sz="3000">
                <a:latin typeface="Calibri" charset="0"/>
              </a:rPr>
              <a:t>:	</a:t>
            </a:r>
            <a:r>
              <a:rPr lang="en-US" sz="2400">
                <a:latin typeface="Calibri" charset="0"/>
              </a:rPr>
              <a:t>Constant, variable, or Function(term</a:t>
            </a:r>
            <a:r>
              <a:rPr lang="en-US" sz="2400" baseline="-25000">
                <a:latin typeface="Calibri" charset="0"/>
              </a:rPr>
              <a:t>1</a:t>
            </a:r>
            <a:r>
              <a:rPr lang="en-US" sz="2400">
                <a:latin typeface="Calibri" charset="0"/>
              </a:rPr>
              <a:t>, …, term</a:t>
            </a:r>
            <a:r>
              <a:rPr lang="en-US" sz="2400" baseline="-25000">
                <a:latin typeface="Calibri" charset="0"/>
              </a:rPr>
              <a:t>n</a:t>
            </a:r>
            <a:r>
              <a:rPr lang="en-US" sz="2400">
                <a:latin typeface="Calibri" charset="0"/>
              </a:rPr>
              <a:t>)</a:t>
            </a:r>
          </a:p>
          <a:p>
            <a:pPr eaLnBrk="1" hangingPunct="1">
              <a:lnSpc>
                <a:spcPct val="80000"/>
              </a:lnSpc>
              <a:buFont typeface="Wingdings" charset="0"/>
              <a:buNone/>
            </a:pPr>
            <a:r>
              <a:rPr lang="en-US" sz="3600">
                <a:latin typeface="Calibri" charset="0"/>
              </a:rPr>
              <a:t>			</a:t>
            </a:r>
            <a:r>
              <a:rPr lang="en-US" sz="2400">
                <a:latin typeface="Calibri" charset="0"/>
              </a:rPr>
              <a:t>denotes an object in the world</a:t>
            </a:r>
            <a:endParaRPr lang="en-US" sz="2000">
              <a:latin typeface="Calibri" charset="0"/>
            </a:endParaRPr>
          </a:p>
          <a:p>
            <a:pPr eaLnBrk="1" hangingPunct="1">
              <a:lnSpc>
                <a:spcPct val="80000"/>
              </a:lnSpc>
              <a:buFont typeface="Wingdings" charset="0"/>
              <a:buNone/>
            </a:pPr>
            <a:r>
              <a:rPr lang="en-US" sz="1900">
                <a:latin typeface="Calibri" charset="0"/>
              </a:rPr>
              <a:t>			</a:t>
            </a:r>
            <a:r>
              <a:rPr lang="en-US" sz="3000" b="1">
                <a:latin typeface="Calibri" charset="0"/>
              </a:rPr>
              <a:t>Ground Term</a:t>
            </a:r>
            <a:r>
              <a:rPr lang="en-US" sz="1900">
                <a:latin typeface="Calibri" charset="0"/>
              </a:rPr>
              <a:t> </a:t>
            </a:r>
            <a:r>
              <a:rPr lang="en-US" sz="2400">
                <a:latin typeface="Calibri" charset="0"/>
              </a:rPr>
              <a:t>has no variables</a:t>
            </a:r>
          </a:p>
          <a:p>
            <a:pPr eaLnBrk="1" hangingPunct="1">
              <a:lnSpc>
                <a:spcPct val="80000"/>
              </a:lnSpc>
            </a:pPr>
            <a:r>
              <a:rPr lang="en-US" sz="3000" b="1">
                <a:latin typeface="Calibri" charset="0"/>
              </a:rPr>
              <a:t>Atom</a:t>
            </a:r>
            <a:r>
              <a:rPr lang="en-US" sz="3000">
                <a:latin typeface="Calibri" charset="0"/>
              </a:rPr>
              <a:t>:	</a:t>
            </a:r>
            <a:r>
              <a:rPr lang="en-US" sz="2400">
                <a:latin typeface="Calibri" charset="0"/>
              </a:rPr>
              <a:t>Predicate(term</a:t>
            </a:r>
            <a:r>
              <a:rPr lang="en-US" sz="2400" baseline="-25000">
                <a:latin typeface="Calibri" charset="0"/>
              </a:rPr>
              <a:t>1</a:t>
            </a:r>
            <a:r>
              <a:rPr lang="en-US" sz="2400">
                <a:latin typeface="Calibri" charset="0"/>
              </a:rPr>
              <a:t>, …, term</a:t>
            </a:r>
            <a:r>
              <a:rPr lang="en-US" sz="2400" baseline="-25000">
                <a:latin typeface="Calibri" charset="0"/>
              </a:rPr>
              <a:t>n</a:t>
            </a:r>
            <a:r>
              <a:rPr lang="en-US" sz="2400">
                <a:latin typeface="Calibri" charset="0"/>
              </a:rPr>
              <a:t>), term</a:t>
            </a:r>
            <a:r>
              <a:rPr lang="en-US" sz="2400" baseline="-25000">
                <a:latin typeface="Calibri" charset="0"/>
              </a:rPr>
              <a:t>1</a:t>
            </a:r>
            <a:r>
              <a:rPr lang="en-US" sz="2400">
                <a:latin typeface="Calibri" charset="0"/>
              </a:rPr>
              <a:t> = term</a:t>
            </a:r>
            <a:r>
              <a:rPr lang="en-US" sz="2400" baseline="-25000">
                <a:latin typeface="Calibri" charset="0"/>
              </a:rPr>
              <a:t>2</a:t>
            </a:r>
          </a:p>
          <a:p>
            <a:pPr eaLnBrk="1" hangingPunct="1">
              <a:lnSpc>
                <a:spcPct val="80000"/>
              </a:lnSpc>
              <a:buFont typeface="Wingdings" charset="0"/>
              <a:buNone/>
            </a:pPr>
            <a:r>
              <a:rPr lang="en-US" sz="2400">
                <a:latin typeface="Calibri" charset="0"/>
              </a:rPr>
              <a:t>			is smallest expression assigned a truth value</a:t>
            </a:r>
          </a:p>
          <a:p>
            <a:pPr eaLnBrk="1" hangingPunct="1">
              <a:lnSpc>
                <a:spcPct val="80000"/>
              </a:lnSpc>
            </a:pPr>
            <a:r>
              <a:rPr lang="en-US" sz="3000" b="1">
                <a:latin typeface="Calibri" charset="0"/>
              </a:rPr>
              <a:t>Sentence</a:t>
            </a:r>
            <a:r>
              <a:rPr lang="en-US" sz="3000">
                <a:latin typeface="Calibri" charset="0"/>
              </a:rPr>
              <a:t>:  </a:t>
            </a:r>
            <a:r>
              <a:rPr lang="en-US" sz="2400">
                <a:latin typeface="Calibri" charset="0"/>
              </a:rPr>
              <a:t>atom, quantified sentence with variables or</a:t>
            </a:r>
            <a:br>
              <a:rPr lang="en-US" sz="2400">
                <a:latin typeface="Calibri" charset="0"/>
              </a:rPr>
            </a:br>
            <a:r>
              <a:rPr lang="en-US" sz="2400">
                <a:latin typeface="Calibri" charset="0"/>
              </a:rPr>
              <a:t>		   complex sentence using connectives is assigned   		   a truth value</a:t>
            </a:r>
            <a:endParaRPr lang="en-US" sz="2000">
              <a:latin typeface="Calibri" charset="0"/>
            </a:endParaRPr>
          </a:p>
          <a:p>
            <a:pPr eaLnBrk="1" hangingPunct="1">
              <a:lnSpc>
                <a:spcPct val="80000"/>
              </a:lnSpc>
            </a:pPr>
            <a:r>
              <a:rPr lang="en-US" sz="3000" b="1">
                <a:latin typeface="Calibri" charset="0"/>
              </a:rPr>
              <a:t>Well-Formed Formula </a:t>
            </a:r>
            <a:r>
              <a:rPr lang="en-US" sz="3000">
                <a:latin typeface="Calibri" charset="0"/>
              </a:rPr>
              <a:t>(wff):</a:t>
            </a:r>
          </a:p>
          <a:p>
            <a:pPr eaLnBrk="1" hangingPunct="1">
              <a:lnSpc>
                <a:spcPct val="80000"/>
              </a:lnSpc>
              <a:buFont typeface="Wingdings" charset="0"/>
              <a:buNone/>
            </a:pPr>
            <a:r>
              <a:rPr lang="en-US" sz="1900">
                <a:latin typeface="Calibri" charset="0"/>
              </a:rPr>
              <a:t>			</a:t>
            </a:r>
            <a:r>
              <a:rPr lang="en-US" sz="2400">
                <a:latin typeface="Calibri" charset="0"/>
              </a:rPr>
              <a:t>sentence where all variables are quantified</a:t>
            </a:r>
            <a:endParaRPr lang="en-US" sz="190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8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8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84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840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8409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8409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8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409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2531" name="Rectangle 3"/>
          <p:cNvSpPr>
            <a:spLocks noGrp="1" noChangeArrowheads="1"/>
          </p:cNvSpPr>
          <p:nvPr>
            <p:ph idx="1"/>
          </p:nvPr>
        </p:nvSpPr>
        <p:spPr>
          <a:xfrm>
            <a:off x="762000" y="18288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286148" name="Rectangle 4"/>
          <p:cNvSpPr>
            <a:spLocks noChangeArrowheads="1"/>
          </p:cNvSpPr>
          <p:nvPr/>
        </p:nvSpPr>
        <p:spPr bwMode="auto">
          <a:xfrm>
            <a:off x="838200" y="281940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a:solidFill>
                  <a:srgbClr val="000000"/>
                </a:solidFill>
                <a:latin typeface="Palatino" charset="0"/>
              </a:rPr>
              <a:t>Bob is a fish.</a:t>
            </a:r>
          </a:p>
          <a:p>
            <a:pPr marL="742950" lvl="1" indent="-285750">
              <a:spcBef>
                <a:spcPct val="10000"/>
              </a:spcBef>
              <a:buClr>
                <a:schemeClr val="tx1"/>
              </a:buClr>
              <a:buSzPct val="75000"/>
              <a:buFontTx/>
              <a:buChar char="–"/>
            </a:pPr>
            <a:r>
              <a:rPr lang="en-US">
                <a:solidFill>
                  <a:srgbClr val="000000"/>
                </a:solidFill>
                <a:latin typeface="Arial" charset="0"/>
              </a:rPr>
              <a:t>What are the objects?</a:t>
            </a:r>
          </a:p>
          <a:p>
            <a:pPr marL="1143000" lvl="2" indent="-228600">
              <a:spcBef>
                <a:spcPct val="10000"/>
              </a:spcBef>
              <a:buClr>
                <a:schemeClr val="tx1"/>
              </a:buClr>
              <a:buSzPct val="75000"/>
              <a:buFont typeface="Wingdings" charset="0"/>
              <a:buNone/>
            </a:pPr>
            <a:r>
              <a:rPr lang="en-US" sz="2000">
                <a:solidFill>
                  <a:srgbClr val="000000"/>
                </a:solidFill>
                <a:latin typeface="Arial" charset="0"/>
              </a:rPr>
              <a:t>Bob</a:t>
            </a:r>
          </a:p>
          <a:p>
            <a:pPr marL="742950" lvl="1" indent="-285750">
              <a:spcBef>
                <a:spcPct val="10000"/>
              </a:spcBef>
              <a:buClr>
                <a:schemeClr val="tx1"/>
              </a:buClr>
              <a:buSzPct val="75000"/>
              <a:buFontTx/>
              <a:buChar char="–"/>
            </a:pPr>
            <a:r>
              <a:rPr lang="en-US">
                <a:solidFill>
                  <a:srgbClr val="000000"/>
                </a:solidFill>
                <a:latin typeface="Arial" charset="0"/>
              </a:rPr>
              <a:t>What are the relations?</a:t>
            </a:r>
          </a:p>
          <a:p>
            <a:pPr marL="1143000" lvl="2" indent="-228600">
              <a:spcBef>
                <a:spcPct val="10000"/>
              </a:spcBef>
              <a:buClr>
                <a:schemeClr val="tx1"/>
              </a:buClr>
              <a:buSzPct val="75000"/>
              <a:buFont typeface="Wingdings" charset="0"/>
              <a:buNone/>
            </a:pPr>
            <a:r>
              <a:rPr lang="en-US" sz="2000">
                <a:solidFill>
                  <a:srgbClr val="000000"/>
                </a:solidFill>
                <a:latin typeface="Arial" charset="0"/>
              </a:rPr>
              <a:t>is a fish</a:t>
            </a:r>
          </a:p>
          <a:p>
            <a:pPr marL="742950" lvl="1" indent="-285750">
              <a:spcBef>
                <a:spcPct val="10000"/>
              </a:spcBef>
              <a:buClr>
                <a:schemeClr val="tx1"/>
              </a:buClr>
              <a:buSzPct val="75000"/>
            </a:pPr>
            <a:r>
              <a:rPr lang="en-US" b="1">
                <a:solidFill>
                  <a:schemeClr val="tx2"/>
                </a:solidFill>
                <a:latin typeface="Arial" charset="0"/>
              </a:rPr>
              <a:t>Answer:</a:t>
            </a:r>
            <a:r>
              <a:rPr lang="en-US">
                <a:solidFill>
                  <a:schemeClr val="tx2"/>
                </a:solidFill>
                <a:latin typeface="Arial" charset="0"/>
              </a:rPr>
              <a:t> </a:t>
            </a:r>
            <a:r>
              <a:rPr lang="en-US" sz="2000" b="1">
                <a:solidFill>
                  <a:schemeClr val="tx2"/>
                </a:solidFill>
                <a:latin typeface="Courier New" charset="0"/>
              </a:rPr>
              <a:t>Fish(Bob)      </a:t>
            </a:r>
            <a:r>
              <a:rPr lang="en-US" sz="2000" b="1">
                <a:solidFill>
                  <a:srgbClr val="000000"/>
                </a:solidFill>
                <a:latin typeface="Arial" charset="0"/>
              </a:rPr>
              <a:t>a unary relation or </a:t>
            </a:r>
            <a:r>
              <a:rPr lang="en-US" sz="2000" b="1">
                <a:solidFill>
                  <a:srgbClr val="CC3300"/>
                </a:solidFill>
                <a:latin typeface="Arial" charset="0"/>
              </a:rPr>
              <a:t>property</a:t>
            </a:r>
          </a:p>
          <a:p>
            <a:pPr marL="342900" indent="-342900">
              <a:spcBef>
                <a:spcPct val="20000"/>
              </a:spcBef>
              <a:buClr>
                <a:schemeClr val="tx1"/>
              </a:buClr>
              <a:buSzPct val="75000"/>
              <a:buFont typeface="Wingdings" charset="0"/>
              <a:buChar char="l"/>
            </a:pPr>
            <a:r>
              <a:rPr lang="en-US" b="1">
                <a:solidFill>
                  <a:srgbClr val="000000"/>
                </a:solidFill>
                <a:latin typeface="Palatino" charset="0"/>
              </a:rPr>
              <a:t>Deb and Sue are women.   </a:t>
            </a:r>
            <a:r>
              <a:rPr lang="en-US" sz="2000" b="1">
                <a:solidFill>
                  <a:srgbClr val="000000"/>
                </a:solidFill>
                <a:latin typeface="Arial" charset="0"/>
              </a:rPr>
              <a:t>we'll be casual about plurals</a:t>
            </a:r>
          </a:p>
          <a:p>
            <a:pPr marL="342900" indent="-342900">
              <a:spcBef>
                <a:spcPct val="20000"/>
              </a:spcBef>
              <a:buClr>
                <a:schemeClr val="tx1"/>
              </a:buClr>
              <a:buSzPct val="75000"/>
              <a:buFont typeface="Wingdings" charset="0"/>
              <a:buChar char="l"/>
            </a:pPr>
            <a:r>
              <a:rPr lang="en-US" b="1">
                <a:solidFill>
                  <a:srgbClr val="000000"/>
                </a:solidFill>
                <a:latin typeface="Palatino" charset="0"/>
              </a:rPr>
              <a:t>Deb or Sue isn't a plant. </a:t>
            </a:r>
            <a:r>
              <a:rPr lang="en-US" sz="2000" b="1">
                <a:solidFill>
                  <a:srgbClr val="000000"/>
                </a:solidFill>
                <a:latin typeface="Arial" charset="0"/>
              </a:rPr>
              <a:t>    ambiguous?</a:t>
            </a:r>
            <a:endParaRPr lang="en-US" b="1">
              <a:solidFill>
                <a:srgbClr val="000000"/>
              </a:solidFill>
              <a:latin typeface="Palatino" charset="0"/>
            </a:endParaRPr>
          </a:p>
          <a:p>
            <a:pPr marL="342900" indent="-342900">
              <a:spcBef>
                <a:spcPct val="20000"/>
              </a:spcBef>
              <a:buClr>
                <a:schemeClr val="tx1"/>
              </a:buClr>
              <a:buSzPct val="75000"/>
              <a:buFont typeface="Wingdings" charset="0"/>
              <a:buChar char="l"/>
            </a:pPr>
            <a:r>
              <a:rPr lang="en-US" b="1">
                <a:solidFill>
                  <a:srgbClr val="000000"/>
                </a:solidFill>
                <a:latin typeface="Palatino" charset="0"/>
              </a:rPr>
              <a:t>Deb and Sue are friends.   </a:t>
            </a:r>
            <a:r>
              <a:rPr lang="en-US" sz="2000" b="1">
                <a:solidFill>
                  <a:srgbClr val="000000"/>
                </a:solidFill>
                <a:latin typeface="Arial" charset="0"/>
              </a:rPr>
              <a:t>use a function? predicate?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614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8614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8614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8614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8614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86148">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86148">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86148">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8614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6148" grpId="0" build="p" bldLvl="3"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3555" name="Rectangle 3"/>
          <p:cNvSpPr>
            <a:spLocks noGrp="1" noChangeArrowheads="1"/>
          </p:cNvSpPr>
          <p:nvPr>
            <p:ph idx="1"/>
          </p:nvPr>
        </p:nvSpPr>
        <p:spPr>
          <a:xfrm>
            <a:off x="762000" y="17526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288196" name="Rectangle 4"/>
          <p:cNvSpPr>
            <a:spLocks noChangeArrowheads="1"/>
          </p:cNvSpPr>
          <p:nvPr/>
        </p:nvSpPr>
        <p:spPr bwMode="auto">
          <a:xfrm>
            <a:off x="838200" y="281940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a:solidFill>
                  <a:srgbClr val="000000"/>
                </a:solidFill>
                <a:latin typeface="Palatino" charset="0"/>
              </a:rPr>
              <a:t>America bought Alaska from Russia.</a:t>
            </a:r>
          </a:p>
          <a:p>
            <a:pPr marL="742950" lvl="1" indent="-285750">
              <a:spcBef>
                <a:spcPct val="10000"/>
              </a:spcBef>
              <a:buClr>
                <a:schemeClr val="tx1"/>
              </a:buClr>
              <a:buSzPct val="75000"/>
              <a:buFontTx/>
              <a:buChar char="–"/>
            </a:pPr>
            <a:r>
              <a:rPr lang="en-US">
                <a:solidFill>
                  <a:srgbClr val="000000"/>
                </a:solidFill>
                <a:latin typeface="Arial" charset="0"/>
              </a:rPr>
              <a:t>What are the objects?</a:t>
            </a:r>
          </a:p>
          <a:p>
            <a:pPr marL="1143000" lvl="2" indent="-228600">
              <a:spcBef>
                <a:spcPct val="10000"/>
              </a:spcBef>
              <a:buClr>
                <a:schemeClr val="tx1"/>
              </a:buClr>
              <a:buSzPct val="75000"/>
              <a:buFont typeface="Wingdings" charset="0"/>
              <a:buNone/>
            </a:pPr>
            <a:r>
              <a:rPr lang="en-US" sz="2000">
                <a:solidFill>
                  <a:srgbClr val="000000"/>
                </a:solidFill>
                <a:latin typeface="Arial" charset="0"/>
              </a:rPr>
              <a:t>America, Alaska, Russia</a:t>
            </a:r>
          </a:p>
          <a:p>
            <a:pPr marL="742950" lvl="1" indent="-285750">
              <a:spcBef>
                <a:spcPct val="10000"/>
              </a:spcBef>
              <a:buClr>
                <a:schemeClr val="tx1"/>
              </a:buClr>
              <a:buSzPct val="75000"/>
              <a:buFontTx/>
              <a:buChar char="–"/>
            </a:pPr>
            <a:r>
              <a:rPr lang="en-US">
                <a:solidFill>
                  <a:srgbClr val="000000"/>
                </a:solidFill>
                <a:latin typeface="Arial" charset="0"/>
              </a:rPr>
              <a:t>What are the relations?</a:t>
            </a:r>
          </a:p>
          <a:p>
            <a:pPr marL="1143000" lvl="2" indent="-228600">
              <a:spcBef>
                <a:spcPct val="10000"/>
              </a:spcBef>
              <a:buClr>
                <a:schemeClr val="tx1"/>
              </a:buClr>
              <a:buSzPct val="75000"/>
              <a:buFont typeface="Wingdings" charset="0"/>
              <a:buNone/>
            </a:pPr>
            <a:r>
              <a:rPr lang="en-US" sz="2000">
                <a:solidFill>
                  <a:srgbClr val="000000"/>
                </a:solidFill>
                <a:latin typeface="Arial" charset="0"/>
              </a:rPr>
              <a:t>bought(who, what, from) – an </a:t>
            </a:r>
            <a:r>
              <a:rPr lang="en-US" sz="2000" i="1">
                <a:solidFill>
                  <a:srgbClr val="CC3300"/>
                </a:solidFill>
                <a:latin typeface="Arial" charset="0"/>
              </a:rPr>
              <a:t>n</a:t>
            </a:r>
            <a:r>
              <a:rPr lang="en-US" sz="2000">
                <a:solidFill>
                  <a:srgbClr val="CC3300"/>
                </a:solidFill>
                <a:latin typeface="Arial" charset="0"/>
              </a:rPr>
              <a:t>-ary relation</a:t>
            </a:r>
            <a:r>
              <a:rPr lang="en-US" sz="2000">
                <a:solidFill>
                  <a:srgbClr val="000000"/>
                </a:solidFill>
                <a:latin typeface="Arial" charset="0"/>
              </a:rPr>
              <a:t> where </a:t>
            </a:r>
            <a:r>
              <a:rPr lang="en-US" sz="2000" i="1">
                <a:solidFill>
                  <a:srgbClr val="000000"/>
                </a:solidFill>
                <a:latin typeface="Arial" charset="0"/>
              </a:rPr>
              <a:t>n</a:t>
            </a:r>
            <a:r>
              <a:rPr lang="en-US" sz="2000">
                <a:solidFill>
                  <a:srgbClr val="000000"/>
                </a:solidFill>
                <a:latin typeface="Arial" charset="0"/>
              </a:rPr>
              <a:t> is 3</a:t>
            </a:r>
          </a:p>
          <a:p>
            <a:pPr marL="742950" lvl="1" indent="-285750">
              <a:spcBef>
                <a:spcPct val="10000"/>
              </a:spcBef>
              <a:buClr>
                <a:schemeClr val="tx1"/>
              </a:buClr>
              <a:buSzPct val="75000"/>
            </a:pPr>
            <a:r>
              <a:rPr lang="en-US" b="1">
                <a:solidFill>
                  <a:schemeClr val="tx2"/>
                </a:solidFill>
                <a:latin typeface="Arial" charset="0"/>
              </a:rPr>
              <a:t>Answer:</a:t>
            </a:r>
            <a:r>
              <a:rPr lang="en-US">
                <a:solidFill>
                  <a:schemeClr val="tx2"/>
                </a:solidFill>
                <a:latin typeface="Arial" charset="0"/>
              </a:rPr>
              <a:t> </a:t>
            </a:r>
            <a:r>
              <a:rPr lang="en-US" sz="2000" b="1">
                <a:solidFill>
                  <a:schemeClr val="tx2"/>
                </a:solidFill>
                <a:latin typeface="Courier New" charset="0"/>
              </a:rPr>
              <a:t>Bought(America, Alaska, Russia)</a:t>
            </a:r>
          </a:p>
          <a:p>
            <a:pPr marL="342900" indent="-342900">
              <a:spcBef>
                <a:spcPct val="20000"/>
              </a:spcBef>
              <a:buClr>
                <a:schemeClr val="tx1"/>
              </a:buClr>
              <a:buSzPct val="75000"/>
              <a:buFont typeface="Wingdings" charset="0"/>
              <a:buChar char="l"/>
            </a:pPr>
            <a:r>
              <a:rPr lang="en-US" b="1">
                <a:solidFill>
                  <a:srgbClr val="000000"/>
                </a:solidFill>
                <a:latin typeface="Palatino" charset="0"/>
              </a:rPr>
              <a:t>Warm is between cold and hot.</a:t>
            </a:r>
          </a:p>
          <a:p>
            <a:pPr marL="342900" indent="-342900">
              <a:spcBef>
                <a:spcPct val="20000"/>
              </a:spcBef>
              <a:buClr>
                <a:schemeClr val="tx1"/>
              </a:buClr>
              <a:buSzPct val="75000"/>
              <a:buFont typeface="Wingdings" charset="0"/>
              <a:buChar char="l"/>
            </a:pPr>
            <a:r>
              <a:rPr lang="en-US" b="1">
                <a:solidFill>
                  <a:srgbClr val="000000"/>
                </a:solidFill>
                <a:latin typeface="Palatino" charset="0"/>
              </a:rPr>
              <a:t>Deb, Lynn, Jim, and Steve went together to APT.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819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8819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8819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8819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8819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8819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8819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8819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8196" grpId="0" build="p" bldLvl="3"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4579" name="Rectangle 3"/>
          <p:cNvSpPr>
            <a:spLocks noGrp="1" noChangeArrowheads="1"/>
          </p:cNvSpPr>
          <p:nvPr>
            <p:ph idx="1"/>
          </p:nvPr>
        </p:nvSpPr>
        <p:spPr>
          <a:xfrm>
            <a:off x="838200" y="17526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290244" name="Rectangle 4"/>
          <p:cNvSpPr>
            <a:spLocks noChangeArrowheads="1"/>
          </p:cNvSpPr>
          <p:nvPr/>
        </p:nvSpPr>
        <p:spPr bwMode="auto">
          <a:xfrm>
            <a:off x="838200" y="281940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Palatino" charset="0"/>
              </a:rPr>
              <a:t>Jim collects everything.</a:t>
            </a:r>
          </a:p>
          <a:p>
            <a:pPr marL="742950" lvl="1" indent="-285750">
              <a:spcBef>
                <a:spcPct val="10000"/>
              </a:spcBef>
              <a:buClr>
                <a:schemeClr val="tx1"/>
              </a:buClr>
              <a:buSzPct val="75000"/>
              <a:buFontTx/>
              <a:buChar char="–"/>
            </a:pPr>
            <a:r>
              <a:rPr lang="en-US" dirty="0">
                <a:solidFill>
                  <a:srgbClr val="000000"/>
                </a:solidFill>
                <a:latin typeface="Arial" charset="0"/>
              </a:rPr>
              <a:t>What are the variables?</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everything </a:t>
            </a:r>
            <a:r>
              <a:rPr lang="en-US" sz="2000" b="1" i="1" dirty="0">
                <a:solidFill>
                  <a:srgbClr val="000000"/>
                </a:solidFill>
                <a:latin typeface="Courier New" charset="0"/>
              </a:rPr>
              <a:t>x</a:t>
            </a:r>
            <a:endParaRPr lang="en-US" sz="2000" i="1" dirty="0">
              <a:solidFill>
                <a:srgbClr val="000000"/>
              </a:solidFill>
              <a:latin typeface="Arial" charset="0"/>
            </a:endParaRPr>
          </a:p>
          <a:p>
            <a:pPr marL="742950" lvl="1" indent="-285750">
              <a:spcBef>
                <a:spcPct val="10000"/>
              </a:spcBef>
              <a:buClr>
                <a:schemeClr val="tx1"/>
              </a:buClr>
              <a:buSzPct val="75000"/>
              <a:buFontTx/>
              <a:buChar char="–"/>
            </a:pPr>
            <a:r>
              <a:rPr lang="en-US" dirty="0">
                <a:solidFill>
                  <a:srgbClr val="000000"/>
                </a:solidFill>
                <a:latin typeface="Arial" charset="0"/>
              </a:rPr>
              <a:t>How are they quantified?</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all, universal</a:t>
            </a:r>
          </a:p>
          <a:p>
            <a:pPr marL="742950" lvl="1" indent="-28575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x </a:t>
            </a:r>
            <a:r>
              <a:rPr lang="en-US" sz="2000" b="1" dirty="0">
                <a:solidFill>
                  <a:schemeClr val="tx2"/>
                </a:solidFill>
                <a:latin typeface="Courier New" charset="0"/>
              </a:rPr>
              <a:t>Collects(</a:t>
            </a:r>
            <a:r>
              <a:rPr lang="en-US" sz="2000" b="1" dirty="0" err="1">
                <a:solidFill>
                  <a:schemeClr val="tx2"/>
                </a:solidFill>
                <a:latin typeface="Courier New" charset="0"/>
              </a:rPr>
              <a:t>Jim,x</a:t>
            </a:r>
            <a:r>
              <a:rPr lang="en-US" sz="2000" b="1" dirty="0">
                <a:solidFill>
                  <a:schemeClr val="tx2"/>
                </a:solidFill>
                <a:latin typeface="Courier New" charset="0"/>
              </a:rPr>
              <a:t>)</a:t>
            </a:r>
          </a:p>
          <a:p>
            <a:pPr marL="742950" lvl="1" indent="-285750">
              <a:spcBef>
                <a:spcPct val="10000"/>
              </a:spcBef>
              <a:buClr>
                <a:schemeClr val="tx1"/>
              </a:buClr>
              <a:buSzPct val="75000"/>
            </a:pPr>
            <a:r>
              <a:rPr lang="en-US" dirty="0">
                <a:solidFill>
                  <a:srgbClr val="000000"/>
                </a:solidFill>
                <a:latin typeface="Palatino" charset="0"/>
              </a:rPr>
              <a:t>	</a:t>
            </a:r>
            <a:r>
              <a:rPr lang="en-US" sz="2000" b="1" dirty="0">
                <a:solidFill>
                  <a:srgbClr val="000000"/>
                </a:solidFill>
                <a:latin typeface="Courier New" charset="0"/>
              </a:rPr>
              <a:t>Collects(</a:t>
            </a:r>
            <a:r>
              <a:rPr lang="en-US" sz="2000" b="1" dirty="0" err="1">
                <a:solidFill>
                  <a:srgbClr val="000000"/>
                </a:solidFill>
                <a:latin typeface="Courier New" charset="0"/>
              </a:rPr>
              <a:t>Jim,Pencil</a:t>
            </a:r>
            <a:r>
              <a:rPr lang="en-US" sz="2000" b="1" dirty="0">
                <a:solidFill>
                  <a:srgbClr val="000000"/>
                </a:solidFill>
                <a:latin typeface="Courier New" charset="0"/>
              </a:rPr>
              <a:t>) </a:t>
            </a:r>
            <a:r>
              <a:rPr lang="en-US" sz="2000" b="1" dirty="0" smtClean="0">
                <a:solidFill>
                  <a:srgbClr val="000000"/>
                </a:solidFill>
                <a:latin typeface="Symbol" charset="0"/>
              </a:rPr>
              <a:t>∧</a:t>
            </a:r>
            <a:r>
              <a:rPr lang="en-US" sz="2000" b="1" dirty="0" smtClean="0">
                <a:solidFill>
                  <a:srgbClr val="000000"/>
                </a:solidFill>
                <a:latin typeface="Courier New" charset="0"/>
              </a:rPr>
              <a:t> </a:t>
            </a:r>
            <a:r>
              <a:rPr lang="en-US" sz="2000" b="1" dirty="0">
                <a:solidFill>
                  <a:srgbClr val="000000"/>
                </a:solidFill>
                <a:latin typeface="Courier New" charset="0"/>
              </a:rPr>
              <a:t>Collects(</a:t>
            </a:r>
            <a:r>
              <a:rPr lang="en-US" sz="2000" b="1" dirty="0" err="1">
                <a:solidFill>
                  <a:srgbClr val="000000"/>
                </a:solidFill>
                <a:latin typeface="Courier New" charset="0"/>
              </a:rPr>
              <a:t>Jim,Deb</a:t>
            </a:r>
            <a:r>
              <a:rPr lang="en-US" sz="2000" b="1" dirty="0">
                <a:solidFill>
                  <a:srgbClr val="000000"/>
                </a:solidFill>
                <a:latin typeface="Courier New" charset="0"/>
              </a:rPr>
              <a:t>) </a:t>
            </a:r>
            <a:r>
              <a:rPr lang="en-US" sz="2000" b="1" dirty="0" smtClean="0">
                <a:solidFill>
                  <a:srgbClr val="000000"/>
                </a:solidFill>
                <a:latin typeface="Symbol" charset="0"/>
              </a:rPr>
              <a:t>∧</a:t>
            </a:r>
            <a:r>
              <a:rPr lang="en-US" sz="2000" b="1" dirty="0" smtClean="0">
                <a:solidFill>
                  <a:srgbClr val="000000"/>
                </a:solidFill>
                <a:latin typeface="Courier New" charset="0"/>
              </a:rPr>
              <a:t> </a:t>
            </a:r>
            <a:r>
              <a:rPr lang="en-US" sz="2000" b="1" dirty="0">
                <a:solidFill>
                  <a:srgbClr val="000000"/>
                </a:solidFill>
                <a:latin typeface="Courier New" charset="0"/>
              </a:rPr>
              <a:t>…</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Jim collects something.</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Somebody collects Jim.    </a:t>
            </a:r>
            <a:r>
              <a:rPr lang="en-US" sz="2000" b="1" dirty="0">
                <a:solidFill>
                  <a:srgbClr val="000000"/>
                </a:solidFill>
                <a:latin typeface="Arial" charset="0"/>
              </a:rPr>
              <a:t>How do you handle "body"?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9024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9024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9024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9024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9024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9024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9024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90244">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9024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44" grpId="0" build="p" bldLvl="3"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1292291" name="Rectangle 3"/>
          <p:cNvSpPr>
            <a:spLocks noGrp="1" noChangeArrowheads="1"/>
          </p:cNvSpPr>
          <p:nvPr>
            <p:ph idx="1"/>
          </p:nvPr>
        </p:nvSpPr>
        <p:spPr>
          <a:xfrm>
            <a:off x="457200" y="1600200"/>
            <a:ext cx="8458200" cy="4525963"/>
          </a:xfrm>
        </p:spPr>
        <p:txBody>
          <a:bodyPr>
            <a:normAutofit/>
          </a:bodyPr>
          <a:lstStyle/>
          <a:p>
            <a:pPr eaLnBrk="1" hangingPunct="1">
              <a:buFont typeface="Wingdings" charset="0"/>
              <a:buNone/>
            </a:pPr>
            <a:r>
              <a:rPr lang="en-US" sz="3000" dirty="0">
                <a:latin typeface="Calibri" charset="0"/>
              </a:rPr>
              <a:t>When to restrict the domain, e.g., to people:</a:t>
            </a:r>
          </a:p>
          <a:p>
            <a:pPr eaLnBrk="1" hangingPunct="1"/>
            <a:r>
              <a:rPr lang="en-US" sz="3000" dirty="0">
                <a:latin typeface="Calibri" charset="0"/>
              </a:rPr>
              <a:t>All:                            </a:t>
            </a:r>
            <a:r>
              <a:rPr lang="en-US" sz="3000" dirty="0" smtClean="0">
                <a:solidFill>
                  <a:schemeClr val="hlink"/>
                </a:solidFill>
                <a:latin typeface="Symbol" charset="0"/>
              </a:rPr>
              <a:t>∀</a:t>
            </a:r>
            <a:r>
              <a:rPr lang="en-US" sz="3000" dirty="0" smtClean="0">
                <a:solidFill>
                  <a:srgbClr val="A50021"/>
                </a:solidFill>
                <a:latin typeface="Courier New" charset="0"/>
              </a:rPr>
              <a:t>x </a:t>
            </a:r>
            <a:r>
              <a:rPr lang="en-US" sz="3000" dirty="0">
                <a:solidFill>
                  <a:srgbClr val="A50021"/>
                </a:solidFill>
                <a:latin typeface="Courier New" charset="0"/>
              </a:rPr>
              <a:t>(Person(x</a:t>
            </a:r>
            <a:r>
              <a:rPr lang="en-US" sz="3000" dirty="0" smtClean="0">
                <a:solidFill>
                  <a:srgbClr val="A50021"/>
                </a:solidFill>
                <a:latin typeface="Courier New" charset="0"/>
              </a:rPr>
              <a:t>)</a:t>
            </a:r>
            <a:r>
              <a:rPr lang="en-US" sz="3000" dirty="0" smtClean="0">
                <a:solidFill>
                  <a:srgbClr val="A50021"/>
                </a:solidFill>
                <a:latin typeface="Symbol" charset="0"/>
              </a:rPr>
              <a:t>∧ </a:t>
            </a:r>
            <a:r>
              <a:rPr lang="en-US" sz="3000" dirty="0">
                <a:solidFill>
                  <a:srgbClr val="A50021"/>
                </a:solidFill>
                <a:latin typeface="Symbol" charset="0"/>
              </a:rPr>
              <a:t>. . .) </a:t>
            </a:r>
            <a:r>
              <a:rPr lang="en-US" sz="3000" dirty="0" smtClean="0">
                <a:solidFill>
                  <a:schemeClr val="hlink"/>
                </a:solidFill>
                <a:latin typeface="Symbol" charset="0"/>
              </a:rPr>
              <a:t>⇒</a:t>
            </a:r>
            <a:r>
              <a:rPr lang="en-US" sz="3000" dirty="0" smtClean="0">
                <a:solidFill>
                  <a:srgbClr val="A50021"/>
                </a:solidFill>
                <a:latin typeface="Symbol" charset="0"/>
              </a:rPr>
              <a:t> </a:t>
            </a:r>
            <a:r>
              <a:rPr lang="en-US" sz="3000" dirty="0">
                <a:solidFill>
                  <a:srgbClr val="A50021"/>
                </a:solidFill>
                <a:latin typeface="Symbol" charset="0"/>
              </a:rPr>
              <a:t>. . .</a:t>
            </a:r>
            <a:endParaRPr lang="en-US" sz="3000" dirty="0">
              <a:solidFill>
                <a:srgbClr val="A50021"/>
              </a:solidFill>
              <a:latin typeface="Calibri" charset="0"/>
            </a:endParaRPr>
          </a:p>
          <a:p>
            <a:pPr lvl="1" eaLnBrk="1" hangingPunct="1"/>
            <a:r>
              <a:rPr lang="en-US" sz="2000" b="1" dirty="0">
                <a:latin typeface="Calibri" charset="0"/>
              </a:rPr>
              <a:t>things</a:t>
            </a:r>
            <a:r>
              <a:rPr lang="en-US" sz="2000" dirty="0">
                <a:latin typeface="Calibri" charset="0"/>
              </a:rPr>
              <a:t>: anything, everything, whatever</a:t>
            </a:r>
          </a:p>
          <a:p>
            <a:pPr lvl="1" eaLnBrk="1" hangingPunct="1"/>
            <a:r>
              <a:rPr lang="en-US" sz="2000" b="1" dirty="0">
                <a:latin typeface="Calibri" charset="0"/>
              </a:rPr>
              <a:t>people</a:t>
            </a:r>
            <a:r>
              <a:rPr lang="en-US" sz="2000" dirty="0">
                <a:latin typeface="Calibri" charset="0"/>
              </a:rPr>
              <a:t>: anybody, anyone, everybody, everyone, whoever</a:t>
            </a:r>
          </a:p>
          <a:p>
            <a:pPr eaLnBrk="1" hangingPunct="1"/>
            <a:r>
              <a:rPr lang="en-US" sz="3000" dirty="0">
                <a:latin typeface="Calibri" charset="0"/>
              </a:rPr>
              <a:t>Some (at least one): </a:t>
            </a:r>
            <a:r>
              <a:rPr lang="en-US" sz="3000" dirty="0" smtClean="0">
                <a:solidFill>
                  <a:schemeClr val="hlink"/>
                </a:solidFill>
                <a:latin typeface="Symbol" charset="0"/>
              </a:rPr>
              <a:t>∃</a:t>
            </a:r>
            <a:r>
              <a:rPr lang="en-US" sz="3000" dirty="0" smtClean="0">
                <a:solidFill>
                  <a:srgbClr val="A50021"/>
                </a:solidFill>
                <a:latin typeface="Courier New" charset="0"/>
              </a:rPr>
              <a:t>x </a:t>
            </a:r>
            <a:r>
              <a:rPr lang="en-US" sz="3000" dirty="0">
                <a:solidFill>
                  <a:srgbClr val="A50021"/>
                </a:solidFill>
                <a:latin typeface="Courier New" charset="0"/>
              </a:rPr>
              <a:t>Person(x</a:t>
            </a:r>
            <a:r>
              <a:rPr lang="en-US" sz="3000" dirty="0" smtClean="0">
                <a:solidFill>
                  <a:srgbClr val="A50021"/>
                </a:solidFill>
                <a:latin typeface="Courier New" charset="0"/>
              </a:rPr>
              <a:t>)</a:t>
            </a:r>
            <a:r>
              <a:rPr lang="en-US" sz="3000" dirty="0" smtClean="0">
                <a:solidFill>
                  <a:srgbClr val="A50021"/>
                </a:solidFill>
                <a:latin typeface="Symbol" charset="0"/>
              </a:rPr>
              <a:t>∧ </a:t>
            </a:r>
            <a:r>
              <a:rPr lang="en-US" sz="3000" dirty="0">
                <a:solidFill>
                  <a:srgbClr val="A50021"/>
                </a:solidFill>
                <a:latin typeface="Symbol" charset="0"/>
              </a:rPr>
              <a:t>. . .</a:t>
            </a:r>
            <a:r>
              <a:rPr lang="en-US" sz="3000" dirty="0">
                <a:latin typeface="Symbol" charset="0"/>
              </a:rPr>
              <a:t> </a:t>
            </a:r>
            <a:r>
              <a:rPr lang="en-US" sz="3000" dirty="0" smtClean="0">
                <a:solidFill>
                  <a:schemeClr val="hlink"/>
                </a:solidFill>
                <a:latin typeface="Symbol" charset="0"/>
              </a:rPr>
              <a:t>∧</a:t>
            </a:r>
            <a:r>
              <a:rPr lang="en-US" sz="3000" dirty="0" smtClean="0">
                <a:latin typeface="Symbol" charset="0"/>
              </a:rPr>
              <a:t> </a:t>
            </a:r>
            <a:r>
              <a:rPr lang="en-US" sz="3000" dirty="0">
                <a:solidFill>
                  <a:srgbClr val="A50021"/>
                </a:solidFill>
                <a:latin typeface="Symbol" charset="0"/>
              </a:rPr>
              <a:t>. . .</a:t>
            </a:r>
            <a:endParaRPr lang="en-US" sz="3000" dirty="0">
              <a:solidFill>
                <a:srgbClr val="A50021"/>
              </a:solidFill>
              <a:latin typeface="Calibri" charset="0"/>
            </a:endParaRPr>
          </a:p>
          <a:p>
            <a:pPr lvl="1" eaLnBrk="1" hangingPunct="1"/>
            <a:r>
              <a:rPr lang="en-US" sz="2000" b="1" dirty="0">
                <a:latin typeface="Calibri" charset="0"/>
              </a:rPr>
              <a:t>things</a:t>
            </a:r>
            <a:r>
              <a:rPr lang="en-US" sz="2000" dirty="0">
                <a:latin typeface="Calibri" charset="0"/>
              </a:rPr>
              <a:t>: something</a:t>
            </a:r>
          </a:p>
          <a:p>
            <a:pPr lvl="1" eaLnBrk="1" hangingPunct="1"/>
            <a:r>
              <a:rPr lang="en-US" sz="2000" b="1" dirty="0">
                <a:latin typeface="Calibri" charset="0"/>
              </a:rPr>
              <a:t>people</a:t>
            </a:r>
            <a:r>
              <a:rPr lang="en-US" sz="2000" dirty="0">
                <a:latin typeface="Calibri" charset="0"/>
              </a:rPr>
              <a:t>: somebody, someone</a:t>
            </a:r>
          </a:p>
          <a:p>
            <a:pPr eaLnBrk="1" hangingPunct="1"/>
            <a:r>
              <a:rPr lang="en-US" sz="3000" dirty="0">
                <a:latin typeface="Calibri" charset="0"/>
              </a:rPr>
              <a:t>None:                       </a:t>
            </a:r>
            <a:r>
              <a:rPr lang="en-US" sz="3000" dirty="0" smtClean="0">
                <a:latin typeface="Symbol" charset="0"/>
              </a:rPr>
              <a:t>¬</a:t>
            </a:r>
            <a:r>
              <a:rPr lang="en-US" sz="3000" dirty="0" smtClean="0">
                <a:solidFill>
                  <a:schemeClr val="hlink"/>
                </a:solidFill>
                <a:latin typeface="Symbol" charset="0"/>
              </a:rPr>
              <a:t>∃</a:t>
            </a:r>
            <a:r>
              <a:rPr lang="en-US" sz="3000" dirty="0" smtClean="0">
                <a:solidFill>
                  <a:srgbClr val="A50021"/>
                </a:solidFill>
                <a:latin typeface="Courier New" charset="0"/>
              </a:rPr>
              <a:t>x </a:t>
            </a:r>
            <a:r>
              <a:rPr lang="en-US" sz="3000" dirty="0">
                <a:solidFill>
                  <a:srgbClr val="A50021"/>
                </a:solidFill>
                <a:latin typeface="Courier New" charset="0"/>
              </a:rPr>
              <a:t>Person(x</a:t>
            </a:r>
            <a:r>
              <a:rPr lang="en-US" sz="3000" dirty="0" smtClean="0">
                <a:solidFill>
                  <a:srgbClr val="A50021"/>
                </a:solidFill>
                <a:latin typeface="Courier New" charset="0"/>
              </a:rPr>
              <a:t>)</a:t>
            </a:r>
            <a:r>
              <a:rPr lang="en-US" sz="3000" dirty="0" smtClean="0">
                <a:solidFill>
                  <a:srgbClr val="A50021"/>
                </a:solidFill>
                <a:latin typeface="Symbol" charset="0"/>
              </a:rPr>
              <a:t>∧ </a:t>
            </a:r>
            <a:r>
              <a:rPr lang="en-US" sz="3000" dirty="0">
                <a:solidFill>
                  <a:srgbClr val="A50021"/>
                </a:solidFill>
                <a:latin typeface="Symbol" charset="0"/>
              </a:rPr>
              <a:t>. . .</a:t>
            </a:r>
            <a:r>
              <a:rPr lang="en-US" sz="3000" dirty="0">
                <a:latin typeface="Symbol" charset="0"/>
              </a:rPr>
              <a:t> </a:t>
            </a:r>
            <a:r>
              <a:rPr lang="en-US" sz="3000" dirty="0" smtClean="0">
                <a:solidFill>
                  <a:schemeClr val="hlink"/>
                </a:solidFill>
                <a:latin typeface="Symbol" charset="0"/>
              </a:rPr>
              <a:t>∧</a:t>
            </a:r>
            <a:r>
              <a:rPr lang="en-US" sz="3000" dirty="0" smtClean="0">
                <a:latin typeface="Symbol" charset="0"/>
              </a:rPr>
              <a:t> </a:t>
            </a:r>
            <a:r>
              <a:rPr lang="en-US" sz="3000" dirty="0">
                <a:solidFill>
                  <a:srgbClr val="A50021"/>
                </a:solidFill>
                <a:latin typeface="Symbol" charset="0"/>
              </a:rPr>
              <a:t>. . .</a:t>
            </a:r>
            <a:endParaRPr lang="en-US" sz="3000" dirty="0">
              <a:solidFill>
                <a:srgbClr val="A50021"/>
              </a:solidFill>
              <a:latin typeface="Calibri" charset="0"/>
            </a:endParaRPr>
          </a:p>
          <a:p>
            <a:pPr lvl="1" eaLnBrk="1" hangingPunct="1"/>
            <a:r>
              <a:rPr lang="en-US" sz="2000" b="1" dirty="0">
                <a:latin typeface="Calibri" charset="0"/>
              </a:rPr>
              <a:t>things</a:t>
            </a:r>
            <a:r>
              <a:rPr lang="en-US" sz="2000" dirty="0">
                <a:latin typeface="Calibri" charset="0"/>
              </a:rPr>
              <a:t>: nothing</a:t>
            </a:r>
          </a:p>
          <a:p>
            <a:pPr lvl="1" eaLnBrk="1" hangingPunct="1"/>
            <a:r>
              <a:rPr lang="en-US" sz="2000" b="1" dirty="0">
                <a:latin typeface="Calibri" charset="0"/>
              </a:rPr>
              <a:t>people</a:t>
            </a:r>
            <a:r>
              <a:rPr lang="en-US" sz="2000" dirty="0">
                <a:latin typeface="Calibri" charset="0"/>
              </a:rPr>
              <a:t>: nobody, no one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9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922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2922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29229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9229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29229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29229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92291">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292291">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12922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229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6627" name="Rectangle 3"/>
          <p:cNvSpPr>
            <a:spLocks noGrp="1" noChangeArrowheads="1"/>
          </p:cNvSpPr>
          <p:nvPr>
            <p:ph idx="1"/>
          </p:nvPr>
        </p:nvSpPr>
        <p:spPr>
          <a:xfrm>
            <a:off x="811213" y="16002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294340" name="Rectangle 4"/>
          <p:cNvSpPr>
            <a:spLocks noChangeArrowheads="1"/>
          </p:cNvSpPr>
          <p:nvPr/>
        </p:nvSpPr>
        <p:spPr bwMode="auto">
          <a:xfrm>
            <a:off x="838200" y="2590800"/>
            <a:ext cx="7620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Palatino" charset="0"/>
              </a:rPr>
              <a:t>Somebody collects something.</a:t>
            </a:r>
          </a:p>
          <a:p>
            <a:pPr marL="742950" lvl="1" indent="-285750">
              <a:spcBef>
                <a:spcPct val="10000"/>
              </a:spcBef>
              <a:buClr>
                <a:schemeClr val="tx1"/>
              </a:buClr>
              <a:buSzPct val="75000"/>
              <a:buFontTx/>
              <a:buChar char="–"/>
            </a:pPr>
            <a:r>
              <a:rPr lang="en-US" dirty="0">
                <a:solidFill>
                  <a:srgbClr val="000000"/>
                </a:solidFill>
                <a:latin typeface="Arial" charset="0"/>
              </a:rPr>
              <a:t>What are the variables?</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somebody </a:t>
            </a:r>
            <a:r>
              <a:rPr lang="en-US" sz="2000" b="1" dirty="0">
                <a:solidFill>
                  <a:srgbClr val="000000"/>
                </a:solidFill>
                <a:latin typeface="Courier New" charset="0"/>
              </a:rPr>
              <a:t>x</a:t>
            </a:r>
            <a:r>
              <a:rPr lang="en-US" sz="2000" dirty="0">
                <a:solidFill>
                  <a:srgbClr val="000000"/>
                </a:solidFill>
                <a:latin typeface="Arial" charset="0"/>
              </a:rPr>
              <a:t> and something </a:t>
            </a:r>
            <a:r>
              <a:rPr lang="en-US" sz="2000" b="1" dirty="0">
                <a:solidFill>
                  <a:srgbClr val="000000"/>
                </a:solidFill>
                <a:latin typeface="Courier New" charset="0"/>
              </a:rPr>
              <a:t>y</a:t>
            </a:r>
            <a:endParaRPr lang="en-US" sz="2000" dirty="0">
              <a:solidFill>
                <a:srgbClr val="000000"/>
              </a:solidFill>
              <a:latin typeface="Arial" charset="0"/>
            </a:endParaRPr>
          </a:p>
          <a:p>
            <a:pPr marL="742950" lvl="1" indent="-285750">
              <a:spcBef>
                <a:spcPct val="10000"/>
              </a:spcBef>
              <a:buClr>
                <a:schemeClr val="tx1"/>
              </a:buClr>
              <a:buSzPct val="75000"/>
              <a:buFontTx/>
              <a:buChar char="–"/>
            </a:pPr>
            <a:r>
              <a:rPr lang="en-US" dirty="0">
                <a:solidFill>
                  <a:srgbClr val="000000"/>
                </a:solidFill>
                <a:latin typeface="Arial" charset="0"/>
              </a:rPr>
              <a:t>How are they quantified?</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at least one, existential</a:t>
            </a:r>
          </a:p>
          <a:p>
            <a:pPr marL="742950" lvl="1" indent="-28575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folHlink"/>
                </a:solidFill>
                <a:latin typeface="Symbol" charset="0"/>
              </a:rPr>
              <a:t>∃</a:t>
            </a:r>
            <a:r>
              <a:rPr lang="en-US" sz="2000" b="1" dirty="0" err="1" smtClean="0">
                <a:solidFill>
                  <a:schemeClr val="tx2"/>
                </a:solidFill>
                <a:latin typeface="Courier New" charset="0"/>
              </a:rPr>
              <a:t>x</a:t>
            </a:r>
            <a:r>
              <a:rPr lang="en-US" sz="2000" b="1" dirty="0" err="1">
                <a:solidFill>
                  <a:schemeClr val="tx2"/>
                </a:solidFill>
                <a:latin typeface="Courier New" charset="0"/>
              </a:rPr>
              <a:t>,y</a:t>
            </a:r>
            <a:r>
              <a:rPr lang="en-US" sz="2000" b="1" dirty="0">
                <a:solidFill>
                  <a:schemeClr val="tx2"/>
                </a:solidFill>
                <a:latin typeface="Courier New" charset="0"/>
              </a:rPr>
              <a:t> Person(x) </a:t>
            </a:r>
            <a:r>
              <a:rPr lang="en-US" sz="2000" b="1" dirty="0" smtClean="0">
                <a:solidFill>
                  <a:schemeClr val="folHlink"/>
                </a:solidFill>
                <a:latin typeface="Symbol" charset="0"/>
              </a:rPr>
              <a:t>∧</a:t>
            </a:r>
            <a:r>
              <a:rPr lang="en-US" sz="2000" b="1" dirty="0" smtClean="0">
                <a:solidFill>
                  <a:schemeClr val="tx2"/>
                </a:solidFill>
                <a:latin typeface="Courier New" charset="0"/>
              </a:rPr>
              <a:t> </a:t>
            </a:r>
            <a:r>
              <a:rPr lang="en-US" sz="2000" b="1" dirty="0">
                <a:solidFill>
                  <a:schemeClr val="tx2"/>
                </a:solidFill>
                <a:latin typeface="Courier New" charset="0"/>
              </a:rPr>
              <a:t>Collects(</a:t>
            </a:r>
            <a:r>
              <a:rPr lang="en-US" sz="2000" b="1" dirty="0" err="1">
                <a:solidFill>
                  <a:schemeClr val="tx2"/>
                </a:solidFill>
                <a:latin typeface="Courier New" charset="0"/>
              </a:rPr>
              <a:t>x,y</a:t>
            </a:r>
            <a:r>
              <a:rPr lang="en-US" sz="2000" b="1" dirty="0">
                <a:solidFill>
                  <a:schemeClr val="tx2"/>
                </a:solidFill>
                <a:latin typeface="Courier New" charset="0"/>
              </a:rPr>
              <a:t>)</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Everybody collects everything.</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Everybody collects something.</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Something is collected by everybody.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9434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9434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9434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9434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94340">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94340">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94340">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94340">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9434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4340" grpId="0" build="p" bldLvl="3"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7651" name="Rectangle 3"/>
          <p:cNvSpPr>
            <a:spLocks noGrp="1" noChangeArrowheads="1"/>
          </p:cNvSpPr>
          <p:nvPr>
            <p:ph idx="1"/>
          </p:nvPr>
        </p:nvSpPr>
        <p:spPr>
          <a:xfrm>
            <a:off x="685800" y="16002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296388" name="Rectangle 4"/>
          <p:cNvSpPr>
            <a:spLocks noChangeArrowheads="1"/>
          </p:cNvSpPr>
          <p:nvPr/>
        </p:nvSpPr>
        <p:spPr bwMode="auto">
          <a:xfrm>
            <a:off x="609600" y="2590800"/>
            <a:ext cx="7543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Palatino" charset="0"/>
              </a:rPr>
              <a:t>Nothing collects anything.</a:t>
            </a:r>
          </a:p>
          <a:p>
            <a:pPr marL="742950" lvl="1" indent="-285750">
              <a:spcBef>
                <a:spcPct val="10000"/>
              </a:spcBef>
              <a:buClr>
                <a:schemeClr val="tx1"/>
              </a:buClr>
              <a:buSzPct val="75000"/>
              <a:buFontTx/>
              <a:buChar char="–"/>
            </a:pPr>
            <a:r>
              <a:rPr lang="en-US" dirty="0">
                <a:solidFill>
                  <a:srgbClr val="000000"/>
                </a:solidFill>
                <a:latin typeface="Arial" charset="0"/>
              </a:rPr>
              <a:t>What are the variables and quantifiers?</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nothing </a:t>
            </a:r>
            <a:r>
              <a:rPr lang="en-US" sz="2000" b="1" dirty="0">
                <a:solidFill>
                  <a:srgbClr val="000000"/>
                </a:solidFill>
                <a:latin typeface="Courier New" charset="0"/>
              </a:rPr>
              <a:t>x</a:t>
            </a:r>
            <a:r>
              <a:rPr lang="en-US" sz="2000" dirty="0">
                <a:solidFill>
                  <a:srgbClr val="000000"/>
                </a:solidFill>
                <a:latin typeface="Arial" charset="0"/>
              </a:rPr>
              <a:t> and anything </a:t>
            </a:r>
            <a:r>
              <a:rPr lang="en-US" sz="2000" b="1" dirty="0">
                <a:solidFill>
                  <a:srgbClr val="000000"/>
                </a:solidFill>
                <a:latin typeface="Courier New" charset="0"/>
              </a:rPr>
              <a:t>y</a:t>
            </a:r>
            <a:endParaRPr lang="en-US" sz="2000" dirty="0">
              <a:solidFill>
                <a:srgbClr val="000000"/>
              </a:solidFill>
              <a:latin typeface="Arial" charset="0"/>
            </a:endParaRP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not one (i.e., not existential) and all (universal)</a:t>
            </a:r>
          </a:p>
          <a:p>
            <a:pPr marL="742950" lvl="1" indent="-285750">
              <a:spcBef>
                <a:spcPct val="10000"/>
              </a:spcBef>
              <a:buClr>
                <a:schemeClr val="tx1"/>
              </a:buClr>
              <a:buSzPct val="75000"/>
            </a:pPr>
            <a:r>
              <a:rPr lang="en-US" b="1" dirty="0">
                <a:solidFill>
                  <a:schemeClr val="tx2"/>
                </a:solidFill>
                <a:latin typeface="Arial" charset="0"/>
              </a:rPr>
              <a:t>	Answer:</a:t>
            </a:r>
            <a:r>
              <a:rPr lang="en-US" dirty="0">
                <a:solidFill>
                  <a:schemeClr val="tx2"/>
                </a:solidFill>
                <a:latin typeface="Aria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x </a:t>
            </a:r>
            <a:r>
              <a:rPr lang="en-US" sz="2000" b="1" dirty="0" smtClean="0">
                <a:solidFill>
                  <a:schemeClr val="tx2"/>
                </a:solidFill>
                <a:latin typeface="Symbol" charset="0"/>
              </a:rPr>
              <a:t>∀</a:t>
            </a:r>
            <a:r>
              <a:rPr lang="en-US" sz="2000" b="1" dirty="0" smtClean="0">
                <a:solidFill>
                  <a:schemeClr val="tx2"/>
                </a:solidFill>
                <a:latin typeface="Courier New" charset="0"/>
              </a:rPr>
              <a:t>y </a:t>
            </a:r>
            <a:r>
              <a:rPr lang="en-US" sz="2000" b="1" dirty="0">
                <a:solidFill>
                  <a:schemeClr val="tx2"/>
                </a:solidFill>
                <a:latin typeface="Courier New" charset="0"/>
              </a:rPr>
              <a:t>Collects(</a:t>
            </a:r>
            <a:r>
              <a:rPr lang="en-US" sz="2000" b="1" dirty="0" err="1">
                <a:solidFill>
                  <a:schemeClr val="tx2"/>
                </a:solidFill>
                <a:latin typeface="Courier New" charset="0"/>
              </a:rPr>
              <a:t>x,y</a:t>
            </a:r>
            <a:r>
              <a:rPr lang="en-US" sz="2000" b="1" dirty="0">
                <a:solidFill>
                  <a:schemeClr val="tx2"/>
                </a:solidFill>
                <a:latin typeface="Courier New" charset="0"/>
              </a:rPr>
              <a:t>)</a:t>
            </a:r>
          </a:p>
          <a:p>
            <a:pPr marL="742950" lvl="1" indent="-285750">
              <a:spcBef>
                <a:spcPct val="10000"/>
              </a:spcBef>
              <a:buClr>
                <a:schemeClr val="tx1"/>
              </a:buClr>
              <a:buSzPct val="75000"/>
              <a:buFontTx/>
              <a:buChar char="–"/>
            </a:pPr>
            <a:r>
              <a:rPr lang="en-US" dirty="0">
                <a:solidFill>
                  <a:srgbClr val="000000"/>
                </a:solidFill>
                <a:latin typeface="Arial" charset="0"/>
              </a:rPr>
              <a:t>Equivalent?</a:t>
            </a:r>
          </a:p>
          <a:p>
            <a:pPr marL="1143000" lvl="2" indent="-228600">
              <a:spcBef>
                <a:spcPct val="10000"/>
              </a:spcBef>
              <a:buClr>
                <a:schemeClr val="tx1"/>
              </a:buClr>
              <a:buSzPct val="75000"/>
            </a:pPr>
            <a:r>
              <a:rPr lang="en-US" dirty="0">
                <a:solidFill>
                  <a:srgbClr val="A50021"/>
                </a:solidFill>
                <a:latin typeface="Palatino" charset="0"/>
              </a:rPr>
              <a:t>Everything</a:t>
            </a:r>
            <a:r>
              <a:rPr lang="en-US" dirty="0">
                <a:solidFill>
                  <a:srgbClr val="000000"/>
                </a:solidFill>
                <a:latin typeface="Palatino" charset="0"/>
              </a:rPr>
              <a:t> does </a:t>
            </a:r>
            <a:r>
              <a:rPr lang="en-US" dirty="0">
                <a:solidFill>
                  <a:srgbClr val="A50021"/>
                </a:solidFill>
                <a:latin typeface="Palatino" charset="0"/>
              </a:rPr>
              <a:t>not</a:t>
            </a:r>
            <a:r>
              <a:rPr lang="en-US" dirty="0">
                <a:solidFill>
                  <a:srgbClr val="000000"/>
                </a:solidFill>
                <a:latin typeface="Palatino" charset="0"/>
              </a:rPr>
              <a:t> collect anything.</a:t>
            </a:r>
          </a:p>
          <a:p>
            <a:pPr marL="742950" lvl="1" indent="-285750">
              <a:spcBef>
                <a:spcPct val="10000"/>
              </a:spcBef>
              <a:buClr>
                <a:schemeClr val="tx1"/>
              </a:buClr>
              <a:buSzPct val="75000"/>
            </a:pPr>
            <a:r>
              <a:rPr lang="en-US" b="1" dirty="0">
                <a:solidFill>
                  <a:schemeClr val="tx2"/>
                </a:solidFill>
                <a:latin typeface="Arial" charset="0"/>
              </a:rPr>
              <a:t>	Answer:</a:t>
            </a:r>
            <a:r>
              <a:rPr lang="en-US" dirty="0">
                <a:solidFill>
                  <a:schemeClr val="tx2"/>
                </a:solidFill>
                <a:latin typeface="Arial" charset="0"/>
              </a:rPr>
              <a:t> </a:t>
            </a:r>
            <a:r>
              <a:rPr lang="en-US" sz="2000" b="1" dirty="0" smtClean="0">
                <a:solidFill>
                  <a:srgbClr val="A50021"/>
                </a:solidFill>
                <a:latin typeface="Symbol" charset="0"/>
              </a:rPr>
              <a:t>∀</a:t>
            </a:r>
            <a:r>
              <a:rPr lang="en-US" sz="2000" b="1" dirty="0" err="1" smtClean="0">
                <a:solidFill>
                  <a:schemeClr val="tx2"/>
                </a:solidFill>
                <a:latin typeface="Courier New" charset="0"/>
              </a:rPr>
              <a:t>x</a:t>
            </a:r>
            <a:r>
              <a:rPr lang="en-US" sz="2000" b="1" dirty="0" err="1">
                <a:solidFill>
                  <a:schemeClr val="tx2"/>
                </a:solidFill>
                <a:latin typeface="Courier New" charset="0"/>
              </a:rPr>
              <a:t>,y</a:t>
            </a:r>
            <a:r>
              <a:rPr lang="en-US" sz="2000" dirty="0">
                <a:solidFill>
                  <a:schemeClr val="tx2"/>
                </a:solidFill>
                <a:latin typeface="Palatino" charset="0"/>
              </a:rPr>
              <a:t>  </a:t>
            </a:r>
            <a:r>
              <a:rPr lang="en-US" sz="2000" dirty="0" smtClean="0">
                <a:solidFill>
                  <a:srgbClr val="A50021"/>
                </a:solidFill>
                <a:latin typeface="Symbol" charset="0"/>
              </a:rPr>
              <a:t>¬</a:t>
            </a:r>
            <a:r>
              <a:rPr lang="en-US" sz="2000" b="1" dirty="0" smtClean="0">
                <a:solidFill>
                  <a:schemeClr val="tx2"/>
                </a:solidFill>
                <a:latin typeface="Courier New" charset="0"/>
              </a:rPr>
              <a:t>Collects</a:t>
            </a:r>
            <a:r>
              <a:rPr lang="en-US" sz="2000" b="1" dirty="0">
                <a:solidFill>
                  <a:schemeClr val="tx2"/>
                </a:solidFill>
                <a:latin typeface="Courier New" charset="0"/>
              </a:rPr>
              <a:t>(</a:t>
            </a:r>
            <a:r>
              <a:rPr lang="en-US" sz="2000" b="1" dirty="0" err="1">
                <a:solidFill>
                  <a:schemeClr val="tx2"/>
                </a:solidFill>
                <a:latin typeface="Courier New" charset="0"/>
              </a:rPr>
              <a:t>x,y</a:t>
            </a:r>
            <a:r>
              <a:rPr lang="en-US" sz="2000" b="1" dirty="0">
                <a:solidFill>
                  <a:schemeClr val="tx2"/>
                </a:solidFill>
                <a:latin typeface="Courier New" charset="0"/>
              </a:rPr>
              <a:t>)</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Everything collects nothing.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963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9638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9638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9638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9638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96388">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96388">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96388">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9638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6388" grpId="0" build="p" bldLvl="3"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8675" name="Rectangle 3"/>
          <p:cNvSpPr>
            <a:spLocks noGrp="1" noChangeArrowheads="1"/>
          </p:cNvSpPr>
          <p:nvPr>
            <p:ph idx="1"/>
          </p:nvPr>
        </p:nvSpPr>
        <p:spPr>
          <a:xfrm>
            <a:off x="685800" y="16002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298436" name="Rectangle 4"/>
          <p:cNvSpPr>
            <a:spLocks noChangeArrowheads="1"/>
          </p:cNvSpPr>
          <p:nvPr/>
        </p:nvSpPr>
        <p:spPr bwMode="auto">
          <a:xfrm>
            <a:off x="609600" y="25908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Palatino" charset="0"/>
              </a:rPr>
              <a:t>All hoarders collect everything.</a:t>
            </a:r>
          </a:p>
          <a:p>
            <a:pPr marL="742950" lvl="1" indent="-285750">
              <a:spcBef>
                <a:spcPct val="10000"/>
              </a:spcBef>
              <a:buClr>
                <a:schemeClr val="tx1"/>
              </a:buClr>
              <a:buSzPct val="75000"/>
              <a:buFontTx/>
              <a:buChar char="–"/>
            </a:pPr>
            <a:r>
              <a:rPr lang="en-US" dirty="0">
                <a:solidFill>
                  <a:srgbClr val="000000"/>
                </a:solidFill>
                <a:latin typeface="Arial" charset="0"/>
              </a:rPr>
              <a:t>How are ideas connected?</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being a hoarder</a:t>
            </a:r>
            <a:r>
              <a:rPr lang="en-US" sz="2000" dirty="0">
                <a:latin typeface="Arial" charset="0"/>
              </a:rPr>
              <a:t> </a:t>
            </a:r>
            <a:r>
              <a:rPr lang="en-US" sz="2000" dirty="0">
                <a:solidFill>
                  <a:schemeClr val="folHlink"/>
                </a:solidFill>
                <a:latin typeface="Arial" charset="0"/>
              </a:rPr>
              <a:t>implies</a:t>
            </a:r>
            <a:r>
              <a:rPr lang="en-US" sz="2000" dirty="0">
                <a:latin typeface="Arial" charset="0"/>
              </a:rPr>
              <a:t> </a:t>
            </a:r>
            <a:r>
              <a:rPr lang="en-US" sz="2000" dirty="0">
                <a:solidFill>
                  <a:srgbClr val="000000"/>
                </a:solidFill>
                <a:latin typeface="Arial" charset="0"/>
              </a:rPr>
              <a:t>collecting everything</a:t>
            </a:r>
          </a:p>
          <a:p>
            <a:pPr marL="742950" lvl="1" indent="-28575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folHlink"/>
                </a:solidFill>
                <a:latin typeface="Symbol" charset="0"/>
              </a:rPr>
              <a:t>∀</a:t>
            </a:r>
            <a:r>
              <a:rPr lang="en-US" sz="2000" b="1" dirty="0" err="1" smtClean="0">
                <a:solidFill>
                  <a:schemeClr val="folHlink"/>
                </a:solidFill>
                <a:latin typeface="Courier New" charset="0"/>
              </a:rPr>
              <a:t>x</a:t>
            </a:r>
            <a:r>
              <a:rPr lang="en-US" sz="2000" b="1" dirty="0" err="1">
                <a:solidFill>
                  <a:schemeClr val="tx2"/>
                </a:solidFill>
                <a:latin typeface="Courier New" charset="0"/>
              </a:rPr>
              <a:t>,y</a:t>
            </a:r>
            <a:r>
              <a:rPr lang="en-US" sz="2000" b="1" dirty="0">
                <a:solidFill>
                  <a:schemeClr val="tx2"/>
                </a:solidFill>
                <a:latin typeface="Courier New" charset="0"/>
              </a:rPr>
              <a:t> </a:t>
            </a:r>
            <a:r>
              <a:rPr lang="en-US" sz="2000" b="1" dirty="0" err="1">
                <a:solidFill>
                  <a:schemeClr val="tx2"/>
                </a:solidFill>
                <a:latin typeface="Courier New" charset="0"/>
              </a:rPr>
              <a:t>Horder</a:t>
            </a:r>
            <a:r>
              <a:rPr lang="en-US" sz="2000" b="1" dirty="0">
                <a:solidFill>
                  <a:schemeClr val="tx2"/>
                </a:solidFill>
                <a:latin typeface="Courier New" charset="0"/>
              </a:rPr>
              <a:t>(x</a:t>
            </a:r>
            <a:r>
              <a:rPr lang="en-US" sz="2000" b="1" dirty="0" smtClean="0">
                <a:solidFill>
                  <a:schemeClr val="tx2"/>
                </a:solidFill>
                <a:latin typeface="Courier New" charset="0"/>
              </a:rPr>
              <a:t>)</a:t>
            </a:r>
            <a:r>
              <a:rPr lang="en-US" sz="2000" b="1" dirty="0" smtClean="0">
                <a:solidFill>
                  <a:schemeClr val="tx2"/>
                </a:solidFill>
                <a:latin typeface="Symbol" charset="0"/>
              </a:rPr>
              <a:t>⇒</a:t>
            </a:r>
            <a:r>
              <a:rPr lang="en-US" sz="2000" b="1" dirty="0" smtClean="0">
                <a:solidFill>
                  <a:schemeClr val="tx2"/>
                </a:solidFill>
                <a:latin typeface="Courier New" charset="0"/>
              </a:rPr>
              <a:t> </a:t>
            </a:r>
            <a:r>
              <a:rPr lang="en-US" sz="2000" b="1" dirty="0">
                <a:solidFill>
                  <a:schemeClr val="tx2"/>
                </a:solidFill>
                <a:latin typeface="Courier New" charset="0"/>
              </a:rPr>
              <a:t>Collects(</a:t>
            </a:r>
            <a:r>
              <a:rPr lang="en-US" sz="2000" b="1" dirty="0" err="1">
                <a:solidFill>
                  <a:schemeClr val="tx2"/>
                </a:solidFill>
                <a:latin typeface="Courier New" charset="0"/>
              </a:rPr>
              <a:t>x,y</a:t>
            </a:r>
            <a:r>
              <a:rPr lang="en-US" sz="2000" b="1" dirty="0">
                <a:solidFill>
                  <a:schemeClr val="tx2"/>
                </a:solidFill>
                <a:latin typeface="Courier New" charset="0"/>
              </a:rPr>
              <a:t>)</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Hoarders collect valuable things.    </a:t>
            </a:r>
            <a:r>
              <a:rPr lang="en-US" sz="2000" b="1" dirty="0">
                <a:solidFill>
                  <a:srgbClr val="000000"/>
                </a:solidFill>
                <a:latin typeface="Arial" charset="0"/>
              </a:rPr>
              <a:t>Ambiguous:</a:t>
            </a:r>
          </a:p>
          <a:p>
            <a:pPr marL="742950" lvl="1" indent="-285750">
              <a:spcBef>
                <a:spcPct val="10000"/>
              </a:spcBef>
              <a:buClr>
                <a:schemeClr val="tx1"/>
              </a:buClr>
              <a:buSzPct val="75000"/>
              <a:buFontTx/>
              <a:buChar char="–"/>
            </a:pPr>
            <a:r>
              <a:rPr lang="en-US" b="1" dirty="0">
                <a:solidFill>
                  <a:srgbClr val="CC3300"/>
                </a:solidFill>
                <a:latin typeface="Palatino" charset="0"/>
              </a:rPr>
              <a:t>All hoarders collect all valuable things.</a:t>
            </a:r>
          </a:p>
          <a:p>
            <a:pPr marL="742950" lvl="1" indent="-285750">
              <a:spcBef>
                <a:spcPct val="10000"/>
              </a:spcBef>
              <a:buClr>
                <a:schemeClr val="tx1"/>
              </a:buClr>
              <a:buSzPct val="75000"/>
              <a:buFontTx/>
              <a:buChar char="–"/>
            </a:pPr>
            <a:r>
              <a:rPr lang="en-US" b="1" dirty="0">
                <a:solidFill>
                  <a:srgbClr val="000000"/>
                </a:solidFill>
                <a:latin typeface="Palatino" charset="0"/>
              </a:rPr>
              <a:t>All hoarders collect some valuable things.</a:t>
            </a:r>
          </a:p>
          <a:p>
            <a:pPr marL="742950" lvl="1" indent="-285750">
              <a:spcBef>
                <a:spcPct val="10000"/>
              </a:spcBef>
              <a:buClr>
                <a:schemeClr val="tx1"/>
              </a:buClr>
              <a:buSzPct val="75000"/>
              <a:buFontTx/>
              <a:buChar char="–"/>
            </a:pPr>
            <a:r>
              <a:rPr lang="en-US" b="1" dirty="0">
                <a:solidFill>
                  <a:srgbClr val="000000"/>
                </a:solidFill>
                <a:latin typeface="Palatino" charset="0"/>
              </a:rPr>
              <a:t>Some hoarders collect all valuable things.</a:t>
            </a:r>
          </a:p>
          <a:p>
            <a:pPr marL="742950" lvl="1" indent="-285750">
              <a:spcBef>
                <a:spcPct val="10000"/>
              </a:spcBef>
              <a:buClr>
                <a:schemeClr val="tx1"/>
              </a:buClr>
              <a:buSzPct val="75000"/>
              <a:buFontTx/>
              <a:buChar char="–"/>
            </a:pPr>
            <a:r>
              <a:rPr lang="en-US" b="1" dirty="0">
                <a:solidFill>
                  <a:srgbClr val="000000"/>
                </a:solidFill>
                <a:latin typeface="Palatino" charset="0"/>
              </a:rPr>
              <a:t>Some hoarders collect some valuable things.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984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9843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9843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9843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9843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9843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9843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98436">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9843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8436" grpId="0" build="p" bldLvl="3"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29699" name="Rectangle 3"/>
          <p:cNvSpPr>
            <a:spLocks noGrp="1" noChangeArrowheads="1"/>
          </p:cNvSpPr>
          <p:nvPr>
            <p:ph idx="1"/>
          </p:nvPr>
        </p:nvSpPr>
        <p:spPr>
          <a:xfrm>
            <a:off x="762000" y="16002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300484" name="Rectangle 4"/>
          <p:cNvSpPr>
            <a:spLocks noChangeArrowheads="1"/>
          </p:cNvSpPr>
          <p:nvPr/>
        </p:nvSpPr>
        <p:spPr bwMode="auto">
          <a:xfrm>
            <a:off x="609600" y="2667000"/>
            <a:ext cx="8305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Palatino" charset="0"/>
              </a:rPr>
              <a:t>All stinky shoes are allowed.</a:t>
            </a:r>
          </a:p>
          <a:p>
            <a:pPr marL="742950" lvl="1" indent="-285750">
              <a:spcBef>
                <a:spcPct val="10000"/>
              </a:spcBef>
              <a:buClr>
                <a:schemeClr val="tx1"/>
              </a:buClr>
              <a:buSzPct val="75000"/>
              <a:buFontTx/>
              <a:buChar char="–"/>
            </a:pPr>
            <a:r>
              <a:rPr lang="en-US" dirty="0">
                <a:solidFill>
                  <a:srgbClr val="000000"/>
                </a:solidFill>
                <a:latin typeface="Arial" charset="0"/>
              </a:rPr>
              <a:t>How are ideas connected?</a:t>
            </a:r>
          </a:p>
          <a:p>
            <a:pPr marL="1143000" lvl="2" indent="-228600">
              <a:spcBef>
                <a:spcPct val="10000"/>
              </a:spcBef>
              <a:buClr>
                <a:schemeClr val="tx1"/>
              </a:buClr>
              <a:buSzPct val="75000"/>
              <a:buFont typeface="Wingdings" charset="0"/>
              <a:buNone/>
            </a:pPr>
            <a:r>
              <a:rPr lang="en-US" sz="2000" dirty="0">
                <a:solidFill>
                  <a:srgbClr val="000000"/>
                </a:solidFill>
                <a:latin typeface="Arial" charset="0"/>
              </a:rPr>
              <a:t>being a shoe</a:t>
            </a:r>
            <a:r>
              <a:rPr lang="en-US" sz="2000" dirty="0">
                <a:latin typeface="Arial" charset="0"/>
              </a:rPr>
              <a:t> </a:t>
            </a:r>
            <a:r>
              <a:rPr lang="en-US" sz="2000" dirty="0">
                <a:solidFill>
                  <a:srgbClr val="FF5050"/>
                </a:solidFill>
                <a:latin typeface="Arial" charset="0"/>
              </a:rPr>
              <a:t>and</a:t>
            </a:r>
            <a:r>
              <a:rPr lang="en-US" sz="2000" dirty="0">
                <a:latin typeface="Arial" charset="0"/>
              </a:rPr>
              <a:t> </a:t>
            </a:r>
            <a:r>
              <a:rPr lang="en-US" sz="2000" dirty="0">
                <a:solidFill>
                  <a:srgbClr val="000000"/>
                </a:solidFill>
                <a:latin typeface="Arial" charset="0"/>
              </a:rPr>
              <a:t>stinky</a:t>
            </a:r>
            <a:r>
              <a:rPr lang="en-US" sz="2000" dirty="0">
                <a:latin typeface="Arial" charset="0"/>
              </a:rPr>
              <a:t> </a:t>
            </a:r>
            <a:r>
              <a:rPr lang="en-US" sz="2000" dirty="0">
                <a:solidFill>
                  <a:schemeClr val="folHlink"/>
                </a:solidFill>
                <a:latin typeface="Arial" charset="0"/>
              </a:rPr>
              <a:t>implies</a:t>
            </a:r>
            <a:r>
              <a:rPr lang="en-US" sz="2000" dirty="0">
                <a:latin typeface="Arial" charset="0"/>
              </a:rPr>
              <a:t> </a:t>
            </a:r>
            <a:r>
              <a:rPr lang="en-US" sz="2000" dirty="0">
                <a:solidFill>
                  <a:srgbClr val="000000"/>
                </a:solidFill>
                <a:latin typeface="Arial" charset="0"/>
              </a:rPr>
              <a:t>it is allowed</a:t>
            </a:r>
            <a:endParaRPr lang="en-US" b="1" dirty="0">
              <a:solidFill>
                <a:srgbClr val="000000"/>
              </a:solidFill>
              <a:latin typeface="Palatino" charset="0"/>
            </a:endParaRPr>
          </a:p>
          <a:p>
            <a:pPr marL="742950" lvl="1" indent="-28575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folHlink"/>
                </a:solidFill>
                <a:latin typeface="Symbol" charset="0"/>
              </a:rPr>
              <a:t>∀</a:t>
            </a:r>
            <a:r>
              <a:rPr lang="en-US" sz="2000" b="1" dirty="0" smtClean="0">
                <a:solidFill>
                  <a:schemeClr val="tx2"/>
                </a:solidFill>
                <a:latin typeface="Courier New" charset="0"/>
              </a:rPr>
              <a:t>x </a:t>
            </a:r>
            <a:r>
              <a:rPr lang="en-US" sz="2000" b="1" dirty="0">
                <a:solidFill>
                  <a:schemeClr val="tx2"/>
                </a:solidFill>
                <a:latin typeface="Courier New" charset="0"/>
              </a:rPr>
              <a:t>(Shoe(x)</a:t>
            </a:r>
            <a:r>
              <a:rPr lang="en-US" sz="2000" b="1" dirty="0">
                <a:latin typeface="Palatino" charset="0"/>
              </a:rPr>
              <a:t> </a:t>
            </a:r>
            <a:r>
              <a:rPr lang="en-US" sz="2000" b="1" dirty="0" smtClean="0">
                <a:solidFill>
                  <a:srgbClr val="FF5050"/>
                </a:solidFill>
                <a:latin typeface="Symbol" charset="0"/>
              </a:rPr>
              <a:t>∧</a:t>
            </a:r>
            <a:r>
              <a:rPr lang="en-US" sz="2000" b="1" dirty="0" smtClean="0">
                <a:latin typeface="Courier New" charset="0"/>
              </a:rPr>
              <a:t> </a:t>
            </a:r>
            <a:r>
              <a:rPr lang="en-US" sz="2000" b="1" dirty="0">
                <a:solidFill>
                  <a:schemeClr val="tx2"/>
                </a:solidFill>
                <a:latin typeface="Courier New" charset="0"/>
              </a:rPr>
              <a:t>Stinky(x))</a:t>
            </a:r>
            <a:r>
              <a:rPr lang="en-US" sz="2000" b="1" dirty="0">
                <a:latin typeface="Palatino" charset="0"/>
              </a:rPr>
              <a:t> </a:t>
            </a:r>
            <a:r>
              <a:rPr lang="en-US" sz="2000" b="1" dirty="0" smtClean="0">
                <a:solidFill>
                  <a:schemeClr val="folHlink"/>
                </a:solidFill>
                <a:latin typeface="Symbol" charset="0"/>
              </a:rPr>
              <a:t>⇒</a:t>
            </a:r>
            <a:r>
              <a:rPr lang="en-US" sz="2000" b="1" dirty="0" smtClean="0">
                <a:latin typeface="Courier New" charset="0"/>
              </a:rPr>
              <a:t> </a:t>
            </a:r>
            <a:r>
              <a:rPr lang="en-US" sz="2000" b="1" dirty="0">
                <a:solidFill>
                  <a:schemeClr val="tx2"/>
                </a:solidFill>
                <a:latin typeface="Courier New" charset="0"/>
              </a:rPr>
              <a:t>Allowed(x)</a:t>
            </a: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No stinky shoes are allowed.  </a:t>
            </a:r>
            <a:r>
              <a:rPr lang="en-US" sz="2000" b="1" dirty="0">
                <a:solidFill>
                  <a:srgbClr val="000000"/>
                </a:solidFill>
                <a:latin typeface="Arial" charset="0"/>
              </a:rPr>
              <a:t> Is this negative of above?</a:t>
            </a:r>
          </a:p>
          <a:p>
            <a:pPr marL="742950" lvl="1" indent="-285750">
              <a:spcBef>
                <a:spcPct val="10000"/>
              </a:spcBef>
              <a:buClr>
                <a:schemeClr val="tx1"/>
              </a:buClr>
              <a:buSzPct val="75000"/>
            </a:pPr>
            <a:r>
              <a:rPr lang="en-US" b="1" dirty="0">
                <a:solidFill>
                  <a:schemeClr val="tx2"/>
                </a:solidFill>
                <a:latin typeface="Arial" charset="0"/>
              </a:rPr>
              <a:t>Answer:</a:t>
            </a:r>
            <a:r>
              <a:rPr lang="en-US" dirty="0">
                <a:latin typeface="Arial" charset="0"/>
              </a:rPr>
              <a:t> </a:t>
            </a:r>
            <a:r>
              <a:rPr lang="en-US" sz="2000" b="1" dirty="0" smtClean="0">
                <a:solidFill>
                  <a:schemeClr val="tx2"/>
                </a:solidFill>
                <a:latin typeface="Symbol" charset="0"/>
              </a:rPr>
              <a:t>¬</a:t>
            </a:r>
            <a:r>
              <a:rPr lang="en-US" sz="2000" b="1" dirty="0" smtClean="0">
                <a:solidFill>
                  <a:schemeClr val="folHlink"/>
                </a:solidFill>
                <a:latin typeface="Symbol" charset="0"/>
              </a:rPr>
              <a:t>∃</a:t>
            </a:r>
            <a:r>
              <a:rPr lang="en-US" sz="2000" b="1" dirty="0" smtClean="0">
                <a:solidFill>
                  <a:schemeClr val="tx2"/>
                </a:solidFill>
                <a:latin typeface="Courier New" charset="0"/>
              </a:rPr>
              <a:t>x </a:t>
            </a:r>
            <a:r>
              <a:rPr lang="en-US" sz="2000" b="1" dirty="0">
                <a:solidFill>
                  <a:schemeClr val="tx2"/>
                </a:solidFill>
                <a:latin typeface="Courier New" charset="0"/>
              </a:rPr>
              <a:t>Shoe(x)</a:t>
            </a:r>
            <a:r>
              <a:rPr lang="en-US" sz="2000" b="1" dirty="0">
                <a:solidFill>
                  <a:schemeClr val="tx2"/>
                </a:solidFill>
                <a:latin typeface="Palatino" charset="0"/>
              </a:rPr>
              <a:t> </a:t>
            </a:r>
            <a:r>
              <a:rPr lang="en-US" sz="2000" b="1" dirty="0" smtClean="0">
                <a:solidFill>
                  <a:srgbClr val="FF5050"/>
                </a:solidFill>
                <a:latin typeface="Symbol" charset="0"/>
              </a:rPr>
              <a:t>∧</a:t>
            </a:r>
            <a:r>
              <a:rPr lang="en-US" sz="2000" b="1" dirty="0" smtClean="0">
                <a:solidFill>
                  <a:schemeClr val="tx2"/>
                </a:solidFill>
                <a:latin typeface="Courier New" charset="0"/>
              </a:rPr>
              <a:t> </a:t>
            </a:r>
            <a:r>
              <a:rPr lang="en-US" sz="2000" b="1" dirty="0">
                <a:solidFill>
                  <a:schemeClr val="tx2"/>
                </a:solidFill>
                <a:latin typeface="Courier New" charset="0"/>
              </a:rPr>
              <a:t>Stinky(x)</a:t>
            </a:r>
            <a:r>
              <a:rPr lang="en-US" sz="2000" b="1" dirty="0">
                <a:latin typeface="Palatino" charset="0"/>
              </a:rPr>
              <a:t> </a:t>
            </a:r>
            <a:r>
              <a:rPr lang="en-US" sz="2000" b="1" dirty="0" smtClean="0">
                <a:solidFill>
                  <a:schemeClr val="folHlink"/>
                </a:solidFill>
                <a:latin typeface="Symbol" charset="0"/>
              </a:rPr>
              <a:t>∧</a:t>
            </a:r>
            <a:r>
              <a:rPr lang="en-US" sz="2000" b="1" dirty="0" smtClean="0">
                <a:latin typeface="Courier New" charset="0"/>
              </a:rPr>
              <a:t> </a:t>
            </a:r>
            <a:r>
              <a:rPr lang="en-US" sz="2000" b="1" dirty="0">
                <a:solidFill>
                  <a:schemeClr val="tx2"/>
                </a:solidFill>
                <a:latin typeface="Courier New" charset="0"/>
              </a:rPr>
              <a:t>Allowed(x)</a:t>
            </a:r>
          </a:p>
          <a:p>
            <a:pPr marL="742950" lvl="1" indent="-285750">
              <a:spcBef>
                <a:spcPct val="10000"/>
              </a:spcBef>
              <a:buClr>
                <a:schemeClr val="tx1"/>
              </a:buClr>
              <a:buSzPct val="75000"/>
              <a:buFontTx/>
              <a:buChar char="–"/>
            </a:pPr>
            <a:r>
              <a:rPr lang="en-US" dirty="0">
                <a:solidFill>
                  <a:srgbClr val="000000"/>
                </a:solidFill>
                <a:latin typeface="Arial" charset="0"/>
              </a:rPr>
              <a:t>Equivalent (carry negation through)?</a:t>
            </a:r>
          </a:p>
          <a:p>
            <a:pPr marL="1143000" lvl="2" indent="-228600">
              <a:spcBef>
                <a:spcPct val="10000"/>
              </a:spcBef>
              <a:buClr>
                <a:schemeClr val="tx1"/>
              </a:buClr>
              <a:buSzPct val="75000"/>
            </a:pPr>
            <a:r>
              <a:rPr lang="en-US" dirty="0">
                <a:solidFill>
                  <a:srgbClr val="000000"/>
                </a:solidFill>
                <a:latin typeface="Palatino" charset="0"/>
              </a:rPr>
              <a:t>(</a:t>
            </a:r>
            <a:r>
              <a:rPr lang="en-US" dirty="0">
                <a:solidFill>
                  <a:srgbClr val="A50021"/>
                </a:solidFill>
                <a:latin typeface="Palatino" charset="0"/>
              </a:rPr>
              <a:t>All</a:t>
            </a:r>
            <a:r>
              <a:rPr lang="en-US" dirty="0">
                <a:solidFill>
                  <a:srgbClr val="000000"/>
                </a:solidFill>
                <a:latin typeface="Palatino" charset="0"/>
              </a:rPr>
              <a:t>) Stinky shoes are </a:t>
            </a:r>
            <a:r>
              <a:rPr lang="en-US" dirty="0">
                <a:solidFill>
                  <a:srgbClr val="A50021"/>
                </a:solidFill>
                <a:latin typeface="Palatino" charset="0"/>
              </a:rPr>
              <a:t>not</a:t>
            </a:r>
            <a:r>
              <a:rPr lang="en-US" dirty="0">
                <a:solidFill>
                  <a:srgbClr val="000000"/>
                </a:solidFill>
                <a:latin typeface="Palatino" charset="0"/>
              </a:rPr>
              <a:t> allowed.</a:t>
            </a:r>
          </a:p>
          <a:p>
            <a:pPr marL="742950" lvl="1" indent="-285750">
              <a:spcBef>
                <a:spcPct val="10000"/>
              </a:spcBef>
              <a:buClr>
                <a:schemeClr val="tx1"/>
              </a:buClr>
              <a:buSzPct val="75000"/>
            </a:pPr>
            <a:r>
              <a:rPr lang="en-US" b="1" dirty="0">
                <a:solidFill>
                  <a:schemeClr val="tx2"/>
                </a:solidFill>
                <a:latin typeface="Arial" charset="0"/>
              </a:rPr>
              <a:t>	Answer:</a:t>
            </a:r>
            <a:r>
              <a:rPr lang="en-US" dirty="0">
                <a:latin typeface="Arial" charset="0"/>
              </a:rPr>
              <a:t> </a:t>
            </a:r>
            <a:r>
              <a:rPr lang="en-US" sz="2000" b="1" dirty="0" smtClean="0">
                <a:solidFill>
                  <a:schemeClr val="accent2"/>
                </a:solidFill>
                <a:latin typeface="Symbol" charset="0"/>
              </a:rPr>
              <a:t>∀</a:t>
            </a:r>
            <a:r>
              <a:rPr lang="en-US" sz="2000" b="1" dirty="0" smtClean="0">
                <a:solidFill>
                  <a:schemeClr val="tx2"/>
                </a:solidFill>
                <a:latin typeface="Courier New" charset="0"/>
              </a:rPr>
              <a:t>x </a:t>
            </a:r>
            <a:r>
              <a:rPr lang="en-US" sz="2000" b="1" dirty="0">
                <a:solidFill>
                  <a:schemeClr val="tx2"/>
                </a:solidFill>
                <a:latin typeface="Courier New" charset="0"/>
              </a:rPr>
              <a:t>(Shoe(x)</a:t>
            </a:r>
            <a:r>
              <a:rPr lang="en-US" sz="2000" dirty="0">
                <a:solidFill>
                  <a:schemeClr val="tx2"/>
                </a:solidFill>
                <a:latin typeface="Palatino" charset="0"/>
              </a:rPr>
              <a:t> </a:t>
            </a:r>
            <a:r>
              <a:rPr lang="en-US" sz="2000" b="1" dirty="0" smtClean="0">
                <a:solidFill>
                  <a:schemeClr val="tx2"/>
                </a:solidFill>
                <a:latin typeface="Symbol" charset="0"/>
              </a:rPr>
              <a:t>∧</a:t>
            </a:r>
            <a:r>
              <a:rPr lang="en-US" sz="2000" b="1" dirty="0" smtClean="0">
                <a:solidFill>
                  <a:schemeClr val="tx2"/>
                </a:solidFill>
                <a:latin typeface="Courier New" charset="0"/>
              </a:rPr>
              <a:t> </a:t>
            </a:r>
            <a:r>
              <a:rPr lang="en-US" sz="2000" b="1" dirty="0">
                <a:solidFill>
                  <a:schemeClr val="tx2"/>
                </a:solidFill>
                <a:latin typeface="Courier New" charset="0"/>
              </a:rPr>
              <a:t>Stinky(x))</a:t>
            </a:r>
            <a:r>
              <a:rPr lang="en-US" sz="2000" dirty="0">
                <a:latin typeface="Palatino" charset="0"/>
              </a:rPr>
              <a:t> </a:t>
            </a:r>
            <a:r>
              <a:rPr lang="en-US" sz="2000" b="1" dirty="0" smtClean="0">
                <a:solidFill>
                  <a:schemeClr val="accent2"/>
                </a:solidFill>
                <a:latin typeface="Symbol" charset="0"/>
              </a:rPr>
              <a:t>⇒</a:t>
            </a:r>
            <a:r>
              <a:rPr lang="en-US" sz="2000" b="1" dirty="0" smtClean="0">
                <a:latin typeface="Courier New" charset="0"/>
              </a:rPr>
              <a:t> </a:t>
            </a:r>
            <a:r>
              <a:rPr lang="en-US" sz="2000" b="1" dirty="0" smtClean="0">
                <a:solidFill>
                  <a:schemeClr val="accent2"/>
                </a:solidFill>
                <a:latin typeface="Symbol" charset="0"/>
              </a:rPr>
              <a:t>¬</a:t>
            </a:r>
            <a:r>
              <a:rPr lang="en-US" sz="2000" b="1" dirty="0" smtClean="0">
                <a:solidFill>
                  <a:schemeClr val="tx2"/>
                </a:solidFill>
                <a:latin typeface="Courier New" charset="0"/>
              </a:rPr>
              <a:t>Allowed</a:t>
            </a:r>
            <a:r>
              <a:rPr lang="en-US" sz="2000" b="1" dirty="0">
                <a:solidFill>
                  <a:schemeClr val="tx2"/>
                </a:solidFill>
                <a:latin typeface="Courier New" charset="0"/>
              </a:rPr>
              <a:t>(x)</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0048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0048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0048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0048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0048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0048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0048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00484">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30048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484" grpId="0" build="p" bldLvl="3"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30723" name="Rectangle 3"/>
          <p:cNvSpPr>
            <a:spLocks noGrp="1" noChangeArrowheads="1"/>
          </p:cNvSpPr>
          <p:nvPr>
            <p:ph idx="1"/>
          </p:nvPr>
        </p:nvSpPr>
        <p:spPr>
          <a:xfrm>
            <a:off x="609600" y="15240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302532" name="Rectangle 4"/>
          <p:cNvSpPr>
            <a:spLocks noChangeArrowheads="1"/>
          </p:cNvSpPr>
          <p:nvPr/>
        </p:nvSpPr>
        <p:spPr bwMode="auto">
          <a:xfrm>
            <a:off x="838200" y="281940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spcBef>
                <a:spcPct val="20000"/>
              </a:spcBef>
              <a:buClr>
                <a:schemeClr val="tx1"/>
              </a:buClr>
              <a:buSzPct val="75000"/>
              <a:buFont typeface="Wingdings" charset="0"/>
              <a:buChar char="l"/>
            </a:pPr>
            <a:r>
              <a:rPr lang="en-US" b="1" dirty="0">
                <a:solidFill>
                  <a:srgbClr val="000000"/>
                </a:solidFill>
                <a:latin typeface="Palatino" charset="0"/>
              </a:rPr>
              <a:t>Any good amateur can beat some professional.</a:t>
            </a:r>
          </a:p>
          <a:p>
            <a:pPr marL="914400" lvl="1" indent="-457200">
              <a:spcBef>
                <a:spcPct val="10000"/>
              </a:spcBef>
              <a:buClr>
                <a:schemeClr val="tx1"/>
              </a:buClr>
              <a:buSzPct val="75000"/>
              <a:buFontTx/>
              <a:buAutoNum type="arabicPeriod"/>
            </a:pPr>
            <a:r>
              <a:rPr lang="en-US" dirty="0">
                <a:latin typeface="Arial" charset="0"/>
              </a:rPr>
              <a:t> </a:t>
            </a:r>
            <a:r>
              <a:rPr lang="en-US" dirty="0" smtClean="0">
                <a:solidFill>
                  <a:schemeClr val="folHlink"/>
                </a:solidFill>
                <a:latin typeface="Symbol" charset="0"/>
              </a:rPr>
              <a:t>∀</a:t>
            </a:r>
            <a:r>
              <a:rPr lang="en-US" i="1" dirty="0" smtClean="0">
                <a:solidFill>
                  <a:schemeClr val="folHlink"/>
                </a:solidFill>
                <a:latin typeface="Palatino" charset="0"/>
              </a:rPr>
              <a:t>x</a:t>
            </a:r>
            <a:r>
              <a:rPr lang="en-US" dirty="0" smtClean="0">
                <a:latin typeface="Palatino" charset="0"/>
              </a:rPr>
              <a:t> </a:t>
            </a:r>
            <a:r>
              <a:rPr lang="en-US" dirty="0">
                <a:solidFill>
                  <a:srgbClr val="000000"/>
                </a:solidFill>
                <a:latin typeface="Palatino" charset="0"/>
              </a:rPr>
              <a:t>[ (</a:t>
            </a:r>
            <a:r>
              <a:rPr lang="en-US" i="1" dirty="0">
                <a:solidFill>
                  <a:srgbClr val="000000"/>
                </a:solidFill>
                <a:latin typeface="Palatino" charset="0"/>
              </a:rPr>
              <a:t>x</a:t>
            </a:r>
            <a:r>
              <a:rPr lang="en-US" dirty="0">
                <a:solidFill>
                  <a:srgbClr val="000000"/>
                </a:solidFill>
                <a:latin typeface="Palatino" charset="0"/>
              </a:rPr>
              <a:t> is a good amateur)</a:t>
            </a:r>
            <a:r>
              <a:rPr lang="en-US" dirty="0">
                <a:latin typeface="Palatino" charset="0"/>
              </a:rPr>
              <a:t> </a:t>
            </a:r>
            <a:r>
              <a:rPr lang="en-US" b="1" dirty="0" smtClean="0">
                <a:solidFill>
                  <a:schemeClr val="folHlink"/>
                </a:solidFill>
                <a:latin typeface="Symbol" charset="0"/>
              </a:rPr>
              <a:t>⇒</a:t>
            </a:r>
            <a:r>
              <a:rPr lang="en-US" dirty="0">
                <a:latin typeface="Palatino" charset="0"/>
              </a:rPr>
              <a:t/>
            </a:r>
            <a:br>
              <a:rPr lang="en-US" dirty="0">
                <a:latin typeface="Palatino" charset="0"/>
              </a:rPr>
            </a:br>
            <a:r>
              <a:rPr lang="en-US" dirty="0">
                <a:latin typeface="Palatino" charset="0"/>
              </a:rPr>
              <a:t>		</a:t>
            </a:r>
            <a:r>
              <a:rPr lang="en-US" dirty="0">
                <a:solidFill>
                  <a:srgbClr val="000000"/>
                </a:solidFill>
                <a:latin typeface="Palatino" charset="0"/>
              </a:rPr>
              <a:t>(</a:t>
            </a:r>
            <a:r>
              <a:rPr lang="en-US" i="1" dirty="0">
                <a:solidFill>
                  <a:srgbClr val="000000"/>
                </a:solidFill>
                <a:latin typeface="Palatino" charset="0"/>
              </a:rPr>
              <a:t>x</a:t>
            </a:r>
            <a:r>
              <a:rPr lang="en-US" dirty="0">
                <a:solidFill>
                  <a:srgbClr val="000000"/>
                </a:solidFill>
                <a:latin typeface="Palatino" charset="0"/>
              </a:rPr>
              <a:t> can beat some professional) ]</a:t>
            </a:r>
          </a:p>
          <a:p>
            <a:pPr marL="914400" lvl="1" indent="-457200">
              <a:spcBef>
                <a:spcPct val="10000"/>
              </a:spcBef>
              <a:buClr>
                <a:schemeClr val="tx1"/>
              </a:buClr>
              <a:buSzPct val="75000"/>
              <a:buFontTx/>
              <a:buAutoNum type="arabicPeriod"/>
            </a:pPr>
            <a:r>
              <a:rPr lang="en-US" dirty="0">
                <a:solidFill>
                  <a:srgbClr val="000000"/>
                </a:solidFill>
                <a:latin typeface="Palatino" charset="0"/>
              </a:rPr>
              <a:t>(x can beat some professional)</a:t>
            </a:r>
            <a:r>
              <a:rPr lang="en-US" dirty="0">
                <a:solidFill>
                  <a:srgbClr val="000000"/>
                </a:solidFill>
                <a:latin typeface="MS Shell Dlg" charset="0"/>
              </a:rPr>
              <a:t> </a:t>
            </a:r>
            <a:r>
              <a:rPr lang="en-US" dirty="0">
                <a:solidFill>
                  <a:srgbClr val="000000"/>
                </a:solidFill>
                <a:latin typeface="Arial" charset="0"/>
              </a:rPr>
              <a:t>becomes</a:t>
            </a:r>
            <a:br>
              <a:rPr lang="en-US" dirty="0">
                <a:solidFill>
                  <a:srgbClr val="000000"/>
                </a:solidFill>
                <a:latin typeface="Arial" charset="0"/>
              </a:rPr>
            </a:br>
            <a:r>
              <a:rPr lang="en-US" dirty="0" smtClean="0">
                <a:solidFill>
                  <a:srgbClr val="A50021"/>
                </a:solidFill>
                <a:latin typeface="Symbol" charset="0"/>
              </a:rPr>
              <a:t>∃</a:t>
            </a:r>
            <a:r>
              <a:rPr lang="en-US" i="1" dirty="0" smtClean="0">
                <a:solidFill>
                  <a:srgbClr val="A50021"/>
                </a:solidFill>
                <a:latin typeface="Palatino" charset="0"/>
              </a:rPr>
              <a:t>y</a:t>
            </a:r>
            <a:r>
              <a:rPr lang="en-US" dirty="0" smtClean="0">
                <a:latin typeface="Palatino" charset="0"/>
              </a:rPr>
              <a:t> </a:t>
            </a:r>
            <a:r>
              <a:rPr lang="en-US" dirty="0">
                <a:solidFill>
                  <a:srgbClr val="000000"/>
                </a:solidFill>
                <a:latin typeface="Palatino" charset="0"/>
              </a:rPr>
              <a:t>[ (</a:t>
            </a:r>
            <a:r>
              <a:rPr lang="en-US" i="1" dirty="0">
                <a:solidFill>
                  <a:srgbClr val="000000"/>
                </a:solidFill>
                <a:latin typeface="Palatino" charset="0"/>
              </a:rPr>
              <a:t>y</a:t>
            </a:r>
            <a:r>
              <a:rPr lang="en-US" dirty="0">
                <a:solidFill>
                  <a:srgbClr val="000000"/>
                </a:solidFill>
                <a:latin typeface="Palatino" charset="0"/>
              </a:rPr>
              <a:t> is a professional)</a:t>
            </a:r>
            <a:r>
              <a:rPr lang="en-US" dirty="0">
                <a:latin typeface="Palatino" charset="0"/>
              </a:rPr>
              <a:t> </a:t>
            </a:r>
            <a:r>
              <a:rPr lang="en-US" b="1" dirty="0" smtClean="0">
                <a:solidFill>
                  <a:srgbClr val="A50021"/>
                </a:solidFill>
                <a:latin typeface="Symbol" charset="0"/>
              </a:rPr>
              <a:t>∧</a:t>
            </a:r>
            <a:r>
              <a:rPr lang="en-US" dirty="0" smtClean="0">
                <a:latin typeface="Palatino" charset="0"/>
              </a:rPr>
              <a:t> </a:t>
            </a:r>
            <a:r>
              <a:rPr lang="en-US" dirty="0">
                <a:solidFill>
                  <a:srgbClr val="000000"/>
                </a:solidFill>
                <a:latin typeface="Palatino" charset="0"/>
              </a:rPr>
              <a:t>(</a:t>
            </a:r>
            <a:r>
              <a:rPr lang="en-US" i="1" dirty="0">
                <a:solidFill>
                  <a:srgbClr val="000000"/>
                </a:solidFill>
                <a:latin typeface="Palatino" charset="0"/>
              </a:rPr>
              <a:t>x</a:t>
            </a:r>
            <a:r>
              <a:rPr lang="en-US" dirty="0">
                <a:solidFill>
                  <a:srgbClr val="000000"/>
                </a:solidFill>
                <a:latin typeface="Palatino" charset="0"/>
              </a:rPr>
              <a:t> can beat </a:t>
            </a:r>
            <a:r>
              <a:rPr lang="en-US" i="1" dirty="0">
                <a:solidFill>
                  <a:srgbClr val="000000"/>
                </a:solidFill>
                <a:latin typeface="Palatino" charset="0"/>
              </a:rPr>
              <a:t>y</a:t>
            </a:r>
            <a:r>
              <a:rPr lang="en-US" dirty="0">
                <a:solidFill>
                  <a:srgbClr val="000000"/>
                </a:solidFill>
                <a:latin typeface="Palatino" charset="0"/>
              </a:rPr>
              <a:t>) ]</a:t>
            </a:r>
          </a:p>
          <a:p>
            <a:pPr marL="914400" lvl="1" indent="-45720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x </a:t>
            </a:r>
            <a:r>
              <a:rPr lang="en-US" sz="2000" b="1" dirty="0">
                <a:solidFill>
                  <a:schemeClr val="tx2"/>
                </a:solidFill>
                <a:latin typeface="Courier New" charset="0"/>
              </a:rPr>
              <a:t>[(Amateur(x)</a:t>
            </a:r>
            <a:r>
              <a:rPr lang="en-US" sz="2000" dirty="0">
                <a:solidFill>
                  <a:schemeClr val="tx2"/>
                </a:solidFill>
                <a:latin typeface="Palatino" charset="0"/>
              </a:rPr>
              <a:t> </a:t>
            </a:r>
            <a:r>
              <a:rPr lang="en-US" sz="2000" b="1" dirty="0" err="1">
                <a:solidFill>
                  <a:schemeClr val="tx2"/>
                </a:solidFill>
                <a:latin typeface="Symbol" charset="0"/>
              </a:rPr>
              <a:t>Ù</a:t>
            </a:r>
            <a:r>
              <a:rPr lang="en-US" sz="2000" b="1" dirty="0">
                <a:solidFill>
                  <a:schemeClr val="tx2"/>
                </a:solidFill>
                <a:latin typeface="Courier New" charset="0"/>
              </a:rPr>
              <a:t> </a:t>
            </a:r>
            <a:r>
              <a:rPr lang="en-US" sz="2000" b="1" dirty="0" err="1">
                <a:solidFill>
                  <a:schemeClr val="tx2"/>
                </a:solidFill>
                <a:latin typeface="Courier New" charset="0"/>
              </a:rPr>
              <a:t>GoodPlayer</a:t>
            </a:r>
            <a:r>
              <a:rPr lang="en-US" sz="2000" b="1" dirty="0">
                <a:solidFill>
                  <a:schemeClr val="tx2"/>
                </a:solidFill>
                <a:latin typeface="Courier New" charset="0"/>
              </a:rPr>
              <a:t>(x))</a:t>
            </a:r>
            <a:r>
              <a:rPr lang="en-US" sz="2000" b="1" dirty="0">
                <a:solidFill>
                  <a:schemeClr val="tx2"/>
                </a:solidFill>
                <a:latin typeface="Symbol" charset="0"/>
              </a:rPr>
              <a:t> </a:t>
            </a:r>
            <a:r>
              <a:rPr lang="en-US" sz="2000" b="1" dirty="0" smtClean="0">
                <a:solidFill>
                  <a:schemeClr val="tx2"/>
                </a:solidFill>
                <a:latin typeface="Symbol" charset="0"/>
              </a:rPr>
              <a:t>⇒</a:t>
            </a:r>
            <a:r>
              <a:rPr lang="en-US" sz="2000" dirty="0" smtClean="0">
                <a:solidFill>
                  <a:schemeClr val="tx2"/>
                </a:solidFill>
                <a:latin typeface="Palatino" charset="0"/>
              </a:rPr>
              <a:t> </a:t>
            </a:r>
            <a:r>
              <a:rPr lang="en-US" sz="2000" dirty="0">
                <a:solidFill>
                  <a:schemeClr val="tx2"/>
                </a:solidFill>
                <a:latin typeface="Palatino" charset="0"/>
              </a:rPr>
              <a:t/>
            </a:r>
            <a:br>
              <a:rPr lang="en-US" sz="2000" dirty="0">
                <a:solidFill>
                  <a:schemeClr val="tx2"/>
                </a:solidFill>
                <a:latin typeface="Palatino" charset="0"/>
              </a:rPr>
            </a:br>
            <a:r>
              <a:rPr lang="en-US" sz="2000" dirty="0">
                <a:solidFill>
                  <a:schemeClr val="tx2"/>
                </a:solidFill>
                <a:latin typeface="Palatino" charset="0"/>
              </a:rPr>
              <a:t>		</a:t>
            </a:r>
            <a:r>
              <a:rPr lang="en-US" sz="2000" b="1" dirty="0" smtClean="0">
                <a:solidFill>
                  <a:schemeClr val="tx2"/>
                </a:solidFill>
                <a:latin typeface="Symbol" charset="0"/>
              </a:rPr>
              <a:t>∃</a:t>
            </a:r>
            <a:r>
              <a:rPr lang="en-US" sz="2000" b="1" dirty="0" smtClean="0">
                <a:solidFill>
                  <a:schemeClr val="tx2"/>
                </a:solidFill>
                <a:latin typeface="Courier New" charset="0"/>
              </a:rPr>
              <a:t>y </a:t>
            </a:r>
            <a:r>
              <a:rPr lang="en-US" sz="2000" b="1" dirty="0">
                <a:solidFill>
                  <a:schemeClr val="tx2"/>
                </a:solidFill>
                <a:latin typeface="Courier New" charset="0"/>
              </a:rPr>
              <a:t>(Professional(y)</a:t>
            </a:r>
            <a:r>
              <a:rPr lang="en-US" sz="2000" dirty="0">
                <a:solidFill>
                  <a:schemeClr val="tx2"/>
                </a:solidFill>
                <a:latin typeface="Palatino" charset="0"/>
              </a:rPr>
              <a:t> </a:t>
            </a:r>
            <a:r>
              <a:rPr lang="en-US" sz="2000" b="1" dirty="0" smtClean="0">
                <a:solidFill>
                  <a:schemeClr val="tx2"/>
                </a:solidFill>
                <a:latin typeface="Symbol" charset="0"/>
              </a:rPr>
              <a:t>∧</a:t>
            </a:r>
            <a:r>
              <a:rPr lang="en-US" sz="2000" b="1" dirty="0" smtClean="0">
                <a:solidFill>
                  <a:schemeClr val="tx2"/>
                </a:solidFill>
                <a:latin typeface="Courier New" charset="0"/>
              </a:rPr>
              <a:t> </a:t>
            </a:r>
            <a:r>
              <a:rPr lang="en-US" sz="2000" b="1" dirty="0">
                <a:solidFill>
                  <a:schemeClr val="tx2"/>
                </a:solidFill>
                <a:latin typeface="Courier New" charset="0"/>
              </a:rPr>
              <a:t>Beat(</a:t>
            </a:r>
            <a:r>
              <a:rPr lang="en-US" sz="2000" b="1" dirty="0" err="1">
                <a:solidFill>
                  <a:schemeClr val="tx2"/>
                </a:solidFill>
                <a:latin typeface="Courier New" charset="0"/>
              </a:rPr>
              <a:t>x,y</a:t>
            </a:r>
            <a:r>
              <a:rPr lang="en-US" sz="2000" b="1" dirty="0">
                <a:solidFill>
                  <a:schemeClr val="tx2"/>
                </a:solidFill>
                <a:latin typeface="Courier New" charset="0"/>
              </a:rPr>
              <a:t>))]</a:t>
            </a:r>
          </a:p>
          <a:p>
            <a:pPr marL="457200" indent="-457200">
              <a:spcBef>
                <a:spcPct val="20000"/>
              </a:spcBef>
              <a:buClr>
                <a:schemeClr val="tx1"/>
              </a:buClr>
              <a:buSzPct val="75000"/>
              <a:buFont typeface="Wingdings" charset="0"/>
              <a:buChar char="l"/>
            </a:pPr>
            <a:r>
              <a:rPr lang="en-US" b="1" dirty="0">
                <a:solidFill>
                  <a:srgbClr val="000000"/>
                </a:solidFill>
                <a:latin typeface="Palatino" charset="0"/>
              </a:rPr>
              <a:t>Some professionals can beat all amateurs.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0253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0253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0253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0253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025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2532" grpId="0" build="p" bldLvl="3"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atin typeface="Calibri" charset="0"/>
              </a:rPr>
              <a:t>FOL Syntax: Basic</a:t>
            </a:r>
          </a:p>
        </p:txBody>
      </p:sp>
      <p:sp>
        <p:nvSpPr>
          <p:cNvPr id="1249283" name="Rectangle 3"/>
          <p:cNvSpPr>
            <a:spLocks noGrp="1" noChangeArrowheads="1"/>
          </p:cNvSpPr>
          <p:nvPr>
            <p:ph idx="1"/>
          </p:nvPr>
        </p:nvSpPr>
        <p:spPr/>
        <p:txBody>
          <a:bodyPr>
            <a:normAutofit/>
          </a:bodyPr>
          <a:lstStyle/>
          <a:p>
            <a:pPr eaLnBrk="1" hangingPunct="1">
              <a:lnSpc>
                <a:spcPct val="80000"/>
              </a:lnSpc>
            </a:pPr>
            <a:r>
              <a:rPr lang="en-US" sz="3000">
                <a:latin typeface="Calibri" charset="0"/>
              </a:rPr>
              <a:t>A </a:t>
            </a:r>
            <a:r>
              <a:rPr lang="en-US" sz="3000" b="1">
                <a:solidFill>
                  <a:srgbClr val="CC3300"/>
                </a:solidFill>
                <a:latin typeface="Calibri" charset="0"/>
              </a:rPr>
              <a:t>term</a:t>
            </a:r>
            <a:r>
              <a:rPr lang="en-US" sz="3000">
                <a:latin typeface="Calibri" charset="0"/>
              </a:rPr>
              <a:t> is used to denote an object in the world</a:t>
            </a:r>
          </a:p>
          <a:p>
            <a:pPr lvl="1" eaLnBrk="1" hangingPunct="1">
              <a:lnSpc>
                <a:spcPct val="80000"/>
              </a:lnSpc>
            </a:pPr>
            <a:r>
              <a:rPr lang="en-US" sz="2600" b="1">
                <a:latin typeface="Calibri" charset="0"/>
              </a:rPr>
              <a:t>constant</a:t>
            </a:r>
            <a:r>
              <a:rPr lang="en-US" sz="2600">
                <a:latin typeface="Calibri" charset="0"/>
              </a:rPr>
              <a:t>: </a:t>
            </a:r>
            <a:r>
              <a:rPr lang="en-US" sz="1900" b="1">
                <a:latin typeface="Courier New" charset="0"/>
              </a:rPr>
              <a:t>BobSmith</a:t>
            </a:r>
            <a:r>
              <a:rPr lang="en-US" sz="2600">
                <a:latin typeface="Calibri" charset="0"/>
              </a:rPr>
              <a:t>, </a:t>
            </a:r>
            <a:r>
              <a:rPr lang="en-US" sz="1900" b="1">
                <a:latin typeface="Courier New" charset="0"/>
              </a:rPr>
              <a:t>2</a:t>
            </a:r>
            <a:r>
              <a:rPr lang="en-US" sz="2600">
                <a:latin typeface="Calibri" charset="0"/>
              </a:rPr>
              <a:t>, </a:t>
            </a:r>
            <a:r>
              <a:rPr lang="en-US" sz="1900" b="1">
                <a:latin typeface="Courier New" charset="0"/>
              </a:rPr>
              <a:t>Madison</a:t>
            </a:r>
            <a:r>
              <a:rPr lang="en-US" sz="2600">
                <a:latin typeface="Calibri" charset="0"/>
              </a:rPr>
              <a:t>, </a:t>
            </a:r>
            <a:r>
              <a:rPr lang="en-US" sz="1900" b="1">
                <a:latin typeface="Courier New" charset="0"/>
              </a:rPr>
              <a:t>Green</a:t>
            </a:r>
            <a:r>
              <a:rPr lang="en-US" sz="2600">
                <a:latin typeface="Calibri" charset="0"/>
              </a:rPr>
              <a:t>, …</a:t>
            </a:r>
          </a:p>
          <a:p>
            <a:pPr lvl="1" eaLnBrk="1" hangingPunct="1">
              <a:lnSpc>
                <a:spcPct val="80000"/>
              </a:lnSpc>
            </a:pPr>
            <a:r>
              <a:rPr lang="en-US" sz="2600" b="1">
                <a:latin typeface="Calibri" charset="0"/>
              </a:rPr>
              <a:t>variable</a:t>
            </a:r>
            <a:r>
              <a:rPr lang="en-US" sz="2600">
                <a:latin typeface="Calibri" charset="0"/>
              </a:rPr>
              <a:t>:   </a:t>
            </a:r>
            <a:r>
              <a:rPr lang="en-US" sz="1900" b="1">
                <a:latin typeface="Courier New" charset="0"/>
              </a:rPr>
              <a:t>x</a:t>
            </a:r>
            <a:r>
              <a:rPr lang="en-US" sz="2600">
                <a:latin typeface="Calibri" charset="0"/>
              </a:rPr>
              <a:t>, </a:t>
            </a:r>
            <a:r>
              <a:rPr lang="en-US" sz="1900" b="1">
                <a:latin typeface="Courier New" charset="0"/>
              </a:rPr>
              <a:t>y</a:t>
            </a:r>
            <a:r>
              <a:rPr lang="en-US" sz="2600">
                <a:latin typeface="Calibri" charset="0"/>
              </a:rPr>
              <a:t>, </a:t>
            </a:r>
            <a:r>
              <a:rPr lang="en-US" sz="1900" b="1">
                <a:latin typeface="Courier New" charset="0"/>
              </a:rPr>
              <a:t>a</a:t>
            </a:r>
            <a:r>
              <a:rPr lang="en-US" sz="2600">
                <a:latin typeface="Calibri" charset="0"/>
              </a:rPr>
              <a:t>, </a:t>
            </a:r>
            <a:r>
              <a:rPr lang="en-US" sz="1900" b="1">
                <a:latin typeface="Courier New" charset="0"/>
              </a:rPr>
              <a:t>b</a:t>
            </a:r>
            <a:r>
              <a:rPr lang="en-US" sz="2600">
                <a:latin typeface="Calibri" charset="0"/>
              </a:rPr>
              <a:t>, </a:t>
            </a:r>
            <a:r>
              <a:rPr lang="en-US" sz="1900" b="1">
                <a:latin typeface="Courier New" charset="0"/>
              </a:rPr>
              <a:t>c</a:t>
            </a:r>
            <a:r>
              <a:rPr lang="en-US" sz="2600">
                <a:latin typeface="Calibri" charset="0"/>
              </a:rPr>
              <a:t>, …</a:t>
            </a:r>
          </a:p>
          <a:p>
            <a:pPr lvl="1" eaLnBrk="1" hangingPunct="1">
              <a:lnSpc>
                <a:spcPct val="80000"/>
              </a:lnSpc>
            </a:pPr>
            <a:r>
              <a:rPr lang="en-US" sz="2600" b="1">
                <a:latin typeface="Palatino" charset="0"/>
              </a:rPr>
              <a:t>function(term</a:t>
            </a:r>
            <a:r>
              <a:rPr lang="en-US" sz="2600" b="1" baseline="-25000">
                <a:latin typeface="Palatino" charset="0"/>
              </a:rPr>
              <a:t>1</a:t>
            </a:r>
            <a:r>
              <a:rPr lang="en-US" sz="2600" b="1">
                <a:latin typeface="Palatino" charset="0"/>
              </a:rPr>
              <a:t>, …, term</a:t>
            </a:r>
            <a:r>
              <a:rPr lang="en-US" sz="2600" b="1" baseline="-25000">
                <a:latin typeface="Palatino" charset="0"/>
              </a:rPr>
              <a:t>n</a:t>
            </a:r>
            <a:r>
              <a:rPr lang="en-US" sz="2600" b="1">
                <a:latin typeface="Palatino" charset="0"/>
              </a:rPr>
              <a:t>)</a:t>
            </a:r>
            <a:r>
              <a:rPr lang="en-US" sz="2600">
                <a:latin typeface="Calibri" charset="0"/>
              </a:rPr>
              <a:t>:</a:t>
            </a:r>
          </a:p>
          <a:p>
            <a:pPr lvl="2" eaLnBrk="1" hangingPunct="1">
              <a:lnSpc>
                <a:spcPct val="80000"/>
              </a:lnSpc>
              <a:buFont typeface="Wingdings" charset="0"/>
              <a:buNone/>
            </a:pPr>
            <a:r>
              <a:rPr lang="en-US" sz="2200">
                <a:latin typeface="Calibri" charset="0"/>
              </a:rPr>
              <a:t>e.g., </a:t>
            </a:r>
            <a:r>
              <a:rPr lang="en-US" sz="2200" b="1">
                <a:latin typeface="Courier New" charset="0"/>
              </a:rPr>
              <a:t>Sqrt(9)</a:t>
            </a:r>
            <a:r>
              <a:rPr lang="en-US" sz="2200">
                <a:latin typeface="Calibri" charset="0"/>
              </a:rPr>
              <a:t>, </a:t>
            </a:r>
            <a:r>
              <a:rPr lang="en-US" sz="2200" b="1">
                <a:latin typeface="Courier New" charset="0"/>
              </a:rPr>
              <a:t>Distance(Madison, Milwaukee)</a:t>
            </a:r>
          </a:p>
          <a:p>
            <a:pPr lvl="2" eaLnBrk="1" hangingPunct="1">
              <a:lnSpc>
                <a:spcPct val="80000"/>
              </a:lnSpc>
            </a:pPr>
            <a:r>
              <a:rPr lang="en-US" sz="2200">
                <a:latin typeface="Calibri" charset="0"/>
              </a:rPr>
              <a:t>is a relation for which there is one answer</a:t>
            </a:r>
          </a:p>
          <a:p>
            <a:pPr lvl="2" eaLnBrk="1" hangingPunct="1">
              <a:lnSpc>
                <a:spcPct val="80000"/>
              </a:lnSpc>
            </a:pPr>
            <a:r>
              <a:rPr lang="en-US" sz="2200">
                <a:latin typeface="Calibri" charset="0"/>
              </a:rPr>
              <a:t>maps one or more objects to another</a:t>
            </a:r>
            <a:r>
              <a:rPr lang="en-US" sz="2200" i="1">
                <a:latin typeface="Calibri" charset="0"/>
              </a:rPr>
              <a:t> single object</a:t>
            </a:r>
            <a:endParaRPr lang="en-US" sz="2200">
              <a:latin typeface="Calibri" charset="0"/>
            </a:endParaRPr>
          </a:p>
          <a:p>
            <a:pPr lvl="2" eaLnBrk="1" hangingPunct="1">
              <a:lnSpc>
                <a:spcPct val="80000"/>
              </a:lnSpc>
            </a:pPr>
            <a:r>
              <a:rPr lang="en-US" sz="2200">
                <a:latin typeface="Calibri" charset="0"/>
              </a:rPr>
              <a:t>can be used  to refer to an unnamed object:</a:t>
            </a:r>
            <a:br>
              <a:rPr lang="en-US" sz="2200">
                <a:latin typeface="Calibri" charset="0"/>
              </a:rPr>
            </a:br>
            <a:r>
              <a:rPr lang="en-US" sz="2200">
                <a:latin typeface="Calibri" charset="0"/>
              </a:rPr>
              <a:t>e.g., </a:t>
            </a:r>
            <a:r>
              <a:rPr lang="en-US" sz="2200" b="1">
                <a:latin typeface="Courier New" charset="0"/>
              </a:rPr>
              <a:t>LeftLegOf(John)</a:t>
            </a:r>
          </a:p>
          <a:p>
            <a:pPr lvl="2" eaLnBrk="1" hangingPunct="1">
              <a:lnSpc>
                <a:spcPct val="80000"/>
              </a:lnSpc>
            </a:pPr>
            <a:r>
              <a:rPr lang="en-US" sz="2200">
                <a:latin typeface="Calibri" charset="0"/>
              </a:rPr>
              <a:t>represents a user-defined </a:t>
            </a:r>
            <a:r>
              <a:rPr lang="en-US" sz="2200" i="1">
                <a:latin typeface="Calibri" charset="0"/>
              </a:rPr>
              <a:t>functional </a:t>
            </a:r>
            <a:r>
              <a:rPr lang="en-US" sz="2200">
                <a:latin typeface="Calibri" charset="0"/>
              </a:rPr>
              <a:t>relation</a:t>
            </a:r>
          </a:p>
          <a:p>
            <a:pPr lvl="2" eaLnBrk="1" hangingPunct="1">
              <a:lnSpc>
                <a:spcPct val="80000"/>
              </a:lnSpc>
            </a:pPr>
            <a:r>
              <a:rPr lang="en-US" sz="2200">
                <a:latin typeface="Calibri" charset="0"/>
              </a:rPr>
              <a:t>cannot be used with logical connectives</a:t>
            </a:r>
          </a:p>
          <a:p>
            <a:pPr eaLnBrk="1" hangingPunct="1">
              <a:lnSpc>
                <a:spcPct val="80000"/>
              </a:lnSpc>
            </a:pPr>
            <a:r>
              <a:rPr lang="en-US" sz="3000">
                <a:latin typeface="Calibri" charset="0"/>
              </a:rPr>
              <a:t>A </a:t>
            </a:r>
            <a:r>
              <a:rPr lang="en-US" sz="3000" b="1">
                <a:solidFill>
                  <a:srgbClr val="CC3300"/>
                </a:solidFill>
                <a:latin typeface="Calibri" charset="0"/>
              </a:rPr>
              <a:t>ground term</a:t>
            </a:r>
            <a:r>
              <a:rPr lang="en-US" sz="3000" b="1">
                <a:latin typeface="Calibri" charset="0"/>
              </a:rPr>
              <a:t> </a:t>
            </a:r>
            <a:r>
              <a:rPr lang="en-US" sz="3000">
                <a:latin typeface="Calibri" charset="0"/>
              </a:rPr>
              <a:t>is a term with no variables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492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492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492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492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492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4928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4928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4928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4928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24928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2492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83" grpId="0" build="p" bldLvl="3"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31747" name="Rectangle 3"/>
          <p:cNvSpPr>
            <a:spLocks noGrp="1" noChangeArrowheads="1"/>
          </p:cNvSpPr>
          <p:nvPr>
            <p:ph idx="1"/>
          </p:nvPr>
        </p:nvSpPr>
        <p:spPr>
          <a:xfrm>
            <a:off x="533400" y="16002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304580" name="Rectangle 4"/>
          <p:cNvSpPr>
            <a:spLocks noChangeArrowheads="1"/>
          </p:cNvSpPr>
          <p:nvPr/>
        </p:nvSpPr>
        <p:spPr bwMode="auto">
          <a:xfrm>
            <a:off x="838200" y="2438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Palatino" charset="0"/>
              </a:rPr>
              <a:t>There is </a:t>
            </a:r>
            <a:r>
              <a:rPr lang="en-US" b="1" dirty="0">
                <a:solidFill>
                  <a:srgbClr val="C00000"/>
                </a:solidFill>
                <a:latin typeface="Palatino" charset="0"/>
              </a:rPr>
              <a:t>exactly one</a:t>
            </a:r>
            <a:r>
              <a:rPr lang="en-US" b="1" dirty="0">
                <a:solidFill>
                  <a:srgbClr val="000000"/>
                </a:solidFill>
                <a:latin typeface="Palatino" charset="0"/>
              </a:rPr>
              <a:t> shoe.</a:t>
            </a:r>
          </a:p>
          <a:p>
            <a:pPr marL="742950" lvl="1" indent="-28575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x </a:t>
            </a:r>
            <a:r>
              <a:rPr lang="en-US" sz="2000" b="1" dirty="0">
                <a:solidFill>
                  <a:schemeClr val="tx2"/>
                </a:solidFill>
                <a:latin typeface="Courier New" charset="0"/>
              </a:rPr>
              <a:t>Shoe(x)</a:t>
            </a:r>
            <a:r>
              <a:rPr lang="en-US" sz="2000" b="1" dirty="0">
                <a:solidFill>
                  <a:schemeClr val="tx2"/>
                </a:solidFill>
                <a:latin typeface="Symbo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 </a:t>
            </a:r>
            <a:r>
              <a:rPr lang="en-US" sz="2000" b="1" dirty="0" smtClean="0">
                <a:solidFill>
                  <a:srgbClr val="CC3300"/>
                </a:solidFill>
                <a:latin typeface="Symbol" charset="0"/>
              </a:rPr>
              <a:t>∀ </a:t>
            </a:r>
            <a:r>
              <a:rPr lang="en-US" sz="2000" b="1" dirty="0">
                <a:solidFill>
                  <a:srgbClr val="CC3300"/>
                </a:solidFill>
                <a:latin typeface="Courier New" charset="0"/>
              </a:rPr>
              <a:t>y(Shoe(y)</a:t>
            </a:r>
            <a:r>
              <a:rPr lang="en-US" sz="2000" b="1" dirty="0">
                <a:solidFill>
                  <a:srgbClr val="CC3300"/>
                </a:solidFill>
                <a:latin typeface="Symbol" charset="0"/>
              </a:rPr>
              <a:t> </a:t>
            </a:r>
            <a:r>
              <a:rPr lang="en-US" sz="2000" b="1" dirty="0" smtClean="0">
                <a:solidFill>
                  <a:srgbClr val="CC3300"/>
                </a:solidFill>
                <a:latin typeface="Symbol" charset="0"/>
              </a:rPr>
              <a:t>⇒ </a:t>
            </a:r>
            <a:r>
              <a:rPr lang="en-US" sz="2000" b="1" dirty="0">
                <a:solidFill>
                  <a:srgbClr val="CC3300"/>
                </a:solidFill>
                <a:latin typeface="Courier New" charset="0"/>
              </a:rPr>
              <a:t>(x</a:t>
            </a:r>
            <a:r>
              <a:rPr lang="en-US" sz="2000" b="1" dirty="0">
                <a:solidFill>
                  <a:srgbClr val="CC3300"/>
                </a:solidFill>
                <a:latin typeface="Symbol" charset="0"/>
              </a:rPr>
              <a:t>=</a:t>
            </a:r>
            <a:r>
              <a:rPr lang="en-US" sz="2000" b="1" dirty="0">
                <a:solidFill>
                  <a:srgbClr val="CC3300"/>
                </a:solidFill>
                <a:latin typeface="Courier New" charset="0"/>
              </a:rPr>
              <a:t>y))</a:t>
            </a:r>
            <a:endParaRPr lang="en-US" sz="2000" b="1" dirty="0">
              <a:solidFill>
                <a:srgbClr val="000000"/>
              </a:solidFill>
              <a:latin typeface="Courier New" charset="0"/>
            </a:endParaRPr>
          </a:p>
          <a:p>
            <a:pPr marL="742950" lvl="1" indent="-285750">
              <a:spcBef>
                <a:spcPct val="10000"/>
              </a:spcBef>
              <a:buClr>
                <a:schemeClr val="tx1"/>
              </a:buClr>
              <a:buSzPct val="75000"/>
            </a:pPr>
            <a:endParaRPr lang="en-US" sz="2000" b="1" dirty="0">
              <a:solidFill>
                <a:schemeClr val="tx2"/>
              </a:solidFill>
              <a:latin typeface="Courier New" charset="0"/>
            </a:endParaRPr>
          </a:p>
          <a:p>
            <a:pPr marL="342900" indent="-342900">
              <a:spcBef>
                <a:spcPct val="20000"/>
              </a:spcBef>
              <a:buClr>
                <a:schemeClr val="tx1"/>
              </a:buClr>
              <a:buSzPct val="75000"/>
              <a:buFont typeface="Wingdings" charset="0"/>
              <a:buChar char="l"/>
            </a:pPr>
            <a:r>
              <a:rPr lang="en-US" b="1" dirty="0">
                <a:solidFill>
                  <a:srgbClr val="000000"/>
                </a:solidFill>
                <a:latin typeface="Palatino" charset="0"/>
              </a:rPr>
              <a:t>There are </a:t>
            </a:r>
            <a:r>
              <a:rPr lang="en-US" b="1" dirty="0">
                <a:solidFill>
                  <a:srgbClr val="CC3300"/>
                </a:solidFill>
                <a:latin typeface="Palatino" charset="0"/>
              </a:rPr>
              <a:t>exactly two</a:t>
            </a:r>
            <a:r>
              <a:rPr lang="en-US" b="1" dirty="0">
                <a:solidFill>
                  <a:srgbClr val="000000"/>
                </a:solidFill>
                <a:latin typeface="Palatino" charset="0"/>
              </a:rPr>
              <a:t> shoes.</a:t>
            </a:r>
          </a:p>
          <a:p>
            <a:pPr marL="742950" lvl="1" indent="-285750">
              <a:spcBef>
                <a:spcPct val="10000"/>
              </a:spcBef>
              <a:buClr>
                <a:schemeClr val="tx1"/>
              </a:buClr>
              <a:buSzPct val="75000"/>
              <a:buFontTx/>
              <a:buChar char="–"/>
            </a:pPr>
            <a:r>
              <a:rPr lang="en-US" dirty="0">
                <a:solidFill>
                  <a:srgbClr val="000000"/>
                </a:solidFill>
                <a:latin typeface="Arial" charset="0"/>
              </a:rPr>
              <a:t>Are quantities specified?</a:t>
            </a:r>
          </a:p>
          <a:p>
            <a:pPr marL="742950" lvl="1" indent="-285750">
              <a:spcBef>
                <a:spcPct val="10000"/>
              </a:spcBef>
              <a:buClr>
                <a:schemeClr val="tx1"/>
              </a:buClr>
              <a:buSzPct val="75000"/>
              <a:buFontTx/>
              <a:buChar char="–"/>
            </a:pPr>
            <a:r>
              <a:rPr lang="en-US" dirty="0">
                <a:solidFill>
                  <a:srgbClr val="000000"/>
                </a:solidFill>
                <a:latin typeface="Arial" charset="0"/>
              </a:rPr>
              <a:t>Are equalities implied?</a:t>
            </a:r>
          </a:p>
          <a:p>
            <a:pPr marL="742950" lvl="1" indent="-285750">
              <a:spcBef>
                <a:spcPct val="10000"/>
              </a:spcBef>
              <a:buClr>
                <a:schemeClr val="tx1"/>
              </a:buClr>
              <a:buSzPct val="75000"/>
            </a:pPr>
            <a:r>
              <a:rPr lang="en-US" b="1" dirty="0">
                <a:solidFill>
                  <a:schemeClr val="tx2"/>
                </a:solidFill>
                <a:latin typeface="Arial" charset="0"/>
              </a:rPr>
              <a:t>Answer:</a:t>
            </a:r>
            <a:r>
              <a:rPr lang="en-US" dirty="0">
                <a:solidFill>
                  <a:schemeClr val="tx2"/>
                </a:solidFill>
                <a:latin typeface="Arial" charset="0"/>
              </a:rPr>
              <a:t> </a:t>
            </a:r>
            <a:r>
              <a:rPr lang="en-US" sz="2000" b="1" dirty="0" smtClean="0">
                <a:solidFill>
                  <a:schemeClr val="tx2"/>
                </a:solidFill>
                <a:latin typeface="Symbol" charset="0"/>
              </a:rPr>
              <a:t>∃</a:t>
            </a:r>
            <a:r>
              <a:rPr lang="en-US" sz="2000" b="1" dirty="0" err="1" smtClean="0">
                <a:solidFill>
                  <a:schemeClr val="tx2"/>
                </a:solidFill>
                <a:latin typeface="Courier New" charset="0"/>
              </a:rPr>
              <a:t>x</a:t>
            </a:r>
            <a:r>
              <a:rPr lang="en-US" sz="2000" b="1" dirty="0" err="1">
                <a:solidFill>
                  <a:schemeClr val="tx2"/>
                </a:solidFill>
                <a:latin typeface="Symbol" charset="0"/>
              </a:rPr>
              <a:t>,</a:t>
            </a:r>
            <a:r>
              <a:rPr lang="en-US" sz="2000" b="1" dirty="0" err="1">
                <a:solidFill>
                  <a:schemeClr val="tx2"/>
                </a:solidFill>
                <a:latin typeface="Courier New" charset="0"/>
              </a:rPr>
              <a:t>y</a:t>
            </a:r>
            <a:r>
              <a:rPr lang="en-US" sz="2000" b="1" dirty="0">
                <a:solidFill>
                  <a:schemeClr val="tx2"/>
                </a:solidFill>
                <a:latin typeface="Courier New" charset="0"/>
              </a:rPr>
              <a:t> Shoe(x)</a:t>
            </a:r>
            <a:r>
              <a:rPr lang="en-US" sz="2000" b="1" dirty="0">
                <a:solidFill>
                  <a:schemeClr val="tx2"/>
                </a:solidFill>
                <a:latin typeface="Symbo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 </a:t>
            </a:r>
            <a:r>
              <a:rPr lang="en-US" sz="2000" b="1" dirty="0">
                <a:solidFill>
                  <a:schemeClr val="tx2"/>
                </a:solidFill>
                <a:latin typeface="Courier New" charset="0"/>
              </a:rPr>
              <a:t>Shoe(y)</a:t>
            </a:r>
            <a:r>
              <a:rPr lang="en-US" sz="2000" b="1" dirty="0">
                <a:solidFill>
                  <a:schemeClr val="tx2"/>
                </a:solidFill>
                <a:latin typeface="Symbol" charset="0"/>
              </a:rPr>
              <a:t> </a:t>
            </a:r>
            <a:r>
              <a:rPr lang="en-US" sz="2000" b="1" dirty="0" smtClean="0">
                <a:solidFill>
                  <a:schemeClr val="tx2"/>
                </a:solidFill>
                <a:latin typeface="Symbol" charset="0"/>
              </a:rPr>
              <a:t>∧</a:t>
            </a:r>
            <a:r>
              <a:rPr lang="en-US" sz="2000" b="1" dirty="0" smtClean="0">
                <a:solidFill>
                  <a:schemeClr val="tx2"/>
                </a:solidFill>
                <a:latin typeface="Courier New" charset="0"/>
              </a:rPr>
              <a:t> </a:t>
            </a:r>
            <a:r>
              <a:rPr lang="en-US" sz="2000" b="1" dirty="0" smtClean="0">
                <a:solidFill>
                  <a:srgbClr val="CC3300"/>
                </a:solidFill>
                <a:latin typeface="Symbol" charset="0"/>
              </a:rPr>
              <a:t>¬</a:t>
            </a:r>
            <a:r>
              <a:rPr lang="en-US" sz="2000" b="1" dirty="0" smtClean="0">
                <a:solidFill>
                  <a:srgbClr val="CC3300"/>
                </a:solidFill>
                <a:latin typeface="Courier New" charset="0"/>
              </a:rPr>
              <a:t>(</a:t>
            </a:r>
            <a:r>
              <a:rPr lang="en-US" sz="2000" b="1" dirty="0">
                <a:solidFill>
                  <a:srgbClr val="CC3300"/>
                </a:solidFill>
                <a:latin typeface="Courier New" charset="0"/>
              </a:rPr>
              <a:t>x</a:t>
            </a:r>
            <a:r>
              <a:rPr lang="en-US" sz="2000" b="1" dirty="0">
                <a:solidFill>
                  <a:srgbClr val="CC3300"/>
                </a:solidFill>
                <a:latin typeface="Symbol" charset="0"/>
              </a:rPr>
              <a:t>=</a:t>
            </a:r>
            <a:r>
              <a:rPr lang="en-US" sz="2000" b="1" dirty="0">
                <a:solidFill>
                  <a:srgbClr val="CC3300"/>
                </a:solidFill>
                <a:latin typeface="Courier New" charset="0"/>
              </a:rPr>
              <a:t>y</a:t>
            </a:r>
            <a:r>
              <a:rPr lang="en-US" sz="2000" b="1" dirty="0" smtClean="0">
                <a:solidFill>
                  <a:srgbClr val="CC3300"/>
                </a:solidFill>
                <a:latin typeface="Courier New" charset="0"/>
              </a:rPr>
              <a:t>) </a:t>
            </a:r>
            <a:r>
              <a:rPr lang="en-US" sz="2000" b="1" dirty="0" smtClean="0">
                <a:solidFill>
                  <a:srgbClr val="CC3300"/>
                </a:solidFill>
                <a:latin typeface="Symbol" charset="0"/>
              </a:rPr>
              <a:t>∧</a:t>
            </a:r>
            <a:r>
              <a:rPr lang="en-US" sz="2000" b="1" dirty="0">
                <a:solidFill>
                  <a:srgbClr val="CC3300"/>
                </a:solidFill>
                <a:latin typeface="Symbol" charset="0"/>
              </a:rPr>
              <a:t>			    </a:t>
            </a:r>
            <a:r>
              <a:rPr lang="en-US" sz="2000" b="1" dirty="0" smtClean="0">
                <a:solidFill>
                  <a:srgbClr val="CC3300"/>
                </a:solidFill>
                <a:latin typeface="Symbol" charset="0"/>
              </a:rPr>
              <a:t>∀</a:t>
            </a:r>
            <a:r>
              <a:rPr lang="en-US" sz="2000" b="1" dirty="0" smtClean="0">
                <a:solidFill>
                  <a:srgbClr val="CC3300"/>
                </a:solidFill>
                <a:latin typeface="Courier New" charset="0"/>
              </a:rPr>
              <a:t>z </a:t>
            </a:r>
            <a:r>
              <a:rPr lang="en-US" sz="2000" b="1" dirty="0">
                <a:solidFill>
                  <a:srgbClr val="CC3300"/>
                </a:solidFill>
                <a:latin typeface="Courier New" charset="0"/>
              </a:rPr>
              <a:t>(Shoe(z)</a:t>
            </a:r>
            <a:r>
              <a:rPr lang="en-US" sz="2000" b="1" dirty="0">
                <a:solidFill>
                  <a:srgbClr val="CC3300"/>
                </a:solidFill>
                <a:latin typeface="Symbol" charset="0"/>
              </a:rPr>
              <a:t> </a:t>
            </a:r>
            <a:r>
              <a:rPr lang="en-US" sz="2000" b="1" dirty="0" smtClean="0">
                <a:solidFill>
                  <a:srgbClr val="CC3300"/>
                </a:solidFill>
                <a:latin typeface="Symbol" charset="0"/>
              </a:rPr>
              <a:t>⇒ </a:t>
            </a:r>
            <a:r>
              <a:rPr lang="en-US" sz="2000" b="1" dirty="0">
                <a:solidFill>
                  <a:srgbClr val="CC3300"/>
                </a:solidFill>
                <a:latin typeface="Courier New" charset="0"/>
              </a:rPr>
              <a:t>(x</a:t>
            </a:r>
            <a:r>
              <a:rPr lang="en-US" sz="2000" b="1" dirty="0">
                <a:solidFill>
                  <a:srgbClr val="CC3300"/>
                </a:solidFill>
                <a:latin typeface="Symbol" charset="0"/>
              </a:rPr>
              <a:t>=</a:t>
            </a:r>
            <a:r>
              <a:rPr lang="en-US" sz="2000" b="1" dirty="0">
                <a:solidFill>
                  <a:srgbClr val="CC3300"/>
                </a:solidFill>
                <a:latin typeface="Courier New" charset="0"/>
              </a:rPr>
              <a:t>z)</a:t>
            </a:r>
            <a:r>
              <a:rPr lang="en-US" sz="2000" b="1" dirty="0">
                <a:solidFill>
                  <a:srgbClr val="CC3300"/>
                </a:solidFill>
                <a:latin typeface="Symbol" charset="0"/>
              </a:rPr>
              <a:t> </a:t>
            </a:r>
            <a:r>
              <a:rPr lang="en-US" sz="2000" b="1" dirty="0" smtClean="0">
                <a:solidFill>
                  <a:srgbClr val="CC3300"/>
                </a:solidFill>
                <a:latin typeface="Symbol" charset="0"/>
              </a:rPr>
              <a:t>∨ </a:t>
            </a:r>
            <a:r>
              <a:rPr lang="en-US" sz="2000" b="1" dirty="0">
                <a:solidFill>
                  <a:srgbClr val="CC3300"/>
                </a:solidFill>
                <a:latin typeface="Courier New" charset="0"/>
              </a:rPr>
              <a:t>(y</a:t>
            </a:r>
            <a:r>
              <a:rPr lang="en-US" sz="2000" b="1" dirty="0">
                <a:solidFill>
                  <a:srgbClr val="CC3300"/>
                </a:solidFill>
                <a:latin typeface="Symbol" charset="0"/>
              </a:rPr>
              <a:t>=</a:t>
            </a:r>
            <a:r>
              <a:rPr lang="en-US" sz="2000" b="1" dirty="0">
                <a:solidFill>
                  <a:srgbClr val="CC3300"/>
                </a:solidFill>
                <a:latin typeface="Courier New" charset="0"/>
              </a:rPr>
              <a:t>z))</a:t>
            </a:r>
            <a:endParaRPr lang="en-US" sz="2000" b="1" dirty="0">
              <a:solidFill>
                <a:srgbClr val="000000"/>
              </a:solidFill>
              <a:latin typeface="Courier Ne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0458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0458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04580">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04580">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04580">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0458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4580" grpId="0" build="p" bldLvl="3"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1306627" name="Rectangle 3"/>
          <p:cNvSpPr>
            <a:spLocks noGrp="1" noChangeArrowheads="1"/>
          </p:cNvSpPr>
          <p:nvPr>
            <p:ph idx="1"/>
          </p:nvPr>
        </p:nvSpPr>
        <p:spPr>
          <a:xfrm>
            <a:off x="457200" y="1447800"/>
            <a:ext cx="8229600" cy="5105400"/>
          </a:xfrm>
        </p:spPr>
        <p:txBody>
          <a:bodyPr>
            <a:normAutofit/>
          </a:bodyPr>
          <a:lstStyle/>
          <a:p>
            <a:pPr eaLnBrk="1" hangingPunct="1">
              <a:lnSpc>
                <a:spcPct val="90000"/>
              </a:lnSpc>
            </a:pPr>
            <a:r>
              <a:rPr lang="en-US" sz="3000" dirty="0">
                <a:latin typeface="Calibri" charset="0"/>
              </a:rPr>
              <a:t>Interesting words:</a:t>
            </a:r>
            <a:r>
              <a:rPr lang="en-US" sz="1900" dirty="0">
                <a:latin typeface="Calibri" charset="0"/>
              </a:rPr>
              <a:t> </a:t>
            </a:r>
            <a:r>
              <a:rPr lang="en-US" sz="2800" b="1" i="1" dirty="0">
                <a:solidFill>
                  <a:srgbClr val="FF0000"/>
                </a:solidFill>
                <a:latin typeface="Calibri" charset="0"/>
              </a:rPr>
              <a:t>always</a:t>
            </a:r>
            <a:r>
              <a:rPr lang="en-US" sz="2800" dirty="0">
                <a:latin typeface="Calibri" charset="0"/>
              </a:rPr>
              <a:t>, </a:t>
            </a:r>
            <a:r>
              <a:rPr lang="en-US" sz="2800" b="1" i="1" dirty="0">
                <a:solidFill>
                  <a:srgbClr val="FF0000"/>
                </a:solidFill>
                <a:latin typeface="Calibri" charset="0"/>
              </a:rPr>
              <a:t>sometimes</a:t>
            </a:r>
            <a:r>
              <a:rPr lang="en-US" sz="2800" dirty="0">
                <a:latin typeface="Calibri" charset="0"/>
              </a:rPr>
              <a:t>, </a:t>
            </a:r>
            <a:r>
              <a:rPr lang="en-US" sz="2800" b="1" i="1" dirty="0">
                <a:solidFill>
                  <a:srgbClr val="FF0000"/>
                </a:solidFill>
                <a:latin typeface="Calibri" charset="0"/>
              </a:rPr>
              <a:t>never</a:t>
            </a:r>
            <a:endParaRPr lang="en-US" sz="1900" b="1" i="1" dirty="0">
              <a:solidFill>
                <a:srgbClr val="FF0000"/>
              </a:solidFill>
              <a:latin typeface="Calibri" charset="0"/>
            </a:endParaRPr>
          </a:p>
          <a:p>
            <a:pPr lvl="1" eaLnBrk="1" hangingPunct="1">
              <a:lnSpc>
                <a:spcPct val="90000"/>
              </a:lnSpc>
            </a:pPr>
            <a:r>
              <a:rPr lang="en-US" sz="2600" dirty="0">
                <a:latin typeface="Palatino" charset="0"/>
              </a:rPr>
              <a:t>Good people </a:t>
            </a:r>
            <a:r>
              <a:rPr lang="en-US" sz="2600" dirty="0">
                <a:solidFill>
                  <a:srgbClr val="CC3300"/>
                </a:solidFill>
                <a:latin typeface="Palatino" charset="0"/>
              </a:rPr>
              <a:t>always</a:t>
            </a:r>
            <a:r>
              <a:rPr lang="en-US" sz="2600" dirty="0">
                <a:latin typeface="Palatino" charset="0"/>
              </a:rPr>
              <a:t> have friends.</a:t>
            </a:r>
          </a:p>
          <a:p>
            <a:pPr lvl="1" eaLnBrk="1" hangingPunct="1">
              <a:lnSpc>
                <a:spcPct val="90000"/>
              </a:lnSpc>
              <a:buFontTx/>
              <a:buNone/>
            </a:pPr>
            <a:r>
              <a:rPr lang="en-US" sz="2600" dirty="0">
                <a:latin typeface="Palatino" charset="0"/>
              </a:rPr>
              <a:t>	</a:t>
            </a:r>
            <a:r>
              <a:rPr lang="en-US" sz="1900" b="1" dirty="0">
                <a:latin typeface="Calibri" charset="0"/>
              </a:rPr>
              <a:t>could mean:</a:t>
            </a:r>
            <a:r>
              <a:rPr lang="en-US" sz="2600" dirty="0">
                <a:latin typeface="Palatino" charset="0"/>
              </a:rPr>
              <a:t> </a:t>
            </a:r>
            <a:r>
              <a:rPr lang="en-US" sz="2600" dirty="0">
                <a:solidFill>
                  <a:srgbClr val="CC3300"/>
                </a:solidFill>
                <a:latin typeface="Palatino" charset="0"/>
              </a:rPr>
              <a:t>All</a:t>
            </a:r>
            <a:r>
              <a:rPr lang="en-US" sz="2600" dirty="0">
                <a:latin typeface="Palatino" charset="0"/>
              </a:rPr>
              <a:t> good people have friends.</a:t>
            </a:r>
          </a:p>
          <a:p>
            <a:pPr lvl="1" eaLnBrk="1" hangingPunct="1">
              <a:lnSpc>
                <a:spcPct val="90000"/>
              </a:lnSpc>
              <a:buFont typeface="Arial" charset="0"/>
              <a:buNone/>
            </a:pPr>
            <a:r>
              <a:rPr lang="en-US" sz="1900" b="1" dirty="0">
                <a:solidFill>
                  <a:srgbClr val="CC3300"/>
                </a:solidFill>
                <a:latin typeface="Symbol" charset="0"/>
              </a:rPr>
              <a:t>	</a:t>
            </a:r>
            <a:r>
              <a:rPr lang="en-US" sz="1900" b="1" dirty="0" smtClean="0">
                <a:solidFill>
                  <a:srgbClr val="CC3300"/>
                </a:solidFill>
                <a:latin typeface="Symbol" charset="0"/>
              </a:rPr>
              <a:t>∀</a:t>
            </a:r>
            <a:r>
              <a:rPr lang="en-US" sz="1900" b="1" dirty="0" smtClean="0">
                <a:solidFill>
                  <a:srgbClr val="CC3300"/>
                </a:solidFill>
                <a:latin typeface="Courier New" charset="0"/>
              </a:rPr>
              <a:t>x</a:t>
            </a:r>
            <a:r>
              <a:rPr lang="en-US" sz="1900" b="1" dirty="0" smtClean="0">
                <a:solidFill>
                  <a:srgbClr val="000000"/>
                </a:solidFill>
                <a:latin typeface="Courier New" charset="0"/>
              </a:rPr>
              <a:t> </a:t>
            </a:r>
            <a:r>
              <a:rPr lang="en-US" sz="1900" b="1" dirty="0">
                <a:solidFill>
                  <a:srgbClr val="000000"/>
                </a:solidFill>
                <a:latin typeface="Courier New" charset="0"/>
              </a:rPr>
              <a:t>Person(x)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a:solidFill>
                  <a:srgbClr val="000000"/>
                </a:solidFill>
                <a:latin typeface="Courier New" charset="0"/>
              </a:rPr>
              <a:t>Good(x)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y</a:t>
            </a:r>
            <a:r>
              <a:rPr lang="en-US" sz="1900" b="1" dirty="0">
                <a:solidFill>
                  <a:srgbClr val="000000"/>
                </a:solidFill>
                <a:latin typeface="Courier New" charset="0"/>
              </a:rPr>
              <a:t>(Friend(</a:t>
            </a:r>
            <a:r>
              <a:rPr lang="en-US" sz="1900" b="1" dirty="0" err="1">
                <a:solidFill>
                  <a:srgbClr val="000000"/>
                </a:solidFill>
                <a:latin typeface="Courier New" charset="0"/>
              </a:rPr>
              <a:t>x,y</a:t>
            </a:r>
            <a:r>
              <a:rPr lang="en-US" sz="1900" b="1" dirty="0">
                <a:solidFill>
                  <a:srgbClr val="000000"/>
                </a:solidFill>
                <a:latin typeface="Courier New" charset="0"/>
              </a:rPr>
              <a:t>))</a:t>
            </a:r>
            <a:endParaRPr lang="en-US" sz="1900" dirty="0">
              <a:solidFill>
                <a:srgbClr val="000000"/>
              </a:solidFill>
              <a:latin typeface="Calibri" charset="0"/>
            </a:endParaRPr>
          </a:p>
          <a:p>
            <a:pPr lvl="1" eaLnBrk="1" hangingPunct="1">
              <a:lnSpc>
                <a:spcPct val="90000"/>
              </a:lnSpc>
            </a:pPr>
            <a:r>
              <a:rPr lang="en-US" sz="2600" dirty="0">
                <a:latin typeface="Palatino" charset="0"/>
              </a:rPr>
              <a:t>Busy people </a:t>
            </a:r>
            <a:r>
              <a:rPr lang="en-US" sz="2600" dirty="0">
                <a:solidFill>
                  <a:srgbClr val="CC3300"/>
                </a:solidFill>
                <a:latin typeface="Palatino" charset="0"/>
              </a:rPr>
              <a:t>sometimes</a:t>
            </a:r>
            <a:r>
              <a:rPr lang="en-US" sz="2600" dirty="0">
                <a:latin typeface="Palatino" charset="0"/>
              </a:rPr>
              <a:t> have friends.</a:t>
            </a:r>
          </a:p>
          <a:p>
            <a:pPr lvl="1" eaLnBrk="1" hangingPunct="1">
              <a:lnSpc>
                <a:spcPct val="90000"/>
              </a:lnSpc>
              <a:buFontTx/>
              <a:buNone/>
            </a:pPr>
            <a:r>
              <a:rPr lang="en-US" sz="1900" b="1" dirty="0">
                <a:latin typeface="Calibri" charset="0"/>
              </a:rPr>
              <a:t>	could mean:</a:t>
            </a:r>
            <a:r>
              <a:rPr lang="en-US" sz="2600" dirty="0">
                <a:latin typeface="Palatino" charset="0"/>
              </a:rPr>
              <a:t> </a:t>
            </a:r>
            <a:r>
              <a:rPr lang="en-US" sz="2600" dirty="0">
                <a:solidFill>
                  <a:srgbClr val="CC3300"/>
                </a:solidFill>
                <a:latin typeface="Palatino" charset="0"/>
              </a:rPr>
              <a:t>Some</a:t>
            </a:r>
            <a:r>
              <a:rPr lang="en-US" sz="2600" dirty="0">
                <a:latin typeface="Palatino" charset="0"/>
              </a:rPr>
              <a:t> busy people have friends.</a:t>
            </a:r>
          </a:p>
          <a:p>
            <a:pPr lvl="1" eaLnBrk="1" hangingPunct="1">
              <a:lnSpc>
                <a:spcPct val="90000"/>
              </a:lnSpc>
              <a:buFont typeface="Arial" charset="0"/>
              <a:buNone/>
            </a:pPr>
            <a:r>
              <a:rPr lang="en-US" sz="1900" b="1" dirty="0">
                <a:solidFill>
                  <a:srgbClr val="CC3300"/>
                </a:solidFill>
                <a:latin typeface="Symbol" charset="0"/>
              </a:rPr>
              <a:t>	</a:t>
            </a:r>
            <a:r>
              <a:rPr lang="en-US" sz="1900" b="1" dirty="0" smtClean="0">
                <a:solidFill>
                  <a:srgbClr val="CC3300"/>
                </a:solidFill>
                <a:latin typeface="Symbol" charset="0"/>
              </a:rPr>
              <a:t>∃</a:t>
            </a:r>
            <a:r>
              <a:rPr lang="en-US" sz="1900" b="1" dirty="0" smtClean="0">
                <a:solidFill>
                  <a:srgbClr val="CC3300"/>
                </a:solidFill>
                <a:latin typeface="Courier New" charset="0"/>
              </a:rPr>
              <a:t>x</a:t>
            </a:r>
            <a:r>
              <a:rPr lang="en-US" sz="1900" b="1" dirty="0" smtClean="0">
                <a:solidFill>
                  <a:srgbClr val="000000"/>
                </a:solidFill>
                <a:latin typeface="Courier New" charset="0"/>
              </a:rPr>
              <a:t> </a:t>
            </a:r>
            <a:r>
              <a:rPr lang="en-US" sz="1900" b="1" dirty="0">
                <a:solidFill>
                  <a:srgbClr val="000000"/>
                </a:solidFill>
                <a:latin typeface="Courier New" charset="0"/>
              </a:rPr>
              <a:t>Person(x)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a:solidFill>
                  <a:srgbClr val="000000"/>
                </a:solidFill>
                <a:latin typeface="Courier New" charset="0"/>
              </a:rPr>
              <a:t>Busy(x)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y</a:t>
            </a:r>
            <a:r>
              <a:rPr lang="en-US" sz="1900" b="1" dirty="0">
                <a:solidFill>
                  <a:srgbClr val="000000"/>
                </a:solidFill>
                <a:latin typeface="Courier New" charset="0"/>
              </a:rPr>
              <a:t>(Friend(</a:t>
            </a:r>
            <a:r>
              <a:rPr lang="en-US" sz="1900" b="1" dirty="0" err="1">
                <a:solidFill>
                  <a:srgbClr val="000000"/>
                </a:solidFill>
                <a:latin typeface="Courier New" charset="0"/>
              </a:rPr>
              <a:t>x,y</a:t>
            </a:r>
            <a:r>
              <a:rPr lang="en-US" sz="1900" b="1" dirty="0">
                <a:solidFill>
                  <a:srgbClr val="000000"/>
                </a:solidFill>
                <a:latin typeface="Courier New" charset="0"/>
              </a:rPr>
              <a:t>))</a:t>
            </a:r>
            <a:endParaRPr lang="en-US" sz="1900" dirty="0">
              <a:solidFill>
                <a:srgbClr val="000000"/>
              </a:solidFill>
              <a:latin typeface="Calibri" charset="0"/>
            </a:endParaRPr>
          </a:p>
          <a:p>
            <a:pPr lvl="1" eaLnBrk="1" hangingPunct="1">
              <a:lnSpc>
                <a:spcPct val="90000"/>
              </a:lnSpc>
            </a:pPr>
            <a:r>
              <a:rPr lang="en-US" sz="2600" dirty="0">
                <a:latin typeface="Palatino" charset="0"/>
              </a:rPr>
              <a:t>Bad people </a:t>
            </a:r>
            <a:r>
              <a:rPr lang="en-US" sz="2600" dirty="0">
                <a:solidFill>
                  <a:srgbClr val="CC3300"/>
                </a:solidFill>
                <a:latin typeface="Palatino" charset="0"/>
              </a:rPr>
              <a:t>never</a:t>
            </a:r>
            <a:r>
              <a:rPr lang="en-US" sz="2600" dirty="0">
                <a:latin typeface="Palatino" charset="0"/>
              </a:rPr>
              <a:t> have friends.</a:t>
            </a:r>
          </a:p>
          <a:p>
            <a:pPr lvl="1" eaLnBrk="1" hangingPunct="1">
              <a:lnSpc>
                <a:spcPct val="90000"/>
              </a:lnSpc>
              <a:buFontTx/>
              <a:buNone/>
            </a:pPr>
            <a:r>
              <a:rPr lang="en-US" sz="1900" b="1" dirty="0">
                <a:latin typeface="Calibri" charset="0"/>
              </a:rPr>
              <a:t>	could mean:</a:t>
            </a:r>
            <a:r>
              <a:rPr lang="en-US" sz="2600" dirty="0">
                <a:latin typeface="Palatino" charset="0"/>
              </a:rPr>
              <a:t> Bad people have </a:t>
            </a:r>
            <a:r>
              <a:rPr lang="en-US" sz="2600" dirty="0">
                <a:solidFill>
                  <a:srgbClr val="CC3300"/>
                </a:solidFill>
                <a:latin typeface="Palatino" charset="0"/>
              </a:rPr>
              <a:t>no</a:t>
            </a:r>
            <a:r>
              <a:rPr lang="en-US" sz="2600" dirty="0">
                <a:latin typeface="Palatino" charset="0"/>
              </a:rPr>
              <a:t> friends.</a:t>
            </a:r>
          </a:p>
          <a:p>
            <a:pPr lvl="1" eaLnBrk="1" hangingPunct="1">
              <a:lnSpc>
                <a:spcPct val="90000"/>
              </a:lnSpc>
              <a:buFont typeface="Arial" charset="0"/>
              <a:buNone/>
            </a:pP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x </a:t>
            </a:r>
            <a:r>
              <a:rPr lang="en-US" sz="1900" b="1" dirty="0">
                <a:solidFill>
                  <a:srgbClr val="000000"/>
                </a:solidFill>
                <a:latin typeface="Courier New" charset="0"/>
              </a:rPr>
              <a:t>Person(x)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a:solidFill>
                  <a:srgbClr val="000000"/>
                </a:solidFill>
                <a:latin typeface="Courier New" charset="0"/>
              </a:rPr>
              <a:t>Bad(x)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smtClean="0">
                <a:solidFill>
                  <a:srgbClr val="CC3300"/>
                </a:solidFill>
                <a:latin typeface="Symbol" charset="0"/>
              </a:rPr>
              <a:t>¬∃</a:t>
            </a:r>
            <a:r>
              <a:rPr lang="en-US" sz="1900" b="1" dirty="0" smtClean="0">
                <a:solidFill>
                  <a:srgbClr val="CC3300"/>
                </a:solidFill>
                <a:latin typeface="Courier New" charset="0"/>
              </a:rPr>
              <a:t>y</a:t>
            </a:r>
            <a:r>
              <a:rPr lang="en-US" sz="1900" b="1" dirty="0">
                <a:solidFill>
                  <a:srgbClr val="000000"/>
                </a:solidFill>
                <a:latin typeface="Courier New" charset="0"/>
              </a:rPr>
              <a:t>(Friend(</a:t>
            </a:r>
            <a:r>
              <a:rPr lang="en-US" sz="1900" b="1" dirty="0" err="1">
                <a:solidFill>
                  <a:srgbClr val="000000"/>
                </a:solidFill>
                <a:latin typeface="Courier New" charset="0"/>
              </a:rPr>
              <a:t>x,y</a:t>
            </a:r>
            <a:r>
              <a:rPr lang="en-US" sz="1900" b="1" dirty="0">
                <a:solidFill>
                  <a:srgbClr val="000000"/>
                </a:solidFill>
                <a:latin typeface="Courier New" charset="0"/>
              </a:rPr>
              <a:t>))</a:t>
            </a:r>
            <a:endParaRPr lang="en-US" sz="1900" dirty="0">
              <a:solidFill>
                <a:srgbClr val="000000"/>
              </a:solidFill>
              <a:latin typeface="Calibri" charset="0"/>
            </a:endParaRPr>
          </a:p>
          <a:p>
            <a:pPr lvl="1" eaLnBrk="1" hangingPunct="1">
              <a:lnSpc>
                <a:spcPct val="90000"/>
              </a:lnSpc>
              <a:buFontTx/>
              <a:buNone/>
            </a:pPr>
            <a:r>
              <a:rPr lang="en-US" sz="1900" b="1" dirty="0">
                <a:latin typeface="Calibri" charset="0"/>
              </a:rPr>
              <a:t>	or equivalently:</a:t>
            </a:r>
            <a:r>
              <a:rPr lang="en-US" sz="2600" dirty="0">
                <a:latin typeface="Palatino" charset="0"/>
              </a:rPr>
              <a:t> </a:t>
            </a:r>
            <a:r>
              <a:rPr lang="en-US" sz="2600" dirty="0">
                <a:solidFill>
                  <a:srgbClr val="CC3300"/>
                </a:solidFill>
                <a:latin typeface="Palatino" charset="0"/>
              </a:rPr>
              <a:t>No</a:t>
            </a:r>
            <a:r>
              <a:rPr lang="en-US" sz="2600" dirty="0">
                <a:latin typeface="Palatino" charset="0"/>
              </a:rPr>
              <a:t> bad people have friends.</a:t>
            </a:r>
          </a:p>
          <a:p>
            <a:pPr lvl="1" eaLnBrk="1" hangingPunct="1">
              <a:lnSpc>
                <a:spcPct val="90000"/>
              </a:lnSpc>
              <a:buFont typeface="Arial" charset="0"/>
              <a:buNone/>
            </a:pPr>
            <a:r>
              <a:rPr lang="en-US" sz="1900" b="1" dirty="0">
                <a:solidFill>
                  <a:srgbClr val="CC3300"/>
                </a:solidFill>
                <a:latin typeface="Symbol" charset="0"/>
              </a:rPr>
              <a:t>	</a:t>
            </a:r>
            <a:r>
              <a:rPr lang="en-US" sz="1900" b="1" dirty="0" smtClean="0">
                <a:solidFill>
                  <a:srgbClr val="CC3300"/>
                </a:solidFill>
                <a:latin typeface="Symbol" charset="0"/>
              </a:rPr>
              <a:t>¬∃</a:t>
            </a:r>
            <a:r>
              <a:rPr lang="en-US" sz="1900" b="1" dirty="0" smtClean="0">
                <a:solidFill>
                  <a:srgbClr val="CC3300"/>
                </a:solidFill>
                <a:latin typeface="Courier New" charset="0"/>
              </a:rPr>
              <a:t>x</a:t>
            </a:r>
            <a:r>
              <a:rPr lang="en-US" sz="1900" b="1" dirty="0" smtClean="0">
                <a:solidFill>
                  <a:srgbClr val="000000"/>
                </a:solidFill>
                <a:latin typeface="Courier New" charset="0"/>
              </a:rPr>
              <a:t> </a:t>
            </a:r>
            <a:r>
              <a:rPr lang="en-US" sz="1900" b="1" dirty="0">
                <a:solidFill>
                  <a:srgbClr val="000000"/>
                </a:solidFill>
                <a:latin typeface="Courier New" charset="0"/>
              </a:rPr>
              <a:t>Person(x)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a:solidFill>
                  <a:srgbClr val="000000"/>
                </a:solidFill>
                <a:latin typeface="Courier New" charset="0"/>
              </a:rPr>
              <a:t>Bad(x)</a:t>
            </a:r>
            <a:r>
              <a:rPr lang="en-US" sz="1900" b="1" dirty="0">
                <a:solidFill>
                  <a:srgbClr val="000000"/>
                </a:solidFill>
                <a:latin typeface="Symbol"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 </a:t>
            </a:r>
            <a:r>
              <a:rPr lang="en-US" sz="1900" b="1" dirty="0" smtClean="0">
                <a:solidFill>
                  <a:srgbClr val="000000"/>
                </a:solidFill>
                <a:latin typeface="Symbol" charset="0"/>
              </a:rPr>
              <a:t>∃</a:t>
            </a:r>
            <a:r>
              <a:rPr lang="en-US" sz="1900" b="1" dirty="0" smtClean="0">
                <a:solidFill>
                  <a:srgbClr val="000000"/>
                </a:solidFill>
                <a:latin typeface="Courier New" charset="0"/>
              </a:rPr>
              <a:t>y</a:t>
            </a:r>
            <a:r>
              <a:rPr lang="en-US" sz="1900" b="1" dirty="0">
                <a:solidFill>
                  <a:srgbClr val="000000"/>
                </a:solidFill>
                <a:latin typeface="Courier New" charset="0"/>
              </a:rPr>
              <a:t>(Friend(</a:t>
            </a:r>
            <a:r>
              <a:rPr lang="en-US" sz="1900" b="1" dirty="0" err="1">
                <a:solidFill>
                  <a:srgbClr val="000000"/>
                </a:solidFill>
                <a:latin typeface="Courier New" charset="0"/>
              </a:rPr>
              <a:t>x,y</a:t>
            </a:r>
            <a:r>
              <a:rPr lang="en-US" sz="1900" b="1" dirty="0">
                <a:solidFill>
                  <a:srgbClr val="000000"/>
                </a:solidFill>
                <a:latin typeface="Courier Ne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0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0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066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066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066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066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0662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0662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30662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30662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30662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30662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6627" grpId="0"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1308675" name="Rectangle 3"/>
          <p:cNvSpPr>
            <a:spLocks noGrp="1" noChangeArrowheads="1"/>
          </p:cNvSpPr>
          <p:nvPr>
            <p:ph idx="1"/>
          </p:nvPr>
        </p:nvSpPr>
        <p:spPr>
          <a:xfrm>
            <a:off x="457200" y="1600200"/>
            <a:ext cx="8382000" cy="4525963"/>
          </a:xfrm>
        </p:spPr>
        <p:txBody>
          <a:bodyPr>
            <a:normAutofit lnSpcReduction="10000"/>
          </a:bodyPr>
          <a:lstStyle/>
          <a:p>
            <a:pPr eaLnBrk="1" hangingPunct="1">
              <a:lnSpc>
                <a:spcPct val="90000"/>
              </a:lnSpc>
            </a:pPr>
            <a:endParaRPr lang="en-US" sz="3000" dirty="0">
              <a:latin typeface="Calibri" charset="0"/>
            </a:endParaRPr>
          </a:p>
          <a:p>
            <a:pPr eaLnBrk="1" hangingPunct="1">
              <a:lnSpc>
                <a:spcPct val="90000"/>
              </a:lnSpc>
            </a:pPr>
            <a:r>
              <a:rPr lang="en-US" sz="3000" dirty="0">
                <a:latin typeface="Calibri" charset="0"/>
              </a:rPr>
              <a:t>The "interesting words" are ambiguous in that</a:t>
            </a:r>
            <a:br>
              <a:rPr lang="en-US" sz="3000" dirty="0">
                <a:latin typeface="Calibri" charset="0"/>
              </a:rPr>
            </a:br>
            <a:r>
              <a:rPr lang="en-US" sz="3000" dirty="0">
                <a:latin typeface="Calibri" charset="0"/>
              </a:rPr>
              <a:t>they can quantify a variable as in the last slide,</a:t>
            </a:r>
            <a:br>
              <a:rPr lang="en-US" sz="3000" dirty="0">
                <a:latin typeface="Calibri" charset="0"/>
              </a:rPr>
            </a:br>
            <a:r>
              <a:rPr lang="en-US" sz="3000" dirty="0">
                <a:latin typeface="Calibri" charset="0"/>
              </a:rPr>
              <a:t>or they may refer to units of time</a:t>
            </a:r>
          </a:p>
          <a:p>
            <a:pPr eaLnBrk="1" hangingPunct="1">
              <a:lnSpc>
                <a:spcPct val="90000"/>
              </a:lnSpc>
            </a:pPr>
            <a:endParaRPr lang="en-US" sz="3000" dirty="0">
              <a:latin typeface="Calibri" charset="0"/>
            </a:endParaRPr>
          </a:p>
          <a:p>
            <a:pPr eaLnBrk="1" hangingPunct="1">
              <a:lnSpc>
                <a:spcPct val="90000"/>
              </a:lnSpc>
            </a:pPr>
            <a:r>
              <a:rPr lang="en-US" sz="3000" dirty="0">
                <a:latin typeface="Calibri" charset="0"/>
              </a:rPr>
              <a:t>Temporal indicators:</a:t>
            </a:r>
            <a:r>
              <a:rPr lang="en-US" sz="1900" dirty="0">
                <a:latin typeface="Calibri" charset="0"/>
              </a:rPr>
              <a:t>  </a:t>
            </a:r>
            <a:r>
              <a:rPr lang="en-US" sz="2800" dirty="0">
                <a:latin typeface="Calibri" charset="0"/>
              </a:rPr>
              <a:t>while, when, whenever, …</a:t>
            </a:r>
          </a:p>
          <a:p>
            <a:pPr lvl="1" eaLnBrk="1" hangingPunct="1">
              <a:lnSpc>
                <a:spcPct val="90000"/>
              </a:lnSpc>
              <a:buFont typeface="Wingdings" charset="2"/>
              <a:buChar char="§"/>
            </a:pPr>
            <a:r>
              <a:rPr lang="en-US" sz="2400" dirty="0">
                <a:latin typeface="Calibri" charset="0"/>
              </a:rPr>
              <a:t>are used to determine when "interesting words" refer to time</a:t>
            </a:r>
          </a:p>
          <a:p>
            <a:pPr lvl="1" eaLnBrk="1" hangingPunct="1">
              <a:lnSpc>
                <a:spcPct val="90000"/>
              </a:lnSpc>
              <a:buFont typeface="Wingdings" charset="2"/>
              <a:buChar char="§"/>
            </a:pPr>
            <a:r>
              <a:rPr lang="en-US" sz="2600" dirty="0">
                <a:latin typeface="Palatino" charset="0"/>
              </a:rPr>
              <a:t>Jo </a:t>
            </a:r>
            <a:r>
              <a:rPr lang="en-US" sz="2600" dirty="0">
                <a:solidFill>
                  <a:srgbClr val="CC3300"/>
                </a:solidFill>
                <a:latin typeface="Palatino" charset="0"/>
              </a:rPr>
              <a:t>always</a:t>
            </a:r>
            <a:r>
              <a:rPr lang="en-US" sz="2600" dirty="0">
                <a:latin typeface="Palatino" charset="0"/>
              </a:rPr>
              <a:t> writes home </a:t>
            </a:r>
            <a:r>
              <a:rPr lang="en-US" sz="2600" dirty="0">
                <a:solidFill>
                  <a:srgbClr val="CC3300"/>
                </a:solidFill>
                <a:latin typeface="Palatino" charset="0"/>
              </a:rPr>
              <a:t>when</a:t>
            </a:r>
            <a:r>
              <a:rPr lang="en-US" sz="2600" dirty="0">
                <a:latin typeface="Palatino" charset="0"/>
              </a:rPr>
              <a:t> she is away from home.</a:t>
            </a:r>
          </a:p>
          <a:p>
            <a:pPr lvl="1" eaLnBrk="1" hangingPunct="1">
              <a:lnSpc>
                <a:spcPct val="90000"/>
              </a:lnSpc>
              <a:buFont typeface="Wingdings" charset="2"/>
              <a:buChar char="§"/>
            </a:pPr>
            <a:r>
              <a:rPr lang="en-US" sz="2000" b="1" dirty="0" smtClean="0">
                <a:solidFill>
                  <a:srgbClr val="CC3300"/>
                </a:solidFill>
                <a:latin typeface="Symbol" charset="0"/>
              </a:rPr>
              <a:t>∀</a:t>
            </a:r>
            <a:r>
              <a:rPr lang="en-US" sz="2000" b="1" dirty="0" smtClean="0">
                <a:solidFill>
                  <a:srgbClr val="CC3300"/>
                </a:solidFill>
                <a:latin typeface="Courier New" charset="0"/>
              </a:rPr>
              <a:t>x </a:t>
            </a:r>
            <a:r>
              <a:rPr lang="en-US" sz="2000" b="1" dirty="0">
                <a:solidFill>
                  <a:srgbClr val="CC3300"/>
                </a:solidFill>
                <a:latin typeface="Courier New" charset="0"/>
              </a:rPr>
              <a:t>(Time(x</a:t>
            </a:r>
            <a:r>
              <a:rPr lang="en-US" sz="2000" b="1" dirty="0" smtClean="0">
                <a:solidFill>
                  <a:srgbClr val="CC3300"/>
                </a:solidFill>
                <a:latin typeface="Courier New" charset="0"/>
              </a:rPr>
              <a:t>)</a:t>
            </a:r>
            <a:r>
              <a:rPr lang="en-US" sz="2000" b="1" dirty="0" smtClean="0">
                <a:solidFill>
                  <a:srgbClr val="000000"/>
                </a:solidFill>
                <a:latin typeface="Symbol" charset="0"/>
              </a:rPr>
              <a:t>∧  </a:t>
            </a:r>
            <a:r>
              <a:rPr lang="en-US" sz="2000" b="1" dirty="0">
                <a:solidFill>
                  <a:srgbClr val="000000"/>
                </a:solidFill>
                <a:latin typeface="Courier New" charset="0"/>
              </a:rPr>
              <a:t>Away(</a:t>
            </a:r>
            <a:r>
              <a:rPr lang="en-US" sz="2000" b="1" dirty="0" err="1">
                <a:solidFill>
                  <a:srgbClr val="000000"/>
                </a:solidFill>
                <a:latin typeface="Courier New" charset="0"/>
              </a:rPr>
              <a:t>Jo,Home,</a:t>
            </a:r>
            <a:r>
              <a:rPr lang="en-US" sz="2000" b="1" dirty="0" err="1">
                <a:solidFill>
                  <a:srgbClr val="CC3300"/>
                </a:solidFill>
                <a:latin typeface="Courier New" charset="0"/>
              </a:rPr>
              <a:t>x</a:t>
            </a:r>
            <a:r>
              <a:rPr lang="en-US" sz="2000" b="1" dirty="0">
                <a:solidFill>
                  <a:srgbClr val="000000"/>
                </a:solidFill>
                <a:latin typeface="Courier New" charset="0"/>
              </a:rPr>
              <a:t>)) </a:t>
            </a:r>
            <a:r>
              <a:rPr lang="en-US" sz="2000" b="1" dirty="0" smtClean="0">
                <a:solidFill>
                  <a:srgbClr val="000000"/>
                </a:solidFill>
                <a:latin typeface="Symbol" charset="0"/>
              </a:rPr>
              <a:t>⇒  </a:t>
            </a:r>
            <a:r>
              <a:rPr lang="en-US" sz="2000" b="1" dirty="0">
                <a:solidFill>
                  <a:srgbClr val="000000"/>
                </a:solidFill>
                <a:latin typeface="Courier New" charset="0"/>
              </a:rPr>
              <a:t>Writes(</a:t>
            </a:r>
            <a:r>
              <a:rPr lang="en-US" sz="2000" b="1" dirty="0" err="1">
                <a:solidFill>
                  <a:srgbClr val="000000"/>
                </a:solidFill>
                <a:latin typeface="Courier New" charset="0"/>
              </a:rPr>
              <a:t>Jo,Home,</a:t>
            </a:r>
            <a:r>
              <a:rPr lang="en-US" sz="2000" b="1" dirty="0" err="1">
                <a:solidFill>
                  <a:srgbClr val="CC3300"/>
                </a:solidFill>
                <a:latin typeface="Courier New" charset="0"/>
              </a:rPr>
              <a:t>x</a:t>
            </a:r>
            <a:r>
              <a:rPr lang="en-US" sz="2000" b="1" dirty="0">
                <a:solidFill>
                  <a:srgbClr val="000000"/>
                </a:solidFill>
                <a:latin typeface="Courier Ne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0867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0867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0867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0867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086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8675"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atin typeface="Calibri" charset="0"/>
              </a:rPr>
              <a:t>Fun with Sentences</a:t>
            </a:r>
          </a:p>
        </p:txBody>
      </p:sp>
      <p:sp>
        <p:nvSpPr>
          <p:cNvPr id="34819" name="Rectangle 3"/>
          <p:cNvSpPr>
            <a:spLocks noGrp="1" noChangeArrowheads="1"/>
          </p:cNvSpPr>
          <p:nvPr>
            <p:ph idx="1"/>
          </p:nvPr>
        </p:nvSpPr>
        <p:spPr>
          <a:xfrm>
            <a:off x="533400" y="1676400"/>
            <a:ext cx="8077200" cy="381000"/>
          </a:xfrm>
        </p:spPr>
        <p:txBody>
          <a:bodyPr/>
          <a:lstStyle/>
          <a:p>
            <a:pPr eaLnBrk="1" hangingPunct="1">
              <a:buFont typeface="Wingdings" charset="0"/>
              <a:buNone/>
            </a:pPr>
            <a:r>
              <a:rPr lang="en-US" sz="2800">
                <a:latin typeface="Calibri" charset="0"/>
              </a:rPr>
              <a:t>Convert the following English sentences into FOL</a:t>
            </a:r>
          </a:p>
        </p:txBody>
      </p:sp>
      <p:sp>
        <p:nvSpPr>
          <p:cNvPr id="1310724" name="Rectangle 4"/>
          <p:cNvSpPr>
            <a:spLocks noChangeArrowheads="1"/>
          </p:cNvSpPr>
          <p:nvPr/>
        </p:nvSpPr>
        <p:spPr bwMode="auto">
          <a:xfrm>
            <a:off x="685800" y="2514600"/>
            <a:ext cx="8077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spcBef>
                <a:spcPct val="20000"/>
              </a:spcBef>
              <a:buClr>
                <a:schemeClr val="tx1"/>
              </a:buClr>
              <a:buSzPct val="75000"/>
              <a:buFont typeface="Wingdings" charset="0"/>
              <a:buChar char="l"/>
            </a:pPr>
            <a:r>
              <a:rPr lang="en-US" b="1" dirty="0">
                <a:solidFill>
                  <a:srgbClr val="000000"/>
                </a:solidFill>
                <a:latin typeface="Palatino" charset="0"/>
              </a:rPr>
              <a:t>X is above Y if X is directly on the top of Y or else there is a pile of one or more other objects directly on top of another starting with X and ending with Y.</a:t>
            </a:r>
          </a:p>
          <a:p>
            <a:pPr lvl="1">
              <a:spcBef>
                <a:spcPct val="10000"/>
              </a:spcBef>
              <a:buClr>
                <a:schemeClr val="tx1"/>
              </a:buClr>
              <a:buSzPct val="75000"/>
            </a:pPr>
            <a:r>
              <a:rPr lang="en-US" dirty="0">
                <a:latin typeface="Arial" charset="0"/>
              </a:rPr>
              <a:t>Answer:</a:t>
            </a:r>
            <a:r>
              <a:rPr lang="en-US" dirty="0">
                <a:solidFill>
                  <a:schemeClr val="tx2"/>
                </a:solidFill>
                <a:latin typeface="Arial" charset="0"/>
              </a:rPr>
              <a:t> </a:t>
            </a:r>
            <a:r>
              <a:rPr lang="en-US" b="1" dirty="0" smtClean="0">
                <a:solidFill>
                  <a:schemeClr val="tx2"/>
                </a:solidFill>
                <a:latin typeface="Symbol" charset="0"/>
              </a:rPr>
              <a:t>∀</a:t>
            </a:r>
            <a:r>
              <a:rPr lang="en-US" b="1" dirty="0" smtClean="0">
                <a:solidFill>
                  <a:schemeClr val="tx2"/>
                </a:solidFill>
                <a:latin typeface="Courier New" charset="0"/>
              </a:rPr>
              <a:t>x </a:t>
            </a:r>
            <a:r>
              <a:rPr lang="en-US" b="1" dirty="0" smtClean="0">
                <a:solidFill>
                  <a:schemeClr val="tx2"/>
                </a:solidFill>
                <a:latin typeface="Symbol" charset="0"/>
              </a:rPr>
              <a:t>∀</a:t>
            </a:r>
            <a:r>
              <a:rPr lang="en-US" b="1" dirty="0" smtClean="0">
                <a:solidFill>
                  <a:schemeClr val="tx2"/>
                </a:solidFill>
                <a:latin typeface="Courier New" charset="0"/>
              </a:rPr>
              <a:t>y </a:t>
            </a:r>
            <a:r>
              <a:rPr lang="en-US" b="1" dirty="0">
                <a:solidFill>
                  <a:schemeClr val="tx2"/>
                </a:solidFill>
                <a:latin typeface="Courier New" charset="0"/>
              </a:rPr>
              <a:t>Above(</a:t>
            </a:r>
            <a:r>
              <a:rPr lang="en-US" b="1" dirty="0" err="1">
                <a:solidFill>
                  <a:schemeClr val="tx2"/>
                </a:solidFill>
                <a:latin typeface="Courier New" charset="0"/>
              </a:rPr>
              <a:t>x,y</a:t>
            </a:r>
            <a:r>
              <a:rPr lang="en-US" b="1" dirty="0">
                <a:solidFill>
                  <a:schemeClr val="tx2"/>
                </a:solidFill>
                <a:latin typeface="Courier New" charset="0"/>
              </a:rPr>
              <a:t>) </a:t>
            </a:r>
            <a:r>
              <a:rPr lang="en-US" b="1" dirty="0" smtClean="0">
                <a:solidFill>
                  <a:schemeClr val="tx2"/>
                </a:solidFill>
                <a:latin typeface="Symbol" charset="0"/>
              </a:rPr>
              <a:t>⇔</a:t>
            </a:r>
            <a:r>
              <a:rPr lang="en-US" b="1" dirty="0" smtClean="0">
                <a:solidFill>
                  <a:schemeClr val="tx2"/>
                </a:solidFill>
                <a:latin typeface="Courier New" charset="0"/>
              </a:rPr>
              <a:t> </a:t>
            </a:r>
            <a:r>
              <a:rPr lang="en-US" b="1" dirty="0">
                <a:solidFill>
                  <a:schemeClr val="tx2"/>
                </a:solidFill>
                <a:latin typeface="Courier New" charset="0"/>
              </a:rPr>
              <a:t>[</a:t>
            </a:r>
            <a:r>
              <a:rPr lang="en-US" b="1" dirty="0" err="1">
                <a:solidFill>
                  <a:schemeClr val="tx2"/>
                </a:solidFill>
                <a:latin typeface="Courier New" charset="0"/>
              </a:rPr>
              <a:t>OnTop</a:t>
            </a:r>
            <a:r>
              <a:rPr lang="en-US" b="1" dirty="0">
                <a:solidFill>
                  <a:schemeClr val="tx2"/>
                </a:solidFill>
                <a:latin typeface="Courier New" charset="0"/>
              </a:rPr>
              <a:t>(</a:t>
            </a:r>
            <a:r>
              <a:rPr lang="en-US" b="1" dirty="0" err="1">
                <a:solidFill>
                  <a:schemeClr val="tx2"/>
                </a:solidFill>
                <a:latin typeface="Courier New" charset="0"/>
              </a:rPr>
              <a:t>x,y</a:t>
            </a:r>
            <a:r>
              <a:rPr lang="en-US" b="1" dirty="0">
                <a:solidFill>
                  <a:schemeClr val="tx2"/>
                </a:solidFill>
                <a:latin typeface="Courier New" charset="0"/>
              </a:rPr>
              <a:t>)</a:t>
            </a:r>
            <a:r>
              <a:rPr lang="en-US" b="1" dirty="0">
                <a:solidFill>
                  <a:schemeClr val="tx2"/>
                </a:solidFill>
                <a:latin typeface="Palatino" charset="0"/>
              </a:rPr>
              <a:t> </a:t>
            </a:r>
            <a:r>
              <a:rPr lang="en-US" b="1" dirty="0" smtClean="0">
                <a:solidFill>
                  <a:schemeClr val="tx2"/>
                </a:solidFill>
                <a:latin typeface="Symbol" charset="0"/>
              </a:rPr>
              <a:t>∨</a:t>
            </a:r>
            <a:r>
              <a:rPr lang="en-US" b="1" dirty="0" smtClean="0">
                <a:solidFill>
                  <a:schemeClr val="tx2"/>
                </a:solidFill>
                <a:latin typeface="Palatino" charset="0"/>
              </a:rPr>
              <a:t> </a:t>
            </a:r>
            <a:r>
              <a:rPr lang="en-US" b="1" dirty="0">
                <a:solidFill>
                  <a:schemeClr val="tx2"/>
                </a:solidFill>
                <a:latin typeface="Palatino" charset="0"/>
              </a:rPr>
              <a:t/>
            </a:r>
            <a:br>
              <a:rPr lang="en-US" b="1" dirty="0">
                <a:solidFill>
                  <a:schemeClr val="tx2"/>
                </a:solidFill>
                <a:latin typeface="Palatino" charset="0"/>
              </a:rPr>
            </a:br>
            <a:r>
              <a:rPr lang="en-US" b="1" dirty="0">
                <a:solidFill>
                  <a:schemeClr val="tx2"/>
                </a:solidFill>
                <a:latin typeface="Palatino" charset="0"/>
              </a:rPr>
              <a:t>		          </a:t>
            </a:r>
            <a:r>
              <a:rPr lang="en-US" b="1" dirty="0" smtClean="0">
                <a:solidFill>
                  <a:schemeClr val="tx2"/>
                </a:solidFill>
                <a:latin typeface="Symbol" charset="0"/>
              </a:rPr>
              <a:t>∃</a:t>
            </a:r>
            <a:r>
              <a:rPr lang="en-US" b="1" dirty="0" smtClean="0">
                <a:solidFill>
                  <a:schemeClr val="tx2"/>
                </a:solidFill>
                <a:latin typeface="Courier New" charset="0"/>
              </a:rPr>
              <a:t>z</a:t>
            </a:r>
            <a:r>
              <a:rPr lang="en-US" b="1" dirty="0">
                <a:solidFill>
                  <a:schemeClr val="tx2"/>
                </a:solidFill>
                <a:latin typeface="Courier New" charset="0"/>
              </a:rPr>
              <a:t>(</a:t>
            </a:r>
            <a:r>
              <a:rPr lang="en-US" b="1" dirty="0" err="1">
                <a:solidFill>
                  <a:schemeClr val="tx2"/>
                </a:solidFill>
                <a:latin typeface="Courier New" charset="0"/>
              </a:rPr>
              <a:t>OnTop</a:t>
            </a:r>
            <a:r>
              <a:rPr lang="en-US" b="1" dirty="0">
                <a:solidFill>
                  <a:schemeClr val="tx2"/>
                </a:solidFill>
                <a:latin typeface="Courier New" charset="0"/>
              </a:rPr>
              <a:t>(</a:t>
            </a:r>
            <a:r>
              <a:rPr lang="en-US" b="1" dirty="0" err="1">
                <a:solidFill>
                  <a:schemeClr val="tx2"/>
                </a:solidFill>
                <a:latin typeface="Courier New" charset="0"/>
              </a:rPr>
              <a:t>x,z</a:t>
            </a:r>
            <a:r>
              <a:rPr lang="en-US" b="1" dirty="0">
                <a:solidFill>
                  <a:schemeClr val="tx2"/>
                </a:solidFill>
                <a:latin typeface="Courier New" charset="0"/>
              </a:rPr>
              <a:t>)</a:t>
            </a:r>
            <a:r>
              <a:rPr lang="en-US" b="1" dirty="0">
                <a:solidFill>
                  <a:schemeClr val="tx2"/>
                </a:solidFill>
                <a:latin typeface="Palatino" charset="0"/>
              </a:rPr>
              <a:t> </a:t>
            </a:r>
            <a:r>
              <a:rPr lang="en-US" b="1" dirty="0" smtClean="0">
                <a:solidFill>
                  <a:schemeClr val="tx2"/>
                </a:solidFill>
                <a:latin typeface="Symbol" charset="0"/>
              </a:rPr>
              <a:t>∧</a:t>
            </a:r>
            <a:r>
              <a:rPr lang="en-US" b="1" dirty="0" smtClean="0">
                <a:latin typeface="Courier New" charset="0"/>
              </a:rPr>
              <a:t> </a:t>
            </a:r>
            <a:r>
              <a:rPr lang="en-US" b="1" dirty="0">
                <a:solidFill>
                  <a:schemeClr val="tx2"/>
                </a:solidFill>
                <a:latin typeface="Courier New" charset="0"/>
              </a:rPr>
              <a:t>Above(</a:t>
            </a:r>
            <a:r>
              <a:rPr lang="en-US" b="1" dirty="0" err="1">
                <a:solidFill>
                  <a:schemeClr val="tx2"/>
                </a:solidFill>
                <a:latin typeface="Courier New" charset="0"/>
              </a:rPr>
              <a:t>z,y</a:t>
            </a:r>
            <a:r>
              <a:rPr lang="en-US" b="1" dirty="0">
                <a:solidFill>
                  <a:schemeClr val="tx2"/>
                </a:solidFill>
                <a:latin typeface="Courier New" charset="0"/>
              </a:rPr>
              <a:t>))]</a:t>
            </a:r>
            <a:endParaRPr lang="en-US" sz="2000" b="1" dirty="0">
              <a:solidFill>
                <a:schemeClr val="tx2"/>
              </a:solidFill>
              <a:latin typeface="Courier New" charset="0"/>
            </a:endParaRPr>
          </a:p>
          <a:p>
            <a:pPr marL="457200" indent="-457200">
              <a:spcBef>
                <a:spcPct val="20000"/>
              </a:spcBef>
              <a:buClr>
                <a:schemeClr val="tx1"/>
              </a:buClr>
              <a:buSzPct val="75000"/>
              <a:buFont typeface="Wingdings" charset="0"/>
              <a:buChar char="l"/>
            </a:pPr>
            <a:r>
              <a:rPr lang="en-US" b="1" dirty="0">
                <a:solidFill>
                  <a:srgbClr val="000000"/>
                </a:solidFill>
                <a:latin typeface="Arial" charset="0"/>
              </a:rPr>
              <a:t>Lincoln:</a:t>
            </a:r>
            <a:r>
              <a:rPr lang="en-US" b="1" dirty="0">
                <a:solidFill>
                  <a:srgbClr val="000000"/>
                </a:solidFill>
                <a:latin typeface="Palatino" charset="0"/>
              </a:rPr>
              <a:t> "You can fool some of the people all of the time, and all of the people some of the time, but you cannot fool all of the people all of the time.“</a:t>
            </a:r>
          </a:p>
          <a:p>
            <a:pPr lvl="1">
              <a:spcBef>
                <a:spcPct val="20000"/>
              </a:spcBef>
              <a:buClr>
                <a:schemeClr val="tx1"/>
              </a:buClr>
              <a:buSzPct val="75000"/>
            </a:pPr>
            <a:r>
              <a:rPr lang="en-US" dirty="0">
                <a:solidFill>
                  <a:srgbClr val="000000"/>
                </a:solidFill>
                <a:latin typeface="Palatino" charset="0"/>
              </a:rPr>
              <a:t>Answer:</a:t>
            </a:r>
            <a:r>
              <a:rPr lang="en-US" b="1" dirty="0">
                <a:solidFill>
                  <a:srgbClr val="000000"/>
                </a:solidFill>
                <a:latin typeface="Palatino" charset="0"/>
              </a:rPr>
              <a:t> </a:t>
            </a:r>
            <a:r>
              <a:rPr lang="en-US" b="1" dirty="0">
                <a:solidFill>
                  <a:schemeClr val="tx2"/>
                </a:solidFill>
                <a:latin typeface="Symbol" charset="0"/>
              </a:rPr>
              <a:t> </a:t>
            </a:r>
            <a:r>
              <a:rPr lang="en-US" b="1" dirty="0" smtClean="0">
                <a:solidFill>
                  <a:schemeClr val="tx2"/>
                </a:solidFill>
                <a:latin typeface="Symbol" charset="0"/>
              </a:rPr>
              <a:t>(∃ </a:t>
            </a:r>
            <a:r>
              <a:rPr lang="en-US" b="1" dirty="0">
                <a:solidFill>
                  <a:schemeClr val="tx2"/>
                </a:solidFill>
                <a:latin typeface="Courier New" charset="0"/>
              </a:rPr>
              <a:t>x </a:t>
            </a:r>
            <a:r>
              <a:rPr lang="en-US" b="1" dirty="0" smtClean="0">
                <a:solidFill>
                  <a:schemeClr val="tx2"/>
                </a:solidFill>
                <a:latin typeface="Symbol" charset="0"/>
              </a:rPr>
              <a:t>∀ </a:t>
            </a:r>
            <a:r>
              <a:rPr lang="en-US" b="1" dirty="0">
                <a:solidFill>
                  <a:schemeClr val="tx2"/>
                </a:solidFill>
                <a:latin typeface="Courier New" charset="0"/>
              </a:rPr>
              <a:t>t (person(x</a:t>
            </a:r>
            <a:r>
              <a:rPr lang="en-US" b="1" dirty="0" smtClean="0">
                <a:solidFill>
                  <a:schemeClr val="tx2"/>
                </a:solidFill>
                <a:latin typeface="Courier New" charset="0"/>
              </a:rPr>
              <a:t>)</a:t>
            </a:r>
            <a:r>
              <a:rPr lang="en-US" b="1" dirty="0" smtClean="0">
                <a:solidFill>
                  <a:schemeClr val="tx2"/>
                </a:solidFill>
                <a:latin typeface="Symbol" charset="0"/>
              </a:rPr>
              <a:t>∧</a:t>
            </a:r>
            <a:r>
              <a:rPr lang="en-US" b="1" dirty="0" smtClean="0">
                <a:solidFill>
                  <a:schemeClr val="tx2"/>
                </a:solidFill>
                <a:latin typeface="Courier New" charset="0"/>
                <a:cs typeface="Courier New" charset="0"/>
              </a:rPr>
              <a:t>time</a:t>
            </a:r>
            <a:r>
              <a:rPr lang="en-US" b="1" dirty="0">
                <a:solidFill>
                  <a:schemeClr val="tx2"/>
                </a:solidFill>
                <a:latin typeface="Courier New" charset="0"/>
                <a:cs typeface="Courier New" charset="0"/>
              </a:rPr>
              <a:t>(t)) </a:t>
            </a:r>
            <a:r>
              <a:rPr lang="en-US" b="1" dirty="0" smtClean="0">
                <a:solidFill>
                  <a:schemeClr val="tx2"/>
                </a:solidFill>
                <a:latin typeface="Courier New" charset="0"/>
                <a:cs typeface="Courier New" charset="0"/>
                <a:sym typeface="Symbol" charset="0"/>
              </a:rPr>
              <a:t>⇒ </a:t>
            </a:r>
            <a:r>
              <a:rPr lang="en-US" b="1" dirty="0" err="1">
                <a:solidFill>
                  <a:schemeClr val="tx2"/>
                </a:solidFill>
                <a:latin typeface="Courier New" charset="0"/>
                <a:cs typeface="Courier New" charset="0"/>
                <a:sym typeface="Symbol" charset="0"/>
              </a:rPr>
              <a:t>CanFool</a:t>
            </a:r>
            <a:r>
              <a:rPr lang="en-US" b="1" dirty="0">
                <a:solidFill>
                  <a:schemeClr val="tx2"/>
                </a:solidFill>
                <a:latin typeface="Courier New" charset="0"/>
                <a:cs typeface="Courier New" charset="0"/>
                <a:sym typeface="Symbol" charset="0"/>
              </a:rPr>
              <a:t>(</a:t>
            </a:r>
            <a:r>
              <a:rPr lang="en-US" b="1" dirty="0" err="1">
                <a:solidFill>
                  <a:schemeClr val="tx2"/>
                </a:solidFill>
                <a:latin typeface="Courier New" charset="0"/>
                <a:cs typeface="Courier New" charset="0"/>
                <a:sym typeface="Symbol" charset="0"/>
              </a:rPr>
              <a:t>x,t</a:t>
            </a:r>
            <a:r>
              <a:rPr lang="en-US" b="1" dirty="0">
                <a:solidFill>
                  <a:schemeClr val="tx2"/>
                </a:solidFill>
                <a:latin typeface="Courier New" charset="0"/>
                <a:cs typeface="Courier New" charset="0"/>
                <a:sym typeface="Symbol" charset="0"/>
              </a:rPr>
              <a:t>)) </a:t>
            </a:r>
            <a:r>
              <a:rPr lang="en-US" b="1" dirty="0" smtClean="0">
                <a:solidFill>
                  <a:schemeClr val="tx2"/>
                </a:solidFill>
                <a:latin typeface="Courier New" charset="0"/>
                <a:cs typeface="Courier New" charset="0"/>
                <a:sym typeface="Symbol" charset="0"/>
              </a:rPr>
              <a:t>∧ </a:t>
            </a:r>
            <a:r>
              <a:rPr lang="en-US" b="1" dirty="0">
                <a:solidFill>
                  <a:schemeClr val="tx2"/>
                </a:solidFill>
                <a:latin typeface="Courier New" charset="0"/>
                <a:cs typeface="Courier New" charset="0"/>
                <a:sym typeface="Symbol" charset="0"/>
              </a:rPr>
              <a:t>…</a:t>
            </a:r>
            <a:endParaRPr lang="en-US" b="1" dirty="0">
              <a:solidFill>
                <a:srgbClr val="000000"/>
              </a:solidFill>
              <a:latin typeface="Palatino"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072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072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072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107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24" grpId="0" build="p" bldLvl="3"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atin typeface="Calibri" charset="0"/>
              </a:rPr>
              <a:t>Inference Rules for FOL</a:t>
            </a:r>
          </a:p>
        </p:txBody>
      </p:sp>
      <p:sp>
        <p:nvSpPr>
          <p:cNvPr id="1312771" name="Rectangle 3"/>
          <p:cNvSpPr>
            <a:spLocks noChangeArrowheads="1"/>
          </p:cNvSpPr>
          <p:nvPr/>
        </p:nvSpPr>
        <p:spPr bwMode="auto">
          <a:xfrm>
            <a:off x="838200" y="2362200"/>
            <a:ext cx="4876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dirty="0">
                <a:solidFill>
                  <a:srgbClr val="000000"/>
                </a:solidFill>
                <a:latin typeface="Arial" charset="0"/>
              </a:rPr>
              <a:t>Universal Elimination  (UE)</a:t>
            </a:r>
          </a:p>
          <a:p>
            <a:pPr marL="342900" indent="-342900">
              <a:spcBef>
                <a:spcPct val="20000"/>
              </a:spcBef>
              <a:buClr>
                <a:schemeClr val="tx1"/>
              </a:buClr>
              <a:buSzPct val="75000"/>
              <a:buFont typeface="Wingdings" charset="0"/>
              <a:buNone/>
            </a:pPr>
            <a:r>
              <a:rPr lang="en-US" sz="2000" dirty="0">
                <a:solidFill>
                  <a:srgbClr val="000000"/>
                </a:solidFill>
                <a:latin typeface="Arial" charset="0"/>
              </a:rPr>
              <a:t>	variable substituted with ground term</a:t>
            </a:r>
            <a:endParaRPr lang="en-US" sz="2000" b="1" i="1" dirty="0">
              <a:solidFill>
                <a:srgbClr val="000000"/>
              </a:solidFill>
              <a:latin typeface="Courier New" charset="0"/>
            </a:endParaRPr>
          </a:p>
          <a:p>
            <a:pPr marL="342900" indent="-342900">
              <a:spcBef>
                <a:spcPct val="20000"/>
              </a:spcBef>
              <a:buClr>
                <a:schemeClr val="tx1"/>
              </a:buClr>
              <a:buSzPct val="75000"/>
              <a:buFont typeface="Wingdings" charset="0"/>
              <a:buNone/>
            </a:pPr>
            <a:r>
              <a:rPr lang="en-US" sz="1800" b="1" i="1" dirty="0">
                <a:solidFill>
                  <a:srgbClr val="000000"/>
                </a:solidFill>
                <a:latin typeface="Courier New" charset="0"/>
              </a:rPr>
              <a:t>	</a:t>
            </a:r>
            <a:r>
              <a:rPr lang="en-US" sz="1800" b="1" dirty="0" smtClean="0">
                <a:solidFill>
                  <a:srgbClr val="000000"/>
                </a:solidFill>
                <a:latin typeface="Symbol" charset="0"/>
              </a:rPr>
              <a:t>∀</a:t>
            </a:r>
            <a:r>
              <a:rPr lang="en-US" sz="1800" b="1" i="1" dirty="0" smtClean="0">
                <a:solidFill>
                  <a:srgbClr val="000000"/>
                </a:solidFill>
                <a:latin typeface="Palatino" charset="0"/>
              </a:rPr>
              <a:t>x </a:t>
            </a:r>
            <a:r>
              <a:rPr lang="en-US" sz="1800" b="1" i="1" dirty="0">
                <a:solidFill>
                  <a:srgbClr val="000000"/>
                </a:solidFill>
                <a:latin typeface="Palatino" charset="0"/>
              </a:rPr>
              <a:t>Eats</a:t>
            </a:r>
            <a:r>
              <a:rPr lang="en-US" sz="1800" b="1" dirty="0">
                <a:solidFill>
                  <a:srgbClr val="000000"/>
                </a:solidFill>
                <a:latin typeface="Palatino" charset="0"/>
              </a:rPr>
              <a:t>(</a:t>
            </a:r>
            <a:r>
              <a:rPr lang="en-US" sz="1800" b="1" i="1" dirty="0">
                <a:solidFill>
                  <a:srgbClr val="000000"/>
                </a:solidFill>
                <a:latin typeface="Palatino" charset="0"/>
              </a:rPr>
              <a:t>Jim, x</a:t>
            </a:r>
            <a:r>
              <a:rPr lang="en-US" sz="1800" b="1" dirty="0">
                <a:solidFill>
                  <a:srgbClr val="000000"/>
                </a:solidFill>
                <a:latin typeface="Palatino" charset="0"/>
              </a:rPr>
              <a:t>)</a:t>
            </a:r>
            <a:r>
              <a:rPr lang="en-US" sz="1800" b="1" i="1" dirty="0">
                <a:solidFill>
                  <a:srgbClr val="000000"/>
                </a:solidFill>
                <a:latin typeface="Palatino" charset="0"/>
              </a:rPr>
              <a:t> </a:t>
            </a:r>
            <a:r>
              <a:rPr lang="en-US" sz="1800" dirty="0">
                <a:solidFill>
                  <a:srgbClr val="000000"/>
                </a:solidFill>
                <a:latin typeface="Arial" charset="0"/>
              </a:rPr>
              <a:t>infer</a:t>
            </a:r>
            <a:r>
              <a:rPr lang="en-US" sz="1800" b="1" i="1" dirty="0">
                <a:solidFill>
                  <a:srgbClr val="000000"/>
                </a:solidFill>
                <a:latin typeface="Palatino" charset="0"/>
              </a:rPr>
              <a:t> Eats</a:t>
            </a:r>
            <a:r>
              <a:rPr lang="en-US" sz="1800" b="1" dirty="0">
                <a:solidFill>
                  <a:srgbClr val="000000"/>
                </a:solidFill>
                <a:latin typeface="Palatino" charset="0"/>
              </a:rPr>
              <a:t>(</a:t>
            </a:r>
            <a:r>
              <a:rPr lang="en-US" sz="1800" b="1" i="1" dirty="0">
                <a:solidFill>
                  <a:srgbClr val="000000"/>
                </a:solidFill>
                <a:latin typeface="Palatino" charset="0"/>
              </a:rPr>
              <a:t>Jim, Cake</a:t>
            </a:r>
            <a:r>
              <a:rPr lang="en-US" sz="1800" b="1" dirty="0">
                <a:solidFill>
                  <a:srgbClr val="000000"/>
                </a:solidFill>
                <a:latin typeface="Palatino" charset="0"/>
              </a:rPr>
              <a:t>)</a:t>
            </a:r>
          </a:p>
        </p:txBody>
      </p:sp>
      <p:sp>
        <p:nvSpPr>
          <p:cNvPr id="1312772" name="Rectangle 4"/>
          <p:cNvSpPr>
            <a:spLocks noChangeArrowheads="1"/>
          </p:cNvSpPr>
          <p:nvPr/>
        </p:nvSpPr>
        <p:spPr bwMode="auto">
          <a:xfrm>
            <a:off x="838200" y="3505200"/>
            <a:ext cx="502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dirty="0">
                <a:solidFill>
                  <a:srgbClr val="000000"/>
                </a:solidFill>
                <a:latin typeface="Arial" charset="0"/>
              </a:rPr>
              <a:t>Existential Elimination  (EE)</a:t>
            </a:r>
          </a:p>
          <a:p>
            <a:pPr marL="342900" indent="-342900">
              <a:spcBef>
                <a:spcPct val="20000"/>
              </a:spcBef>
              <a:buClr>
                <a:schemeClr val="tx1"/>
              </a:buClr>
              <a:buSzPct val="75000"/>
              <a:buFont typeface="Wingdings" charset="0"/>
              <a:buNone/>
            </a:pPr>
            <a:r>
              <a:rPr lang="en-US" sz="2000" b="1" dirty="0">
                <a:solidFill>
                  <a:srgbClr val="000000"/>
                </a:solidFill>
                <a:latin typeface="Arial" charset="0"/>
              </a:rPr>
              <a:t>	</a:t>
            </a:r>
            <a:r>
              <a:rPr lang="en-US" sz="2000" dirty="0">
                <a:solidFill>
                  <a:srgbClr val="000000"/>
                </a:solidFill>
                <a:latin typeface="Arial" charset="0"/>
              </a:rPr>
              <a:t>variable</a:t>
            </a:r>
            <a:r>
              <a:rPr lang="en-US" sz="2000" b="1" dirty="0">
                <a:solidFill>
                  <a:srgbClr val="000000"/>
                </a:solidFill>
                <a:latin typeface="Arial" charset="0"/>
              </a:rPr>
              <a:t> </a:t>
            </a:r>
            <a:r>
              <a:rPr lang="en-US" sz="2000" dirty="0">
                <a:solidFill>
                  <a:srgbClr val="000000"/>
                </a:solidFill>
                <a:latin typeface="Arial" charset="0"/>
              </a:rPr>
              <a:t>substituted with a</a:t>
            </a:r>
            <a:r>
              <a:rPr lang="en-US" sz="2000" dirty="0">
                <a:latin typeface="Arial" charset="0"/>
              </a:rPr>
              <a:t> </a:t>
            </a:r>
            <a:r>
              <a:rPr lang="en-US" sz="2000" dirty="0">
                <a:solidFill>
                  <a:srgbClr val="A50021"/>
                </a:solidFill>
                <a:latin typeface="Arial" charset="0"/>
              </a:rPr>
              <a:t>new</a:t>
            </a:r>
            <a:r>
              <a:rPr lang="en-US" sz="2000" dirty="0">
                <a:latin typeface="Arial" charset="0"/>
              </a:rPr>
              <a:t> </a:t>
            </a:r>
            <a:r>
              <a:rPr lang="en-US" sz="2000" dirty="0">
                <a:solidFill>
                  <a:srgbClr val="000000"/>
                </a:solidFill>
                <a:latin typeface="Arial" charset="0"/>
              </a:rPr>
              <a:t>constant</a:t>
            </a:r>
            <a:endParaRPr lang="en-US" sz="2000" b="1" i="1" dirty="0">
              <a:solidFill>
                <a:srgbClr val="000000"/>
              </a:solidFill>
              <a:latin typeface="Courier New" charset="0"/>
            </a:endParaRPr>
          </a:p>
          <a:p>
            <a:pPr marL="342900" indent="-342900">
              <a:spcBef>
                <a:spcPct val="20000"/>
              </a:spcBef>
              <a:buClr>
                <a:schemeClr val="tx1"/>
              </a:buClr>
              <a:buSzPct val="75000"/>
              <a:buFont typeface="Wingdings" charset="0"/>
              <a:buNone/>
            </a:pPr>
            <a:r>
              <a:rPr lang="en-US" sz="1800" b="1" i="1" dirty="0">
                <a:solidFill>
                  <a:srgbClr val="000000"/>
                </a:solidFill>
                <a:latin typeface="Courier New" charset="0"/>
              </a:rPr>
              <a:t>	</a:t>
            </a:r>
            <a:r>
              <a:rPr lang="en-US" sz="1800" b="1" dirty="0" smtClean="0">
                <a:solidFill>
                  <a:srgbClr val="000000"/>
                </a:solidFill>
                <a:latin typeface="Symbol" charset="0"/>
              </a:rPr>
              <a:t>∃</a:t>
            </a:r>
            <a:r>
              <a:rPr lang="en-US" sz="1800" b="1" i="1" dirty="0" smtClean="0">
                <a:solidFill>
                  <a:srgbClr val="000000"/>
                </a:solidFill>
                <a:latin typeface="Palatino" charset="0"/>
              </a:rPr>
              <a:t>x </a:t>
            </a:r>
            <a:r>
              <a:rPr lang="en-US" sz="1800" b="1" i="1" dirty="0">
                <a:solidFill>
                  <a:srgbClr val="000000"/>
                </a:solidFill>
                <a:latin typeface="Palatino" charset="0"/>
              </a:rPr>
              <a:t>Eats</a:t>
            </a:r>
            <a:r>
              <a:rPr lang="en-US" sz="1800" b="1" dirty="0">
                <a:solidFill>
                  <a:srgbClr val="000000"/>
                </a:solidFill>
                <a:latin typeface="Palatino" charset="0"/>
              </a:rPr>
              <a:t>(</a:t>
            </a:r>
            <a:r>
              <a:rPr lang="en-US" sz="1800" b="1" i="1" dirty="0">
                <a:solidFill>
                  <a:srgbClr val="000000"/>
                </a:solidFill>
                <a:latin typeface="Palatino" charset="0"/>
              </a:rPr>
              <a:t>Jim, x</a:t>
            </a:r>
            <a:r>
              <a:rPr lang="en-US" sz="1800" b="1" dirty="0">
                <a:solidFill>
                  <a:srgbClr val="000000"/>
                </a:solidFill>
                <a:latin typeface="Palatino" charset="0"/>
              </a:rPr>
              <a:t>)</a:t>
            </a:r>
            <a:r>
              <a:rPr lang="en-US" sz="1800" b="1" i="1" dirty="0">
                <a:solidFill>
                  <a:srgbClr val="000000"/>
                </a:solidFill>
                <a:latin typeface="Palatino" charset="0"/>
              </a:rPr>
              <a:t> </a:t>
            </a:r>
            <a:r>
              <a:rPr lang="en-US" sz="1800" dirty="0">
                <a:solidFill>
                  <a:srgbClr val="000000"/>
                </a:solidFill>
                <a:latin typeface="Arial" charset="0"/>
              </a:rPr>
              <a:t>infer</a:t>
            </a:r>
            <a:r>
              <a:rPr lang="en-US" sz="1800" b="1" i="1" dirty="0">
                <a:solidFill>
                  <a:srgbClr val="000000"/>
                </a:solidFill>
                <a:latin typeface="Palatino" charset="0"/>
              </a:rPr>
              <a:t> Eats</a:t>
            </a:r>
            <a:r>
              <a:rPr lang="en-US" sz="1800" b="1" dirty="0">
                <a:solidFill>
                  <a:srgbClr val="000000"/>
                </a:solidFill>
                <a:latin typeface="Palatino" charset="0"/>
              </a:rPr>
              <a:t>(</a:t>
            </a:r>
            <a:r>
              <a:rPr lang="en-US" sz="1800" b="1" i="1" dirty="0">
                <a:solidFill>
                  <a:srgbClr val="000000"/>
                </a:solidFill>
                <a:latin typeface="Palatino" charset="0"/>
              </a:rPr>
              <a:t>Jim, </a:t>
            </a:r>
            <a:r>
              <a:rPr lang="en-US" sz="1800" b="1" i="1" dirty="0" err="1">
                <a:solidFill>
                  <a:srgbClr val="000000"/>
                </a:solidFill>
                <a:latin typeface="Palatino" charset="0"/>
              </a:rPr>
              <a:t>NewFood</a:t>
            </a:r>
            <a:r>
              <a:rPr lang="en-US" sz="1800" b="1" dirty="0">
                <a:solidFill>
                  <a:srgbClr val="000000"/>
                </a:solidFill>
                <a:latin typeface="Palatino" charset="0"/>
              </a:rPr>
              <a:t>)</a:t>
            </a:r>
          </a:p>
        </p:txBody>
      </p:sp>
      <p:grpSp>
        <p:nvGrpSpPr>
          <p:cNvPr id="2" name="Group 5"/>
          <p:cNvGrpSpPr>
            <a:grpSpLocks/>
          </p:cNvGrpSpPr>
          <p:nvPr/>
        </p:nvGrpSpPr>
        <p:grpSpPr bwMode="auto">
          <a:xfrm>
            <a:off x="5791200" y="2590800"/>
            <a:ext cx="2438400" cy="396875"/>
            <a:chOff x="3648" y="1968"/>
            <a:chExt cx="1536" cy="250"/>
          </a:xfrm>
        </p:grpSpPr>
        <p:sp>
          <p:nvSpPr>
            <p:cNvPr id="35854" name="Text Box 6"/>
            <p:cNvSpPr txBox="1">
              <a:spLocks noChangeArrowheads="1"/>
            </p:cNvSpPr>
            <p:nvPr/>
          </p:nvSpPr>
          <p:spPr bwMode="auto">
            <a:xfrm>
              <a:off x="3648" y="1968"/>
              <a:ext cx="15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smtClean="0">
                  <a:solidFill>
                    <a:srgbClr val="000000"/>
                  </a:solidFill>
                  <a:latin typeface="Symbol" charset="0"/>
                </a:rPr>
                <a:t>∀</a:t>
              </a:r>
              <a:r>
                <a:rPr lang="en-US" sz="2000" b="1" i="1" dirty="0" smtClean="0">
                  <a:solidFill>
                    <a:srgbClr val="000000"/>
                  </a:solidFill>
                  <a:latin typeface="Palatino" charset="0"/>
                </a:rPr>
                <a:t>v </a:t>
              </a:r>
              <a:r>
                <a:rPr lang="en-US" sz="2000" b="1" i="1" dirty="0">
                  <a:solidFill>
                    <a:srgbClr val="000000"/>
                  </a:solidFill>
                  <a:latin typeface="Courier New" charset="0"/>
                </a:rPr>
                <a:t>α</a:t>
              </a:r>
              <a:endParaRPr lang="en-US" sz="2000" b="1" i="1" baseline="-25000" dirty="0">
                <a:solidFill>
                  <a:srgbClr val="000000"/>
                </a:solidFill>
                <a:latin typeface="Courier New" charset="0"/>
              </a:endParaRPr>
            </a:p>
          </p:txBody>
        </p:sp>
        <p:sp>
          <p:nvSpPr>
            <p:cNvPr id="35855" name="Line 7"/>
            <p:cNvSpPr>
              <a:spLocks noChangeShapeType="1"/>
            </p:cNvSpPr>
            <p:nvPr/>
          </p:nvSpPr>
          <p:spPr bwMode="auto">
            <a:xfrm>
              <a:off x="3648" y="2208"/>
              <a:ext cx="1536"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312776" name="Text Box 8"/>
          <p:cNvSpPr txBox="1">
            <a:spLocks noChangeArrowheads="1"/>
          </p:cNvSpPr>
          <p:nvPr/>
        </p:nvSpPr>
        <p:spPr bwMode="auto">
          <a:xfrm>
            <a:off x="5791200" y="28956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Palatino" charset="0"/>
              </a:rPr>
              <a:t>SUBST({</a:t>
            </a:r>
            <a:r>
              <a:rPr lang="en-US" sz="2000" b="1" i="1">
                <a:solidFill>
                  <a:srgbClr val="000000"/>
                </a:solidFill>
                <a:latin typeface="Palatino" charset="0"/>
              </a:rPr>
              <a:t>v</a:t>
            </a:r>
            <a:r>
              <a:rPr lang="en-US" sz="2000" b="1">
                <a:solidFill>
                  <a:srgbClr val="000000"/>
                </a:solidFill>
                <a:latin typeface="Palatino" charset="0"/>
              </a:rPr>
              <a:t>/</a:t>
            </a:r>
            <a:r>
              <a:rPr lang="en-US" sz="2000" b="1" i="1">
                <a:solidFill>
                  <a:srgbClr val="000000"/>
                </a:solidFill>
                <a:latin typeface="Palatino" charset="0"/>
              </a:rPr>
              <a:t>g</a:t>
            </a:r>
            <a:r>
              <a:rPr lang="en-US" sz="2000" b="1">
                <a:solidFill>
                  <a:srgbClr val="000000"/>
                </a:solidFill>
                <a:latin typeface="Palatino" charset="0"/>
              </a:rPr>
              <a:t>}, </a:t>
            </a:r>
            <a:r>
              <a:rPr lang="en-US" sz="2000" b="1" i="1">
                <a:solidFill>
                  <a:srgbClr val="000000"/>
                </a:solidFill>
                <a:latin typeface="Courier New" charset="0"/>
              </a:rPr>
              <a:t>α</a:t>
            </a:r>
            <a:r>
              <a:rPr lang="en-US" sz="2000" b="1">
                <a:solidFill>
                  <a:srgbClr val="000000"/>
                </a:solidFill>
                <a:latin typeface="Palatino" charset="0"/>
              </a:rPr>
              <a:t>)</a:t>
            </a:r>
            <a:endParaRPr lang="en-US" sz="2000" b="1" baseline="-25000">
              <a:solidFill>
                <a:srgbClr val="000000"/>
              </a:solidFill>
              <a:latin typeface="Palatino" charset="0"/>
            </a:endParaRPr>
          </a:p>
        </p:txBody>
      </p:sp>
      <p:grpSp>
        <p:nvGrpSpPr>
          <p:cNvPr id="3" name="Group 9"/>
          <p:cNvGrpSpPr>
            <a:grpSpLocks/>
          </p:cNvGrpSpPr>
          <p:nvPr/>
        </p:nvGrpSpPr>
        <p:grpSpPr bwMode="auto">
          <a:xfrm>
            <a:off x="5791200" y="3733800"/>
            <a:ext cx="2438400" cy="457200"/>
            <a:chOff x="3648" y="2400"/>
            <a:chExt cx="1536" cy="288"/>
          </a:xfrm>
        </p:grpSpPr>
        <p:sp>
          <p:nvSpPr>
            <p:cNvPr id="35852" name="Text Box 10"/>
            <p:cNvSpPr txBox="1">
              <a:spLocks noChangeArrowheads="1"/>
            </p:cNvSpPr>
            <p:nvPr/>
          </p:nvSpPr>
          <p:spPr bwMode="auto">
            <a:xfrm>
              <a:off x="3648" y="2400"/>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smtClean="0">
                  <a:solidFill>
                    <a:srgbClr val="000000"/>
                  </a:solidFill>
                  <a:latin typeface="Symbol" charset="0"/>
                </a:rPr>
                <a:t>∃</a:t>
              </a:r>
              <a:r>
                <a:rPr lang="en-US" sz="2000" b="1" i="1" dirty="0" smtClean="0">
                  <a:solidFill>
                    <a:srgbClr val="000000"/>
                  </a:solidFill>
                  <a:latin typeface="Palatino" charset="0"/>
                </a:rPr>
                <a:t>v</a:t>
              </a:r>
              <a:r>
                <a:rPr lang="en-US" sz="2400" dirty="0" smtClean="0">
                  <a:solidFill>
                    <a:srgbClr val="000000"/>
                  </a:solidFill>
                  <a:latin typeface="Palatino" charset="0"/>
                </a:rPr>
                <a:t> </a:t>
              </a:r>
              <a:r>
                <a:rPr lang="en-US" sz="2000" b="1" i="1" dirty="0">
                  <a:solidFill>
                    <a:srgbClr val="000000"/>
                  </a:solidFill>
                  <a:latin typeface="Courier New" charset="0"/>
                </a:rPr>
                <a:t>α</a:t>
              </a:r>
            </a:p>
          </p:txBody>
        </p:sp>
        <p:sp>
          <p:nvSpPr>
            <p:cNvPr id="35853" name="Line 11"/>
            <p:cNvSpPr>
              <a:spLocks noChangeShapeType="1"/>
            </p:cNvSpPr>
            <p:nvPr/>
          </p:nvSpPr>
          <p:spPr bwMode="auto">
            <a:xfrm>
              <a:off x="3648" y="2640"/>
              <a:ext cx="1536"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312780" name="Text Box 12"/>
          <p:cNvSpPr txBox="1">
            <a:spLocks noChangeArrowheads="1"/>
          </p:cNvSpPr>
          <p:nvPr/>
        </p:nvSpPr>
        <p:spPr bwMode="auto">
          <a:xfrm>
            <a:off x="5791200" y="40386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Palatino" charset="0"/>
              </a:rPr>
              <a:t>SUBST({</a:t>
            </a:r>
            <a:r>
              <a:rPr lang="en-US" sz="2000" b="1" i="1">
                <a:solidFill>
                  <a:srgbClr val="000000"/>
                </a:solidFill>
                <a:latin typeface="Palatino" charset="0"/>
              </a:rPr>
              <a:t>v</a:t>
            </a:r>
            <a:r>
              <a:rPr lang="en-US" sz="2000" b="1">
                <a:solidFill>
                  <a:srgbClr val="000000"/>
                </a:solidFill>
                <a:latin typeface="Palatino" charset="0"/>
              </a:rPr>
              <a:t>/</a:t>
            </a:r>
            <a:r>
              <a:rPr lang="en-US" sz="2000" b="1" i="1">
                <a:solidFill>
                  <a:srgbClr val="000000"/>
                </a:solidFill>
                <a:latin typeface="Palatino" charset="0"/>
              </a:rPr>
              <a:t>k</a:t>
            </a:r>
            <a:r>
              <a:rPr lang="en-US" sz="2000" b="1">
                <a:solidFill>
                  <a:srgbClr val="000000"/>
                </a:solidFill>
                <a:latin typeface="Palatino" charset="0"/>
              </a:rPr>
              <a:t>}, </a:t>
            </a:r>
            <a:r>
              <a:rPr lang="en-US" sz="2000" b="1" i="1">
                <a:solidFill>
                  <a:srgbClr val="000000"/>
                </a:solidFill>
                <a:latin typeface="Courier New" charset="0"/>
              </a:rPr>
              <a:t>α</a:t>
            </a:r>
            <a:r>
              <a:rPr lang="en-US" sz="2000" b="1">
                <a:solidFill>
                  <a:srgbClr val="000000"/>
                </a:solidFill>
                <a:latin typeface="Palatino" charset="0"/>
              </a:rPr>
              <a:t>)</a:t>
            </a:r>
          </a:p>
        </p:txBody>
      </p:sp>
      <p:sp>
        <p:nvSpPr>
          <p:cNvPr id="1312781" name="Rectangle 13"/>
          <p:cNvSpPr>
            <a:spLocks noChangeArrowheads="1"/>
          </p:cNvSpPr>
          <p:nvPr/>
        </p:nvSpPr>
        <p:spPr bwMode="auto">
          <a:xfrm>
            <a:off x="838200" y="4997450"/>
            <a:ext cx="7696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a:solidFill>
                  <a:srgbClr val="000000"/>
                </a:solidFill>
                <a:latin typeface="Arial" charset="0"/>
              </a:rPr>
              <a:t>These two inference rules enable</a:t>
            </a:r>
            <a:br>
              <a:rPr lang="en-US" b="1">
                <a:solidFill>
                  <a:srgbClr val="000000"/>
                </a:solidFill>
                <a:latin typeface="Arial" charset="0"/>
              </a:rPr>
            </a:br>
            <a:r>
              <a:rPr lang="en-US" b="1">
                <a:solidFill>
                  <a:srgbClr val="000000"/>
                </a:solidFill>
                <a:latin typeface="Arial" charset="0"/>
              </a:rPr>
              <a:t>the knowledge base to be </a:t>
            </a:r>
            <a:r>
              <a:rPr lang="en-US" b="1">
                <a:solidFill>
                  <a:srgbClr val="CC3300"/>
                </a:solidFill>
                <a:latin typeface="Arial" charset="0"/>
              </a:rPr>
              <a:t>propositionalized</a:t>
            </a:r>
            <a:endParaRPr lang="en-US" b="1">
              <a:solidFill>
                <a:srgbClr val="000000"/>
              </a:solidFill>
              <a:latin typeface="Arial" charset="0"/>
            </a:endParaRPr>
          </a:p>
          <a:p>
            <a:pPr marL="342900" indent="-342900">
              <a:spcBef>
                <a:spcPct val="20000"/>
              </a:spcBef>
              <a:buClr>
                <a:schemeClr val="tx1"/>
              </a:buClr>
              <a:buSzPct val="75000"/>
              <a:buFont typeface="Wingdings" charset="0"/>
              <a:buChar char="l"/>
            </a:pPr>
            <a:r>
              <a:rPr lang="en-US" b="1">
                <a:solidFill>
                  <a:srgbClr val="000000"/>
                </a:solidFill>
                <a:latin typeface="Arial" charset="0"/>
              </a:rPr>
              <a:t>Then natural deduction can be done using inference rules for PL</a:t>
            </a:r>
          </a:p>
        </p:txBody>
      </p:sp>
      <p:sp>
        <p:nvSpPr>
          <p:cNvPr id="16" name="AutoShape 12"/>
          <p:cNvSpPr>
            <a:spLocks noChangeArrowheads="1"/>
          </p:cNvSpPr>
          <p:nvPr/>
        </p:nvSpPr>
        <p:spPr bwMode="auto">
          <a:xfrm>
            <a:off x="6858000" y="4648200"/>
            <a:ext cx="2057400" cy="609600"/>
          </a:xfrm>
          <a:prstGeom prst="wedgeRoundRectCallout">
            <a:avLst>
              <a:gd name="adj1" fmla="val -25600"/>
              <a:gd name="adj2" fmla="val -92011"/>
              <a:gd name="adj3" fmla="val 16667"/>
            </a:avLst>
          </a:prstGeom>
          <a:solidFill>
            <a:srgbClr val="FEF59E"/>
          </a:solidFill>
          <a:ln w="9525">
            <a:solidFill>
              <a:srgbClr val="000000"/>
            </a:solidFill>
            <a:miter lim="800000"/>
            <a:headEnd/>
            <a:tailEnd/>
          </a:ln>
        </p:spPr>
        <p:txBody>
          <a:bodyPr/>
          <a:lstStyle/>
          <a:p>
            <a:pPr algn="ctr" fontAlgn="auto">
              <a:spcBef>
                <a:spcPts val="0"/>
              </a:spcBef>
              <a:spcAft>
                <a:spcPts val="0"/>
              </a:spcAft>
              <a:defRPr/>
            </a:pPr>
            <a:r>
              <a:rPr lang="en-US" sz="2000" i="1" kern="0" dirty="0">
                <a:solidFill>
                  <a:srgbClr val="000000"/>
                </a:solidFill>
                <a:latin typeface="+mn-lt"/>
                <a:ea typeface="+mn-ea"/>
              </a:rPr>
              <a:t>k</a:t>
            </a:r>
            <a:r>
              <a:rPr lang="en-US" sz="2000" kern="0" dirty="0">
                <a:solidFill>
                  <a:srgbClr val="000000"/>
                </a:solidFill>
                <a:latin typeface="+mn-lt"/>
                <a:ea typeface="+mn-ea"/>
              </a:rPr>
              <a:t> is a new term</a:t>
            </a:r>
          </a:p>
        </p:txBody>
      </p:sp>
      <p:sp>
        <p:nvSpPr>
          <p:cNvPr id="4" name="Rounded Rectangular Callout 3"/>
          <p:cNvSpPr/>
          <p:nvPr/>
        </p:nvSpPr>
        <p:spPr>
          <a:xfrm>
            <a:off x="7391400" y="1211263"/>
            <a:ext cx="1524000" cy="990600"/>
          </a:xfrm>
          <a:prstGeom prst="wedgeRoundRectCallout">
            <a:avLst>
              <a:gd name="adj1" fmla="val -38377"/>
              <a:gd name="adj2" fmla="val 107014"/>
              <a:gd name="adj3" fmla="val 16667"/>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chemeClr val="tx1"/>
                </a:solidFill>
              </a:rPr>
              <a:t>may be many ways to do this!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2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27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27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1+#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12776"/>
                                        </p:tgtEl>
                                        <p:attrNameLst>
                                          <p:attrName>style.visibility</p:attrName>
                                        </p:attrNameLst>
                                      </p:cBhvr>
                                      <p:to>
                                        <p:strVal val="visible"/>
                                      </p:to>
                                    </p:set>
                                    <p:anim calcmode="lin" valueType="num">
                                      <p:cBhvr additive="base">
                                        <p:cTn id="25" dur="500" fill="hold"/>
                                        <p:tgtEl>
                                          <p:spTgt spid="1312776"/>
                                        </p:tgtEl>
                                        <p:attrNameLst>
                                          <p:attrName>ppt_x</p:attrName>
                                        </p:attrNameLst>
                                      </p:cBhvr>
                                      <p:tavLst>
                                        <p:tav tm="0">
                                          <p:val>
                                            <p:strVal val="1+#ppt_w/2"/>
                                          </p:val>
                                        </p:tav>
                                        <p:tav tm="100000">
                                          <p:val>
                                            <p:strVal val="#ppt_x"/>
                                          </p:val>
                                        </p:tav>
                                      </p:tavLst>
                                    </p:anim>
                                    <p:anim calcmode="lin" valueType="num">
                                      <p:cBhvr additive="base">
                                        <p:cTn id="26" dur="500" fill="hold"/>
                                        <p:tgtEl>
                                          <p:spTgt spid="131277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12772">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12772">
                                            <p:txEl>
                                              <p:pRg st="1" end="1"/>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312772">
                                            <p:txEl>
                                              <p:pRg st="2" end="2"/>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1+#ppt_w/2"/>
                                          </p:val>
                                        </p:tav>
                                        <p:tav tm="100000">
                                          <p:val>
                                            <p:strVal val="#ppt_x"/>
                                          </p:val>
                                        </p:tav>
                                      </p:tavLst>
                                    </p:anim>
                                    <p:anim calcmode="lin" valueType="num">
                                      <p:cBhvr additive="base">
                                        <p:cTn id="4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312780"/>
                                        </p:tgtEl>
                                        <p:attrNameLst>
                                          <p:attrName>style.visibility</p:attrName>
                                        </p:attrNameLst>
                                      </p:cBhvr>
                                      <p:to>
                                        <p:strVal val="visible"/>
                                      </p:to>
                                    </p:set>
                                    <p:anim calcmode="lin" valueType="num">
                                      <p:cBhvr additive="base">
                                        <p:cTn id="49" dur="500" fill="hold"/>
                                        <p:tgtEl>
                                          <p:spTgt spid="1312780"/>
                                        </p:tgtEl>
                                        <p:attrNameLst>
                                          <p:attrName>ppt_x</p:attrName>
                                        </p:attrNameLst>
                                      </p:cBhvr>
                                      <p:tavLst>
                                        <p:tav tm="0">
                                          <p:val>
                                            <p:strVal val="1+#ppt_w/2"/>
                                          </p:val>
                                        </p:tav>
                                        <p:tav tm="100000">
                                          <p:val>
                                            <p:strVal val="#ppt_x"/>
                                          </p:val>
                                        </p:tav>
                                      </p:tavLst>
                                    </p:anim>
                                    <p:anim calcmode="lin" valueType="num">
                                      <p:cBhvr additive="base">
                                        <p:cTn id="50" dur="500" fill="hold"/>
                                        <p:tgtEl>
                                          <p:spTgt spid="1312780"/>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312781">
                                            <p:txEl>
                                              <p:pRg st="0" end="0"/>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31278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2771" grpId="0" build="p" autoUpdateAnimBg="0"/>
      <p:bldP spid="1312772" grpId="0" build="p" autoUpdateAnimBg="0"/>
      <p:bldP spid="1312776" grpId="0" autoUpdateAnimBg="0"/>
      <p:bldP spid="1312780" grpId="0" autoUpdateAnimBg="0"/>
      <p:bldP spid="131278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ea typeface="+mj-ea"/>
              </a:rPr>
              <a:t>A Simple FOL Proof</a:t>
            </a:r>
            <a:br>
              <a:rPr lang="en-US" dirty="0" smtClean="0">
                <a:ea typeface="+mj-ea"/>
              </a:rPr>
            </a:br>
            <a:r>
              <a:rPr lang="en-US" dirty="0" smtClean="0">
                <a:ea typeface="+mj-ea"/>
              </a:rPr>
              <a:t>using Natural Deduction</a:t>
            </a:r>
          </a:p>
        </p:txBody>
      </p:sp>
      <p:sp>
        <p:nvSpPr>
          <p:cNvPr id="1314819" name="Rectangle 3"/>
          <p:cNvSpPr>
            <a:spLocks noGrp="1" noChangeArrowheads="1"/>
          </p:cNvSpPr>
          <p:nvPr>
            <p:ph idx="1"/>
          </p:nvPr>
        </p:nvSpPr>
        <p:spPr>
          <a:xfrm>
            <a:off x="457200" y="1600200"/>
            <a:ext cx="7924800" cy="4800600"/>
          </a:xfrm>
        </p:spPr>
        <p:txBody>
          <a:bodyPr/>
          <a:lstStyle/>
          <a:p>
            <a:pPr marL="457200" indent="-457200" eaLnBrk="1" hangingPunct="1"/>
            <a:r>
              <a:rPr lang="en-US" dirty="0">
                <a:solidFill>
                  <a:srgbClr val="000000"/>
                </a:solidFill>
                <a:latin typeface="Palatino" charset="0"/>
              </a:rPr>
              <a:t>Jim is a turtle.</a:t>
            </a:r>
          </a:p>
          <a:p>
            <a:pPr marL="914400" lvl="1" indent="-457200" eaLnBrk="1" hangingPunct="1">
              <a:buFontTx/>
              <a:buAutoNum type="arabicPeriod"/>
            </a:pPr>
            <a:r>
              <a:rPr lang="en-US" sz="2000" b="1" dirty="0">
                <a:solidFill>
                  <a:srgbClr val="000000"/>
                </a:solidFill>
                <a:latin typeface="Courier New" charset="0"/>
              </a:rPr>
              <a:t>Turtle(Jim)</a:t>
            </a:r>
          </a:p>
          <a:p>
            <a:pPr marL="457200" indent="-457200" eaLnBrk="1" hangingPunct="1"/>
            <a:r>
              <a:rPr lang="en-US" dirty="0">
                <a:solidFill>
                  <a:srgbClr val="000000"/>
                </a:solidFill>
                <a:latin typeface="Palatino" charset="0"/>
              </a:rPr>
              <a:t>Deb is a rabbit.</a:t>
            </a:r>
          </a:p>
          <a:p>
            <a:pPr marL="914400" lvl="1" indent="-457200" eaLnBrk="1" hangingPunct="1">
              <a:buFontTx/>
              <a:buAutoNum type="arabicPeriod" startAt="2"/>
            </a:pPr>
            <a:r>
              <a:rPr lang="en-US" sz="2000" b="1" dirty="0">
                <a:solidFill>
                  <a:srgbClr val="000000"/>
                </a:solidFill>
                <a:latin typeface="Courier New" charset="0"/>
              </a:rPr>
              <a:t>Rabbit(Deb)</a:t>
            </a:r>
          </a:p>
          <a:p>
            <a:pPr marL="457200" indent="-457200" eaLnBrk="1" hangingPunct="1"/>
            <a:r>
              <a:rPr lang="en-US" dirty="0">
                <a:solidFill>
                  <a:srgbClr val="000000"/>
                </a:solidFill>
                <a:latin typeface="Palatino" charset="0"/>
              </a:rPr>
              <a:t>Turtles outlast Rabbits.</a:t>
            </a:r>
          </a:p>
          <a:p>
            <a:pPr marL="914400" lvl="1" indent="-457200" eaLnBrk="1" hangingPunct="1">
              <a:buFontTx/>
              <a:buAutoNum type="arabicPeriod" startAt="3"/>
            </a:pPr>
            <a:r>
              <a:rPr lang="en-US" sz="2000" b="1" dirty="0" smtClean="0">
                <a:solidFill>
                  <a:srgbClr val="000000"/>
                </a:solidFill>
                <a:latin typeface="Symbol" charset="0"/>
              </a:rPr>
              <a:t>∀</a:t>
            </a:r>
            <a:r>
              <a:rPr lang="en-US" sz="2000" b="1" dirty="0" err="1" smtClean="0">
                <a:solidFill>
                  <a:srgbClr val="000000"/>
                </a:solidFill>
                <a:latin typeface="Courier New" charset="0"/>
              </a:rPr>
              <a:t>x</a:t>
            </a:r>
            <a:r>
              <a:rPr lang="en-US" sz="2000" b="1" dirty="0" err="1">
                <a:solidFill>
                  <a:srgbClr val="000000"/>
                </a:solidFill>
                <a:latin typeface="Courier New" charset="0"/>
              </a:rPr>
              <a:t>,y</a:t>
            </a:r>
            <a:r>
              <a:rPr lang="en-US" sz="2000" b="1" dirty="0">
                <a:solidFill>
                  <a:srgbClr val="000000"/>
                </a:solidFill>
                <a:latin typeface="Courier New" charset="0"/>
              </a:rPr>
              <a:t> (Turtle(x)</a:t>
            </a:r>
            <a:r>
              <a:rPr lang="en-US" sz="2000" dirty="0">
                <a:solidFill>
                  <a:srgbClr val="000000"/>
                </a:solidFill>
                <a:latin typeface="Palatino" charset="0"/>
              </a:rPr>
              <a:t> </a:t>
            </a:r>
            <a:r>
              <a:rPr lang="en-US" sz="2000" dirty="0" smtClean="0">
                <a:solidFill>
                  <a:srgbClr val="000000"/>
                </a:solidFill>
                <a:latin typeface="Symbol" charset="0"/>
              </a:rPr>
              <a:t>∧</a:t>
            </a:r>
            <a:r>
              <a:rPr lang="en-US" sz="2000" b="1" dirty="0" smtClean="0">
                <a:solidFill>
                  <a:srgbClr val="000000"/>
                </a:solidFill>
                <a:latin typeface="Courier New" charset="0"/>
              </a:rPr>
              <a:t> </a:t>
            </a:r>
            <a:r>
              <a:rPr lang="en-US" sz="2000" b="1" dirty="0">
                <a:solidFill>
                  <a:srgbClr val="000000"/>
                </a:solidFill>
                <a:latin typeface="Courier New" charset="0"/>
              </a:rPr>
              <a:t>Rabbit(y))</a:t>
            </a:r>
            <a:r>
              <a:rPr lang="en-US" sz="2000" dirty="0">
                <a:solidFill>
                  <a:srgbClr val="000000"/>
                </a:solidFill>
                <a:latin typeface="Palatino" charset="0"/>
              </a:rPr>
              <a:t> </a:t>
            </a:r>
            <a:r>
              <a:rPr lang="en-US" sz="2000" b="1" dirty="0" smtClean="0">
                <a:solidFill>
                  <a:srgbClr val="000000"/>
                </a:solidFill>
                <a:latin typeface="Symbol" charset="0"/>
              </a:rPr>
              <a:t>⇒</a:t>
            </a:r>
            <a:r>
              <a:rPr lang="en-US" sz="2000" b="1" dirty="0" smtClean="0">
                <a:solidFill>
                  <a:srgbClr val="000000"/>
                </a:solidFill>
                <a:latin typeface="Courier New" charset="0"/>
              </a:rPr>
              <a:t> </a:t>
            </a:r>
            <a:r>
              <a:rPr lang="en-US" sz="2000" b="1" dirty="0">
                <a:solidFill>
                  <a:srgbClr val="000000"/>
                </a:solidFill>
                <a:latin typeface="Courier New" charset="0"/>
              </a:rPr>
              <a:t>Outlast(</a:t>
            </a:r>
            <a:r>
              <a:rPr lang="en-US" sz="2000" b="1" dirty="0" err="1">
                <a:solidFill>
                  <a:srgbClr val="000000"/>
                </a:solidFill>
                <a:latin typeface="Courier New" charset="0"/>
              </a:rPr>
              <a:t>x,y</a:t>
            </a:r>
            <a:r>
              <a:rPr lang="en-US" sz="2000" b="1" dirty="0">
                <a:solidFill>
                  <a:srgbClr val="000000"/>
                </a:solidFill>
                <a:latin typeface="Courier New" charset="0"/>
              </a:rPr>
              <a:t>)</a:t>
            </a:r>
          </a:p>
          <a:p>
            <a:pPr marL="457200" indent="-457200" eaLnBrk="1" hangingPunct="1"/>
            <a:r>
              <a:rPr lang="en-US" dirty="0">
                <a:solidFill>
                  <a:schemeClr val="tx2"/>
                </a:solidFill>
                <a:latin typeface="Calibri" charset="0"/>
              </a:rPr>
              <a:t>Query:</a:t>
            </a:r>
            <a:r>
              <a:rPr lang="en-US" dirty="0">
                <a:latin typeface="Calibri" charset="0"/>
              </a:rPr>
              <a:t> </a:t>
            </a:r>
            <a:r>
              <a:rPr lang="en-US" dirty="0">
                <a:solidFill>
                  <a:srgbClr val="000000"/>
                </a:solidFill>
                <a:latin typeface="Palatino" charset="0"/>
              </a:rPr>
              <a:t>Jim outlasts Deb.</a:t>
            </a:r>
          </a:p>
          <a:p>
            <a:pPr marL="914400" lvl="1" indent="-457200" eaLnBrk="1" hangingPunct="1"/>
            <a:r>
              <a:rPr lang="en-US" sz="2000" b="1" dirty="0">
                <a:solidFill>
                  <a:srgbClr val="000000"/>
                </a:solidFill>
                <a:latin typeface="Courier New" charset="0"/>
              </a:rPr>
              <a:t>Outlast(</a:t>
            </a:r>
            <a:r>
              <a:rPr lang="en-US" sz="2000" b="1" dirty="0" err="1">
                <a:solidFill>
                  <a:srgbClr val="000000"/>
                </a:solidFill>
                <a:latin typeface="Courier New" charset="0"/>
              </a:rPr>
              <a:t>Jim,Deb</a:t>
            </a:r>
            <a:r>
              <a:rPr lang="en-US" sz="2000" b="1" dirty="0">
                <a:solidFill>
                  <a:srgbClr val="000000"/>
                </a:solidFill>
                <a:latin typeface="Courier New" charset="0"/>
              </a:rPr>
              <a:t>)</a:t>
            </a:r>
          </a:p>
        </p:txBody>
      </p:sp>
      <p:sp>
        <p:nvSpPr>
          <p:cNvPr id="2" name="Rectangle 1"/>
          <p:cNvSpPr/>
          <p:nvPr/>
        </p:nvSpPr>
        <p:spPr>
          <a:xfrm>
            <a:off x="990600" y="5868988"/>
            <a:ext cx="7086600" cy="461962"/>
          </a:xfrm>
          <a:prstGeom prst="rect">
            <a:avLst/>
          </a:prstGeom>
        </p:spPr>
        <p:txBody>
          <a:bodyPr>
            <a:spAutoFit/>
          </a:bodyPr>
          <a:lstStyle/>
          <a:p>
            <a:pPr marL="341313" indent="-341313" defTabSz="457200">
              <a:spcBef>
                <a:spcPts val="600"/>
              </a:spcBef>
              <a:buClr>
                <a:srgbClr val="33CC33"/>
              </a:buClr>
              <a:buSzPct val="150000"/>
              <a:buFont typeface="Arial" pitchFamily="34" charset="0"/>
              <a:buChar char="•"/>
              <a:defRPr/>
            </a:pPr>
            <a:r>
              <a:rPr lang="en-US" kern="0" dirty="0">
                <a:solidFill>
                  <a:srgbClr val="000000"/>
                </a:solidFill>
                <a:latin typeface="Arial"/>
                <a:ea typeface="+mn-ea"/>
                <a:cs typeface="Times New Roman"/>
              </a:rPr>
              <a:t>Treat predicates like propositional symbols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4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14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148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148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148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148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4819"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ea typeface="+mj-ea"/>
              </a:rPr>
              <a:t>A Simple FOL Proof</a:t>
            </a:r>
            <a:br>
              <a:rPr lang="en-US" dirty="0" smtClean="0">
                <a:ea typeface="+mj-ea"/>
              </a:rPr>
            </a:br>
            <a:r>
              <a:rPr lang="en-US" dirty="0" smtClean="0">
                <a:ea typeface="+mj-ea"/>
              </a:rPr>
              <a:t>using Natural Deduction</a:t>
            </a:r>
          </a:p>
        </p:txBody>
      </p:sp>
      <p:sp>
        <p:nvSpPr>
          <p:cNvPr id="1316867" name="Rectangle 3"/>
          <p:cNvSpPr>
            <a:spLocks noGrp="1" noChangeArrowheads="1"/>
          </p:cNvSpPr>
          <p:nvPr>
            <p:ph idx="1"/>
          </p:nvPr>
        </p:nvSpPr>
        <p:spPr>
          <a:xfrm>
            <a:off x="457200" y="1752600"/>
            <a:ext cx="8077200" cy="4724400"/>
          </a:xfrm>
        </p:spPr>
        <p:txBody>
          <a:bodyPr>
            <a:normAutofit/>
          </a:bodyPr>
          <a:lstStyle/>
          <a:p>
            <a:pPr marL="457200" indent="-457200" eaLnBrk="1" hangingPunct="1">
              <a:lnSpc>
                <a:spcPct val="90000"/>
              </a:lnSpc>
            </a:pPr>
            <a:r>
              <a:rPr lang="en-US" sz="2700" dirty="0">
                <a:latin typeface="Calibri" charset="0"/>
              </a:rPr>
              <a:t>And Introduction:  </a:t>
            </a:r>
            <a:r>
              <a:rPr lang="en-US" sz="2700" dirty="0">
                <a:solidFill>
                  <a:schemeClr val="hlink"/>
                </a:solidFill>
                <a:latin typeface="Calibri" charset="0"/>
              </a:rPr>
              <a:t>AI(1, 2)</a:t>
            </a:r>
          </a:p>
          <a:p>
            <a:pPr marL="914400" lvl="1" indent="-457200" eaLnBrk="1" hangingPunct="1">
              <a:lnSpc>
                <a:spcPct val="90000"/>
              </a:lnSpc>
              <a:buFontTx/>
              <a:buAutoNum type="arabicPeriod" startAt="4"/>
            </a:pPr>
            <a:r>
              <a:rPr lang="en-US" sz="1800" b="1" dirty="0">
                <a:latin typeface="Courier New" charset="0"/>
              </a:rPr>
              <a:t>Turtle(Jim)</a:t>
            </a:r>
            <a:r>
              <a:rPr lang="en-US" sz="1800" dirty="0">
                <a:latin typeface="Palatino" charset="0"/>
              </a:rPr>
              <a:t> </a:t>
            </a:r>
            <a:r>
              <a:rPr lang="en-US" sz="1800" dirty="0" smtClean="0">
                <a:latin typeface="Symbol" charset="0"/>
              </a:rPr>
              <a:t>∧</a:t>
            </a:r>
            <a:r>
              <a:rPr lang="en-US" sz="1800" b="1" dirty="0" smtClean="0">
                <a:latin typeface="Courier New" charset="0"/>
              </a:rPr>
              <a:t> </a:t>
            </a:r>
            <a:r>
              <a:rPr lang="en-US" sz="1800" b="1" dirty="0">
                <a:latin typeface="Courier New" charset="0"/>
              </a:rPr>
              <a:t>Rabbit(Deb)</a:t>
            </a:r>
          </a:p>
          <a:p>
            <a:pPr marL="457200" indent="-457200" eaLnBrk="1" hangingPunct="1">
              <a:lnSpc>
                <a:spcPct val="90000"/>
              </a:lnSpc>
            </a:pPr>
            <a:r>
              <a:rPr lang="en-US" sz="2700" dirty="0">
                <a:latin typeface="Calibri" charset="0"/>
              </a:rPr>
              <a:t>Universal Elimination:  </a:t>
            </a:r>
            <a:r>
              <a:rPr lang="en-US" sz="2700" dirty="0">
                <a:solidFill>
                  <a:schemeClr val="hlink"/>
                </a:solidFill>
                <a:latin typeface="Calibri" charset="0"/>
              </a:rPr>
              <a:t>UE(3,</a:t>
            </a:r>
            <a:r>
              <a:rPr lang="en-US" sz="2700" dirty="0">
                <a:solidFill>
                  <a:schemeClr val="hlink"/>
                </a:solidFill>
                <a:latin typeface="Palatino" charset="0"/>
              </a:rPr>
              <a:t> {</a:t>
            </a:r>
            <a:r>
              <a:rPr lang="en-US" sz="1700" dirty="0">
                <a:solidFill>
                  <a:schemeClr val="hlink"/>
                </a:solidFill>
                <a:latin typeface="Courier New" charset="0"/>
              </a:rPr>
              <a:t>x</a:t>
            </a:r>
            <a:r>
              <a:rPr lang="en-US" sz="2700" dirty="0">
                <a:solidFill>
                  <a:schemeClr val="hlink"/>
                </a:solidFill>
                <a:latin typeface="Palatino" charset="0"/>
              </a:rPr>
              <a:t>/</a:t>
            </a:r>
            <a:r>
              <a:rPr lang="en-US" sz="1700" dirty="0">
                <a:solidFill>
                  <a:schemeClr val="hlink"/>
                </a:solidFill>
                <a:latin typeface="Courier New" charset="0"/>
              </a:rPr>
              <a:t>Jim</a:t>
            </a:r>
            <a:r>
              <a:rPr lang="en-US" sz="2700" dirty="0">
                <a:solidFill>
                  <a:schemeClr val="hlink"/>
                </a:solidFill>
                <a:latin typeface="Palatino" charset="0"/>
              </a:rPr>
              <a:t>, </a:t>
            </a:r>
            <a:r>
              <a:rPr lang="en-US" sz="1700" dirty="0">
                <a:solidFill>
                  <a:schemeClr val="hlink"/>
                </a:solidFill>
                <a:latin typeface="Courier New" charset="0"/>
              </a:rPr>
              <a:t>y</a:t>
            </a:r>
            <a:r>
              <a:rPr lang="en-US" sz="2700" dirty="0">
                <a:solidFill>
                  <a:schemeClr val="hlink"/>
                </a:solidFill>
                <a:latin typeface="Palatino" charset="0"/>
              </a:rPr>
              <a:t>/</a:t>
            </a:r>
            <a:r>
              <a:rPr lang="en-US" sz="1700" dirty="0">
                <a:solidFill>
                  <a:schemeClr val="hlink"/>
                </a:solidFill>
                <a:latin typeface="Courier New" charset="0"/>
              </a:rPr>
              <a:t>Deb</a:t>
            </a:r>
            <a:r>
              <a:rPr lang="en-US" sz="2700" dirty="0">
                <a:solidFill>
                  <a:schemeClr val="hlink"/>
                </a:solidFill>
                <a:latin typeface="Palatino" charset="0"/>
              </a:rPr>
              <a:t>})</a:t>
            </a:r>
          </a:p>
          <a:p>
            <a:pPr marL="914400" lvl="1" indent="-457200" eaLnBrk="1" hangingPunct="1">
              <a:lnSpc>
                <a:spcPct val="90000"/>
              </a:lnSpc>
              <a:buFontTx/>
              <a:buAutoNum type="arabicPeriod" startAt="5"/>
            </a:pPr>
            <a:r>
              <a:rPr lang="en-US" sz="1800" b="1" dirty="0">
                <a:latin typeface="Courier New" charset="0"/>
              </a:rPr>
              <a:t>Turtle(Jim)</a:t>
            </a:r>
            <a:r>
              <a:rPr lang="en-US" sz="1800" dirty="0">
                <a:latin typeface="Palatino" charset="0"/>
              </a:rPr>
              <a:t> </a:t>
            </a:r>
            <a:r>
              <a:rPr lang="en-US" sz="1800" dirty="0" smtClean="0">
                <a:latin typeface="Symbol" charset="0"/>
              </a:rPr>
              <a:t>∧</a:t>
            </a:r>
            <a:r>
              <a:rPr lang="en-US" sz="1800" b="1" dirty="0" smtClean="0">
                <a:latin typeface="Courier New" charset="0"/>
              </a:rPr>
              <a:t> </a:t>
            </a:r>
            <a:r>
              <a:rPr lang="en-US" sz="1800" b="1" dirty="0">
                <a:latin typeface="Courier New" charset="0"/>
              </a:rPr>
              <a:t>Rabbit(Deb)</a:t>
            </a:r>
            <a:r>
              <a:rPr lang="en-US" sz="1800" b="1" dirty="0">
                <a:latin typeface="Palatino" charset="0"/>
              </a:rPr>
              <a:t> </a:t>
            </a:r>
            <a:r>
              <a:rPr lang="en-US" sz="1800" b="1" dirty="0" smtClean="0">
                <a:latin typeface="Symbol" charset="0"/>
              </a:rPr>
              <a:t>⇒</a:t>
            </a:r>
            <a:r>
              <a:rPr lang="en-US" sz="1800" b="1" dirty="0" smtClean="0">
                <a:latin typeface="Courier New" charset="0"/>
              </a:rPr>
              <a:t> </a:t>
            </a:r>
            <a:r>
              <a:rPr lang="en-US" sz="1800" b="1" dirty="0">
                <a:latin typeface="Courier New" charset="0"/>
              </a:rPr>
              <a:t>Outlast(</a:t>
            </a:r>
            <a:r>
              <a:rPr lang="en-US" sz="1800" b="1" dirty="0" err="1">
                <a:latin typeface="Courier New" charset="0"/>
              </a:rPr>
              <a:t>Jim,Deb</a:t>
            </a:r>
            <a:r>
              <a:rPr lang="en-US" sz="1800" b="1" dirty="0">
                <a:latin typeface="Courier New" charset="0"/>
              </a:rPr>
              <a:t>)</a:t>
            </a:r>
          </a:p>
          <a:p>
            <a:pPr marL="457200" indent="-457200" eaLnBrk="1" hangingPunct="1">
              <a:lnSpc>
                <a:spcPct val="90000"/>
              </a:lnSpc>
            </a:pPr>
            <a:r>
              <a:rPr lang="en-US" sz="2700" dirty="0">
                <a:latin typeface="Calibri" charset="0"/>
              </a:rPr>
              <a:t>Modus Ponens:  </a:t>
            </a:r>
            <a:r>
              <a:rPr lang="en-US" sz="2700" dirty="0">
                <a:solidFill>
                  <a:schemeClr val="hlink"/>
                </a:solidFill>
                <a:latin typeface="Calibri" charset="0"/>
              </a:rPr>
              <a:t>MP(4, 5)</a:t>
            </a:r>
            <a:endParaRPr lang="en-US" sz="2700" dirty="0">
              <a:solidFill>
                <a:schemeClr val="hlink"/>
              </a:solidFill>
              <a:latin typeface="Palatino" charset="0"/>
            </a:endParaRPr>
          </a:p>
          <a:p>
            <a:pPr marL="914400" lvl="1" indent="-457200" eaLnBrk="1" hangingPunct="1">
              <a:lnSpc>
                <a:spcPct val="90000"/>
              </a:lnSpc>
              <a:buFontTx/>
              <a:buAutoNum type="arabicPeriod" startAt="6"/>
            </a:pPr>
            <a:r>
              <a:rPr lang="en-US" sz="1800" b="1" dirty="0">
                <a:solidFill>
                  <a:schemeClr val="tx2"/>
                </a:solidFill>
                <a:latin typeface="Courier New" charset="0"/>
              </a:rPr>
              <a:t>Outlast(</a:t>
            </a:r>
            <a:r>
              <a:rPr lang="en-US" sz="1800" b="1" dirty="0" err="1">
                <a:solidFill>
                  <a:schemeClr val="tx2"/>
                </a:solidFill>
                <a:latin typeface="Courier New" charset="0"/>
              </a:rPr>
              <a:t>Jim,Deb</a:t>
            </a:r>
            <a:r>
              <a:rPr lang="en-US" sz="1800" b="1" dirty="0">
                <a:solidFill>
                  <a:schemeClr val="tx2"/>
                </a:solidFill>
                <a:latin typeface="Courier New" charset="0"/>
              </a:rPr>
              <a:t>)</a:t>
            </a:r>
          </a:p>
          <a:p>
            <a:pPr marL="457200" indent="-457200" eaLnBrk="1" hangingPunct="1">
              <a:lnSpc>
                <a:spcPct val="90000"/>
              </a:lnSpc>
            </a:pPr>
            <a:r>
              <a:rPr lang="en-US" sz="2700" dirty="0">
                <a:solidFill>
                  <a:srgbClr val="CC3300"/>
                </a:solidFill>
                <a:latin typeface="Calibri" charset="0"/>
              </a:rPr>
              <a:t>AI, UE, MP is a common inference pattern</a:t>
            </a:r>
          </a:p>
          <a:p>
            <a:pPr marL="457200" indent="-457200" eaLnBrk="1" hangingPunct="1">
              <a:lnSpc>
                <a:spcPct val="90000"/>
              </a:lnSpc>
            </a:pPr>
            <a:r>
              <a:rPr lang="en-US" sz="2700" dirty="0">
                <a:solidFill>
                  <a:srgbClr val="CC3300"/>
                </a:solidFill>
                <a:latin typeface="Calibri" charset="0"/>
              </a:rPr>
              <a:t>Automated inference is harder with FOL than PL</a:t>
            </a:r>
            <a:endParaRPr lang="en-US" sz="2700" dirty="0">
              <a:latin typeface="Calibri" charset="0"/>
            </a:endParaRPr>
          </a:p>
          <a:p>
            <a:pPr marL="914400" lvl="1" indent="-457200" eaLnBrk="1" hangingPunct="1">
              <a:lnSpc>
                <a:spcPct val="90000"/>
              </a:lnSpc>
              <a:buFontTx/>
              <a:buNone/>
            </a:pPr>
            <a:r>
              <a:rPr lang="en-US" sz="1700" dirty="0">
                <a:latin typeface="Calibri" charset="0"/>
              </a:rPr>
              <a:t>	</a:t>
            </a:r>
            <a:r>
              <a:rPr lang="en-US" sz="2600" dirty="0">
                <a:latin typeface="Calibri" charset="0"/>
              </a:rPr>
              <a:t>Variables can take on a potentially </a:t>
            </a:r>
            <a:r>
              <a:rPr lang="en-US" sz="2600" b="1" i="1" dirty="0">
                <a:latin typeface="Calibri" charset="0"/>
              </a:rPr>
              <a:t>infinite</a:t>
            </a:r>
            <a:r>
              <a:rPr lang="en-US" sz="2600" dirty="0">
                <a:latin typeface="Calibri" charset="0"/>
              </a:rPr>
              <a:t> number of possible values from their domain and thus UE</a:t>
            </a:r>
            <a:br>
              <a:rPr lang="en-US" sz="2600" dirty="0">
                <a:latin typeface="Calibri" charset="0"/>
              </a:rPr>
            </a:br>
            <a:r>
              <a:rPr lang="en-US" sz="2600" dirty="0">
                <a:latin typeface="Calibri" charset="0"/>
              </a:rPr>
              <a:t>can be applied in a potentially infinite number of ways to KB</a:t>
            </a:r>
            <a:endParaRPr lang="en-US" sz="3300" i="1" dirty="0">
              <a:solidFill>
                <a:srgbClr val="CC3300"/>
              </a:solidFill>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68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68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168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168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168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168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1686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3168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6867" grpId="0" build="p"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ea typeface="+mj-ea"/>
              </a:rPr>
              <a:t>Proof as Search</a:t>
            </a:r>
            <a:br>
              <a:rPr lang="en-US" dirty="0" smtClean="0">
                <a:ea typeface="+mj-ea"/>
              </a:rPr>
            </a:br>
            <a:r>
              <a:rPr lang="en-US" dirty="0" smtClean="0">
                <a:ea typeface="+mj-ea"/>
              </a:rPr>
              <a:t>using Inference Rules</a:t>
            </a:r>
          </a:p>
        </p:txBody>
      </p:sp>
      <p:sp>
        <p:nvSpPr>
          <p:cNvPr id="1318915" name="Rectangle 3"/>
          <p:cNvSpPr>
            <a:spLocks noGrp="1" noChangeArrowheads="1"/>
          </p:cNvSpPr>
          <p:nvPr>
            <p:ph idx="1"/>
          </p:nvPr>
        </p:nvSpPr>
        <p:spPr>
          <a:xfrm>
            <a:off x="838200" y="2362200"/>
            <a:ext cx="5638800" cy="1371600"/>
          </a:xfrm>
        </p:spPr>
        <p:txBody>
          <a:bodyPr rtlCol="0">
            <a:normAutofit fontScale="85000" lnSpcReduction="10000"/>
          </a:bodyPr>
          <a:lstStyle/>
          <a:p>
            <a:pPr eaLnBrk="1" fontAlgn="auto" hangingPunct="1">
              <a:spcAft>
                <a:spcPts val="0"/>
              </a:spcAft>
              <a:buFont typeface="Arial" pitchFamily="34" charset="0"/>
              <a:buChar char="•"/>
              <a:defRPr/>
            </a:pPr>
            <a:r>
              <a:rPr lang="en-US" dirty="0" smtClean="0">
                <a:ea typeface="+mn-ea"/>
              </a:rPr>
              <a:t>Operators are inference rules</a:t>
            </a:r>
          </a:p>
          <a:p>
            <a:pPr eaLnBrk="1" fontAlgn="auto" hangingPunct="1">
              <a:spcAft>
                <a:spcPts val="0"/>
              </a:spcAft>
              <a:buFont typeface="Arial" pitchFamily="34" charset="0"/>
              <a:buChar char="•"/>
              <a:defRPr/>
            </a:pPr>
            <a:r>
              <a:rPr lang="en-US" dirty="0" smtClean="0">
                <a:ea typeface="+mn-ea"/>
              </a:rPr>
              <a:t>States are the KB</a:t>
            </a:r>
          </a:p>
          <a:p>
            <a:pPr eaLnBrk="1" fontAlgn="auto" hangingPunct="1">
              <a:spcAft>
                <a:spcPts val="0"/>
              </a:spcAft>
              <a:buFont typeface="Arial" pitchFamily="34" charset="0"/>
              <a:buChar char="•"/>
              <a:defRPr/>
            </a:pPr>
            <a:r>
              <a:rPr lang="en-US" dirty="0" smtClean="0">
                <a:ea typeface="+mn-ea"/>
              </a:rPr>
              <a:t>Goal test checks if query in KB</a:t>
            </a:r>
          </a:p>
        </p:txBody>
      </p:sp>
      <p:sp>
        <p:nvSpPr>
          <p:cNvPr id="1318916" name="Oval 4"/>
          <p:cNvSpPr>
            <a:spLocks noChangeArrowheads="1"/>
          </p:cNvSpPr>
          <p:nvPr/>
        </p:nvSpPr>
        <p:spPr bwMode="auto">
          <a:xfrm>
            <a:off x="7086600" y="5791200"/>
            <a:ext cx="685800" cy="685800"/>
          </a:xfrm>
          <a:prstGeom prst="ellipse">
            <a:avLst/>
          </a:prstGeom>
          <a:solidFill>
            <a:schemeClr val="accent1"/>
          </a:solidFill>
          <a:ln w="25400">
            <a:solidFill>
              <a:schemeClr val="tx1"/>
            </a:solidFill>
            <a:miter lim="800000"/>
            <a:headEnd/>
            <a:tailEnd/>
          </a:ln>
        </p:spPr>
        <p:txBody>
          <a:bodyPr wrap="none" anchor="ctr"/>
          <a:lstStyle/>
          <a:p>
            <a:pPr algn="ctr">
              <a:lnSpc>
                <a:spcPct val="75000"/>
              </a:lnSpc>
            </a:pPr>
            <a:r>
              <a:rPr lang="en-US" sz="1800" b="1">
                <a:latin typeface="Arial" charset="0"/>
              </a:rPr>
              <a:t>1 2 3</a:t>
            </a:r>
            <a:br>
              <a:rPr lang="en-US" sz="1800" b="1">
                <a:latin typeface="Arial" charset="0"/>
              </a:rPr>
            </a:br>
            <a:r>
              <a:rPr lang="en-US" sz="1800" b="1">
                <a:solidFill>
                  <a:schemeClr val="hlink"/>
                </a:solidFill>
                <a:latin typeface="Arial" charset="0"/>
              </a:rPr>
              <a:t>4 5</a:t>
            </a:r>
            <a:r>
              <a:rPr lang="en-US" sz="1800" b="1">
                <a:latin typeface="Arial" charset="0"/>
              </a:rPr>
              <a:t> </a:t>
            </a:r>
            <a:r>
              <a:rPr lang="en-US" sz="1800" b="1">
                <a:solidFill>
                  <a:schemeClr val="tx2"/>
                </a:solidFill>
                <a:latin typeface="Arial" charset="0"/>
              </a:rPr>
              <a:t>6</a:t>
            </a:r>
          </a:p>
        </p:txBody>
      </p:sp>
      <p:grpSp>
        <p:nvGrpSpPr>
          <p:cNvPr id="2" name="Group 5"/>
          <p:cNvGrpSpPr>
            <a:grpSpLocks/>
          </p:cNvGrpSpPr>
          <p:nvPr/>
        </p:nvGrpSpPr>
        <p:grpSpPr bwMode="auto">
          <a:xfrm>
            <a:off x="6553200" y="2514600"/>
            <a:ext cx="1708150" cy="1131888"/>
            <a:chOff x="4128" y="1584"/>
            <a:chExt cx="1076" cy="713"/>
          </a:xfrm>
        </p:grpSpPr>
        <p:sp>
          <p:nvSpPr>
            <p:cNvPr id="38935" name="Text Box 6"/>
            <p:cNvSpPr txBox="1">
              <a:spLocks noChangeArrowheads="1"/>
            </p:cNvSpPr>
            <p:nvPr/>
          </p:nvSpPr>
          <p:spPr bwMode="auto">
            <a:xfrm>
              <a:off x="4128" y="2064"/>
              <a:ext cx="55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a:latin typeface="Arial" charset="0"/>
                </a:rPr>
                <a:t>AI(1,2)</a:t>
              </a:r>
            </a:p>
          </p:txBody>
        </p:sp>
        <p:sp>
          <p:nvSpPr>
            <p:cNvPr id="38936" name="Oval 7"/>
            <p:cNvSpPr>
              <a:spLocks noChangeArrowheads="1"/>
            </p:cNvSpPr>
            <p:nvPr/>
          </p:nvSpPr>
          <p:spPr bwMode="auto">
            <a:xfrm>
              <a:off x="4464" y="1584"/>
              <a:ext cx="432" cy="432"/>
            </a:xfrm>
            <a:prstGeom prst="ellipse">
              <a:avLst/>
            </a:prstGeom>
            <a:solidFill>
              <a:schemeClr val="accent2"/>
            </a:solidFill>
            <a:ln w="25400">
              <a:solidFill>
                <a:schemeClr val="tx1"/>
              </a:solidFill>
              <a:miter lim="800000"/>
              <a:headEnd/>
              <a:tailEnd/>
            </a:ln>
          </p:spPr>
          <p:txBody>
            <a:bodyPr wrap="none" anchor="ctr"/>
            <a:lstStyle/>
            <a:p>
              <a:pPr algn="ctr">
                <a:lnSpc>
                  <a:spcPct val="75000"/>
                </a:lnSpc>
              </a:pPr>
              <a:r>
                <a:rPr lang="en-US" sz="1800" b="1">
                  <a:latin typeface="Arial" charset="0"/>
                </a:rPr>
                <a:t>1 2 3</a:t>
              </a:r>
              <a:endParaRPr lang="en-US" sz="1800" i="1">
                <a:solidFill>
                  <a:schemeClr val="bg1"/>
                </a:solidFill>
                <a:latin typeface="Arial" charset="0"/>
              </a:endParaRPr>
            </a:p>
          </p:txBody>
        </p:sp>
        <p:cxnSp>
          <p:nvCxnSpPr>
            <p:cNvPr id="38937" name="AutoShape 8"/>
            <p:cNvCxnSpPr>
              <a:cxnSpLocks noChangeShapeType="1"/>
              <a:stCxn id="38936" idx="5"/>
              <a:endCxn id="38939" idx="1"/>
            </p:cNvCxnSpPr>
            <p:nvPr/>
          </p:nvCxnSpPr>
          <p:spPr bwMode="auto">
            <a:xfrm>
              <a:off x="4833" y="1961"/>
              <a:ext cx="111" cy="75"/>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cxnSp>
          <p:nvCxnSpPr>
            <p:cNvPr id="38938" name="AutoShape 9"/>
            <p:cNvCxnSpPr>
              <a:cxnSpLocks noChangeShapeType="1"/>
              <a:stCxn id="38936" idx="4"/>
              <a:endCxn id="38928" idx="0"/>
            </p:cNvCxnSpPr>
            <p:nvPr/>
          </p:nvCxnSpPr>
          <p:spPr bwMode="auto">
            <a:xfrm>
              <a:off x="4680" y="2024"/>
              <a:ext cx="0" cy="224"/>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39" name="Text Box 10"/>
            <p:cNvSpPr txBox="1">
              <a:spLocks noChangeArrowheads="1"/>
            </p:cNvSpPr>
            <p:nvPr/>
          </p:nvSpPr>
          <p:spPr bwMode="auto">
            <a:xfrm>
              <a:off x="4944" y="1920"/>
              <a:ext cx="2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b="1">
                  <a:latin typeface="Arial" charset="0"/>
                </a:rPr>
                <a:t>…</a:t>
              </a:r>
            </a:p>
          </p:txBody>
        </p:sp>
        <p:cxnSp>
          <p:nvCxnSpPr>
            <p:cNvPr id="38940" name="AutoShape 11"/>
            <p:cNvCxnSpPr>
              <a:cxnSpLocks noChangeShapeType="1"/>
              <a:stCxn id="38936" idx="3"/>
              <a:endCxn id="38941" idx="3"/>
            </p:cNvCxnSpPr>
            <p:nvPr/>
          </p:nvCxnSpPr>
          <p:spPr bwMode="auto">
            <a:xfrm flipH="1">
              <a:off x="4436" y="1961"/>
              <a:ext cx="91" cy="75"/>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41" name="Text Box 12"/>
            <p:cNvSpPr txBox="1">
              <a:spLocks noChangeArrowheads="1"/>
            </p:cNvSpPr>
            <p:nvPr/>
          </p:nvSpPr>
          <p:spPr bwMode="auto">
            <a:xfrm>
              <a:off x="4176" y="1920"/>
              <a:ext cx="2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b="1">
                  <a:latin typeface="Arial" charset="0"/>
                </a:rPr>
                <a:t>…</a:t>
              </a:r>
            </a:p>
          </p:txBody>
        </p:sp>
      </p:grpSp>
      <p:grpSp>
        <p:nvGrpSpPr>
          <p:cNvPr id="3" name="Group 13"/>
          <p:cNvGrpSpPr>
            <a:grpSpLocks/>
          </p:cNvGrpSpPr>
          <p:nvPr/>
        </p:nvGrpSpPr>
        <p:grpSpPr bwMode="auto">
          <a:xfrm>
            <a:off x="6629400" y="3581400"/>
            <a:ext cx="1631950" cy="1131888"/>
            <a:chOff x="4176" y="2256"/>
            <a:chExt cx="1028" cy="713"/>
          </a:xfrm>
        </p:grpSpPr>
        <p:sp>
          <p:nvSpPr>
            <p:cNvPr id="38928" name="Oval 14"/>
            <p:cNvSpPr>
              <a:spLocks noChangeArrowheads="1"/>
            </p:cNvSpPr>
            <p:nvPr/>
          </p:nvSpPr>
          <p:spPr bwMode="auto">
            <a:xfrm>
              <a:off x="4464" y="2256"/>
              <a:ext cx="432" cy="432"/>
            </a:xfrm>
            <a:prstGeom prst="ellipse">
              <a:avLst/>
            </a:prstGeom>
            <a:solidFill>
              <a:schemeClr val="accent2"/>
            </a:solidFill>
            <a:ln w="25400">
              <a:solidFill>
                <a:schemeClr val="tx1"/>
              </a:solidFill>
              <a:miter lim="800000"/>
              <a:headEnd/>
              <a:tailEnd/>
            </a:ln>
          </p:spPr>
          <p:txBody>
            <a:bodyPr wrap="none" anchor="ctr"/>
            <a:lstStyle/>
            <a:p>
              <a:pPr algn="ctr">
                <a:lnSpc>
                  <a:spcPct val="75000"/>
                </a:lnSpc>
              </a:pPr>
              <a:r>
                <a:rPr lang="en-US" sz="1800" b="1">
                  <a:latin typeface="Arial" charset="0"/>
                </a:rPr>
                <a:t>1 2 3</a:t>
              </a:r>
            </a:p>
            <a:p>
              <a:pPr algn="ctr">
                <a:lnSpc>
                  <a:spcPct val="75000"/>
                </a:lnSpc>
              </a:pPr>
              <a:r>
                <a:rPr lang="en-US" sz="1800" b="1">
                  <a:solidFill>
                    <a:schemeClr val="hlink"/>
                  </a:solidFill>
                  <a:latin typeface="Arial" charset="0"/>
                </a:rPr>
                <a:t>4</a:t>
              </a:r>
            </a:p>
          </p:txBody>
        </p:sp>
        <p:cxnSp>
          <p:nvCxnSpPr>
            <p:cNvPr id="38929" name="AutoShape 15"/>
            <p:cNvCxnSpPr>
              <a:cxnSpLocks noChangeShapeType="1"/>
              <a:stCxn id="38928" idx="4"/>
              <a:endCxn id="38921" idx="0"/>
            </p:cNvCxnSpPr>
            <p:nvPr/>
          </p:nvCxnSpPr>
          <p:spPr bwMode="auto">
            <a:xfrm>
              <a:off x="4680" y="2696"/>
              <a:ext cx="0" cy="224"/>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30" name="Text Box 16"/>
            <p:cNvSpPr txBox="1">
              <a:spLocks noChangeArrowheads="1"/>
            </p:cNvSpPr>
            <p:nvPr/>
          </p:nvSpPr>
          <p:spPr bwMode="auto">
            <a:xfrm>
              <a:off x="4224" y="2736"/>
              <a:ext cx="49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a:latin typeface="Arial" charset="0"/>
                </a:rPr>
                <a:t>UE(3)</a:t>
              </a:r>
            </a:p>
          </p:txBody>
        </p:sp>
        <p:cxnSp>
          <p:nvCxnSpPr>
            <p:cNvPr id="38931" name="AutoShape 17"/>
            <p:cNvCxnSpPr>
              <a:cxnSpLocks noChangeShapeType="1"/>
              <a:stCxn id="38928" idx="5"/>
              <a:endCxn id="38932" idx="1"/>
            </p:cNvCxnSpPr>
            <p:nvPr/>
          </p:nvCxnSpPr>
          <p:spPr bwMode="auto">
            <a:xfrm>
              <a:off x="4833" y="2633"/>
              <a:ext cx="111" cy="75"/>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32" name="Text Box 18"/>
            <p:cNvSpPr txBox="1">
              <a:spLocks noChangeArrowheads="1"/>
            </p:cNvSpPr>
            <p:nvPr/>
          </p:nvSpPr>
          <p:spPr bwMode="auto">
            <a:xfrm>
              <a:off x="4944" y="2592"/>
              <a:ext cx="2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b="1">
                  <a:latin typeface="Arial" charset="0"/>
                </a:rPr>
                <a:t>…</a:t>
              </a:r>
            </a:p>
          </p:txBody>
        </p:sp>
        <p:cxnSp>
          <p:nvCxnSpPr>
            <p:cNvPr id="38933" name="AutoShape 19"/>
            <p:cNvCxnSpPr>
              <a:cxnSpLocks noChangeShapeType="1"/>
              <a:stCxn id="38928" idx="3"/>
              <a:endCxn id="38934" idx="3"/>
            </p:cNvCxnSpPr>
            <p:nvPr/>
          </p:nvCxnSpPr>
          <p:spPr bwMode="auto">
            <a:xfrm flipH="1">
              <a:off x="4436" y="2633"/>
              <a:ext cx="91" cy="75"/>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34" name="Text Box 20"/>
            <p:cNvSpPr txBox="1">
              <a:spLocks noChangeArrowheads="1"/>
            </p:cNvSpPr>
            <p:nvPr/>
          </p:nvSpPr>
          <p:spPr bwMode="auto">
            <a:xfrm>
              <a:off x="4176" y="2592"/>
              <a:ext cx="2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b="1">
                  <a:latin typeface="Arial" charset="0"/>
                </a:rPr>
                <a:t>…</a:t>
              </a:r>
            </a:p>
          </p:txBody>
        </p:sp>
      </p:grpSp>
      <p:grpSp>
        <p:nvGrpSpPr>
          <p:cNvPr id="4" name="Group 21"/>
          <p:cNvGrpSpPr>
            <a:grpSpLocks/>
          </p:cNvGrpSpPr>
          <p:nvPr/>
        </p:nvGrpSpPr>
        <p:grpSpPr bwMode="auto">
          <a:xfrm>
            <a:off x="6400800" y="4648200"/>
            <a:ext cx="1860550" cy="1204913"/>
            <a:chOff x="4032" y="2928"/>
            <a:chExt cx="1172" cy="759"/>
          </a:xfrm>
        </p:grpSpPr>
        <p:sp>
          <p:nvSpPr>
            <p:cNvPr id="38921" name="Oval 22"/>
            <p:cNvSpPr>
              <a:spLocks noChangeArrowheads="1"/>
            </p:cNvSpPr>
            <p:nvPr/>
          </p:nvSpPr>
          <p:spPr bwMode="auto">
            <a:xfrm>
              <a:off x="4464" y="2928"/>
              <a:ext cx="432" cy="432"/>
            </a:xfrm>
            <a:prstGeom prst="ellipse">
              <a:avLst/>
            </a:prstGeom>
            <a:solidFill>
              <a:schemeClr val="accent2"/>
            </a:solidFill>
            <a:ln w="25400">
              <a:solidFill>
                <a:schemeClr val="tx1"/>
              </a:solidFill>
              <a:miter lim="800000"/>
              <a:headEnd/>
              <a:tailEnd/>
            </a:ln>
          </p:spPr>
          <p:txBody>
            <a:bodyPr wrap="none" anchor="ctr"/>
            <a:lstStyle/>
            <a:p>
              <a:pPr algn="ctr">
                <a:lnSpc>
                  <a:spcPct val="75000"/>
                </a:lnSpc>
              </a:pPr>
              <a:r>
                <a:rPr lang="en-US" sz="1800" b="1">
                  <a:latin typeface="Arial" charset="0"/>
                </a:rPr>
                <a:t>1 2 3</a:t>
              </a:r>
              <a:br>
                <a:rPr lang="en-US" sz="1800" b="1">
                  <a:latin typeface="Arial" charset="0"/>
                </a:rPr>
              </a:br>
              <a:r>
                <a:rPr lang="en-US" sz="1800" b="1">
                  <a:solidFill>
                    <a:schemeClr val="hlink"/>
                  </a:solidFill>
                  <a:latin typeface="Arial" charset="0"/>
                </a:rPr>
                <a:t>4 5</a:t>
              </a:r>
            </a:p>
          </p:txBody>
        </p:sp>
        <p:cxnSp>
          <p:nvCxnSpPr>
            <p:cNvPr id="38922" name="AutoShape 23"/>
            <p:cNvCxnSpPr>
              <a:cxnSpLocks noChangeShapeType="1"/>
              <a:stCxn id="38921" idx="4"/>
              <a:endCxn id="1318916" idx="0"/>
            </p:cNvCxnSpPr>
            <p:nvPr/>
          </p:nvCxnSpPr>
          <p:spPr bwMode="auto">
            <a:xfrm>
              <a:off x="4680" y="3368"/>
              <a:ext cx="0" cy="272"/>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cxnSp>
          <p:nvCxnSpPr>
            <p:cNvPr id="38923" name="AutoShape 24"/>
            <p:cNvCxnSpPr>
              <a:cxnSpLocks noChangeShapeType="1"/>
              <a:stCxn id="38921" idx="5"/>
              <a:endCxn id="38924" idx="1"/>
            </p:cNvCxnSpPr>
            <p:nvPr/>
          </p:nvCxnSpPr>
          <p:spPr bwMode="auto">
            <a:xfrm>
              <a:off x="4833" y="3305"/>
              <a:ext cx="111" cy="75"/>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24" name="Text Box 25"/>
            <p:cNvSpPr txBox="1">
              <a:spLocks noChangeArrowheads="1"/>
            </p:cNvSpPr>
            <p:nvPr/>
          </p:nvSpPr>
          <p:spPr bwMode="auto">
            <a:xfrm>
              <a:off x="4944" y="3264"/>
              <a:ext cx="2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b="1">
                  <a:latin typeface="Arial" charset="0"/>
                </a:rPr>
                <a:t>…</a:t>
              </a:r>
            </a:p>
          </p:txBody>
        </p:sp>
        <p:cxnSp>
          <p:nvCxnSpPr>
            <p:cNvPr id="38925" name="AutoShape 26"/>
            <p:cNvCxnSpPr>
              <a:cxnSpLocks noChangeShapeType="1"/>
              <a:stCxn id="38921" idx="3"/>
              <a:endCxn id="38926" idx="3"/>
            </p:cNvCxnSpPr>
            <p:nvPr/>
          </p:nvCxnSpPr>
          <p:spPr bwMode="auto">
            <a:xfrm flipH="1">
              <a:off x="4436" y="3305"/>
              <a:ext cx="91" cy="75"/>
            </a:xfrm>
            <a:prstGeom prst="straightConnector1">
              <a:avLst/>
            </a:prstGeom>
            <a:noFill/>
            <a:ln w="25400">
              <a:solidFill>
                <a:schemeClr val="tx1"/>
              </a:solidFill>
              <a:miter lim="800000"/>
              <a:headEnd/>
              <a:tailEnd type="triangle" w="med" len="sm"/>
            </a:ln>
            <a:extLst>
              <a:ext uri="{909E8E84-426E-40dd-AFC4-6F175D3DCCD1}">
                <a14:hiddenFill xmlns:a14="http://schemas.microsoft.com/office/drawing/2010/main">
                  <a:noFill/>
                </a14:hiddenFill>
              </a:ext>
            </a:extLst>
          </p:spPr>
        </p:cxnSp>
        <p:sp>
          <p:nvSpPr>
            <p:cNvPr id="38926" name="Text Box 27"/>
            <p:cNvSpPr txBox="1">
              <a:spLocks noChangeArrowheads="1"/>
            </p:cNvSpPr>
            <p:nvPr/>
          </p:nvSpPr>
          <p:spPr bwMode="auto">
            <a:xfrm>
              <a:off x="4176" y="3264"/>
              <a:ext cx="2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b="1">
                  <a:latin typeface="Arial" charset="0"/>
                </a:rPr>
                <a:t>…</a:t>
              </a:r>
            </a:p>
          </p:txBody>
        </p:sp>
        <p:sp>
          <p:nvSpPr>
            <p:cNvPr id="38927" name="Text Box 28"/>
            <p:cNvSpPr txBox="1">
              <a:spLocks noChangeArrowheads="1"/>
            </p:cNvSpPr>
            <p:nvPr/>
          </p:nvSpPr>
          <p:spPr bwMode="auto">
            <a:xfrm>
              <a:off x="4032" y="3456"/>
              <a:ext cx="6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800">
                  <a:latin typeface="Arial" charset="0"/>
                </a:rPr>
                <a:t>MP(4,5)</a:t>
              </a:r>
            </a:p>
          </p:txBody>
        </p:sp>
      </p:grpSp>
      <p:sp>
        <p:nvSpPr>
          <p:cNvPr id="1318941" name="Rectangle 29"/>
          <p:cNvSpPr>
            <a:spLocks noChangeArrowheads="1"/>
          </p:cNvSpPr>
          <p:nvPr/>
        </p:nvSpPr>
        <p:spPr bwMode="auto">
          <a:xfrm>
            <a:off x="838200" y="3810000"/>
            <a:ext cx="56388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a:solidFill>
                  <a:srgbClr val="000000"/>
                </a:solidFill>
                <a:latin typeface="Arial" charset="0"/>
              </a:rPr>
              <a:t>Problem:</a:t>
            </a:r>
            <a:br>
              <a:rPr lang="en-US" b="1">
                <a:solidFill>
                  <a:srgbClr val="000000"/>
                </a:solidFill>
                <a:latin typeface="Arial" charset="0"/>
              </a:rPr>
            </a:br>
            <a:r>
              <a:rPr lang="en-US">
                <a:solidFill>
                  <a:srgbClr val="000000"/>
                </a:solidFill>
                <a:latin typeface="Arial" charset="0"/>
              </a:rPr>
              <a:t>huge branching factor, especially for UE</a:t>
            </a:r>
          </a:p>
          <a:p>
            <a:pPr marL="342900" indent="-342900">
              <a:spcBef>
                <a:spcPct val="20000"/>
              </a:spcBef>
              <a:buClr>
                <a:schemeClr val="tx1"/>
              </a:buClr>
              <a:buSzPct val="75000"/>
              <a:buFont typeface="Wingdings" charset="0"/>
              <a:buChar char="l"/>
            </a:pPr>
            <a:r>
              <a:rPr lang="en-US" b="1">
                <a:solidFill>
                  <a:srgbClr val="000000"/>
                </a:solidFill>
                <a:latin typeface="Arial" charset="0"/>
              </a:rPr>
              <a:t>Idea:</a:t>
            </a:r>
            <a:br>
              <a:rPr lang="en-US" b="1">
                <a:solidFill>
                  <a:srgbClr val="000000"/>
                </a:solidFill>
                <a:latin typeface="Arial" charset="0"/>
              </a:rPr>
            </a:br>
            <a:r>
              <a:rPr lang="en-US">
                <a:solidFill>
                  <a:srgbClr val="000000"/>
                </a:solidFill>
                <a:latin typeface="Arial" charset="0"/>
              </a:rPr>
              <a:t>find a substitution that makes the</a:t>
            </a:r>
            <a:br>
              <a:rPr lang="en-US">
                <a:solidFill>
                  <a:srgbClr val="000000"/>
                </a:solidFill>
                <a:latin typeface="Arial" charset="0"/>
              </a:rPr>
            </a:br>
            <a:r>
              <a:rPr lang="en-US">
                <a:solidFill>
                  <a:srgbClr val="000000"/>
                </a:solidFill>
                <a:latin typeface="Arial" charset="0"/>
              </a:rPr>
              <a:t>rule premise match known facts</a:t>
            </a:r>
          </a:p>
          <a:p>
            <a:pPr marL="342900" indent="-342900">
              <a:spcBef>
                <a:spcPct val="20000"/>
              </a:spcBef>
              <a:buClr>
                <a:schemeClr val="tx1"/>
              </a:buClr>
              <a:buSzPct val="75000"/>
              <a:buFont typeface="Arial" charset="0"/>
              <a:buChar char="•"/>
            </a:pPr>
            <a:r>
              <a:rPr lang="en-US">
                <a:solidFill>
                  <a:srgbClr val="000000"/>
                </a:solidFill>
                <a:latin typeface="Arial" charset="0"/>
              </a:rPr>
              <a:t>Make a single powerful inference rule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1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1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1+#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1+#ppt_w/2"/>
                                          </p:val>
                                        </p:tav>
                                        <p:tav tm="100000">
                                          <p:val>
                                            <p:strVal val="#ppt_x"/>
                                          </p:val>
                                        </p:tav>
                                      </p:tavLst>
                                    </p:anim>
                                    <p:anim calcmode="lin" valueType="num">
                                      <p:cBhvr additive="base">
                                        <p:cTn id="3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318916"/>
                                        </p:tgtEl>
                                        <p:attrNameLst>
                                          <p:attrName>style.visibility</p:attrName>
                                        </p:attrNameLst>
                                      </p:cBhvr>
                                      <p:to>
                                        <p:strVal val="visible"/>
                                      </p:to>
                                    </p:set>
                                    <p:anim calcmode="lin" valueType="num">
                                      <p:cBhvr additive="base">
                                        <p:cTn id="37" dur="500" fill="hold"/>
                                        <p:tgtEl>
                                          <p:spTgt spid="1318916"/>
                                        </p:tgtEl>
                                        <p:attrNameLst>
                                          <p:attrName>ppt_x</p:attrName>
                                        </p:attrNameLst>
                                      </p:cBhvr>
                                      <p:tavLst>
                                        <p:tav tm="0">
                                          <p:val>
                                            <p:strVal val="1+#ppt_w/2"/>
                                          </p:val>
                                        </p:tav>
                                        <p:tav tm="100000">
                                          <p:val>
                                            <p:strVal val="#ppt_x"/>
                                          </p:val>
                                        </p:tav>
                                      </p:tavLst>
                                    </p:anim>
                                    <p:anim calcmode="lin" valueType="num">
                                      <p:cBhvr additive="base">
                                        <p:cTn id="38" dur="500" fill="hold"/>
                                        <p:tgtEl>
                                          <p:spTgt spid="131891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318941">
                                            <p:txEl>
                                              <p:pRg st="0" end="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318941">
                                            <p:txEl>
                                              <p:pRg st="1" end="1"/>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3189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8915" grpId="0" build="p" autoUpdateAnimBg="0"/>
      <p:bldP spid="1318916" grpId="0" animBg="1" autoUpdateAnimBg="0"/>
      <p:bldP spid="131894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atin typeface="Calibri" charset="0"/>
              </a:rPr>
              <a:t>Generalized Modus Ponens (GMP)</a:t>
            </a:r>
          </a:p>
        </p:txBody>
      </p:sp>
      <p:sp>
        <p:nvSpPr>
          <p:cNvPr id="1320963" name="Rectangle 3"/>
          <p:cNvSpPr>
            <a:spLocks noGrp="1" noChangeArrowheads="1"/>
          </p:cNvSpPr>
          <p:nvPr>
            <p:ph idx="1"/>
          </p:nvPr>
        </p:nvSpPr>
        <p:spPr/>
        <p:txBody>
          <a:bodyPr>
            <a:normAutofit/>
          </a:bodyPr>
          <a:lstStyle/>
          <a:p>
            <a:pPr eaLnBrk="1" hangingPunct="1"/>
            <a:r>
              <a:rPr lang="ja-JP" altLang="en-US" dirty="0">
                <a:solidFill>
                  <a:srgbClr val="CC3300"/>
                </a:solidFill>
                <a:latin typeface="Calibri" charset="0"/>
              </a:rPr>
              <a:t>“</a:t>
            </a:r>
            <a:r>
              <a:rPr lang="en-US" dirty="0">
                <a:solidFill>
                  <a:srgbClr val="CC3300"/>
                </a:solidFill>
                <a:latin typeface="Calibri" charset="0"/>
              </a:rPr>
              <a:t>Unify</a:t>
            </a:r>
            <a:r>
              <a:rPr lang="ja-JP" altLang="en-US" dirty="0">
                <a:solidFill>
                  <a:srgbClr val="CC3300"/>
                </a:solidFill>
                <a:latin typeface="Calibri" charset="0"/>
              </a:rPr>
              <a:t>”</a:t>
            </a:r>
            <a:r>
              <a:rPr lang="en-US" dirty="0">
                <a:solidFill>
                  <a:srgbClr val="CC3300"/>
                </a:solidFill>
                <a:latin typeface="Calibri" charset="0"/>
              </a:rPr>
              <a:t> rule premises with known facts and apply unifier to conclusion</a:t>
            </a:r>
          </a:p>
          <a:p>
            <a:pPr eaLnBrk="1" hangingPunct="1"/>
            <a:endParaRPr lang="en-US" sz="2000" dirty="0">
              <a:solidFill>
                <a:srgbClr val="CC3300"/>
              </a:solidFill>
              <a:latin typeface="Calibri" charset="0"/>
            </a:endParaRPr>
          </a:p>
          <a:p>
            <a:pPr eaLnBrk="1" hangingPunct="1"/>
            <a:r>
              <a:rPr lang="en-US" dirty="0">
                <a:latin typeface="Calibri" charset="0"/>
              </a:rPr>
              <a:t>Rule:</a:t>
            </a:r>
            <a:br>
              <a:rPr lang="en-US" dirty="0">
                <a:latin typeface="Calibri" charset="0"/>
              </a:rPr>
            </a:br>
            <a:r>
              <a:rPr lang="en-US" sz="2000" dirty="0">
                <a:latin typeface="Symbol" charset="0"/>
              </a:rPr>
              <a:t>	</a:t>
            </a:r>
            <a:r>
              <a:rPr lang="en-US" sz="2000" dirty="0" smtClean="0">
                <a:latin typeface="Symbol" charset="0"/>
              </a:rPr>
              <a:t>∀</a:t>
            </a:r>
            <a:r>
              <a:rPr lang="en-US" sz="2000" dirty="0" err="1" smtClean="0">
                <a:latin typeface="Courier New" charset="0"/>
              </a:rPr>
              <a:t>x</a:t>
            </a:r>
            <a:r>
              <a:rPr lang="en-US" sz="2000" dirty="0" err="1">
                <a:latin typeface="Courier New" charset="0"/>
              </a:rPr>
              <a:t>,y</a:t>
            </a:r>
            <a:r>
              <a:rPr lang="en-US" sz="2000" dirty="0">
                <a:latin typeface="Courier New" charset="0"/>
              </a:rPr>
              <a:t> (</a:t>
            </a:r>
            <a:r>
              <a:rPr lang="en-US" sz="2000" dirty="0">
                <a:solidFill>
                  <a:srgbClr val="A50021"/>
                </a:solidFill>
                <a:latin typeface="Courier New" charset="0"/>
              </a:rPr>
              <a:t>Turtle(x)</a:t>
            </a:r>
            <a:r>
              <a:rPr lang="en-US" sz="2000" dirty="0">
                <a:latin typeface="Palatino" charset="0"/>
              </a:rPr>
              <a:t> </a:t>
            </a:r>
            <a:r>
              <a:rPr lang="en-US" sz="2000" dirty="0" smtClean="0">
                <a:latin typeface="Symbol" charset="0"/>
              </a:rPr>
              <a:t>∧</a:t>
            </a:r>
            <a:r>
              <a:rPr lang="en-US" sz="2000" dirty="0" smtClean="0">
                <a:latin typeface="Courier New" charset="0"/>
              </a:rPr>
              <a:t> </a:t>
            </a:r>
            <a:r>
              <a:rPr lang="en-US" sz="2000" dirty="0">
                <a:solidFill>
                  <a:srgbClr val="A50021"/>
                </a:solidFill>
                <a:latin typeface="Courier New" charset="0"/>
              </a:rPr>
              <a:t>Rabbit(y))</a:t>
            </a:r>
            <a:r>
              <a:rPr lang="en-US" sz="2000" dirty="0">
                <a:latin typeface="Palatino" charset="0"/>
              </a:rPr>
              <a:t> </a:t>
            </a:r>
            <a:r>
              <a:rPr lang="en-US" sz="2000" dirty="0" smtClean="0">
                <a:latin typeface="Symbol" charset="0"/>
              </a:rPr>
              <a:t>⇒</a:t>
            </a:r>
            <a:r>
              <a:rPr lang="en-US" sz="2000" dirty="0" smtClean="0">
                <a:latin typeface="Courier New" charset="0"/>
              </a:rPr>
              <a:t> </a:t>
            </a:r>
            <a:r>
              <a:rPr lang="en-US" sz="2000" dirty="0">
                <a:latin typeface="Courier New" charset="0"/>
              </a:rPr>
              <a:t>Outlast(</a:t>
            </a:r>
            <a:r>
              <a:rPr lang="en-US" sz="2000" dirty="0" err="1">
                <a:latin typeface="Courier New" charset="0"/>
              </a:rPr>
              <a:t>x,y</a:t>
            </a:r>
            <a:r>
              <a:rPr lang="en-US" sz="2000" dirty="0">
                <a:latin typeface="Courier New" charset="0"/>
              </a:rPr>
              <a:t>)</a:t>
            </a:r>
          </a:p>
          <a:p>
            <a:pPr eaLnBrk="1" hangingPunct="1">
              <a:buFont typeface="Wingdings" charset="0"/>
              <a:buNone/>
            </a:pPr>
            <a:r>
              <a:rPr lang="en-US" sz="2000" dirty="0">
                <a:latin typeface="Calibri" charset="0"/>
              </a:rPr>
              <a:t>	</a:t>
            </a:r>
            <a:r>
              <a:rPr lang="en-US" dirty="0">
                <a:latin typeface="Calibri" charset="0"/>
              </a:rPr>
              <a:t>Known facts:</a:t>
            </a:r>
            <a:r>
              <a:rPr lang="en-US" sz="2000" dirty="0">
                <a:latin typeface="Calibri" charset="0"/>
              </a:rPr>
              <a:t>	</a:t>
            </a:r>
            <a:r>
              <a:rPr lang="en-US" sz="2000" dirty="0">
                <a:latin typeface="Courier New" charset="0"/>
              </a:rPr>
              <a:t>Turtle(Jim)</a:t>
            </a:r>
            <a:r>
              <a:rPr lang="en-US" sz="2000" dirty="0">
                <a:latin typeface="Calibri" charset="0"/>
              </a:rPr>
              <a:t>,  </a:t>
            </a:r>
            <a:r>
              <a:rPr lang="en-US" sz="2000" dirty="0">
                <a:latin typeface="Courier New" charset="0"/>
              </a:rPr>
              <a:t>Rabbit(Deb)</a:t>
            </a:r>
          </a:p>
          <a:p>
            <a:pPr eaLnBrk="1" hangingPunct="1">
              <a:buFont typeface="Wingdings" charset="0"/>
              <a:buNone/>
            </a:pPr>
            <a:r>
              <a:rPr lang="en-US" sz="2000" dirty="0">
                <a:latin typeface="Calibri" charset="0"/>
              </a:rPr>
              <a:t>	</a:t>
            </a:r>
            <a:r>
              <a:rPr lang="en-US" dirty="0">
                <a:latin typeface="Calibri" charset="0"/>
              </a:rPr>
              <a:t>Unifier:</a:t>
            </a:r>
            <a:r>
              <a:rPr lang="en-US" sz="2000" dirty="0">
                <a:latin typeface="Calibri" charset="0"/>
              </a:rPr>
              <a:t>	    	</a:t>
            </a:r>
            <a:r>
              <a:rPr lang="en-US" sz="2000" dirty="0">
                <a:latin typeface="Courier New" charset="0"/>
              </a:rPr>
              <a:t>{x/Jim</a:t>
            </a:r>
            <a:r>
              <a:rPr lang="en-US" sz="2000" dirty="0">
                <a:latin typeface="Calibri" charset="0"/>
              </a:rPr>
              <a:t>, </a:t>
            </a:r>
            <a:r>
              <a:rPr lang="en-US" sz="2000" dirty="0">
                <a:latin typeface="Courier New" charset="0"/>
              </a:rPr>
              <a:t>y/Deb}</a:t>
            </a:r>
          </a:p>
          <a:p>
            <a:pPr eaLnBrk="1" hangingPunct="1"/>
            <a:r>
              <a:rPr lang="en-US" dirty="0">
                <a:latin typeface="Calibri" charset="0"/>
              </a:rPr>
              <a:t>Apply unifier to conclusion:  </a:t>
            </a:r>
            <a:r>
              <a:rPr lang="en-US" sz="2000" dirty="0">
                <a:solidFill>
                  <a:schemeClr val="tx2"/>
                </a:solidFill>
                <a:latin typeface="Courier New" charset="0"/>
              </a:rPr>
              <a:t>Outlast(</a:t>
            </a:r>
            <a:r>
              <a:rPr lang="en-US" sz="2000" dirty="0" err="1">
                <a:solidFill>
                  <a:schemeClr val="tx2"/>
                </a:solidFill>
                <a:latin typeface="Courier New" charset="0"/>
              </a:rPr>
              <a:t>Jim,Deb</a:t>
            </a:r>
            <a:r>
              <a:rPr lang="en-US" sz="2000" dirty="0">
                <a:solidFill>
                  <a:schemeClr val="tx2"/>
                </a:solidFill>
                <a:latin typeface="Courier New" charset="0"/>
              </a:rPr>
              <a:t>)</a:t>
            </a:r>
            <a:endParaRPr lang="en-US" dirty="0">
              <a:solidFill>
                <a:schemeClr val="tx2"/>
              </a:solidFill>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2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209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209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209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20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6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atin typeface="Calibri" charset="0"/>
              </a:rPr>
              <a:t>Generalized Modus Ponens (GMP)</a:t>
            </a:r>
          </a:p>
        </p:txBody>
      </p:sp>
      <p:sp>
        <p:nvSpPr>
          <p:cNvPr id="1323011" name="Rectangle 3"/>
          <p:cNvSpPr>
            <a:spLocks noGrp="1" noChangeArrowheads="1"/>
          </p:cNvSpPr>
          <p:nvPr>
            <p:ph idx="1"/>
          </p:nvPr>
        </p:nvSpPr>
        <p:spPr>
          <a:xfrm>
            <a:off x="838200" y="2362200"/>
            <a:ext cx="8077200" cy="5334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ea typeface="+mn-ea"/>
              </a:rPr>
              <a:t>Combines AI, UE, and MP into a single rule:</a:t>
            </a:r>
          </a:p>
        </p:txBody>
      </p:sp>
      <p:grpSp>
        <p:nvGrpSpPr>
          <p:cNvPr id="2" name="Group 4"/>
          <p:cNvGrpSpPr>
            <a:grpSpLocks/>
          </p:cNvGrpSpPr>
          <p:nvPr/>
        </p:nvGrpSpPr>
        <p:grpSpPr bwMode="auto">
          <a:xfrm>
            <a:off x="1981200" y="2895600"/>
            <a:ext cx="4876800" cy="457200"/>
            <a:chOff x="1536" y="2400"/>
            <a:chExt cx="3072" cy="288"/>
          </a:xfrm>
        </p:grpSpPr>
        <p:sp>
          <p:nvSpPr>
            <p:cNvPr id="40968" name="Text Box 5"/>
            <p:cNvSpPr txBox="1">
              <a:spLocks noChangeArrowheads="1"/>
            </p:cNvSpPr>
            <p:nvPr/>
          </p:nvSpPr>
          <p:spPr bwMode="auto">
            <a:xfrm>
              <a:off x="1536" y="2400"/>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dirty="0">
                  <a:solidFill>
                    <a:srgbClr val="000000"/>
                  </a:solidFill>
                  <a:latin typeface="Palatino" charset="0"/>
                </a:rPr>
                <a:t>p</a:t>
              </a:r>
              <a:r>
                <a:rPr lang="en-US" sz="2000" b="1" i="1" baseline="-25000" dirty="0">
                  <a:solidFill>
                    <a:srgbClr val="000000"/>
                  </a:solidFill>
                  <a:latin typeface="Palatino" charset="0"/>
                </a:rPr>
                <a:t>1</a:t>
              </a:r>
              <a:r>
                <a:rPr lang="en-US" sz="2000" b="1" i="1" dirty="0">
                  <a:solidFill>
                    <a:srgbClr val="000000"/>
                  </a:solidFill>
                  <a:latin typeface="Palatino" charset="0"/>
                </a:rPr>
                <a:t>', p</a:t>
              </a:r>
              <a:r>
                <a:rPr lang="en-US" sz="2000" b="1" i="1" baseline="-25000" dirty="0">
                  <a:solidFill>
                    <a:srgbClr val="000000"/>
                  </a:solidFill>
                  <a:latin typeface="Palatino" charset="0"/>
                </a:rPr>
                <a:t>2</a:t>
              </a:r>
              <a:r>
                <a:rPr lang="en-US" sz="2000" b="1" i="1" dirty="0">
                  <a:solidFill>
                    <a:srgbClr val="000000"/>
                  </a:solidFill>
                  <a:latin typeface="Palatino" charset="0"/>
                </a:rPr>
                <a:t>', …, </a:t>
              </a:r>
              <a:r>
                <a:rPr lang="en-US" sz="2000" b="1" i="1" dirty="0" err="1">
                  <a:solidFill>
                    <a:srgbClr val="000000"/>
                  </a:solidFill>
                  <a:latin typeface="Palatino" charset="0"/>
                </a:rPr>
                <a:t>p</a:t>
              </a:r>
              <a:r>
                <a:rPr lang="en-US" sz="2000" b="1" i="1" baseline="-25000" dirty="0" err="1">
                  <a:solidFill>
                    <a:srgbClr val="000000"/>
                  </a:solidFill>
                  <a:latin typeface="Palatino" charset="0"/>
                </a:rPr>
                <a:t>n</a:t>
              </a:r>
              <a:r>
                <a:rPr lang="en-US" sz="2000" b="1" i="1" dirty="0">
                  <a:solidFill>
                    <a:srgbClr val="000000"/>
                  </a:solidFill>
                  <a:latin typeface="Palatino" charset="0"/>
                </a:rPr>
                <a:t>', (p</a:t>
              </a:r>
              <a:r>
                <a:rPr lang="en-US" sz="2000" b="1" i="1" baseline="-25000" dirty="0">
                  <a:solidFill>
                    <a:srgbClr val="000000"/>
                  </a:solidFill>
                  <a:latin typeface="Palatino" charset="0"/>
                </a:rPr>
                <a:t>1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2 </a:t>
              </a:r>
              <a:r>
                <a:rPr lang="en-US" sz="2000" b="1" dirty="0" smtClean="0">
                  <a:solidFill>
                    <a:srgbClr val="000000"/>
                  </a:solidFill>
                  <a:latin typeface="Symbol" charset="0"/>
                </a:rPr>
                <a:t>∧ </a:t>
              </a:r>
              <a:r>
                <a:rPr lang="en-US" sz="2000" b="1" i="1" dirty="0" smtClean="0">
                  <a:solidFill>
                    <a:srgbClr val="000000"/>
                  </a:solidFill>
                  <a:latin typeface="Palatino" charset="0"/>
                </a:rPr>
                <a:t>…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err="1">
                  <a:solidFill>
                    <a:srgbClr val="000000"/>
                  </a:solidFill>
                  <a:latin typeface="Palatino" charset="0"/>
                </a:rPr>
                <a:t>p</a:t>
              </a:r>
              <a:r>
                <a:rPr lang="en-US" sz="2000" b="1" i="1" baseline="-25000" dirty="0" err="1">
                  <a:solidFill>
                    <a:srgbClr val="000000"/>
                  </a:solidFill>
                  <a:latin typeface="Palatino" charset="0"/>
                </a:rPr>
                <a:t>n</a:t>
              </a:r>
              <a:r>
                <a:rPr lang="en-US" sz="2000" b="1" i="1" baseline="-25000" dirty="0">
                  <a:solidFill>
                    <a:srgbClr val="000000"/>
                  </a:solidFill>
                  <a:latin typeface="Palatino" charset="0"/>
                </a:rPr>
                <a:t> </a:t>
              </a:r>
              <a:r>
                <a:rPr lang="en-US" sz="2000"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q)</a:t>
              </a:r>
            </a:p>
          </p:txBody>
        </p:sp>
        <p:sp>
          <p:nvSpPr>
            <p:cNvPr id="40969" name="Line 6"/>
            <p:cNvSpPr>
              <a:spLocks noChangeShapeType="1"/>
            </p:cNvSpPr>
            <p:nvPr/>
          </p:nvSpPr>
          <p:spPr bwMode="auto">
            <a:xfrm>
              <a:off x="1536" y="2688"/>
              <a:ext cx="3072"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323015" name="Text Box 7"/>
          <p:cNvSpPr txBox="1">
            <a:spLocks noChangeArrowheads="1"/>
          </p:cNvSpPr>
          <p:nvPr/>
        </p:nvSpPr>
        <p:spPr bwMode="auto">
          <a:xfrm>
            <a:off x="1981200" y="3352800"/>
            <a:ext cx="487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a:solidFill>
                  <a:srgbClr val="000000"/>
                </a:solidFill>
                <a:latin typeface="Palatino" charset="0"/>
              </a:rPr>
              <a:t>SUBST</a:t>
            </a:r>
            <a:r>
              <a:rPr lang="en-US" sz="2000" b="1" i="1" dirty="0" smtClean="0">
                <a:solidFill>
                  <a:srgbClr val="000000"/>
                </a:solidFill>
                <a:latin typeface="Palatino" charset="0"/>
              </a:rPr>
              <a:t>(</a:t>
            </a:r>
            <a:r>
              <a:rPr lang="en-US" sz="2000" dirty="0" err="1" smtClean="0">
                <a:solidFill>
                  <a:srgbClr val="000000"/>
                </a:solidFill>
                <a:latin typeface="Symbol" charset="0"/>
              </a:rPr>
              <a:t>θ</a:t>
            </a:r>
            <a:r>
              <a:rPr lang="en-US" sz="2000" b="1" i="1" dirty="0" smtClean="0">
                <a:solidFill>
                  <a:srgbClr val="000000"/>
                </a:solidFill>
                <a:latin typeface="Palatino" charset="0"/>
              </a:rPr>
              <a:t>, </a:t>
            </a:r>
            <a:r>
              <a:rPr lang="en-US" sz="2000" b="1" i="1" dirty="0">
                <a:solidFill>
                  <a:srgbClr val="000000"/>
                </a:solidFill>
                <a:latin typeface="Palatino" charset="0"/>
              </a:rPr>
              <a:t>q)</a:t>
            </a:r>
          </a:p>
        </p:txBody>
      </p:sp>
      <p:sp>
        <p:nvSpPr>
          <p:cNvPr id="1323016" name="Text Box 8"/>
          <p:cNvSpPr txBox="1">
            <a:spLocks noChangeArrowheads="1"/>
          </p:cNvSpPr>
          <p:nvPr/>
        </p:nvSpPr>
        <p:spPr bwMode="auto">
          <a:xfrm>
            <a:off x="1295400" y="3810000"/>
            <a:ext cx="640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a:solidFill>
                  <a:srgbClr val="000000"/>
                </a:solidFill>
                <a:latin typeface="Palatino" charset="0"/>
              </a:rPr>
              <a:t>where</a:t>
            </a:r>
            <a:r>
              <a:rPr lang="en-US" sz="2000" b="1" i="1" dirty="0">
                <a:solidFill>
                  <a:srgbClr val="000000"/>
                </a:solidFill>
                <a:latin typeface="Palatino" charset="0"/>
              </a:rPr>
              <a:t> </a:t>
            </a: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Symbol" charset="0"/>
              </a:rPr>
              <a:t>,</a:t>
            </a:r>
            <a:r>
              <a:rPr lang="en-US" sz="2000" b="1" i="1" dirty="0" smtClean="0">
                <a:solidFill>
                  <a:srgbClr val="000000"/>
                </a:solidFill>
                <a:latin typeface="Symbol"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i</a:t>
            </a:r>
            <a:r>
              <a:rPr lang="en-US" sz="2000" b="1" i="1" dirty="0">
                <a:solidFill>
                  <a:srgbClr val="000000"/>
                </a:solidFill>
                <a:latin typeface="Palatino" charset="0"/>
              </a:rPr>
              <a:t>'</a:t>
            </a:r>
            <a:r>
              <a:rPr lang="en-US" sz="2000" b="1" dirty="0">
                <a:solidFill>
                  <a:srgbClr val="000000"/>
                </a:solidFill>
                <a:latin typeface="Palatino" charset="0"/>
              </a:rPr>
              <a:t>)</a:t>
            </a:r>
            <a:r>
              <a:rPr lang="en-US" sz="2000" b="1" i="1" dirty="0">
                <a:solidFill>
                  <a:srgbClr val="000000"/>
                </a:solidFill>
                <a:latin typeface="Palatino" charset="0"/>
              </a:rPr>
              <a:t> </a:t>
            </a:r>
            <a:r>
              <a:rPr lang="en-US" sz="2000" b="1" dirty="0">
                <a:solidFill>
                  <a:srgbClr val="000000"/>
                </a:solidFill>
                <a:latin typeface="Courier New" charset="0"/>
              </a:rPr>
              <a:t>=</a:t>
            </a:r>
            <a:r>
              <a:rPr lang="en-US" sz="2000" b="1" dirty="0">
                <a:solidFill>
                  <a:srgbClr val="000000"/>
                </a:solidFill>
                <a:latin typeface="Arial" charset="0"/>
              </a:rPr>
              <a:t> </a:t>
            </a: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Symbol" charset="0"/>
              </a:rPr>
              <a:t>,</a:t>
            </a:r>
            <a:r>
              <a:rPr lang="en-US" sz="2000" b="1" i="1" dirty="0" smtClean="0">
                <a:solidFill>
                  <a:srgbClr val="000000"/>
                </a:solidFill>
                <a:latin typeface="Symbol"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i</a:t>
            </a:r>
            <a:r>
              <a:rPr lang="en-US" sz="2000" b="1" dirty="0">
                <a:solidFill>
                  <a:srgbClr val="000000"/>
                </a:solidFill>
                <a:latin typeface="Palatino" charset="0"/>
              </a:rPr>
              <a:t>)</a:t>
            </a:r>
            <a:r>
              <a:rPr lang="en-US" sz="2000" b="1" i="1" dirty="0">
                <a:solidFill>
                  <a:srgbClr val="000000"/>
                </a:solidFill>
                <a:latin typeface="Palatino" charset="0"/>
              </a:rPr>
              <a:t> </a:t>
            </a:r>
            <a:r>
              <a:rPr lang="en-US" sz="2000" b="1" dirty="0">
                <a:solidFill>
                  <a:srgbClr val="000000"/>
                </a:solidFill>
                <a:latin typeface="Palatino" charset="0"/>
              </a:rPr>
              <a:t>for all</a:t>
            </a:r>
            <a:r>
              <a:rPr lang="en-US" sz="2000" b="1" i="1" dirty="0">
                <a:solidFill>
                  <a:srgbClr val="000000"/>
                </a:solidFill>
                <a:latin typeface="Palatino" charset="0"/>
              </a:rPr>
              <a:t> </a:t>
            </a:r>
            <a:r>
              <a:rPr lang="en-US" sz="2000" b="1" i="1" dirty="0" err="1">
                <a:solidFill>
                  <a:srgbClr val="000000"/>
                </a:solidFill>
                <a:latin typeface="Palatino" charset="0"/>
              </a:rPr>
              <a:t>i</a:t>
            </a:r>
            <a:endParaRPr lang="en-US" sz="2000" b="1" i="1" dirty="0">
              <a:solidFill>
                <a:srgbClr val="000000"/>
              </a:solidFill>
              <a:latin typeface="Palatino" charset="0"/>
            </a:endParaRPr>
          </a:p>
        </p:txBody>
      </p:sp>
      <p:sp>
        <p:nvSpPr>
          <p:cNvPr id="1323017" name="Rectangle 9"/>
          <p:cNvSpPr>
            <a:spLocks noChangeArrowheads="1"/>
          </p:cNvSpPr>
          <p:nvPr/>
        </p:nvSpPr>
        <p:spPr bwMode="auto">
          <a:xfrm>
            <a:off x="838200" y="4419600"/>
            <a:ext cx="8077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Palatino" charset="0"/>
              </a:rPr>
              <a:t>,</a:t>
            </a:r>
            <a:r>
              <a:rPr lang="en-US" sz="2000" b="1" i="1" dirty="0" smtClean="0">
                <a:solidFill>
                  <a:srgbClr val="000000"/>
                </a:solidFill>
                <a:latin typeface="Palatino" charset="0"/>
              </a:rPr>
              <a:t> </a:t>
            </a:r>
            <a:r>
              <a:rPr lang="en-US" sz="2000" i="1" dirty="0" smtClean="0">
                <a:solidFill>
                  <a:srgbClr val="000000"/>
                </a:solidFill>
                <a:latin typeface="Symbol" charset="0"/>
              </a:rPr>
              <a:t>α</a:t>
            </a:r>
            <a:r>
              <a:rPr lang="en-US" sz="2000" b="1" dirty="0" smtClean="0">
                <a:solidFill>
                  <a:srgbClr val="000000"/>
                </a:solidFill>
                <a:latin typeface="Palatino" charset="0"/>
              </a:rPr>
              <a:t>)</a:t>
            </a:r>
            <a:r>
              <a:rPr lang="en-US" b="1" dirty="0" smtClean="0">
                <a:solidFill>
                  <a:srgbClr val="000000"/>
                </a:solidFill>
                <a:latin typeface="Arial" charset="0"/>
              </a:rPr>
              <a:t> </a:t>
            </a:r>
            <a:r>
              <a:rPr lang="en-US" b="1" dirty="0">
                <a:solidFill>
                  <a:srgbClr val="000000"/>
                </a:solidFill>
                <a:latin typeface="Arial" charset="0"/>
              </a:rPr>
              <a:t>means apply substitutions in </a:t>
            </a:r>
            <a:r>
              <a:rPr lang="en-US" b="1" i="1" dirty="0">
                <a:solidFill>
                  <a:srgbClr val="000000"/>
                </a:solidFill>
                <a:latin typeface="Symbol" charset="0"/>
              </a:rPr>
              <a:t>q </a:t>
            </a:r>
            <a:r>
              <a:rPr lang="en-US" b="1" dirty="0">
                <a:solidFill>
                  <a:srgbClr val="000000"/>
                </a:solidFill>
                <a:latin typeface="Arial" charset="0"/>
              </a:rPr>
              <a:t> to </a:t>
            </a:r>
            <a:r>
              <a:rPr lang="en-US" b="1" i="1" dirty="0" smtClean="0">
                <a:solidFill>
                  <a:srgbClr val="000000"/>
                </a:solidFill>
                <a:latin typeface="Symbol" charset="0"/>
              </a:rPr>
              <a:t>α</a:t>
            </a:r>
            <a:endParaRPr lang="en-US" b="1" dirty="0">
              <a:solidFill>
                <a:srgbClr val="000000"/>
              </a:solidFill>
              <a:latin typeface="Arial" charset="0"/>
            </a:endParaRPr>
          </a:p>
          <a:p>
            <a:pPr marL="342900" indent="-342900">
              <a:spcBef>
                <a:spcPct val="20000"/>
              </a:spcBef>
              <a:buClr>
                <a:schemeClr val="tx1"/>
              </a:buClr>
              <a:buSzPct val="75000"/>
              <a:buFont typeface="Wingdings" charset="0"/>
              <a:buChar char="l"/>
            </a:pPr>
            <a:r>
              <a:rPr lang="en-US" b="1" dirty="0">
                <a:solidFill>
                  <a:srgbClr val="000000"/>
                </a:solidFill>
                <a:latin typeface="Arial" charset="0"/>
              </a:rPr>
              <a:t>Substitution list </a:t>
            </a:r>
            <a:r>
              <a:rPr lang="en-US" dirty="0" err="1" smtClean="0">
                <a:solidFill>
                  <a:srgbClr val="000000"/>
                </a:solidFill>
                <a:latin typeface="Symbol" charset="0"/>
              </a:rPr>
              <a:t>θ</a:t>
            </a:r>
            <a:r>
              <a:rPr lang="en-US" b="1" i="1" dirty="0" smtClean="0">
                <a:solidFill>
                  <a:srgbClr val="000000"/>
                </a:solidFill>
                <a:latin typeface="Palatino" charset="0"/>
              </a:rPr>
              <a:t> </a:t>
            </a:r>
            <a:r>
              <a:rPr lang="en-US" b="1" i="1" dirty="0">
                <a:solidFill>
                  <a:srgbClr val="000000"/>
                </a:solidFill>
                <a:latin typeface="Palatino" charset="0"/>
              </a:rPr>
              <a:t>= </a:t>
            </a:r>
            <a:r>
              <a:rPr lang="en-US" b="1" dirty="0">
                <a:solidFill>
                  <a:srgbClr val="000000"/>
                </a:solidFill>
                <a:latin typeface="Palatino" charset="0"/>
              </a:rPr>
              <a:t>{</a:t>
            </a:r>
            <a:r>
              <a:rPr lang="en-US" b="1" i="1" dirty="0">
                <a:solidFill>
                  <a:srgbClr val="000000"/>
                </a:solidFill>
                <a:latin typeface="Palatino" charset="0"/>
              </a:rPr>
              <a:t>v</a:t>
            </a:r>
            <a:r>
              <a:rPr lang="en-US" b="1" baseline="-25000" dirty="0">
                <a:solidFill>
                  <a:srgbClr val="000000"/>
                </a:solidFill>
                <a:latin typeface="Palatino" charset="0"/>
              </a:rPr>
              <a:t>1</a:t>
            </a:r>
            <a:r>
              <a:rPr lang="en-US" b="1" dirty="0">
                <a:solidFill>
                  <a:srgbClr val="000000"/>
                </a:solidFill>
                <a:latin typeface="Palatino" charset="0"/>
              </a:rPr>
              <a:t>/</a:t>
            </a:r>
            <a:r>
              <a:rPr lang="en-US" b="1" i="1" dirty="0">
                <a:solidFill>
                  <a:srgbClr val="000000"/>
                </a:solidFill>
                <a:latin typeface="Palatino" charset="0"/>
              </a:rPr>
              <a:t>t</a:t>
            </a:r>
            <a:r>
              <a:rPr lang="en-US" b="1" baseline="-25000" dirty="0">
                <a:solidFill>
                  <a:srgbClr val="000000"/>
                </a:solidFill>
                <a:latin typeface="Palatino" charset="0"/>
              </a:rPr>
              <a:t>1</a:t>
            </a:r>
            <a:r>
              <a:rPr lang="en-US" b="1" i="1" dirty="0">
                <a:solidFill>
                  <a:srgbClr val="000000"/>
                </a:solidFill>
                <a:latin typeface="Palatino" charset="0"/>
              </a:rPr>
              <a:t>, v</a:t>
            </a:r>
            <a:r>
              <a:rPr lang="en-US" b="1" baseline="-25000" dirty="0">
                <a:solidFill>
                  <a:srgbClr val="000000"/>
                </a:solidFill>
                <a:latin typeface="Palatino" charset="0"/>
              </a:rPr>
              <a:t>2</a:t>
            </a:r>
            <a:r>
              <a:rPr lang="en-US" b="1" dirty="0">
                <a:solidFill>
                  <a:srgbClr val="000000"/>
                </a:solidFill>
                <a:latin typeface="Palatino" charset="0"/>
              </a:rPr>
              <a:t>/</a:t>
            </a:r>
            <a:r>
              <a:rPr lang="en-US" b="1" i="1" dirty="0">
                <a:solidFill>
                  <a:srgbClr val="000000"/>
                </a:solidFill>
                <a:latin typeface="Palatino" charset="0"/>
              </a:rPr>
              <a:t>t</a:t>
            </a:r>
            <a:r>
              <a:rPr lang="en-US" b="1" baseline="-25000" dirty="0">
                <a:solidFill>
                  <a:srgbClr val="000000"/>
                </a:solidFill>
                <a:latin typeface="Palatino" charset="0"/>
              </a:rPr>
              <a:t>2</a:t>
            </a:r>
            <a:r>
              <a:rPr lang="en-US" b="1" i="1" dirty="0">
                <a:solidFill>
                  <a:srgbClr val="000000"/>
                </a:solidFill>
                <a:latin typeface="Palatino" charset="0"/>
              </a:rPr>
              <a:t>, …, </a:t>
            </a:r>
            <a:r>
              <a:rPr lang="en-US" b="1" i="1" dirty="0" err="1">
                <a:solidFill>
                  <a:srgbClr val="000000"/>
                </a:solidFill>
                <a:latin typeface="Palatino" charset="0"/>
              </a:rPr>
              <a:t>v</a:t>
            </a:r>
            <a:r>
              <a:rPr lang="en-US" b="1" i="1" baseline="-25000" dirty="0" err="1">
                <a:solidFill>
                  <a:srgbClr val="000000"/>
                </a:solidFill>
                <a:latin typeface="Palatino" charset="0"/>
              </a:rPr>
              <a:t>n</a:t>
            </a:r>
            <a:r>
              <a:rPr lang="en-US" b="1" dirty="0">
                <a:solidFill>
                  <a:srgbClr val="000000"/>
                </a:solidFill>
                <a:latin typeface="Palatino" charset="0"/>
              </a:rPr>
              <a:t>/</a:t>
            </a:r>
            <a:r>
              <a:rPr lang="en-US" b="1" i="1" dirty="0" err="1">
                <a:solidFill>
                  <a:srgbClr val="000000"/>
                </a:solidFill>
                <a:latin typeface="Palatino" charset="0"/>
              </a:rPr>
              <a:t>t</a:t>
            </a:r>
            <a:r>
              <a:rPr lang="en-US" b="1" i="1" baseline="-25000" dirty="0" err="1">
                <a:solidFill>
                  <a:srgbClr val="000000"/>
                </a:solidFill>
                <a:latin typeface="Palatino" charset="0"/>
              </a:rPr>
              <a:t>n</a:t>
            </a:r>
            <a:r>
              <a:rPr lang="en-US" b="1" dirty="0">
                <a:solidFill>
                  <a:srgbClr val="000000"/>
                </a:solidFill>
                <a:latin typeface="Palatino" charset="0"/>
              </a:rPr>
              <a:t>}</a:t>
            </a:r>
            <a:r>
              <a:rPr lang="en-US" b="1" dirty="0">
                <a:solidFill>
                  <a:srgbClr val="000000"/>
                </a:solidFill>
                <a:latin typeface="Arial" charset="0"/>
              </a:rPr>
              <a:t> means</a:t>
            </a:r>
          </a:p>
          <a:p>
            <a:pPr marL="742950" lvl="1" indent="-285750">
              <a:spcBef>
                <a:spcPct val="10000"/>
              </a:spcBef>
              <a:buClr>
                <a:schemeClr val="tx1"/>
              </a:buClr>
              <a:buSzPct val="75000"/>
              <a:buFontTx/>
              <a:buChar char="–"/>
            </a:pPr>
            <a:r>
              <a:rPr lang="en-US" dirty="0">
                <a:solidFill>
                  <a:srgbClr val="000000"/>
                </a:solidFill>
                <a:latin typeface="Arial" charset="0"/>
              </a:rPr>
              <a:t>replace all occurrences of variable </a:t>
            </a:r>
            <a:r>
              <a:rPr lang="en-US" i="1" dirty="0">
                <a:solidFill>
                  <a:srgbClr val="000000"/>
                </a:solidFill>
                <a:latin typeface="Palatino" charset="0"/>
              </a:rPr>
              <a:t>v</a:t>
            </a:r>
            <a:r>
              <a:rPr lang="en-US" i="1" baseline="-25000" dirty="0">
                <a:solidFill>
                  <a:srgbClr val="000000"/>
                </a:solidFill>
                <a:latin typeface="Palatino" charset="0"/>
              </a:rPr>
              <a:t>i</a:t>
            </a:r>
            <a:r>
              <a:rPr lang="en-US" dirty="0">
                <a:solidFill>
                  <a:srgbClr val="000000"/>
                </a:solidFill>
                <a:latin typeface="Arial" charset="0"/>
              </a:rPr>
              <a:t> with term </a:t>
            </a:r>
            <a:r>
              <a:rPr lang="en-US" i="1" dirty="0" err="1">
                <a:solidFill>
                  <a:srgbClr val="000000"/>
                </a:solidFill>
                <a:latin typeface="Palatino" charset="0"/>
              </a:rPr>
              <a:t>t</a:t>
            </a:r>
            <a:r>
              <a:rPr lang="en-US" i="1" baseline="-25000" dirty="0" err="1">
                <a:solidFill>
                  <a:srgbClr val="000000"/>
                </a:solidFill>
                <a:latin typeface="Palatino" charset="0"/>
              </a:rPr>
              <a:t>i</a:t>
            </a:r>
            <a:endParaRPr lang="en-US" i="1" baseline="-25000" dirty="0">
              <a:solidFill>
                <a:srgbClr val="000000"/>
              </a:solidFill>
              <a:latin typeface="Palatino" charset="0"/>
            </a:endParaRPr>
          </a:p>
          <a:p>
            <a:pPr marL="742950" lvl="1" indent="-285750">
              <a:spcBef>
                <a:spcPct val="10000"/>
              </a:spcBef>
              <a:buClr>
                <a:schemeClr val="tx1"/>
              </a:buClr>
              <a:buSzPct val="75000"/>
              <a:buFontTx/>
              <a:buChar char="–"/>
            </a:pPr>
            <a:r>
              <a:rPr lang="en-US" dirty="0">
                <a:solidFill>
                  <a:srgbClr val="000000"/>
                </a:solidFill>
                <a:latin typeface="Arial" charset="0"/>
              </a:rPr>
              <a:t>substitutions are made in left to right order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2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230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230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2301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23017">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23017">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230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3011" grpId="0" build="p" autoUpdateAnimBg="0"/>
      <p:bldP spid="1323015" grpId="0" autoUpdateAnimBg="0"/>
      <p:bldP spid="1323016" grpId="0" autoUpdateAnimBg="0"/>
      <p:bldP spid="1323017"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atin typeface="Calibri" charset="0"/>
              </a:rPr>
              <a:t>FOL Syntax: Basic</a:t>
            </a:r>
          </a:p>
        </p:txBody>
      </p:sp>
      <p:sp>
        <p:nvSpPr>
          <p:cNvPr id="1251331" name="Rectangle 3"/>
          <p:cNvSpPr>
            <a:spLocks noGrp="1" noChangeArrowheads="1"/>
          </p:cNvSpPr>
          <p:nvPr>
            <p:ph idx="1"/>
          </p:nvPr>
        </p:nvSpPr>
        <p:spPr>
          <a:xfrm>
            <a:off x="457200" y="1600200"/>
            <a:ext cx="8229600" cy="5029200"/>
          </a:xfrm>
        </p:spPr>
        <p:txBody>
          <a:bodyPr>
            <a:normAutofit/>
          </a:bodyPr>
          <a:lstStyle/>
          <a:p>
            <a:pPr eaLnBrk="1" hangingPunct="1">
              <a:lnSpc>
                <a:spcPct val="80000"/>
              </a:lnSpc>
            </a:pPr>
            <a:r>
              <a:rPr lang="en-US" sz="3000" dirty="0">
                <a:latin typeface="Calibri" charset="0"/>
              </a:rPr>
              <a:t>An </a:t>
            </a:r>
            <a:r>
              <a:rPr lang="en-US" sz="3000" b="1" dirty="0">
                <a:solidFill>
                  <a:srgbClr val="CC3300"/>
                </a:solidFill>
                <a:latin typeface="Calibri" charset="0"/>
              </a:rPr>
              <a:t>atom</a:t>
            </a:r>
            <a:r>
              <a:rPr lang="en-US" sz="3000" dirty="0">
                <a:latin typeface="Calibri" charset="0"/>
              </a:rPr>
              <a:t> is smallest expression</a:t>
            </a:r>
            <a:br>
              <a:rPr lang="en-US" sz="3000" dirty="0">
                <a:latin typeface="Calibri" charset="0"/>
              </a:rPr>
            </a:br>
            <a:r>
              <a:rPr lang="en-US" sz="3000" dirty="0">
                <a:latin typeface="Calibri" charset="0"/>
              </a:rPr>
              <a:t>to which a truth value can be assigned</a:t>
            </a:r>
          </a:p>
          <a:p>
            <a:pPr lvl="1" eaLnBrk="1" hangingPunct="1">
              <a:lnSpc>
                <a:spcPct val="80000"/>
              </a:lnSpc>
            </a:pPr>
            <a:r>
              <a:rPr lang="en-US" sz="2600" b="1" dirty="0">
                <a:latin typeface="Palatino" charset="0"/>
              </a:rPr>
              <a:t>predicate(term</a:t>
            </a:r>
            <a:r>
              <a:rPr lang="en-US" sz="2600" b="1" baseline="-25000" dirty="0">
                <a:latin typeface="Palatino" charset="0"/>
              </a:rPr>
              <a:t>1</a:t>
            </a:r>
            <a:r>
              <a:rPr lang="en-US" sz="2600" b="1" dirty="0">
                <a:latin typeface="Palatino" charset="0"/>
              </a:rPr>
              <a:t>, …, </a:t>
            </a:r>
            <a:r>
              <a:rPr lang="en-US" sz="2600" b="1" dirty="0" err="1">
                <a:latin typeface="Palatino" charset="0"/>
              </a:rPr>
              <a:t>term</a:t>
            </a:r>
            <a:r>
              <a:rPr lang="en-US" sz="2600" b="1" baseline="-25000" dirty="0" err="1">
                <a:latin typeface="Palatino" charset="0"/>
              </a:rPr>
              <a:t>n</a:t>
            </a:r>
            <a:r>
              <a:rPr lang="en-US" sz="2600" b="1" dirty="0">
                <a:latin typeface="Palatino" charset="0"/>
              </a:rPr>
              <a:t>)</a:t>
            </a:r>
            <a:r>
              <a:rPr lang="en-US" sz="2600" dirty="0">
                <a:latin typeface="Calibri" charset="0"/>
              </a:rPr>
              <a:t>:</a:t>
            </a:r>
          </a:p>
          <a:p>
            <a:pPr lvl="2" eaLnBrk="1" hangingPunct="1">
              <a:lnSpc>
                <a:spcPct val="80000"/>
              </a:lnSpc>
              <a:buFont typeface="Wingdings" charset="0"/>
              <a:buNone/>
            </a:pPr>
            <a:r>
              <a:rPr lang="en-US" sz="2200" dirty="0">
                <a:latin typeface="Calibri" charset="0"/>
              </a:rPr>
              <a:t>e.g., </a:t>
            </a:r>
            <a:r>
              <a:rPr lang="en-US" sz="2200" b="1" dirty="0">
                <a:latin typeface="Courier New" charset="0"/>
              </a:rPr>
              <a:t>Teacher(John, Deb)</a:t>
            </a:r>
            <a:r>
              <a:rPr lang="en-US" sz="2200" dirty="0">
                <a:latin typeface="Calibri" charset="0"/>
              </a:rPr>
              <a:t>,  </a:t>
            </a:r>
            <a:r>
              <a:rPr lang="en-US" sz="2200" b="1" dirty="0" err="1" smtClean="0">
                <a:latin typeface="Courier New"/>
                <a:cs typeface="Courier New"/>
              </a:rPr>
              <a:t>LessThanOrEqual</a:t>
            </a:r>
            <a:r>
              <a:rPr lang="en-US" sz="2200" b="1" dirty="0" smtClean="0">
                <a:latin typeface="Courier New" charset="0"/>
              </a:rPr>
              <a:t>(</a:t>
            </a:r>
            <a:r>
              <a:rPr lang="en-US" sz="2200" b="1" dirty="0" err="1">
                <a:latin typeface="Courier New" charset="0"/>
              </a:rPr>
              <a:t>Sqrt</a:t>
            </a:r>
            <a:r>
              <a:rPr lang="en-US" sz="2200" b="1" dirty="0">
                <a:latin typeface="Courier New" charset="0"/>
              </a:rPr>
              <a:t>(2), </a:t>
            </a:r>
            <a:r>
              <a:rPr lang="en-US" sz="2200" b="1" dirty="0" err="1">
                <a:latin typeface="Courier New" charset="0"/>
              </a:rPr>
              <a:t>Sqrt</a:t>
            </a:r>
            <a:r>
              <a:rPr lang="en-US" sz="2200" b="1" dirty="0">
                <a:latin typeface="Courier New" charset="0"/>
              </a:rPr>
              <a:t>(7))</a:t>
            </a:r>
          </a:p>
          <a:p>
            <a:pPr lvl="2" eaLnBrk="1" hangingPunct="1">
              <a:lnSpc>
                <a:spcPct val="80000"/>
              </a:lnSpc>
            </a:pPr>
            <a:r>
              <a:rPr lang="en-US" sz="2200" dirty="0">
                <a:latin typeface="Calibri" charset="0"/>
              </a:rPr>
              <a:t>is a relation for which there may be more than one answer</a:t>
            </a:r>
          </a:p>
          <a:p>
            <a:pPr lvl="2" eaLnBrk="1" hangingPunct="1">
              <a:lnSpc>
                <a:spcPct val="80000"/>
              </a:lnSpc>
            </a:pPr>
            <a:r>
              <a:rPr lang="en-US" sz="2200" dirty="0">
                <a:latin typeface="Calibri" charset="0"/>
              </a:rPr>
              <a:t>maps one or more objects to a </a:t>
            </a:r>
            <a:r>
              <a:rPr lang="en-US" sz="2200" i="1" dirty="0">
                <a:latin typeface="Calibri" charset="0"/>
              </a:rPr>
              <a:t>truth value</a:t>
            </a:r>
          </a:p>
          <a:p>
            <a:pPr lvl="2" eaLnBrk="1" hangingPunct="1">
              <a:lnSpc>
                <a:spcPct val="80000"/>
              </a:lnSpc>
            </a:pPr>
            <a:r>
              <a:rPr lang="en-US" sz="2200" dirty="0">
                <a:latin typeface="Calibri" charset="0"/>
              </a:rPr>
              <a:t>represents a user defined relation</a:t>
            </a:r>
          </a:p>
          <a:p>
            <a:pPr lvl="1" eaLnBrk="1" hangingPunct="1">
              <a:lnSpc>
                <a:spcPct val="80000"/>
              </a:lnSpc>
            </a:pPr>
            <a:r>
              <a:rPr lang="en-US" sz="2600" b="1" dirty="0">
                <a:latin typeface="Palatino" charset="0"/>
              </a:rPr>
              <a:t>term</a:t>
            </a:r>
            <a:r>
              <a:rPr lang="en-US" sz="2600" b="1" baseline="-25000" dirty="0">
                <a:latin typeface="Palatino" charset="0"/>
              </a:rPr>
              <a:t>1</a:t>
            </a:r>
            <a:r>
              <a:rPr lang="en-US" sz="2600" b="1" dirty="0">
                <a:latin typeface="Palatino" charset="0"/>
              </a:rPr>
              <a:t> = term</a:t>
            </a:r>
            <a:r>
              <a:rPr lang="en-US" sz="2600" b="1" baseline="-25000" dirty="0">
                <a:latin typeface="Palatino" charset="0"/>
              </a:rPr>
              <a:t>2</a:t>
            </a:r>
            <a:r>
              <a:rPr lang="en-US" sz="2600" dirty="0">
                <a:latin typeface="Calibri" charset="0"/>
              </a:rPr>
              <a:t>:</a:t>
            </a:r>
          </a:p>
          <a:p>
            <a:pPr lvl="2" eaLnBrk="1" hangingPunct="1">
              <a:lnSpc>
                <a:spcPct val="80000"/>
              </a:lnSpc>
              <a:buFont typeface="Wingdings" charset="0"/>
              <a:buNone/>
            </a:pPr>
            <a:r>
              <a:rPr lang="en-US" sz="2200" dirty="0">
                <a:latin typeface="Calibri" charset="0"/>
              </a:rPr>
              <a:t>e.g.,  </a:t>
            </a:r>
            <a:r>
              <a:rPr lang="en-US" sz="2200" b="1" dirty="0">
                <a:latin typeface="Courier New" charset="0"/>
              </a:rPr>
              <a:t>Income(John) = 20K</a:t>
            </a:r>
            <a:r>
              <a:rPr lang="en-US" sz="2200" dirty="0">
                <a:latin typeface="Calibri" charset="0"/>
              </a:rPr>
              <a:t>,  </a:t>
            </a:r>
            <a:r>
              <a:rPr lang="en-US" sz="2200" b="1" dirty="0">
                <a:latin typeface="Courier New" charset="0"/>
              </a:rPr>
              <a:t>1 = 2</a:t>
            </a:r>
          </a:p>
          <a:p>
            <a:pPr lvl="2" eaLnBrk="1" hangingPunct="1">
              <a:lnSpc>
                <a:spcPct val="80000"/>
              </a:lnSpc>
            </a:pPr>
            <a:r>
              <a:rPr lang="en-US" sz="2200" dirty="0">
                <a:latin typeface="Calibri" charset="0"/>
              </a:rPr>
              <a:t>represents the </a:t>
            </a:r>
            <a:r>
              <a:rPr lang="en-US" sz="2200" b="1" i="1" dirty="0">
                <a:solidFill>
                  <a:srgbClr val="FF0000"/>
                </a:solidFill>
                <a:latin typeface="Calibri" charset="0"/>
              </a:rPr>
              <a:t>equality</a:t>
            </a:r>
            <a:r>
              <a:rPr lang="en-US" sz="2200" i="1" dirty="0">
                <a:latin typeface="Calibri" charset="0"/>
              </a:rPr>
              <a:t> </a:t>
            </a:r>
            <a:r>
              <a:rPr lang="en-US" sz="2200" dirty="0">
                <a:latin typeface="Calibri" charset="0"/>
              </a:rPr>
              <a:t>relation when two terms refer to the same object</a:t>
            </a:r>
          </a:p>
          <a:p>
            <a:pPr lvl="2" eaLnBrk="1" hangingPunct="1">
              <a:lnSpc>
                <a:spcPct val="80000"/>
              </a:lnSpc>
            </a:pPr>
            <a:r>
              <a:rPr lang="en-US" sz="2200" dirty="0">
                <a:latin typeface="Calibri" charset="0"/>
              </a:rPr>
              <a:t>is a predicate in prefix form:   </a:t>
            </a:r>
            <a:r>
              <a:rPr lang="en-US" sz="2200" b="1" dirty="0">
                <a:latin typeface="Palatino" charset="0"/>
              </a:rPr>
              <a:t>=(term</a:t>
            </a:r>
            <a:r>
              <a:rPr lang="en-US" sz="2200" b="1" baseline="-25000" dirty="0">
                <a:latin typeface="Palatino" charset="0"/>
              </a:rPr>
              <a:t>1</a:t>
            </a:r>
            <a:r>
              <a:rPr lang="en-US" sz="2200" b="1" dirty="0">
                <a:latin typeface="Palatino" charset="0"/>
              </a:rPr>
              <a:t>, term</a:t>
            </a:r>
            <a:r>
              <a:rPr lang="en-US" sz="2200" b="1" baseline="-25000" dirty="0">
                <a:latin typeface="Palatino" charset="0"/>
              </a:rPr>
              <a:t>2</a:t>
            </a:r>
            <a:r>
              <a:rPr lang="en-US" sz="2200" b="1" dirty="0">
                <a:latin typeface="Palatino"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13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13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13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513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5133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5133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5133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5133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5133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2513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1331" grpId="0" build="p" bldLvl="3"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atin typeface="Calibri" charset="0"/>
              </a:rPr>
              <a:t>Generalized Modus Ponens (GMP)</a:t>
            </a:r>
          </a:p>
        </p:txBody>
      </p:sp>
      <p:grpSp>
        <p:nvGrpSpPr>
          <p:cNvPr id="41987" name="Group 3"/>
          <p:cNvGrpSpPr>
            <a:grpSpLocks/>
          </p:cNvGrpSpPr>
          <p:nvPr/>
        </p:nvGrpSpPr>
        <p:grpSpPr bwMode="auto">
          <a:xfrm>
            <a:off x="1981200" y="1830388"/>
            <a:ext cx="5181600" cy="1314450"/>
            <a:chOff x="1200" y="1824"/>
            <a:chExt cx="3264" cy="828"/>
          </a:xfrm>
        </p:grpSpPr>
        <p:grpSp>
          <p:nvGrpSpPr>
            <p:cNvPr id="41989" name="Group 4"/>
            <p:cNvGrpSpPr>
              <a:grpSpLocks/>
            </p:cNvGrpSpPr>
            <p:nvPr/>
          </p:nvGrpSpPr>
          <p:grpSpPr bwMode="auto">
            <a:xfrm>
              <a:off x="1248" y="1824"/>
              <a:ext cx="3072" cy="288"/>
              <a:chOff x="1536" y="2400"/>
              <a:chExt cx="3072" cy="288"/>
            </a:xfrm>
          </p:grpSpPr>
          <p:sp>
            <p:nvSpPr>
              <p:cNvPr id="41992" name="Text Box 5"/>
              <p:cNvSpPr txBox="1">
                <a:spLocks noChangeArrowheads="1"/>
              </p:cNvSpPr>
              <p:nvPr/>
            </p:nvSpPr>
            <p:spPr bwMode="auto">
              <a:xfrm>
                <a:off x="1536" y="2400"/>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dirty="0">
                    <a:solidFill>
                      <a:srgbClr val="000000"/>
                    </a:solidFill>
                    <a:latin typeface="Palatino" charset="0"/>
                  </a:rPr>
                  <a:t>p</a:t>
                </a:r>
                <a:r>
                  <a:rPr lang="en-US" sz="2000" b="1" i="1" baseline="-25000" dirty="0">
                    <a:solidFill>
                      <a:srgbClr val="000000"/>
                    </a:solidFill>
                    <a:latin typeface="Palatino" charset="0"/>
                  </a:rPr>
                  <a:t>1</a:t>
                </a:r>
                <a:r>
                  <a:rPr lang="en-US" sz="2000" b="1" i="1" dirty="0">
                    <a:solidFill>
                      <a:srgbClr val="000000"/>
                    </a:solidFill>
                    <a:latin typeface="Palatino" charset="0"/>
                  </a:rPr>
                  <a:t>', p</a:t>
                </a:r>
                <a:r>
                  <a:rPr lang="en-US" sz="2000" b="1" i="1" baseline="-25000" dirty="0">
                    <a:solidFill>
                      <a:srgbClr val="000000"/>
                    </a:solidFill>
                    <a:latin typeface="Palatino" charset="0"/>
                  </a:rPr>
                  <a:t>2</a:t>
                </a:r>
                <a:r>
                  <a:rPr lang="en-US" sz="2000" b="1" i="1" dirty="0">
                    <a:solidFill>
                      <a:srgbClr val="000000"/>
                    </a:solidFill>
                    <a:latin typeface="Palatino" charset="0"/>
                  </a:rPr>
                  <a:t>', …, </a:t>
                </a:r>
                <a:r>
                  <a:rPr lang="en-US" sz="2000" b="1" i="1" dirty="0" err="1">
                    <a:solidFill>
                      <a:srgbClr val="000000"/>
                    </a:solidFill>
                    <a:latin typeface="Palatino" charset="0"/>
                  </a:rPr>
                  <a:t>p</a:t>
                </a:r>
                <a:r>
                  <a:rPr lang="en-US" sz="2000" b="1" i="1" baseline="-25000" dirty="0" err="1">
                    <a:solidFill>
                      <a:srgbClr val="000000"/>
                    </a:solidFill>
                    <a:latin typeface="Palatino" charset="0"/>
                  </a:rPr>
                  <a:t>n</a:t>
                </a:r>
                <a:r>
                  <a:rPr lang="en-US" sz="2000" b="1" i="1" dirty="0">
                    <a:solidFill>
                      <a:srgbClr val="000000"/>
                    </a:solidFill>
                    <a:latin typeface="Palatino" charset="0"/>
                  </a:rPr>
                  <a:t>', </a:t>
                </a:r>
                <a:r>
                  <a:rPr lang="en-US" sz="2000" b="1" dirty="0">
                    <a:solidFill>
                      <a:srgbClr val="000000"/>
                    </a:solidFill>
                    <a:latin typeface="Palatino" charset="0"/>
                  </a:rPr>
                  <a:t>(</a:t>
                </a:r>
                <a:r>
                  <a:rPr lang="en-US" sz="2000" b="1" i="1" dirty="0">
                    <a:solidFill>
                      <a:srgbClr val="000000"/>
                    </a:solidFill>
                    <a:latin typeface="Palatino" charset="0"/>
                  </a:rPr>
                  <a:t>p</a:t>
                </a:r>
                <a:r>
                  <a:rPr lang="en-US" sz="2000" b="1" i="1" baseline="-25000" dirty="0">
                    <a:solidFill>
                      <a:srgbClr val="000000"/>
                    </a:solidFill>
                    <a:latin typeface="Palatino" charset="0"/>
                  </a:rPr>
                  <a:t>1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2 </a:t>
                </a:r>
                <a:r>
                  <a:rPr lang="en-US" sz="2000" b="1" dirty="0" smtClean="0">
                    <a:solidFill>
                      <a:srgbClr val="000000"/>
                    </a:solidFill>
                    <a:latin typeface="Symbol" charset="0"/>
                  </a:rPr>
                  <a:t>∧ </a:t>
                </a:r>
                <a:r>
                  <a:rPr lang="en-US" sz="2000" b="1" i="1" dirty="0" smtClean="0">
                    <a:solidFill>
                      <a:srgbClr val="000000"/>
                    </a:solidFill>
                    <a:latin typeface="Palatino" charset="0"/>
                  </a:rPr>
                  <a:t>…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err="1">
                    <a:solidFill>
                      <a:srgbClr val="000000"/>
                    </a:solidFill>
                    <a:latin typeface="Palatino" charset="0"/>
                  </a:rPr>
                  <a:t>p</a:t>
                </a:r>
                <a:r>
                  <a:rPr lang="en-US" sz="2000" b="1" i="1" baseline="-25000" dirty="0" err="1">
                    <a:solidFill>
                      <a:srgbClr val="000000"/>
                    </a:solidFill>
                    <a:latin typeface="Palatino" charset="0"/>
                  </a:rPr>
                  <a:t>n</a:t>
                </a:r>
                <a:r>
                  <a:rPr lang="en-US" sz="2000" b="1" i="1" baseline="-25000" dirty="0">
                    <a:solidFill>
                      <a:srgbClr val="000000"/>
                    </a:solidFill>
                    <a:latin typeface="Palatino" charset="0"/>
                  </a:rPr>
                  <a:t>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q</a:t>
                </a:r>
                <a:r>
                  <a:rPr lang="en-US" sz="2000" b="1" dirty="0">
                    <a:solidFill>
                      <a:srgbClr val="000000"/>
                    </a:solidFill>
                    <a:latin typeface="Palatino" charset="0"/>
                  </a:rPr>
                  <a:t>)</a:t>
                </a:r>
              </a:p>
            </p:txBody>
          </p:sp>
          <p:sp>
            <p:nvSpPr>
              <p:cNvPr id="41993" name="Line 6"/>
              <p:cNvSpPr>
                <a:spLocks noChangeShapeType="1"/>
              </p:cNvSpPr>
              <p:nvPr/>
            </p:nvSpPr>
            <p:spPr bwMode="auto">
              <a:xfrm>
                <a:off x="1536" y="2688"/>
                <a:ext cx="3072"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41990" name="Text Box 7"/>
            <p:cNvSpPr txBox="1">
              <a:spLocks noChangeArrowheads="1"/>
            </p:cNvSpPr>
            <p:nvPr/>
          </p:nvSpPr>
          <p:spPr bwMode="auto">
            <a:xfrm>
              <a:off x="1248" y="2112"/>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Palatino" charset="0"/>
                </a:rPr>
                <a:t>,</a:t>
              </a:r>
              <a:r>
                <a:rPr lang="en-US" sz="2000" b="1" i="1" dirty="0" smtClean="0">
                  <a:solidFill>
                    <a:srgbClr val="000000"/>
                  </a:solidFill>
                  <a:latin typeface="Palatino" charset="0"/>
                </a:rPr>
                <a:t> </a:t>
              </a:r>
              <a:r>
                <a:rPr lang="en-US" sz="2000" b="1" i="1" dirty="0">
                  <a:solidFill>
                    <a:srgbClr val="000000"/>
                  </a:solidFill>
                  <a:latin typeface="Palatino" charset="0"/>
                </a:rPr>
                <a:t>q</a:t>
              </a:r>
              <a:r>
                <a:rPr lang="en-US" sz="2000" b="1" dirty="0">
                  <a:solidFill>
                    <a:srgbClr val="000000"/>
                  </a:solidFill>
                  <a:latin typeface="Palatino" charset="0"/>
                </a:rPr>
                <a:t>)</a:t>
              </a:r>
            </a:p>
          </p:txBody>
        </p:sp>
        <p:sp>
          <p:nvSpPr>
            <p:cNvPr id="41991" name="Text Box 8"/>
            <p:cNvSpPr txBox="1">
              <a:spLocks noChangeArrowheads="1"/>
            </p:cNvSpPr>
            <p:nvPr/>
          </p:nvSpPr>
          <p:spPr bwMode="auto">
            <a:xfrm>
              <a:off x="1200" y="2400"/>
              <a:ext cx="32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a:solidFill>
                    <a:srgbClr val="000000"/>
                  </a:solidFill>
                  <a:latin typeface="Palatino" charset="0"/>
                </a:rPr>
                <a:t>where</a:t>
              </a:r>
              <a:r>
                <a:rPr lang="en-US" sz="2000" b="1" i="1" dirty="0">
                  <a:solidFill>
                    <a:srgbClr val="000000"/>
                  </a:solidFill>
                  <a:latin typeface="Palatino" charset="0"/>
                </a:rPr>
                <a:t> </a:t>
              </a: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Symbol" charset="0"/>
                </a:rPr>
                <a:t>,</a:t>
              </a:r>
              <a:r>
                <a:rPr lang="en-US" sz="2000" b="1" i="1" dirty="0" smtClean="0">
                  <a:solidFill>
                    <a:srgbClr val="000000"/>
                  </a:solidFill>
                  <a:latin typeface="Symbol"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i</a:t>
              </a:r>
              <a:r>
                <a:rPr lang="en-US" sz="2000" b="1" i="1" dirty="0">
                  <a:solidFill>
                    <a:srgbClr val="000000"/>
                  </a:solidFill>
                  <a:latin typeface="Palatino" charset="0"/>
                </a:rPr>
                <a:t>'</a:t>
              </a:r>
              <a:r>
                <a:rPr lang="en-US" sz="2000" b="1" dirty="0">
                  <a:solidFill>
                    <a:srgbClr val="000000"/>
                  </a:solidFill>
                  <a:latin typeface="Palatino" charset="0"/>
                </a:rPr>
                <a:t>)</a:t>
              </a:r>
              <a:r>
                <a:rPr lang="en-US" sz="2000" b="1" i="1" dirty="0">
                  <a:solidFill>
                    <a:srgbClr val="000000"/>
                  </a:solidFill>
                  <a:latin typeface="Palatino" charset="0"/>
                </a:rPr>
                <a:t> </a:t>
              </a:r>
              <a:r>
                <a:rPr lang="en-US" sz="2000" b="1" dirty="0">
                  <a:solidFill>
                    <a:srgbClr val="000000"/>
                  </a:solidFill>
                  <a:latin typeface="Courier New" charset="0"/>
                </a:rPr>
                <a:t>=</a:t>
              </a:r>
              <a:r>
                <a:rPr lang="en-US" sz="2000" b="1" dirty="0">
                  <a:solidFill>
                    <a:srgbClr val="000000"/>
                  </a:solidFill>
                  <a:latin typeface="Arial" charset="0"/>
                </a:rPr>
                <a:t> </a:t>
              </a: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Symbol" charset="0"/>
                </a:rPr>
                <a:t>,</a:t>
              </a:r>
              <a:r>
                <a:rPr lang="en-US" sz="2000" b="1" i="1" dirty="0" smtClean="0">
                  <a:solidFill>
                    <a:srgbClr val="000000"/>
                  </a:solidFill>
                  <a:latin typeface="Symbol"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i</a:t>
              </a:r>
              <a:r>
                <a:rPr lang="en-US" sz="2000" b="1" dirty="0">
                  <a:solidFill>
                    <a:srgbClr val="000000"/>
                  </a:solidFill>
                  <a:latin typeface="Palatino" charset="0"/>
                </a:rPr>
                <a:t>)</a:t>
              </a:r>
              <a:r>
                <a:rPr lang="en-US" sz="2000" b="1" i="1" dirty="0">
                  <a:solidFill>
                    <a:srgbClr val="000000"/>
                  </a:solidFill>
                  <a:latin typeface="Palatino" charset="0"/>
                </a:rPr>
                <a:t> </a:t>
              </a:r>
              <a:r>
                <a:rPr lang="en-US" sz="2000" b="1" dirty="0">
                  <a:solidFill>
                    <a:srgbClr val="000000"/>
                  </a:solidFill>
                  <a:latin typeface="Palatino" charset="0"/>
                </a:rPr>
                <a:t>for all</a:t>
              </a:r>
              <a:r>
                <a:rPr lang="en-US" sz="2000" b="1" i="1" dirty="0">
                  <a:solidFill>
                    <a:srgbClr val="000000"/>
                  </a:solidFill>
                  <a:latin typeface="Palatino" charset="0"/>
                </a:rPr>
                <a:t> </a:t>
              </a:r>
              <a:r>
                <a:rPr lang="en-US" sz="2000" b="1" i="1" dirty="0" err="1">
                  <a:solidFill>
                    <a:srgbClr val="000000"/>
                  </a:solidFill>
                  <a:latin typeface="Palatino" charset="0"/>
                </a:rPr>
                <a:t>i</a:t>
              </a:r>
              <a:endParaRPr lang="en-US" sz="2000" b="1" i="1" dirty="0">
                <a:solidFill>
                  <a:srgbClr val="000000"/>
                </a:solidFill>
                <a:latin typeface="Palatino" charset="0"/>
              </a:endParaRPr>
            </a:p>
          </p:txBody>
        </p:sp>
      </p:grpSp>
      <p:sp>
        <p:nvSpPr>
          <p:cNvPr id="1325065" name="Rectangle 9"/>
          <p:cNvSpPr>
            <a:spLocks noChangeArrowheads="1"/>
          </p:cNvSpPr>
          <p:nvPr/>
        </p:nvSpPr>
        <p:spPr bwMode="auto">
          <a:xfrm>
            <a:off x="457200" y="3657600"/>
            <a:ext cx="8458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b="1" dirty="0">
                <a:solidFill>
                  <a:srgbClr val="000000"/>
                </a:solidFill>
                <a:latin typeface="Arial" charset="0"/>
              </a:rPr>
              <a:t>All variables </a:t>
            </a:r>
            <a:r>
              <a:rPr lang="en-US" b="1" i="1" dirty="0">
                <a:solidFill>
                  <a:srgbClr val="000000"/>
                </a:solidFill>
                <a:latin typeface="Arial" charset="0"/>
              </a:rPr>
              <a:t>assumed</a:t>
            </a:r>
            <a:r>
              <a:rPr lang="en-US" b="1" dirty="0">
                <a:solidFill>
                  <a:srgbClr val="000000"/>
                </a:solidFill>
                <a:latin typeface="Arial" charset="0"/>
              </a:rPr>
              <a:t> to be </a:t>
            </a:r>
            <a:r>
              <a:rPr lang="en-US" b="1" i="1" dirty="0">
                <a:solidFill>
                  <a:srgbClr val="000000"/>
                </a:solidFill>
                <a:latin typeface="Arial" charset="0"/>
              </a:rPr>
              <a:t>universally</a:t>
            </a:r>
            <a:r>
              <a:rPr lang="en-US" b="1" dirty="0">
                <a:solidFill>
                  <a:srgbClr val="000000"/>
                </a:solidFill>
                <a:latin typeface="Arial" charset="0"/>
              </a:rPr>
              <a:t> quantified</a:t>
            </a:r>
          </a:p>
          <a:p>
            <a:pPr marL="342900" indent="-342900">
              <a:spcBef>
                <a:spcPct val="20000"/>
              </a:spcBef>
              <a:buClr>
                <a:schemeClr val="tx1"/>
              </a:buClr>
              <a:buSzPct val="75000"/>
              <a:buFont typeface="Wingdings" charset="0"/>
              <a:buChar char="l"/>
            </a:pPr>
            <a:r>
              <a:rPr lang="en-US" b="1" dirty="0">
                <a:solidFill>
                  <a:srgbClr val="000000"/>
                </a:solidFill>
                <a:latin typeface="Arial" charset="0"/>
              </a:rPr>
              <a:t>Used with a KB in</a:t>
            </a:r>
            <a:r>
              <a:rPr lang="en-US" b="1" dirty="0">
                <a:latin typeface="Arial" charset="0"/>
              </a:rPr>
              <a:t> </a:t>
            </a:r>
            <a:r>
              <a:rPr lang="en-US" b="1" dirty="0">
                <a:solidFill>
                  <a:srgbClr val="CC3300"/>
                </a:solidFill>
                <a:latin typeface="Arial" charset="0"/>
              </a:rPr>
              <a:t>Horn normal form (HNF)</a:t>
            </a:r>
            <a:r>
              <a:rPr lang="en-US" b="1" dirty="0">
                <a:solidFill>
                  <a:srgbClr val="000000"/>
                </a:solidFill>
                <a:latin typeface="Arial" charset="0"/>
              </a:rPr>
              <a:t>:</a:t>
            </a:r>
            <a:br>
              <a:rPr lang="en-US" b="1" dirty="0">
                <a:solidFill>
                  <a:srgbClr val="000000"/>
                </a:solidFill>
                <a:latin typeface="Arial" charset="0"/>
              </a:rPr>
            </a:br>
            <a:r>
              <a:rPr lang="en-US" sz="2000" b="1" dirty="0">
                <a:solidFill>
                  <a:srgbClr val="CC3300"/>
                </a:solidFill>
                <a:latin typeface="Arial" charset="0"/>
              </a:rPr>
              <a:t>definite clause</a:t>
            </a:r>
            <a:r>
              <a:rPr lang="en-US" sz="2000" b="1" dirty="0">
                <a:solidFill>
                  <a:srgbClr val="000000"/>
                </a:solidFill>
                <a:latin typeface="Arial" charset="0"/>
              </a:rPr>
              <a:t>: </a:t>
            </a:r>
            <a:r>
              <a:rPr lang="en-US" sz="2000" dirty="0">
                <a:solidFill>
                  <a:srgbClr val="000000"/>
                </a:solidFill>
                <a:latin typeface="Arial" charset="0"/>
              </a:rPr>
              <a:t>disjunction of literals with exactly 1 positive literal</a:t>
            </a:r>
          </a:p>
          <a:p>
            <a:pPr marL="742950" lvl="1" indent="-285750">
              <a:spcBef>
                <a:spcPct val="10000"/>
              </a:spcBef>
              <a:buClr>
                <a:schemeClr val="tx1"/>
              </a:buClr>
              <a:buSzPct val="75000"/>
              <a:buFontTx/>
              <a:buChar char="–"/>
            </a:pPr>
            <a:r>
              <a:rPr lang="en-US" sz="2000" b="1" dirty="0">
                <a:solidFill>
                  <a:srgbClr val="CC3300"/>
                </a:solidFill>
                <a:latin typeface="Arial" charset="0"/>
              </a:rPr>
              <a:t>fact</a:t>
            </a:r>
            <a:r>
              <a:rPr lang="en-US" sz="2000" dirty="0">
                <a:solidFill>
                  <a:srgbClr val="000000"/>
                </a:solidFill>
                <a:latin typeface="Arial" charset="0"/>
              </a:rPr>
              <a:t>: single positive literal	                 </a:t>
            </a:r>
            <a:r>
              <a:rPr lang="en-US" sz="2000" b="1" dirty="0">
                <a:solidFill>
                  <a:srgbClr val="000000"/>
                </a:solidFill>
                <a:latin typeface="Courier New" charset="0"/>
              </a:rPr>
              <a:t>P</a:t>
            </a:r>
            <a:r>
              <a:rPr lang="en-US" sz="2000" b="1" baseline="-25000" dirty="0">
                <a:solidFill>
                  <a:srgbClr val="000000"/>
                </a:solidFill>
                <a:latin typeface="Courier New" charset="0"/>
              </a:rPr>
              <a:t>1</a:t>
            </a:r>
            <a:r>
              <a:rPr lang="en-US" sz="2000" b="1" dirty="0">
                <a:solidFill>
                  <a:srgbClr val="000000"/>
                </a:solidFill>
                <a:latin typeface="Courier New" charset="0"/>
              </a:rPr>
              <a:t>(x)</a:t>
            </a:r>
            <a:r>
              <a:rPr lang="en-US" sz="2000" dirty="0">
                <a:solidFill>
                  <a:srgbClr val="000000"/>
                </a:solidFill>
                <a:latin typeface="Arial" charset="0"/>
              </a:rPr>
              <a:t>,</a:t>
            </a:r>
            <a:r>
              <a:rPr lang="en-US" sz="2000" b="1" dirty="0">
                <a:solidFill>
                  <a:srgbClr val="000000"/>
                </a:solidFill>
                <a:latin typeface="Courier New" charset="0"/>
              </a:rPr>
              <a:t> P</a:t>
            </a:r>
            <a:r>
              <a:rPr lang="en-US" sz="2000" b="1" baseline="-25000" dirty="0">
                <a:solidFill>
                  <a:srgbClr val="000000"/>
                </a:solidFill>
                <a:latin typeface="Courier New" charset="0"/>
              </a:rPr>
              <a:t>2</a:t>
            </a:r>
            <a:r>
              <a:rPr lang="en-US" sz="2000" b="1" dirty="0">
                <a:solidFill>
                  <a:srgbClr val="000000"/>
                </a:solidFill>
                <a:latin typeface="Courier New" charset="0"/>
              </a:rPr>
              <a:t>(x)</a:t>
            </a:r>
            <a:endParaRPr lang="en-US" sz="2000" b="1" i="1" baseline="-25000" dirty="0">
              <a:solidFill>
                <a:srgbClr val="000000"/>
              </a:solidFill>
              <a:latin typeface="Courier New" charset="0"/>
            </a:endParaRPr>
          </a:p>
          <a:p>
            <a:pPr marL="742950" lvl="1" indent="-285750">
              <a:spcBef>
                <a:spcPct val="10000"/>
              </a:spcBef>
              <a:buClr>
                <a:schemeClr val="tx1"/>
              </a:buClr>
              <a:buSzPct val="75000"/>
              <a:buFontTx/>
              <a:buChar char="–"/>
            </a:pPr>
            <a:r>
              <a:rPr lang="en-US" sz="2000" b="1" dirty="0">
                <a:solidFill>
                  <a:srgbClr val="CC3300"/>
                </a:solidFill>
                <a:latin typeface="Arial" charset="0"/>
              </a:rPr>
              <a:t>rule</a:t>
            </a:r>
            <a:r>
              <a:rPr lang="en-US" sz="2000" dirty="0">
                <a:solidFill>
                  <a:srgbClr val="000000"/>
                </a:solidFill>
                <a:latin typeface="Arial" charset="0"/>
              </a:rPr>
              <a:t>: conjunction of atoms </a:t>
            </a:r>
            <a:r>
              <a:rPr lang="en-US" sz="2000" b="1" dirty="0" smtClean="0">
                <a:solidFill>
                  <a:srgbClr val="000000"/>
                </a:solidFill>
                <a:latin typeface="Symbol" charset="0"/>
              </a:rPr>
              <a:t>⇒</a:t>
            </a:r>
            <a:r>
              <a:rPr lang="en-US" sz="2000" dirty="0" smtClean="0">
                <a:solidFill>
                  <a:srgbClr val="000000"/>
                </a:solidFill>
                <a:latin typeface="Arial" charset="0"/>
              </a:rPr>
              <a:t> </a:t>
            </a:r>
            <a:r>
              <a:rPr lang="en-US" sz="2000" dirty="0">
                <a:solidFill>
                  <a:srgbClr val="000000"/>
                </a:solidFill>
                <a:latin typeface="Arial" charset="0"/>
              </a:rPr>
              <a:t>atom   (</a:t>
            </a:r>
            <a:r>
              <a:rPr lang="en-US" sz="2000" b="1" dirty="0">
                <a:solidFill>
                  <a:srgbClr val="000000"/>
                </a:solidFill>
                <a:latin typeface="Courier New" charset="0"/>
              </a:rPr>
              <a:t>P</a:t>
            </a:r>
            <a:r>
              <a:rPr lang="en-US" sz="2000" b="1" baseline="-25000" dirty="0">
                <a:solidFill>
                  <a:srgbClr val="000000"/>
                </a:solidFill>
                <a:latin typeface="Courier New" charset="0"/>
              </a:rPr>
              <a:t>1</a:t>
            </a:r>
            <a:r>
              <a:rPr lang="en-US" sz="2000" b="1" dirty="0">
                <a:solidFill>
                  <a:srgbClr val="000000"/>
                </a:solidFill>
                <a:latin typeface="Courier New" charset="0"/>
              </a:rPr>
              <a:t>(x)</a:t>
            </a:r>
            <a:r>
              <a:rPr lang="en-US" sz="2000" b="1" i="1" baseline="-25000" dirty="0">
                <a:solidFill>
                  <a:srgbClr val="000000"/>
                </a:solidFill>
                <a:latin typeface="Palatino" charset="0"/>
              </a:rPr>
              <a:t> </a:t>
            </a:r>
            <a:r>
              <a:rPr lang="en-US" sz="2000" b="1" dirty="0" smtClean="0">
                <a:solidFill>
                  <a:srgbClr val="000000"/>
                </a:solidFill>
                <a:latin typeface="Symbol" charset="0"/>
              </a:rPr>
              <a:t>∧ </a:t>
            </a:r>
            <a:r>
              <a:rPr lang="en-US" sz="2000" b="1" dirty="0">
                <a:solidFill>
                  <a:srgbClr val="000000"/>
                </a:solidFill>
                <a:latin typeface="Courier New" charset="0"/>
              </a:rPr>
              <a:t>P</a:t>
            </a:r>
            <a:r>
              <a:rPr lang="en-US" sz="2000" b="1" baseline="-25000" dirty="0">
                <a:solidFill>
                  <a:srgbClr val="000000"/>
                </a:solidFill>
                <a:latin typeface="Courier New" charset="0"/>
              </a:rPr>
              <a:t>2</a:t>
            </a:r>
            <a:r>
              <a:rPr lang="en-US" sz="2000" b="1" dirty="0">
                <a:solidFill>
                  <a:srgbClr val="000000"/>
                </a:solidFill>
                <a:latin typeface="Courier New" charset="0"/>
              </a:rPr>
              <a:t>(x)) </a:t>
            </a:r>
            <a:r>
              <a:rPr lang="en-US" sz="2000" b="1" dirty="0" smtClean="0">
                <a:solidFill>
                  <a:srgbClr val="000000"/>
                </a:solidFill>
                <a:latin typeface="Symbol" charset="0"/>
              </a:rPr>
              <a:t>⇒  </a:t>
            </a:r>
            <a:r>
              <a:rPr lang="en-US" sz="2000" b="1" dirty="0">
                <a:solidFill>
                  <a:srgbClr val="000000"/>
                </a:solidFill>
                <a:latin typeface="Courier New" charset="0"/>
              </a:rPr>
              <a:t>Q(x)</a:t>
            </a:r>
            <a:r>
              <a:rPr lang="en-US" sz="2000" dirty="0">
                <a:solidFill>
                  <a:srgbClr val="000000"/>
                </a:solidFill>
                <a:latin typeface="Arial" charset="0"/>
              </a:rPr>
              <a:t/>
            </a:r>
            <a:br>
              <a:rPr lang="en-US" sz="2000" dirty="0">
                <a:solidFill>
                  <a:srgbClr val="000000"/>
                </a:solidFill>
                <a:latin typeface="Arial" charset="0"/>
              </a:rPr>
            </a:br>
            <a:r>
              <a:rPr lang="en-US" sz="2000" dirty="0">
                <a:solidFill>
                  <a:srgbClr val="000000"/>
                </a:solidFill>
                <a:latin typeface="Arial" charset="0"/>
              </a:rPr>
              <a:t>         has only one positive literal          </a:t>
            </a:r>
            <a:r>
              <a:rPr lang="en-US" sz="2000" b="1" dirty="0" smtClean="0">
                <a:solidFill>
                  <a:srgbClr val="000000"/>
                </a:solidFill>
                <a:latin typeface="Symbol" charset="0"/>
              </a:rPr>
              <a:t>¬</a:t>
            </a:r>
            <a:r>
              <a:rPr lang="en-US" sz="2000" b="1" dirty="0" smtClean="0">
                <a:solidFill>
                  <a:srgbClr val="000000"/>
                </a:solidFill>
                <a:latin typeface="Courier New" charset="0"/>
              </a:rPr>
              <a:t>P</a:t>
            </a:r>
            <a:r>
              <a:rPr lang="en-US" sz="2000" b="1" baseline="-25000" dirty="0" smtClean="0">
                <a:solidFill>
                  <a:srgbClr val="000000"/>
                </a:solidFill>
                <a:latin typeface="Courier New" charset="0"/>
              </a:rPr>
              <a:t>1</a:t>
            </a:r>
            <a:r>
              <a:rPr lang="en-US" sz="2000" b="1" dirty="0">
                <a:solidFill>
                  <a:srgbClr val="000000"/>
                </a:solidFill>
                <a:latin typeface="Courier New" charset="0"/>
              </a:rPr>
              <a:t>(x</a:t>
            </a:r>
            <a:r>
              <a:rPr lang="en-US" sz="2000" b="1" dirty="0" smtClean="0">
                <a:solidFill>
                  <a:srgbClr val="000000"/>
                </a:solidFill>
                <a:latin typeface="Courier New" charset="0"/>
              </a:rPr>
              <a:t>)</a:t>
            </a:r>
            <a:r>
              <a:rPr lang="en-US" sz="2000" b="1" dirty="0" smtClean="0">
                <a:solidFill>
                  <a:srgbClr val="000000"/>
                </a:solidFill>
                <a:latin typeface="Symbol" charset="0"/>
              </a:rPr>
              <a:t>∨  ¬</a:t>
            </a:r>
            <a:r>
              <a:rPr lang="en-US" sz="2000" b="1" dirty="0" smtClean="0">
                <a:solidFill>
                  <a:srgbClr val="000000"/>
                </a:solidFill>
                <a:latin typeface="Courier New" charset="0"/>
              </a:rPr>
              <a:t>P</a:t>
            </a:r>
            <a:r>
              <a:rPr lang="en-US" sz="2000" b="1" baseline="-25000" dirty="0" smtClean="0">
                <a:solidFill>
                  <a:srgbClr val="000000"/>
                </a:solidFill>
                <a:latin typeface="Courier New" charset="0"/>
              </a:rPr>
              <a:t>2</a:t>
            </a:r>
            <a:r>
              <a:rPr lang="en-US" sz="2000" b="1" dirty="0">
                <a:solidFill>
                  <a:srgbClr val="000000"/>
                </a:solidFill>
                <a:latin typeface="Courier New" charset="0"/>
              </a:rPr>
              <a:t>(x</a:t>
            </a:r>
            <a:r>
              <a:rPr lang="en-US" sz="2000" b="1" dirty="0" smtClean="0">
                <a:solidFill>
                  <a:srgbClr val="000000"/>
                </a:solidFill>
                <a:latin typeface="Courier New" charset="0"/>
              </a:rPr>
              <a:t>)</a:t>
            </a:r>
            <a:r>
              <a:rPr lang="en-US" sz="2000" b="1" dirty="0" smtClean="0">
                <a:solidFill>
                  <a:srgbClr val="000000"/>
                </a:solidFill>
                <a:latin typeface="Symbol" charset="0"/>
              </a:rPr>
              <a:t>∨  </a:t>
            </a:r>
            <a:r>
              <a:rPr lang="en-US" sz="2000" b="1" dirty="0" smtClean="0">
                <a:solidFill>
                  <a:srgbClr val="000000"/>
                </a:solidFill>
                <a:latin typeface="Courier New" charset="0"/>
              </a:rPr>
              <a:t>Q</a:t>
            </a:r>
            <a:r>
              <a:rPr lang="en-US" sz="2000" b="1" dirty="0">
                <a:solidFill>
                  <a:srgbClr val="000000"/>
                </a:solidFill>
                <a:latin typeface="Courier New" charset="0"/>
              </a:rPr>
              <a:t>(x)</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2506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2506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2506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2506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5065" grpId="0" build="p"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atin typeface="Calibri" charset="0"/>
              </a:rPr>
              <a:t>Generalized Modus Ponens (GMP)</a:t>
            </a:r>
          </a:p>
        </p:txBody>
      </p:sp>
      <p:grpSp>
        <p:nvGrpSpPr>
          <p:cNvPr id="43011" name="Group 3"/>
          <p:cNvGrpSpPr>
            <a:grpSpLocks/>
          </p:cNvGrpSpPr>
          <p:nvPr/>
        </p:nvGrpSpPr>
        <p:grpSpPr bwMode="auto">
          <a:xfrm>
            <a:off x="1981200" y="1806575"/>
            <a:ext cx="5181600" cy="1314450"/>
            <a:chOff x="1200" y="1824"/>
            <a:chExt cx="3264" cy="828"/>
          </a:xfrm>
        </p:grpSpPr>
        <p:grpSp>
          <p:nvGrpSpPr>
            <p:cNvPr id="43013" name="Group 4"/>
            <p:cNvGrpSpPr>
              <a:grpSpLocks/>
            </p:cNvGrpSpPr>
            <p:nvPr/>
          </p:nvGrpSpPr>
          <p:grpSpPr bwMode="auto">
            <a:xfrm>
              <a:off x="1248" y="1824"/>
              <a:ext cx="3072" cy="288"/>
              <a:chOff x="1536" y="2400"/>
              <a:chExt cx="3072" cy="288"/>
            </a:xfrm>
          </p:grpSpPr>
          <p:sp>
            <p:nvSpPr>
              <p:cNvPr id="43016" name="Text Box 5"/>
              <p:cNvSpPr txBox="1">
                <a:spLocks noChangeArrowheads="1"/>
              </p:cNvSpPr>
              <p:nvPr/>
            </p:nvSpPr>
            <p:spPr bwMode="auto">
              <a:xfrm>
                <a:off x="1536" y="2400"/>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dirty="0">
                    <a:solidFill>
                      <a:srgbClr val="000000"/>
                    </a:solidFill>
                    <a:latin typeface="Palatino" charset="0"/>
                  </a:rPr>
                  <a:t>p</a:t>
                </a:r>
                <a:r>
                  <a:rPr lang="en-US" sz="2000" b="1" i="1" baseline="-25000" dirty="0">
                    <a:solidFill>
                      <a:srgbClr val="000000"/>
                    </a:solidFill>
                    <a:latin typeface="Palatino" charset="0"/>
                  </a:rPr>
                  <a:t>1</a:t>
                </a:r>
                <a:r>
                  <a:rPr lang="en-US" sz="2000" b="1" i="1" dirty="0">
                    <a:solidFill>
                      <a:srgbClr val="000000"/>
                    </a:solidFill>
                    <a:latin typeface="Palatino" charset="0"/>
                  </a:rPr>
                  <a:t>', p</a:t>
                </a:r>
                <a:r>
                  <a:rPr lang="en-US" sz="2000" b="1" i="1" baseline="-25000" dirty="0">
                    <a:solidFill>
                      <a:srgbClr val="000000"/>
                    </a:solidFill>
                    <a:latin typeface="Palatino" charset="0"/>
                  </a:rPr>
                  <a:t>2</a:t>
                </a:r>
                <a:r>
                  <a:rPr lang="en-US" sz="2000" b="1" i="1" dirty="0">
                    <a:solidFill>
                      <a:srgbClr val="000000"/>
                    </a:solidFill>
                    <a:latin typeface="Palatino" charset="0"/>
                  </a:rPr>
                  <a:t>', …, </a:t>
                </a:r>
                <a:r>
                  <a:rPr lang="en-US" sz="2000" b="1" i="1" dirty="0" err="1">
                    <a:solidFill>
                      <a:srgbClr val="000000"/>
                    </a:solidFill>
                    <a:latin typeface="Palatino" charset="0"/>
                  </a:rPr>
                  <a:t>p</a:t>
                </a:r>
                <a:r>
                  <a:rPr lang="en-US" sz="2000" b="1" i="1" baseline="-25000" dirty="0" err="1">
                    <a:solidFill>
                      <a:srgbClr val="000000"/>
                    </a:solidFill>
                    <a:latin typeface="Palatino" charset="0"/>
                  </a:rPr>
                  <a:t>n</a:t>
                </a:r>
                <a:r>
                  <a:rPr lang="en-US" sz="2000" b="1" i="1" dirty="0">
                    <a:solidFill>
                      <a:srgbClr val="000000"/>
                    </a:solidFill>
                    <a:latin typeface="Palatino" charset="0"/>
                  </a:rPr>
                  <a:t>', </a:t>
                </a:r>
                <a:r>
                  <a:rPr lang="en-US" sz="2000" b="1" dirty="0">
                    <a:solidFill>
                      <a:srgbClr val="000000"/>
                    </a:solidFill>
                    <a:latin typeface="Palatino" charset="0"/>
                  </a:rPr>
                  <a:t>(</a:t>
                </a:r>
                <a:r>
                  <a:rPr lang="en-US" sz="2000" b="1" i="1" dirty="0">
                    <a:solidFill>
                      <a:srgbClr val="000000"/>
                    </a:solidFill>
                    <a:latin typeface="Palatino" charset="0"/>
                  </a:rPr>
                  <a:t>p</a:t>
                </a:r>
                <a:r>
                  <a:rPr lang="en-US" sz="2000" b="1" i="1" baseline="-25000" dirty="0">
                    <a:solidFill>
                      <a:srgbClr val="000000"/>
                    </a:solidFill>
                    <a:latin typeface="Palatino" charset="0"/>
                  </a:rPr>
                  <a:t>1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2 </a:t>
                </a:r>
                <a:r>
                  <a:rPr lang="en-US" sz="2000" b="1" dirty="0" smtClean="0">
                    <a:solidFill>
                      <a:srgbClr val="000000"/>
                    </a:solidFill>
                    <a:latin typeface="Symbol" charset="0"/>
                  </a:rPr>
                  <a:t>∧ </a:t>
                </a:r>
                <a:r>
                  <a:rPr lang="en-US" sz="2000" b="1" i="1" dirty="0" smtClean="0">
                    <a:solidFill>
                      <a:srgbClr val="000000"/>
                    </a:solidFill>
                    <a:latin typeface="Palatino" charset="0"/>
                  </a:rPr>
                  <a:t>…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err="1">
                    <a:solidFill>
                      <a:srgbClr val="000000"/>
                    </a:solidFill>
                    <a:latin typeface="Palatino" charset="0"/>
                  </a:rPr>
                  <a:t>p</a:t>
                </a:r>
                <a:r>
                  <a:rPr lang="en-US" sz="2000" b="1" i="1" baseline="-25000" dirty="0" err="1">
                    <a:solidFill>
                      <a:srgbClr val="000000"/>
                    </a:solidFill>
                    <a:latin typeface="Palatino" charset="0"/>
                  </a:rPr>
                  <a:t>n</a:t>
                </a:r>
                <a:r>
                  <a:rPr lang="en-US" sz="2000" b="1" i="1" baseline="-25000" dirty="0">
                    <a:solidFill>
                      <a:srgbClr val="000000"/>
                    </a:solidFill>
                    <a:latin typeface="Palatino" charset="0"/>
                  </a:rPr>
                  <a:t>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q</a:t>
                </a:r>
                <a:r>
                  <a:rPr lang="en-US" sz="2000" b="1" dirty="0">
                    <a:solidFill>
                      <a:srgbClr val="000000"/>
                    </a:solidFill>
                    <a:latin typeface="Palatino" charset="0"/>
                  </a:rPr>
                  <a:t>)</a:t>
                </a:r>
              </a:p>
            </p:txBody>
          </p:sp>
          <p:sp>
            <p:nvSpPr>
              <p:cNvPr id="43017" name="Line 6"/>
              <p:cNvSpPr>
                <a:spLocks noChangeShapeType="1"/>
              </p:cNvSpPr>
              <p:nvPr/>
            </p:nvSpPr>
            <p:spPr bwMode="auto">
              <a:xfrm>
                <a:off x="1536" y="2688"/>
                <a:ext cx="3072"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43014" name="Text Box 7"/>
            <p:cNvSpPr txBox="1">
              <a:spLocks noChangeArrowheads="1"/>
            </p:cNvSpPr>
            <p:nvPr/>
          </p:nvSpPr>
          <p:spPr bwMode="auto">
            <a:xfrm>
              <a:off x="1248" y="2112"/>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Palatino" charset="0"/>
                </a:rPr>
                <a:t>,</a:t>
              </a:r>
              <a:r>
                <a:rPr lang="en-US" sz="2000" b="1" i="1" dirty="0" smtClean="0">
                  <a:solidFill>
                    <a:srgbClr val="000000"/>
                  </a:solidFill>
                  <a:latin typeface="Palatino" charset="0"/>
                </a:rPr>
                <a:t> </a:t>
              </a:r>
              <a:r>
                <a:rPr lang="en-US" sz="2000" b="1" i="1" dirty="0">
                  <a:solidFill>
                    <a:srgbClr val="000000"/>
                  </a:solidFill>
                  <a:latin typeface="Palatino" charset="0"/>
                </a:rPr>
                <a:t>q</a:t>
              </a:r>
              <a:r>
                <a:rPr lang="en-US" sz="2000" b="1" dirty="0">
                  <a:solidFill>
                    <a:srgbClr val="000000"/>
                  </a:solidFill>
                  <a:latin typeface="Palatino" charset="0"/>
                </a:rPr>
                <a:t>)</a:t>
              </a:r>
            </a:p>
          </p:txBody>
        </p:sp>
        <p:sp>
          <p:nvSpPr>
            <p:cNvPr id="43015" name="Text Box 8"/>
            <p:cNvSpPr txBox="1">
              <a:spLocks noChangeArrowheads="1"/>
            </p:cNvSpPr>
            <p:nvPr/>
          </p:nvSpPr>
          <p:spPr bwMode="auto">
            <a:xfrm>
              <a:off x="1200" y="2400"/>
              <a:ext cx="32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dirty="0">
                  <a:solidFill>
                    <a:srgbClr val="000000"/>
                  </a:solidFill>
                  <a:latin typeface="Palatino" charset="0"/>
                </a:rPr>
                <a:t>where</a:t>
              </a:r>
              <a:r>
                <a:rPr lang="en-US" sz="2000" b="1" i="1" dirty="0">
                  <a:solidFill>
                    <a:srgbClr val="000000"/>
                  </a:solidFill>
                  <a:latin typeface="Palatino" charset="0"/>
                </a:rPr>
                <a:t> </a:t>
              </a: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dirty="0" smtClean="0">
                  <a:solidFill>
                    <a:srgbClr val="000000"/>
                  </a:solidFill>
                  <a:latin typeface="Symbol" charset="0"/>
                </a:rPr>
                <a:t>,</a:t>
              </a:r>
              <a:r>
                <a:rPr lang="en-US" sz="2000" b="1" i="1" dirty="0" smtClean="0">
                  <a:solidFill>
                    <a:srgbClr val="000000"/>
                  </a:solidFill>
                  <a:latin typeface="Symbol"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i</a:t>
              </a:r>
              <a:r>
                <a:rPr lang="en-US" sz="2000" b="1" i="1" dirty="0">
                  <a:solidFill>
                    <a:srgbClr val="000000"/>
                  </a:solidFill>
                  <a:latin typeface="Palatino" charset="0"/>
                </a:rPr>
                <a:t>'</a:t>
              </a:r>
              <a:r>
                <a:rPr lang="en-US" sz="2000" b="1" dirty="0">
                  <a:solidFill>
                    <a:srgbClr val="000000"/>
                  </a:solidFill>
                  <a:latin typeface="Palatino" charset="0"/>
                </a:rPr>
                <a:t>) </a:t>
              </a:r>
              <a:r>
                <a:rPr lang="en-US" sz="2000" b="1" dirty="0">
                  <a:solidFill>
                    <a:srgbClr val="000000"/>
                  </a:solidFill>
                  <a:latin typeface="Courier New" charset="0"/>
                </a:rPr>
                <a:t>=</a:t>
              </a:r>
              <a:r>
                <a:rPr lang="en-US" sz="2000" b="1" dirty="0">
                  <a:solidFill>
                    <a:srgbClr val="000000"/>
                  </a:solidFill>
                  <a:latin typeface="Arial" charset="0"/>
                </a:rPr>
                <a:t> </a:t>
              </a: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i="1" dirty="0" smtClean="0">
                  <a:solidFill>
                    <a:srgbClr val="000000"/>
                  </a:solidFill>
                  <a:latin typeface="Symbol"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i</a:t>
              </a:r>
              <a:r>
                <a:rPr lang="en-US" sz="2000" b="1" dirty="0">
                  <a:solidFill>
                    <a:srgbClr val="000000"/>
                  </a:solidFill>
                  <a:latin typeface="Palatino" charset="0"/>
                </a:rPr>
                <a:t>) for all</a:t>
              </a:r>
              <a:r>
                <a:rPr lang="en-US" sz="2000" b="1" i="1" dirty="0">
                  <a:solidFill>
                    <a:srgbClr val="000000"/>
                  </a:solidFill>
                  <a:latin typeface="Palatino" charset="0"/>
                </a:rPr>
                <a:t> </a:t>
              </a:r>
              <a:r>
                <a:rPr lang="en-US" sz="2000" b="1" i="1" dirty="0" err="1">
                  <a:solidFill>
                    <a:srgbClr val="000000"/>
                  </a:solidFill>
                  <a:latin typeface="Palatino" charset="0"/>
                </a:rPr>
                <a:t>i</a:t>
              </a:r>
              <a:endParaRPr lang="en-US" sz="2000" b="1" i="1" dirty="0">
                <a:solidFill>
                  <a:srgbClr val="000000"/>
                </a:solidFill>
                <a:latin typeface="Palatino" charset="0"/>
              </a:endParaRPr>
            </a:p>
          </p:txBody>
        </p:sp>
      </p:grpSp>
      <p:sp>
        <p:nvSpPr>
          <p:cNvPr id="1327113" name="Rectangle 9"/>
          <p:cNvSpPr>
            <a:spLocks noChangeArrowheads="1"/>
          </p:cNvSpPr>
          <p:nvPr/>
        </p:nvSpPr>
        <p:spPr bwMode="auto">
          <a:xfrm>
            <a:off x="533400" y="3657600"/>
            <a:ext cx="8458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r>
              <a:rPr lang="en-US" b="1" dirty="0">
                <a:solidFill>
                  <a:srgbClr val="000000"/>
                </a:solidFill>
                <a:latin typeface="Arial" charset="0"/>
              </a:rPr>
              <a:t>Example:</a:t>
            </a:r>
          </a:p>
          <a:p>
            <a:pPr marL="342900" indent="-342900" eaLnBrk="0" hangingPunct="0"/>
            <a:endParaRPr lang="en-US" b="1" dirty="0">
              <a:solidFill>
                <a:srgbClr val="000000"/>
              </a:solidFill>
              <a:latin typeface="Arial" charset="0"/>
            </a:endParaRPr>
          </a:p>
          <a:p>
            <a:pPr marL="342900" indent="-342900" eaLnBrk="0" hangingPunct="0"/>
            <a:r>
              <a:rPr lang="en-US" sz="2000" b="1" i="1" dirty="0">
                <a:solidFill>
                  <a:srgbClr val="000000"/>
                </a:solidFill>
                <a:latin typeface="Palatino" charset="0"/>
              </a:rPr>
              <a:t>p</a:t>
            </a:r>
            <a:r>
              <a:rPr lang="en-US" sz="2000" b="1" i="1" baseline="-25000" dirty="0">
                <a:solidFill>
                  <a:srgbClr val="000000"/>
                </a:solidFill>
                <a:latin typeface="Palatino" charset="0"/>
              </a:rPr>
              <a:t>1</a:t>
            </a:r>
            <a:r>
              <a:rPr lang="en-US" sz="2000" b="1" i="1" dirty="0">
                <a:solidFill>
                  <a:srgbClr val="000000"/>
                </a:solidFill>
                <a:latin typeface="Palatino" charset="0"/>
              </a:rPr>
              <a:t>' 	        = </a:t>
            </a:r>
            <a:r>
              <a:rPr lang="en-US" sz="2000" b="1" dirty="0">
                <a:solidFill>
                  <a:srgbClr val="000000"/>
                </a:solidFill>
                <a:latin typeface="Courier New" charset="0"/>
              </a:rPr>
              <a:t>Smarter(Deb, Bob)</a:t>
            </a:r>
          </a:p>
          <a:p>
            <a:pPr marL="342900" indent="-342900" eaLnBrk="0" hangingPunct="0"/>
            <a:r>
              <a:rPr lang="en-US" sz="2000" b="1" i="1" dirty="0">
                <a:solidFill>
                  <a:srgbClr val="000000"/>
                </a:solidFill>
                <a:latin typeface="Palatino" charset="0"/>
              </a:rPr>
              <a:t>p</a:t>
            </a:r>
            <a:r>
              <a:rPr lang="en-US" sz="2000" b="1" i="1" baseline="-25000" dirty="0">
                <a:solidFill>
                  <a:srgbClr val="000000"/>
                </a:solidFill>
                <a:latin typeface="Palatino" charset="0"/>
              </a:rPr>
              <a:t>2</a:t>
            </a:r>
            <a:r>
              <a:rPr lang="en-US" sz="2000" b="1" i="1" dirty="0">
                <a:solidFill>
                  <a:srgbClr val="000000"/>
                </a:solidFill>
                <a:latin typeface="Palatino" charset="0"/>
              </a:rPr>
              <a:t>' </a:t>
            </a:r>
            <a:r>
              <a:rPr lang="en-US" sz="2000" b="1" dirty="0">
                <a:solidFill>
                  <a:srgbClr val="000000"/>
                </a:solidFill>
                <a:latin typeface="Palatino" charset="0"/>
              </a:rPr>
              <a:t>	        =</a:t>
            </a:r>
            <a:r>
              <a:rPr lang="en-US" sz="2000" b="1" i="1" dirty="0">
                <a:solidFill>
                  <a:srgbClr val="000000"/>
                </a:solidFill>
                <a:latin typeface="Palatino" charset="0"/>
              </a:rPr>
              <a:t> </a:t>
            </a:r>
            <a:r>
              <a:rPr lang="en-US" sz="2000" b="1" dirty="0">
                <a:solidFill>
                  <a:srgbClr val="000000"/>
                </a:solidFill>
                <a:latin typeface="Courier New" charset="0"/>
              </a:rPr>
              <a:t>Smarter(Bob, Joe)</a:t>
            </a:r>
            <a:endParaRPr lang="en-US" sz="2000" dirty="0">
              <a:solidFill>
                <a:srgbClr val="000000"/>
              </a:solidFill>
              <a:latin typeface="Courier New" charset="0"/>
            </a:endParaRPr>
          </a:p>
          <a:p>
            <a:pPr marL="342900" indent="-342900" eaLnBrk="0" hangingPunct="0"/>
            <a:r>
              <a:rPr lang="en-US" sz="2000" b="1" dirty="0">
                <a:solidFill>
                  <a:srgbClr val="000000"/>
                </a:solidFill>
                <a:latin typeface="Palatino" charset="0"/>
              </a:rPr>
              <a:t>(</a:t>
            </a:r>
            <a:r>
              <a:rPr lang="en-US" sz="2000" b="1" i="1" dirty="0">
                <a:solidFill>
                  <a:srgbClr val="000000"/>
                </a:solidFill>
                <a:latin typeface="Palatino" charset="0"/>
              </a:rPr>
              <a:t>p</a:t>
            </a:r>
            <a:r>
              <a:rPr lang="en-US" sz="2000" b="1" i="1" baseline="-25000" dirty="0">
                <a:solidFill>
                  <a:srgbClr val="000000"/>
                </a:solidFill>
                <a:latin typeface="Palatino" charset="0"/>
              </a:rPr>
              <a:t>1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p</a:t>
            </a:r>
            <a:r>
              <a:rPr lang="en-US" sz="2000" b="1" i="1" baseline="-25000" dirty="0">
                <a:solidFill>
                  <a:srgbClr val="000000"/>
                </a:solidFill>
                <a:latin typeface="Palatino" charset="0"/>
              </a:rPr>
              <a:t>2 </a:t>
            </a:r>
            <a:r>
              <a:rPr lang="en-US" sz="2000" b="1" dirty="0">
                <a:solidFill>
                  <a:srgbClr val="000000"/>
                </a:solidFill>
                <a:latin typeface="Palatino" charset="0"/>
              </a:rPr>
              <a:t>) </a:t>
            </a:r>
            <a:r>
              <a:rPr lang="en-US" sz="2000" b="1" dirty="0" smtClean="0">
                <a:solidFill>
                  <a:srgbClr val="000000"/>
                </a:solidFill>
                <a:latin typeface="Symbol" charset="0"/>
              </a:rPr>
              <a:t>⇒</a:t>
            </a:r>
            <a:r>
              <a:rPr lang="en-US" sz="2000" b="1" i="1" baseline="-25000" dirty="0" smtClean="0">
                <a:solidFill>
                  <a:srgbClr val="000000"/>
                </a:solidFill>
                <a:latin typeface="Palatino" charset="0"/>
              </a:rPr>
              <a:t> </a:t>
            </a:r>
            <a:r>
              <a:rPr lang="en-US" sz="2000" b="1" i="1" dirty="0">
                <a:solidFill>
                  <a:srgbClr val="000000"/>
                </a:solidFill>
                <a:latin typeface="Palatino" charset="0"/>
              </a:rPr>
              <a:t>q</a:t>
            </a:r>
            <a:r>
              <a:rPr lang="en-US" sz="2000" b="1" i="1" baseline="-25000" dirty="0">
                <a:solidFill>
                  <a:srgbClr val="000000"/>
                </a:solidFill>
                <a:latin typeface="Palatino" charset="0"/>
              </a:rPr>
              <a:t> </a:t>
            </a:r>
            <a:r>
              <a:rPr lang="en-US" sz="2000" b="1" i="1" dirty="0">
                <a:solidFill>
                  <a:srgbClr val="000000"/>
                </a:solidFill>
                <a:latin typeface="Palatino" charset="0"/>
              </a:rPr>
              <a:t>    =  </a:t>
            </a:r>
            <a:r>
              <a:rPr lang="en-US" sz="2000" b="1" dirty="0">
                <a:solidFill>
                  <a:srgbClr val="000000"/>
                </a:solidFill>
                <a:latin typeface="Palatino" charset="0"/>
              </a:rPr>
              <a:t>(</a:t>
            </a:r>
            <a:r>
              <a:rPr lang="en-US" sz="2000" b="1" dirty="0">
                <a:solidFill>
                  <a:srgbClr val="000000"/>
                </a:solidFill>
                <a:latin typeface="Courier New" charset="0"/>
              </a:rPr>
              <a:t>Smarter(</a:t>
            </a:r>
            <a:r>
              <a:rPr lang="en-US" sz="2000" b="1" dirty="0" err="1">
                <a:solidFill>
                  <a:srgbClr val="000000"/>
                </a:solidFill>
                <a:latin typeface="Courier New" charset="0"/>
              </a:rPr>
              <a:t>x,y</a:t>
            </a:r>
            <a:r>
              <a:rPr lang="en-US" sz="2000" b="1" dirty="0" smtClean="0">
                <a:solidFill>
                  <a:srgbClr val="000000"/>
                </a:solidFill>
                <a:latin typeface="Courier New" charset="0"/>
              </a:rPr>
              <a:t>)</a:t>
            </a:r>
            <a:r>
              <a:rPr lang="en-US" sz="2000" b="1" dirty="0" smtClean="0">
                <a:solidFill>
                  <a:srgbClr val="000000"/>
                </a:solidFill>
                <a:latin typeface="Symbol" charset="0"/>
              </a:rPr>
              <a:t>∧ </a:t>
            </a:r>
            <a:r>
              <a:rPr lang="en-US" sz="2000" b="1" dirty="0">
                <a:solidFill>
                  <a:srgbClr val="000000"/>
                </a:solidFill>
                <a:latin typeface="Courier New" charset="0"/>
              </a:rPr>
              <a:t>Smarter(</a:t>
            </a:r>
            <a:r>
              <a:rPr lang="en-US" sz="2000" b="1" dirty="0" err="1">
                <a:solidFill>
                  <a:srgbClr val="000000"/>
                </a:solidFill>
                <a:latin typeface="Courier New" charset="0"/>
              </a:rPr>
              <a:t>y,z</a:t>
            </a:r>
            <a:r>
              <a:rPr lang="en-US" sz="2000" b="1" dirty="0">
                <a:solidFill>
                  <a:srgbClr val="000000"/>
                </a:solidFill>
                <a:latin typeface="Courier New" charset="0"/>
              </a:rPr>
              <a:t>)</a:t>
            </a:r>
            <a:r>
              <a:rPr lang="en-US" sz="2000" b="1" dirty="0" smtClean="0">
                <a:solidFill>
                  <a:srgbClr val="000000"/>
                </a:solidFill>
                <a:latin typeface="Courier New" charset="0"/>
              </a:rPr>
              <a:t>)</a:t>
            </a:r>
            <a:r>
              <a:rPr lang="en-US" sz="2000" b="1" dirty="0" smtClean="0">
                <a:solidFill>
                  <a:srgbClr val="000000"/>
                </a:solidFill>
                <a:latin typeface="Symbol" charset="0"/>
              </a:rPr>
              <a:t>⇒ </a:t>
            </a:r>
            <a:r>
              <a:rPr lang="en-US" sz="2000" b="1" dirty="0">
                <a:solidFill>
                  <a:srgbClr val="000000"/>
                </a:solidFill>
                <a:latin typeface="Courier New" charset="0"/>
              </a:rPr>
              <a:t>Smarter(</a:t>
            </a:r>
            <a:r>
              <a:rPr lang="en-US" sz="2000" b="1" dirty="0" err="1">
                <a:solidFill>
                  <a:srgbClr val="000000"/>
                </a:solidFill>
                <a:latin typeface="Courier New" charset="0"/>
              </a:rPr>
              <a:t>x,z</a:t>
            </a:r>
            <a:r>
              <a:rPr lang="en-US" sz="2000" b="1" dirty="0">
                <a:solidFill>
                  <a:srgbClr val="000000"/>
                </a:solidFill>
                <a:latin typeface="Courier New" charset="0"/>
              </a:rPr>
              <a:t>)</a:t>
            </a:r>
          </a:p>
          <a:p>
            <a:pPr marL="342900" indent="-342900" eaLnBrk="0" hangingPunct="0"/>
            <a:r>
              <a:rPr lang="en-US" sz="2000" dirty="0" err="1" smtClean="0">
                <a:solidFill>
                  <a:srgbClr val="000000"/>
                </a:solidFill>
                <a:latin typeface="Symbol" charset="0"/>
              </a:rPr>
              <a:t>θ</a:t>
            </a:r>
            <a:r>
              <a:rPr lang="en-US" sz="2000" b="1" i="1" dirty="0">
                <a:solidFill>
                  <a:srgbClr val="000000"/>
                </a:solidFill>
                <a:latin typeface="Symbol" charset="0"/>
              </a:rPr>
              <a:t>		      </a:t>
            </a:r>
            <a:r>
              <a:rPr lang="en-US" sz="2000" b="1" i="1" dirty="0">
                <a:solidFill>
                  <a:srgbClr val="000000"/>
                </a:solidFill>
                <a:latin typeface="Palatino" charset="0"/>
              </a:rPr>
              <a:t> =  </a:t>
            </a:r>
            <a:r>
              <a:rPr lang="en-US" sz="2000" b="1" dirty="0">
                <a:solidFill>
                  <a:srgbClr val="000000"/>
                </a:solidFill>
                <a:latin typeface="Palatino" charset="0"/>
              </a:rPr>
              <a:t>{</a:t>
            </a:r>
            <a:r>
              <a:rPr lang="en-US" sz="2000" b="1" i="1" dirty="0">
                <a:solidFill>
                  <a:srgbClr val="000000"/>
                </a:solidFill>
                <a:latin typeface="Palatino" charset="0"/>
              </a:rPr>
              <a:t>x</a:t>
            </a:r>
            <a:r>
              <a:rPr lang="en-US" sz="2000" b="1" dirty="0">
                <a:solidFill>
                  <a:srgbClr val="000000"/>
                </a:solidFill>
                <a:latin typeface="Palatino" charset="0"/>
              </a:rPr>
              <a:t>/Deb,</a:t>
            </a:r>
            <a:r>
              <a:rPr lang="en-US" sz="2000" b="1" i="1" dirty="0">
                <a:solidFill>
                  <a:srgbClr val="000000"/>
                </a:solidFill>
                <a:latin typeface="Palatino" charset="0"/>
              </a:rPr>
              <a:t> y</a:t>
            </a:r>
            <a:r>
              <a:rPr lang="en-US" sz="2000" b="1" dirty="0">
                <a:solidFill>
                  <a:srgbClr val="000000"/>
                </a:solidFill>
                <a:latin typeface="Palatino" charset="0"/>
              </a:rPr>
              <a:t>/Bob,</a:t>
            </a:r>
            <a:r>
              <a:rPr lang="en-US" sz="2000" b="1" i="1" dirty="0">
                <a:solidFill>
                  <a:srgbClr val="000000"/>
                </a:solidFill>
                <a:latin typeface="Palatino" charset="0"/>
              </a:rPr>
              <a:t> z</a:t>
            </a:r>
            <a:r>
              <a:rPr lang="en-US" sz="2000" b="1" dirty="0">
                <a:solidFill>
                  <a:srgbClr val="000000"/>
                </a:solidFill>
                <a:latin typeface="Palatino" charset="0"/>
              </a:rPr>
              <a:t>/Joe}</a:t>
            </a:r>
            <a:endParaRPr lang="en-US" sz="2000" dirty="0">
              <a:solidFill>
                <a:srgbClr val="000000"/>
              </a:solidFill>
              <a:latin typeface="Palatino" charset="0"/>
            </a:endParaRPr>
          </a:p>
          <a:p>
            <a:pPr marL="342900" indent="-342900">
              <a:spcBef>
                <a:spcPct val="20000"/>
              </a:spcBef>
              <a:buClr>
                <a:schemeClr val="tx1"/>
              </a:buClr>
              <a:buSzPct val="75000"/>
              <a:buFont typeface="Wingdings" charset="0"/>
              <a:buNone/>
            </a:pPr>
            <a:r>
              <a:rPr lang="en-US" sz="2000" b="1" dirty="0">
                <a:solidFill>
                  <a:srgbClr val="000000"/>
                </a:solidFill>
                <a:latin typeface="Palatino" charset="0"/>
              </a:rPr>
              <a:t>SUBST</a:t>
            </a:r>
            <a:r>
              <a:rPr lang="en-US" sz="2000" b="1" dirty="0" smtClean="0">
                <a:solidFill>
                  <a:srgbClr val="000000"/>
                </a:solidFill>
                <a:latin typeface="Palatino" charset="0"/>
              </a:rPr>
              <a:t>(</a:t>
            </a:r>
            <a:r>
              <a:rPr lang="en-US" sz="2000" dirty="0" err="1" smtClean="0">
                <a:solidFill>
                  <a:srgbClr val="000000"/>
                </a:solidFill>
                <a:latin typeface="Symbol" charset="0"/>
              </a:rPr>
              <a:t>θ</a:t>
            </a:r>
            <a:r>
              <a:rPr lang="en-US" sz="2000" b="1" i="1" dirty="0" smtClean="0">
                <a:solidFill>
                  <a:srgbClr val="000000"/>
                </a:solidFill>
                <a:latin typeface="Palatino" charset="0"/>
              </a:rPr>
              <a:t>, </a:t>
            </a:r>
            <a:r>
              <a:rPr lang="en-US" sz="2000" b="1" i="1" dirty="0">
                <a:solidFill>
                  <a:srgbClr val="000000"/>
                </a:solidFill>
                <a:latin typeface="Palatino" charset="0"/>
              </a:rPr>
              <a:t>q</a:t>
            </a:r>
            <a:r>
              <a:rPr lang="en-US" sz="2000" b="1" dirty="0">
                <a:solidFill>
                  <a:srgbClr val="000000"/>
                </a:solidFill>
                <a:latin typeface="Palatino" charset="0"/>
              </a:rPr>
              <a:t>)</a:t>
            </a:r>
            <a:r>
              <a:rPr lang="en-US" sz="2000" b="1" i="1" dirty="0">
                <a:solidFill>
                  <a:srgbClr val="000000"/>
                </a:solidFill>
                <a:latin typeface="Palatino" charset="0"/>
              </a:rPr>
              <a:t>  =  </a:t>
            </a:r>
            <a:r>
              <a:rPr lang="en-US" sz="2000" b="1" dirty="0">
                <a:solidFill>
                  <a:srgbClr val="000000"/>
                </a:solidFill>
                <a:latin typeface="Courier New" charset="0"/>
              </a:rPr>
              <a:t>Smarter(Deb, Joe)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271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2711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2711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2711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2711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271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711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60"/>
          <p:cNvSpPr>
            <a:spLocks noGrp="1" noChangeArrowheads="1"/>
          </p:cNvSpPr>
          <p:nvPr>
            <p:ph type="title"/>
          </p:nvPr>
        </p:nvSpPr>
        <p:spPr/>
        <p:txBody>
          <a:bodyPr/>
          <a:lstStyle/>
          <a:p>
            <a:pPr eaLnBrk="1" hangingPunct="1"/>
            <a:r>
              <a:rPr lang="en-US">
                <a:latin typeface="Calibri" charset="0"/>
              </a:rPr>
              <a:t>Unification</a:t>
            </a:r>
          </a:p>
        </p:txBody>
      </p:sp>
      <p:sp>
        <p:nvSpPr>
          <p:cNvPr id="1329213" name="Rectangle 61"/>
          <p:cNvSpPr>
            <a:spLocks noGrp="1" noChangeArrowheads="1"/>
          </p:cNvSpPr>
          <p:nvPr>
            <p:ph idx="1"/>
          </p:nvPr>
        </p:nvSpPr>
        <p:spPr>
          <a:xfrm>
            <a:off x="762000" y="1905000"/>
            <a:ext cx="8077200" cy="838200"/>
          </a:xfrm>
        </p:spPr>
        <p:txBody>
          <a:bodyPr>
            <a:normAutofit/>
          </a:bodyPr>
          <a:lstStyle/>
          <a:p>
            <a:pPr eaLnBrk="1" hangingPunct="1">
              <a:lnSpc>
                <a:spcPct val="80000"/>
              </a:lnSpc>
            </a:pPr>
            <a:r>
              <a:rPr lang="en-US" sz="3000" dirty="0">
                <a:latin typeface="Calibri" charset="0"/>
              </a:rPr>
              <a:t>Substitution</a:t>
            </a:r>
            <a:r>
              <a:rPr lang="en-US" sz="3000" i="1" dirty="0">
                <a:latin typeface="Calibri" charset="0"/>
              </a:rPr>
              <a:t> </a:t>
            </a:r>
            <a:r>
              <a:rPr lang="en-US" sz="3000" dirty="0" err="1" smtClean="0">
                <a:latin typeface="Symbol" charset="0"/>
              </a:rPr>
              <a:t>θ</a:t>
            </a:r>
            <a:r>
              <a:rPr lang="en-US" sz="3000" i="1" dirty="0" smtClean="0">
                <a:latin typeface="Calibri" charset="0"/>
              </a:rPr>
              <a:t> </a:t>
            </a:r>
            <a:r>
              <a:rPr lang="en-US" sz="3000" b="1" dirty="0">
                <a:solidFill>
                  <a:srgbClr val="CC3300"/>
                </a:solidFill>
                <a:latin typeface="Calibri" charset="0"/>
              </a:rPr>
              <a:t>unifies</a:t>
            </a:r>
            <a:r>
              <a:rPr lang="en-US" sz="3000" i="1" dirty="0">
                <a:latin typeface="Calibri" charset="0"/>
              </a:rPr>
              <a:t> </a:t>
            </a:r>
            <a:r>
              <a:rPr lang="en-US" sz="3000" i="1" dirty="0">
                <a:latin typeface="Palatino" charset="0"/>
              </a:rPr>
              <a:t>p</a:t>
            </a:r>
            <a:r>
              <a:rPr lang="en-US" sz="3000" i="1" baseline="-25000" dirty="0">
                <a:latin typeface="Palatino" charset="0"/>
              </a:rPr>
              <a:t>1</a:t>
            </a:r>
            <a:r>
              <a:rPr lang="en-US" sz="3000" i="1" dirty="0">
                <a:latin typeface="Palatino" charset="0"/>
              </a:rPr>
              <a:t>'</a:t>
            </a:r>
            <a:r>
              <a:rPr lang="en-US" sz="3000" i="1" dirty="0">
                <a:latin typeface="Calibri" charset="0"/>
              </a:rPr>
              <a:t> </a:t>
            </a:r>
            <a:r>
              <a:rPr lang="en-US" sz="3000" dirty="0">
                <a:latin typeface="Calibri" charset="0"/>
              </a:rPr>
              <a:t>and</a:t>
            </a:r>
            <a:r>
              <a:rPr lang="en-US" sz="3000" i="1" dirty="0">
                <a:latin typeface="Calibri" charset="0"/>
              </a:rPr>
              <a:t> </a:t>
            </a:r>
            <a:r>
              <a:rPr lang="en-US" sz="3000" i="1" dirty="0">
                <a:latin typeface="Palatino" charset="0"/>
              </a:rPr>
              <a:t>p</a:t>
            </a:r>
            <a:r>
              <a:rPr lang="en-US" sz="3000" i="1" baseline="-25000" dirty="0">
                <a:latin typeface="Palatino" charset="0"/>
              </a:rPr>
              <a:t>1</a:t>
            </a:r>
            <a:r>
              <a:rPr lang="en-US" sz="3000" i="1" dirty="0">
                <a:latin typeface="Calibri" charset="0"/>
              </a:rPr>
              <a:t/>
            </a:r>
            <a:br>
              <a:rPr lang="en-US" sz="3000" i="1" dirty="0">
                <a:latin typeface="Calibri" charset="0"/>
              </a:rPr>
            </a:br>
            <a:r>
              <a:rPr lang="en-US" sz="3000" i="1" dirty="0">
                <a:latin typeface="Calibri" charset="0"/>
              </a:rPr>
              <a:t>			</a:t>
            </a:r>
            <a:r>
              <a:rPr lang="en-US" sz="3000" dirty="0">
                <a:latin typeface="Calibri" charset="0"/>
              </a:rPr>
              <a:t>if </a:t>
            </a:r>
            <a:r>
              <a:rPr lang="en-US" sz="2400" dirty="0">
                <a:solidFill>
                  <a:srgbClr val="CC3300"/>
                </a:solidFill>
                <a:latin typeface="Palatino" charset="0"/>
              </a:rPr>
              <a:t>SUBST</a:t>
            </a:r>
            <a:r>
              <a:rPr lang="en-US" sz="2400" dirty="0" smtClean="0">
                <a:solidFill>
                  <a:srgbClr val="CC3300"/>
                </a:solidFill>
                <a:latin typeface="Calibri" charset="0"/>
              </a:rPr>
              <a:t>(</a:t>
            </a:r>
            <a:r>
              <a:rPr lang="en-US" sz="2400" dirty="0" err="1" smtClean="0">
                <a:solidFill>
                  <a:srgbClr val="CC3300"/>
                </a:solidFill>
                <a:latin typeface="Symbol" charset="0"/>
              </a:rPr>
              <a:t>θ</a:t>
            </a:r>
            <a:r>
              <a:rPr lang="en-US" sz="2400" i="1" dirty="0" smtClean="0">
                <a:solidFill>
                  <a:srgbClr val="CC3300"/>
                </a:solidFill>
                <a:latin typeface="Symbol" charset="0"/>
              </a:rPr>
              <a:t>, </a:t>
            </a:r>
            <a:r>
              <a:rPr lang="en-US" sz="2400" i="1" dirty="0">
                <a:solidFill>
                  <a:srgbClr val="CC3300"/>
                </a:solidFill>
                <a:latin typeface="Palatino" charset="0"/>
              </a:rPr>
              <a:t>p</a:t>
            </a:r>
            <a:r>
              <a:rPr lang="en-US" sz="2400" i="1" baseline="-25000" dirty="0">
                <a:solidFill>
                  <a:srgbClr val="CC3300"/>
                </a:solidFill>
                <a:latin typeface="Palatino" charset="0"/>
              </a:rPr>
              <a:t>1</a:t>
            </a:r>
            <a:r>
              <a:rPr lang="en-US" sz="2400" i="1" dirty="0">
                <a:solidFill>
                  <a:srgbClr val="CC3300"/>
                </a:solidFill>
                <a:latin typeface="Palatino" charset="0"/>
              </a:rPr>
              <a:t>' </a:t>
            </a:r>
            <a:r>
              <a:rPr lang="en-US" sz="2400" dirty="0">
                <a:solidFill>
                  <a:srgbClr val="CC3300"/>
                </a:solidFill>
                <a:latin typeface="Symbol" charset="0"/>
              </a:rPr>
              <a:t>)</a:t>
            </a:r>
            <a:r>
              <a:rPr lang="en-US" sz="2400" i="1" dirty="0">
                <a:solidFill>
                  <a:srgbClr val="CC3300"/>
                </a:solidFill>
                <a:latin typeface="Palatino" charset="0"/>
              </a:rPr>
              <a:t> </a:t>
            </a:r>
            <a:r>
              <a:rPr lang="en-US" sz="2400" dirty="0">
                <a:solidFill>
                  <a:srgbClr val="CC3300"/>
                </a:solidFill>
                <a:latin typeface="Courier New" charset="0"/>
              </a:rPr>
              <a:t>=</a:t>
            </a:r>
            <a:r>
              <a:rPr lang="en-US" sz="2400" dirty="0">
                <a:solidFill>
                  <a:srgbClr val="CC3300"/>
                </a:solidFill>
                <a:latin typeface="Calibri" charset="0"/>
              </a:rPr>
              <a:t> </a:t>
            </a:r>
            <a:r>
              <a:rPr lang="en-US" sz="2400" dirty="0">
                <a:solidFill>
                  <a:srgbClr val="CC3300"/>
                </a:solidFill>
                <a:latin typeface="Palatino" charset="0"/>
              </a:rPr>
              <a:t>SUBST</a:t>
            </a:r>
            <a:r>
              <a:rPr lang="en-US" sz="2400" dirty="0" smtClean="0">
                <a:solidFill>
                  <a:srgbClr val="CC3300"/>
                </a:solidFill>
                <a:latin typeface="Calibri" charset="0"/>
              </a:rPr>
              <a:t>(</a:t>
            </a:r>
            <a:r>
              <a:rPr lang="en-US" sz="2400" dirty="0" err="1" smtClean="0">
                <a:solidFill>
                  <a:srgbClr val="CC3300"/>
                </a:solidFill>
                <a:latin typeface="Symbol" charset="0"/>
              </a:rPr>
              <a:t>θ</a:t>
            </a:r>
            <a:r>
              <a:rPr lang="en-US" sz="2400" i="1" dirty="0" smtClean="0">
                <a:solidFill>
                  <a:srgbClr val="CC3300"/>
                </a:solidFill>
                <a:latin typeface="Symbol" charset="0"/>
              </a:rPr>
              <a:t>, </a:t>
            </a:r>
            <a:r>
              <a:rPr lang="en-US" sz="2400" i="1" dirty="0">
                <a:solidFill>
                  <a:srgbClr val="CC3300"/>
                </a:solidFill>
                <a:latin typeface="Palatino" charset="0"/>
              </a:rPr>
              <a:t>p</a:t>
            </a:r>
            <a:r>
              <a:rPr lang="en-US" sz="2400" i="1" baseline="-25000" dirty="0">
                <a:solidFill>
                  <a:srgbClr val="CC3300"/>
                </a:solidFill>
                <a:latin typeface="Palatino" charset="0"/>
              </a:rPr>
              <a:t>1</a:t>
            </a:r>
            <a:r>
              <a:rPr lang="en-US" sz="2400" dirty="0">
                <a:solidFill>
                  <a:srgbClr val="CC3300"/>
                </a:solidFill>
                <a:latin typeface="Symbol" charset="0"/>
              </a:rPr>
              <a:t>)</a:t>
            </a:r>
            <a:endParaRPr lang="en-US" sz="3600" dirty="0">
              <a:latin typeface="Calibri" charset="0"/>
            </a:endParaRPr>
          </a:p>
        </p:txBody>
      </p:sp>
      <p:graphicFrame>
        <p:nvGraphicFramePr>
          <p:cNvPr id="1329154" name="Group 2"/>
          <p:cNvGraphicFramePr>
            <a:graphicFrameLocks noGrp="1"/>
          </p:cNvGraphicFramePr>
          <p:nvPr/>
        </p:nvGraphicFramePr>
        <p:xfrm>
          <a:off x="990600" y="4267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Hears(Deb,x)</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Hears(x,Jim)</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29166" name="Group 14"/>
          <p:cNvGraphicFramePr>
            <a:graphicFrameLocks noGrp="1"/>
          </p:cNvGraphicFramePr>
          <p:nvPr/>
        </p:nvGraphicFramePr>
        <p:xfrm>
          <a:off x="990600" y="4267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Hears(Deb,x)</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a:t>
                      </a:r>
                      <a:r>
                        <a:rPr kumimoji="0" lang="en-US" sz="2000" b="1" i="0" u="none" strike="noStrike" cap="none" normalizeH="0" baseline="0" smtClean="0">
                          <a:ln>
                            <a:noFill/>
                          </a:ln>
                          <a:solidFill>
                            <a:srgbClr val="FF0000"/>
                          </a:solidFill>
                          <a:effectLst/>
                          <a:latin typeface="Courier New" pitchFamily="49" charset="0"/>
                        </a:rPr>
                        <a:t>y</a:t>
                      </a:r>
                      <a:r>
                        <a:rPr kumimoji="0" lang="en-US" sz="2000" b="1" i="0" u="none" strike="noStrike" cap="none" normalizeH="0" baseline="0" smtClean="0">
                          <a:ln>
                            <a:noFill/>
                          </a:ln>
                          <a:solidFill>
                            <a:srgbClr val="111111"/>
                          </a:solidFill>
                          <a:effectLst/>
                          <a:latin typeface="Courier New" pitchFamily="49" charset="0"/>
                        </a:rPr>
                        <a:t>,Jim)</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29178" name="Group 26"/>
          <p:cNvGraphicFramePr>
            <a:graphicFrameLocks noGrp="1"/>
          </p:cNvGraphicFramePr>
          <p:nvPr/>
        </p:nvGraphicFramePr>
        <p:xfrm>
          <a:off x="990600" y="3505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Turtle(y)</a:t>
                      </a:r>
                    </a:p>
                  </a:txBody>
                  <a:tcPr marT="9162" marB="45809" horzOverflow="overflow">
                    <a:lnL cap="flat">
                      <a:noFill/>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Turtle(Jim)</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29188" name="Group 36"/>
          <p:cNvGraphicFramePr>
            <a:graphicFrameLocks noGrp="1"/>
          </p:cNvGraphicFramePr>
          <p:nvPr/>
        </p:nvGraphicFramePr>
        <p:xfrm>
          <a:off x="990600" y="3886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Hears(Deb,x)</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Hears(Deb,Sue)</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29200" name="Group 48"/>
          <p:cNvGraphicFramePr>
            <a:graphicFrameLocks noGrp="1"/>
          </p:cNvGraphicFramePr>
          <p:nvPr/>
        </p:nvGraphicFramePr>
        <p:xfrm>
          <a:off x="6019800" y="3505200"/>
          <a:ext cx="2616200" cy="360363"/>
        </p:xfrm>
        <a:graphic>
          <a:graphicData uri="http://schemas.openxmlformats.org/drawingml/2006/table">
            <a:tbl>
              <a:tblPr/>
              <a:tblGrid>
                <a:gridCol w="26162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y</a:t>
                      </a:r>
                      <a:r>
                        <a:rPr kumimoji="0" lang="en-US" sz="2000" b="1" i="0" u="none" strike="noStrike" cap="none" normalizeH="0" baseline="0" dirty="0" smtClean="0">
                          <a:ln>
                            <a:noFill/>
                          </a:ln>
                          <a:solidFill>
                            <a:srgbClr val="A50021"/>
                          </a:solidFill>
                          <a:effectLst/>
                          <a:latin typeface="Palatino" pitchFamily="18" charset="0"/>
                        </a:rPr>
                        <a:t>/Jim}</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29206" name="Group 54"/>
          <p:cNvGraphicFramePr>
            <a:graphicFrameLocks noGrp="1"/>
          </p:cNvGraphicFramePr>
          <p:nvPr/>
        </p:nvGraphicFramePr>
        <p:xfrm>
          <a:off x="6019800" y="3886200"/>
          <a:ext cx="2616200" cy="360363"/>
        </p:xfrm>
        <a:graphic>
          <a:graphicData uri="http://schemas.openxmlformats.org/drawingml/2006/table">
            <a:tbl>
              <a:tblPr/>
              <a:tblGrid>
                <a:gridCol w="26162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x</a:t>
                      </a:r>
                      <a:r>
                        <a:rPr kumimoji="0" lang="en-US" sz="2000" b="1" i="0" u="none" strike="noStrike" cap="none" normalizeH="0" baseline="0" dirty="0" smtClean="0">
                          <a:ln>
                            <a:noFill/>
                          </a:ln>
                          <a:solidFill>
                            <a:srgbClr val="A50021"/>
                          </a:solidFill>
                          <a:effectLst/>
                          <a:latin typeface="Palatino" pitchFamily="18" charset="0"/>
                        </a:rPr>
                        <a:t>/Sue}</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29214" name="Group 62"/>
          <p:cNvGraphicFramePr>
            <a:graphicFrameLocks noGrp="1"/>
          </p:cNvGraphicFramePr>
          <p:nvPr>
            <p:extLst>
              <p:ext uri="{D42A27DB-BD31-4B8C-83A1-F6EECF244321}">
                <p14:modId xmlns:p14="http://schemas.microsoft.com/office/powerpoint/2010/main" val="3970442308"/>
              </p:ext>
            </p:extLst>
          </p:nvPr>
        </p:nvGraphicFramePr>
        <p:xfrm>
          <a:off x="990600" y="3124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1" u="none" strike="noStrike" cap="none" normalizeH="0" baseline="0" dirty="0" smtClean="0">
                          <a:ln>
                            <a:noFill/>
                          </a:ln>
                          <a:solidFill>
                            <a:srgbClr val="111111"/>
                          </a:solidFill>
                          <a:effectLst/>
                          <a:latin typeface="Palatino" pitchFamily="18" charset="0"/>
                        </a:rPr>
                        <a:t>p</a:t>
                      </a:r>
                      <a:r>
                        <a:rPr kumimoji="0" lang="en-US" sz="2000" b="1" i="1" u="none" strike="noStrike" cap="none" normalizeH="0" baseline="-25000" dirty="0" smtClean="0">
                          <a:ln>
                            <a:noFill/>
                          </a:ln>
                          <a:solidFill>
                            <a:srgbClr val="111111"/>
                          </a:solidFill>
                          <a:effectLst/>
                          <a:latin typeface="Palatino" pitchFamily="18" charset="0"/>
                        </a:rPr>
                        <a:t>1</a:t>
                      </a:r>
                      <a:r>
                        <a:rPr kumimoji="0" lang="en-US" sz="2000" b="1" i="1" u="none" strike="noStrike" cap="none" normalizeH="0" baseline="0" dirty="0" smtClean="0">
                          <a:ln>
                            <a:noFill/>
                          </a:ln>
                          <a:solidFill>
                            <a:srgbClr val="111111"/>
                          </a:solidFill>
                          <a:effectLst/>
                          <a:latin typeface="Palatino" pitchFamily="18" charset="0"/>
                        </a:rPr>
                        <a:t>'</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1" u="none" strike="noStrike" cap="none" normalizeH="0" baseline="0" dirty="0" smtClean="0">
                          <a:ln>
                            <a:noFill/>
                          </a:ln>
                          <a:solidFill>
                            <a:srgbClr val="111111"/>
                          </a:solidFill>
                          <a:effectLst/>
                          <a:latin typeface="Palatino" pitchFamily="18" charset="0"/>
                        </a:rPr>
                        <a:t>p</a:t>
                      </a:r>
                      <a:r>
                        <a:rPr kumimoji="0" lang="en-US" sz="2000" b="1" i="1" u="none" strike="noStrike" cap="none" normalizeH="0" baseline="-25000" dirty="0" smtClean="0">
                          <a:ln>
                            <a:noFill/>
                          </a:ln>
                          <a:solidFill>
                            <a:srgbClr val="111111"/>
                          </a:solidFill>
                          <a:effectLst/>
                          <a:latin typeface="Palatino" pitchFamily="18" charset="0"/>
                        </a:rPr>
                        <a:t>1</a:t>
                      </a:r>
                      <a:endParaRPr kumimoji="0" lang="en-US" sz="2000" b="1" i="1" u="none" strike="noStrike" cap="none" normalizeH="0" baseline="0" dirty="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err="1" smtClean="0">
                          <a:ln>
                            <a:noFill/>
                          </a:ln>
                          <a:solidFill>
                            <a:srgbClr val="A50021"/>
                          </a:solidFill>
                          <a:effectLst/>
                          <a:latin typeface="Symbol" pitchFamily="18" charset="2"/>
                        </a:rPr>
                        <a:t>θ</a:t>
                      </a:r>
                      <a:endParaRPr kumimoji="0" lang="en-US" sz="2000" b="0" i="0" u="none" strike="noStrike" cap="none" normalizeH="0" baseline="0" dirty="0" smtClean="0">
                        <a:ln>
                          <a:noFill/>
                        </a:ln>
                        <a:solidFill>
                          <a:srgbClr val="A50021"/>
                        </a:solidFill>
                        <a:effectLst/>
                        <a:latin typeface="Symbol" pitchFamily="18" charset="2"/>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cap="flat">
                      <a:noFill/>
                    </a:lnB>
                    <a:lnTlToBr>
                      <a:noFill/>
                    </a:lnTlToBr>
                    <a:lnBlToTr>
                      <a:noFill/>
                    </a:lnBlToTr>
                    <a:noFill/>
                  </a:tcPr>
                </a:tc>
              </a:tr>
            </a:tbl>
          </a:graphicData>
        </a:graphic>
      </p:graphicFrame>
      <p:graphicFrame>
        <p:nvGraphicFramePr>
          <p:cNvPr id="1329228" name="Group 76"/>
          <p:cNvGraphicFramePr>
            <a:graphicFrameLocks noGrp="1"/>
          </p:cNvGraphicFramePr>
          <p:nvPr/>
        </p:nvGraphicFramePr>
        <p:xfrm>
          <a:off x="6019800" y="4267200"/>
          <a:ext cx="2590800" cy="360363"/>
        </p:xfrm>
        <a:graphic>
          <a:graphicData uri="http://schemas.openxmlformats.org/drawingml/2006/table">
            <a:tbl>
              <a:tblPr/>
              <a:tblGrid>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y</a:t>
                      </a:r>
                      <a:r>
                        <a:rPr kumimoji="0" lang="en-US" sz="2000" b="1" i="0" u="none" strike="noStrike" cap="none" normalizeH="0" baseline="0" dirty="0" smtClean="0">
                          <a:ln>
                            <a:noFill/>
                          </a:ln>
                          <a:solidFill>
                            <a:srgbClr val="A50021"/>
                          </a:solidFill>
                          <a:effectLst/>
                          <a:latin typeface="Palatino" pitchFamily="18" charset="0"/>
                        </a:rPr>
                        <a:t>/Deb,</a:t>
                      </a:r>
                      <a:r>
                        <a:rPr kumimoji="0" lang="en-US" sz="2000" b="1" i="1" u="none" strike="noStrike" cap="none" normalizeH="0" baseline="0" dirty="0" smtClean="0">
                          <a:ln>
                            <a:noFill/>
                          </a:ln>
                          <a:solidFill>
                            <a:srgbClr val="A50021"/>
                          </a:solidFill>
                          <a:effectLst/>
                          <a:latin typeface="Palatino" pitchFamily="18" charset="0"/>
                        </a:rPr>
                        <a:t> x</a:t>
                      </a:r>
                      <a:r>
                        <a:rPr kumimoji="0" lang="en-US" sz="2000" b="1" i="0" u="none" strike="noStrike" cap="none" normalizeH="0" baseline="0" dirty="0" smtClean="0">
                          <a:ln>
                            <a:noFill/>
                          </a:ln>
                          <a:solidFill>
                            <a:srgbClr val="A50021"/>
                          </a:solidFill>
                          <a:effectLst/>
                          <a:latin typeface="Palatino" pitchFamily="18" charset="0"/>
                        </a:rPr>
                        <a:t>/Jim}</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sp>
        <p:nvSpPr>
          <p:cNvPr id="1329234" name="Text Box 82"/>
          <p:cNvSpPr txBox="1">
            <a:spLocks noChangeArrowheads="1"/>
          </p:cNvSpPr>
          <p:nvPr/>
        </p:nvSpPr>
        <p:spPr bwMode="auto">
          <a:xfrm>
            <a:off x="1447800" y="4876800"/>
            <a:ext cx="6072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342900" indent="-342900">
              <a:buFont typeface="Arial" charset="0"/>
              <a:buChar char="•"/>
            </a:pPr>
            <a:r>
              <a:rPr lang="en-US" sz="2400" b="1">
                <a:solidFill>
                  <a:srgbClr val="FF0000"/>
                </a:solidFill>
                <a:latin typeface="Arial" charset="0"/>
              </a:rPr>
              <a:t>Variables must be standardized apart!</a:t>
            </a:r>
          </a:p>
        </p:txBody>
      </p:sp>
      <p:sp>
        <p:nvSpPr>
          <p:cNvPr id="1329235" name="Text Box 83"/>
          <p:cNvSpPr txBox="1">
            <a:spLocks noChangeArrowheads="1"/>
          </p:cNvSpPr>
          <p:nvPr/>
        </p:nvSpPr>
        <p:spPr bwMode="auto">
          <a:xfrm>
            <a:off x="1828800" y="5334000"/>
            <a:ext cx="63404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Font typeface="Wingdings 2" charset="0"/>
              <a:buNone/>
            </a:pPr>
            <a:r>
              <a:rPr lang="en-US" sz="2000">
                <a:solidFill>
                  <a:srgbClr val="000000"/>
                </a:solidFill>
                <a:latin typeface="Arial" charset="0"/>
              </a:rPr>
              <a:t>I.e., if the same variable(s) is found in </a:t>
            </a:r>
            <a:r>
              <a:rPr lang="en-US" sz="2000" i="1">
                <a:solidFill>
                  <a:srgbClr val="000000"/>
                </a:solidFill>
                <a:latin typeface="Arial" charset="0"/>
              </a:rPr>
              <a:t>both</a:t>
            </a:r>
            <a:r>
              <a:rPr lang="en-US" sz="2000">
                <a:solidFill>
                  <a:srgbClr val="000000"/>
                </a:solidFill>
                <a:latin typeface="Arial" charset="0"/>
              </a:rPr>
              <a:t> </a:t>
            </a:r>
            <a:r>
              <a:rPr lang="en-US" sz="2000" b="1" i="1">
                <a:solidFill>
                  <a:srgbClr val="111111"/>
                </a:solidFill>
                <a:latin typeface="Palatino" charset="0"/>
              </a:rPr>
              <a:t>p</a:t>
            </a:r>
            <a:r>
              <a:rPr lang="en-US" sz="2000" b="1" i="1" baseline="-25000">
                <a:solidFill>
                  <a:srgbClr val="111111"/>
                </a:solidFill>
                <a:latin typeface="Palatino" charset="0"/>
              </a:rPr>
              <a:t>1</a:t>
            </a:r>
            <a:r>
              <a:rPr lang="en-US" sz="2000" b="1" i="1">
                <a:solidFill>
                  <a:srgbClr val="111111"/>
                </a:solidFill>
                <a:latin typeface="Palatino" charset="0"/>
              </a:rPr>
              <a:t>'</a:t>
            </a:r>
            <a:r>
              <a:rPr lang="en-US" sz="2000">
                <a:solidFill>
                  <a:srgbClr val="000000"/>
                </a:solidFill>
                <a:latin typeface="Arial" charset="0"/>
              </a:rPr>
              <a:t> and </a:t>
            </a:r>
            <a:r>
              <a:rPr lang="en-US" sz="2000" b="1" i="1">
                <a:solidFill>
                  <a:srgbClr val="111111"/>
                </a:solidFill>
                <a:latin typeface="Palatino" charset="0"/>
              </a:rPr>
              <a:t>p</a:t>
            </a:r>
            <a:r>
              <a:rPr lang="en-US" sz="2000" b="1" i="1" baseline="-25000">
                <a:solidFill>
                  <a:srgbClr val="111111"/>
                </a:solidFill>
                <a:latin typeface="Palatino" charset="0"/>
              </a:rPr>
              <a:t>1</a:t>
            </a:r>
            <a:r>
              <a:rPr lang="en-US" sz="2000" b="1" i="1">
                <a:solidFill>
                  <a:srgbClr val="111111"/>
                </a:solidFill>
                <a:latin typeface="Palatino" charset="0"/>
              </a:rPr>
              <a:t/>
            </a:r>
            <a:br>
              <a:rPr lang="en-US" sz="2000" b="1" i="1">
                <a:solidFill>
                  <a:srgbClr val="111111"/>
                </a:solidFill>
                <a:latin typeface="Palatino" charset="0"/>
              </a:rPr>
            </a:br>
            <a:r>
              <a:rPr lang="en-US" sz="2000">
                <a:solidFill>
                  <a:srgbClr val="000000"/>
                </a:solidFill>
                <a:latin typeface="Arial" charset="0"/>
              </a:rPr>
              <a:t>then rename variable(s) so none are shared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292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3292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32917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32920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32918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132920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329154"/>
                                        </p:tgtEl>
                                        <p:attrNameLst>
                                          <p:attrName>style.visibility</p:attrName>
                                        </p:attrNameLst>
                                      </p:cBhvr>
                                      <p:to>
                                        <p:strVal val="visible"/>
                                      </p:to>
                                    </p:set>
                                  </p:childTnLst>
                                  <p:subTnLst>
                                    <p:set>
                                      <p:cBhvr override="childStyle">
                                        <p:cTn dur="1" fill="hold" display="0" masterRel="nextClick" afterEffect="1"/>
                                        <p:tgtEl>
                                          <p:spTgt spid="1329154"/>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132916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10" fill="hold" grpId="0" nodeType="clickEffect">
                                  <p:stCondLst>
                                    <p:cond delay="0"/>
                                  </p:stCondLst>
                                  <p:childTnLst>
                                    <p:set>
                                      <p:cBhvr>
                                        <p:cTn id="38" dur="1" fill="hold">
                                          <p:stCondLst>
                                            <p:cond delay="0"/>
                                          </p:stCondLst>
                                        </p:cTn>
                                        <p:tgtEl>
                                          <p:spTgt spid="1329234"/>
                                        </p:tgtEl>
                                        <p:attrNameLst>
                                          <p:attrName>style.visibility</p:attrName>
                                        </p:attrNameLst>
                                      </p:cBhvr>
                                      <p:to>
                                        <p:strVal val="visible"/>
                                      </p:to>
                                    </p:set>
                                    <p:anim calcmode="lin" valueType="num">
                                      <p:cBhvr>
                                        <p:cTn id="39" dur="500" fill="hold"/>
                                        <p:tgtEl>
                                          <p:spTgt spid="1329234"/>
                                        </p:tgtEl>
                                        <p:attrNameLst>
                                          <p:attrName>ppt_w</p:attrName>
                                        </p:attrNameLst>
                                      </p:cBhvr>
                                      <p:tavLst>
                                        <p:tav tm="0">
                                          <p:val>
                                            <p:fltVal val="0"/>
                                          </p:val>
                                        </p:tav>
                                        <p:tav tm="100000">
                                          <p:val>
                                            <p:strVal val="#ppt_w"/>
                                          </p:val>
                                        </p:tav>
                                      </p:tavLst>
                                    </p:anim>
                                    <p:anim calcmode="lin" valueType="num">
                                      <p:cBhvr>
                                        <p:cTn id="40" dur="500" fill="hold"/>
                                        <p:tgtEl>
                                          <p:spTgt spid="1329234"/>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1329235"/>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499"/>
                                          </p:stCondLst>
                                        </p:cTn>
                                        <p:tgtEl>
                                          <p:spTgt spid="1329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9213" grpId="0" build="p" autoUpdateAnimBg="0"/>
      <p:bldP spid="1329234" grpId="0" autoUpdateAnimBg="0"/>
      <p:bldP spid="1329235"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48"/>
          <p:cNvSpPr>
            <a:spLocks noGrp="1" noChangeArrowheads="1"/>
          </p:cNvSpPr>
          <p:nvPr>
            <p:ph type="title"/>
          </p:nvPr>
        </p:nvSpPr>
        <p:spPr/>
        <p:txBody>
          <a:bodyPr/>
          <a:lstStyle/>
          <a:p>
            <a:pPr eaLnBrk="1" hangingPunct="1"/>
            <a:r>
              <a:rPr lang="en-US">
                <a:latin typeface="Calibri" charset="0"/>
              </a:rPr>
              <a:t>Unification</a:t>
            </a:r>
          </a:p>
        </p:txBody>
      </p:sp>
      <p:sp>
        <p:nvSpPr>
          <p:cNvPr id="47134" name="Rectangle 49"/>
          <p:cNvSpPr>
            <a:spLocks noGrp="1" noChangeArrowheads="1"/>
          </p:cNvSpPr>
          <p:nvPr>
            <p:ph idx="1"/>
          </p:nvPr>
        </p:nvSpPr>
        <p:spPr>
          <a:xfrm>
            <a:off x="762000" y="1752600"/>
            <a:ext cx="8077200" cy="838200"/>
          </a:xfrm>
        </p:spPr>
        <p:txBody>
          <a:bodyPr>
            <a:normAutofit/>
          </a:bodyPr>
          <a:lstStyle/>
          <a:p>
            <a:pPr eaLnBrk="1" hangingPunct="1">
              <a:lnSpc>
                <a:spcPct val="80000"/>
              </a:lnSpc>
            </a:pPr>
            <a:r>
              <a:rPr lang="en-US" sz="3000" dirty="0">
                <a:latin typeface="Calibri" charset="0"/>
              </a:rPr>
              <a:t>Substitution</a:t>
            </a:r>
            <a:r>
              <a:rPr lang="en-US" sz="3000" i="1" dirty="0">
                <a:latin typeface="Calibri" charset="0"/>
              </a:rPr>
              <a:t> </a:t>
            </a:r>
            <a:r>
              <a:rPr lang="en-US" sz="3000" dirty="0" err="1" smtClean="0">
                <a:latin typeface="Symbol" charset="0"/>
              </a:rPr>
              <a:t>θ</a:t>
            </a:r>
            <a:r>
              <a:rPr lang="en-US" sz="3000" i="1" dirty="0" smtClean="0">
                <a:latin typeface="Calibri" charset="0"/>
              </a:rPr>
              <a:t> </a:t>
            </a:r>
            <a:r>
              <a:rPr lang="en-US" sz="3000" b="1" dirty="0">
                <a:solidFill>
                  <a:srgbClr val="CC3300"/>
                </a:solidFill>
                <a:latin typeface="Calibri" charset="0"/>
              </a:rPr>
              <a:t>unifies</a:t>
            </a:r>
            <a:r>
              <a:rPr lang="en-US" sz="3000" i="1" dirty="0">
                <a:latin typeface="Calibri" charset="0"/>
              </a:rPr>
              <a:t> </a:t>
            </a:r>
            <a:r>
              <a:rPr lang="en-US" sz="3000" i="1" dirty="0">
                <a:latin typeface="Palatino" charset="0"/>
              </a:rPr>
              <a:t>p</a:t>
            </a:r>
            <a:r>
              <a:rPr lang="en-US" sz="3000" i="1" baseline="-25000" dirty="0">
                <a:latin typeface="Palatino" charset="0"/>
              </a:rPr>
              <a:t>1</a:t>
            </a:r>
            <a:r>
              <a:rPr lang="en-US" sz="3000" i="1" dirty="0">
                <a:latin typeface="Palatino" charset="0"/>
              </a:rPr>
              <a:t>'</a:t>
            </a:r>
            <a:r>
              <a:rPr lang="en-US" sz="3000" i="1" dirty="0">
                <a:latin typeface="Calibri" charset="0"/>
              </a:rPr>
              <a:t> </a:t>
            </a:r>
            <a:r>
              <a:rPr lang="en-US" sz="3000" dirty="0">
                <a:latin typeface="Calibri" charset="0"/>
              </a:rPr>
              <a:t>and</a:t>
            </a:r>
            <a:r>
              <a:rPr lang="en-US" sz="3000" i="1" dirty="0">
                <a:latin typeface="Calibri" charset="0"/>
              </a:rPr>
              <a:t> </a:t>
            </a:r>
            <a:r>
              <a:rPr lang="en-US" sz="3000" i="1" dirty="0">
                <a:latin typeface="Palatino" charset="0"/>
              </a:rPr>
              <a:t>p</a:t>
            </a:r>
            <a:r>
              <a:rPr lang="en-US" sz="3000" i="1" baseline="-25000" dirty="0">
                <a:latin typeface="Palatino" charset="0"/>
              </a:rPr>
              <a:t>1</a:t>
            </a:r>
            <a:r>
              <a:rPr lang="en-US" sz="3000" i="1" dirty="0">
                <a:latin typeface="Calibri" charset="0"/>
              </a:rPr>
              <a:t/>
            </a:r>
            <a:br>
              <a:rPr lang="en-US" sz="3000" i="1" dirty="0">
                <a:latin typeface="Calibri" charset="0"/>
              </a:rPr>
            </a:br>
            <a:r>
              <a:rPr lang="en-US" sz="3000" i="1" dirty="0">
                <a:latin typeface="Calibri" charset="0"/>
              </a:rPr>
              <a:t>			</a:t>
            </a:r>
            <a:r>
              <a:rPr lang="en-US" sz="3000" dirty="0">
                <a:latin typeface="Calibri" charset="0"/>
              </a:rPr>
              <a:t>if</a:t>
            </a:r>
            <a:r>
              <a:rPr lang="en-US" sz="3000" i="1" dirty="0">
                <a:latin typeface="Calibri" charset="0"/>
              </a:rPr>
              <a:t> </a:t>
            </a:r>
            <a:r>
              <a:rPr lang="en-US" sz="2400" dirty="0">
                <a:solidFill>
                  <a:srgbClr val="CC3300"/>
                </a:solidFill>
                <a:latin typeface="Palatino" charset="0"/>
              </a:rPr>
              <a:t>SUBST</a:t>
            </a:r>
            <a:r>
              <a:rPr lang="en-US" sz="2400" dirty="0" smtClean="0">
                <a:solidFill>
                  <a:srgbClr val="CC3300"/>
                </a:solidFill>
                <a:latin typeface="Calibri" charset="0"/>
              </a:rPr>
              <a:t>(</a:t>
            </a:r>
            <a:r>
              <a:rPr lang="en-US" sz="2400" dirty="0" err="1" smtClean="0">
                <a:solidFill>
                  <a:srgbClr val="CC3300"/>
                </a:solidFill>
                <a:latin typeface="Symbol" charset="0"/>
              </a:rPr>
              <a:t>θ</a:t>
            </a:r>
            <a:r>
              <a:rPr lang="en-US" sz="2400" i="1" dirty="0" smtClean="0">
                <a:solidFill>
                  <a:srgbClr val="CC3300"/>
                </a:solidFill>
                <a:latin typeface="Symbol" charset="0"/>
              </a:rPr>
              <a:t>, </a:t>
            </a:r>
            <a:r>
              <a:rPr lang="en-US" sz="2400" i="1" dirty="0">
                <a:solidFill>
                  <a:srgbClr val="CC3300"/>
                </a:solidFill>
                <a:latin typeface="Palatino" charset="0"/>
              </a:rPr>
              <a:t>p</a:t>
            </a:r>
            <a:r>
              <a:rPr lang="en-US" sz="2400" i="1" baseline="-25000" dirty="0">
                <a:solidFill>
                  <a:srgbClr val="CC3300"/>
                </a:solidFill>
                <a:latin typeface="Palatino" charset="0"/>
              </a:rPr>
              <a:t>1</a:t>
            </a:r>
            <a:r>
              <a:rPr lang="en-US" sz="2400" i="1" dirty="0">
                <a:solidFill>
                  <a:srgbClr val="CC3300"/>
                </a:solidFill>
                <a:latin typeface="Palatino" charset="0"/>
              </a:rPr>
              <a:t>' </a:t>
            </a:r>
            <a:r>
              <a:rPr lang="en-US" sz="2400" dirty="0">
                <a:solidFill>
                  <a:srgbClr val="CC3300"/>
                </a:solidFill>
                <a:latin typeface="Symbol" charset="0"/>
              </a:rPr>
              <a:t>)</a:t>
            </a:r>
            <a:r>
              <a:rPr lang="en-US" sz="2400" dirty="0">
                <a:solidFill>
                  <a:srgbClr val="CC3300"/>
                </a:solidFill>
                <a:latin typeface="Palatino" charset="0"/>
              </a:rPr>
              <a:t> </a:t>
            </a:r>
            <a:r>
              <a:rPr lang="en-US" sz="2400" dirty="0">
                <a:solidFill>
                  <a:srgbClr val="CC3300"/>
                </a:solidFill>
                <a:latin typeface="Courier New" charset="0"/>
              </a:rPr>
              <a:t>=</a:t>
            </a:r>
            <a:r>
              <a:rPr lang="en-US" sz="2400" dirty="0">
                <a:solidFill>
                  <a:srgbClr val="CC3300"/>
                </a:solidFill>
                <a:latin typeface="Calibri" charset="0"/>
              </a:rPr>
              <a:t> </a:t>
            </a:r>
            <a:r>
              <a:rPr lang="en-US" sz="2400" dirty="0">
                <a:solidFill>
                  <a:srgbClr val="CC3300"/>
                </a:solidFill>
                <a:latin typeface="Palatino" charset="0"/>
              </a:rPr>
              <a:t>SUBST</a:t>
            </a:r>
            <a:r>
              <a:rPr lang="en-US" sz="2400" dirty="0" smtClean="0">
                <a:solidFill>
                  <a:srgbClr val="CC3300"/>
                </a:solidFill>
                <a:latin typeface="Calibri" charset="0"/>
              </a:rPr>
              <a:t>(</a:t>
            </a:r>
            <a:r>
              <a:rPr lang="en-US" sz="2400" dirty="0" err="1" smtClean="0">
                <a:solidFill>
                  <a:srgbClr val="CC3300"/>
                </a:solidFill>
                <a:latin typeface="Symbol" charset="0"/>
              </a:rPr>
              <a:t>θ</a:t>
            </a:r>
            <a:r>
              <a:rPr lang="en-US" sz="2400" i="1" dirty="0" smtClean="0">
                <a:solidFill>
                  <a:srgbClr val="CC3300"/>
                </a:solidFill>
                <a:latin typeface="Symbol" charset="0"/>
              </a:rPr>
              <a:t>, </a:t>
            </a:r>
            <a:r>
              <a:rPr lang="en-US" sz="2400" i="1" dirty="0">
                <a:solidFill>
                  <a:srgbClr val="CC3300"/>
                </a:solidFill>
                <a:latin typeface="Palatino" charset="0"/>
              </a:rPr>
              <a:t>p</a:t>
            </a:r>
            <a:r>
              <a:rPr lang="en-US" sz="2400" i="1" baseline="-25000" dirty="0">
                <a:solidFill>
                  <a:srgbClr val="CC3300"/>
                </a:solidFill>
                <a:latin typeface="Palatino" charset="0"/>
              </a:rPr>
              <a:t>1</a:t>
            </a:r>
            <a:r>
              <a:rPr lang="en-US" sz="2400" dirty="0">
                <a:solidFill>
                  <a:srgbClr val="CC3300"/>
                </a:solidFill>
                <a:latin typeface="Symbol" charset="0"/>
              </a:rPr>
              <a:t>)</a:t>
            </a:r>
            <a:endParaRPr lang="en-US" sz="3600" dirty="0">
              <a:latin typeface="Calibri" charset="0"/>
            </a:endParaRPr>
          </a:p>
        </p:txBody>
      </p:sp>
      <p:graphicFrame>
        <p:nvGraphicFramePr>
          <p:cNvPr id="1331202" name="Group 2"/>
          <p:cNvGraphicFramePr>
            <a:graphicFrameLocks noGrp="1"/>
          </p:cNvGraphicFramePr>
          <p:nvPr/>
        </p:nvGraphicFramePr>
        <p:xfrm>
          <a:off x="990600" y="4267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Hears(Deb,x)</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a:t>
                      </a:r>
                      <a:r>
                        <a:rPr kumimoji="0" lang="en-US" sz="2000" b="1" i="0" u="none" strike="noStrike" cap="none" normalizeH="0" baseline="0" smtClean="0">
                          <a:ln>
                            <a:noFill/>
                          </a:ln>
                          <a:solidFill>
                            <a:srgbClr val="FF0000"/>
                          </a:solidFill>
                          <a:effectLst/>
                          <a:latin typeface="Courier New" pitchFamily="49" charset="0"/>
                        </a:rPr>
                        <a:t>y</a:t>
                      </a:r>
                      <a:r>
                        <a:rPr kumimoji="0" lang="en-US" sz="2000" b="1" i="0" u="none" strike="noStrike" cap="none" normalizeH="0" baseline="0" smtClean="0">
                          <a:ln>
                            <a:noFill/>
                          </a:ln>
                          <a:solidFill>
                            <a:srgbClr val="111111"/>
                          </a:solidFill>
                          <a:effectLst/>
                          <a:latin typeface="Courier New" pitchFamily="49" charset="0"/>
                        </a:rPr>
                        <a:t>,Jim)</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31214" name="Group 14"/>
          <p:cNvGraphicFramePr>
            <a:graphicFrameLocks noGrp="1"/>
          </p:cNvGraphicFramePr>
          <p:nvPr/>
        </p:nvGraphicFramePr>
        <p:xfrm>
          <a:off x="990600" y="3505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Turtle(y)</a:t>
                      </a:r>
                    </a:p>
                  </a:txBody>
                  <a:tcPr marT="9162" marB="45809" horzOverflow="overflow">
                    <a:lnL cap="flat">
                      <a:noFill/>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Turtle(Jim)</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31224" name="Group 24"/>
          <p:cNvGraphicFramePr>
            <a:graphicFrameLocks noGrp="1"/>
          </p:cNvGraphicFramePr>
          <p:nvPr/>
        </p:nvGraphicFramePr>
        <p:xfrm>
          <a:off x="990600" y="3886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Hears(Deb,x)</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Hears(Deb,Sue)</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31236" name="Group 36"/>
          <p:cNvGraphicFramePr>
            <a:graphicFrameLocks noGrp="1"/>
          </p:cNvGraphicFramePr>
          <p:nvPr/>
        </p:nvGraphicFramePr>
        <p:xfrm>
          <a:off x="6019800" y="3505200"/>
          <a:ext cx="2616200" cy="360363"/>
        </p:xfrm>
        <a:graphic>
          <a:graphicData uri="http://schemas.openxmlformats.org/drawingml/2006/table">
            <a:tbl>
              <a:tblPr/>
              <a:tblGrid>
                <a:gridCol w="26162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y</a:t>
                      </a:r>
                      <a:r>
                        <a:rPr kumimoji="0" lang="en-US" sz="2000" b="1" i="0" u="none" strike="noStrike" cap="none" normalizeH="0" baseline="0" dirty="0" smtClean="0">
                          <a:ln>
                            <a:noFill/>
                          </a:ln>
                          <a:solidFill>
                            <a:srgbClr val="A50021"/>
                          </a:solidFill>
                          <a:effectLst/>
                          <a:latin typeface="Palatino" pitchFamily="18" charset="0"/>
                        </a:rPr>
                        <a:t>/Jim}</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31242" name="Group 42"/>
          <p:cNvGraphicFramePr>
            <a:graphicFrameLocks noGrp="1"/>
          </p:cNvGraphicFramePr>
          <p:nvPr/>
        </p:nvGraphicFramePr>
        <p:xfrm>
          <a:off x="6019800" y="3886200"/>
          <a:ext cx="2616200" cy="360363"/>
        </p:xfrm>
        <a:graphic>
          <a:graphicData uri="http://schemas.openxmlformats.org/drawingml/2006/table">
            <a:tbl>
              <a:tblPr/>
              <a:tblGrid>
                <a:gridCol w="26162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x</a:t>
                      </a:r>
                      <a:r>
                        <a:rPr kumimoji="0" lang="en-US" sz="2000" b="1" i="0" u="none" strike="noStrike" cap="none" normalizeH="0" baseline="0" dirty="0" smtClean="0">
                          <a:ln>
                            <a:noFill/>
                          </a:ln>
                          <a:solidFill>
                            <a:srgbClr val="A50021"/>
                          </a:solidFill>
                          <a:effectLst/>
                          <a:latin typeface="Palatino" pitchFamily="18" charset="0"/>
                        </a:rPr>
                        <a:t>/Sue}</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31250" name="Group 50"/>
          <p:cNvGraphicFramePr>
            <a:graphicFrameLocks noGrp="1"/>
          </p:cNvGraphicFramePr>
          <p:nvPr>
            <p:extLst>
              <p:ext uri="{D42A27DB-BD31-4B8C-83A1-F6EECF244321}">
                <p14:modId xmlns:p14="http://schemas.microsoft.com/office/powerpoint/2010/main" val="4263382025"/>
              </p:ext>
            </p:extLst>
          </p:nvPr>
        </p:nvGraphicFramePr>
        <p:xfrm>
          <a:off x="990600" y="3124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1" u="none" strike="noStrike" cap="none" normalizeH="0" baseline="0" dirty="0" smtClean="0">
                          <a:ln>
                            <a:noFill/>
                          </a:ln>
                          <a:solidFill>
                            <a:srgbClr val="111111"/>
                          </a:solidFill>
                          <a:effectLst/>
                          <a:latin typeface="Palatino" pitchFamily="18" charset="0"/>
                        </a:rPr>
                        <a:t>p</a:t>
                      </a:r>
                      <a:r>
                        <a:rPr kumimoji="0" lang="en-US" sz="2000" b="1" i="1" u="none" strike="noStrike" cap="none" normalizeH="0" baseline="-25000" dirty="0" smtClean="0">
                          <a:ln>
                            <a:noFill/>
                          </a:ln>
                          <a:solidFill>
                            <a:srgbClr val="111111"/>
                          </a:solidFill>
                          <a:effectLst/>
                          <a:latin typeface="Palatino" pitchFamily="18" charset="0"/>
                        </a:rPr>
                        <a:t>1</a:t>
                      </a:r>
                      <a:r>
                        <a:rPr kumimoji="0" lang="en-US" sz="2000" b="1" i="1" u="none" strike="noStrike" cap="none" normalizeH="0" baseline="0" dirty="0" smtClean="0">
                          <a:ln>
                            <a:noFill/>
                          </a:ln>
                          <a:solidFill>
                            <a:srgbClr val="111111"/>
                          </a:solidFill>
                          <a:effectLst/>
                          <a:latin typeface="Palatino" pitchFamily="18" charset="0"/>
                        </a:rPr>
                        <a:t>'</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1" u="none" strike="noStrike" cap="none" normalizeH="0" baseline="0" smtClean="0">
                          <a:ln>
                            <a:noFill/>
                          </a:ln>
                          <a:solidFill>
                            <a:srgbClr val="111111"/>
                          </a:solidFill>
                          <a:effectLst/>
                          <a:latin typeface="Palatino" pitchFamily="18" charset="0"/>
                        </a:rPr>
                        <a:t>p</a:t>
                      </a:r>
                      <a:r>
                        <a:rPr kumimoji="0" lang="en-US" sz="2000" b="1" i="1" u="none" strike="noStrike" cap="none" normalizeH="0" baseline="-25000" smtClean="0">
                          <a:ln>
                            <a:noFill/>
                          </a:ln>
                          <a:solidFill>
                            <a:srgbClr val="111111"/>
                          </a:solidFill>
                          <a:effectLst/>
                          <a:latin typeface="Palatino" pitchFamily="18" charset="0"/>
                        </a:rPr>
                        <a:t>1</a:t>
                      </a: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0" i="0" u="none" strike="noStrike" cap="none" normalizeH="0" baseline="0" dirty="0" err="1" smtClean="0">
                          <a:ln>
                            <a:noFill/>
                          </a:ln>
                          <a:solidFill>
                            <a:srgbClr val="A50021"/>
                          </a:solidFill>
                          <a:effectLst/>
                          <a:latin typeface="Symbol" pitchFamily="18" charset="2"/>
                        </a:rPr>
                        <a:t>θ</a:t>
                      </a:r>
                      <a:endParaRPr kumimoji="0" lang="en-US" sz="2000" b="0" i="0" u="none" strike="noStrike" cap="none" normalizeH="0" baseline="0" dirty="0" smtClean="0">
                        <a:ln>
                          <a:noFill/>
                        </a:ln>
                        <a:solidFill>
                          <a:srgbClr val="A50021"/>
                        </a:solidFill>
                        <a:effectLst/>
                        <a:latin typeface="Symbol" pitchFamily="18" charset="2"/>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cap="flat">
                      <a:noFill/>
                    </a:lnB>
                    <a:lnTlToBr>
                      <a:noFill/>
                    </a:lnTlToBr>
                    <a:lnBlToTr>
                      <a:noFill/>
                    </a:lnBlToTr>
                    <a:noFill/>
                  </a:tcPr>
                </a:tc>
              </a:tr>
            </a:tbl>
          </a:graphicData>
        </a:graphic>
      </p:graphicFrame>
      <p:graphicFrame>
        <p:nvGraphicFramePr>
          <p:cNvPr id="1331264" name="Group 64"/>
          <p:cNvGraphicFramePr>
            <a:graphicFrameLocks noGrp="1"/>
          </p:cNvGraphicFramePr>
          <p:nvPr/>
        </p:nvGraphicFramePr>
        <p:xfrm>
          <a:off x="990600" y="5791200"/>
          <a:ext cx="7620000" cy="688975"/>
        </p:xfrm>
        <a:graphic>
          <a:graphicData uri="http://schemas.openxmlformats.org/drawingml/2006/table">
            <a:tbl>
              <a:tblPr/>
              <a:tblGrid>
                <a:gridCol w="2057400"/>
                <a:gridCol w="2971800"/>
                <a:gridCol w="2590800"/>
              </a:tblGrid>
              <a:tr h="688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111111"/>
                          </a:solidFill>
                          <a:effectLst/>
                          <a:latin typeface="Courier New" pitchFamily="49" charset="0"/>
                        </a:rPr>
                        <a:t>Sees(x,</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dirty="0" smtClean="0">
                          <a:ln>
                            <a:noFill/>
                          </a:ln>
                          <a:solidFill>
                            <a:srgbClr val="111111"/>
                          </a:solidFill>
                          <a:effectLst/>
                          <a:latin typeface="Courier New" pitchFamily="49" charset="0"/>
                        </a:rPr>
                        <a:t>ID(x),At(Jo))</a:t>
                      </a:r>
                    </a:p>
                  </a:txBody>
                  <a:tcPr marT="9146" marB="45728" horzOverflow="overflow">
                    <a:lnL cap="flat">
                      <a:noFill/>
                    </a:lnL>
                    <a:lnR w="12700" cap="flat" cmpd="sng" algn="ctr">
                      <a:solidFill>
                        <a:schemeClr val="tx1"/>
                      </a:solidFill>
                      <a:prstDash val="solid"/>
                      <a:miter lim="800000"/>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111111"/>
                          </a:solidFill>
                          <a:effectLst/>
                          <a:latin typeface="Courier New" pitchFamily="49" charset="0"/>
                        </a:rPr>
                        <a:t>Sees(Jim,</a:t>
                      </a:r>
                      <a:br>
                        <a:rPr kumimoji="0" lang="en-US" sz="2000" b="1" i="0" u="none" strike="noStrike" cap="none" normalizeH="0" baseline="0" dirty="0" smtClean="0">
                          <a:ln>
                            <a:noFill/>
                          </a:ln>
                          <a:solidFill>
                            <a:srgbClr val="111111"/>
                          </a:solidFill>
                          <a:effectLst/>
                          <a:latin typeface="Courier New" pitchFamily="49" charset="0"/>
                        </a:rPr>
                      </a:br>
                      <a:r>
                        <a:rPr kumimoji="0" lang="en-US" sz="1800" b="1" i="0" u="none" strike="noStrike" cap="none" normalizeH="0" baseline="0" dirty="0" smtClean="0">
                          <a:ln>
                            <a:noFill/>
                          </a:ln>
                          <a:solidFill>
                            <a:srgbClr val="111111"/>
                          </a:solidFill>
                          <a:effectLst/>
                          <a:latin typeface="Courier New" pitchFamily="49" charset="0"/>
                        </a:rPr>
                        <a:t>ID(y),At(y))</a:t>
                      </a:r>
                    </a:p>
                  </a:txBody>
                  <a:tcPr marT="9146" marB="45728"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46" marB="45728" horzOverflow="overflow">
                    <a:lnL w="12700" cap="flat" cmpd="sng" algn="ctr">
                      <a:solidFill>
                        <a:schemeClr val="tx1"/>
                      </a:solidFill>
                      <a:prstDash val="solid"/>
                      <a:miter lim="800000"/>
                      <a:headEnd type="none" w="med" len="med"/>
                      <a:tailEnd type="none" w="med" len="med"/>
                    </a:lnL>
                    <a:lnR cap="flat">
                      <a:noFill/>
                    </a:lnR>
                    <a:lnT cap="flat">
                      <a:noFill/>
                    </a:lnT>
                    <a:lnB cap="flat">
                      <a:noFill/>
                    </a:lnB>
                    <a:lnTlToBr>
                      <a:noFill/>
                    </a:lnTlToBr>
                    <a:lnBlToTr>
                      <a:noFill/>
                    </a:lnBlToTr>
                    <a:noFill/>
                  </a:tcPr>
                </a:tc>
              </a:tr>
            </a:tbl>
          </a:graphicData>
        </a:graphic>
      </p:graphicFrame>
      <p:graphicFrame>
        <p:nvGraphicFramePr>
          <p:cNvPr id="1331278" name="Group 78"/>
          <p:cNvGraphicFramePr>
            <a:graphicFrameLocks noGrp="1"/>
          </p:cNvGraphicFramePr>
          <p:nvPr>
            <p:extLst>
              <p:ext uri="{D42A27DB-BD31-4B8C-83A1-F6EECF244321}">
                <p14:modId xmlns:p14="http://schemas.microsoft.com/office/powerpoint/2010/main" val="1095335824"/>
              </p:ext>
            </p:extLst>
          </p:nvPr>
        </p:nvGraphicFramePr>
        <p:xfrm>
          <a:off x="6019800" y="5791200"/>
          <a:ext cx="2590800" cy="665163"/>
        </p:xfrm>
        <a:graphic>
          <a:graphicData uri="http://schemas.openxmlformats.org/drawingml/2006/table">
            <a:tbl>
              <a:tblPr/>
              <a:tblGrid>
                <a:gridCol w="2590800"/>
              </a:tblGrid>
              <a:tr h="6651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0"/>
                        <a:buNone/>
                        <a:tabLst/>
                      </a:pPr>
                      <a:r>
                        <a:rPr kumimoji="0" lang="en-US" sz="2000" b="1" i="1" u="none" strike="noStrike" cap="none" normalizeH="0" baseline="0" dirty="0">
                          <a:ln>
                            <a:noFill/>
                          </a:ln>
                          <a:solidFill>
                            <a:srgbClr val="A50021"/>
                          </a:solidFill>
                          <a:effectLst/>
                          <a:latin typeface="Palatino" charset="0"/>
                          <a:ea typeface="ＭＳ Ｐゴシック" charset="0"/>
                        </a:rPr>
                        <a:t>failure</a:t>
                      </a:r>
                      <a:r>
                        <a:rPr kumimoji="0" lang="en-US" sz="2000" b="1" i="0" u="none" strike="noStrike" cap="none" normalizeH="0" baseline="0" dirty="0">
                          <a:ln>
                            <a:noFill/>
                          </a:ln>
                          <a:solidFill>
                            <a:srgbClr val="A50021"/>
                          </a:solidFill>
                          <a:effectLst/>
                          <a:latin typeface="Palatino" charset="0"/>
                          <a:ea typeface="ＭＳ Ｐゴシック" charset="0"/>
                        </a:rPr>
                        <a:t>,</a:t>
                      </a:r>
                      <a:r>
                        <a:rPr kumimoji="0" lang="en-US" sz="2000" b="1" i="1" u="none" strike="noStrike" cap="none" normalizeH="0" baseline="0" dirty="0">
                          <a:ln>
                            <a:noFill/>
                          </a:ln>
                          <a:solidFill>
                            <a:srgbClr val="A50021"/>
                          </a:solidFill>
                          <a:effectLst/>
                          <a:latin typeface="Palatino" charset="0"/>
                          <a:ea typeface="ＭＳ Ｐゴシック" charset="0"/>
                        </a:rPr>
                        <a:t> </a:t>
                      </a:r>
                      <a:r>
                        <a:rPr kumimoji="0" lang="en-US" sz="2000" b="1" i="0" u="none" strike="noStrike" cap="none" normalizeH="0" baseline="0" dirty="0">
                          <a:ln>
                            <a:noFill/>
                          </a:ln>
                          <a:solidFill>
                            <a:srgbClr val="A50021"/>
                          </a:solidFill>
                          <a:effectLst/>
                          <a:latin typeface="Palatino" charset="0"/>
                          <a:ea typeface="ＭＳ Ｐゴシック" charset="0"/>
                        </a:rPr>
                        <a:t>assuming At(Jo) </a:t>
                      </a:r>
                      <a:r>
                        <a:rPr kumimoji="0" lang="en-US" sz="2000" b="1" i="0" u="none" strike="noStrike" cap="none" normalizeH="0" baseline="0" dirty="0" smtClean="0">
                          <a:ln>
                            <a:noFill/>
                          </a:ln>
                          <a:solidFill>
                            <a:srgbClr val="A50021"/>
                          </a:solidFill>
                          <a:effectLst/>
                          <a:latin typeface="Symbol" charset="0"/>
                          <a:ea typeface="ＭＳ Ｐゴシック" charset="0"/>
                        </a:rPr>
                        <a:t>≠</a:t>
                      </a:r>
                      <a:r>
                        <a:rPr kumimoji="0" lang="en-US" sz="2000" b="1" i="0" u="none" strike="noStrike" cap="none" normalizeH="0" baseline="0" dirty="0" smtClean="0">
                          <a:ln>
                            <a:noFill/>
                          </a:ln>
                          <a:solidFill>
                            <a:srgbClr val="A50021"/>
                          </a:solidFill>
                          <a:effectLst/>
                          <a:latin typeface="Palatino" charset="0"/>
                          <a:ea typeface="ＭＳ Ｐゴシック" charset="0"/>
                        </a:rPr>
                        <a:t> </a:t>
                      </a:r>
                      <a:r>
                        <a:rPr kumimoji="0" lang="en-US" sz="2000" b="1" i="0" u="none" strike="noStrike" cap="none" normalizeH="0" baseline="0" dirty="0">
                          <a:ln>
                            <a:noFill/>
                          </a:ln>
                          <a:solidFill>
                            <a:srgbClr val="A50021"/>
                          </a:solidFill>
                          <a:effectLst/>
                          <a:latin typeface="Palatino" charset="0"/>
                          <a:ea typeface="ＭＳ Ｐゴシック" charset="0"/>
                        </a:rPr>
                        <a:t>At(Jim)</a:t>
                      </a:r>
                    </a:p>
                  </a:txBody>
                  <a:tcPr marT="9154" marB="45768" horzOverflow="overflow">
                    <a:lnL>
                      <a:noFill/>
                    </a:lnL>
                    <a:lnR>
                      <a:noFill/>
                    </a:lnR>
                    <a:lnT>
                      <a:noFill/>
                    </a:lnT>
                    <a:lnB>
                      <a:noFill/>
                    </a:lnB>
                    <a:lnTlToBr>
                      <a:noFill/>
                    </a:lnTlToBr>
                    <a:lnBlToTr>
                      <a:noFill/>
                    </a:lnBlToTr>
                    <a:noFill/>
                  </a:tcPr>
                </a:tc>
              </a:tr>
            </a:tbl>
          </a:graphicData>
        </a:graphic>
      </p:graphicFrame>
      <p:graphicFrame>
        <p:nvGraphicFramePr>
          <p:cNvPr id="1331284" name="Group 84"/>
          <p:cNvGraphicFramePr>
            <a:graphicFrameLocks noGrp="1"/>
          </p:cNvGraphicFramePr>
          <p:nvPr/>
        </p:nvGraphicFramePr>
        <p:xfrm>
          <a:off x="6019800" y="4267200"/>
          <a:ext cx="2590800" cy="360363"/>
        </p:xfrm>
        <a:graphic>
          <a:graphicData uri="http://schemas.openxmlformats.org/drawingml/2006/table">
            <a:tbl>
              <a:tblPr/>
              <a:tblGrid>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{y/Deb,</a:t>
                      </a:r>
                      <a:r>
                        <a:rPr kumimoji="0" lang="en-US" sz="2000" b="1" i="1" u="none" strike="noStrike" cap="none" normalizeH="0" baseline="0" dirty="0" smtClean="0">
                          <a:ln>
                            <a:noFill/>
                          </a:ln>
                          <a:solidFill>
                            <a:srgbClr val="A50021"/>
                          </a:solidFill>
                          <a:effectLst/>
                          <a:latin typeface="Palatino" pitchFamily="18" charset="0"/>
                        </a:rPr>
                        <a:t> x</a:t>
                      </a:r>
                      <a:r>
                        <a:rPr kumimoji="0" lang="en-US" sz="2000" b="1" i="0" u="none" strike="noStrike" cap="none" normalizeH="0" baseline="0" dirty="0" smtClean="0">
                          <a:ln>
                            <a:noFill/>
                          </a:ln>
                          <a:solidFill>
                            <a:srgbClr val="A50021"/>
                          </a:solidFill>
                          <a:effectLst/>
                          <a:latin typeface="Palatino" pitchFamily="18" charset="0"/>
                        </a:rPr>
                        <a:t>/Jim}</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31290" name="Group 90"/>
          <p:cNvGraphicFramePr>
            <a:graphicFrameLocks noGrp="1"/>
          </p:cNvGraphicFramePr>
          <p:nvPr/>
        </p:nvGraphicFramePr>
        <p:xfrm>
          <a:off x="990600" y="4648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Hears(Deb,x)</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Hears(z,Mother(z))</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31302" name="Group 102"/>
          <p:cNvGraphicFramePr>
            <a:graphicFrameLocks noGrp="1"/>
          </p:cNvGraphicFramePr>
          <p:nvPr/>
        </p:nvGraphicFramePr>
        <p:xfrm>
          <a:off x="6019800" y="4648200"/>
          <a:ext cx="3124200" cy="360363"/>
        </p:xfrm>
        <a:graphic>
          <a:graphicData uri="http://schemas.openxmlformats.org/drawingml/2006/table">
            <a:tbl>
              <a:tblPr/>
              <a:tblGrid>
                <a:gridCol w="31242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z</a:t>
                      </a:r>
                      <a:r>
                        <a:rPr kumimoji="0" lang="en-US" sz="2000" b="1" i="0" u="none" strike="noStrike" cap="none" normalizeH="0" baseline="0" dirty="0" smtClean="0">
                          <a:ln>
                            <a:noFill/>
                          </a:ln>
                          <a:solidFill>
                            <a:srgbClr val="A50021"/>
                          </a:solidFill>
                          <a:effectLst/>
                          <a:latin typeface="Palatino" pitchFamily="18" charset="0"/>
                        </a:rPr>
                        <a:t>/Deb</a:t>
                      </a:r>
                      <a:r>
                        <a:rPr kumimoji="0" lang="en-US" sz="2000" b="1" i="1" u="none" strike="noStrike" cap="none" normalizeH="0" baseline="0" dirty="0" smtClean="0">
                          <a:ln>
                            <a:noFill/>
                          </a:ln>
                          <a:solidFill>
                            <a:srgbClr val="A50021"/>
                          </a:solidFill>
                          <a:effectLst/>
                          <a:latin typeface="Palatino" pitchFamily="18" charset="0"/>
                        </a:rPr>
                        <a:t>, x</a:t>
                      </a:r>
                      <a:r>
                        <a:rPr kumimoji="0" lang="en-US" sz="2000" b="1" i="0" u="none" strike="noStrike" cap="none" normalizeH="0" baseline="0" dirty="0" smtClean="0">
                          <a:ln>
                            <a:noFill/>
                          </a:ln>
                          <a:solidFill>
                            <a:srgbClr val="A50021"/>
                          </a:solidFill>
                          <a:effectLst/>
                          <a:latin typeface="Palatino" pitchFamily="18" charset="0"/>
                        </a:rPr>
                        <a:t>/Mother(Deb)}</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31308" name="Group 108"/>
          <p:cNvGraphicFramePr>
            <a:graphicFrameLocks noGrp="1"/>
          </p:cNvGraphicFramePr>
          <p:nvPr/>
        </p:nvGraphicFramePr>
        <p:xfrm>
          <a:off x="990600" y="5029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Eats(y,y)</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Eats(z,Fish)</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31320" name="Group 120"/>
          <p:cNvGraphicFramePr>
            <a:graphicFrameLocks noGrp="1"/>
          </p:cNvGraphicFramePr>
          <p:nvPr/>
        </p:nvGraphicFramePr>
        <p:xfrm>
          <a:off x="6019800" y="5029200"/>
          <a:ext cx="2971800" cy="360363"/>
        </p:xfrm>
        <a:graphic>
          <a:graphicData uri="http://schemas.openxmlformats.org/drawingml/2006/table">
            <a:tbl>
              <a:tblPr/>
              <a:tblGrid>
                <a:gridCol w="2971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y</a:t>
                      </a: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z, z</a:t>
                      </a:r>
                      <a:r>
                        <a:rPr kumimoji="0" lang="en-US" sz="2000" b="1" i="0" u="none" strike="noStrike" cap="none" normalizeH="0" baseline="0" dirty="0" smtClean="0">
                          <a:ln>
                            <a:noFill/>
                          </a:ln>
                          <a:solidFill>
                            <a:srgbClr val="A50021"/>
                          </a:solidFill>
                          <a:effectLst/>
                          <a:latin typeface="Palatino" pitchFamily="18" charset="0"/>
                        </a:rPr>
                        <a:t>/Fish}</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31326" name="Group 126"/>
          <p:cNvGraphicFramePr>
            <a:graphicFrameLocks noGrp="1"/>
          </p:cNvGraphicFramePr>
          <p:nvPr/>
        </p:nvGraphicFramePr>
        <p:xfrm>
          <a:off x="990600" y="5410200"/>
          <a:ext cx="7620000" cy="360363"/>
        </p:xfrm>
        <a:graphic>
          <a:graphicData uri="http://schemas.openxmlformats.org/drawingml/2006/table">
            <a:tbl>
              <a:tblPr/>
              <a:tblGrid>
                <a:gridCol w="2057400"/>
                <a:gridCol w="2971800"/>
                <a:gridCol w="25908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Sees(Jo,x,y)</a:t>
                      </a:r>
                    </a:p>
                  </a:txBody>
                  <a:tcPr marT="9162" marB="45809" horzOverflow="overflow">
                    <a:lnL cap="flat">
                      <a:noFill/>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smtClean="0">
                          <a:ln>
                            <a:noFill/>
                          </a:ln>
                          <a:solidFill>
                            <a:srgbClr val="111111"/>
                          </a:solidFill>
                          <a:effectLst/>
                          <a:latin typeface="Courier New" pitchFamily="49" charset="0"/>
                        </a:rPr>
                        <a:t>Sees(z,Jim,At(z))</a:t>
                      </a:r>
                    </a:p>
                  </a:txBody>
                  <a:tcPr marT="9162" marB="458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000" b="1" i="1" u="none" strike="noStrike" cap="none" normalizeH="0" baseline="0" smtClean="0">
                        <a:ln>
                          <a:noFill/>
                        </a:ln>
                        <a:solidFill>
                          <a:srgbClr val="111111"/>
                        </a:solidFill>
                        <a:effectLst/>
                        <a:latin typeface="Palatino" pitchFamily="18" charset="0"/>
                      </a:endParaRPr>
                    </a:p>
                  </a:txBody>
                  <a:tcPr marT="9162" marB="45809" horzOverflow="overflow">
                    <a:lnL w="12700" cap="flat" cmpd="sng" algn="ctr">
                      <a:solidFill>
                        <a:schemeClr val="tx1"/>
                      </a:solidFill>
                      <a:prstDash val="solid"/>
                      <a:miter lim="800000"/>
                      <a:headEnd type="none" w="med" len="med"/>
                      <a:tailEnd type="none" w="med" len="med"/>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331338" name="Group 138"/>
          <p:cNvGraphicFramePr>
            <a:graphicFrameLocks noGrp="1"/>
          </p:cNvGraphicFramePr>
          <p:nvPr/>
        </p:nvGraphicFramePr>
        <p:xfrm>
          <a:off x="6019800" y="5410200"/>
          <a:ext cx="3124200" cy="360363"/>
        </p:xfrm>
        <a:graphic>
          <a:graphicData uri="http://schemas.openxmlformats.org/drawingml/2006/table">
            <a:tbl>
              <a:tblPr/>
              <a:tblGrid>
                <a:gridCol w="3124200"/>
              </a:tblGrid>
              <a:tr h="360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000" b="1" i="0" u="none" strike="noStrike" cap="none" normalizeH="0" baseline="0" dirty="0" smtClean="0">
                          <a:ln>
                            <a:noFill/>
                          </a:ln>
                          <a:solidFill>
                            <a:srgbClr val="A50021"/>
                          </a:solidFill>
                          <a:effectLst/>
                          <a:latin typeface="Palatino" pitchFamily="18" charset="0"/>
                        </a:rPr>
                        <a:t>{</a:t>
                      </a:r>
                      <a:r>
                        <a:rPr kumimoji="0" lang="en-US" sz="2000" b="1" i="1" u="none" strike="noStrike" cap="none" normalizeH="0" baseline="0" dirty="0" smtClean="0">
                          <a:ln>
                            <a:noFill/>
                          </a:ln>
                          <a:solidFill>
                            <a:srgbClr val="A50021"/>
                          </a:solidFill>
                          <a:effectLst/>
                          <a:latin typeface="Palatino" pitchFamily="18" charset="0"/>
                        </a:rPr>
                        <a:t>z</a:t>
                      </a:r>
                      <a:r>
                        <a:rPr kumimoji="0" lang="en-US" sz="2000" b="1" i="0" u="none" strike="noStrike" cap="none" normalizeH="0" baseline="0" dirty="0" smtClean="0">
                          <a:ln>
                            <a:noFill/>
                          </a:ln>
                          <a:solidFill>
                            <a:srgbClr val="A50021"/>
                          </a:solidFill>
                          <a:effectLst/>
                          <a:latin typeface="Palatino" pitchFamily="18" charset="0"/>
                        </a:rPr>
                        <a:t>/Jo,  </a:t>
                      </a:r>
                      <a:r>
                        <a:rPr kumimoji="0" lang="en-US" sz="2000" b="1" i="1" u="none" strike="noStrike" cap="none" normalizeH="0" baseline="0" dirty="0" smtClean="0">
                          <a:ln>
                            <a:noFill/>
                          </a:ln>
                          <a:solidFill>
                            <a:srgbClr val="A50021"/>
                          </a:solidFill>
                          <a:effectLst/>
                          <a:latin typeface="Palatino" pitchFamily="18" charset="0"/>
                        </a:rPr>
                        <a:t>x</a:t>
                      </a:r>
                      <a:r>
                        <a:rPr kumimoji="0" lang="en-US" sz="2000" b="1" i="0" u="none" strike="noStrike" cap="none" normalizeH="0" baseline="0" dirty="0" smtClean="0">
                          <a:ln>
                            <a:noFill/>
                          </a:ln>
                          <a:solidFill>
                            <a:srgbClr val="A50021"/>
                          </a:solidFill>
                          <a:effectLst/>
                          <a:latin typeface="Palatino" pitchFamily="18" charset="0"/>
                        </a:rPr>
                        <a:t>/Jim,</a:t>
                      </a:r>
                      <a:r>
                        <a:rPr kumimoji="0" lang="en-US" sz="2000" b="1" i="1" u="none" strike="noStrike" cap="none" normalizeH="0" baseline="0" dirty="0" smtClean="0">
                          <a:ln>
                            <a:noFill/>
                          </a:ln>
                          <a:solidFill>
                            <a:srgbClr val="A50021"/>
                          </a:solidFill>
                          <a:effectLst/>
                          <a:latin typeface="Palatino" pitchFamily="18" charset="0"/>
                        </a:rPr>
                        <a:t>  y</a:t>
                      </a:r>
                      <a:r>
                        <a:rPr kumimoji="0" lang="en-US" sz="2000" b="1" i="0" u="none" strike="noStrike" cap="none" normalizeH="0" baseline="0" dirty="0" smtClean="0">
                          <a:ln>
                            <a:noFill/>
                          </a:ln>
                          <a:solidFill>
                            <a:srgbClr val="A50021"/>
                          </a:solidFill>
                          <a:effectLst/>
                          <a:latin typeface="Palatino" pitchFamily="18" charset="0"/>
                        </a:rPr>
                        <a:t>/At(Jo)}</a:t>
                      </a:r>
                    </a:p>
                  </a:txBody>
                  <a:tcPr marT="9162" marB="45809" horzOverflow="overflow">
                    <a:lnL cap="flat">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3312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3313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33130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33132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33132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133133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33126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13312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Simplified</a:t>
            </a:r>
            <a:br>
              <a:rPr lang="en-US" smtClean="0">
                <a:ea typeface="+mj-ea"/>
              </a:rPr>
            </a:br>
            <a:r>
              <a:rPr lang="en-US" smtClean="0">
                <a:ea typeface="+mj-ea"/>
              </a:rPr>
              <a:t>Unification Algorithm</a:t>
            </a:r>
          </a:p>
        </p:txBody>
      </p:sp>
      <p:sp>
        <p:nvSpPr>
          <p:cNvPr id="1193987" name="Rectangle 3"/>
          <p:cNvSpPr>
            <a:spLocks noGrp="1" noChangeArrowheads="1"/>
          </p:cNvSpPr>
          <p:nvPr>
            <p:ph idx="1"/>
          </p:nvPr>
        </p:nvSpPr>
        <p:spPr/>
        <p:txBody>
          <a:bodyPr/>
          <a:lstStyle/>
          <a:p>
            <a:pPr eaLnBrk="1" hangingPunct="1">
              <a:buFont typeface="Wingdings" charset="0"/>
              <a:buNone/>
            </a:pPr>
            <a:r>
              <a:rPr lang="en-US" sz="1600">
                <a:solidFill>
                  <a:schemeClr val="folHlink"/>
                </a:solidFill>
                <a:latin typeface="Courier New" charset="0"/>
              </a:rPr>
              <a:t>//see figure 9.1 of text for full implementation</a:t>
            </a:r>
          </a:p>
          <a:p>
            <a:pPr eaLnBrk="1" hangingPunct="1">
              <a:buFont typeface="Wingdings" charset="0"/>
              <a:buNone/>
            </a:pPr>
            <a:r>
              <a:rPr lang="en-US" sz="1600">
                <a:solidFill>
                  <a:schemeClr val="folHlink"/>
                </a:solidFill>
                <a:latin typeface="Courier New" charset="0"/>
              </a:rPr>
              <a:t>//returns a unifier or null if failure</a:t>
            </a:r>
          </a:p>
          <a:p>
            <a:pPr eaLnBrk="1" hangingPunct="1">
              <a:buFont typeface="Wingdings" charset="0"/>
              <a:buNone/>
            </a:pPr>
            <a:r>
              <a:rPr lang="en-US" sz="1600">
                <a:latin typeface="Courier New" charset="0"/>
              </a:rPr>
              <a:t>List unify (Literal m, Literal n, List theta) {</a:t>
            </a:r>
          </a:p>
          <a:p>
            <a:pPr eaLnBrk="1" hangingPunct="1">
              <a:spcBef>
                <a:spcPct val="0"/>
              </a:spcBef>
              <a:buFont typeface="Wingdings" charset="0"/>
              <a:buNone/>
            </a:pPr>
            <a:r>
              <a:rPr lang="en-US" sz="1600">
                <a:latin typeface="Courier New" charset="0"/>
              </a:rPr>
              <a:t>  </a:t>
            </a:r>
            <a:r>
              <a:rPr lang="en-US" sz="1600">
                <a:solidFill>
                  <a:srgbClr val="CC3300"/>
                </a:solidFill>
                <a:latin typeface="Courier New" charset="0"/>
              </a:rPr>
              <a:t>scan m and n left-to-right and find the first corresponding terms where m and n are not the same</a:t>
            </a:r>
          </a:p>
          <a:p>
            <a:pPr eaLnBrk="1" hangingPunct="1">
              <a:spcBef>
                <a:spcPct val="0"/>
              </a:spcBef>
              <a:buFont typeface="Wingdings" charset="0"/>
              <a:buNone/>
            </a:pPr>
            <a:r>
              <a:rPr lang="en-US" sz="1600">
                <a:latin typeface="Courier New" charset="0"/>
              </a:rPr>
              <a:t>  if (</a:t>
            </a:r>
            <a:r>
              <a:rPr lang="en-US" sz="1600">
                <a:solidFill>
                  <a:srgbClr val="CC3300"/>
                </a:solidFill>
                <a:latin typeface="Courier New" charset="0"/>
              </a:rPr>
              <a:t>no difference in terms</a:t>
            </a:r>
            <a:r>
              <a:rPr lang="en-US" sz="1600">
                <a:latin typeface="Courier New" charset="0"/>
              </a:rPr>
              <a:t>) return theta; </a:t>
            </a:r>
            <a:r>
              <a:rPr lang="en-US" sz="1600">
                <a:solidFill>
                  <a:schemeClr val="folHlink"/>
                </a:solidFill>
                <a:latin typeface="Courier New" charset="0"/>
              </a:rPr>
              <a:t>//success</a:t>
            </a:r>
            <a:endParaRPr lang="en-US" sz="1600">
              <a:latin typeface="Courier New" charset="0"/>
            </a:endParaRPr>
          </a:p>
          <a:p>
            <a:pPr eaLnBrk="1" hangingPunct="1">
              <a:spcBef>
                <a:spcPct val="0"/>
              </a:spcBef>
              <a:buFont typeface="Wingdings" charset="0"/>
              <a:buNone/>
            </a:pPr>
            <a:r>
              <a:rPr lang="en-US" sz="1600">
                <a:latin typeface="Courier New" charset="0"/>
              </a:rPr>
              <a:t>  else {r = </a:t>
            </a:r>
            <a:r>
              <a:rPr lang="en-US" sz="1600">
                <a:solidFill>
                  <a:srgbClr val="CC3300"/>
                </a:solidFill>
                <a:latin typeface="Courier New" charset="0"/>
              </a:rPr>
              <a:t>term in m</a:t>
            </a:r>
            <a:r>
              <a:rPr lang="en-US" sz="1600">
                <a:latin typeface="Courier New" charset="0"/>
              </a:rPr>
              <a:t>; s = </a:t>
            </a:r>
            <a:r>
              <a:rPr lang="en-US" sz="1600">
                <a:solidFill>
                  <a:srgbClr val="CC3300"/>
                </a:solidFill>
                <a:latin typeface="Courier New" charset="0"/>
              </a:rPr>
              <a:t>term in n</a:t>
            </a:r>
            <a:r>
              <a:rPr lang="en-US" sz="1600">
                <a:latin typeface="Courier New" charset="0"/>
              </a:rPr>
              <a:t>;} </a:t>
            </a:r>
            <a:r>
              <a:rPr lang="en-US" sz="1600">
                <a:solidFill>
                  <a:schemeClr val="folHlink"/>
                </a:solidFill>
                <a:latin typeface="Courier New" charset="0"/>
              </a:rPr>
              <a:t>//where term r != term s</a:t>
            </a:r>
          </a:p>
          <a:p>
            <a:pPr eaLnBrk="1" hangingPunct="1">
              <a:spcBef>
                <a:spcPct val="0"/>
              </a:spcBef>
              <a:buFont typeface="Wingdings" charset="0"/>
              <a:buNone/>
            </a:pPr>
            <a:r>
              <a:rPr lang="en-US" sz="1600">
                <a:latin typeface="Courier New" charset="0"/>
              </a:rPr>
              <a:t>  if (isVariable(r)) {</a:t>
            </a:r>
          </a:p>
          <a:p>
            <a:pPr eaLnBrk="1" hangingPunct="1">
              <a:spcBef>
                <a:spcPct val="0"/>
              </a:spcBef>
              <a:buFont typeface="Wingdings" charset="0"/>
              <a:buNone/>
            </a:pPr>
            <a:r>
              <a:rPr lang="en-US" sz="1600">
                <a:latin typeface="Courier New" charset="0"/>
              </a:rPr>
              <a:t>    theta = unionOf(theta,{r/s}); </a:t>
            </a:r>
            <a:r>
              <a:rPr lang="en-US" sz="1600">
                <a:solidFill>
                  <a:schemeClr val="folHlink"/>
                </a:solidFill>
                <a:latin typeface="Courier New" charset="0"/>
              </a:rPr>
              <a:t>//should fail if r occurs in s</a:t>
            </a:r>
          </a:p>
          <a:p>
            <a:pPr eaLnBrk="1" hangingPunct="1">
              <a:spcBef>
                <a:spcPct val="0"/>
              </a:spcBef>
              <a:buFont typeface="Wingdings" charset="0"/>
              <a:buNone/>
            </a:pPr>
            <a:r>
              <a:rPr lang="en-US" sz="1600">
                <a:solidFill>
                  <a:schemeClr val="accent1"/>
                </a:solidFill>
                <a:latin typeface="Courier New" charset="0"/>
              </a:rPr>
              <a:t>    </a:t>
            </a:r>
            <a:r>
              <a:rPr lang="en-US" sz="1600">
                <a:latin typeface="Courier New" charset="0"/>
              </a:rPr>
              <a:t>unify(substitute(theta, m), substitute(theta, n), theta);</a:t>
            </a:r>
          </a:p>
          <a:p>
            <a:pPr eaLnBrk="1" hangingPunct="1">
              <a:spcBef>
                <a:spcPct val="0"/>
              </a:spcBef>
              <a:buFont typeface="Wingdings" charset="0"/>
              <a:buNone/>
            </a:pPr>
            <a:r>
              <a:rPr lang="en-US" sz="1600">
                <a:latin typeface="Courier New" charset="0"/>
              </a:rPr>
              <a:t>  }</a:t>
            </a:r>
          </a:p>
          <a:p>
            <a:pPr eaLnBrk="1" hangingPunct="1">
              <a:spcBef>
                <a:spcPct val="0"/>
              </a:spcBef>
              <a:buFont typeface="Wingdings" charset="0"/>
              <a:buNone/>
            </a:pPr>
            <a:r>
              <a:rPr lang="en-US" sz="1600">
                <a:latin typeface="Courier New" charset="0"/>
              </a:rPr>
              <a:t>  else if (isVariable(s)) {</a:t>
            </a:r>
          </a:p>
          <a:p>
            <a:pPr eaLnBrk="1" hangingPunct="1">
              <a:spcBef>
                <a:spcPct val="0"/>
              </a:spcBef>
              <a:buFont typeface="Wingdings" charset="0"/>
              <a:buNone/>
            </a:pPr>
            <a:r>
              <a:rPr lang="en-US" sz="1600">
                <a:latin typeface="Courier New" charset="0"/>
              </a:rPr>
              <a:t>    theta = unionOf(theta,{s/r}); </a:t>
            </a:r>
            <a:r>
              <a:rPr lang="en-US" sz="1600">
                <a:solidFill>
                  <a:schemeClr val="folHlink"/>
                </a:solidFill>
                <a:latin typeface="Courier New" charset="0"/>
              </a:rPr>
              <a:t>//should fail if s occurs in r</a:t>
            </a:r>
          </a:p>
          <a:p>
            <a:pPr eaLnBrk="1" hangingPunct="1">
              <a:spcBef>
                <a:spcPct val="0"/>
              </a:spcBef>
              <a:buFont typeface="Wingdings" charset="0"/>
              <a:buNone/>
            </a:pPr>
            <a:r>
              <a:rPr lang="en-US" sz="1600">
                <a:solidFill>
                  <a:schemeClr val="accent1"/>
                </a:solidFill>
                <a:latin typeface="Courier New" charset="0"/>
              </a:rPr>
              <a:t>    </a:t>
            </a:r>
            <a:r>
              <a:rPr lang="en-US" sz="1600">
                <a:latin typeface="Courier New" charset="0"/>
              </a:rPr>
              <a:t>unify(substitute(theta, m), substitute(theta, n), theta);</a:t>
            </a:r>
          </a:p>
          <a:p>
            <a:pPr eaLnBrk="1" hangingPunct="1">
              <a:spcBef>
                <a:spcPct val="0"/>
              </a:spcBef>
              <a:buFont typeface="Wingdings" charset="0"/>
              <a:buNone/>
            </a:pPr>
            <a:r>
              <a:rPr lang="en-US" sz="1600">
                <a:latin typeface="Courier New" charset="0"/>
              </a:rPr>
              <a:t>  }</a:t>
            </a:r>
          </a:p>
          <a:p>
            <a:pPr eaLnBrk="1" hangingPunct="1">
              <a:spcBef>
                <a:spcPct val="0"/>
              </a:spcBef>
              <a:buFont typeface="Wingdings" charset="0"/>
              <a:buNone/>
            </a:pPr>
            <a:r>
              <a:rPr lang="en-US" sz="1600">
                <a:latin typeface="Courier New" charset="0"/>
              </a:rPr>
              <a:t>  else return null; </a:t>
            </a:r>
            <a:r>
              <a:rPr lang="en-US" sz="1600">
                <a:solidFill>
                  <a:schemeClr val="folHlink"/>
                </a:solidFill>
                <a:latin typeface="Courier New" charset="0"/>
              </a:rPr>
              <a:t>//failure</a:t>
            </a:r>
          </a:p>
          <a:p>
            <a:pPr eaLnBrk="1" hangingPunct="1">
              <a:spcBef>
                <a:spcPct val="0"/>
              </a:spcBef>
              <a:buFont typeface="Wingdings" charset="0"/>
              <a:buNone/>
            </a:pPr>
            <a:r>
              <a:rPr lang="en-US" sz="1600">
                <a:latin typeface="Courier New" charset="0"/>
              </a:rPr>
              <a:t>}</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93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93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939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939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939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9398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9398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9398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9398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9398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19398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193987">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193987">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193987">
                                            <p:txEl>
                                              <p:pRg st="13" end="13"/>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1193987">
                                            <p:txEl>
                                              <p:pRg st="14" end="14"/>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119398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398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atin typeface="Calibri" charset="0"/>
              </a:rPr>
              <a:t>Unification Algorithm</a:t>
            </a:r>
          </a:p>
        </p:txBody>
      </p:sp>
      <p:sp>
        <p:nvSpPr>
          <p:cNvPr id="1202179" name="Rectangle 3"/>
          <p:cNvSpPr>
            <a:spLocks noGrp="1" noChangeArrowheads="1"/>
          </p:cNvSpPr>
          <p:nvPr>
            <p:ph idx="1"/>
          </p:nvPr>
        </p:nvSpPr>
        <p:spPr>
          <a:xfrm>
            <a:off x="457200" y="1600200"/>
            <a:ext cx="8382000" cy="5029200"/>
          </a:xfrm>
        </p:spPr>
        <p:txBody>
          <a:bodyPr rtlCol="0">
            <a:normAutofit fontScale="85000" lnSpcReduction="20000"/>
          </a:bodyPr>
          <a:lstStyle/>
          <a:p>
            <a:pPr eaLnBrk="1" fontAlgn="auto" hangingPunct="1">
              <a:spcBef>
                <a:spcPct val="0"/>
              </a:spcBef>
              <a:spcAft>
                <a:spcPts val="0"/>
              </a:spcAft>
              <a:buFont typeface="Arial" pitchFamily="34" charset="0"/>
              <a:buChar char="•"/>
              <a:defRPr/>
            </a:pPr>
            <a:r>
              <a:rPr lang="en-US" dirty="0" smtClean="0">
                <a:ea typeface="+mn-ea"/>
              </a:rPr>
              <a:t>Unify returns </a:t>
            </a:r>
            <a:r>
              <a:rPr lang="en-US" dirty="0" err="1" smtClean="0">
                <a:latin typeface="Symbol" pitchFamily="18" charset="2"/>
                <a:ea typeface="+mn-ea"/>
              </a:rPr>
              <a:t>θ</a:t>
            </a:r>
            <a:r>
              <a:rPr lang="en-US" dirty="0" smtClean="0">
                <a:latin typeface="Symbol" pitchFamily="18" charset="2"/>
                <a:ea typeface="+mn-ea"/>
              </a:rPr>
              <a:t>,</a:t>
            </a:r>
            <a:r>
              <a:rPr lang="en-US" dirty="0" smtClean="0">
                <a:ea typeface="+mn-ea"/>
              </a:rPr>
              <a:t> a </a:t>
            </a:r>
            <a:r>
              <a:rPr lang="en-US" dirty="0" smtClean="0">
                <a:solidFill>
                  <a:srgbClr val="CC3300"/>
                </a:solidFill>
                <a:ea typeface="+mn-ea"/>
              </a:rPr>
              <a:t>most general unifier</a:t>
            </a:r>
            <a:r>
              <a:rPr lang="en-US" dirty="0" smtClean="0">
                <a:ea typeface="+mn-ea"/>
              </a:rPr>
              <a:t> (MGU)</a:t>
            </a:r>
          </a:p>
          <a:p>
            <a:pPr lvl="1" eaLnBrk="1" fontAlgn="auto" hangingPunct="1">
              <a:spcAft>
                <a:spcPts val="0"/>
              </a:spcAft>
              <a:buFont typeface="Arial" pitchFamily="34" charset="0"/>
              <a:buChar char="–"/>
              <a:defRPr/>
            </a:pPr>
            <a:r>
              <a:rPr lang="en-US" dirty="0" smtClean="0">
                <a:ea typeface="+mn-ea"/>
              </a:rPr>
              <a:t>shortest length substitution list to make a match</a:t>
            </a:r>
          </a:p>
          <a:p>
            <a:pPr lvl="1" eaLnBrk="1" fontAlgn="auto" hangingPunct="1">
              <a:spcAft>
                <a:spcPts val="0"/>
              </a:spcAft>
              <a:buFont typeface="Arial" pitchFamily="34" charset="0"/>
              <a:buChar char="–"/>
              <a:defRPr/>
            </a:pPr>
            <a:r>
              <a:rPr lang="en-US" dirty="0" smtClean="0">
                <a:ea typeface="+mn-ea"/>
              </a:rPr>
              <a:t>in general, more than one MGU</a:t>
            </a:r>
          </a:p>
          <a:p>
            <a:pPr marL="457200" lvl="1" indent="0" eaLnBrk="1" fontAlgn="auto" hangingPunct="1">
              <a:spcAft>
                <a:spcPts val="0"/>
              </a:spcAft>
              <a:buFont typeface="Arial" pitchFamily="34" charset="0"/>
              <a:buNone/>
              <a:defRPr/>
            </a:pPr>
            <a:endParaRPr lang="en-US" dirty="0" smtClean="0">
              <a:ea typeface="+mn-ea"/>
            </a:endParaRPr>
          </a:p>
          <a:p>
            <a:pPr eaLnBrk="1" fontAlgn="auto" hangingPunct="1">
              <a:spcBef>
                <a:spcPct val="0"/>
              </a:spcBef>
              <a:spcAft>
                <a:spcPts val="0"/>
              </a:spcAft>
              <a:buFont typeface="Arial" pitchFamily="34" charset="0"/>
              <a:buChar char="•"/>
              <a:defRPr/>
            </a:pPr>
            <a:r>
              <a:rPr lang="en-US" dirty="0" smtClean="0">
                <a:ea typeface="+mn-ea"/>
              </a:rPr>
              <a:t>AIMA algorithm recursively explores the two expressions and simultaneously builds </a:t>
            </a:r>
            <a:r>
              <a:rPr lang="en-US" dirty="0" err="1" smtClean="0">
                <a:latin typeface="Symbol" pitchFamily="18" charset="2"/>
                <a:ea typeface="+mn-ea"/>
              </a:rPr>
              <a:t>θ</a:t>
            </a:r>
            <a:endParaRPr lang="en-US" dirty="0" smtClean="0">
              <a:latin typeface="Symbol" pitchFamily="18" charset="2"/>
              <a:ea typeface="+mn-ea"/>
            </a:endParaRPr>
          </a:p>
          <a:p>
            <a:pPr marL="0" indent="0" eaLnBrk="1" fontAlgn="auto" hangingPunct="1">
              <a:spcBef>
                <a:spcPct val="0"/>
              </a:spcBef>
              <a:spcAft>
                <a:spcPts val="0"/>
              </a:spcAft>
              <a:buFont typeface="Arial" pitchFamily="34" charset="0"/>
              <a:buNone/>
              <a:defRPr/>
            </a:pPr>
            <a:endParaRPr lang="en-US" i="1" dirty="0" smtClean="0">
              <a:ea typeface="+mn-ea"/>
            </a:endParaRPr>
          </a:p>
          <a:p>
            <a:pPr eaLnBrk="1" fontAlgn="auto" hangingPunct="1">
              <a:spcBef>
                <a:spcPct val="0"/>
              </a:spcBef>
              <a:spcAft>
                <a:spcPts val="0"/>
              </a:spcAft>
              <a:buFont typeface="Arial" pitchFamily="34" charset="0"/>
              <a:buChar char="•"/>
              <a:defRPr/>
            </a:pPr>
            <a:r>
              <a:rPr lang="en-US" dirty="0" smtClean="0">
                <a:solidFill>
                  <a:srgbClr val="CC3300"/>
                </a:solidFill>
                <a:ea typeface="+mn-ea"/>
              </a:rPr>
              <a:t>Occurs-Check</a:t>
            </a:r>
            <a:r>
              <a:rPr lang="en-US" dirty="0" smtClean="0">
                <a:ea typeface="+mn-ea"/>
              </a:rPr>
              <a:t> prevents a variable from replacing a term that contains that variable, e.g., prevents </a:t>
            </a:r>
            <a:r>
              <a:rPr lang="en-US" sz="3000" dirty="0" smtClean="0">
                <a:latin typeface="Palatino" pitchFamily="18" charset="0"/>
                <a:ea typeface="+mn-ea"/>
              </a:rPr>
              <a:t>{</a:t>
            </a:r>
            <a:r>
              <a:rPr lang="en-US" sz="3000" i="1" dirty="0" smtClean="0">
                <a:latin typeface="Palatino" pitchFamily="18" charset="0"/>
                <a:ea typeface="+mn-ea"/>
              </a:rPr>
              <a:t>x</a:t>
            </a:r>
            <a:r>
              <a:rPr lang="en-US" sz="3000" dirty="0" smtClean="0">
                <a:latin typeface="Palatino" pitchFamily="18" charset="0"/>
                <a:ea typeface="+mn-ea"/>
              </a:rPr>
              <a:t>/</a:t>
            </a:r>
            <a:r>
              <a:rPr lang="en-US" sz="3000" i="1" dirty="0" smtClean="0">
                <a:latin typeface="Palatino" pitchFamily="18" charset="0"/>
                <a:ea typeface="+mn-ea"/>
              </a:rPr>
              <a:t>F</a:t>
            </a:r>
            <a:r>
              <a:rPr lang="en-US" sz="3000" dirty="0" smtClean="0">
                <a:latin typeface="Palatino" pitchFamily="18" charset="0"/>
                <a:ea typeface="+mn-ea"/>
              </a:rPr>
              <a:t>(</a:t>
            </a:r>
            <a:r>
              <a:rPr lang="en-US" sz="3000" i="1" dirty="0" smtClean="0">
                <a:latin typeface="Palatino" pitchFamily="18" charset="0"/>
                <a:ea typeface="+mn-ea"/>
              </a:rPr>
              <a:t>x</a:t>
            </a:r>
            <a:r>
              <a:rPr lang="en-US" sz="3000" dirty="0" smtClean="0">
                <a:latin typeface="Palatino" pitchFamily="18" charset="0"/>
                <a:ea typeface="+mn-ea"/>
              </a:rPr>
              <a:t>)}</a:t>
            </a:r>
            <a:endParaRPr lang="en-US" sz="4300" dirty="0" smtClean="0">
              <a:ea typeface="+mn-ea"/>
            </a:endParaRPr>
          </a:p>
          <a:p>
            <a:pPr lvl="1" eaLnBrk="1" fontAlgn="auto" hangingPunct="1">
              <a:spcAft>
                <a:spcPts val="0"/>
              </a:spcAft>
              <a:buFont typeface="Arial" pitchFamily="34" charset="0"/>
              <a:buChar char="–"/>
              <a:defRPr/>
            </a:pPr>
            <a:r>
              <a:rPr lang="en-US" dirty="0" smtClean="0">
                <a:ea typeface="+mn-ea"/>
              </a:rPr>
              <a:t>this slows down the unify algorithm</a:t>
            </a:r>
          </a:p>
          <a:p>
            <a:pPr marL="457200" lvl="1" indent="0" eaLnBrk="1" fontAlgn="auto" hangingPunct="1">
              <a:spcAft>
                <a:spcPts val="0"/>
              </a:spcAft>
              <a:buFont typeface="Arial" pitchFamily="34" charset="0"/>
              <a:buNone/>
              <a:defRPr/>
            </a:pPr>
            <a:endParaRPr lang="en-US" dirty="0" smtClean="0">
              <a:ea typeface="+mn-ea"/>
            </a:endParaRPr>
          </a:p>
          <a:p>
            <a:pPr eaLnBrk="1" fontAlgn="auto" hangingPunct="1">
              <a:spcBef>
                <a:spcPct val="0"/>
              </a:spcBef>
              <a:spcAft>
                <a:spcPts val="0"/>
              </a:spcAft>
              <a:buFont typeface="Arial" pitchFamily="34" charset="0"/>
              <a:buChar char="•"/>
              <a:defRPr/>
            </a:pPr>
            <a:r>
              <a:rPr lang="en-US" dirty="0" smtClean="0">
                <a:ea typeface="+mn-ea"/>
              </a:rPr>
              <a:t>Unify with the occurs-check has a time complexity </a:t>
            </a:r>
            <a:r>
              <a:rPr lang="en-US" i="1" dirty="0" smtClean="0">
                <a:latin typeface="Palatino" pitchFamily="18" charset="0"/>
                <a:ea typeface="+mn-ea"/>
              </a:rPr>
              <a:t>O</a:t>
            </a:r>
            <a:r>
              <a:rPr lang="en-US" dirty="0" smtClean="0">
                <a:latin typeface="Palatino" pitchFamily="18" charset="0"/>
                <a:ea typeface="+mn-ea"/>
              </a:rPr>
              <a:t>(</a:t>
            </a:r>
            <a:r>
              <a:rPr lang="en-US" i="1" dirty="0" smtClean="0">
                <a:latin typeface="Palatino" pitchFamily="18" charset="0"/>
                <a:ea typeface="+mn-ea"/>
              </a:rPr>
              <a:t>n</a:t>
            </a:r>
            <a:r>
              <a:rPr lang="en-US" baseline="30000" dirty="0" smtClean="0">
                <a:latin typeface="Palatino" pitchFamily="18" charset="0"/>
                <a:ea typeface="+mn-ea"/>
              </a:rPr>
              <a:t>2</a:t>
            </a:r>
            <a:r>
              <a:rPr lang="en-US" dirty="0" smtClean="0">
                <a:latin typeface="Palatino" pitchFamily="18" charset="0"/>
                <a:ea typeface="+mn-ea"/>
              </a:rPr>
              <a:t>) </a:t>
            </a:r>
            <a:r>
              <a:rPr lang="en-US" dirty="0" smtClean="0">
                <a:ea typeface="+mn-ea"/>
              </a:rPr>
              <a:t>where </a:t>
            </a:r>
            <a:r>
              <a:rPr lang="en-US" i="1" dirty="0" smtClean="0">
                <a:latin typeface="Palatino" pitchFamily="18" charset="0"/>
                <a:ea typeface="+mn-ea"/>
              </a:rPr>
              <a:t>n</a:t>
            </a:r>
            <a:r>
              <a:rPr lang="en-US" dirty="0" smtClean="0">
                <a:ea typeface="+mn-ea"/>
              </a:rPr>
              <a:t> is the size of the expressions</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02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021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021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0217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0217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0217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021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2179" grpId="0" build="p"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Soundness of</a:t>
            </a:r>
            <a:br>
              <a:rPr lang="en-US" smtClean="0">
                <a:ea typeface="+mj-ea"/>
              </a:rPr>
            </a:br>
            <a:r>
              <a:rPr lang="en-US" smtClean="0">
                <a:ea typeface="+mj-ea"/>
              </a:rPr>
              <a:t>Generalized Modus Ponens (GMP)</a:t>
            </a:r>
          </a:p>
        </p:txBody>
      </p:sp>
      <p:sp>
        <p:nvSpPr>
          <p:cNvPr id="1333251" name="Rectangle 3"/>
          <p:cNvSpPr>
            <a:spLocks noGrp="1" noChangeArrowheads="1"/>
          </p:cNvSpPr>
          <p:nvPr>
            <p:ph idx="1"/>
          </p:nvPr>
        </p:nvSpPr>
        <p:spPr>
          <a:xfrm>
            <a:off x="304800" y="1600200"/>
            <a:ext cx="8839200" cy="4525963"/>
          </a:xfrm>
        </p:spPr>
        <p:txBody>
          <a:bodyPr>
            <a:normAutofit lnSpcReduction="10000"/>
          </a:bodyPr>
          <a:lstStyle/>
          <a:p>
            <a:pPr marL="457200" indent="-457200" eaLnBrk="1" hangingPunct="1">
              <a:lnSpc>
                <a:spcPct val="90000"/>
              </a:lnSpc>
            </a:pPr>
            <a:r>
              <a:rPr lang="en-US" sz="3000" dirty="0">
                <a:latin typeface="Calibri" charset="0"/>
              </a:rPr>
              <a:t>Show:</a:t>
            </a:r>
            <a:br>
              <a:rPr lang="en-US" sz="3000" dirty="0">
                <a:latin typeface="Calibri" charset="0"/>
              </a:rPr>
            </a:br>
            <a:r>
              <a:rPr lang="en-US" sz="3000" i="1" dirty="0">
                <a:latin typeface="Palatino" charset="0"/>
              </a:rPr>
              <a:t>p</a:t>
            </a:r>
            <a:r>
              <a:rPr lang="en-US" sz="3000" i="1" baseline="-25000" dirty="0">
                <a:latin typeface="Palatino" charset="0"/>
              </a:rPr>
              <a:t>1</a:t>
            </a:r>
            <a:r>
              <a:rPr lang="en-US" sz="3000" i="1" dirty="0">
                <a:latin typeface="Palatino" charset="0"/>
              </a:rPr>
              <a:t>', p</a:t>
            </a:r>
            <a:r>
              <a:rPr lang="en-US" sz="3000" i="1" baseline="-25000" dirty="0">
                <a:latin typeface="Palatino" charset="0"/>
              </a:rPr>
              <a:t>2</a:t>
            </a:r>
            <a:r>
              <a:rPr lang="en-US" sz="3000" i="1" dirty="0">
                <a:latin typeface="Palatino" charset="0"/>
              </a:rPr>
              <a:t>', …, </a:t>
            </a:r>
            <a:r>
              <a:rPr lang="en-US" sz="3000" i="1" dirty="0" err="1">
                <a:latin typeface="Palatino" charset="0"/>
              </a:rPr>
              <a:t>p</a:t>
            </a:r>
            <a:r>
              <a:rPr lang="en-US" sz="3000" i="1" baseline="-25000" dirty="0" err="1">
                <a:latin typeface="Palatino" charset="0"/>
              </a:rPr>
              <a:t>n</a:t>
            </a:r>
            <a:r>
              <a:rPr lang="en-US" sz="3000" i="1" dirty="0">
                <a:latin typeface="Palatino" charset="0"/>
              </a:rPr>
              <a:t>', </a:t>
            </a:r>
            <a:r>
              <a:rPr lang="en-US" sz="3000" dirty="0">
                <a:latin typeface="Palatino" charset="0"/>
              </a:rPr>
              <a:t>(</a:t>
            </a:r>
            <a:r>
              <a:rPr lang="en-US" sz="3000" i="1" dirty="0">
                <a:latin typeface="Palatino" charset="0"/>
              </a:rPr>
              <a:t>p</a:t>
            </a:r>
            <a:r>
              <a:rPr lang="en-US" sz="3000" i="1" baseline="-25000" dirty="0">
                <a:latin typeface="Palatino" charset="0"/>
              </a:rPr>
              <a:t>1 </a:t>
            </a:r>
            <a:r>
              <a:rPr lang="en-US" sz="3000" dirty="0" smtClean="0">
                <a:latin typeface="Symbol" charset="0"/>
              </a:rPr>
              <a:t>∧</a:t>
            </a:r>
            <a:r>
              <a:rPr lang="en-US" sz="3000" i="1" baseline="-25000" dirty="0" smtClean="0">
                <a:latin typeface="Palatino" charset="0"/>
              </a:rPr>
              <a:t> </a:t>
            </a:r>
            <a:r>
              <a:rPr lang="en-US" sz="3000" i="1" dirty="0">
                <a:latin typeface="Palatino" charset="0"/>
              </a:rPr>
              <a:t>p</a:t>
            </a:r>
            <a:r>
              <a:rPr lang="en-US" sz="3000" i="1" baseline="-25000" dirty="0">
                <a:latin typeface="Palatino" charset="0"/>
              </a:rPr>
              <a:t>2 </a:t>
            </a:r>
            <a:r>
              <a:rPr lang="en-US" sz="3000" dirty="0" smtClean="0">
                <a:latin typeface="Symbol" charset="0"/>
              </a:rPr>
              <a:t>∧ </a:t>
            </a:r>
            <a:r>
              <a:rPr lang="en-US" sz="3000" i="1" dirty="0" smtClean="0">
                <a:latin typeface="Palatino" charset="0"/>
              </a:rPr>
              <a:t>… </a:t>
            </a:r>
            <a:r>
              <a:rPr lang="en-US" sz="3000" dirty="0" smtClean="0">
                <a:latin typeface="Symbol" charset="0"/>
              </a:rPr>
              <a:t>∧</a:t>
            </a:r>
            <a:r>
              <a:rPr lang="en-US" sz="3000" i="1" baseline="-25000" dirty="0" smtClean="0">
                <a:latin typeface="Palatino" charset="0"/>
              </a:rPr>
              <a:t> </a:t>
            </a:r>
            <a:r>
              <a:rPr lang="en-US" sz="3000" i="1" dirty="0" err="1">
                <a:latin typeface="Palatino" charset="0"/>
              </a:rPr>
              <a:t>p</a:t>
            </a:r>
            <a:r>
              <a:rPr lang="en-US" sz="3000" i="1" baseline="-25000" dirty="0" err="1">
                <a:latin typeface="Palatino" charset="0"/>
              </a:rPr>
              <a:t>n</a:t>
            </a:r>
            <a:r>
              <a:rPr lang="en-US" sz="3000" i="1" baseline="-25000" dirty="0">
                <a:latin typeface="Palatino" charset="0"/>
              </a:rPr>
              <a:t> </a:t>
            </a:r>
            <a:r>
              <a:rPr lang="en-US" sz="3000" dirty="0" smtClean="0">
                <a:latin typeface="Symbol" charset="0"/>
              </a:rPr>
              <a:t>⇒</a:t>
            </a:r>
            <a:r>
              <a:rPr lang="en-US" sz="3000" i="1" baseline="-25000" dirty="0" smtClean="0">
                <a:latin typeface="Palatino" charset="0"/>
              </a:rPr>
              <a:t> </a:t>
            </a:r>
            <a:r>
              <a:rPr lang="en-US" sz="3000" i="1" dirty="0">
                <a:latin typeface="Palatino" charset="0"/>
              </a:rPr>
              <a:t>q</a:t>
            </a:r>
            <a:r>
              <a:rPr lang="en-US" sz="3000" dirty="0">
                <a:latin typeface="Palatino" charset="0"/>
              </a:rPr>
              <a:t>) </a:t>
            </a:r>
            <a:r>
              <a:rPr lang="en-US" sz="3000" dirty="0">
                <a:latin typeface="Calibri" charset="0"/>
              </a:rPr>
              <a:t>╞ </a:t>
            </a:r>
            <a:r>
              <a:rPr lang="en-US" sz="3000" i="1" dirty="0" err="1" smtClean="0">
                <a:latin typeface="Palatino" charset="0"/>
              </a:rPr>
              <a:t>q</a:t>
            </a:r>
            <a:r>
              <a:rPr lang="en-US" sz="1900" dirty="0" err="1" smtClean="0">
                <a:latin typeface="Symbol" charset="0"/>
              </a:rPr>
              <a:t>θ</a:t>
            </a:r>
            <a:endParaRPr lang="en-US" sz="1900" dirty="0">
              <a:latin typeface="Symbol" charset="0"/>
            </a:endParaRPr>
          </a:p>
          <a:p>
            <a:pPr marL="457200" indent="-457200" eaLnBrk="1" hangingPunct="1">
              <a:lnSpc>
                <a:spcPct val="90000"/>
              </a:lnSpc>
              <a:buFont typeface="Wingdings" charset="0"/>
              <a:buNone/>
            </a:pPr>
            <a:r>
              <a:rPr lang="en-US" sz="3000" dirty="0">
                <a:latin typeface="Calibri" charset="0"/>
              </a:rPr>
              <a:t>	</a:t>
            </a:r>
            <a:r>
              <a:rPr lang="en-US" sz="2400" dirty="0">
                <a:latin typeface="Calibri" charset="0"/>
              </a:rPr>
              <a:t>provided that </a:t>
            </a:r>
            <a:r>
              <a:rPr lang="en-US" sz="2400" i="1" dirty="0" err="1" smtClean="0">
                <a:latin typeface="Palatino" charset="0"/>
              </a:rPr>
              <a:t>p</a:t>
            </a:r>
            <a:r>
              <a:rPr lang="en-US" sz="2400" i="1" baseline="-25000" dirty="0" err="1" smtClean="0">
                <a:latin typeface="Palatino" charset="0"/>
              </a:rPr>
              <a:t>i</a:t>
            </a:r>
            <a:r>
              <a:rPr lang="en-US" sz="2400" i="1" dirty="0" err="1" smtClean="0">
                <a:latin typeface="Palatino" charset="0"/>
              </a:rPr>
              <a:t>’</a:t>
            </a:r>
            <a:r>
              <a:rPr lang="en-US" sz="2400" dirty="0" err="1" smtClean="0">
                <a:latin typeface="Symbol" charset="0"/>
              </a:rPr>
              <a:t>θ</a:t>
            </a:r>
            <a:r>
              <a:rPr lang="en-US" sz="2400" i="1" dirty="0" smtClean="0">
                <a:latin typeface="Palatino" charset="0"/>
              </a:rPr>
              <a:t> </a:t>
            </a:r>
            <a:r>
              <a:rPr lang="en-US" sz="2400" dirty="0">
                <a:latin typeface="Courier New" charset="0"/>
              </a:rPr>
              <a:t>=</a:t>
            </a:r>
            <a:r>
              <a:rPr lang="en-US" sz="2400" dirty="0">
                <a:latin typeface="Calibri" charset="0"/>
              </a:rPr>
              <a:t> </a:t>
            </a:r>
            <a:r>
              <a:rPr lang="en-US" sz="2400" i="1" dirty="0" err="1" smtClean="0">
                <a:latin typeface="Palatino" charset="0"/>
              </a:rPr>
              <a:t>p</a:t>
            </a:r>
            <a:r>
              <a:rPr lang="en-US" sz="2400" i="1" baseline="-25000" dirty="0" err="1" smtClean="0">
                <a:latin typeface="Palatino" charset="0"/>
              </a:rPr>
              <a:t>i</a:t>
            </a:r>
            <a:r>
              <a:rPr lang="en-US" sz="2400" dirty="0" err="1" smtClean="0">
                <a:latin typeface="Symbol" charset="0"/>
              </a:rPr>
              <a:t>θ</a:t>
            </a:r>
            <a:r>
              <a:rPr lang="en-US" sz="2400" i="1" dirty="0" smtClean="0">
                <a:latin typeface="Palatino" charset="0"/>
              </a:rPr>
              <a:t>  </a:t>
            </a:r>
            <a:r>
              <a:rPr lang="en-US" sz="2400" dirty="0">
                <a:latin typeface="Calibri" charset="0"/>
              </a:rPr>
              <a:t>for all</a:t>
            </a:r>
            <a:r>
              <a:rPr lang="en-US" sz="2400" i="1" dirty="0">
                <a:latin typeface="Palatino" charset="0"/>
              </a:rPr>
              <a:t> </a:t>
            </a:r>
            <a:r>
              <a:rPr lang="en-US" sz="2400" i="1" dirty="0" err="1">
                <a:latin typeface="Palatino" charset="0"/>
              </a:rPr>
              <a:t>i</a:t>
            </a:r>
            <a:r>
              <a:rPr lang="en-US" sz="2400" i="1" dirty="0">
                <a:latin typeface="Palatino" charset="0"/>
              </a:rPr>
              <a:t> </a:t>
            </a:r>
            <a:r>
              <a:rPr lang="en-US" sz="2400" dirty="0">
                <a:latin typeface="Calibri" charset="0"/>
              </a:rPr>
              <a:t>where </a:t>
            </a:r>
            <a:r>
              <a:rPr lang="en-US" sz="2400" dirty="0" smtClean="0">
                <a:latin typeface="Symbol" charset="0"/>
              </a:rPr>
              <a:t>α</a:t>
            </a:r>
            <a:r>
              <a:rPr lang="en-US" sz="2400" dirty="0" err="1" smtClean="0">
                <a:latin typeface="Symbol" charset="0"/>
              </a:rPr>
              <a:t>θ</a:t>
            </a:r>
            <a:r>
              <a:rPr lang="en-US" sz="2400" dirty="0" smtClean="0">
                <a:latin typeface="Calibri" charset="0"/>
              </a:rPr>
              <a:t> </a:t>
            </a:r>
            <a:r>
              <a:rPr lang="en-US" sz="2400" dirty="0">
                <a:latin typeface="Calibri" charset="0"/>
              </a:rPr>
              <a:t>is </a:t>
            </a:r>
            <a:r>
              <a:rPr lang="en-US" sz="2400" dirty="0">
                <a:latin typeface="Palatino" charset="0"/>
              </a:rPr>
              <a:t>SUBST</a:t>
            </a:r>
            <a:r>
              <a:rPr lang="en-US" sz="2400" dirty="0" smtClean="0">
                <a:latin typeface="Palatino" charset="0"/>
              </a:rPr>
              <a:t>(</a:t>
            </a:r>
            <a:r>
              <a:rPr lang="en-US" sz="2400" dirty="0" err="1" smtClean="0">
                <a:latin typeface="Symbol" charset="0"/>
              </a:rPr>
              <a:t>θ</a:t>
            </a:r>
            <a:r>
              <a:rPr lang="en-US" sz="2400" i="1" dirty="0" smtClean="0">
                <a:latin typeface="Palatino" charset="0"/>
              </a:rPr>
              <a:t>, </a:t>
            </a:r>
            <a:r>
              <a:rPr lang="en-US" sz="2400" dirty="0" smtClean="0">
                <a:latin typeface="Symbol" charset="0"/>
              </a:rPr>
              <a:t>α</a:t>
            </a:r>
            <a:r>
              <a:rPr lang="en-US" sz="2400" dirty="0" smtClean="0">
                <a:latin typeface="Palatino" charset="0"/>
              </a:rPr>
              <a:t>)</a:t>
            </a:r>
            <a:r>
              <a:rPr lang="en-US" sz="2400" dirty="0">
                <a:latin typeface="Calibri" charset="0"/>
              </a:rPr>
              <a:t/>
            </a:r>
            <a:br>
              <a:rPr lang="en-US" sz="2400" dirty="0">
                <a:latin typeface="Calibri" charset="0"/>
              </a:rPr>
            </a:br>
            <a:r>
              <a:rPr lang="en-US" sz="2400" dirty="0">
                <a:latin typeface="Calibri" charset="0"/>
              </a:rPr>
              <a:t>(i.e., unification succeeds)</a:t>
            </a:r>
            <a:r>
              <a:rPr lang="en-US" sz="2400" i="1" dirty="0">
                <a:latin typeface="Palatino" charset="0"/>
              </a:rPr>
              <a:t> </a:t>
            </a:r>
          </a:p>
          <a:p>
            <a:pPr marL="457200" indent="-457200" eaLnBrk="1" hangingPunct="1">
              <a:lnSpc>
                <a:spcPct val="90000"/>
              </a:lnSpc>
              <a:buFont typeface="Wingdings" charset="0"/>
              <a:buNone/>
            </a:pPr>
            <a:r>
              <a:rPr lang="en-US" sz="2400" i="1" dirty="0">
                <a:latin typeface="Palatino" charset="0"/>
              </a:rPr>
              <a:t/>
            </a:r>
            <a:br>
              <a:rPr lang="en-US" sz="2400" i="1" dirty="0">
                <a:latin typeface="Palatino" charset="0"/>
              </a:rPr>
            </a:br>
            <a:r>
              <a:rPr lang="en-US" sz="3000" dirty="0">
                <a:latin typeface="Calibri" charset="0"/>
              </a:rPr>
              <a:t>Lemma: for any Horn clause </a:t>
            </a:r>
            <a:r>
              <a:rPr lang="en-US" sz="3000" i="1" dirty="0">
                <a:latin typeface="Palatino" charset="0"/>
              </a:rPr>
              <a:t>p</a:t>
            </a:r>
            <a:r>
              <a:rPr lang="en-US" sz="3000" dirty="0">
                <a:latin typeface="Calibri" charset="0"/>
              </a:rPr>
              <a:t>, </a:t>
            </a:r>
            <a:r>
              <a:rPr lang="en-US" sz="3000" i="1" dirty="0">
                <a:latin typeface="Palatino" charset="0"/>
              </a:rPr>
              <a:t>p </a:t>
            </a:r>
            <a:r>
              <a:rPr lang="en-US" sz="3000" dirty="0">
                <a:latin typeface="Calibri" charset="0"/>
              </a:rPr>
              <a:t>╞ </a:t>
            </a:r>
            <a:r>
              <a:rPr lang="en-US" sz="3000" i="1" dirty="0" err="1" smtClean="0">
                <a:latin typeface="Palatino" charset="0"/>
              </a:rPr>
              <a:t>p</a:t>
            </a:r>
            <a:r>
              <a:rPr lang="en-US" sz="1900" dirty="0" err="1" smtClean="0">
                <a:latin typeface="Symbol" charset="0"/>
              </a:rPr>
              <a:t>θ</a:t>
            </a:r>
            <a:r>
              <a:rPr lang="en-US" sz="3000" dirty="0" smtClean="0">
                <a:latin typeface="Calibri" charset="0"/>
              </a:rPr>
              <a:t>  </a:t>
            </a:r>
            <a:r>
              <a:rPr lang="en-US" sz="3000" dirty="0">
                <a:latin typeface="Calibri" charset="0"/>
              </a:rPr>
              <a:t>by UE</a:t>
            </a:r>
          </a:p>
          <a:p>
            <a:pPr marL="457200" indent="-457200" eaLnBrk="1" hangingPunct="1">
              <a:lnSpc>
                <a:spcPct val="90000"/>
              </a:lnSpc>
              <a:buFont typeface="Wingdings" charset="0"/>
              <a:buAutoNum type="arabicPeriod"/>
            </a:pPr>
            <a:r>
              <a:rPr lang="en-US" sz="3000" dirty="0">
                <a:latin typeface="Calibri" charset="0"/>
              </a:rPr>
              <a:t> </a:t>
            </a:r>
            <a:r>
              <a:rPr lang="en-US" sz="3000" i="1" dirty="0">
                <a:latin typeface="Palatino" charset="0"/>
              </a:rPr>
              <a:t>(p</a:t>
            </a:r>
            <a:r>
              <a:rPr lang="en-US" sz="3000" i="1" baseline="-25000" dirty="0">
                <a:latin typeface="Palatino" charset="0"/>
              </a:rPr>
              <a:t>1 </a:t>
            </a:r>
            <a:r>
              <a:rPr lang="en-US" sz="3000" dirty="0" smtClean="0">
                <a:latin typeface="Symbol" charset="0"/>
              </a:rPr>
              <a:t>∧</a:t>
            </a:r>
            <a:r>
              <a:rPr lang="en-US" sz="3000" i="1" baseline="-25000" dirty="0" smtClean="0">
                <a:latin typeface="Palatino" charset="0"/>
              </a:rPr>
              <a:t> </a:t>
            </a:r>
            <a:r>
              <a:rPr lang="en-US" sz="3000" i="1" dirty="0" smtClean="0">
                <a:latin typeface="Palatino" charset="0"/>
              </a:rPr>
              <a:t>…</a:t>
            </a:r>
            <a:r>
              <a:rPr lang="en-US" sz="3000" dirty="0" smtClean="0">
                <a:latin typeface="Symbol" charset="0"/>
              </a:rPr>
              <a:t>∧</a:t>
            </a:r>
            <a:r>
              <a:rPr lang="en-US" sz="3000" i="1" baseline="-25000" dirty="0" smtClean="0">
                <a:latin typeface="Palatino" charset="0"/>
              </a:rPr>
              <a:t> </a:t>
            </a:r>
            <a:r>
              <a:rPr lang="en-US" sz="3000" i="1" dirty="0" err="1">
                <a:latin typeface="Palatino" charset="0"/>
              </a:rPr>
              <a:t>p</a:t>
            </a:r>
            <a:r>
              <a:rPr lang="en-US" sz="3000" i="1" baseline="-25000" dirty="0" err="1">
                <a:latin typeface="Palatino" charset="0"/>
              </a:rPr>
              <a:t>n</a:t>
            </a:r>
            <a:r>
              <a:rPr lang="en-US" sz="3000" i="1" baseline="-25000" dirty="0">
                <a:latin typeface="Palatino" charset="0"/>
              </a:rPr>
              <a:t> </a:t>
            </a:r>
            <a:r>
              <a:rPr lang="en-US" sz="3000" dirty="0" smtClean="0">
                <a:latin typeface="Symbol" charset="0"/>
              </a:rPr>
              <a:t>⇒</a:t>
            </a:r>
            <a:r>
              <a:rPr lang="en-US" sz="3000" i="1" baseline="-25000" dirty="0" smtClean="0">
                <a:latin typeface="Palatino" charset="0"/>
              </a:rPr>
              <a:t> </a:t>
            </a:r>
            <a:r>
              <a:rPr lang="en-US" sz="3000" i="1" dirty="0">
                <a:latin typeface="Palatino" charset="0"/>
              </a:rPr>
              <a:t>q) </a:t>
            </a:r>
            <a:r>
              <a:rPr lang="en-US" sz="3600" dirty="0" smtClean="0">
                <a:latin typeface="Calibri" charset="0"/>
              </a:rPr>
              <a:t>⊨</a:t>
            </a:r>
            <a:r>
              <a:rPr lang="en-US" sz="3000" dirty="0">
                <a:latin typeface="Calibri" charset="0"/>
              </a:rPr>
              <a:t/>
            </a:r>
            <a:br>
              <a:rPr lang="en-US" sz="3000" dirty="0">
                <a:latin typeface="Calibri" charset="0"/>
              </a:rPr>
            </a:br>
            <a:r>
              <a:rPr lang="en-US" sz="3000" dirty="0">
                <a:latin typeface="Calibri" charset="0"/>
              </a:rPr>
              <a:t> </a:t>
            </a:r>
            <a:r>
              <a:rPr lang="en-US" sz="3000" i="1" dirty="0">
                <a:latin typeface="Palatino" charset="0"/>
              </a:rPr>
              <a:t>(p</a:t>
            </a:r>
            <a:r>
              <a:rPr lang="en-US" sz="3000" i="1" baseline="-25000" dirty="0">
                <a:latin typeface="Palatino" charset="0"/>
              </a:rPr>
              <a:t>1 </a:t>
            </a:r>
            <a:r>
              <a:rPr lang="en-US" sz="3000" dirty="0" smtClean="0">
                <a:latin typeface="Symbol" charset="0"/>
              </a:rPr>
              <a:t>∧</a:t>
            </a:r>
            <a:r>
              <a:rPr lang="en-US" sz="3000" i="1" baseline="-25000" dirty="0" smtClean="0">
                <a:latin typeface="Palatino" charset="0"/>
              </a:rPr>
              <a:t> </a:t>
            </a:r>
            <a:r>
              <a:rPr lang="en-US" sz="3000" i="1" dirty="0" smtClean="0">
                <a:latin typeface="Palatino" charset="0"/>
              </a:rPr>
              <a:t>…</a:t>
            </a:r>
            <a:r>
              <a:rPr lang="en-US" sz="3000" dirty="0" smtClean="0">
                <a:latin typeface="Symbol" charset="0"/>
              </a:rPr>
              <a:t>∧</a:t>
            </a:r>
            <a:r>
              <a:rPr lang="en-US" sz="3000" i="1" baseline="-25000" dirty="0" smtClean="0">
                <a:latin typeface="Palatino" charset="0"/>
              </a:rPr>
              <a:t> </a:t>
            </a:r>
            <a:r>
              <a:rPr lang="en-US" sz="3000" i="1" dirty="0" err="1">
                <a:latin typeface="Palatino" charset="0"/>
              </a:rPr>
              <a:t>p</a:t>
            </a:r>
            <a:r>
              <a:rPr lang="en-US" sz="3000" i="1" baseline="-25000" dirty="0" err="1">
                <a:latin typeface="Palatino" charset="0"/>
              </a:rPr>
              <a:t>n</a:t>
            </a:r>
            <a:r>
              <a:rPr lang="en-US" sz="3000" i="1" baseline="-25000" dirty="0">
                <a:latin typeface="Palatino" charset="0"/>
              </a:rPr>
              <a:t> </a:t>
            </a:r>
            <a:r>
              <a:rPr lang="en-US" sz="3000" dirty="0" smtClean="0">
                <a:latin typeface="Symbol" charset="0"/>
              </a:rPr>
              <a:t>⇒</a:t>
            </a:r>
            <a:r>
              <a:rPr lang="en-US" sz="3000" i="1" baseline="-25000" dirty="0" smtClean="0">
                <a:latin typeface="Palatino" charset="0"/>
              </a:rPr>
              <a:t> </a:t>
            </a:r>
            <a:r>
              <a:rPr lang="en-US" sz="3000" i="1" dirty="0">
                <a:latin typeface="Palatino" charset="0"/>
              </a:rPr>
              <a:t>q</a:t>
            </a:r>
            <a:r>
              <a:rPr lang="en-US" sz="3000" i="1" dirty="0" smtClean="0">
                <a:latin typeface="Palatino" charset="0"/>
              </a:rPr>
              <a:t>)</a:t>
            </a:r>
            <a:r>
              <a:rPr lang="en-US" sz="1900" dirty="0" err="1" smtClean="0">
                <a:latin typeface="Symbol" charset="0"/>
              </a:rPr>
              <a:t>θ</a:t>
            </a:r>
            <a:r>
              <a:rPr lang="en-US" sz="3000" dirty="0" smtClean="0">
                <a:latin typeface="Symbol" charset="0"/>
              </a:rPr>
              <a:t> </a:t>
            </a:r>
            <a:r>
              <a:rPr lang="en-US" sz="3000" dirty="0">
                <a:latin typeface="Symbol" charset="0"/>
              </a:rPr>
              <a:t>= </a:t>
            </a:r>
            <a:r>
              <a:rPr lang="en-US" sz="3000" i="1" dirty="0">
                <a:solidFill>
                  <a:srgbClr val="CC3300"/>
                </a:solidFill>
                <a:latin typeface="Symbol" charset="0"/>
              </a:rPr>
              <a:t>(</a:t>
            </a:r>
            <a:r>
              <a:rPr lang="en-US" sz="3000" i="1" dirty="0" smtClean="0">
                <a:solidFill>
                  <a:srgbClr val="CC3300"/>
                </a:solidFill>
                <a:latin typeface="Palatino" charset="0"/>
              </a:rPr>
              <a:t>p</a:t>
            </a:r>
            <a:r>
              <a:rPr lang="en-US" sz="3000" i="1" baseline="-25000" dirty="0" smtClean="0">
                <a:solidFill>
                  <a:srgbClr val="CC3300"/>
                </a:solidFill>
                <a:latin typeface="Palatino" charset="0"/>
              </a:rPr>
              <a:t>1</a:t>
            </a:r>
            <a:r>
              <a:rPr lang="en-US" sz="1900" dirty="0" smtClean="0">
                <a:solidFill>
                  <a:srgbClr val="CC3300"/>
                </a:solidFill>
                <a:latin typeface="Symbol" charset="0"/>
              </a:rPr>
              <a:t>θ</a:t>
            </a:r>
            <a:r>
              <a:rPr lang="en-US" sz="3000" i="1" baseline="-25000" dirty="0" smtClean="0">
                <a:solidFill>
                  <a:srgbClr val="CC3300"/>
                </a:solidFill>
                <a:latin typeface="Palatino" charset="0"/>
              </a:rPr>
              <a:t> </a:t>
            </a:r>
            <a:r>
              <a:rPr lang="en-US" sz="3000" dirty="0" smtClean="0">
                <a:solidFill>
                  <a:srgbClr val="CC3300"/>
                </a:solidFill>
                <a:latin typeface="Symbol" charset="0"/>
              </a:rPr>
              <a:t>∧</a:t>
            </a:r>
            <a:r>
              <a:rPr lang="en-US" sz="3000" i="1" dirty="0" smtClean="0">
                <a:solidFill>
                  <a:srgbClr val="CC3300"/>
                </a:solidFill>
                <a:latin typeface="Palatino" charset="0"/>
              </a:rPr>
              <a:t>…</a:t>
            </a:r>
            <a:r>
              <a:rPr lang="en-US" sz="3000" dirty="0" smtClean="0">
                <a:solidFill>
                  <a:srgbClr val="CC3300"/>
                </a:solidFill>
                <a:latin typeface="Symbol" charset="0"/>
              </a:rPr>
              <a:t>∧</a:t>
            </a:r>
            <a:r>
              <a:rPr lang="en-US" sz="3000" i="1" baseline="-25000" dirty="0" smtClean="0">
                <a:solidFill>
                  <a:srgbClr val="CC3300"/>
                </a:solidFill>
                <a:latin typeface="Palatino" charset="0"/>
              </a:rPr>
              <a:t> </a:t>
            </a:r>
            <a:r>
              <a:rPr lang="en-US" sz="3000" i="1" dirty="0" err="1" smtClean="0">
                <a:solidFill>
                  <a:srgbClr val="CC3300"/>
                </a:solidFill>
                <a:latin typeface="Palatino" charset="0"/>
              </a:rPr>
              <a:t>p</a:t>
            </a:r>
            <a:r>
              <a:rPr lang="en-US" sz="3000" i="1" baseline="-25000" dirty="0" err="1" smtClean="0">
                <a:solidFill>
                  <a:srgbClr val="CC3300"/>
                </a:solidFill>
                <a:latin typeface="Palatino" charset="0"/>
              </a:rPr>
              <a:t>n</a:t>
            </a:r>
            <a:r>
              <a:rPr lang="en-US" sz="1900" dirty="0" err="1" smtClean="0">
                <a:solidFill>
                  <a:srgbClr val="CC3300"/>
                </a:solidFill>
                <a:latin typeface="Symbol" charset="0"/>
              </a:rPr>
              <a:t>θ</a:t>
            </a:r>
            <a:r>
              <a:rPr lang="en-US" sz="3000" i="1" baseline="-25000" dirty="0" smtClean="0">
                <a:solidFill>
                  <a:srgbClr val="CC3300"/>
                </a:solidFill>
                <a:latin typeface="Palatino" charset="0"/>
              </a:rPr>
              <a:t>  </a:t>
            </a:r>
            <a:r>
              <a:rPr lang="en-US" sz="3000" dirty="0" smtClean="0">
                <a:solidFill>
                  <a:srgbClr val="CC3300"/>
                </a:solidFill>
                <a:latin typeface="Symbol" charset="0"/>
              </a:rPr>
              <a:t>⇒</a:t>
            </a:r>
            <a:r>
              <a:rPr lang="en-US" sz="3000" i="1" baseline="-25000" dirty="0" smtClean="0">
                <a:solidFill>
                  <a:srgbClr val="CC3300"/>
                </a:solidFill>
                <a:latin typeface="Palatino" charset="0"/>
              </a:rPr>
              <a:t> </a:t>
            </a:r>
            <a:r>
              <a:rPr lang="en-US" sz="3000" i="1" dirty="0" err="1" smtClean="0">
                <a:solidFill>
                  <a:srgbClr val="CC3300"/>
                </a:solidFill>
                <a:latin typeface="Palatino" charset="0"/>
              </a:rPr>
              <a:t>q</a:t>
            </a:r>
            <a:r>
              <a:rPr lang="en-US" sz="1900" dirty="0" err="1" smtClean="0">
                <a:solidFill>
                  <a:srgbClr val="CC3300"/>
                </a:solidFill>
                <a:latin typeface="Symbol" charset="0"/>
              </a:rPr>
              <a:t>θ</a:t>
            </a:r>
            <a:r>
              <a:rPr lang="en-US" sz="3000" i="1" dirty="0" smtClean="0">
                <a:solidFill>
                  <a:srgbClr val="CC3300"/>
                </a:solidFill>
                <a:latin typeface="Palatino" charset="0"/>
              </a:rPr>
              <a:t>)    </a:t>
            </a:r>
            <a:r>
              <a:rPr lang="en-US" sz="1900" dirty="0">
                <a:solidFill>
                  <a:srgbClr val="000000"/>
                </a:solidFill>
                <a:latin typeface="Calibri" charset="0"/>
              </a:rPr>
              <a:t>(by lemma)</a:t>
            </a:r>
          </a:p>
          <a:p>
            <a:pPr marL="457200" indent="-457200" eaLnBrk="1" hangingPunct="1">
              <a:lnSpc>
                <a:spcPct val="90000"/>
              </a:lnSpc>
              <a:buFont typeface="Wingdings" charset="0"/>
              <a:buAutoNum type="arabicPeriod"/>
            </a:pPr>
            <a:r>
              <a:rPr lang="en-US" sz="3000" dirty="0">
                <a:latin typeface="Calibri" charset="0"/>
              </a:rPr>
              <a:t> </a:t>
            </a:r>
            <a:r>
              <a:rPr lang="en-US" sz="3000" i="1" dirty="0">
                <a:latin typeface="Palatino" charset="0"/>
              </a:rPr>
              <a:t>p</a:t>
            </a:r>
            <a:r>
              <a:rPr lang="en-US" sz="3000" i="1" baseline="-25000" dirty="0">
                <a:latin typeface="Palatino" charset="0"/>
              </a:rPr>
              <a:t>1</a:t>
            </a:r>
            <a:r>
              <a:rPr lang="en-US" sz="3000" i="1" dirty="0">
                <a:latin typeface="Palatino" charset="0"/>
              </a:rPr>
              <a:t>', …, </a:t>
            </a:r>
            <a:r>
              <a:rPr lang="en-US" sz="3000" i="1" dirty="0" err="1">
                <a:latin typeface="Palatino" charset="0"/>
              </a:rPr>
              <a:t>p</a:t>
            </a:r>
            <a:r>
              <a:rPr lang="en-US" sz="3000" i="1" baseline="-25000" dirty="0" err="1">
                <a:latin typeface="Palatino" charset="0"/>
              </a:rPr>
              <a:t>n</a:t>
            </a:r>
            <a:r>
              <a:rPr lang="en-US" sz="3000" i="1" dirty="0">
                <a:latin typeface="Palatino" charset="0"/>
              </a:rPr>
              <a:t>' </a:t>
            </a:r>
            <a:r>
              <a:rPr lang="en-US" sz="3600" dirty="0" smtClean="0">
                <a:latin typeface="Calibri" charset="0"/>
              </a:rPr>
              <a:t>⊨</a:t>
            </a:r>
            <a:r>
              <a:rPr lang="en-US" sz="3000" dirty="0" smtClean="0">
                <a:latin typeface="Calibri" charset="0"/>
              </a:rPr>
              <a:t> </a:t>
            </a:r>
            <a:r>
              <a:rPr lang="en-US" sz="3000" i="1" dirty="0">
                <a:latin typeface="Palatino" charset="0"/>
              </a:rPr>
              <a:t>p</a:t>
            </a:r>
            <a:r>
              <a:rPr lang="en-US" sz="3000" i="1" baseline="-25000" dirty="0">
                <a:latin typeface="Palatino" charset="0"/>
              </a:rPr>
              <a:t>1</a:t>
            </a:r>
            <a:r>
              <a:rPr lang="en-US" sz="3000" i="1" dirty="0">
                <a:latin typeface="Palatino" charset="0"/>
              </a:rPr>
              <a:t>'</a:t>
            </a:r>
            <a:r>
              <a:rPr lang="en-US" sz="3000" i="1" baseline="-25000" dirty="0">
                <a:latin typeface="Palatino" charset="0"/>
              </a:rPr>
              <a:t> </a:t>
            </a:r>
            <a:r>
              <a:rPr lang="en-US" sz="3000" dirty="0" smtClean="0">
                <a:latin typeface="Symbol" charset="0"/>
              </a:rPr>
              <a:t>∧</a:t>
            </a:r>
            <a:r>
              <a:rPr lang="en-US" sz="3000" i="1" baseline="-25000" dirty="0" smtClean="0">
                <a:latin typeface="Palatino" charset="0"/>
              </a:rPr>
              <a:t> </a:t>
            </a:r>
            <a:r>
              <a:rPr lang="en-US" sz="3000" i="1" dirty="0" smtClean="0">
                <a:latin typeface="Palatino" charset="0"/>
              </a:rPr>
              <a:t>…</a:t>
            </a:r>
            <a:r>
              <a:rPr lang="en-US" sz="3000" dirty="0" smtClean="0">
                <a:latin typeface="Symbol" charset="0"/>
              </a:rPr>
              <a:t>∧</a:t>
            </a:r>
            <a:r>
              <a:rPr lang="en-US" sz="3000" i="1" baseline="-25000" dirty="0" smtClean="0">
                <a:latin typeface="Palatino" charset="0"/>
              </a:rPr>
              <a:t> </a:t>
            </a:r>
            <a:r>
              <a:rPr lang="en-US" sz="3000" i="1" dirty="0" err="1">
                <a:latin typeface="Palatino" charset="0"/>
              </a:rPr>
              <a:t>p</a:t>
            </a:r>
            <a:r>
              <a:rPr lang="en-US" sz="3000" i="1" baseline="-25000" dirty="0" err="1">
                <a:latin typeface="Palatino" charset="0"/>
              </a:rPr>
              <a:t>n</a:t>
            </a:r>
            <a:r>
              <a:rPr lang="en-US" sz="3000" i="1" dirty="0">
                <a:latin typeface="Palatino" charset="0"/>
              </a:rPr>
              <a:t>' </a:t>
            </a:r>
            <a:r>
              <a:rPr lang="en-US" sz="3000" dirty="0" smtClean="0">
                <a:latin typeface="Calibri" charset="0"/>
              </a:rPr>
              <a:t>⊨ </a:t>
            </a:r>
            <a:r>
              <a:rPr lang="en-US" sz="3000" i="1" dirty="0" smtClean="0">
                <a:solidFill>
                  <a:schemeClr val="hlink"/>
                </a:solidFill>
                <a:latin typeface="Palatino" charset="0"/>
              </a:rPr>
              <a:t>p</a:t>
            </a:r>
            <a:r>
              <a:rPr lang="en-US" sz="3000" i="1" baseline="-25000" dirty="0" smtClean="0">
                <a:solidFill>
                  <a:schemeClr val="hlink"/>
                </a:solidFill>
                <a:latin typeface="Palatino" charset="0"/>
              </a:rPr>
              <a:t>1</a:t>
            </a:r>
            <a:r>
              <a:rPr lang="en-US" sz="3000" i="1" dirty="0" smtClean="0">
                <a:solidFill>
                  <a:schemeClr val="hlink"/>
                </a:solidFill>
                <a:latin typeface="Palatino" charset="0"/>
              </a:rPr>
              <a:t>’</a:t>
            </a:r>
            <a:r>
              <a:rPr lang="en-US" sz="1900" dirty="0" smtClean="0">
                <a:solidFill>
                  <a:schemeClr val="hlink"/>
                </a:solidFill>
                <a:latin typeface="Symbol" charset="0"/>
              </a:rPr>
              <a:t>θ</a:t>
            </a:r>
            <a:r>
              <a:rPr lang="en-US" sz="3000" i="1" baseline="-25000" dirty="0" smtClean="0">
                <a:solidFill>
                  <a:schemeClr val="hlink"/>
                </a:solidFill>
                <a:latin typeface="Palatino" charset="0"/>
              </a:rPr>
              <a:t> </a:t>
            </a:r>
            <a:r>
              <a:rPr lang="en-US" sz="3000" dirty="0" smtClean="0">
                <a:solidFill>
                  <a:schemeClr val="hlink"/>
                </a:solidFill>
                <a:latin typeface="Symbol" charset="0"/>
              </a:rPr>
              <a:t>∧</a:t>
            </a:r>
            <a:r>
              <a:rPr lang="en-US" sz="3000" i="1" dirty="0" smtClean="0">
                <a:solidFill>
                  <a:schemeClr val="hlink"/>
                </a:solidFill>
                <a:latin typeface="Palatino" charset="0"/>
              </a:rPr>
              <a:t>…</a:t>
            </a:r>
            <a:r>
              <a:rPr lang="en-US" sz="3000" dirty="0" smtClean="0">
                <a:solidFill>
                  <a:schemeClr val="hlink"/>
                </a:solidFill>
                <a:latin typeface="Symbol" charset="0"/>
              </a:rPr>
              <a:t>∧</a:t>
            </a:r>
            <a:r>
              <a:rPr lang="en-US" sz="3000" i="1" baseline="-25000" dirty="0" smtClean="0">
                <a:solidFill>
                  <a:schemeClr val="hlink"/>
                </a:solidFill>
                <a:latin typeface="Palatino" charset="0"/>
              </a:rPr>
              <a:t> </a:t>
            </a:r>
            <a:r>
              <a:rPr lang="en-US" sz="3000" i="1" dirty="0" err="1" smtClean="0">
                <a:solidFill>
                  <a:schemeClr val="hlink"/>
                </a:solidFill>
                <a:latin typeface="Palatino" charset="0"/>
              </a:rPr>
              <a:t>p</a:t>
            </a:r>
            <a:r>
              <a:rPr lang="en-US" sz="3000" i="1" baseline="-25000" dirty="0" err="1" smtClean="0">
                <a:solidFill>
                  <a:schemeClr val="hlink"/>
                </a:solidFill>
                <a:latin typeface="Palatino" charset="0"/>
              </a:rPr>
              <a:t>n</a:t>
            </a:r>
            <a:r>
              <a:rPr lang="en-US" sz="3000" i="1" dirty="0" err="1" smtClean="0">
                <a:solidFill>
                  <a:schemeClr val="hlink"/>
                </a:solidFill>
                <a:latin typeface="Palatino" charset="0"/>
              </a:rPr>
              <a:t>’</a:t>
            </a:r>
            <a:r>
              <a:rPr lang="en-US" sz="1900" dirty="0" err="1" smtClean="0">
                <a:solidFill>
                  <a:schemeClr val="hlink"/>
                </a:solidFill>
                <a:latin typeface="Symbol" charset="0"/>
              </a:rPr>
              <a:t>θ</a:t>
            </a:r>
            <a:r>
              <a:rPr lang="en-US" sz="1900" i="1" dirty="0" smtClean="0">
                <a:solidFill>
                  <a:schemeClr val="hlink"/>
                </a:solidFill>
                <a:latin typeface="Symbol" charset="0"/>
              </a:rPr>
              <a:t>   </a:t>
            </a:r>
            <a:r>
              <a:rPr lang="en-US" sz="1900" dirty="0">
                <a:solidFill>
                  <a:srgbClr val="000000"/>
                </a:solidFill>
                <a:latin typeface="Calibri" charset="0"/>
              </a:rPr>
              <a:t>(by AI, lemma)</a:t>
            </a:r>
            <a:endParaRPr lang="en-US" sz="3000" i="1" dirty="0">
              <a:solidFill>
                <a:schemeClr val="hlink"/>
              </a:solidFill>
              <a:latin typeface="Courier New" charset="0"/>
            </a:endParaRPr>
          </a:p>
          <a:p>
            <a:pPr marL="457200" indent="-457200" eaLnBrk="1" hangingPunct="1">
              <a:lnSpc>
                <a:spcPct val="90000"/>
              </a:lnSpc>
              <a:buFont typeface="Wingdings" charset="0"/>
              <a:buAutoNum type="arabicPeriod"/>
            </a:pPr>
            <a:r>
              <a:rPr lang="en-US" sz="3000" dirty="0">
                <a:latin typeface="Calibri" charset="0"/>
              </a:rPr>
              <a:t> </a:t>
            </a:r>
            <a:r>
              <a:rPr lang="en-US" sz="3000" i="1" dirty="0" err="1" smtClean="0">
                <a:solidFill>
                  <a:schemeClr val="tx2"/>
                </a:solidFill>
                <a:latin typeface="Palatino" charset="0"/>
              </a:rPr>
              <a:t>q</a:t>
            </a:r>
            <a:r>
              <a:rPr lang="en-US" sz="1900" dirty="0" err="1" smtClean="0">
                <a:solidFill>
                  <a:schemeClr val="tx2"/>
                </a:solidFill>
                <a:latin typeface="Symbol" charset="0"/>
              </a:rPr>
              <a:t>θ</a:t>
            </a:r>
            <a:r>
              <a:rPr lang="en-US" sz="3000" dirty="0">
                <a:solidFill>
                  <a:schemeClr val="tx2"/>
                </a:solidFill>
                <a:latin typeface="Calibri" charset="0"/>
              </a:rPr>
              <a:t>	</a:t>
            </a:r>
            <a:r>
              <a:rPr lang="en-US" sz="3000" dirty="0">
                <a:latin typeface="Calibri" charset="0"/>
              </a:rPr>
              <a:t>                              		</a:t>
            </a:r>
            <a:r>
              <a:rPr lang="en-US" sz="1900" dirty="0">
                <a:latin typeface="Calibri" charset="0"/>
              </a:rPr>
              <a:t>(by MP </a:t>
            </a:r>
            <a:r>
              <a:rPr lang="en-US" sz="1900" dirty="0">
                <a:solidFill>
                  <a:srgbClr val="CC3300"/>
                </a:solidFill>
                <a:latin typeface="Calibri" charset="0"/>
              </a:rPr>
              <a:t>1</a:t>
            </a:r>
            <a:r>
              <a:rPr lang="en-US" sz="1900" dirty="0">
                <a:latin typeface="Calibri" charset="0"/>
              </a:rPr>
              <a:t> &amp; </a:t>
            </a:r>
            <a:r>
              <a:rPr lang="en-US" sz="1900" dirty="0">
                <a:solidFill>
                  <a:schemeClr val="hlink"/>
                </a:solidFill>
                <a:latin typeface="Calibri" charset="0"/>
              </a:rPr>
              <a:t>2</a:t>
            </a:r>
            <a:r>
              <a:rPr lang="en-US" sz="1900" dirty="0">
                <a:latin typeface="Calibri" charset="0"/>
              </a:rPr>
              <a:t>, since </a:t>
            </a:r>
            <a:r>
              <a:rPr lang="en-US" sz="1900" i="1" dirty="0" err="1" smtClean="0">
                <a:latin typeface="Palatino" charset="0"/>
              </a:rPr>
              <a:t>p</a:t>
            </a:r>
            <a:r>
              <a:rPr lang="en-US" sz="1900" i="1" baseline="-25000" dirty="0" err="1" smtClean="0">
                <a:latin typeface="Palatino" charset="0"/>
              </a:rPr>
              <a:t>i</a:t>
            </a:r>
            <a:r>
              <a:rPr lang="en-US" sz="1900" i="1" dirty="0" err="1" smtClean="0">
                <a:latin typeface="Palatino" charset="0"/>
              </a:rPr>
              <a:t>’</a:t>
            </a:r>
            <a:r>
              <a:rPr lang="en-US" sz="1900" dirty="0" err="1" smtClean="0">
                <a:latin typeface="Symbol" charset="0"/>
              </a:rPr>
              <a:t>θ</a:t>
            </a:r>
            <a:r>
              <a:rPr lang="en-US" sz="1900" i="1" dirty="0" smtClean="0">
                <a:latin typeface="Palatino" charset="0"/>
              </a:rPr>
              <a:t> </a:t>
            </a:r>
            <a:r>
              <a:rPr lang="en-US" sz="1900" dirty="0">
                <a:latin typeface="Courier New" charset="0"/>
              </a:rPr>
              <a:t>=</a:t>
            </a:r>
            <a:r>
              <a:rPr lang="en-US" sz="1900" dirty="0">
                <a:latin typeface="Calibri" charset="0"/>
              </a:rPr>
              <a:t> </a:t>
            </a:r>
            <a:r>
              <a:rPr lang="en-US" sz="1900" i="1" dirty="0" err="1" smtClean="0">
                <a:latin typeface="Palatino" charset="0"/>
              </a:rPr>
              <a:t>p</a:t>
            </a:r>
            <a:r>
              <a:rPr lang="en-US" sz="1900" i="1" baseline="-25000" dirty="0" err="1" smtClean="0">
                <a:latin typeface="Palatino" charset="0"/>
              </a:rPr>
              <a:t>i</a:t>
            </a:r>
            <a:r>
              <a:rPr lang="en-US" sz="1900" dirty="0" err="1" smtClean="0">
                <a:latin typeface="Symbol" charset="0"/>
              </a:rPr>
              <a:t>θ</a:t>
            </a:r>
            <a:r>
              <a:rPr lang="en-US" sz="1900" i="1" dirty="0" smtClean="0">
                <a:latin typeface="Palatino" charset="0"/>
              </a:rPr>
              <a:t> </a:t>
            </a:r>
            <a:r>
              <a:rPr lang="en-US" sz="1900" dirty="0">
                <a:latin typeface="Calibri" charset="0"/>
              </a:rPr>
              <a:t>for all</a:t>
            </a:r>
            <a:r>
              <a:rPr lang="en-US" sz="1900" i="1" dirty="0">
                <a:latin typeface="Palatino" charset="0"/>
              </a:rPr>
              <a:t> </a:t>
            </a:r>
            <a:r>
              <a:rPr lang="en-US" sz="1900" i="1" dirty="0" err="1">
                <a:latin typeface="Palatino" charset="0"/>
              </a:rPr>
              <a:t>i</a:t>
            </a:r>
            <a:r>
              <a:rPr lang="en-US" sz="1900" dirty="0">
                <a:latin typeface="Calibri" charset="0"/>
              </a:rPr>
              <a:t>)</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32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3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3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32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32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25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Completeness of Automated Inference</a:t>
            </a:r>
          </a:p>
        </p:txBody>
      </p:sp>
      <p:sp>
        <p:nvSpPr>
          <p:cNvPr id="1335299" name="Rectangle 3"/>
          <p:cNvSpPr>
            <a:spLocks noGrp="1" noChangeArrowheads="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b="1" dirty="0" smtClean="0">
                <a:ea typeface="+mn-ea"/>
              </a:rPr>
              <a:t>Truth table enumeration</a:t>
            </a:r>
            <a:r>
              <a:rPr lang="en-US" dirty="0" smtClean="0">
                <a:ea typeface="+mn-ea"/>
              </a:rPr>
              <a:t>: </a:t>
            </a:r>
            <a:r>
              <a:rPr lang="en-US" b="1" dirty="0" smtClean="0">
                <a:solidFill>
                  <a:srgbClr val="FF0000"/>
                </a:solidFill>
                <a:ea typeface="+mn-ea"/>
              </a:rPr>
              <a:t>incomplete for FOL</a:t>
            </a:r>
            <a:br>
              <a:rPr lang="en-US" b="1" dirty="0" smtClean="0">
                <a:solidFill>
                  <a:srgbClr val="FF0000"/>
                </a:solidFill>
                <a:ea typeface="+mn-ea"/>
              </a:rPr>
            </a:br>
            <a:r>
              <a:rPr lang="en-US" dirty="0" smtClean="0">
                <a:ea typeface="+mn-ea"/>
              </a:rPr>
              <a:t>table may be infinite in size for infinite domain</a:t>
            </a:r>
          </a:p>
          <a:p>
            <a:pPr eaLnBrk="1" fontAlgn="auto" hangingPunct="1">
              <a:spcAft>
                <a:spcPts val="0"/>
              </a:spcAft>
              <a:buFont typeface="Arial" pitchFamily="34" charset="0"/>
              <a:buChar char="•"/>
              <a:defRPr/>
            </a:pPr>
            <a:r>
              <a:rPr lang="en-US" b="1" dirty="0" smtClean="0">
                <a:ea typeface="+mn-ea"/>
              </a:rPr>
              <a:t>Natural Deduction</a:t>
            </a:r>
            <a:r>
              <a:rPr lang="en-US" dirty="0" smtClean="0">
                <a:ea typeface="+mn-ea"/>
              </a:rPr>
              <a:t>: </a:t>
            </a:r>
            <a:r>
              <a:rPr lang="en-US" b="1" dirty="0" smtClean="0">
                <a:solidFill>
                  <a:schemeClr val="tx2"/>
                </a:solidFill>
                <a:ea typeface="+mn-ea"/>
              </a:rPr>
              <a:t>complete for FOL</a:t>
            </a:r>
            <a:r>
              <a:rPr lang="en-US" b="1" dirty="0" smtClean="0">
                <a:solidFill>
                  <a:schemeClr val="accent1"/>
                </a:solidFill>
                <a:ea typeface="+mn-ea"/>
              </a:rPr>
              <a:t/>
            </a:r>
            <a:br>
              <a:rPr lang="en-US" b="1" dirty="0" smtClean="0">
                <a:solidFill>
                  <a:schemeClr val="accent1"/>
                </a:solidFill>
                <a:ea typeface="+mn-ea"/>
              </a:rPr>
            </a:br>
            <a:r>
              <a:rPr lang="en-US" dirty="0" smtClean="0">
                <a:ea typeface="+mn-ea"/>
              </a:rPr>
              <a:t>impractical since branching factor too large</a:t>
            </a:r>
          </a:p>
          <a:p>
            <a:pPr eaLnBrk="1" fontAlgn="auto" hangingPunct="1">
              <a:spcAft>
                <a:spcPts val="0"/>
              </a:spcAft>
              <a:buFont typeface="Arial" pitchFamily="34" charset="0"/>
              <a:buChar char="•"/>
              <a:defRPr/>
            </a:pPr>
            <a:r>
              <a:rPr lang="en-US" b="1" dirty="0" smtClean="0">
                <a:ea typeface="+mn-ea"/>
              </a:rPr>
              <a:t>GMP</a:t>
            </a:r>
            <a:r>
              <a:rPr lang="en-US" dirty="0" smtClean="0">
                <a:ea typeface="+mn-ea"/>
              </a:rPr>
              <a:t>: </a:t>
            </a:r>
            <a:r>
              <a:rPr lang="en-US" b="1" dirty="0" smtClean="0">
                <a:solidFill>
                  <a:srgbClr val="FF0000"/>
                </a:solidFill>
                <a:ea typeface="+mn-ea"/>
              </a:rPr>
              <a:t>incomplete for FOL</a:t>
            </a:r>
            <a:br>
              <a:rPr lang="en-US" b="1" dirty="0" smtClean="0">
                <a:solidFill>
                  <a:srgbClr val="FF0000"/>
                </a:solidFill>
                <a:ea typeface="+mn-ea"/>
              </a:rPr>
            </a:br>
            <a:r>
              <a:rPr lang="en-US" dirty="0" smtClean="0">
                <a:ea typeface="+mn-ea"/>
              </a:rPr>
              <a:t>not every sentence can be converted to Horn form</a:t>
            </a:r>
          </a:p>
          <a:p>
            <a:pPr eaLnBrk="1" fontAlgn="auto" hangingPunct="1">
              <a:spcAft>
                <a:spcPts val="0"/>
              </a:spcAft>
              <a:buFont typeface="Arial" pitchFamily="34" charset="0"/>
              <a:buChar char="•"/>
              <a:defRPr/>
            </a:pPr>
            <a:r>
              <a:rPr lang="en-US" b="1" dirty="0" smtClean="0">
                <a:ea typeface="+mn-ea"/>
              </a:rPr>
              <a:t>GMP</a:t>
            </a:r>
            <a:r>
              <a:rPr lang="en-US" dirty="0" smtClean="0">
                <a:ea typeface="+mn-ea"/>
              </a:rPr>
              <a:t>: </a:t>
            </a:r>
            <a:r>
              <a:rPr lang="en-US" b="1" dirty="0" smtClean="0">
                <a:solidFill>
                  <a:schemeClr val="tx2"/>
                </a:solidFill>
                <a:ea typeface="+mn-ea"/>
              </a:rPr>
              <a:t>complete for FOL KB in HNF (definite clauses)</a:t>
            </a:r>
          </a:p>
          <a:p>
            <a:pPr lvl="1" eaLnBrk="1" fontAlgn="auto" hangingPunct="1">
              <a:spcAft>
                <a:spcPts val="0"/>
              </a:spcAft>
              <a:buFont typeface="Arial" pitchFamily="34" charset="0"/>
              <a:buChar char="–"/>
              <a:defRPr/>
            </a:pPr>
            <a:r>
              <a:rPr lang="en-US" dirty="0" smtClean="0">
                <a:solidFill>
                  <a:srgbClr val="CC3300"/>
                </a:solidFill>
                <a:ea typeface="+mn-ea"/>
              </a:rPr>
              <a:t>forward chaining:</a:t>
            </a:r>
            <a:r>
              <a:rPr lang="en-US" dirty="0" smtClean="0">
                <a:ea typeface="+mn-ea"/>
              </a:rPr>
              <a:t>	move from KB to query</a:t>
            </a:r>
          </a:p>
          <a:p>
            <a:pPr lvl="1" eaLnBrk="1" fontAlgn="auto" hangingPunct="1">
              <a:spcAft>
                <a:spcPts val="0"/>
              </a:spcAft>
              <a:buFont typeface="Arial" pitchFamily="34" charset="0"/>
              <a:buChar char="–"/>
              <a:defRPr/>
            </a:pPr>
            <a:r>
              <a:rPr lang="en-US" dirty="0" smtClean="0">
                <a:solidFill>
                  <a:srgbClr val="CC3300"/>
                </a:solidFill>
                <a:ea typeface="+mn-ea"/>
              </a:rPr>
              <a:t>backward chaining:</a:t>
            </a:r>
            <a:r>
              <a:rPr lang="en-US" dirty="0" smtClean="0">
                <a:ea typeface="+mn-ea"/>
              </a:rPr>
              <a:t>	move from query to KB</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5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5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52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52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52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52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299" grpId="0" build="p"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atin typeface="Calibri" charset="0"/>
              </a:rPr>
              <a:t>Forward Chaining (FC) with GMP</a:t>
            </a:r>
          </a:p>
        </p:txBody>
      </p:sp>
      <p:sp>
        <p:nvSpPr>
          <p:cNvPr id="1163267" name="Rectangle 3"/>
          <p:cNvSpPr>
            <a:spLocks noGrp="1" noChangeArrowheads="1"/>
          </p:cNvSpPr>
          <p:nvPr>
            <p:ph idx="1"/>
          </p:nvPr>
        </p:nvSpPr>
        <p:spPr>
          <a:xfrm>
            <a:off x="457200" y="1600200"/>
            <a:ext cx="8229600" cy="50292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solidFill>
                  <a:schemeClr val="tx2"/>
                </a:solidFill>
                <a:ea typeface="+mn-ea"/>
              </a:rPr>
              <a:t>Move "forward" from KB to query </a:t>
            </a:r>
            <a:endParaRPr lang="en-US" dirty="0" smtClean="0">
              <a:ea typeface="+mn-ea"/>
            </a:endParaRPr>
          </a:p>
          <a:p>
            <a:pPr eaLnBrk="1" fontAlgn="auto" hangingPunct="1">
              <a:spcAft>
                <a:spcPts val="0"/>
              </a:spcAft>
              <a:buFont typeface="Arial" pitchFamily="34" charset="0"/>
              <a:buChar char="•"/>
              <a:defRPr/>
            </a:pPr>
            <a:r>
              <a:rPr lang="en-US" dirty="0" smtClean="0">
                <a:ea typeface="+mn-ea"/>
              </a:rPr>
              <a:t>Simplified FC Algorithm </a:t>
            </a:r>
            <a:r>
              <a:rPr lang="en-US" sz="2800" dirty="0" smtClean="0">
                <a:ea typeface="+mn-ea"/>
              </a:rPr>
              <a:t>(see Figure 9.3)</a:t>
            </a:r>
            <a:r>
              <a:rPr lang="en-US" sz="4000" dirty="0" smtClean="0">
                <a:ea typeface="+mn-ea"/>
              </a:rPr>
              <a:t>:</a:t>
            </a:r>
          </a:p>
          <a:p>
            <a:pPr eaLnBrk="1" fontAlgn="auto" hangingPunct="1">
              <a:spcAft>
                <a:spcPts val="0"/>
              </a:spcAft>
              <a:buFont typeface="Wingdings" pitchFamily="2" charset="2"/>
              <a:buNone/>
              <a:defRPr/>
            </a:pPr>
            <a:r>
              <a:rPr lang="en-US" dirty="0" smtClean="0">
                <a:ea typeface="+mn-ea"/>
              </a:rPr>
              <a:t>	Given: query </a:t>
            </a:r>
            <a:r>
              <a:rPr lang="en-US" i="1" dirty="0" smtClean="0">
                <a:ea typeface="+mn-ea"/>
              </a:rPr>
              <a:t>q</a:t>
            </a:r>
            <a:r>
              <a:rPr lang="en-US" dirty="0" smtClean="0">
                <a:ea typeface="+mn-ea"/>
              </a:rPr>
              <a:t> is asked of KB</a:t>
            </a:r>
          </a:p>
          <a:p>
            <a:pPr eaLnBrk="1" fontAlgn="auto" hangingPunct="1">
              <a:spcAft>
                <a:spcPts val="0"/>
              </a:spcAft>
              <a:buFont typeface="Wingdings" pitchFamily="2" charset="2"/>
              <a:buNone/>
              <a:defRPr/>
            </a:pPr>
            <a:endParaRPr lang="en-US" dirty="0" smtClean="0">
              <a:ea typeface="+mn-ea"/>
            </a:endParaRPr>
          </a:p>
          <a:p>
            <a:pPr eaLnBrk="1" fontAlgn="auto" hangingPunct="1">
              <a:spcAft>
                <a:spcPts val="0"/>
              </a:spcAft>
              <a:buFont typeface="Wingdings" pitchFamily="2" charset="2"/>
              <a:buNone/>
              <a:defRPr/>
            </a:pPr>
            <a:r>
              <a:rPr lang="en-US" sz="2000" dirty="0" smtClean="0">
                <a:ea typeface="+mn-ea"/>
              </a:rPr>
              <a:t>	</a:t>
            </a:r>
            <a:r>
              <a:rPr lang="en-US" sz="2400" b="1" dirty="0" smtClean="0">
                <a:ea typeface="+mn-ea"/>
              </a:rPr>
              <a:t>repeat until </a:t>
            </a:r>
            <a:r>
              <a:rPr lang="en-US" sz="2400" dirty="0" smtClean="0">
                <a:ea typeface="+mn-ea"/>
              </a:rPr>
              <a:t>no new sentences are inferred</a:t>
            </a:r>
            <a:br>
              <a:rPr lang="en-US" sz="2400" dirty="0" smtClean="0">
                <a:ea typeface="+mn-ea"/>
              </a:rPr>
            </a:br>
            <a:r>
              <a:rPr lang="en-US" sz="2400" dirty="0" smtClean="0">
                <a:ea typeface="+mn-ea"/>
              </a:rPr>
              <a:t>    initialize NEW to empty</a:t>
            </a:r>
          </a:p>
          <a:p>
            <a:pPr eaLnBrk="1" fontAlgn="auto" hangingPunct="1">
              <a:spcAft>
                <a:spcPts val="0"/>
              </a:spcAft>
              <a:buFont typeface="Wingdings" pitchFamily="2" charset="2"/>
              <a:buNone/>
              <a:defRPr/>
            </a:pPr>
            <a:r>
              <a:rPr lang="en-US" sz="2400" dirty="0" smtClean="0">
                <a:ea typeface="+mn-ea"/>
              </a:rPr>
              <a:t>	</a:t>
            </a:r>
            <a:r>
              <a:rPr lang="en-US" sz="2400" b="1" dirty="0" smtClean="0">
                <a:ea typeface="+mn-ea"/>
              </a:rPr>
              <a:t>    for each </a:t>
            </a:r>
            <a:r>
              <a:rPr lang="en-US" sz="2400" dirty="0" smtClean="0">
                <a:ea typeface="+mn-ea"/>
              </a:rPr>
              <a:t>rule that can have all of its premises satisfied</a:t>
            </a:r>
          </a:p>
          <a:p>
            <a:pPr eaLnBrk="1" fontAlgn="auto" hangingPunct="1">
              <a:spcAft>
                <a:spcPts val="0"/>
              </a:spcAft>
              <a:buFont typeface="Wingdings" pitchFamily="2" charset="2"/>
              <a:buNone/>
              <a:defRPr/>
            </a:pPr>
            <a:r>
              <a:rPr lang="en-US" sz="2400" dirty="0" smtClean="0">
                <a:ea typeface="+mn-ea"/>
              </a:rPr>
              <a:t>	        apply composed substitution to the conclusion</a:t>
            </a:r>
          </a:p>
          <a:p>
            <a:pPr eaLnBrk="1" fontAlgn="auto" hangingPunct="1">
              <a:spcAft>
                <a:spcPts val="0"/>
              </a:spcAft>
              <a:buFont typeface="Wingdings" pitchFamily="2" charset="2"/>
              <a:buNone/>
              <a:defRPr/>
            </a:pPr>
            <a:r>
              <a:rPr lang="en-US" sz="2400" dirty="0" smtClean="0">
                <a:ea typeface="+mn-ea"/>
              </a:rPr>
              <a:t>	        add the new conclusion to NEW if it's not just a renaming</a:t>
            </a:r>
          </a:p>
          <a:p>
            <a:pPr eaLnBrk="1" fontAlgn="auto" hangingPunct="1">
              <a:spcAft>
                <a:spcPts val="0"/>
              </a:spcAft>
              <a:buFont typeface="Wingdings" pitchFamily="2" charset="2"/>
              <a:buNone/>
              <a:defRPr/>
            </a:pPr>
            <a:r>
              <a:rPr lang="en-US" sz="2400" dirty="0" smtClean="0">
                <a:ea typeface="+mn-ea"/>
              </a:rPr>
              <a:t>	        done if the new conclusion unifies with the query</a:t>
            </a:r>
          </a:p>
          <a:p>
            <a:pPr eaLnBrk="1" fontAlgn="auto" hangingPunct="1">
              <a:spcAft>
                <a:spcPts val="0"/>
              </a:spcAft>
              <a:buFont typeface="Wingdings" pitchFamily="2" charset="2"/>
              <a:buNone/>
              <a:defRPr/>
            </a:pPr>
            <a:r>
              <a:rPr lang="en-US" sz="2400" dirty="0" smtClean="0">
                <a:ea typeface="+mn-ea"/>
              </a:rPr>
              <a:t>	    add sentences in NEW to KB</a:t>
            </a:r>
          </a:p>
          <a:p>
            <a:pPr eaLnBrk="1" fontAlgn="auto" hangingPunct="1">
              <a:spcAft>
                <a:spcPts val="0"/>
              </a:spcAft>
              <a:buFont typeface="Wingdings" pitchFamily="2" charset="2"/>
              <a:buNone/>
              <a:defRPr/>
            </a:pPr>
            <a:r>
              <a:rPr lang="en-US" sz="2400" dirty="0" smtClean="0">
                <a:ea typeface="+mn-ea"/>
              </a:rPr>
              <a:t>	</a:t>
            </a:r>
            <a:r>
              <a:rPr lang="en-US" sz="2400" b="1" dirty="0" smtClean="0">
                <a:ea typeface="+mn-ea"/>
              </a:rPr>
              <a:t>return</a:t>
            </a:r>
            <a:r>
              <a:rPr lang="en-US" sz="2400" dirty="0" smtClean="0">
                <a:ea typeface="+mn-ea"/>
              </a:rPr>
              <a:t> false since </a:t>
            </a:r>
            <a:r>
              <a:rPr lang="en-US" sz="2400" i="1" dirty="0" smtClean="0">
                <a:ea typeface="+mn-ea"/>
              </a:rPr>
              <a:t>q</a:t>
            </a:r>
            <a:r>
              <a:rPr lang="en-US" sz="2400" dirty="0" smtClean="0">
                <a:ea typeface="+mn-ea"/>
              </a:rPr>
              <a:t> never concluded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3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63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3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632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6326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6326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6326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63267">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63267">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632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3267" grpId="0" build="p" bldLvl="3"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3"/>
          <p:cNvSpPr txBox="1">
            <a:spLocks noChangeArrowheads="1"/>
          </p:cNvSpPr>
          <p:nvPr/>
        </p:nvSpPr>
        <p:spPr bwMode="auto">
          <a:xfrm>
            <a:off x="838200" y="762000"/>
            <a:ext cx="7620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spcBef>
                <a:spcPct val="50000"/>
              </a:spcBef>
              <a:buClr>
                <a:schemeClr val="tx1"/>
              </a:buClr>
              <a:buSzPct val="75000"/>
            </a:pPr>
            <a:r>
              <a:rPr lang="en-US" sz="2000">
                <a:latin typeface="Times New Roman" charset="0"/>
                <a:cs typeface="Times New Roman" charset="0"/>
              </a:rPr>
              <a:t>“The law says that it is a crime for an American to sell weapons to hostile nations. The country Nono, an enemy of America, has some missiles, and all of its missiles were sold to it by Colonel West, who is an American.”</a:t>
            </a:r>
          </a:p>
        </p:txBody>
      </p:sp>
      <p:sp>
        <p:nvSpPr>
          <p:cNvPr id="179204" name="Text Box 4"/>
          <p:cNvSpPr txBox="1">
            <a:spLocks noChangeArrowheads="1"/>
          </p:cNvSpPr>
          <p:nvPr/>
        </p:nvSpPr>
        <p:spPr bwMode="auto">
          <a:xfrm>
            <a:off x="838200" y="2270125"/>
            <a:ext cx="79047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dirty="0">
                <a:latin typeface="Times New Roman" charset="0"/>
                <a:cs typeface="Times New Roman" charset="0"/>
              </a:rPr>
              <a:t>1. </a:t>
            </a:r>
            <a:r>
              <a:rPr lang="en-US" sz="2000" b="1" dirty="0" err="1">
                <a:latin typeface="Times New Roman" charset="0"/>
                <a:cs typeface="Times New Roman" charset="0"/>
              </a:rPr>
              <a:t>american</a:t>
            </a:r>
            <a:r>
              <a:rPr lang="en-US" sz="2000" b="1" dirty="0">
                <a:latin typeface="Times New Roman" charset="0"/>
                <a:cs typeface="Times New Roman" charset="0"/>
              </a:rPr>
              <a:t>(</a:t>
            </a:r>
            <a:r>
              <a:rPr lang="en-US" sz="2000" b="1" i="1" dirty="0">
                <a:latin typeface="Times New Roman" charset="0"/>
                <a:cs typeface="Times New Roman" charset="0"/>
              </a:rPr>
              <a:t>x</a:t>
            </a:r>
            <a:r>
              <a:rPr lang="en-US" sz="2000" b="1" dirty="0">
                <a:latin typeface="Times New Roman" charset="0"/>
                <a:cs typeface="Times New Roman"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weapon(</a:t>
            </a:r>
            <a:r>
              <a:rPr lang="en-US" sz="2000" b="1" i="1" dirty="0">
                <a:latin typeface="Times New Roman" charset="0"/>
                <a:cs typeface="Times New Roman" charset="0"/>
                <a:sym typeface="Symbol" charset="0"/>
              </a:rPr>
              <a:t>y</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sells (</a:t>
            </a:r>
            <a:r>
              <a:rPr lang="en-US" sz="2000" b="1" i="1" dirty="0" err="1">
                <a:latin typeface="Times New Roman" charset="0"/>
                <a:cs typeface="Times New Roman" charset="0"/>
                <a:sym typeface="Symbol" charset="0"/>
              </a:rPr>
              <a:t>x,y,z</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hostile(</a:t>
            </a:r>
            <a:r>
              <a:rPr lang="en-US" sz="2000" b="1" i="1" dirty="0">
                <a:latin typeface="Times New Roman" charset="0"/>
                <a:cs typeface="Times New Roman" charset="0"/>
                <a:sym typeface="Symbol" charset="0"/>
              </a:rPr>
              <a:t>z</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criminal(</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a:t>
            </a:r>
          </a:p>
        </p:txBody>
      </p:sp>
      <p:sp>
        <p:nvSpPr>
          <p:cNvPr id="179205" name="Text Box 5"/>
          <p:cNvSpPr txBox="1">
            <a:spLocks noChangeArrowheads="1"/>
          </p:cNvSpPr>
          <p:nvPr/>
        </p:nvSpPr>
        <p:spPr bwMode="auto">
          <a:xfrm>
            <a:off x="838200" y="2987675"/>
            <a:ext cx="36856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dirty="0" smtClean="0">
                <a:latin typeface="Times New Roman" charset="0"/>
                <a:cs typeface="Times New Roman" charset="0"/>
                <a:sym typeface="Symbol" charset="0"/>
              </a:rPr>
              <a:t>∃</a:t>
            </a:r>
            <a:r>
              <a:rPr lang="en-US" sz="2000" b="1" i="1" dirty="0" smtClean="0">
                <a:latin typeface="Times New Roman" charset="0"/>
                <a:cs typeface="Times New Roman" charset="0"/>
                <a:sym typeface="Symbol" charset="0"/>
              </a:rPr>
              <a:t>x</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owns(</a:t>
            </a:r>
            <a:r>
              <a:rPr lang="en-US" sz="2000" b="1" i="1" dirty="0" err="1">
                <a:latin typeface="Times New Roman" charset="0"/>
                <a:cs typeface="Times New Roman" charset="0"/>
                <a:sym typeface="Symbol" charset="0"/>
              </a:rPr>
              <a:t>Nono</a:t>
            </a:r>
            <a:r>
              <a:rPr lang="en-US" sz="2000" b="1" dirty="0">
                <a:latin typeface="Times New Roman" charset="0"/>
                <a:cs typeface="Times New Roman" charset="0"/>
                <a:sym typeface="Symbol" charset="0"/>
              </a:rPr>
              <a:t>, </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missile(</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a:t>
            </a:r>
          </a:p>
        </p:txBody>
      </p:sp>
      <p:sp>
        <p:nvSpPr>
          <p:cNvPr id="179206" name="Text Box 6"/>
          <p:cNvSpPr txBox="1">
            <a:spLocks noChangeArrowheads="1"/>
          </p:cNvSpPr>
          <p:nvPr/>
        </p:nvSpPr>
        <p:spPr bwMode="auto">
          <a:xfrm>
            <a:off x="838200" y="4006850"/>
            <a:ext cx="59554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dirty="0">
                <a:latin typeface="Times New Roman" charset="0"/>
                <a:cs typeface="Times New Roman" charset="0"/>
                <a:sym typeface="Symbol" charset="0"/>
              </a:rPr>
              <a:t>5. missile(</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owns(</a:t>
            </a:r>
            <a:r>
              <a:rPr lang="en-US" sz="2000" b="1" i="1" dirty="0" err="1">
                <a:latin typeface="Times New Roman" charset="0"/>
                <a:cs typeface="Times New Roman" charset="0"/>
                <a:sym typeface="Symbol" charset="0"/>
              </a:rPr>
              <a:t>Nono</a:t>
            </a:r>
            <a:r>
              <a:rPr lang="en-US" sz="2000" b="1" i="1" dirty="0">
                <a:latin typeface="Times New Roman" charset="0"/>
                <a:cs typeface="Times New Roman" charset="0"/>
                <a:sym typeface="Symbol" charset="0"/>
              </a:rPr>
              <a:t>, x</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sells(</a:t>
            </a:r>
            <a:r>
              <a:rPr lang="en-US" sz="2000" b="1" i="1" dirty="0">
                <a:latin typeface="Times New Roman" charset="0"/>
                <a:cs typeface="Times New Roman" charset="0"/>
                <a:sym typeface="Symbol" charset="0"/>
              </a:rPr>
              <a:t>West, x, </a:t>
            </a:r>
            <a:r>
              <a:rPr lang="en-US" sz="2000" b="1" i="1" dirty="0" err="1">
                <a:latin typeface="Times New Roman" charset="0"/>
                <a:cs typeface="Times New Roman" charset="0"/>
                <a:sym typeface="Symbol" charset="0"/>
              </a:rPr>
              <a:t>Nono</a:t>
            </a:r>
            <a:r>
              <a:rPr lang="en-US" sz="2000" b="1" dirty="0">
                <a:latin typeface="Times New Roman" charset="0"/>
                <a:cs typeface="Times New Roman" charset="0"/>
                <a:sym typeface="Symbol" charset="0"/>
              </a:rPr>
              <a:t>)</a:t>
            </a:r>
          </a:p>
        </p:txBody>
      </p:sp>
      <p:sp>
        <p:nvSpPr>
          <p:cNvPr id="179207" name="Text Box 7"/>
          <p:cNvSpPr txBox="1">
            <a:spLocks noChangeArrowheads="1"/>
          </p:cNvSpPr>
          <p:nvPr/>
        </p:nvSpPr>
        <p:spPr bwMode="auto">
          <a:xfrm>
            <a:off x="838200" y="4953000"/>
            <a:ext cx="30059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dirty="0">
                <a:latin typeface="Times New Roman" charset="0"/>
                <a:cs typeface="Times New Roman" charset="0"/>
                <a:sym typeface="Symbol" charset="0"/>
              </a:rPr>
              <a:t>8. missile(</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weapon(</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a:t>
            </a:r>
          </a:p>
        </p:txBody>
      </p:sp>
      <p:sp>
        <p:nvSpPr>
          <p:cNvPr id="179208" name="Text Box 8"/>
          <p:cNvSpPr txBox="1">
            <a:spLocks noChangeArrowheads="1"/>
          </p:cNvSpPr>
          <p:nvPr/>
        </p:nvSpPr>
        <p:spPr bwMode="auto">
          <a:xfrm>
            <a:off x="838200" y="4632325"/>
            <a:ext cx="3856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dirty="0">
                <a:latin typeface="Times New Roman" charset="0"/>
                <a:cs typeface="Times New Roman" charset="0"/>
                <a:sym typeface="Symbol" charset="0"/>
              </a:rPr>
              <a:t>7. enemy(</a:t>
            </a:r>
            <a:r>
              <a:rPr lang="en-US" sz="2000" b="1" i="1" dirty="0">
                <a:latin typeface="Times New Roman" charset="0"/>
                <a:cs typeface="Times New Roman" charset="0"/>
                <a:sym typeface="Symbol" charset="0"/>
              </a:rPr>
              <a:t>x, America</a:t>
            </a:r>
            <a:r>
              <a:rPr lang="en-US" sz="2000" b="1" dirty="0">
                <a:latin typeface="Times New Roman" charset="0"/>
                <a:cs typeface="Times New Roman" charset="0"/>
                <a:sym typeface="Symbol" charset="0"/>
              </a:rPr>
              <a:t>) </a:t>
            </a:r>
            <a:r>
              <a:rPr lang="en-US" sz="2000" b="1" dirty="0" smtClean="0">
                <a:latin typeface="Times New Roman" charset="0"/>
                <a:cs typeface="Times New Roman" charset="0"/>
                <a:sym typeface="Symbol" charset="0"/>
              </a:rPr>
              <a:t>⇒ </a:t>
            </a:r>
            <a:r>
              <a:rPr lang="en-US" sz="2000" b="1" dirty="0">
                <a:latin typeface="Times New Roman" charset="0"/>
                <a:cs typeface="Times New Roman" charset="0"/>
                <a:sym typeface="Symbol" charset="0"/>
              </a:rPr>
              <a:t>hostile(</a:t>
            </a:r>
            <a:r>
              <a:rPr lang="en-US" sz="2000" b="1" i="1" dirty="0">
                <a:latin typeface="Times New Roman" charset="0"/>
                <a:cs typeface="Times New Roman" charset="0"/>
                <a:sym typeface="Symbol" charset="0"/>
              </a:rPr>
              <a:t>x</a:t>
            </a:r>
            <a:r>
              <a:rPr lang="en-US" sz="2000" b="1" dirty="0">
                <a:latin typeface="Times New Roman" charset="0"/>
                <a:cs typeface="Times New Roman" charset="0"/>
                <a:sym typeface="Symbol" charset="0"/>
              </a:rPr>
              <a:t>)</a:t>
            </a:r>
          </a:p>
        </p:txBody>
      </p:sp>
      <p:sp>
        <p:nvSpPr>
          <p:cNvPr id="179209" name="Text Box 9"/>
          <p:cNvSpPr txBox="1">
            <a:spLocks noChangeArrowheads="1"/>
          </p:cNvSpPr>
          <p:nvPr/>
        </p:nvSpPr>
        <p:spPr bwMode="auto">
          <a:xfrm>
            <a:off x="838200" y="4327525"/>
            <a:ext cx="2127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a:latin typeface="Times New Roman" charset="0"/>
                <a:cs typeface="Times New Roman" charset="0"/>
                <a:sym typeface="Symbol" charset="0"/>
              </a:rPr>
              <a:t>6. american(</a:t>
            </a:r>
            <a:r>
              <a:rPr lang="en-US" sz="2000" b="1" i="1">
                <a:latin typeface="Times New Roman" charset="0"/>
                <a:cs typeface="Times New Roman" charset="0"/>
                <a:sym typeface="Symbol" charset="0"/>
              </a:rPr>
              <a:t>West</a:t>
            </a:r>
            <a:r>
              <a:rPr lang="en-US" sz="2000" b="1">
                <a:latin typeface="Times New Roman" charset="0"/>
                <a:cs typeface="Times New Roman" charset="0"/>
                <a:sym typeface="Symbol" charset="0"/>
              </a:rPr>
              <a:t>)</a:t>
            </a:r>
          </a:p>
        </p:txBody>
      </p:sp>
      <p:sp>
        <p:nvSpPr>
          <p:cNvPr id="179210" name="Text Box 10"/>
          <p:cNvSpPr txBox="1">
            <a:spLocks noChangeArrowheads="1"/>
          </p:cNvSpPr>
          <p:nvPr/>
        </p:nvSpPr>
        <p:spPr bwMode="auto">
          <a:xfrm>
            <a:off x="838200" y="2606675"/>
            <a:ext cx="28416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a:latin typeface="Times New Roman" charset="0"/>
                <a:cs typeface="Times New Roman" charset="0"/>
                <a:sym typeface="Symbol" charset="0"/>
              </a:rPr>
              <a:t>2. enemy(</a:t>
            </a:r>
            <a:r>
              <a:rPr lang="en-US" sz="2000" b="1" i="1">
                <a:latin typeface="Times New Roman" charset="0"/>
                <a:cs typeface="Times New Roman" charset="0"/>
                <a:sym typeface="Symbol" charset="0"/>
              </a:rPr>
              <a:t>Nono</a:t>
            </a:r>
            <a:r>
              <a:rPr lang="en-US" sz="2000" b="1">
                <a:latin typeface="Times New Roman" charset="0"/>
                <a:cs typeface="Times New Roman" charset="0"/>
                <a:sym typeface="Symbol" charset="0"/>
              </a:rPr>
              <a:t>,</a:t>
            </a:r>
            <a:r>
              <a:rPr lang="en-US" sz="2000" b="1" i="1">
                <a:latin typeface="Times New Roman" charset="0"/>
                <a:cs typeface="Times New Roman" charset="0"/>
                <a:sym typeface="Symbol" charset="0"/>
              </a:rPr>
              <a:t>America</a:t>
            </a:r>
            <a:r>
              <a:rPr lang="en-US" sz="2000" b="1">
                <a:latin typeface="Times New Roman" charset="0"/>
                <a:cs typeface="Times New Roman" charset="0"/>
                <a:sym typeface="Symbol" charset="0"/>
              </a:rPr>
              <a:t>)</a:t>
            </a:r>
          </a:p>
        </p:txBody>
      </p:sp>
      <p:grpSp>
        <p:nvGrpSpPr>
          <p:cNvPr id="2" name="Group 11"/>
          <p:cNvGrpSpPr>
            <a:grpSpLocks/>
          </p:cNvGrpSpPr>
          <p:nvPr/>
        </p:nvGrpSpPr>
        <p:grpSpPr bwMode="auto">
          <a:xfrm>
            <a:off x="4419600" y="3001963"/>
            <a:ext cx="3152775" cy="396875"/>
            <a:chOff x="3024" y="2553"/>
            <a:chExt cx="1986" cy="250"/>
          </a:xfrm>
        </p:grpSpPr>
        <p:sp>
          <p:nvSpPr>
            <p:cNvPr id="51219" name="Text Box 12"/>
            <p:cNvSpPr txBox="1">
              <a:spLocks noChangeArrowheads="1"/>
            </p:cNvSpPr>
            <p:nvPr/>
          </p:nvSpPr>
          <p:spPr bwMode="auto">
            <a:xfrm>
              <a:off x="3744" y="2553"/>
              <a:ext cx="126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i="1">
                  <a:solidFill>
                    <a:srgbClr val="CC3300"/>
                  </a:solidFill>
                  <a:latin typeface="Times New Roman" charset="0"/>
                  <a:cs typeface="Times New Roman" charset="0"/>
                </a:rPr>
                <a:t>Must be in HNF!</a:t>
              </a:r>
            </a:p>
          </p:txBody>
        </p:sp>
        <p:sp>
          <p:nvSpPr>
            <p:cNvPr id="51220" name="Line 13"/>
            <p:cNvSpPr>
              <a:spLocks noChangeShapeType="1"/>
            </p:cNvSpPr>
            <p:nvPr/>
          </p:nvSpPr>
          <p:spPr bwMode="auto">
            <a:xfrm flipH="1">
              <a:off x="3024" y="2688"/>
              <a:ext cx="672" cy="0"/>
            </a:xfrm>
            <a:prstGeom prst="line">
              <a:avLst/>
            </a:prstGeom>
            <a:noFill/>
            <a:ln w="38100">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4"/>
          <p:cNvGrpSpPr>
            <a:grpSpLocks/>
          </p:cNvGrpSpPr>
          <p:nvPr/>
        </p:nvGrpSpPr>
        <p:grpSpPr bwMode="auto">
          <a:xfrm>
            <a:off x="838200" y="3292475"/>
            <a:ext cx="7132638" cy="790575"/>
            <a:chOff x="768" y="2736"/>
            <a:chExt cx="4493" cy="498"/>
          </a:xfrm>
        </p:grpSpPr>
        <p:sp>
          <p:nvSpPr>
            <p:cNvPr id="51215" name="Text Box 15"/>
            <p:cNvSpPr txBox="1">
              <a:spLocks noChangeArrowheads="1"/>
            </p:cNvSpPr>
            <p:nvPr/>
          </p:nvSpPr>
          <p:spPr bwMode="auto">
            <a:xfrm>
              <a:off x="768" y="2788"/>
              <a:ext cx="1328"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a:latin typeface="Times New Roman" charset="0"/>
                  <a:cs typeface="Times New Roman" charset="0"/>
                  <a:sym typeface="Symbol" charset="0"/>
                </a:rPr>
                <a:t>3. owns(</a:t>
              </a:r>
              <a:r>
                <a:rPr lang="en-US" sz="2000" b="1" i="1">
                  <a:latin typeface="Times New Roman" charset="0"/>
                  <a:cs typeface="Times New Roman" charset="0"/>
                  <a:sym typeface="Symbol" charset="0"/>
                </a:rPr>
                <a:t>Nono, M</a:t>
              </a:r>
              <a:r>
                <a:rPr lang="en-US" sz="2000" b="1">
                  <a:latin typeface="Times New Roman" charset="0"/>
                  <a:cs typeface="Times New Roman" charset="0"/>
                  <a:sym typeface="Symbol" charset="0"/>
                </a:rPr>
                <a:t>)</a:t>
              </a:r>
            </a:p>
            <a:p>
              <a:pPr>
                <a:buClr>
                  <a:schemeClr val="tx1"/>
                </a:buClr>
                <a:buSzPct val="75000"/>
              </a:pPr>
              <a:r>
                <a:rPr lang="en-US" sz="2000" b="1">
                  <a:latin typeface="Times New Roman" charset="0"/>
                  <a:cs typeface="Times New Roman" charset="0"/>
                  <a:sym typeface="Symbol" charset="0"/>
                </a:rPr>
                <a:t>4. missile(</a:t>
              </a:r>
              <a:r>
                <a:rPr lang="en-US" sz="2000" b="1" i="1">
                  <a:latin typeface="Times New Roman" charset="0"/>
                  <a:cs typeface="Times New Roman" charset="0"/>
                  <a:sym typeface="Symbol" charset="0"/>
                </a:rPr>
                <a:t>M</a:t>
              </a:r>
              <a:r>
                <a:rPr lang="en-US" sz="2000" b="1">
                  <a:latin typeface="Times New Roman" charset="0"/>
                  <a:cs typeface="Times New Roman" charset="0"/>
                  <a:sym typeface="Symbol" charset="0"/>
                </a:rPr>
                <a:t>)</a:t>
              </a:r>
            </a:p>
          </p:txBody>
        </p:sp>
        <p:sp>
          <p:nvSpPr>
            <p:cNvPr id="51216" name="Text Box 16"/>
            <p:cNvSpPr txBox="1">
              <a:spLocks noChangeArrowheads="1"/>
            </p:cNvSpPr>
            <p:nvPr/>
          </p:nvSpPr>
          <p:spPr bwMode="auto">
            <a:xfrm>
              <a:off x="3745" y="2736"/>
              <a:ext cx="151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2000" b="1" i="1">
                  <a:solidFill>
                    <a:srgbClr val="CC3300"/>
                  </a:solidFill>
                  <a:latin typeface="Times New Roman" charset="0"/>
                  <a:cs typeface="Times New Roman" charset="0"/>
                </a:rPr>
                <a:t>Use EE and generate</a:t>
              </a:r>
              <a:br>
                <a:rPr lang="en-US" sz="2000" b="1" i="1">
                  <a:solidFill>
                    <a:srgbClr val="CC3300"/>
                  </a:solidFill>
                  <a:latin typeface="Times New Roman" charset="0"/>
                  <a:cs typeface="Times New Roman" charset="0"/>
                </a:rPr>
              </a:br>
              <a:r>
                <a:rPr lang="en-US" sz="2000" b="1" i="1">
                  <a:solidFill>
                    <a:srgbClr val="CC3300"/>
                  </a:solidFill>
                  <a:latin typeface="Times New Roman" charset="0"/>
                  <a:cs typeface="Times New Roman" charset="0"/>
                </a:rPr>
                <a:t>2 sentences</a:t>
              </a:r>
            </a:p>
          </p:txBody>
        </p:sp>
        <p:sp>
          <p:nvSpPr>
            <p:cNvPr id="51217" name="Line 17"/>
            <p:cNvSpPr>
              <a:spLocks noChangeShapeType="1"/>
            </p:cNvSpPr>
            <p:nvPr/>
          </p:nvSpPr>
          <p:spPr bwMode="auto">
            <a:xfrm>
              <a:off x="2352" y="2928"/>
              <a:ext cx="1344" cy="0"/>
            </a:xfrm>
            <a:prstGeom prst="line">
              <a:avLst/>
            </a:prstGeom>
            <a:noFill/>
            <a:ln w="38100">
              <a:solidFill>
                <a:srgbClr val="CC33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51218" name="Line 18"/>
            <p:cNvSpPr>
              <a:spLocks noChangeShapeType="1"/>
            </p:cNvSpPr>
            <p:nvPr/>
          </p:nvSpPr>
          <p:spPr bwMode="auto">
            <a:xfrm flipH="1">
              <a:off x="2160" y="2928"/>
              <a:ext cx="1536" cy="192"/>
            </a:xfrm>
            <a:prstGeom prst="line">
              <a:avLst/>
            </a:prstGeom>
            <a:noFill/>
            <a:ln w="38100">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1212" name="Rectangle 19"/>
          <p:cNvSpPr>
            <a:spLocks noGrp="1" noChangeArrowheads="1"/>
          </p:cNvSpPr>
          <p:nvPr>
            <p:ph type="title"/>
          </p:nvPr>
        </p:nvSpPr>
        <p:spPr>
          <a:xfrm>
            <a:off x="457200" y="0"/>
            <a:ext cx="8229600" cy="762000"/>
          </a:xfrm>
        </p:spPr>
        <p:txBody>
          <a:bodyPr/>
          <a:lstStyle/>
          <a:p>
            <a:pPr eaLnBrk="1" hangingPunct="1"/>
            <a:r>
              <a:rPr lang="en-US">
                <a:latin typeface="Calibri" charset="0"/>
              </a:rPr>
              <a:t>FOL Inference Example</a:t>
            </a:r>
          </a:p>
        </p:txBody>
      </p:sp>
      <p:sp>
        <p:nvSpPr>
          <p:cNvPr id="51213" name="TextBox 3"/>
          <p:cNvSpPr txBox="1">
            <a:spLocks noChangeArrowheads="1"/>
          </p:cNvSpPr>
          <p:nvPr/>
        </p:nvSpPr>
        <p:spPr bwMode="auto">
          <a:xfrm>
            <a:off x="876300" y="5715000"/>
            <a:ext cx="3390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400">
                <a:latin typeface="Times New Roman" charset="0"/>
              </a:rPr>
              <a:t>Query:  </a:t>
            </a:r>
            <a:r>
              <a:rPr lang="en-US" sz="2400" b="1">
                <a:latin typeface="Times New Roman" charset="0"/>
              </a:rPr>
              <a:t>criminal(</a:t>
            </a:r>
            <a:r>
              <a:rPr lang="en-US" sz="2400" b="1" i="1">
                <a:latin typeface="Times New Roman" charset="0"/>
              </a:rPr>
              <a:t>West</a:t>
            </a:r>
            <a:r>
              <a:rPr lang="en-US" sz="2400" b="1">
                <a:latin typeface="Times New Roman" charset="0"/>
              </a:rPr>
              <a:t>)</a:t>
            </a:r>
            <a:r>
              <a:rPr lang="en-US" sz="2400">
                <a:latin typeface="Times New Roman" charset="0"/>
              </a:rPr>
              <a:t>  ?</a:t>
            </a:r>
          </a:p>
        </p:txBody>
      </p:sp>
      <p:sp>
        <p:nvSpPr>
          <p:cNvPr id="51214" name="TextBox 4"/>
          <p:cNvSpPr txBox="1">
            <a:spLocks noChangeArrowheads="1"/>
          </p:cNvSpPr>
          <p:nvPr/>
        </p:nvSpPr>
        <p:spPr bwMode="auto">
          <a:xfrm>
            <a:off x="141288" y="2205038"/>
            <a:ext cx="6969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2400">
                <a:latin typeface="Times New Roman" charset="0"/>
              </a:rPr>
              <a:t>KB:</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9204"/>
                                        </p:tgtEl>
                                        <p:attrNameLst>
                                          <p:attrName>style.visibility</p:attrName>
                                        </p:attrNameLst>
                                      </p:cBhvr>
                                      <p:to>
                                        <p:strVal val="visible"/>
                                      </p:to>
                                    </p:set>
                                    <p:anim calcmode="lin" valueType="num">
                                      <p:cBhvr additive="base">
                                        <p:cTn id="7" dur="500" fill="hold"/>
                                        <p:tgtEl>
                                          <p:spTgt spid="179204"/>
                                        </p:tgtEl>
                                        <p:attrNameLst>
                                          <p:attrName>ppt_x</p:attrName>
                                        </p:attrNameLst>
                                      </p:cBhvr>
                                      <p:tavLst>
                                        <p:tav tm="0">
                                          <p:val>
                                            <p:strVal val="#ppt_x"/>
                                          </p:val>
                                        </p:tav>
                                        <p:tav tm="100000">
                                          <p:val>
                                            <p:strVal val="#ppt_x"/>
                                          </p:val>
                                        </p:tav>
                                      </p:tavLst>
                                    </p:anim>
                                    <p:anim calcmode="lin" valueType="num">
                                      <p:cBhvr additive="base">
                                        <p:cTn id="8" dur="500" fill="hold"/>
                                        <p:tgtEl>
                                          <p:spTgt spid="17920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9210"/>
                                        </p:tgtEl>
                                        <p:attrNameLst>
                                          <p:attrName>style.visibility</p:attrName>
                                        </p:attrNameLst>
                                      </p:cBhvr>
                                      <p:to>
                                        <p:strVal val="visible"/>
                                      </p:to>
                                    </p:set>
                                    <p:anim calcmode="lin" valueType="num">
                                      <p:cBhvr additive="base">
                                        <p:cTn id="13" dur="500" fill="hold"/>
                                        <p:tgtEl>
                                          <p:spTgt spid="179210"/>
                                        </p:tgtEl>
                                        <p:attrNameLst>
                                          <p:attrName>ppt_x</p:attrName>
                                        </p:attrNameLst>
                                      </p:cBhvr>
                                      <p:tavLst>
                                        <p:tav tm="0">
                                          <p:val>
                                            <p:strVal val="#ppt_x"/>
                                          </p:val>
                                        </p:tav>
                                        <p:tav tm="100000">
                                          <p:val>
                                            <p:strVal val="#ppt_x"/>
                                          </p:val>
                                        </p:tav>
                                      </p:tavLst>
                                    </p:anim>
                                    <p:anim calcmode="lin" valueType="num">
                                      <p:cBhvr additive="base">
                                        <p:cTn id="14" dur="500" fill="hold"/>
                                        <p:tgtEl>
                                          <p:spTgt spid="17921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9205"/>
                                        </p:tgtEl>
                                        <p:attrNameLst>
                                          <p:attrName>style.visibility</p:attrName>
                                        </p:attrNameLst>
                                      </p:cBhvr>
                                      <p:to>
                                        <p:strVal val="visible"/>
                                      </p:to>
                                    </p:set>
                                    <p:anim calcmode="lin" valueType="num">
                                      <p:cBhvr additive="base">
                                        <p:cTn id="19" dur="500" fill="hold"/>
                                        <p:tgtEl>
                                          <p:spTgt spid="179205"/>
                                        </p:tgtEl>
                                        <p:attrNameLst>
                                          <p:attrName>ppt_x</p:attrName>
                                        </p:attrNameLst>
                                      </p:cBhvr>
                                      <p:tavLst>
                                        <p:tav tm="0">
                                          <p:val>
                                            <p:strVal val="#ppt_x"/>
                                          </p:val>
                                        </p:tav>
                                        <p:tav tm="100000">
                                          <p:val>
                                            <p:strVal val="#ppt_x"/>
                                          </p:val>
                                        </p:tav>
                                      </p:tavLst>
                                    </p:anim>
                                    <p:anim calcmode="lin" valueType="num">
                                      <p:cBhvr additive="base">
                                        <p:cTn id="20" dur="500" fill="hold"/>
                                        <p:tgtEl>
                                          <p:spTgt spid="17920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1+#ppt_w/2"/>
                                          </p:val>
                                        </p:tav>
                                        <p:tav tm="100000">
                                          <p:val>
                                            <p:strVal val="#ppt_x"/>
                                          </p:val>
                                        </p:tav>
                                      </p:tavLst>
                                    </p:anim>
                                    <p:anim calcmode="lin" valueType="num">
                                      <p:cBhvr additive="base">
                                        <p:cTn id="2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9206"/>
                                        </p:tgtEl>
                                        <p:attrNameLst>
                                          <p:attrName>style.visibility</p:attrName>
                                        </p:attrNameLst>
                                      </p:cBhvr>
                                      <p:to>
                                        <p:strVal val="visible"/>
                                      </p:to>
                                    </p:set>
                                    <p:anim calcmode="lin" valueType="num">
                                      <p:cBhvr additive="base">
                                        <p:cTn id="37" dur="500" fill="hold"/>
                                        <p:tgtEl>
                                          <p:spTgt spid="179206"/>
                                        </p:tgtEl>
                                        <p:attrNameLst>
                                          <p:attrName>ppt_x</p:attrName>
                                        </p:attrNameLst>
                                      </p:cBhvr>
                                      <p:tavLst>
                                        <p:tav tm="0">
                                          <p:val>
                                            <p:strVal val="#ppt_x"/>
                                          </p:val>
                                        </p:tav>
                                        <p:tav tm="100000">
                                          <p:val>
                                            <p:strVal val="#ppt_x"/>
                                          </p:val>
                                        </p:tav>
                                      </p:tavLst>
                                    </p:anim>
                                    <p:anim calcmode="lin" valueType="num">
                                      <p:cBhvr additive="base">
                                        <p:cTn id="38" dur="500" fill="hold"/>
                                        <p:tgtEl>
                                          <p:spTgt spid="179206"/>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9209"/>
                                        </p:tgtEl>
                                        <p:attrNameLst>
                                          <p:attrName>style.visibility</p:attrName>
                                        </p:attrNameLst>
                                      </p:cBhvr>
                                      <p:to>
                                        <p:strVal val="visible"/>
                                      </p:to>
                                    </p:set>
                                    <p:anim calcmode="lin" valueType="num">
                                      <p:cBhvr additive="base">
                                        <p:cTn id="43" dur="500" fill="hold"/>
                                        <p:tgtEl>
                                          <p:spTgt spid="179209"/>
                                        </p:tgtEl>
                                        <p:attrNameLst>
                                          <p:attrName>ppt_x</p:attrName>
                                        </p:attrNameLst>
                                      </p:cBhvr>
                                      <p:tavLst>
                                        <p:tav tm="0">
                                          <p:val>
                                            <p:strVal val="#ppt_x"/>
                                          </p:val>
                                        </p:tav>
                                        <p:tav tm="100000">
                                          <p:val>
                                            <p:strVal val="#ppt_x"/>
                                          </p:val>
                                        </p:tav>
                                      </p:tavLst>
                                    </p:anim>
                                    <p:anim calcmode="lin" valueType="num">
                                      <p:cBhvr additive="base">
                                        <p:cTn id="44" dur="500" fill="hold"/>
                                        <p:tgtEl>
                                          <p:spTgt spid="17920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9208"/>
                                        </p:tgtEl>
                                        <p:attrNameLst>
                                          <p:attrName>style.visibility</p:attrName>
                                        </p:attrNameLst>
                                      </p:cBhvr>
                                      <p:to>
                                        <p:strVal val="visible"/>
                                      </p:to>
                                    </p:set>
                                    <p:anim calcmode="lin" valueType="num">
                                      <p:cBhvr additive="base">
                                        <p:cTn id="49" dur="500" fill="hold"/>
                                        <p:tgtEl>
                                          <p:spTgt spid="179208"/>
                                        </p:tgtEl>
                                        <p:attrNameLst>
                                          <p:attrName>ppt_x</p:attrName>
                                        </p:attrNameLst>
                                      </p:cBhvr>
                                      <p:tavLst>
                                        <p:tav tm="0">
                                          <p:val>
                                            <p:strVal val="#ppt_x"/>
                                          </p:val>
                                        </p:tav>
                                        <p:tav tm="100000">
                                          <p:val>
                                            <p:strVal val="#ppt_x"/>
                                          </p:val>
                                        </p:tav>
                                      </p:tavLst>
                                    </p:anim>
                                    <p:anim calcmode="lin" valueType="num">
                                      <p:cBhvr additive="base">
                                        <p:cTn id="50" dur="500" fill="hold"/>
                                        <p:tgtEl>
                                          <p:spTgt spid="179208"/>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9207"/>
                                        </p:tgtEl>
                                        <p:attrNameLst>
                                          <p:attrName>style.visibility</p:attrName>
                                        </p:attrNameLst>
                                      </p:cBhvr>
                                      <p:to>
                                        <p:strVal val="visible"/>
                                      </p:to>
                                    </p:set>
                                    <p:anim calcmode="lin" valueType="num">
                                      <p:cBhvr additive="base">
                                        <p:cTn id="55" dur="500" fill="hold"/>
                                        <p:tgtEl>
                                          <p:spTgt spid="179207"/>
                                        </p:tgtEl>
                                        <p:attrNameLst>
                                          <p:attrName>ppt_x</p:attrName>
                                        </p:attrNameLst>
                                      </p:cBhvr>
                                      <p:tavLst>
                                        <p:tav tm="0">
                                          <p:val>
                                            <p:strVal val="#ppt_x"/>
                                          </p:val>
                                        </p:tav>
                                        <p:tav tm="100000">
                                          <p:val>
                                            <p:strVal val="#ppt_x"/>
                                          </p:val>
                                        </p:tav>
                                      </p:tavLst>
                                    </p:anim>
                                    <p:anim calcmode="lin" valueType="num">
                                      <p:cBhvr additive="base">
                                        <p:cTn id="56" dur="500" fill="hold"/>
                                        <p:tgtEl>
                                          <p:spTgt spid="1792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4" grpId="0" autoUpdateAnimBg="0"/>
      <p:bldP spid="179205" grpId="0" autoUpdateAnimBg="0"/>
      <p:bldP spid="179206" grpId="0" autoUpdateAnimBg="0"/>
      <p:bldP spid="179207" grpId="0" autoUpdateAnimBg="0"/>
      <p:bldP spid="179208" grpId="0" autoUpdateAnimBg="0"/>
      <p:bldP spid="179209" grpId="0" autoUpdateAnimBg="0"/>
      <p:bldP spid="17921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atin typeface="Calibri" charset="0"/>
              </a:rPr>
              <a:t>FOL Syntax: Basic</a:t>
            </a:r>
          </a:p>
        </p:txBody>
      </p:sp>
      <p:sp>
        <p:nvSpPr>
          <p:cNvPr id="1253379" name="Rectangle 3"/>
          <p:cNvSpPr>
            <a:spLocks noGrp="1" noChangeArrowheads="1"/>
          </p:cNvSpPr>
          <p:nvPr>
            <p:ph idx="1"/>
          </p:nvPr>
        </p:nvSpPr>
        <p:spPr/>
        <p:txBody>
          <a:bodyPr/>
          <a:lstStyle/>
          <a:p>
            <a:pPr eaLnBrk="1" hangingPunct="1"/>
            <a:r>
              <a:rPr lang="en-US" dirty="0">
                <a:latin typeface="Calibri" charset="0"/>
              </a:rPr>
              <a:t>A </a:t>
            </a:r>
            <a:r>
              <a:rPr lang="en-US" b="1" dirty="0">
                <a:solidFill>
                  <a:srgbClr val="CC3300"/>
                </a:solidFill>
                <a:latin typeface="Calibri" charset="0"/>
              </a:rPr>
              <a:t>sentence</a:t>
            </a:r>
            <a:r>
              <a:rPr lang="en-US" dirty="0">
                <a:latin typeface="Calibri" charset="0"/>
              </a:rPr>
              <a:t> represents a fact in the world</a:t>
            </a:r>
            <a:br>
              <a:rPr lang="en-US" dirty="0">
                <a:latin typeface="Calibri" charset="0"/>
              </a:rPr>
            </a:br>
            <a:r>
              <a:rPr lang="en-US" dirty="0">
                <a:latin typeface="Calibri" charset="0"/>
              </a:rPr>
              <a:t>that is assigned a truth value</a:t>
            </a:r>
          </a:p>
          <a:p>
            <a:pPr lvl="1" eaLnBrk="1" hangingPunct="1"/>
            <a:r>
              <a:rPr lang="en-US" dirty="0">
                <a:latin typeface="Calibri" charset="0"/>
              </a:rPr>
              <a:t>atom</a:t>
            </a:r>
          </a:p>
          <a:p>
            <a:pPr lvl="1" eaLnBrk="1" hangingPunct="1"/>
            <a:r>
              <a:rPr lang="en-US" dirty="0">
                <a:latin typeface="Calibri" charset="0"/>
              </a:rPr>
              <a:t>complex sentence using connectives: </a:t>
            </a:r>
            <a:r>
              <a:rPr lang="en-US" dirty="0" smtClean="0">
                <a:latin typeface="Calibri" charset="0"/>
              </a:rPr>
              <a:t> </a:t>
            </a:r>
            <a:r>
              <a:rPr lang="en-US" b="1" dirty="0" smtClean="0">
                <a:latin typeface="Symbol" charset="0"/>
              </a:rPr>
              <a:t>∧  ∨  ¬ ⇒  ⇔</a:t>
            </a:r>
            <a:endParaRPr lang="en-US" b="1" dirty="0">
              <a:latin typeface="Symbol" charset="0"/>
            </a:endParaRPr>
          </a:p>
          <a:p>
            <a:pPr lvl="2" eaLnBrk="1" hangingPunct="1">
              <a:buFont typeface="Wingdings" charset="0"/>
              <a:buNone/>
            </a:pPr>
            <a:r>
              <a:rPr lang="en-US" dirty="0">
                <a:latin typeface="Calibri" charset="0"/>
              </a:rPr>
              <a:t>e.g., </a:t>
            </a:r>
            <a:r>
              <a:rPr lang="en-US" b="1" dirty="0">
                <a:latin typeface="Courier New" charset="0"/>
              </a:rPr>
              <a:t>Friend(</a:t>
            </a:r>
            <a:r>
              <a:rPr lang="en-US" b="1" dirty="0" err="1">
                <a:latin typeface="Courier New" charset="0"/>
              </a:rPr>
              <a:t>Deb,Jim</a:t>
            </a:r>
            <a:r>
              <a:rPr lang="en-US" b="1" dirty="0">
                <a:latin typeface="Courier New" charset="0"/>
              </a:rPr>
              <a:t>)</a:t>
            </a:r>
            <a:r>
              <a:rPr lang="en-US" dirty="0">
                <a:latin typeface="Calibri" charset="0"/>
              </a:rPr>
              <a:t> </a:t>
            </a:r>
            <a:r>
              <a:rPr lang="en-US" b="1" dirty="0" smtClean="0">
                <a:latin typeface="Symbol" charset="0"/>
              </a:rPr>
              <a:t>⇒</a:t>
            </a:r>
            <a:r>
              <a:rPr lang="en-US" b="1" dirty="0" smtClean="0">
                <a:latin typeface="Courier New" charset="0"/>
              </a:rPr>
              <a:t> </a:t>
            </a:r>
            <a:r>
              <a:rPr lang="en-US" b="1" dirty="0">
                <a:latin typeface="Courier New" charset="0"/>
              </a:rPr>
              <a:t>Friend(</a:t>
            </a:r>
            <a:r>
              <a:rPr lang="en-US" b="1" dirty="0" err="1">
                <a:latin typeface="Courier New" charset="0"/>
              </a:rPr>
              <a:t>Jim,Deb</a:t>
            </a:r>
            <a:r>
              <a:rPr lang="en-US" b="1" dirty="0">
                <a:latin typeface="Courier New" charset="0"/>
              </a:rPr>
              <a:t>)</a:t>
            </a:r>
            <a:endParaRPr lang="en-US" dirty="0">
              <a:latin typeface="Calibri" charset="0"/>
            </a:endParaRPr>
          </a:p>
          <a:p>
            <a:pPr lvl="2" eaLnBrk="1" hangingPunct="1">
              <a:buFont typeface="Wingdings" charset="0"/>
              <a:buNone/>
            </a:pPr>
            <a:r>
              <a:rPr lang="en-US" dirty="0">
                <a:latin typeface="Calibri" charset="0"/>
              </a:rPr>
              <a:t>e.g.,  </a:t>
            </a:r>
            <a:r>
              <a:rPr lang="en-US" b="1" dirty="0" err="1" smtClean="0">
                <a:latin typeface="Courier New" charset="0"/>
              </a:rPr>
              <a:t>GreaterThan</a:t>
            </a:r>
            <a:r>
              <a:rPr lang="en-US" b="1" dirty="0" smtClean="0">
                <a:latin typeface="Courier New" charset="0"/>
              </a:rPr>
              <a:t>(</a:t>
            </a:r>
            <a:r>
              <a:rPr lang="en-US" b="1" dirty="0">
                <a:latin typeface="Courier New" charset="0"/>
              </a:rPr>
              <a:t>11,22)</a:t>
            </a:r>
            <a:r>
              <a:rPr lang="en-US" dirty="0">
                <a:latin typeface="Calibri" charset="0"/>
              </a:rPr>
              <a:t> </a:t>
            </a:r>
            <a:r>
              <a:rPr lang="en-US" b="1" dirty="0" smtClean="0">
                <a:latin typeface="Symbol" charset="0"/>
              </a:rPr>
              <a:t>∧</a:t>
            </a:r>
            <a:r>
              <a:rPr lang="en-US" b="1" dirty="0" smtClean="0">
                <a:latin typeface="Courier New" charset="0"/>
              </a:rPr>
              <a:t> </a:t>
            </a:r>
            <a:r>
              <a:rPr lang="en-US" b="1" dirty="0" err="1" smtClean="0">
                <a:latin typeface="Courier New" charset="0"/>
              </a:rPr>
              <a:t>LessThan</a:t>
            </a:r>
            <a:r>
              <a:rPr lang="en-US" b="1" dirty="0" smtClean="0">
                <a:latin typeface="Courier New" charset="0"/>
              </a:rPr>
              <a:t>(</a:t>
            </a:r>
            <a:r>
              <a:rPr lang="en-US" b="1" dirty="0">
                <a:latin typeface="Courier New" charset="0"/>
              </a:rPr>
              <a:t>22,33)</a:t>
            </a:r>
          </a:p>
          <a:p>
            <a:pPr lvl="1" eaLnBrk="1" hangingPunct="1"/>
            <a:r>
              <a:rPr lang="en-US" dirty="0">
                <a:latin typeface="Calibri" charset="0"/>
              </a:rPr>
              <a:t>complex sentence using quantified variables:  </a:t>
            </a:r>
            <a:r>
              <a:rPr lang="en-US" b="1" dirty="0" smtClean="0">
                <a:latin typeface="Symbol" charset="0"/>
              </a:rPr>
              <a:t>∀   ∃</a:t>
            </a:r>
            <a:endParaRPr lang="en-US" b="1" dirty="0">
              <a:latin typeface="Symbo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3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33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33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5337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5337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53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3379" grpId="0" build="p" bldLvl="3"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0"/>
            <a:ext cx="8229600" cy="914400"/>
          </a:xfrm>
        </p:spPr>
        <p:txBody>
          <a:bodyPr/>
          <a:lstStyle/>
          <a:p>
            <a:pPr eaLnBrk="1" hangingPunct="1"/>
            <a:r>
              <a:rPr lang="en-US">
                <a:latin typeface="Calibri" charset="0"/>
              </a:rPr>
              <a:t>Forward Chaining with GMP</a:t>
            </a:r>
          </a:p>
        </p:txBody>
      </p:sp>
      <p:sp>
        <p:nvSpPr>
          <p:cNvPr id="19459" name="Text Box 4"/>
          <p:cNvSpPr txBox="1">
            <a:spLocks noChangeArrowheads="1"/>
          </p:cNvSpPr>
          <p:nvPr/>
        </p:nvSpPr>
        <p:spPr bwMode="auto">
          <a:xfrm>
            <a:off x="806450" y="1066800"/>
            <a:ext cx="1727200" cy="38576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err="1" smtClean="0">
                <a:solidFill>
                  <a:schemeClr val="tx1"/>
                </a:solidFill>
                <a:ea typeface="+mn-ea"/>
              </a:rPr>
              <a:t>american</a:t>
            </a:r>
            <a:r>
              <a:rPr lang="en-US" sz="1800" b="1" dirty="0" smtClean="0">
                <a:solidFill>
                  <a:schemeClr val="tx1"/>
                </a:solidFill>
                <a:ea typeface="+mn-ea"/>
              </a:rPr>
              <a:t>(</a:t>
            </a:r>
            <a:r>
              <a:rPr lang="en-US" sz="1800" b="1" i="1" dirty="0" smtClean="0">
                <a:solidFill>
                  <a:schemeClr val="tx1"/>
                </a:solidFill>
                <a:ea typeface="+mn-ea"/>
              </a:rPr>
              <a:t>West</a:t>
            </a:r>
            <a:r>
              <a:rPr lang="en-US" sz="1800" b="1" dirty="0" smtClean="0">
                <a:solidFill>
                  <a:schemeClr val="tx1"/>
                </a:solidFill>
                <a:ea typeface="+mn-ea"/>
              </a:rPr>
              <a:t>)</a:t>
            </a:r>
          </a:p>
        </p:txBody>
      </p:sp>
      <p:sp>
        <p:nvSpPr>
          <p:cNvPr id="19460" name="Text Box 5"/>
          <p:cNvSpPr txBox="1">
            <a:spLocks noChangeArrowheads="1"/>
          </p:cNvSpPr>
          <p:nvPr/>
        </p:nvSpPr>
        <p:spPr bwMode="auto">
          <a:xfrm>
            <a:off x="2711450" y="1066800"/>
            <a:ext cx="1219200" cy="38576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smtClean="0">
                <a:solidFill>
                  <a:schemeClr val="tx1"/>
                </a:solidFill>
                <a:ea typeface="+mn-ea"/>
              </a:rPr>
              <a:t>missile(</a:t>
            </a:r>
            <a:r>
              <a:rPr lang="en-US" sz="1800" b="1" i="1" smtClean="0">
                <a:solidFill>
                  <a:schemeClr val="tx1"/>
                </a:solidFill>
                <a:ea typeface="+mn-ea"/>
              </a:rPr>
              <a:t>M</a:t>
            </a:r>
            <a:r>
              <a:rPr lang="en-US" sz="1800" b="1" smtClean="0">
                <a:solidFill>
                  <a:schemeClr val="tx1"/>
                </a:solidFill>
                <a:ea typeface="+mn-ea"/>
              </a:rPr>
              <a:t>)</a:t>
            </a:r>
          </a:p>
        </p:txBody>
      </p:sp>
      <p:sp>
        <p:nvSpPr>
          <p:cNvPr id="19461" name="Text Box 6"/>
          <p:cNvSpPr txBox="1">
            <a:spLocks noChangeArrowheads="1"/>
          </p:cNvSpPr>
          <p:nvPr/>
        </p:nvSpPr>
        <p:spPr bwMode="auto">
          <a:xfrm>
            <a:off x="4159250" y="1066800"/>
            <a:ext cx="1684338" cy="369888"/>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owns(</a:t>
            </a:r>
            <a:r>
              <a:rPr lang="en-US" sz="1800" b="1" i="1" dirty="0" err="1" smtClean="0">
                <a:solidFill>
                  <a:schemeClr val="tx1"/>
                </a:solidFill>
                <a:ea typeface="+mn-ea"/>
              </a:rPr>
              <a:t>Nono</a:t>
            </a:r>
            <a:r>
              <a:rPr lang="en-US" sz="1800" b="1" i="1" dirty="0" smtClean="0">
                <a:solidFill>
                  <a:schemeClr val="tx1"/>
                </a:solidFill>
                <a:ea typeface="+mn-ea"/>
              </a:rPr>
              <a:t>, M</a:t>
            </a:r>
            <a:r>
              <a:rPr lang="en-US" sz="1800" b="1" dirty="0" smtClean="0">
                <a:solidFill>
                  <a:schemeClr val="tx1"/>
                </a:solidFill>
                <a:ea typeface="+mn-ea"/>
              </a:rPr>
              <a:t>)</a:t>
            </a:r>
          </a:p>
        </p:txBody>
      </p:sp>
      <p:sp>
        <p:nvSpPr>
          <p:cNvPr id="19462" name="Text Box 7"/>
          <p:cNvSpPr txBox="1">
            <a:spLocks noChangeArrowheads="1"/>
          </p:cNvSpPr>
          <p:nvPr/>
        </p:nvSpPr>
        <p:spPr bwMode="auto">
          <a:xfrm>
            <a:off x="5988050" y="1066800"/>
            <a:ext cx="2420938" cy="369888"/>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enemy(</a:t>
            </a:r>
            <a:r>
              <a:rPr lang="en-US" sz="1800" b="1" i="1" dirty="0" err="1" smtClean="0">
                <a:solidFill>
                  <a:schemeClr val="tx1"/>
                </a:solidFill>
                <a:ea typeface="+mn-ea"/>
              </a:rPr>
              <a:t>Nono</a:t>
            </a:r>
            <a:r>
              <a:rPr lang="en-US" sz="1800" b="1" i="1" dirty="0" smtClean="0">
                <a:solidFill>
                  <a:schemeClr val="tx1"/>
                </a:solidFill>
                <a:ea typeface="+mn-ea"/>
              </a:rPr>
              <a:t>, America</a:t>
            </a:r>
            <a:r>
              <a:rPr lang="en-US" sz="1800" b="1" dirty="0" smtClean="0">
                <a:solidFill>
                  <a:schemeClr val="tx1"/>
                </a:solidFill>
                <a:ea typeface="+mn-ea"/>
              </a:rPr>
              <a:t>)</a:t>
            </a:r>
          </a:p>
        </p:txBody>
      </p:sp>
      <p:grpSp>
        <p:nvGrpSpPr>
          <p:cNvPr id="2" name="Group 8"/>
          <p:cNvGrpSpPr>
            <a:grpSpLocks/>
          </p:cNvGrpSpPr>
          <p:nvPr/>
        </p:nvGrpSpPr>
        <p:grpSpPr bwMode="auto">
          <a:xfrm>
            <a:off x="1193800" y="1462088"/>
            <a:ext cx="2281238" cy="2200275"/>
            <a:chOff x="1011" y="1545"/>
            <a:chExt cx="1437" cy="1386"/>
          </a:xfrm>
        </p:grpSpPr>
        <p:sp>
          <p:nvSpPr>
            <p:cNvPr id="19480" name="Text Box 9"/>
            <p:cNvSpPr txBox="1">
              <a:spLocks noChangeArrowheads="1"/>
            </p:cNvSpPr>
            <p:nvPr/>
          </p:nvSpPr>
          <p:spPr bwMode="auto">
            <a:xfrm>
              <a:off x="1458" y="2688"/>
              <a:ext cx="824"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weapon(</a:t>
              </a:r>
              <a:r>
                <a:rPr lang="en-US" sz="1800" b="1" i="1" dirty="0" smtClean="0">
                  <a:solidFill>
                    <a:schemeClr val="tx1"/>
                  </a:solidFill>
                  <a:ea typeface="+mn-ea"/>
                </a:rPr>
                <a:t>M</a:t>
              </a:r>
              <a:r>
                <a:rPr lang="en-US" sz="1800" b="1" dirty="0" smtClean="0">
                  <a:solidFill>
                    <a:schemeClr val="tx1"/>
                  </a:solidFill>
                  <a:ea typeface="+mn-ea"/>
                </a:rPr>
                <a:t>)</a:t>
              </a:r>
            </a:p>
          </p:txBody>
        </p:sp>
        <p:cxnSp>
          <p:nvCxnSpPr>
            <p:cNvPr id="52249" name="AutoShape 10"/>
            <p:cNvCxnSpPr>
              <a:cxnSpLocks noChangeShapeType="1"/>
              <a:stCxn id="19460" idx="2"/>
              <a:endCxn id="19480" idx="0"/>
            </p:cNvCxnSpPr>
            <p:nvPr/>
          </p:nvCxnSpPr>
          <p:spPr bwMode="auto">
            <a:xfrm flipH="1">
              <a:off x="1870" y="1545"/>
              <a:ext cx="481" cy="1137"/>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2250" name="Rectangle 11"/>
            <p:cNvSpPr>
              <a:spLocks noChangeArrowheads="1"/>
            </p:cNvSpPr>
            <p:nvPr/>
          </p:nvSpPr>
          <p:spPr bwMode="auto">
            <a:xfrm>
              <a:off x="1011" y="2026"/>
              <a:ext cx="1437" cy="3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buClr>
                  <a:schemeClr val="tx1"/>
                </a:buClr>
                <a:buSzPct val="75000"/>
              </a:pPr>
              <a:r>
                <a:rPr lang="en-US" sz="1600">
                  <a:sym typeface="Symbol" charset="0"/>
                </a:rPr>
                <a:t>missile(</a:t>
              </a:r>
              <a:r>
                <a:rPr lang="en-US" sz="1600" i="1">
                  <a:sym typeface="Symbol" charset="0"/>
                </a:rPr>
                <a:t>x</a:t>
              </a:r>
              <a:r>
                <a:rPr lang="en-US" sz="1600">
                  <a:sym typeface="Symbol" charset="0"/>
                </a:rPr>
                <a:t>)  weapon(</a:t>
              </a:r>
              <a:r>
                <a:rPr lang="en-US" sz="1600" i="1">
                  <a:sym typeface="Symbol" charset="0"/>
                </a:rPr>
                <a:t>x</a:t>
              </a:r>
              <a:r>
                <a:rPr lang="en-US" sz="1600">
                  <a:sym typeface="Symbol" charset="0"/>
                </a:rPr>
                <a:t>)</a:t>
              </a:r>
              <a:br>
                <a:rPr lang="en-US" sz="1600">
                  <a:sym typeface="Symbol" charset="0"/>
                </a:rPr>
              </a:br>
              <a:r>
                <a:rPr lang="en-US" sz="1600">
                  <a:solidFill>
                    <a:srgbClr val="CC3300"/>
                  </a:solidFill>
                  <a:sym typeface="Symbol" charset="0"/>
                </a:rPr>
                <a:t> = {</a:t>
              </a:r>
              <a:r>
                <a:rPr lang="en-US" sz="1600" i="1">
                  <a:solidFill>
                    <a:srgbClr val="CC3300"/>
                  </a:solidFill>
                  <a:sym typeface="Symbol" charset="0"/>
                </a:rPr>
                <a:t>x/M</a:t>
              </a:r>
              <a:r>
                <a:rPr lang="en-US" sz="1600">
                  <a:solidFill>
                    <a:srgbClr val="CC3300"/>
                  </a:solidFill>
                  <a:sym typeface="Symbol" charset="0"/>
                </a:rPr>
                <a:t>}</a:t>
              </a:r>
            </a:p>
          </p:txBody>
        </p:sp>
      </p:grpSp>
      <p:grpSp>
        <p:nvGrpSpPr>
          <p:cNvPr id="3" name="Group 12"/>
          <p:cNvGrpSpPr>
            <a:grpSpLocks/>
          </p:cNvGrpSpPr>
          <p:nvPr/>
        </p:nvGrpSpPr>
        <p:grpSpPr bwMode="auto">
          <a:xfrm>
            <a:off x="3321050" y="1436688"/>
            <a:ext cx="2587625" cy="2209800"/>
            <a:chOff x="2351" y="1529"/>
            <a:chExt cx="1630" cy="1392"/>
          </a:xfrm>
        </p:grpSpPr>
        <p:sp>
          <p:nvSpPr>
            <p:cNvPr id="19476" name="Text Box 13"/>
            <p:cNvSpPr txBox="1">
              <a:spLocks noChangeArrowheads="1"/>
            </p:cNvSpPr>
            <p:nvPr/>
          </p:nvSpPr>
          <p:spPr bwMode="auto">
            <a:xfrm>
              <a:off x="2552" y="2688"/>
              <a:ext cx="1358" cy="23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sells(</a:t>
              </a:r>
              <a:r>
                <a:rPr lang="en-US" sz="1800" b="1" i="1" dirty="0" smtClean="0">
                  <a:solidFill>
                    <a:schemeClr val="tx1"/>
                  </a:solidFill>
                  <a:ea typeface="+mn-ea"/>
                </a:rPr>
                <a:t>West, M, </a:t>
              </a:r>
              <a:r>
                <a:rPr lang="en-US" sz="1800" b="1" i="1" dirty="0" err="1" smtClean="0">
                  <a:solidFill>
                    <a:schemeClr val="tx1"/>
                  </a:solidFill>
                  <a:ea typeface="+mn-ea"/>
                </a:rPr>
                <a:t>Nono</a:t>
              </a:r>
              <a:r>
                <a:rPr lang="en-US" sz="1800" b="1" dirty="0" smtClean="0">
                  <a:solidFill>
                    <a:schemeClr val="tx1"/>
                  </a:solidFill>
                  <a:ea typeface="+mn-ea"/>
                </a:rPr>
                <a:t>)</a:t>
              </a:r>
            </a:p>
          </p:txBody>
        </p:sp>
        <p:cxnSp>
          <p:nvCxnSpPr>
            <p:cNvPr id="52245" name="AutoShape 14"/>
            <p:cNvCxnSpPr>
              <a:cxnSpLocks noChangeShapeType="1"/>
              <a:stCxn id="19460" idx="2"/>
              <a:endCxn id="19476" idx="0"/>
            </p:cNvCxnSpPr>
            <p:nvPr/>
          </p:nvCxnSpPr>
          <p:spPr bwMode="auto">
            <a:xfrm>
              <a:off x="2351" y="1539"/>
              <a:ext cx="880" cy="114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2246" name="AutoShape 15"/>
            <p:cNvCxnSpPr>
              <a:cxnSpLocks noChangeShapeType="1"/>
              <a:stCxn id="19461" idx="2"/>
              <a:endCxn id="19476" idx="0"/>
            </p:cNvCxnSpPr>
            <p:nvPr/>
          </p:nvCxnSpPr>
          <p:spPr bwMode="auto">
            <a:xfrm flipH="1">
              <a:off x="3231" y="1529"/>
              <a:ext cx="179" cy="115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2247" name="Rectangle 16"/>
            <p:cNvSpPr>
              <a:spLocks noChangeArrowheads="1"/>
            </p:cNvSpPr>
            <p:nvPr/>
          </p:nvSpPr>
          <p:spPr bwMode="auto">
            <a:xfrm>
              <a:off x="2448" y="1776"/>
              <a:ext cx="1533" cy="5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buClr>
                  <a:schemeClr val="tx1"/>
                </a:buClr>
                <a:buSzPct val="75000"/>
              </a:pPr>
              <a:r>
                <a:rPr lang="en-US" sz="1600">
                  <a:sym typeface="Symbol" charset="0"/>
                </a:rPr>
                <a:t>missile(</a:t>
              </a:r>
              <a:r>
                <a:rPr lang="en-US" sz="1600" i="1">
                  <a:sym typeface="Symbol" charset="0"/>
                </a:rPr>
                <a:t>x</a:t>
              </a:r>
              <a:r>
                <a:rPr lang="en-US" sz="1600">
                  <a:sym typeface="Symbol" charset="0"/>
                </a:rPr>
                <a:t>)  owns(</a:t>
              </a:r>
              <a:r>
                <a:rPr lang="en-US" sz="1600" i="1">
                  <a:sym typeface="Symbol" charset="0"/>
                </a:rPr>
                <a:t>Nono,x</a:t>
              </a:r>
              <a:r>
                <a:rPr lang="en-US" sz="1600">
                  <a:sym typeface="Symbol" charset="0"/>
                </a:rPr>
                <a:t>) </a:t>
              </a:r>
              <a:br>
                <a:rPr lang="en-US" sz="1600">
                  <a:sym typeface="Symbol" charset="0"/>
                </a:rPr>
              </a:br>
              <a:r>
                <a:rPr lang="en-US" sz="1600">
                  <a:sym typeface="Symbol" charset="0"/>
                </a:rPr>
                <a:t> sells(</a:t>
              </a:r>
              <a:r>
                <a:rPr lang="en-US" sz="1600" i="1">
                  <a:sym typeface="Symbol" charset="0"/>
                </a:rPr>
                <a:t>West,x,Nono</a:t>
              </a:r>
              <a:r>
                <a:rPr lang="en-US" sz="1600">
                  <a:sym typeface="Symbol" charset="0"/>
                </a:rPr>
                <a:t>)</a:t>
              </a:r>
              <a:br>
                <a:rPr lang="en-US" sz="1600">
                  <a:sym typeface="Symbol" charset="0"/>
                </a:rPr>
              </a:br>
              <a:r>
                <a:rPr lang="en-US" sz="1600">
                  <a:solidFill>
                    <a:srgbClr val="CC3300"/>
                  </a:solidFill>
                  <a:sym typeface="Symbol" charset="0"/>
                </a:rPr>
                <a:t> = {</a:t>
              </a:r>
              <a:r>
                <a:rPr lang="en-US" sz="1600" i="1">
                  <a:solidFill>
                    <a:srgbClr val="CC3300"/>
                  </a:solidFill>
                  <a:sym typeface="Symbol" charset="0"/>
                </a:rPr>
                <a:t>x/M</a:t>
              </a:r>
              <a:r>
                <a:rPr lang="en-US" sz="1600">
                  <a:solidFill>
                    <a:srgbClr val="CC3300"/>
                  </a:solidFill>
                  <a:sym typeface="Symbol" charset="0"/>
                </a:rPr>
                <a:t>}</a:t>
              </a:r>
            </a:p>
          </p:txBody>
        </p:sp>
      </p:grpSp>
      <p:grpSp>
        <p:nvGrpSpPr>
          <p:cNvPr id="4" name="Group 17"/>
          <p:cNvGrpSpPr>
            <a:grpSpLocks/>
          </p:cNvGrpSpPr>
          <p:nvPr/>
        </p:nvGrpSpPr>
        <p:grpSpPr bwMode="auto">
          <a:xfrm>
            <a:off x="5945188" y="1436688"/>
            <a:ext cx="2792412" cy="2225675"/>
            <a:chOff x="4004" y="1529"/>
            <a:chExt cx="1759" cy="1402"/>
          </a:xfrm>
        </p:grpSpPr>
        <p:sp>
          <p:nvSpPr>
            <p:cNvPr id="19473" name="Text Box 18"/>
            <p:cNvSpPr txBox="1">
              <a:spLocks noChangeArrowheads="1"/>
            </p:cNvSpPr>
            <p:nvPr/>
          </p:nvSpPr>
          <p:spPr bwMode="auto">
            <a:xfrm>
              <a:off x="4096" y="2688"/>
              <a:ext cx="952"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hostile(</a:t>
              </a:r>
              <a:r>
                <a:rPr lang="en-US" sz="1800" b="1" i="1" dirty="0" err="1" smtClean="0">
                  <a:solidFill>
                    <a:schemeClr val="tx1"/>
                  </a:solidFill>
                  <a:ea typeface="+mn-ea"/>
                </a:rPr>
                <a:t>Nono</a:t>
              </a:r>
              <a:r>
                <a:rPr lang="en-US" sz="1800" b="1" dirty="0" smtClean="0">
                  <a:solidFill>
                    <a:schemeClr val="tx1"/>
                  </a:solidFill>
                  <a:ea typeface="+mn-ea"/>
                </a:rPr>
                <a:t>)</a:t>
              </a:r>
            </a:p>
          </p:txBody>
        </p:sp>
        <p:cxnSp>
          <p:nvCxnSpPr>
            <p:cNvPr id="52242" name="AutoShape 19"/>
            <p:cNvCxnSpPr>
              <a:cxnSpLocks noChangeShapeType="1"/>
              <a:stCxn id="19462" idx="2"/>
              <a:endCxn id="19473" idx="0"/>
            </p:cNvCxnSpPr>
            <p:nvPr/>
          </p:nvCxnSpPr>
          <p:spPr bwMode="auto">
            <a:xfrm flipH="1">
              <a:off x="4572" y="1529"/>
              <a:ext cx="221" cy="115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2243" name="Rectangle 20"/>
            <p:cNvSpPr>
              <a:spLocks noChangeArrowheads="1"/>
            </p:cNvSpPr>
            <p:nvPr/>
          </p:nvSpPr>
          <p:spPr bwMode="auto">
            <a:xfrm>
              <a:off x="4004" y="1918"/>
              <a:ext cx="1759" cy="3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buClr>
                  <a:schemeClr val="tx1"/>
                </a:buClr>
                <a:buSzPct val="75000"/>
              </a:pPr>
              <a:r>
                <a:rPr lang="en-US" sz="1600">
                  <a:sym typeface="Symbol" charset="0"/>
                </a:rPr>
                <a:t>enemy(</a:t>
              </a:r>
              <a:r>
                <a:rPr lang="en-US" sz="1600" i="1">
                  <a:sym typeface="Symbol" charset="0"/>
                </a:rPr>
                <a:t>x,America</a:t>
              </a:r>
              <a:r>
                <a:rPr lang="en-US" sz="1600">
                  <a:sym typeface="Symbol" charset="0"/>
                </a:rPr>
                <a:t>)  hostile(</a:t>
              </a:r>
              <a:r>
                <a:rPr lang="en-US" sz="1600" i="1">
                  <a:sym typeface="Symbol" charset="0"/>
                </a:rPr>
                <a:t>x</a:t>
              </a:r>
              <a:r>
                <a:rPr lang="en-US" sz="1600">
                  <a:sym typeface="Symbol" charset="0"/>
                </a:rPr>
                <a:t>)</a:t>
              </a:r>
            </a:p>
            <a:p>
              <a:pPr algn="ctr">
                <a:buClr>
                  <a:schemeClr val="tx1"/>
                </a:buClr>
                <a:buSzPct val="75000"/>
              </a:pPr>
              <a:r>
                <a:rPr lang="en-US" sz="1600">
                  <a:solidFill>
                    <a:srgbClr val="CC3300"/>
                  </a:solidFill>
                  <a:sym typeface="Symbol" charset="0"/>
                </a:rPr>
                <a:t> = {</a:t>
              </a:r>
              <a:r>
                <a:rPr lang="en-US" sz="1600" i="1">
                  <a:solidFill>
                    <a:srgbClr val="CC3300"/>
                  </a:solidFill>
                  <a:sym typeface="Symbol" charset="0"/>
                </a:rPr>
                <a:t>x/Nono</a:t>
              </a:r>
              <a:r>
                <a:rPr lang="en-US" sz="1600">
                  <a:solidFill>
                    <a:srgbClr val="CC3300"/>
                  </a:solidFill>
                  <a:sym typeface="Symbol" charset="0"/>
                </a:rPr>
                <a:t>}</a:t>
              </a:r>
            </a:p>
          </p:txBody>
        </p:sp>
      </p:grpSp>
      <p:grpSp>
        <p:nvGrpSpPr>
          <p:cNvPr id="5" name="Group 21"/>
          <p:cNvGrpSpPr>
            <a:grpSpLocks/>
          </p:cNvGrpSpPr>
          <p:nvPr/>
        </p:nvGrpSpPr>
        <p:grpSpPr bwMode="auto">
          <a:xfrm>
            <a:off x="1422400" y="1438275"/>
            <a:ext cx="6448425" cy="3905250"/>
            <a:chOff x="1155" y="1530"/>
            <a:chExt cx="4062" cy="2460"/>
          </a:xfrm>
        </p:grpSpPr>
        <p:sp>
          <p:nvSpPr>
            <p:cNvPr id="19467" name="Text Box 22"/>
            <p:cNvSpPr txBox="1">
              <a:spLocks noChangeArrowheads="1"/>
            </p:cNvSpPr>
            <p:nvPr/>
          </p:nvSpPr>
          <p:spPr bwMode="auto">
            <a:xfrm>
              <a:off x="2496" y="3747"/>
              <a:ext cx="1032"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criminal(</a:t>
              </a:r>
              <a:r>
                <a:rPr lang="en-US" sz="1800" b="1" i="1" dirty="0" smtClean="0">
                  <a:solidFill>
                    <a:schemeClr val="tx1"/>
                  </a:solidFill>
                  <a:ea typeface="+mn-ea"/>
                </a:rPr>
                <a:t>West</a:t>
              </a:r>
              <a:r>
                <a:rPr lang="en-US" sz="1800" b="1" dirty="0" smtClean="0">
                  <a:solidFill>
                    <a:schemeClr val="tx1"/>
                  </a:solidFill>
                  <a:ea typeface="+mn-ea"/>
                </a:rPr>
                <a:t>)</a:t>
              </a:r>
            </a:p>
          </p:txBody>
        </p:sp>
        <p:cxnSp>
          <p:nvCxnSpPr>
            <p:cNvPr id="52236" name="AutoShape 23"/>
            <p:cNvCxnSpPr>
              <a:cxnSpLocks noChangeShapeType="1"/>
              <a:stCxn id="19480" idx="2"/>
              <a:endCxn id="19467" idx="0"/>
            </p:cNvCxnSpPr>
            <p:nvPr/>
          </p:nvCxnSpPr>
          <p:spPr bwMode="auto">
            <a:xfrm>
              <a:off x="1870" y="2937"/>
              <a:ext cx="1142" cy="804"/>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2237" name="AutoShape 24"/>
            <p:cNvCxnSpPr>
              <a:cxnSpLocks noChangeShapeType="1"/>
              <a:stCxn id="19476" idx="2"/>
              <a:endCxn id="19467" idx="0"/>
            </p:cNvCxnSpPr>
            <p:nvPr/>
          </p:nvCxnSpPr>
          <p:spPr bwMode="auto">
            <a:xfrm flipH="1">
              <a:off x="3012" y="2921"/>
              <a:ext cx="219" cy="826"/>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2238" name="AutoShape 25"/>
            <p:cNvCxnSpPr>
              <a:cxnSpLocks noChangeShapeType="1"/>
              <a:stCxn id="19473" idx="2"/>
              <a:endCxn id="19467" idx="0"/>
            </p:cNvCxnSpPr>
            <p:nvPr/>
          </p:nvCxnSpPr>
          <p:spPr bwMode="auto">
            <a:xfrm flipH="1">
              <a:off x="3012" y="2937"/>
              <a:ext cx="1560" cy="804"/>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2239" name="AutoShape 26"/>
            <p:cNvCxnSpPr>
              <a:cxnSpLocks noChangeShapeType="1"/>
              <a:endCxn id="19467" idx="0"/>
            </p:cNvCxnSpPr>
            <p:nvPr/>
          </p:nvCxnSpPr>
          <p:spPr bwMode="auto">
            <a:xfrm rot="16200000" flipH="1">
              <a:off x="978" y="1707"/>
              <a:ext cx="2211" cy="1857"/>
            </a:xfrm>
            <a:prstGeom prst="bentConnector3">
              <a:avLst>
                <a:gd name="adj1" fmla="val 78921"/>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2240" name="Text Box 27"/>
            <p:cNvSpPr txBox="1">
              <a:spLocks noChangeArrowheads="1"/>
            </p:cNvSpPr>
            <p:nvPr/>
          </p:nvSpPr>
          <p:spPr bwMode="auto">
            <a:xfrm>
              <a:off x="1681" y="3173"/>
              <a:ext cx="3536" cy="3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buClr>
                  <a:schemeClr val="tx1"/>
                </a:buClr>
                <a:buSzPct val="75000"/>
              </a:pPr>
              <a:r>
                <a:rPr lang="en-US" sz="1600">
                  <a:latin typeface="Times New Roman" charset="0"/>
                  <a:cs typeface="Times New Roman" charset="0"/>
                </a:rPr>
                <a:t>american(</a:t>
              </a:r>
              <a:r>
                <a:rPr lang="en-US" sz="1600" i="1">
                  <a:latin typeface="Times New Roman" charset="0"/>
                  <a:cs typeface="Times New Roman" charset="0"/>
                </a:rPr>
                <a:t>x</a:t>
              </a:r>
              <a:r>
                <a:rPr lang="en-US" sz="1600">
                  <a:latin typeface="Times New Roman" charset="0"/>
                  <a:cs typeface="Times New Roman" charset="0"/>
                </a:rPr>
                <a:t>) </a:t>
              </a:r>
              <a:r>
                <a:rPr lang="en-US" sz="1600">
                  <a:latin typeface="Times New Roman" charset="0"/>
                  <a:cs typeface="Times New Roman" charset="0"/>
                  <a:sym typeface="Symbol" charset="0"/>
                </a:rPr>
                <a:t> weapon(</a:t>
              </a:r>
              <a:r>
                <a:rPr lang="en-US" sz="1600" i="1">
                  <a:latin typeface="Times New Roman" charset="0"/>
                  <a:cs typeface="Times New Roman" charset="0"/>
                  <a:sym typeface="Symbol" charset="0"/>
                </a:rPr>
                <a:t>y</a:t>
              </a:r>
              <a:r>
                <a:rPr lang="en-US" sz="1600">
                  <a:latin typeface="Times New Roman" charset="0"/>
                  <a:cs typeface="Times New Roman" charset="0"/>
                  <a:sym typeface="Symbol" charset="0"/>
                </a:rPr>
                <a:t>)  sells (</a:t>
              </a:r>
              <a:r>
                <a:rPr lang="en-US" sz="1600" i="1">
                  <a:latin typeface="Times New Roman" charset="0"/>
                  <a:cs typeface="Times New Roman" charset="0"/>
                  <a:sym typeface="Symbol" charset="0"/>
                </a:rPr>
                <a:t>x,y,z</a:t>
              </a:r>
              <a:r>
                <a:rPr lang="en-US" sz="1600">
                  <a:latin typeface="Times New Roman" charset="0"/>
                  <a:cs typeface="Times New Roman" charset="0"/>
                  <a:sym typeface="Symbol" charset="0"/>
                </a:rPr>
                <a:t>)  hostile(</a:t>
              </a:r>
              <a:r>
                <a:rPr lang="en-US" sz="1600" i="1">
                  <a:latin typeface="Times New Roman" charset="0"/>
                  <a:cs typeface="Times New Roman" charset="0"/>
                  <a:sym typeface="Symbol" charset="0"/>
                </a:rPr>
                <a:t>z</a:t>
              </a:r>
              <a:r>
                <a:rPr lang="en-US" sz="1600">
                  <a:latin typeface="Times New Roman" charset="0"/>
                  <a:cs typeface="Times New Roman" charset="0"/>
                  <a:sym typeface="Symbol" charset="0"/>
                </a:rPr>
                <a:t>)  criminal(</a:t>
              </a:r>
              <a:r>
                <a:rPr lang="en-US" sz="1600" i="1">
                  <a:latin typeface="Times New Roman" charset="0"/>
                  <a:cs typeface="Times New Roman" charset="0"/>
                  <a:sym typeface="Symbol" charset="0"/>
                </a:rPr>
                <a:t>x</a:t>
              </a:r>
              <a:r>
                <a:rPr lang="en-US" sz="1600">
                  <a:latin typeface="Times New Roman" charset="0"/>
                  <a:cs typeface="Times New Roman" charset="0"/>
                  <a:sym typeface="Symbol" charset="0"/>
                </a:rPr>
                <a:t>)</a:t>
              </a:r>
            </a:p>
            <a:p>
              <a:pPr algn="ctr">
                <a:buClr>
                  <a:schemeClr val="tx1"/>
                </a:buClr>
                <a:buSzPct val="75000"/>
              </a:pPr>
              <a:r>
                <a:rPr lang="en-US" sz="1600">
                  <a:solidFill>
                    <a:srgbClr val="CC3300"/>
                  </a:solidFill>
                  <a:latin typeface="Times New Roman" charset="0"/>
                  <a:cs typeface="Times New Roman" charset="0"/>
                  <a:sym typeface="Symbol" charset="0"/>
                </a:rPr>
                <a:t> = {</a:t>
              </a:r>
              <a:r>
                <a:rPr lang="en-US" sz="1600" i="1">
                  <a:solidFill>
                    <a:srgbClr val="CC3300"/>
                  </a:solidFill>
                  <a:latin typeface="Times New Roman" charset="0"/>
                  <a:cs typeface="Times New Roman" charset="0"/>
                  <a:sym typeface="Symbol" charset="0"/>
                </a:rPr>
                <a:t>x/West, y/M, z/Nono</a:t>
              </a:r>
              <a:r>
                <a:rPr lang="en-US" sz="1600">
                  <a:solidFill>
                    <a:srgbClr val="CC3300"/>
                  </a:solidFill>
                  <a:latin typeface="Times New Roman" charset="0"/>
                  <a:cs typeface="Times New Roman" charset="0"/>
                  <a:sym typeface="Symbol" charset="0"/>
                </a:rPr>
                <a:t>}</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atin typeface="Calibri" charset="0"/>
              </a:rPr>
              <a:t>Forward Chaining (FC) with GMP</a:t>
            </a:r>
          </a:p>
        </p:txBody>
      </p:sp>
      <p:sp>
        <p:nvSpPr>
          <p:cNvPr id="53252" name="Rectangle 3"/>
          <p:cNvSpPr>
            <a:spLocks noGrp="1" noChangeArrowheads="1"/>
          </p:cNvSpPr>
          <p:nvPr>
            <p:ph idx="1"/>
          </p:nvPr>
        </p:nvSpPr>
        <p:spPr>
          <a:xfrm>
            <a:off x="609600" y="1600200"/>
            <a:ext cx="8077200" cy="4525963"/>
          </a:xfrm>
        </p:spPr>
        <p:txBody>
          <a:bodyPr rtlCol="0">
            <a:normAutofit/>
          </a:bodyPr>
          <a:lstStyle/>
          <a:p>
            <a:pPr marL="914400" lvl="2" indent="0" eaLnBrk="1" fontAlgn="auto" hangingPunct="1">
              <a:spcAft>
                <a:spcPts val="0"/>
              </a:spcAft>
              <a:buFont typeface="Arial" pitchFamily="34" charset="0"/>
              <a:buNone/>
              <a:defRPr/>
            </a:pPr>
            <a:endParaRPr lang="en-US" dirty="0" smtClean="0">
              <a:ea typeface="+mn-ea"/>
            </a:endParaRPr>
          </a:p>
          <a:p>
            <a:pPr eaLnBrk="1" fontAlgn="auto" hangingPunct="1">
              <a:spcAft>
                <a:spcPts val="0"/>
              </a:spcAft>
              <a:buFont typeface="Arial" pitchFamily="34" charset="0"/>
              <a:buChar char="•"/>
              <a:defRPr/>
            </a:pPr>
            <a:r>
              <a:rPr lang="en-US" dirty="0" smtClean="0">
                <a:ea typeface="+mn-ea"/>
              </a:rPr>
              <a:t>Production systems earliest form</a:t>
            </a:r>
            <a:br>
              <a:rPr lang="en-US" dirty="0" smtClean="0">
                <a:ea typeface="+mn-ea"/>
              </a:rPr>
            </a:br>
            <a:r>
              <a:rPr lang="en-US" dirty="0" smtClean="0">
                <a:ea typeface="+mn-ea"/>
              </a:rPr>
              <a:t>of forward chaining systems</a:t>
            </a:r>
          </a:p>
          <a:p>
            <a:pPr lvl="1" eaLnBrk="1" fontAlgn="auto" hangingPunct="1">
              <a:spcAft>
                <a:spcPts val="0"/>
              </a:spcAft>
              <a:buFont typeface="Arial" pitchFamily="34" charset="0"/>
              <a:buChar char="–"/>
              <a:defRPr/>
            </a:pPr>
            <a:r>
              <a:rPr lang="en-US" dirty="0" smtClean="0">
                <a:ea typeface="+mn-ea"/>
              </a:rPr>
              <a:t>XCON (1980s) used several thousand rules to configure DEC systems </a:t>
            </a:r>
          </a:p>
          <a:p>
            <a:pPr lvl="1" eaLnBrk="1" fontAlgn="auto" hangingPunct="1">
              <a:spcAft>
                <a:spcPts val="0"/>
              </a:spcAft>
              <a:buFont typeface="Arial" pitchFamily="34" charset="0"/>
              <a:buChar char="–"/>
              <a:defRPr/>
            </a:pPr>
            <a:r>
              <a:rPr lang="en-US" dirty="0" smtClean="0">
                <a:ea typeface="+mn-ea"/>
              </a:rPr>
              <a:t>ACT (1983), SOAR (1987) popular form of cognitive architecture</a:t>
            </a:r>
          </a:p>
          <a:p>
            <a:pPr lvl="2" eaLnBrk="1" fontAlgn="auto" hangingPunct="1">
              <a:spcAft>
                <a:spcPts val="0"/>
              </a:spcAft>
              <a:buFont typeface="Arial" pitchFamily="34" charset="0"/>
              <a:buChar char="•"/>
              <a:defRPr/>
            </a:pPr>
            <a:r>
              <a:rPr lang="en-US" dirty="0" smtClean="0">
                <a:ea typeface="+mn-ea"/>
              </a:rPr>
              <a:t>working memory models short-term memory</a:t>
            </a:r>
          </a:p>
          <a:p>
            <a:pPr lvl="2" eaLnBrk="1" fontAlgn="auto" hangingPunct="1">
              <a:spcAft>
                <a:spcPts val="0"/>
              </a:spcAft>
              <a:buFont typeface="Arial" pitchFamily="34" charset="0"/>
              <a:buChar char="•"/>
              <a:defRPr/>
            </a:pPr>
            <a:r>
              <a:rPr lang="en-US" dirty="0" smtClean="0">
                <a:ea typeface="+mn-ea"/>
              </a:rPr>
              <a:t>productions model long-term memory</a:t>
            </a:r>
          </a:p>
        </p:txBody>
      </p:sp>
    </p:spTree>
  </p:cSld>
  <p:clrMapOvr>
    <a:masterClrMapping/>
  </p:clrMapOvr>
  <p:transition xmlns:p14="http://schemas.microsoft.com/office/powerpoint/2010/main" spd="slow"/>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atin typeface="Calibri" charset="0"/>
              </a:rPr>
              <a:t>Backward Chaining (BC) with GMP</a:t>
            </a:r>
          </a:p>
        </p:txBody>
      </p:sp>
      <p:sp>
        <p:nvSpPr>
          <p:cNvPr id="1337347" name="Rectangle 3"/>
          <p:cNvSpPr>
            <a:spLocks noGrp="1" noChangeArrowheads="1"/>
          </p:cNvSpPr>
          <p:nvPr>
            <p:ph idx="1"/>
          </p:nvPr>
        </p:nvSpPr>
        <p:spPr>
          <a:xfrm>
            <a:off x="457200" y="1600200"/>
            <a:ext cx="8686800" cy="4876800"/>
          </a:xfrm>
        </p:spPr>
        <p:txBody>
          <a:bodyPr rtlCol="0">
            <a:normAutofit fontScale="92500"/>
          </a:bodyPr>
          <a:lstStyle/>
          <a:p>
            <a:pPr eaLnBrk="1" fontAlgn="auto" hangingPunct="1">
              <a:spcAft>
                <a:spcPts val="0"/>
              </a:spcAft>
              <a:buFont typeface="Arial" pitchFamily="34" charset="0"/>
              <a:buChar char="•"/>
              <a:defRPr/>
            </a:pPr>
            <a:r>
              <a:rPr lang="en-US" dirty="0" smtClean="0">
                <a:solidFill>
                  <a:schemeClr val="tx2"/>
                </a:solidFill>
                <a:ea typeface="+mn-ea"/>
              </a:rPr>
              <a:t>Move "backwards" from query to KB</a:t>
            </a:r>
            <a:endParaRPr lang="en-US" dirty="0" smtClean="0">
              <a:ea typeface="+mn-ea"/>
            </a:endParaRPr>
          </a:p>
          <a:p>
            <a:pPr eaLnBrk="1" fontAlgn="auto" hangingPunct="1">
              <a:spcAft>
                <a:spcPts val="0"/>
              </a:spcAft>
              <a:buFont typeface="Arial" pitchFamily="34" charset="0"/>
              <a:buChar char="•"/>
              <a:defRPr/>
            </a:pPr>
            <a:r>
              <a:rPr lang="en-US" dirty="0" smtClean="0">
                <a:ea typeface="+mn-ea"/>
              </a:rPr>
              <a:t>Simplified BC Algorithm </a:t>
            </a:r>
            <a:r>
              <a:rPr lang="en-US" sz="3000" dirty="0" smtClean="0">
                <a:ea typeface="+mn-ea"/>
              </a:rPr>
              <a:t>(see Figure 9.6)</a:t>
            </a:r>
            <a:r>
              <a:rPr lang="en-US" sz="4300" dirty="0" smtClean="0">
                <a:ea typeface="+mn-ea"/>
              </a:rPr>
              <a:t>: </a:t>
            </a:r>
            <a:endParaRPr lang="en-US" sz="3500" dirty="0" smtClean="0">
              <a:ea typeface="+mn-ea"/>
            </a:endParaRPr>
          </a:p>
          <a:p>
            <a:pPr eaLnBrk="1" fontAlgn="auto" hangingPunct="1">
              <a:spcAft>
                <a:spcPts val="0"/>
              </a:spcAft>
              <a:buFont typeface="Wingdings" pitchFamily="2" charset="2"/>
              <a:buNone/>
              <a:defRPr/>
            </a:pPr>
            <a:r>
              <a:rPr lang="en-US" sz="2000" dirty="0" smtClean="0">
                <a:ea typeface="+mn-ea"/>
              </a:rPr>
              <a:t>	</a:t>
            </a:r>
            <a:r>
              <a:rPr lang="en-US" dirty="0" smtClean="0">
                <a:ea typeface="+mn-ea"/>
              </a:rPr>
              <a:t>Given:  query </a:t>
            </a:r>
            <a:r>
              <a:rPr lang="en-US" i="1" dirty="0" smtClean="0">
                <a:ea typeface="+mn-ea"/>
              </a:rPr>
              <a:t>q</a:t>
            </a:r>
            <a:r>
              <a:rPr lang="en-US" dirty="0" smtClean="0">
                <a:ea typeface="+mn-ea"/>
              </a:rPr>
              <a:t> is asked of KB</a:t>
            </a:r>
          </a:p>
          <a:p>
            <a:pPr eaLnBrk="1" fontAlgn="auto" hangingPunct="1">
              <a:spcAft>
                <a:spcPts val="0"/>
              </a:spcAft>
              <a:buFont typeface="Wingdings" pitchFamily="2" charset="2"/>
              <a:buNone/>
              <a:defRPr/>
            </a:pPr>
            <a:endParaRPr lang="en-US" dirty="0" smtClean="0">
              <a:ea typeface="+mn-ea"/>
            </a:endParaRPr>
          </a:p>
          <a:p>
            <a:pPr eaLnBrk="1" fontAlgn="auto" hangingPunct="1">
              <a:spcAft>
                <a:spcPts val="0"/>
              </a:spcAft>
              <a:buFont typeface="Wingdings" pitchFamily="2" charset="2"/>
              <a:buNone/>
              <a:defRPr/>
            </a:pPr>
            <a:r>
              <a:rPr lang="en-US" dirty="0" smtClean="0">
                <a:ea typeface="+mn-ea"/>
              </a:rPr>
              <a:t>	</a:t>
            </a:r>
            <a:r>
              <a:rPr lang="en-US" sz="2400" b="1" dirty="0" smtClean="0">
                <a:ea typeface="+mn-ea"/>
              </a:rPr>
              <a:t>if</a:t>
            </a:r>
            <a:r>
              <a:rPr lang="en-US" sz="2400" dirty="0" smtClean="0">
                <a:ea typeface="+mn-ea"/>
              </a:rPr>
              <a:t> a matching fact </a:t>
            </a:r>
            <a:r>
              <a:rPr lang="en-US" sz="2400" i="1" dirty="0" smtClean="0">
                <a:ea typeface="+mn-ea"/>
              </a:rPr>
              <a:t>q'</a:t>
            </a:r>
            <a:r>
              <a:rPr lang="en-US" sz="2400" dirty="0" smtClean="0">
                <a:ea typeface="+mn-ea"/>
              </a:rPr>
              <a:t> is known </a:t>
            </a:r>
            <a:r>
              <a:rPr lang="en-US" sz="2400" b="1" dirty="0" smtClean="0">
                <a:ea typeface="+mn-ea"/>
              </a:rPr>
              <a:t>then return </a:t>
            </a:r>
            <a:r>
              <a:rPr lang="en-US" sz="2400" dirty="0" smtClean="0">
                <a:ea typeface="+mn-ea"/>
              </a:rPr>
              <a:t>unifier           (base case)</a:t>
            </a:r>
          </a:p>
          <a:p>
            <a:pPr eaLnBrk="1" fontAlgn="auto" hangingPunct="1">
              <a:spcAft>
                <a:spcPts val="0"/>
              </a:spcAft>
              <a:buFont typeface="Wingdings" pitchFamily="2" charset="2"/>
              <a:buNone/>
              <a:defRPr/>
            </a:pPr>
            <a:r>
              <a:rPr lang="en-US" sz="2400" dirty="0" smtClean="0">
                <a:ea typeface="+mn-ea"/>
              </a:rPr>
              <a:t>	</a:t>
            </a:r>
            <a:r>
              <a:rPr lang="en-US" sz="2400" b="1" dirty="0" smtClean="0">
                <a:ea typeface="+mn-ea"/>
              </a:rPr>
              <a:t>for each </a:t>
            </a:r>
            <a:r>
              <a:rPr lang="en-US" sz="2400" dirty="0" smtClean="0">
                <a:ea typeface="+mn-ea"/>
              </a:rPr>
              <a:t>rule whose consequent </a:t>
            </a:r>
            <a:r>
              <a:rPr lang="en-US" sz="2400" i="1" dirty="0" smtClean="0">
                <a:ea typeface="+mn-ea"/>
              </a:rPr>
              <a:t>q'</a:t>
            </a:r>
            <a:r>
              <a:rPr lang="en-US" sz="2400" dirty="0" smtClean="0">
                <a:ea typeface="+mn-ea"/>
              </a:rPr>
              <a:t> matches </a:t>
            </a:r>
            <a:r>
              <a:rPr lang="en-US" sz="2400" i="1" dirty="0" smtClean="0">
                <a:ea typeface="+mn-ea"/>
              </a:rPr>
              <a:t>q       	  </a:t>
            </a:r>
            <a:r>
              <a:rPr lang="en-US" sz="2400" dirty="0" smtClean="0">
                <a:ea typeface="+mn-ea"/>
              </a:rPr>
              <a:t>(recursive cases)</a:t>
            </a:r>
          </a:p>
          <a:p>
            <a:pPr eaLnBrk="1" fontAlgn="auto" hangingPunct="1">
              <a:spcAft>
                <a:spcPts val="0"/>
              </a:spcAft>
              <a:buFont typeface="Wingdings" pitchFamily="2" charset="2"/>
              <a:buNone/>
              <a:defRPr/>
            </a:pPr>
            <a:r>
              <a:rPr lang="en-US" sz="2400" i="1" dirty="0" smtClean="0">
                <a:ea typeface="+mn-ea"/>
              </a:rPr>
              <a:t>	    </a:t>
            </a:r>
            <a:r>
              <a:rPr lang="en-US" sz="2400" dirty="0" smtClean="0">
                <a:ea typeface="+mn-ea"/>
              </a:rPr>
              <a:t>attempt to prove each premise of the rule by BC        (depth first)</a:t>
            </a:r>
          </a:p>
          <a:p>
            <a:pPr eaLnBrk="1" fontAlgn="auto" hangingPunct="1">
              <a:spcAft>
                <a:spcPts val="0"/>
              </a:spcAft>
              <a:buFont typeface="Wingdings" pitchFamily="2" charset="2"/>
              <a:buNone/>
              <a:defRPr/>
            </a:pPr>
            <a:r>
              <a:rPr lang="en-US" sz="2400" dirty="0" smtClean="0">
                <a:ea typeface="+mn-ea"/>
              </a:rPr>
              <a:t>	</a:t>
            </a:r>
          </a:p>
          <a:p>
            <a:pPr eaLnBrk="1" fontAlgn="auto" hangingPunct="1">
              <a:spcAft>
                <a:spcPts val="0"/>
              </a:spcAft>
              <a:buFont typeface="Wingdings" pitchFamily="2" charset="2"/>
              <a:buNone/>
              <a:defRPr/>
            </a:pPr>
            <a:r>
              <a:rPr lang="en-US" sz="2400" dirty="0" smtClean="0">
                <a:ea typeface="+mn-ea"/>
              </a:rPr>
              <a:t>	(Complication added to keep track of unifiers, i.e., composition)</a:t>
            </a:r>
            <a:br>
              <a:rPr lang="en-US" sz="2400" dirty="0" smtClean="0">
                <a:ea typeface="+mn-ea"/>
              </a:rPr>
            </a:br>
            <a:r>
              <a:rPr lang="en-US" sz="2400" dirty="0" smtClean="0">
                <a:ea typeface="+mn-ea"/>
              </a:rPr>
              <a:t>(Further complications help avoid infinite loops)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73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73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734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734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734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3734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373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347" grpId="0" build="p" bldLvl="3"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0"/>
            <a:ext cx="8229600" cy="985838"/>
          </a:xfrm>
        </p:spPr>
        <p:txBody>
          <a:bodyPr/>
          <a:lstStyle/>
          <a:p>
            <a:pPr eaLnBrk="1" hangingPunct="1"/>
            <a:r>
              <a:rPr lang="en-US">
                <a:latin typeface="Calibri" charset="0"/>
              </a:rPr>
              <a:t>Backward Chaining with GMP</a:t>
            </a:r>
          </a:p>
        </p:txBody>
      </p:sp>
      <p:sp>
        <p:nvSpPr>
          <p:cNvPr id="21507" name="Text Box 45"/>
          <p:cNvSpPr txBox="1">
            <a:spLocks noChangeArrowheads="1"/>
          </p:cNvSpPr>
          <p:nvPr/>
        </p:nvSpPr>
        <p:spPr bwMode="auto">
          <a:xfrm>
            <a:off x="3551238" y="985838"/>
            <a:ext cx="1295400" cy="385762"/>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smtClean="0">
                <a:solidFill>
                  <a:schemeClr val="tx1"/>
                </a:solidFill>
                <a:ea typeface="+mn-ea"/>
              </a:rPr>
              <a:t>criminal(</a:t>
            </a:r>
            <a:r>
              <a:rPr lang="en-US" sz="1800" b="1" i="1" smtClean="0">
                <a:solidFill>
                  <a:schemeClr val="tx1"/>
                </a:solidFill>
                <a:ea typeface="+mn-ea"/>
              </a:rPr>
              <a:t>x</a:t>
            </a:r>
            <a:r>
              <a:rPr lang="en-US" sz="1800" b="1" smtClean="0">
                <a:solidFill>
                  <a:schemeClr val="tx1"/>
                </a:solidFill>
                <a:ea typeface="+mn-ea"/>
              </a:rPr>
              <a:t>)</a:t>
            </a:r>
          </a:p>
        </p:txBody>
      </p:sp>
      <p:grpSp>
        <p:nvGrpSpPr>
          <p:cNvPr id="2" name="Group 46"/>
          <p:cNvGrpSpPr>
            <a:grpSpLocks/>
          </p:cNvGrpSpPr>
          <p:nvPr/>
        </p:nvGrpSpPr>
        <p:grpSpPr bwMode="auto">
          <a:xfrm>
            <a:off x="2954338" y="1381125"/>
            <a:ext cx="1244600" cy="1666875"/>
            <a:chOff x="2120" y="1494"/>
            <a:chExt cx="784" cy="1050"/>
          </a:xfrm>
        </p:grpSpPr>
        <p:sp>
          <p:nvSpPr>
            <p:cNvPr id="21545" name="Text Box 47"/>
            <p:cNvSpPr txBox="1">
              <a:spLocks noChangeArrowheads="1"/>
            </p:cNvSpPr>
            <p:nvPr/>
          </p:nvSpPr>
          <p:spPr bwMode="auto">
            <a:xfrm>
              <a:off x="2120" y="2301"/>
              <a:ext cx="760"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smtClean="0">
                  <a:solidFill>
                    <a:schemeClr val="tx1"/>
                  </a:solidFill>
                  <a:ea typeface="+mn-ea"/>
                </a:rPr>
                <a:t>weapon(</a:t>
              </a:r>
              <a:r>
                <a:rPr lang="en-US" sz="1800" b="1" i="1" smtClean="0">
                  <a:solidFill>
                    <a:schemeClr val="tx1"/>
                  </a:solidFill>
                  <a:ea typeface="+mn-ea"/>
                </a:rPr>
                <a:t>y</a:t>
              </a:r>
              <a:r>
                <a:rPr lang="en-US" sz="1800" b="1" smtClean="0">
                  <a:solidFill>
                    <a:schemeClr val="tx1"/>
                  </a:solidFill>
                  <a:ea typeface="+mn-ea"/>
                </a:rPr>
                <a:t>)</a:t>
              </a:r>
            </a:p>
          </p:txBody>
        </p:sp>
        <p:cxnSp>
          <p:nvCxnSpPr>
            <p:cNvPr id="55339" name="AutoShape 48"/>
            <p:cNvCxnSpPr>
              <a:cxnSpLocks noChangeShapeType="1"/>
              <a:stCxn id="21545" idx="0"/>
              <a:endCxn id="21507" idx="2"/>
            </p:cNvCxnSpPr>
            <p:nvPr/>
          </p:nvCxnSpPr>
          <p:spPr bwMode="auto">
            <a:xfrm flipV="1">
              <a:off x="2500" y="1494"/>
              <a:ext cx="404" cy="801"/>
            </a:xfrm>
            <a:prstGeom prst="straightConnector1">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cxnSp>
      </p:grpSp>
      <p:grpSp>
        <p:nvGrpSpPr>
          <p:cNvPr id="3" name="Group 49"/>
          <p:cNvGrpSpPr>
            <a:grpSpLocks/>
          </p:cNvGrpSpPr>
          <p:nvPr/>
        </p:nvGrpSpPr>
        <p:grpSpPr bwMode="auto">
          <a:xfrm>
            <a:off x="4198938" y="1381125"/>
            <a:ext cx="4076700" cy="1666875"/>
            <a:chOff x="2904" y="1494"/>
            <a:chExt cx="2568" cy="1050"/>
          </a:xfrm>
        </p:grpSpPr>
        <p:sp>
          <p:nvSpPr>
            <p:cNvPr id="21543" name="Text Box 50"/>
            <p:cNvSpPr txBox="1">
              <a:spLocks noChangeArrowheads="1"/>
            </p:cNvSpPr>
            <p:nvPr/>
          </p:nvSpPr>
          <p:spPr bwMode="auto">
            <a:xfrm>
              <a:off x="4520" y="2301"/>
              <a:ext cx="952"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hostile(</a:t>
              </a:r>
              <a:r>
                <a:rPr lang="en-US" sz="1800" b="1" i="1" dirty="0" err="1" smtClean="0">
                  <a:solidFill>
                    <a:schemeClr val="tx1"/>
                  </a:solidFill>
                  <a:ea typeface="+mn-ea"/>
                </a:rPr>
                <a:t>Nono</a:t>
              </a:r>
              <a:r>
                <a:rPr lang="en-US" sz="1800" b="1" dirty="0" smtClean="0">
                  <a:solidFill>
                    <a:schemeClr val="tx1"/>
                  </a:solidFill>
                  <a:ea typeface="+mn-ea"/>
                </a:rPr>
                <a:t>)</a:t>
              </a:r>
            </a:p>
          </p:txBody>
        </p:sp>
        <p:cxnSp>
          <p:nvCxnSpPr>
            <p:cNvPr id="55337" name="AutoShape 51"/>
            <p:cNvCxnSpPr>
              <a:cxnSpLocks noChangeShapeType="1"/>
              <a:stCxn id="21543" idx="0"/>
              <a:endCxn id="21507" idx="2"/>
            </p:cNvCxnSpPr>
            <p:nvPr/>
          </p:nvCxnSpPr>
          <p:spPr bwMode="auto">
            <a:xfrm flipH="1" flipV="1">
              <a:off x="2904" y="1494"/>
              <a:ext cx="2092" cy="801"/>
            </a:xfrm>
            <a:prstGeom prst="straightConnector1">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cxnSp>
      </p:grpSp>
      <p:grpSp>
        <p:nvGrpSpPr>
          <p:cNvPr id="4" name="Group 52"/>
          <p:cNvGrpSpPr>
            <a:grpSpLocks/>
          </p:cNvGrpSpPr>
          <p:nvPr/>
        </p:nvGrpSpPr>
        <p:grpSpPr bwMode="auto">
          <a:xfrm>
            <a:off x="1189038" y="3057525"/>
            <a:ext cx="2266950" cy="2462213"/>
            <a:chOff x="1008" y="2550"/>
            <a:chExt cx="1428" cy="1551"/>
          </a:xfrm>
        </p:grpSpPr>
        <p:sp>
          <p:nvSpPr>
            <p:cNvPr id="21540" name="Text Box 53"/>
            <p:cNvSpPr txBox="1">
              <a:spLocks noChangeArrowheads="1"/>
            </p:cNvSpPr>
            <p:nvPr/>
          </p:nvSpPr>
          <p:spPr bwMode="auto">
            <a:xfrm>
              <a:off x="1008" y="3645"/>
              <a:ext cx="704"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missile(</a:t>
              </a:r>
              <a:r>
                <a:rPr lang="en-US" sz="1800" b="1" i="1" dirty="0" smtClean="0">
                  <a:solidFill>
                    <a:schemeClr val="tx1"/>
                  </a:solidFill>
                  <a:ea typeface="+mn-ea"/>
                </a:rPr>
                <a:t>y</a:t>
              </a:r>
              <a:r>
                <a:rPr lang="en-US" sz="1800" b="1" dirty="0" smtClean="0">
                  <a:solidFill>
                    <a:schemeClr val="tx1"/>
                  </a:solidFill>
                  <a:ea typeface="+mn-ea"/>
                </a:rPr>
                <a:t>)</a:t>
              </a:r>
            </a:p>
          </p:txBody>
        </p:sp>
        <p:cxnSp>
          <p:nvCxnSpPr>
            <p:cNvPr id="55334" name="AutoShape 54"/>
            <p:cNvCxnSpPr>
              <a:cxnSpLocks noChangeShapeType="1"/>
              <a:stCxn id="21545" idx="2"/>
              <a:endCxn id="21540" idx="0"/>
            </p:cNvCxnSpPr>
            <p:nvPr/>
          </p:nvCxnSpPr>
          <p:spPr bwMode="auto">
            <a:xfrm flipH="1">
              <a:off x="1360" y="2550"/>
              <a:ext cx="1076" cy="108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35" name="Text Box 55"/>
            <p:cNvSpPr txBox="1">
              <a:spLocks noChangeArrowheads="1"/>
            </p:cNvSpPr>
            <p:nvPr/>
          </p:nvSpPr>
          <p:spPr bwMode="auto">
            <a:xfrm>
              <a:off x="1099" y="3888"/>
              <a:ext cx="65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600">
                  <a:solidFill>
                    <a:srgbClr val="CC3300"/>
                  </a:solidFill>
                  <a:latin typeface="Times New Roman" charset="0"/>
                  <a:cs typeface="Times New Roman" charset="0"/>
                  <a:sym typeface="Symbol" charset="0"/>
                </a:rPr>
                <a:t> = {y</a:t>
              </a:r>
              <a:r>
                <a:rPr lang="en-US" sz="1600" i="1">
                  <a:solidFill>
                    <a:srgbClr val="CC3300"/>
                  </a:solidFill>
                  <a:latin typeface="Times New Roman" charset="0"/>
                  <a:cs typeface="Times New Roman" charset="0"/>
                  <a:sym typeface="Symbol" charset="0"/>
                </a:rPr>
                <a:t>/M</a:t>
              </a:r>
              <a:r>
                <a:rPr lang="en-US" sz="1600">
                  <a:solidFill>
                    <a:srgbClr val="CC3300"/>
                  </a:solidFill>
                  <a:latin typeface="Times New Roman" charset="0"/>
                  <a:cs typeface="Times New Roman" charset="0"/>
                  <a:sym typeface="Symbol" charset="0"/>
                </a:rPr>
                <a:t>}</a:t>
              </a:r>
              <a:endParaRPr lang="en-US" sz="1600">
                <a:latin typeface="Times New Roman" charset="0"/>
                <a:cs typeface="Times New Roman" charset="0"/>
              </a:endParaRPr>
            </a:p>
          </p:txBody>
        </p:sp>
      </p:grpSp>
      <p:grpSp>
        <p:nvGrpSpPr>
          <p:cNvPr id="5" name="Group 56"/>
          <p:cNvGrpSpPr>
            <a:grpSpLocks/>
          </p:cNvGrpSpPr>
          <p:nvPr/>
        </p:nvGrpSpPr>
        <p:grpSpPr bwMode="auto">
          <a:xfrm>
            <a:off x="806450" y="1381125"/>
            <a:ext cx="3392488" cy="2005013"/>
            <a:chOff x="767" y="1494"/>
            <a:chExt cx="2137" cy="1263"/>
          </a:xfrm>
        </p:grpSpPr>
        <p:sp>
          <p:nvSpPr>
            <p:cNvPr id="21537" name="Text Box 57"/>
            <p:cNvSpPr txBox="1">
              <a:spLocks noChangeArrowheads="1"/>
            </p:cNvSpPr>
            <p:nvPr/>
          </p:nvSpPr>
          <p:spPr bwMode="auto">
            <a:xfrm>
              <a:off x="767" y="2304"/>
              <a:ext cx="1088"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err="1" smtClean="0">
                  <a:solidFill>
                    <a:schemeClr val="tx1"/>
                  </a:solidFill>
                  <a:ea typeface="+mn-ea"/>
                </a:rPr>
                <a:t>american</a:t>
              </a:r>
              <a:r>
                <a:rPr lang="en-US" sz="1800" b="1" dirty="0" smtClean="0">
                  <a:solidFill>
                    <a:schemeClr val="tx1"/>
                  </a:solidFill>
                  <a:ea typeface="+mn-ea"/>
                </a:rPr>
                <a:t>(</a:t>
              </a:r>
              <a:r>
                <a:rPr lang="en-US" sz="1800" b="1" i="1" dirty="0" smtClean="0">
                  <a:solidFill>
                    <a:schemeClr val="tx1"/>
                  </a:solidFill>
                  <a:ea typeface="+mn-ea"/>
                </a:rPr>
                <a:t>West</a:t>
              </a:r>
              <a:r>
                <a:rPr lang="en-US" sz="1800" b="1" dirty="0" smtClean="0">
                  <a:solidFill>
                    <a:schemeClr val="tx1"/>
                  </a:solidFill>
                  <a:ea typeface="+mn-ea"/>
                </a:rPr>
                <a:t>)</a:t>
              </a:r>
            </a:p>
          </p:txBody>
        </p:sp>
        <p:cxnSp>
          <p:nvCxnSpPr>
            <p:cNvPr id="55331" name="AutoShape 58"/>
            <p:cNvCxnSpPr>
              <a:cxnSpLocks noChangeShapeType="1"/>
              <a:stCxn id="21507" idx="2"/>
              <a:endCxn id="21537" idx="0"/>
            </p:cNvCxnSpPr>
            <p:nvPr/>
          </p:nvCxnSpPr>
          <p:spPr bwMode="auto">
            <a:xfrm flipH="1">
              <a:off x="1311" y="1494"/>
              <a:ext cx="1593" cy="804"/>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32" name="Text Box 59"/>
            <p:cNvSpPr txBox="1">
              <a:spLocks noChangeArrowheads="1"/>
            </p:cNvSpPr>
            <p:nvPr/>
          </p:nvSpPr>
          <p:spPr bwMode="auto">
            <a:xfrm>
              <a:off x="1135" y="2544"/>
              <a:ext cx="44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600">
                  <a:solidFill>
                    <a:srgbClr val="CC3300"/>
                  </a:solidFill>
                  <a:latin typeface="Times New Roman" charset="0"/>
                  <a:cs typeface="Times New Roman" charset="0"/>
                  <a:sym typeface="Symbol" charset="0"/>
                </a:rPr>
                <a:t> = {}</a:t>
              </a:r>
              <a:endParaRPr lang="en-US" sz="1600">
                <a:latin typeface="Times New Roman" charset="0"/>
                <a:cs typeface="Times New Roman" charset="0"/>
              </a:endParaRPr>
            </a:p>
          </p:txBody>
        </p:sp>
      </p:grpSp>
      <p:grpSp>
        <p:nvGrpSpPr>
          <p:cNvPr id="6" name="Group 60"/>
          <p:cNvGrpSpPr>
            <a:grpSpLocks/>
          </p:cNvGrpSpPr>
          <p:nvPr/>
        </p:nvGrpSpPr>
        <p:grpSpPr bwMode="auto">
          <a:xfrm>
            <a:off x="4198938" y="1371600"/>
            <a:ext cx="2327275" cy="2009775"/>
            <a:chOff x="2904" y="1488"/>
            <a:chExt cx="1466" cy="1266"/>
          </a:xfrm>
        </p:grpSpPr>
        <p:sp>
          <p:nvSpPr>
            <p:cNvPr id="21534" name="Text Box 61"/>
            <p:cNvSpPr txBox="1">
              <a:spLocks noChangeArrowheads="1"/>
            </p:cNvSpPr>
            <p:nvPr/>
          </p:nvSpPr>
          <p:spPr bwMode="auto">
            <a:xfrm>
              <a:off x="3072" y="2301"/>
              <a:ext cx="1083" cy="23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sells(</a:t>
              </a:r>
              <a:r>
                <a:rPr lang="en-US" sz="1800" b="1" i="1" dirty="0" smtClean="0">
                  <a:solidFill>
                    <a:schemeClr val="tx1"/>
                  </a:solidFill>
                  <a:ea typeface="+mn-ea"/>
                </a:rPr>
                <a:t>West, M, z</a:t>
              </a:r>
              <a:r>
                <a:rPr lang="en-US" sz="1800" b="1" dirty="0" smtClean="0">
                  <a:solidFill>
                    <a:schemeClr val="tx1"/>
                  </a:solidFill>
                  <a:ea typeface="+mn-ea"/>
                </a:rPr>
                <a:t>)</a:t>
              </a:r>
            </a:p>
          </p:txBody>
        </p:sp>
        <p:cxnSp>
          <p:nvCxnSpPr>
            <p:cNvPr id="55328" name="AutoShape 62"/>
            <p:cNvCxnSpPr>
              <a:cxnSpLocks noChangeShapeType="1"/>
              <a:stCxn id="21534" idx="0"/>
              <a:endCxn id="21507" idx="2"/>
            </p:cNvCxnSpPr>
            <p:nvPr/>
          </p:nvCxnSpPr>
          <p:spPr bwMode="auto">
            <a:xfrm flipH="1" flipV="1">
              <a:off x="2904" y="1488"/>
              <a:ext cx="710" cy="813"/>
            </a:xfrm>
            <a:prstGeom prst="straightConnector1">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55329" name="Text Box 63"/>
            <p:cNvSpPr txBox="1">
              <a:spLocks noChangeArrowheads="1"/>
            </p:cNvSpPr>
            <p:nvPr/>
          </p:nvSpPr>
          <p:spPr bwMode="auto">
            <a:xfrm>
              <a:off x="3552" y="2541"/>
              <a:ext cx="81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600">
                  <a:solidFill>
                    <a:srgbClr val="CC3300"/>
                  </a:solidFill>
                  <a:latin typeface="Times New Roman" charset="0"/>
                  <a:cs typeface="Times New Roman" charset="0"/>
                  <a:sym typeface="Symbol" charset="0"/>
                </a:rPr>
                <a:t> = {z</a:t>
              </a:r>
              <a:r>
                <a:rPr lang="en-US" sz="1600" i="1">
                  <a:solidFill>
                    <a:srgbClr val="CC3300"/>
                  </a:solidFill>
                  <a:latin typeface="Times New Roman" charset="0"/>
                  <a:cs typeface="Times New Roman" charset="0"/>
                  <a:sym typeface="Symbol" charset="0"/>
                </a:rPr>
                <a:t>/Nono</a:t>
              </a:r>
              <a:r>
                <a:rPr lang="en-US" sz="1600">
                  <a:solidFill>
                    <a:srgbClr val="CC3300"/>
                  </a:solidFill>
                  <a:latin typeface="Times New Roman" charset="0"/>
                  <a:cs typeface="Times New Roman" charset="0"/>
                  <a:sym typeface="Symbol" charset="0"/>
                </a:rPr>
                <a:t>}</a:t>
              </a:r>
              <a:endParaRPr lang="en-US" sz="1600">
                <a:latin typeface="Times New Roman" charset="0"/>
                <a:cs typeface="Times New Roman" charset="0"/>
              </a:endParaRPr>
            </a:p>
          </p:txBody>
        </p:sp>
      </p:grpSp>
      <p:sp>
        <p:nvSpPr>
          <p:cNvPr id="185408" name="Text Box 64"/>
          <p:cNvSpPr txBox="1">
            <a:spLocks noChangeArrowheads="1"/>
          </p:cNvSpPr>
          <p:nvPr/>
        </p:nvSpPr>
        <p:spPr bwMode="auto">
          <a:xfrm>
            <a:off x="4922838" y="1066800"/>
            <a:ext cx="11112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400">
                <a:solidFill>
                  <a:srgbClr val="CC3300"/>
                </a:solidFill>
                <a:latin typeface="Times New Roman" charset="0"/>
                <a:cs typeface="Times New Roman" charset="0"/>
                <a:sym typeface="Symbol" charset="0"/>
              </a:rPr>
              <a:t> = {</a:t>
            </a:r>
            <a:r>
              <a:rPr lang="en-US" sz="1400" i="1">
                <a:solidFill>
                  <a:srgbClr val="CC3300"/>
                </a:solidFill>
                <a:latin typeface="Times New Roman" charset="0"/>
                <a:cs typeface="Times New Roman" charset="0"/>
                <a:sym typeface="Symbol" charset="0"/>
              </a:rPr>
              <a:t>x/West</a:t>
            </a:r>
            <a:r>
              <a:rPr lang="en-US" sz="1400">
                <a:solidFill>
                  <a:srgbClr val="CC3300"/>
                </a:solidFill>
                <a:latin typeface="Times New Roman" charset="0"/>
                <a:cs typeface="Times New Roman" charset="0"/>
                <a:sym typeface="Symbol" charset="0"/>
              </a:rPr>
              <a:t>}</a:t>
            </a:r>
            <a:endParaRPr lang="en-US" sz="1400">
              <a:latin typeface="Times New Roman" charset="0"/>
              <a:cs typeface="Times New Roman" charset="0"/>
            </a:endParaRPr>
          </a:p>
        </p:txBody>
      </p:sp>
      <p:grpSp>
        <p:nvGrpSpPr>
          <p:cNvPr id="7" name="Group 65"/>
          <p:cNvGrpSpPr>
            <a:grpSpLocks/>
          </p:cNvGrpSpPr>
          <p:nvPr/>
        </p:nvGrpSpPr>
        <p:grpSpPr bwMode="auto">
          <a:xfrm>
            <a:off x="2713038" y="3032125"/>
            <a:ext cx="2613025" cy="2487613"/>
            <a:chOff x="1968" y="2534"/>
            <a:chExt cx="1646" cy="1567"/>
          </a:xfrm>
        </p:grpSpPr>
        <p:sp>
          <p:nvSpPr>
            <p:cNvPr id="21531" name="Text Box 66"/>
            <p:cNvSpPr txBox="1">
              <a:spLocks noChangeArrowheads="1"/>
            </p:cNvSpPr>
            <p:nvPr/>
          </p:nvSpPr>
          <p:spPr bwMode="auto">
            <a:xfrm>
              <a:off x="1968" y="3648"/>
              <a:ext cx="768" cy="24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smtClean="0">
                  <a:solidFill>
                    <a:schemeClr val="tx1"/>
                  </a:solidFill>
                  <a:ea typeface="+mn-ea"/>
                </a:rPr>
                <a:t>missile(</a:t>
              </a:r>
              <a:r>
                <a:rPr lang="en-US" sz="1800" b="1" i="1" smtClean="0">
                  <a:solidFill>
                    <a:schemeClr val="tx1"/>
                  </a:solidFill>
                  <a:ea typeface="+mn-ea"/>
                </a:rPr>
                <a:t>M</a:t>
              </a:r>
              <a:r>
                <a:rPr lang="en-US" sz="1800" b="1" smtClean="0">
                  <a:solidFill>
                    <a:schemeClr val="tx1"/>
                  </a:solidFill>
                  <a:ea typeface="+mn-ea"/>
                </a:rPr>
                <a:t>)</a:t>
              </a:r>
            </a:p>
          </p:txBody>
        </p:sp>
        <p:cxnSp>
          <p:nvCxnSpPr>
            <p:cNvPr id="55325" name="AutoShape 67"/>
            <p:cNvCxnSpPr>
              <a:cxnSpLocks noChangeShapeType="1"/>
              <a:stCxn id="21534" idx="2"/>
              <a:endCxn id="21531" idx="0"/>
            </p:cNvCxnSpPr>
            <p:nvPr/>
          </p:nvCxnSpPr>
          <p:spPr bwMode="auto">
            <a:xfrm flipH="1">
              <a:off x="2352" y="2534"/>
              <a:ext cx="1262" cy="1114"/>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26" name="Text Box 68"/>
            <p:cNvSpPr txBox="1">
              <a:spLocks noChangeArrowheads="1"/>
            </p:cNvSpPr>
            <p:nvPr/>
          </p:nvSpPr>
          <p:spPr bwMode="auto">
            <a:xfrm>
              <a:off x="2160" y="3888"/>
              <a:ext cx="44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600">
                  <a:solidFill>
                    <a:srgbClr val="CC3300"/>
                  </a:solidFill>
                  <a:latin typeface="Times New Roman" charset="0"/>
                  <a:cs typeface="Times New Roman" charset="0"/>
                  <a:sym typeface="Symbol" charset="0"/>
                </a:rPr>
                <a:t> = {}</a:t>
              </a:r>
              <a:endParaRPr lang="en-US" sz="1600">
                <a:latin typeface="Times New Roman" charset="0"/>
                <a:cs typeface="Times New Roman" charset="0"/>
              </a:endParaRPr>
            </a:p>
          </p:txBody>
        </p:sp>
      </p:grpSp>
      <p:grpSp>
        <p:nvGrpSpPr>
          <p:cNvPr id="8" name="Group 69"/>
          <p:cNvGrpSpPr>
            <a:grpSpLocks/>
          </p:cNvGrpSpPr>
          <p:nvPr/>
        </p:nvGrpSpPr>
        <p:grpSpPr bwMode="auto">
          <a:xfrm>
            <a:off x="4006850" y="3032125"/>
            <a:ext cx="1684338" cy="2487613"/>
            <a:chOff x="2783" y="2534"/>
            <a:chExt cx="1061" cy="1567"/>
          </a:xfrm>
        </p:grpSpPr>
        <p:sp>
          <p:nvSpPr>
            <p:cNvPr id="21528" name="Text Box 70"/>
            <p:cNvSpPr txBox="1">
              <a:spLocks noChangeArrowheads="1"/>
            </p:cNvSpPr>
            <p:nvPr/>
          </p:nvSpPr>
          <p:spPr bwMode="auto">
            <a:xfrm>
              <a:off x="2783" y="3645"/>
              <a:ext cx="1061" cy="23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owns(</a:t>
              </a:r>
              <a:r>
                <a:rPr lang="en-US" sz="1800" b="1" i="1" dirty="0" err="1" smtClean="0">
                  <a:solidFill>
                    <a:schemeClr val="tx1"/>
                  </a:solidFill>
                  <a:ea typeface="+mn-ea"/>
                </a:rPr>
                <a:t>Nono</a:t>
              </a:r>
              <a:r>
                <a:rPr lang="en-US" sz="1800" b="1" i="1" dirty="0" smtClean="0">
                  <a:solidFill>
                    <a:schemeClr val="tx1"/>
                  </a:solidFill>
                  <a:ea typeface="+mn-ea"/>
                </a:rPr>
                <a:t>, M</a:t>
              </a:r>
              <a:r>
                <a:rPr lang="en-US" sz="1800" b="1" dirty="0" smtClean="0">
                  <a:solidFill>
                    <a:schemeClr val="tx1"/>
                  </a:solidFill>
                  <a:ea typeface="+mn-ea"/>
                </a:rPr>
                <a:t>)</a:t>
              </a:r>
            </a:p>
          </p:txBody>
        </p:sp>
        <p:cxnSp>
          <p:nvCxnSpPr>
            <p:cNvPr id="55322" name="AutoShape 71"/>
            <p:cNvCxnSpPr>
              <a:cxnSpLocks noChangeShapeType="1"/>
              <a:stCxn id="21528" idx="0"/>
              <a:endCxn id="21534" idx="2"/>
            </p:cNvCxnSpPr>
            <p:nvPr/>
          </p:nvCxnSpPr>
          <p:spPr bwMode="auto">
            <a:xfrm flipV="1">
              <a:off x="3313" y="2534"/>
              <a:ext cx="300" cy="1111"/>
            </a:xfrm>
            <a:prstGeom prst="straightConnector1">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55323" name="Text Box 72"/>
            <p:cNvSpPr txBox="1">
              <a:spLocks noChangeArrowheads="1"/>
            </p:cNvSpPr>
            <p:nvPr/>
          </p:nvSpPr>
          <p:spPr bwMode="auto">
            <a:xfrm>
              <a:off x="3072" y="3888"/>
              <a:ext cx="44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600">
                  <a:solidFill>
                    <a:srgbClr val="CC3300"/>
                  </a:solidFill>
                  <a:latin typeface="Times New Roman" charset="0"/>
                  <a:cs typeface="Times New Roman" charset="0"/>
                  <a:sym typeface="Symbol" charset="0"/>
                </a:rPr>
                <a:t> = {}</a:t>
              </a:r>
              <a:endParaRPr lang="en-US" sz="1600">
                <a:latin typeface="Times New Roman" charset="0"/>
                <a:cs typeface="Times New Roman" charset="0"/>
              </a:endParaRPr>
            </a:p>
          </p:txBody>
        </p:sp>
      </p:grpSp>
      <p:grpSp>
        <p:nvGrpSpPr>
          <p:cNvPr id="9" name="Group 73"/>
          <p:cNvGrpSpPr>
            <a:grpSpLocks/>
          </p:cNvGrpSpPr>
          <p:nvPr/>
        </p:nvGrpSpPr>
        <p:grpSpPr bwMode="auto">
          <a:xfrm>
            <a:off x="5988050" y="3048000"/>
            <a:ext cx="2420938" cy="2471738"/>
            <a:chOff x="4031" y="2544"/>
            <a:chExt cx="1525" cy="1557"/>
          </a:xfrm>
        </p:grpSpPr>
        <p:sp>
          <p:nvSpPr>
            <p:cNvPr id="21525" name="Text Box 74"/>
            <p:cNvSpPr txBox="1">
              <a:spLocks noChangeArrowheads="1"/>
            </p:cNvSpPr>
            <p:nvPr/>
          </p:nvSpPr>
          <p:spPr bwMode="auto">
            <a:xfrm>
              <a:off x="4031" y="3645"/>
              <a:ext cx="1525" cy="233"/>
            </a:xfrm>
            <a:prstGeom prst="rect">
              <a:avLst/>
            </a:prstGeom>
            <a:solidFill>
              <a:schemeClr val="bg1">
                <a:lumMod val="75000"/>
              </a:schemeClr>
            </a:solidFill>
            <a:ln w="19050">
              <a:solidFill>
                <a:schemeClr val="tx1"/>
              </a:solidFill>
              <a:miter lim="800000"/>
              <a:headEnd/>
              <a:tailEnd/>
            </a:ln>
          </p:spPr>
          <p:txBody>
            <a:bodyPr wrap="none">
              <a:spAutoFit/>
            </a:bodyPr>
            <a:lstStyle>
              <a:lvl1pPr>
                <a:defRPr sz="2400">
                  <a:solidFill>
                    <a:schemeClr val="bg1"/>
                  </a:solidFill>
                  <a:latin typeface="Times New Roman" pitchFamily="18" charset="0"/>
                  <a:cs typeface="Times New Roman" pitchFamily="18" charset="0"/>
                </a:defRPr>
              </a:lvl1pPr>
              <a:lvl2pPr marL="742950" indent="-285750">
                <a:defRPr sz="2400">
                  <a:solidFill>
                    <a:schemeClr val="bg1"/>
                  </a:solidFill>
                  <a:latin typeface="Times New Roman" pitchFamily="18" charset="0"/>
                  <a:cs typeface="Times New Roman" pitchFamily="18" charset="0"/>
                </a:defRPr>
              </a:lvl2pPr>
              <a:lvl3pPr marL="1143000" indent="-228600">
                <a:defRPr sz="2400">
                  <a:solidFill>
                    <a:schemeClr val="bg1"/>
                  </a:solidFill>
                  <a:latin typeface="Times New Roman" pitchFamily="18" charset="0"/>
                  <a:cs typeface="Times New Roman" pitchFamily="18" charset="0"/>
                </a:defRPr>
              </a:lvl3pPr>
              <a:lvl4pPr marL="1600200" indent="-228600">
                <a:defRPr sz="2400">
                  <a:solidFill>
                    <a:schemeClr val="bg1"/>
                  </a:solidFill>
                  <a:latin typeface="Times New Roman" pitchFamily="18" charset="0"/>
                  <a:cs typeface="Times New Roman" pitchFamily="18" charset="0"/>
                </a:defRPr>
              </a:lvl4pPr>
              <a:lvl5pPr marL="2057400" indent="-228600">
                <a:defRPr sz="2400">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bg1"/>
                  </a:solidFill>
                  <a:latin typeface="Times New Roman" pitchFamily="18" charset="0"/>
                  <a:cs typeface="Times New Roman" pitchFamily="18" charset="0"/>
                </a:defRPr>
              </a:lvl9pPr>
            </a:lstStyle>
            <a:p>
              <a:pPr>
                <a:buClr>
                  <a:schemeClr val="tx1"/>
                </a:buClr>
                <a:buSzPct val="75000"/>
                <a:defRPr/>
              </a:pPr>
              <a:r>
                <a:rPr lang="en-US" sz="1800" b="1" dirty="0" smtClean="0">
                  <a:solidFill>
                    <a:schemeClr val="tx1"/>
                  </a:solidFill>
                  <a:ea typeface="+mn-ea"/>
                </a:rPr>
                <a:t>enemy(</a:t>
              </a:r>
              <a:r>
                <a:rPr lang="en-US" sz="1800" b="1" i="1" dirty="0" err="1" smtClean="0">
                  <a:solidFill>
                    <a:schemeClr val="tx1"/>
                  </a:solidFill>
                  <a:ea typeface="+mn-ea"/>
                </a:rPr>
                <a:t>Nono</a:t>
              </a:r>
              <a:r>
                <a:rPr lang="en-US" sz="1800" b="1" i="1" dirty="0" smtClean="0">
                  <a:solidFill>
                    <a:schemeClr val="tx1"/>
                  </a:solidFill>
                  <a:ea typeface="+mn-ea"/>
                </a:rPr>
                <a:t>, America</a:t>
              </a:r>
              <a:r>
                <a:rPr lang="en-US" sz="1800" b="1" dirty="0" smtClean="0">
                  <a:solidFill>
                    <a:schemeClr val="tx1"/>
                  </a:solidFill>
                  <a:ea typeface="+mn-ea"/>
                </a:rPr>
                <a:t>)</a:t>
              </a:r>
            </a:p>
          </p:txBody>
        </p:sp>
        <p:cxnSp>
          <p:nvCxnSpPr>
            <p:cNvPr id="55319" name="AutoShape 75"/>
            <p:cNvCxnSpPr>
              <a:cxnSpLocks noChangeShapeType="1"/>
              <a:stCxn id="21525" idx="0"/>
              <a:endCxn id="21543" idx="2"/>
            </p:cNvCxnSpPr>
            <p:nvPr/>
          </p:nvCxnSpPr>
          <p:spPr bwMode="auto">
            <a:xfrm flipV="1">
              <a:off x="4794" y="2544"/>
              <a:ext cx="202" cy="1101"/>
            </a:xfrm>
            <a:prstGeom prst="straightConnector1">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55320" name="Text Box 76"/>
            <p:cNvSpPr txBox="1">
              <a:spLocks noChangeArrowheads="1"/>
            </p:cNvSpPr>
            <p:nvPr/>
          </p:nvSpPr>
          <p:spPr bwMode="auto">
            <a:xfrm>
              <a:off x="4591" y="3888"/>
              <a:ext cx="44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600">
                  <a:solidFill>
                    <a:srgbClr val="CC3300"/>
                  </a:solidFill>
                  <a:latin typeface="Times New Roman" charset="0"/>
                  <a:cs typeface="Times New Roman" charset="0"/>
                  <a:sym typeface="Symbol" charset="0"/>
                </a:rPr>
                <a:t> = {}</a:t>
              </a:r>
              <a:endParaRPr lang="en-US" sz="1600">
                <a:latin typeface="Times New Roman" charset="0"/>
                <a:cs typeface="Times New Roman" charset="0"/>
              </a:endParaRPr>
            </a:p>
          </p:txBody>
        </p:sp>
      </p:grpSp>
      <p:sp>
        <p:nvSpPr>
          <p:cNvPr id="185421" name="Text Box 77"/>
          <p:cNvSpPr txBox="1">
            <a:spLocks noChangeArrowheads="1"/>
          </p:cNvSpPr>
          <p:nvPr/>
        </p:nvSpPr>
        <p:spPr bwMode="auto">
          <a:xfrm>
            <a:off x="4922838" y="1066800"/>
            <a:ext cx="1476375"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400">
                <a:solidFill>
                  <a:srgbClr val="CC3300"/>
                </a:solidFill>
                <a:latin typeface="Times New Roman" charset="0"/>
                <a:cs typeface="Times New Roman" charset="0"/>
                <a:sym typeface="Symbol" charset="0"/>
              </a:rPr>
              <a:t> = {</a:t>
            </a:r>
            <a:r>
              <a:rPr lang="en-US" sz="1400" i="1">
                <a:solidFill>
                  <a:srgbClr val="CC3300"/>
                </a:solidFill>
                <a:latin typeface="Times New Roman" charset="0"/>
                <a:cs typeface="Times New Roman" charset="0"/>
                <a:sym typeface="Symbol" charset="0"/>
              </a:rPr>
              <a:t>x/West, y/M</a:t>
            </a:r>
            <a:r>
              <a:rPr lang="en-US" sz="1400">
                <a:solidFill>
                  <a:srgbClr val="CC3300"/>
                </a:solidFill>
                <a:latin typeface="Times New Roman" charset="0"/>
                <a:cs typeface="Times New Roman" charset="0"/>
                <a:sym typeface="Symbol" charset="0"/>
              </a:rPr>
              <a:t>}</a:t>
            </a:r>
            <a:endParaRPr lang="en-US" sz="1400">
              <a:latin typeface="Times New Roman" charset="0"/>
              <a:cs typeface="Times New Roman" charset="0"/>
            </a:endParaRPr>
          </a:p>
        </p:txBody>
      </p:sp>
      <p:sp>
        <p:nvSpPr>
          <p:cNvPr id="185422" name="Text Box 78"/>
          <p:cNvSpPr txBox="1">
            <a:spLocks noChangeArrowheads="1"/>
          </p:cNvSpPr>
          <p:nvPr/>
        </p:nvSpPr>
        <p:spPr bwMode="auto">
          <a:xfrm>
            <a:off x="4922838" y="1066800"/>
            <a:ext cx="260985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buClr>
                <a:schemeClr val="tx1"/>
              </a:buClr>
              <a:buSzPct val="75000"/>
            </a:pPr>
            <a:r>
              <a:rPr lang="en-US" sz="1800">
                <a:solidFill>
                  <a:srgbClr val="CC3300"/>
                </a:solidFill>
                <a:latin typeface="Times New Roman" charset="0"/>
                <a:cs typeface="Times New Roman" charset="0"/>
                <a:sym typeface="Symbol" charset="0"/>
              </a:rPr>
              <a:t> = {</a:t>
            </a:r>
            <a:r>
              <a:rPr lang="en-US" sz="1800" i="1">
                <a:solidFill>
                  <a:srgbClr val="CC3300"/>
                </a:solidFill>
                <a:latin typeface="Times New Roman" charset="0"/>
                <a:cs typeface="Times New Roman" charset="0"/>
                <a:sym typeface="Symbol" charset="0"/>
              </a:rPr>
              <a:t>x/West, y/M, z/Nono</a:t>
            </a:r>
            <a:r>
              <a:rPr lang="en-US" sz="1800">
                <a:solidFill>
                  <a:srgbClr val="CC3300"/>
                </a:solidFill>
                <a:latin typeface="Times New Roman" charset="0"/>
                <a:cs typeface="Times New Roman" charset="0"/>
                <a:sym typeface="Symbol" charset="0"/>
              </a:rPr>
              <a:t>}</a:t>
            </a:r>
            <a:endParaRPr lang="en-US" sz="1800">
              <a:latin typeface="Times New Roman" charset="0"/>
              <a:cs typeface="Times New Roman" charset="0"/>
            </a:endParaRPr>
          </a:p>
        </p:txBody>
      </p:sp>
      <p:sp>
        <p:nvSpPr>
          <p:cNvPr id="185423" name="Text Box 79"/>
          <p:cNvSpPr txBox="1">
            <a:spLocks noChangeArrowheads="1"/>
          </p:cNvSpPr>
          <p:nvPr/>
        </p:nvSpPr>
        <p:spPr bwMode="auto">
          <a:xfrm>
            <a:off x="1570038" y="1676400"/>
            <a:ext cx="5688012"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buClr>
                <a:schemeClr val="tx1"/>
              </a:buClr>
              <a:buSzPct val="75000"/>
            </a:pPr>
            <a:r>
              <a:rPr lang="en-US" sz="1400">
                <a:latin typeface="Times New Roman" charset="0"/>
                <a:cs typeface="Times New Roman" charset="0"/>
              </a:rPr>
              <a:t>american(</a:t>
            </a:r>
            <a:r>
              <a:rPr lang="en-US" sz="1400" i="1">
                <a:latin typeface="Times New Roman" charset="0"/>
                <a:cs typeface="Times New Roman" charset="0"/>
              </a:rPr>
              <a:t>West</a:t>
            </a:r>
            <a:r>
              <a:rPr lang="en-US" sz="1400">
                <a:latin typeface="Times New Roman" charset="0"/>
                <a:cs typeface="Times New Roman" charset="0"/>
              </a:rPr>
              <a:t>) </a:t>
            </a:r>
            <a:r>
              <a:rPr lang="en-US" sz="1400">
                <a:latin typeface="Times New Roman" charset="0"/>
                <a:cs typeface="Times New Roman" charset="0"/>
                <a:sym typeface="Symbol" charset="0"/>
              </a:rPr>
              <a:t> weapon(</a:t>
            </a:r>
            <a:r>
              <a:rPr lang="en-US" sz="1400" i="1">
                <a:latin typeface="Times New Roman" charset="0"/>
                <a:cs typeface="Times New Roman" charset="0"/>
                <a:sym typeface="Symbol" charset="0"/>
              </a:rPr>
              <a:t>y</a:t>
            </a:r>
            <a:r>
              <a:rPr lang="en-US" sz="1400">
                <a:latin typeface="Times New Roman" charset="0"/>
                <a:cs typeface="Times New Roman" charset="0"/>
                <a:sym typeface="Symbol" charset="0"/>
              </a:rPr>
              <a:t>)  sells (</a:t>
            </a:r>
            <a:r>
              <a:rPr lang="en-US" sz="1400" i="1">
                <a:latin typeface="Times New Roman" charset="0"/>
                <a:cs typeface="Times New Roman" charset="0"/>
                <a:sym typeface="Symbol" charset="0"/>
              </a:rPr>
              <a:t>West,y,z</a:t>
            </a:r>
            <a:r>
              <a:rPr lang="en-US" sz="1400">
                <a:latin typeface="Times New Roman" charset="0"/>
                <a:cs typeface="Times New Roman" charset="0"/>
                <a:sym typeface="Symbol" charset="0"/>
              </a:rPr>
              <a:t>)  hostile(</a:t>
            </a:r>
            <a:r>
              <a:rPr lang="en-US" sz="1400" i="1">
                <a:latin typeface="Times New Roman" charset="0"/>
                <a:cs typeface="Times New Roman" charset="0"/>
                <a:sym typeface="Symbol" charset="0"/>
              </a:rPr>
              <a:t>z</a:t>
            </a:r>
            <a:r>
              <a:rPr lang="en-US" sz="1400">
                <a:latin typeface="Times New Roman" charset="0"/>
                <a:cs typeface="Times New Roman" charset="0"/>
                <a:sym typeface="Symbol" charset="0"/>
              </a:rPr>
              <a:t>)  criminal(</a:t>
            </a:r>
            <a:r>
              <a:rPr lang="en-US" sz="1400" i="1">
                <a:latin typeface="Times New Roman" charset="0"/>
                <a:cs typeface="Times New Roman" charset="0"/>
                <a:sym typeface="Symbol" charset="0"/>
              </a:rPr>
              <a:t>West</a:t>
            </a:r>
            <a:r>
              <a:rPr lang="en-US" sz="1400">
                <a:latin typeface="Times New Roman" charset="0"/>
                <a:cs typeface="Times New Roman" charset="0"/>
                <a:sym typeface="Symbol" charset="0"/>
              </a:rPr>
              <a:t>)</a:t>
            </a:r>
          </a:p>
        </p:txBody>
      </p:sp>
      <p:sp>
        <p:nvSpPr>
          <p:cNvPr id="185424" name="Text Box 80"/>
          <p:cNvSpPr txBox="1">
            <a:spLocks noChangeArrowheads="1"/>
          </p:cNvSpPr>
          <p:nvPr/>
        </p:nvSpPr>
        <p:spPr bwMode="auto">
          <a:xfrm>
            <a:off x="1501775" y="1676400"/>
            <a:ext cx="5824538"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buClr>
                <a:schemeClr val="tx1"/>
              </a:buClr>
              <a:buSzPct val="75000"/>
            </a:pPr>
            <a:r>
              <a:rPr lang="en-US" sz="1400">
                <a:latin typeface="Times New Roman" charset="0"/>
                <a:cs typeface="Times New Roman" charset="0"/>
              </a:rPr>
              <a:t>american(</a:t>
            </a:r>
            <a:r>
              <a:rPr lang="en-US" sz="1400" i="1">
                <a:latin typeface="Times New Roman" charset="0"/>
                <a:cs typeface="Times New Roman" charset="0"/>
              </a:rPr>
              <a:t>West</a:t>
            </a:r>
            <a:r>
              <a:rPr lang="en-US" sz="1400">
                <a:latin typeface="Times New Roman" charset="0"/>
                <a:cs typeface="Times New Roman" charset="0"/>
              </a:rPr>
              <a:t>) </a:t>
            </a:r>
            <a:r>
              <a:rPr lang="en-US" sz="1400">
                <a:latin typeface="Times New Roman" charset="0"/>
                <a:cs typeface="Times New Roman" charset="0"/>
                <a:sym typeface="Symbol" charset="0"/>
              </a:rPr>
              <a:t> weapon(</a:t>
            </a:r>
            <a:r>
              <a:rPr lang="en-US" sz="1400" i="1">
                <a:latin typeface="Times New Roman" charset="0"/>
                <a:cs typeface="Times New Roman" charset="0"/>
                <a:sym typeface="Symbol" charset="0"/>
              </a:rPr>
              <a:t>M</a:t>
            </a:r>
            <a:r>
              <a:rPr lang="en-US" sz="1400">
                <a:latin typeface="Times New Roman" charset="0"/>
                <a:cs typeface="Times New Roman" charset="0"/>
                <a:sym typeface="Symbol" charset="0"/>
              </a:rPr>
              <a:t>)  sells (</a:t>
            </a:r>
            <a:r>
              <a:rPr lang="en-US" sz="1400" i="1">
                <a:latin typeface="Times New Roman" charset="0"/>
                <a:cs typeface="Times New Roman" charset="0"/>
                <a:sym typeface="Symbol" charset="0"/>
              </a:rPr>
              <a:t>West,M,z</a:t>
            </a:r>
            <a:r>
              <a:rPr lang="en-US" sz="1400">
                <a:latin typeface="Times New Roman" charset="0"/>
                <a:cs typeface="Times New Roman" charset="0"/>
                <a:sym typeface="Symbol" charset="0"/>
              </a:rPr>
              <a:t>)  hostile(</a:t>
            </a:r>
            <a:r>
              <a:rPr lang="en-US" sz="1400" i="1">
                <a:latin typeface="Times New Roman" charset="0"/>
                <a:cs typeface="Times New Roman" charset="0"/>
                <a:sym typeface="Symbol" charset="0"/>
              </a:rPr>
              <a:t>z</a:t>
            </a:r>
            <a:r>
              <a:rPr lang="en-US" sz="1400">
                <a:latin typeface="Times New Roman" charset="0"/>
                <a:cs typeface="Times New Roman" charset="0"/>
                <a:sym typeface="Symbol" charset="0"/>
              </a:rPr>
              <a:t>)  criminal(</a:t>
            </a:r>
            <a:r>
              <a:rPr lang="en-US" sz="1400" i="1">
                <a:latin typeface="Times New Roman" charset="0"/>
                <a:cs typeface="Times New Roman" charset="0"/>
                <a:sym typeface="Symbol" charset="0"/>
              </a:rPr>
              <a:t>West</a:t>
            </a:r>
            <a:r>
              <a:rPr lang="en-US" sz="1400">
                <a:latin typeface="Times New Roman" charset="0"/>
                <a:cs typeface="Times New Roman" charset="0"/>
                <a:sym typeface="Symbol" charset="0"/>
              </a:rPr>
              <a:t>)</a:t>
            </a:r>
          </a:p>
        </p:txBody>
      </p:sp>
      <p:sp>
        <p:nvSpPr>
          <p:cNvPr id="185425" name="Text Box 81"/>
          <p:cNvSpPr txBox="1">
            <a:spLocks noChangeArrowheads="1"/>
          </p:cNvSpPr>
          <p:nvPr/>
        </p:nvSpPr>
        <p:spPr bwMode="auto">
          <a:xfrm>
            <a:off x="715963" y="1676400"/>
            <a:ext cx="7383462"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buClr>
                <a:schemeClr val="tx1"/>
              </a:buClr>
              <a:buSzPct val="75000"/>
            </a:pPr>
            <a:r>
              <a:rPr lang="en-US" sz="1600">
                <a:latin typeface="Times New Roman" charset="0"/>
                <a:cs typeface="Times New Roman" charset="0"/>
              </a:rPr>
              <a:t>american(</a:t>
            </a:r>
            <a:r>
              <a:rPr lang="en-US" sz="1600" i="1">
                <a:latin typeface="Times New Roman" charset="0"/>
                <a:cs typeface="Times New Roman" charset="0"/>
              </a:rPr>
              <a:t>West</a:t>
            </a:r>
            <a:r>
              <a:rPr lang="en-US" sz="1600">
                <a:latin typeface="Times New Roman" charset="0"/>
                <a:cs typeface="Times New Roman" charset="0"/>
              </a:rPr>
              <a:t>) </a:t>
            </a:r>
            <a:r>
              <a:rPr lang="en-US" sz="1600">
                <a:latin typeface="Times New Roman" charset="0"/>
                <a:cs typeface="Times New Roman" charset="0"/>
                <a:sym typeface="Symbol" charset="0"/>
              </a:rPr>
              <a:t> weapon(</a:t>
            </a:r>
            <a:r>
              <a:rPr lang="en-US" sz="1600" i="1">
                <a:latin typeface="Times New Roman" charset="0"/>
                <a:cs typeface="Times New Roman" charset="0"/>
                <a:sym typeface="Symbol" charset="0"/>
              </a:rPr>
              <a:t>M</a:t>
            </a:r>
            <a:r>
              <a:rPr lang="en-US" sz="1600">
                <a:latin typeface="Times New Roman" charset="0"/>
                <a:cs typeface="Times New Roman" charset="0"/>
                <a:sym typeface="Symbol" charset="0"/>
              </a:rPr>
              <a:t>)  sells (</a:t>
            </a:r>
            <a:r>
              <a:rPr lang="en-US" sz="1600" i="1">
                <a:latin typeface="Times New Roman" charset="0"/>
                <a:cs typeface="Times New Roman" charset="0"/>
                <a:sym typeface="Symbol" charset="0"/>
              </a:rPr>
              <a:t>West,M,Nono</a:t>
            </a:r>
            <a:r>
              <a:rPr lang="en-US" sz="1600">
                <a:latin typeface="Times New Roman" charset="0"/>
                <a:cs typeface="Times New Roman" charset="0"/>
                <a:sym typeface="Symbol" charset="0"/>
              </a:rPr>
              <a:t>)  hostile(</a:t>
            </a:r>
            <a:r>
              <a:rPr lang="en-US" sz="1600" i="1">
                <a:latin typeface="Times New Roman" charset="0"/>
                <a:cs typeface="Times New Roman" charset="0"/>
                <a:sym typeface="Symbol" charset="0"/>
              </a:rPr>
              <a:t>Nono</a:t>
            </a:r>
            <a:r>
              <a:rPr lang="en-US" sz="1600">
                <a:latin typeface="Times New Roman" charset="0"/>
                <a:cs typeface="Times New Roman" charset="0"/>
                <a:sym typeface="Symbol" charset="0"/>
              </a:rPr>
              <a:t>)  criminal(</a:t>
            </a:r>
            <a:r>
              <a:rPr lang="en-US" sz="1600" i="1">
                <a:latin typeface="Times New Roman" charset="0"/>
                <a:cs typeface="Times New Roman" charset="0"/>
                <a:sym typeface="Symbol" charset="0"/>
              </a:rPr>
              <a:t>West</a:t>
            </a:r>
            <a:r>
              <a:rPr lang="en-US" sz="1600">
                <a:latin typeface="Times New Roman" charset="0"/>
                <a:cs typeface="Times New Roman" charset="0"/>
                <a:sym typeface="Symbol" charset="0"/>
              </a:rPr>
              <a:t>)</a:t>
            </a:r>
          </a:p>
        </p:txBody>
      </p:sp>
      <p:sp>
        <p:nvSpPr>
          <p:cNvPr id="185426" name="Rectangle 82"/>
          <p:cNvSpPr>
            <a:spLocks noChangeArrowheads="1"/>
          </p:cNvSpPr>
          <p:nvPr/>
        </p:nvSpPr>
        <p:spPr bwMode="auto">
          <a:xfrm>
            <a:off x="1646238" y="3597275"/>
            <a:ext cx="19050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buClr>
                <a:schemeClr val="tx1"/>
              </a:buClr>
              <a:buSzPct val="75000"/>
            </a:pPr>
            <a:r>
              <a:rPr lang="en-US" sz="1600">
                <a:sym typeface="Symbol" charset="0"/>
              </a:rPr>
              <a:t>missile(</a:t>
            </a:r>
            <a:r>
              <a:rPr lang="en-US" sz="1600" i="1">
                <a:sym typeface="Symbol" charset="0"/>
              </a:rPr>
              <a:t>y</a:t>
            </a:r>
            <a:r>
              <a:rPr lang="en-US" sz="1600">
                <a:sym typeface="Symbol" charset="0"/>
              </a:rPr>
              <a:t>) </a:t>
            </a:r>
            <a:br>
              <a:rPr lang="en-US" sz="1600">
                <a:sym typeface="Symbol" charset="0"/>
              </a:rPr>
            </a:br>
            <a:r>
              <a:rPr lang="en-US" sz="1600">
                <a:sym typeface="Symbol" charset="0"/>
              </a:rPr>
              <a:t> weapon(</a:t>
            </a:r>
            <a:r>
              <a:rPr lang="en-US" sz="1600" i="1">
                <a:sym typeface="Symbol" charset="0"/>
              </a:rPr>
              <a:t>y</a:t>
            </a:r>
            <a:r>
              <a:rPr lang="en-US" sz="1600">
                <a:sym typeface="Symbol" charset="0"/>
              </a:rPr>
              <a:t>)</a:t>
            </a:r>
            <a:endParaRPr lang="en-US" sz="1600">
              <a:solidFill>
                <a:srgbClr val="CC3300"/>
              </a:solidFill>
              <a:sym typeface="Symbol" charset="0"/>
            </a:endParaRPr>
          </a:p>
        </p:txBody>
      </p:sp>
      <p:sp>
        <p:nvSpPr>
          <p:cNvPr id="185427" name="Rectangle 83"/>
          <p:cNvSpPr>
            <a:spLocks noChangeArrowheads="1"/>
          </p:cNvSpPr>
          <p:nvPr/>
        </p:nvSpPr>
        <p:spPr bwMode="auto">
          <a:xfrm>
            <a:off x="6215063" y="3597275"/>
            <a:ext cx="211455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buClr>
                <a:schemeClr val="tx1"/>
              </a:buClr>
              <a:buSzPct val="75000"/>
            </a:pPr>
            <a:r>
              <a:rPr lang="en-US" sz="1600">
                <a:sym typeface="Symbol" charset="0"/>
              </a:rPr>
              <a:t>enemy(</a:t>
            </a:r>
            <a:r>
              <a:rPr lang="en-US" sz="1600" i="1">
                <a:sym typeface="Symbol" charset="0"/>
              </a:rPr>
              <a:t>Nono,America</a:t>
            </a:r>
            <a:r>
              <a:rPr lang="en-US" sz="1600">
                <a:sym typeface="Symbol" charset="0"/>
              </a:rPr>
              <a:t>) </a:t>
            </a:r>
            <a:br>
              <a:rPr lang="en-US" sz="1600">
                <a:sym typeface="Symbol" charset="0"/>
              </a:rPr>
            </a:br>
            <a:r>
              <a:rPr lang="en-US" sz="1600">
                <a:sym typeface="Symbol" charset="0"/>
              </a:rPr>
              <a:t> hostile(</a:t>
            </a:r>
            <a:r>
              <a:rPr lang="en-US" sz="1600" i="1">
                <a:sym typeface="Symbol" charset="0"/>
              </a:rPr>
              <a:t>Nono</a:t>
            </a:r>
            <a:r>
              <a:rPr lang="en-US" sz="1600">
                <a:sym typeface="Symbol" charset="0"/>
              </a:rPr>
              <a:t>)</a:t>
            </a:r>
          </a:p>
        </p:txBody>
      </p:sp>
      <p:sp>
        <p:nvSpPr>
          <p:cNvPr id="185428" name="Rectangle 84"/>
          <p:cNvSpPr>
            <a:spLocks noChangeArrowheads="1"/>
          </p:cNvSpPr>
          <p:nvPr/>
        </p:nvSpPr>
        <p:spPr bwMode="auto">
          <a:xfrm>
            <a:off x="3387725" y="3597275"/>
            <a:ext cx="2593975"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buClr>
                <a:schemeClr val="tx1"/>
              </a:buClr>
              <a:buSzPct val="75000"/>
            </a:pPr>
            <a:r>
              <a:rPr lang="en-US" sz="1600">
                <a:sym typeface="Symbol" charset="0"/>
              </a:rPr>
              <a:t>missile(</a:t>
            </a:r>
            <a:r>
              <a:rPr lang="en-US" sz="1600" i="1">
                <a:sym typeface="Symbol" charset="0"/>
              </a:rPr>
              <a:t>M</a:t>
            </a:r>
            <a:r>
              <a:rPr lang="en-US" sz="1600">
                <a:sym typeface="Symbol" charset="0"/>
              </a:rPr>
              <a:t>)  owns(</a:t>
            </a:r>
            <a:r>
              <a:rPr lang="en-US" sz="1600" i="1">
                <a:sym typeface="Symbol" charset="0"/>
              </a:rPr>
              <a:t>Nono,M</a:t>
            </a:r>
            <a:r>
              <a:rPr lang="en-US" sz="1600">
                <a:sym typeface="Symbol" charset="0"/>
              </a:rPr>
              <a:t>) </a:t>
            </a:r>
            <a:br>
              <a:rPr lang="en-US" sz="1600">
                <a:sym typeface="Symbol" charset="0"/>
              </a:rPr>
            </a:br>
            <a:r>
              <a:rPr lang="en-US" sz="1600">
                <a:sym typeface="Symbol" charset="0"/>
              </a:rPr>
              <a:t> sells(</a:t>
            </a:r>
            <a:r>
              <a:rPr lang="en-US" sz="1600" i="1">
                <a:sym typeface="Symbol" charset="0"/>
              </a:rPr>
              <a:t>West,M,Nono</a:t>
            </a:r>
            <a:r>
              <a:rPr lang="en-US" sz="1600">
                <a:sym typeface="Symbol" charset="0"/>
              </a:rPr>
              <a:t>)</a:t>
            </a:r>
            <a:endParaRPr lang="en-US" sz="1600">
              <a:solidFill>
                <a:srgbClr val="CC3300"/>
              </a:solidFill>
              <a:sym typeface="Symbol" charset="0"/>
            </a:endParaRPr>
          </a:p>
        </p:txBody>
      </p:sp>
      <p:sp>
        <p:nvSpPr>
          <p:cNvPr id="10" name="Arc 9"/>
          <p:cNvSpPr/>
          <p:nvPr/>
        </p:nvSpPr>
        <p:spPr>
          <a:xfrm rot="9899327">
            <a:off x="4965700" y="3043238"/>
            <a:ext cx="450850" cy="392112"/>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54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54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up)">
                                      <p:cBhvr>
                                        <p:cTn id="20" dur="5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8542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up)">
                                      <p:cBhvr>
                                        <p:cTn id="29" dur="500"/>
                                        <p:tgtEl>
                                          <p:spTgt spid="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85421"/>
                                        </p:tgtEl>
                                        <p:attrNameLst>
                                          <p:attrName>style.visibility</p:attrName>
                                        </p:attrNameLst>
                                      </p:cBhvr>
                                      <p:to>
                                        <p:strVal val="visible"/>
                                      </p:to>
                                    </p:set>
                                    <p:animEffect transition="in" filter="wipe(left)">
                                      <p:cBhvr>
                                        <p:cTn id="34" dur="500"/>
                                        <p:tgtEl>
                                          <p:spTgt spid="18542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85424"/>
                                        </p:tgtEl>
                                        <p:attrNameLst>
                                          <p:attrName>style.visibility</p:attrName>
                                        </p:attrNameLst>
                                      </p:cBhvr>
                                      <p:to>
                                        <p:strVal val="visible"/>
                                      </p:to>
                                    </p:set>
                                    <p:animEffect transition="in" filter="wipe(left)">
                                      <p:cBhvr>
                                        <p:cTn id="39" dur="500"/>
                                        <p:tgtEl>
                                          <p:spTgt spid="18542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up)">
                                      <p:cBhvr>
                                        <p:cTn id="44" dur="500"/>
                                        <p:tgtEl>
                                          <p:spTgt spid="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185428"/>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up)">
                                      <p:cBhvr>
                                        <p:cTn id="53" dur="500"/>
                                        <p:tgtEl>
                                          <p:spTgt spid="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1" fill="hold"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85422"/>
                                        </p:tgtEl>
                                        <p:attrNameLst>
                                          <p:attrName>style.visibility</p:attrName>
                                        </p:attrNameLst>
                                      </p:cBhvr>
                                      <p:to>
                                        <p:strVal val="visible"/>
                                      </p:to>
                                    </p:set>
                                    <p:animEffect transition="in" filter="wipe(left)">
                                      <p:cBhvr>
                                        <p:cTn id="63" dur="500"/>
                                        <p:tgtEl>
                                          <p:spTgt spid="185422"/>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85425"/>
                                        </p:tgtEl>
                                        <p:attrNameLst>
                                          <p:attrName>style.visibility</p:attrName>
                                        </p:attrNameLst>
                                      </p:cBhvr>
                                      <p:to>
                                        <p:strVal val="visible"/>
                                      </p:to>
                                    </p:set>
                                    <p:animEffect transition="in" filter="wipe(left)">
                                      <p:cBhvr>
                                        <p:cTn id="68" dur="500"/>
                                        <p:tgtEl>
                                          <p:spTgt spid="18542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1" fill="hold" nodeType="clickEffect">
                                  <p:stCondLst>
                                    <p:cond delay="0"/>
                                  </p:stCondLst>
                                  <p:childTnLst>
                                    <p:set>
                                      <p:cBhvr>
                                        <p:cTn id="72" dur="1" fill="hold">
                                          <p:stCondLst>
                                            <p:cond delay="0"/>
                                          </p:stCondLst>
                                        </p:cTn>
                                        <p:tgtEl>
                                          <p:spTgt spid="3"/>
                                        </p:tgtEl>
                                        <p:attrNameLst>
                                          <p:attrName>style.visibility</p:attrName>
                                        </p:attrNameLst>
                                      </p:cBhvr>
                                      <p:to>
                                        <p:strVal val="visible"/>
                                      </p:to>
                                    </p:set>
                                    <p:animEffect transition="in" filter="wipe(up)">
                                      <p:cBhvr>
                                        <p:cTn id="73" dur="500"/>
                                        <p:tgtEl>
                                          <p:spTgt spid="3"/>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499"/>
                                          </p:stCondLst>
                                        </p:cTn>
                                        <p:tgtEl>
                                          <p:spTgt spid="185427"/>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wipe(up)">
                                      <p:cBhvr>
                                        <p:cTn id="8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408" grpId="0" autoUpdateAnimBg="0"/>
      <p:bldP spid="185421" grpId="0" animBg="1" autoUpdateAnimBg="0"/>
      <p:bldP spid="185422" grpId="0" animBg="1" autoUpdateAnimBg="0"/>
      <p:bldP spid="185423" grpId="0" animBg="1" autoUpdateAnimBg="0"/>
      <p:bldP spid="185424" grpId="0" animBg="1" autoUpdateAnimBg="0"/>
      <p:bldP spid="185425" grpId="0" animBg="1" autoUpdateAnimBg="0"/>
      <p:bldP spid="185426" grpId="0" animBg="1" autoUpdateAnimBg="0"/>
      <p:bldP spid="185427" grpId="0" animBg="1" autoUpdateAnimBg="0"/>
      <p:bldP spid="185428"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atin typeface="Calibri" charset="0"/>
              </a:rPr>
              <a:t>Backward Chaining (BC) with GMP</a:t>
            </a:r>
          </a:p>
        </p:txBody>
      </p:sp>
      <p:sp>
        <p:nvSpPr>
          <p:cNvPr id="56323" name="Rectangle 3"/>
          <p:cNvSpPr>
            <a:spLocks noGrp="1" noChangeArrowheads="1"/>
          </p:cNvSpPr>
          <p:nvPr>
            <p:ph idx="1"/>
          </p:nvPr>
        </p:nvSpPr>
        <p:spPr/>
        <p:txBody>
          <a:bodyPr/>
          <a:lstStyle/>
          <a:p>
            <a:pPr eaLnBrk="1" hangingPunct="1"/>
            <a:r>
              <a:rPr lang="en-US">
                <a:latin typeface="Calibri" charset="0"/>
              </a:rPr>
              <a:t>BC is depth-first search</a:t>
            </a:r>
          </a:p>
          <a:p>
            <a:pPr eaLnBrk="1" hangingPunct="1"/>
            <a:r>
              <a:rPr lang="en-US">
                <a:latin typeface="Calibri" charset="0"/>
              </a:rPr>
              <a:t>BC versions</a:t>
            </a:r>
          </a:p>
          <a:p>
            <a:pPr lvl="1" eaLnBrk="1" hangingPunct="1"/>
            <a:r>
              <a:rPr lang="en-US">
                <a:latin typeface="Calibri" charset="0"/>
              </a:rPr>
              <a:t>find any solution</a:t>
            </a:r>
          </a:p>
          <a:p>
            <a:pPr lvl="1" eaLnBrk="1" hangingPunct="1"/>
            <a:r>
              <a:rPr lang="en-US">
                <a:latin typeface="Calibri" charset="0"/>
              </a:rPr>
              <a:t>find all solutions</a:t>
            </a:r>
          </a:p>
          <a:p>
            <a:pPr eaLnBrk="1" hangingPunct="1"/>
            <a:r>
              <a:rPr lang="en-US">
                <a:latin typeface="Calibri" charset="0"/>
              </a:rPr>
              <a:t>BC is basis for logic programming, e.g. Prolog:</a:t>
            </a:r>
          </a:p>
          <a:p>
            <a:pPr lvl="1" eaLnBrk="1" hangingPunct="1"/>
            <a:r>
              <a:rPr lang="en-US">
                <a:latin typeface="Calibri" charset="0"/>
              </a:rPr>
              <a:t>a program is a set of logic sentences in HNF, which is called the database</a:t>
            </a:r>
          </a:p>
          <a:p>
            <a:pPr lvl="1" eaLnBrk="1" hangingPunct="1"/>
            <a:r>
              <a:rPr lang="en-US">
                <a:latin typeface="Calibri" charset="0"/>
              </a:rPr>
              <a:t>it is executed by specifying a query to be proved</a:t>
            </a:r>
          </a:p>
          <a:p>
            <a:pPr eaLnBrk="1" hangingPunct="1"/>
            <a:endParaRPr lang="en-US">
              <a:latin typeface="Calibri" charset="0"/>
            </a:endParaRPr>
          </a:p>
        </p:txBody>
      </p:sp>
    </p:spTree>
  </p:cSld>
  <p:clrMapOvr>
    <a:masterClrMapping/>
  </p:clrMapOvr>
  <p:transition xmlns:p14="http://schemas.microsoft.com/office/powerpoint/2010/mai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atin typeface="Calibri" charset="0"/>
              </a:rPr>
              <a:t>Prolog  Examples</a:t>
            </a:r>
          </a:p>
        </p:txBody>
      </p:sp>
      <p:sp>
        <p:nvSpPr>
          <p:cNvPr id="3" name="Content Placeholder 2"/>
          <p:cNvSpPr>
            <a:spLocks noGrp="1"/>
          </p:cNvSpPr>
          <p:nvPr>
            <p:ph idx="1"/>
          </p:nvPr>
        </p:nvSpPr>
        <p:spPr>
          <a:xfrm>
            <a:off x="457200" y="1600200"/>
            <a:ext cx="8458200" cy="4525963"/>
          </a:xfrm>
        </p:spPr>
        <p:txBody>
          <a:bodyPr/>
          <a:lstStyle/>
          <a:p>
            <a:pPr>
              <a:buFont typeface="Arial" pitchFamily="34" charset="0"/>
              <a:buChar char="•"/>
              <a:defRPr/>
            </a:pPr>
            <a:r>
              <a:rPr lang="en-US" dirty="0" smtClean="0">
                <a:ea typeface="+mn-ea"/>
              </a:rPr>
              <a:t>grandparent(X, Y) :- parent(X, Z), parent(Z, Y).</a:t>
            </a:r>
          </a:p>
          <a:p>
            <a:pPr>
              <a:buFont typeface="Arial" pitchFamily="34" charset="0"/>
              <a:buChar char="•"/>
              <a:defRPr/>
            </a:pPr>
            <a:r>
              <a:rPr lang="en-US" dirty="0" err="1">
                <a:ea typeface="+mn-ea"/>
              </a:rPr>
              <a:t>b</a:t>
            </a:r>
            <a:r>
              <a:rPr lang="en-US" dirty="0" err="1" smtClean="0">
                <a:ea typeface="+mn-ea"/>
              </a:rPr>
              <a:t>rother_in_law_of</a:t>
            </a:r>
            <a:r>
              <a:rPr lang="en-US" dirty="0" smtClean="0">
                <a:ea typeface="+mn-ea"/>
              </a:rPr>
              <a:t>(B, P) :- married(P, Spouse), </a:t>
            </a:r>
            <a:r>
              <a:rPr lang="en-US" dirty="0" err="1" smtClean="0">
                <a:ea typeface="+mn-ea"/>
              </a:rPr>
              <a:t>brother_of</a:t>
            </a:r>
            <a:r>
              <a:rPr lang="en-US" dirty="0" smtClean="0">
                <a:ea typeface="+mn-ea"/>
              </a:rPr>
              <a:t>(B, Spouse).</a:t>
            </a:r>
          </a:p>
          <a:p>
            <a:pPr>
              <a:buFont typeface="Arial" pitchFamily="34" charset="0"/>
              <a:buChar char="•"/>
              <a:defRPr/>
            </a:pPr>
            <a:r>
              <a:rPr lang="en-US" dirty="0" err="1">
                <a:ea typeface="+mn-ea"/>
              </a:rPr>
              <a:t>b</a:t>
            </a:r>
            <a:r>
              <a:rPr lang="en-US" dirty="0" err="1" smtClean="0">
                <a:ea typeface="+mn-ea"/>
              </a:rPr>
              <a:t>rother_in_law_of</a:t>
            </a:r>
            <a:r>
              <a:rPr lang="en-US" dirty="0" smtClean="0">
                <a:ea typeface="+mn-ea"/>
              </a:rPr>
              <a:t>(B, P) :- </a:t>
            </a:r>
            <a:r>
              <a:rPr lang="en-US" dirty="0" err="1" smtClean="0">
                <a:ea typeface="+mn-ea"/>
              </a:rPr>
              <a:t>sister_of</a:t>
            </a:r>
            <a:r>
              <a:rPr lang="en-US" dirty="0" smtClean="0">
                <a:ea typeface="+mn-ea"/>
              </a:rPr>
              <a:t>(Sister, P), </a:t>
            </a:r>
            <a:r>
              <a:rPr lang="en-US" dirty="0" err="1" smtClean="0">
                <a:ea typeface="+mn-ea"/>
              </a:rPr>
              <a:t>husband_of</a:t>
            </a:r>
            <a:r>
              <a:rPr lang="en-US" dirty="0" smtClean="0">
                <a:ea typeface="+mn-ea"/>
              </a:rPr>
              <a:t>(B, Sister).</a:t>
            </a:r>
          </a:p>
          <a:p>
            <a:pPr>
              <a:buFont typeface="Arial" pitchFamily="34" charset="0"/>
              <a:buChar char="•"/>
              <a:defRPr/>
            </a:pPr>
            <a:r>
              <a:rPr lang="en-US" dirty="0" err="1" smtClean="0">
                <a:ea typeface="+mn-ea"/>
              </a:rPr>
              <a:t>brother_in_law_of</a:t>
            </a:r>
            <a:r>
              <a:rPr lang="en-US" dirty="0" smtClean="0">
                <a:ea typeface="+mn-ea"/>
              </a:rPr>
              <a:t>(B, P) :- married(P, Spouse), </a:t>
            </a:r>
            <a:r>
              <a:rPr lang="en-US" dirty="0" err="1" smtClean="0">
                <a:ea typeface="+mn-ea"/>
              </a:rPr>
              <a:t>sister_of</a:t>
            </a:r>
            <a:r>
              <a:rPr lang="en-US" dirty="0" smtClean="0">
                <a:ea typeface="+mn-ea"/>
              </a:rPr>
              <a:t>(Sister, Spouse), </a:t>
            </a:r>
            <a:r>
              <a:rPr lang="en-US" dirty="0" err="1" smtClean="0">
                <a:ea typeface="+mn-ea"/>
              </a:rPr>
              <a:t>husband_of</a:t>
            </a:r>
            <a:r>
              <a:rPr lang="en-US" dirty="0" smtClean="0">
                <a:ea typeface="+mn-ea"/>
              </a:rPr>
              <a:t>(B, Sister).</a:t>
            </a:r>
          </a:p>
          <a:p>
            <a:pPr>
              <a:buFont typeface="Arial" pitchFamily="34" charset="0"/>
              <a:buChar char="•"/>
              <a:defRPr/>
            </a:pPr>
            <a:endParaRPr lang="en-US" dirty="0">
              <a:ea typeface="+mn-ea"/>
            </a:endParaRPr>
          </a:p>
          <a:p>
            <a:pPr marL="0" indent="0">
              <a:buFont typeface="Arial" pitchFamily="34" charset="0"/>
              <a:buNone/>
              <a:defRPr/>
            </a:pPr>
            <a:r>
              <a:rPr lang="en-US" dirty="0" smtClean="0">
                <a:ea typeface="+mn-ea"/>
              </a:rPr>
              <a:t>?- </a:t>
            </a:r>
            <a:r>
              <a:rPr lang="en-US" dirty="0" err="1" smtClean="0">
                <a:ea typeface="+mn-ea"/>
              </a:rPr>
              <a:t>brother_in_law_of</a:t>
            </a:r>
            <a:r>
              <a:rPr lang="en-US" dirty="0" smtClean="0">
                <a:ea typeface="+mn-ea"/>
              </a:rPr>
              <a:t>(John, Mary).</a:t>
            </a:r>
            <a:endParaRPr lang="en-US" dirty="0">
              <a:ea typeface="+mn-ea"/>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atin typeface="Calibri" charset="0"/>
              </a:rPr>
              <a:t>Completeness of General FOL</a:t>
            </a:r>
          </a:p>
        </p:txBody>
      </p:sp>
      <p:sp>
        <p:nvSpPr>
          <p:cNvPr id="1169411" name="Rectangle 3"/>
          <p:cNvSpPr>
            <a:spLocks noGrp="1" noChangeArrowheads="1"/>
          </p:cNvSpPr>
          <p:nvPr>
            <p:ph idx="1"/>
          </p:nvPr>
        </p:nvSpPr>
        <p:spPr/>
        <p:txBody>
          <a:bodyPr/>
          <a:lstStyle/>
          <a:p>
            <a:pPr marL="457200" indent="-457200" eaLnBrk="1" hangingPunct="1"/>
            <a:r>
              <a:rPr lang="en-US">
                <a:latin typeface="Calibri" charset="0"/>
              </a:rPr>
              <a:t>FC and BC are </a:t>
            </a:r>
            <a:r>
              <a:rPr lang="en-US">
                <a:solidFill>
                  <a:schemeClr val="tx2"/>
                </a:solidFill>
                <a:latin typeface="Calibri" charset="0"/>
              </a:rPr>
              <a:t>complete</a:t>
            </a:r>
            <a:r>
              <a:rPr lang="en-US">
                <a:latin typeface="Calibri" charset="0"/>
              </a:rPr>
              <a:t> for Horn KBs</a:t>
            </a:r>
            <a:br>
              <a:rPr lang="en-US">
                <a:latin typeface="Calibri" charset="0"/>
              </a:rPr>
            </a:br>
            <a:r>
              <a:rPr lang="en-US">
                <a:latin typeface="Calibri" charset="0"/>
              </a:rPr>
              <a:t>but are </a:t>
            </a:r>
            <a:r>
              <a:rPr lang="en-US">
                <a:solidFill>
                  <a:srgbClr val="FF0000"/>
                </a:solidFill>
                <a:latin typeface="Calibri" charset="0"/>
              </a:rPr>
              <a:t>incomplete</a:t>
            </a:r>
            <a:r>
              <a:rPr lang="en-US">
                <a:latin typeface="Calibri" charset="0"/>
              </a:rPr>
              <a:t> for general FOL KBs:</a:t>
            </a:r>
          </a:p>
          <a:p>
            <a:pPr marL="457200" indent="-457200" eaLnBrk="1" hangingPunct="1">
              <a:buFont typeface="Wingdings" charset="0"/>
              <a:buNone/>
            </a:pPr>
            <a:r>
              <a:rPr lang="en-US" sz="2000">
                <a:latin typeface="Courier New" charset="0"/>
              </a:rPr>
              <a:t>	PhD(x)  </a:t>
            </a:r>
            <a:r>
              <a:rPr lang="en-US" sz="2000">
                <a:latin typeface="Symbol" charset="0"/>
              </a:rPr>
              <a:t>Þ</a:t>
            </a:r>
            <a:r>
              <a:rPr lang="en-US" sz="2000">
                <a:latin typeface="Courier New" charset="0"/>
              </a:rPr>
              <a:t> HighlyQualified(x)</a:t>
            </a:r>
          </a:p>
          <a:p>
            <a:pPr marL="457200" indent="-457200" eaLnBrk="1" hangingPunct="1">
              <a:buFont typeface="Wingdings" charset="0"/>
              <a:buNone/>
            </a:pPr>
            <a:r>
              <a:rPr lang="en-US" sz="2000">
                <a:latin typeface="Symbol" charset="0"/>
              </a:rPr>
              <a:t>	Ø</a:t>
            </a:r>
            <a:r>
              <a:rPr lang="en-US" sz="2000">
                <a:latin typeface="Courier New" charset="0"/>
              </a:rPr>
              <a:t>PhD(x) </a:t>
            </a:r>
            <a:r>
              <a:rPr lang="en-US" sz="2000">
                <a:latin typeface="Symbol" charset="0"/>
              </a:rPr>
              <a:t>Þ</a:t>
            </a:r>
            <a:r>
              <a:rPr lang="en-US" sz="2000">
                <a:latin typeface="Courier New" charset="0"/>
              </a:rPr>
              <a:t> EarlyEarnings(x)</a:t>
            </a:r>
          </a:p>
          <a:p>
            <a:pPr marL="457200" indent="-457200" eaLnBrk="1" hangingPunct="1">
              <a:buFont typeface="Wingdings" charset="0"/>
              <a:buNone/>
            </a:pPr>
            <a:r>
              <a:rPr lang="en-US" sz="2000">
                <a:latin typeface="Courier New" charset="0"/>
              </a:rPr>
              <a:t>	HighlyQualified(x) </a:t>
            </a:r>
            <a:r>
              <a:rPr lang="en-US" sz="2000">
                <a:latin typeface="Symbol" charset="0"/>
              </a:rPr>
              <a:t>Þ</a:t>
            </a:r>
            <a:r>
              <a:rPr lang="en-US" sz="2000">
                <a:latin typeface="Courier New" charset="0"/>
              </a:rPr>
              <a:t> Rich(x)</a:t>
            </a:r>
          </a:p>
          <a:p>
            <a:pPr marL="457200" indent="-457200" eaLnBrk="1" hangingPunct="1">
              <a:buFont typeface="Wingdings" charset="0"/>
              <a:buNone/>
            </a:pPr>
            <a:r>
              <a:rPr lang="en-US" sz="2000">
                <a:latin typeface="Courier New" charset="0"/>
              </a:rPr>
              <a:t>	EarlyEarnings(x)   </a:t>
            </a:r>
            <a:r>
              <a:rPr lang="en-US" sz="2000">
                <a:latin typeface="Symbol" charset="0"/>
              </a:rPr>
              <a:t>Þ</a:t>
            </a:r>
            <a:r>
              <a:rPr lang="en-US" sz="2000">
                <a:latin typeface="Courier New" charset="0"/>
              </a:rPr>
              <a:t> Rich(x)</a:t>
            </a:r>
          </a:p>
          <a:p>
            <a:pPr marL="457200" indent="-457200" eaLnBrk="1" hangingPunct="1">
              <a:buFont typeface="Wingdings" charset="0"/>
              <a:buNone/>
            </a:pPr>
            <a:r>
              <a:rPr lang="en-US" sz="2000">
                <a:latin typeface="Courier New" charset="0"/>
              </a:rPr>
              <a:t>	Query: Rich(Me)</a:t>
            </a:r>
          </a:p>
          <a:p>
            <a:pPr marL="457200" indent="-457200" eaLnBrk="1" hangingPunct="1"/>
            <a:r>
              <a:rPr lang="en-US">
                <a:latin typeface="Calibri" charset="0"/>
              </a:rPr>
              <a:t>Can't prove query with FC or BC. Why?</a:t>
            </a:r>
          </a:p>
          <a:p>
            <a:pPr marL="457200" indent="-457200" eaLnBrk="1" hangingPunct="1"/>
            <a:r>
              <a:rPr lang="en-US">
                <a:latin typeface="Calibri" charset="0"/>
              </a:rPr>
              <a:t>Does a complete algorithm for FOL exist?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9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69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94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694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6941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6941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6941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694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9411"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atin typeface="Calibri" charset="0"/>
              </a:rPr>
              <a:t>A Brief History of Reasoning</a:t>
            </a:r>
          </a:p>
        </p:txBody>
      </p:sp>
      <p:sp>
        <p:nvSpPr>
          <p:cNvPr id="1171459" name="Rectangle 3"/>
          <p:cNvSpPr>
            <a:spLocks noGrp="1" noChangeArrowheads="1"/>
          </p:cNvSpPr>
          <p:nvPr>
            <p:ph idx="1"/>
          </p:nvPr>
        </p:nvSpPr>
        <p:spPr/>
        <p:txBody>
          <a:bodyPr/>
          <a:lstStyle/>
          <a:p>
            <a:pPr eaLnBrk="1" hangingPunct="1"/>
            <a:r>
              <a:rPr lang="en-US" sz="2000">
                <a:latin typeface="Calibri" charset="0"/>
              </a:rPr>
              <a:t>450 BCE Stoics	 PL, inference (?)</a:t>
            </a:r>
          </a:p>
          <a:p>
            <a:pPr eaLnBrk="1" hangingPunct="1"/>
            <a:r>
              <a:rPr lang="en-US" sz="2000">
                <a:latin typeface="Calibri" charset="0"/>
              </a:rPr>
              <a:t>32 BCE  Aristotle	 inference rules (syllogisms), quantifiers</a:t>
            </a:r>
          </a:p>
          <a:p>
            <a:pPr eaLnBrk="1" hangingPunct="1"/>
            <a:r>
              <a:rPr lang="en-US" sz="2000">
                <a:latin typeface="Calibri" charset="0"/>
              </a:rPr>
              <a:t>1565     Cardano	 PL + uncertainty (probability theory)</a:t>
            </a:r>
          </a:p>
          <a:p>
            <a:pPr eaLnBrk="1" hangingPunct="1"/>
            <a:r>
              <a:rPr lang="en-US" sz="2000">
                <a:latin typeface="Calibri" charset="0"/>
              </a:rPr>
              <a:t>1847     Boole	 PL (again)</a:t>
            </a:r>
          </a:p>
          <a:p>
            <a:pPr eaLnBrk="1" hangingPunct="1"/>
            <a:r>
              <a:rPr lang="en-US" sz="2000">
                <a:latin typeface="Calibri" charset="0"/>
              </a:rPr>
              <a:t>1879     Frege	 FOL</a:t>
            </a:r>
          </a:p>
          <a:p>
            <a:pPr eaLnBrk="1" hangingPunct="1"/>
            <a:r>
              <a:rPr lang="en-US" sz="2000">
                <a:latin typeface="Calibri" charset="0"/>
              </a:rPr>
              <a:t>1922     Wittgenstein	 proof using truth table</a:t>
            </a:r>
          </a:p>
          <a:p>
            <a:pPr eaLnBrk="1" hangingPunct="1"/>
            <a:r>
              <a:rPr lang="en-US" sz="2000">
                <a:latin typeface="Calibri" charset="0"/>
              </a:rPr>
              <a:t>1930     Gödel	 	complete algorithm for FOL </a:t>
            </a:r>
            <a:r>
              <a:rPr lang="en-US" sz="2000" i="1">
                <a:latin typeface="Calibri" charset="0"/>
              </a:rPr>
              <a:t>exists</a:t>
            </a:r>
          </a:p>
          <a:p>
            <a:pPr eaLnBrk="1" hangingPunct="1"/>
            <a:r>
              <a:rPr lang="en-US" sz="2000">
                <a:latin typeface="Calibri" charset="0"/>
              </a:rPr>
              <a:t>1930     Herbrand	 complete algorithm for FOL (reduce to PL)</a:t>
            </a:r>
          </a:p>
          <a:p>
            <a:pPr eaLnBrk="1" hangingPunct="1"/>
            <a:r>
              <a:rPr lang="en-US" sz="2000">
                <a:latin typeface="Calibri" charset="0"/>
              </a:rPr>
              <a:t>1931     Gödel	 	complete algorithm doesn't exist if induction used</a:t>
            </a:r>
          </a:p>
          <a:p>
            <a:pPr eaLnBrk="1" hangingPunct="1"/>
            <a:r>
              <a:rPr lang="en-US" sz="2000">
                <a:latin typeface="Calibri" charset="0"/>
              </a:rPr>
              <a:t>1960    Davis/Putnam 	practical algorithm for PL</a:t>
            </a:r>
          </a:p>
          <a:p>
            <a:pPr eaLnBrk="1" hangingPunct="1"/>
            <a:r>
              <a:rPr lang="en-US" sz="2000">
                <a:latin typeface="Calibri" charset="0"/>
              </a:rPr>
              <a:t>1965     Robinson	 practical algorithm for FOL (resolution)</a:t>
            </a: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1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1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1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1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14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7145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7145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7145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71459">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71459">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17145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1459"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atin typeface="Calibri" charset="0"/>
              </a:rPr>
              <a:t>Resolution Proofs</a:t>
            </a:r>
          </a:p>
        </p:txBody>
      </p:sp>
      <p:sp>
        <p:nvSpPr>
          <p:cNvPr id="1173507" name="Rectangle 3"/>
          <p:cNvSpPr>
            <a:spLocks noGrp="1" noChangeArrowheads="1"/>
          </p:cNvSpPr>
          <p:nvPr>
            <p:ph idx="1"/>
          </p:nvPr>
        </p:nvSpPr>
        <p:spPr/>
        <p:txBody>
          <a:bodyPr>
            <a:normAutofit/>
          </a:bodyPr>
          <a:lstStyle/>
          <a:p>
            <a:pPr eaLnBrk="1" hangingPunct="1">
              <a:lnSpc>
                <a:spcPct val="80000"/>
              </a:lnSpc>
            </a:pPr>
            <a:r>
              <a:rPr lang="en-US" sz="2700">
                <a:latin typeface="Calibri" charset="0"/>
              </a:rPr>
              <a:t>Entailment in FOL is only </a:t>
            </a:r>
            <a:r>
              <a:rPr lang="en-US" sz="2700">
                <a:solidFill>
                  <a:srgbClr val="CC3300"/>
                </a:solidFill>
                <a:latin typeface="Calibri" charset="0"/>
              </a:rPr>
              <a:t>semidecidable</a:t>
            </a:r>
            <a:r>
              <a:rPr lang="en-US" sz="2700">
                <a:latin typeface="Calibri" charset="0"/>
              </a:rPr>
              <a:t>:</a:t>
            </a:r>
          </a:p>
          <a:p>
            <a:pPr lvl="1" eaLnBrk="1" hangingPunct="1">
              <a:lnSpc>
                <a:spcPct val="80000"/>
              </a:lnSpc>
            </a:pPr>
            <a:r>
              <a:rPr lang="en-US" sz="2400">
                <a:solidFill>
                  <a:schemeClr val="tx2"/>
                </a:solidFill>
                <a:latin typeface="Calibri" charset="0"/>
              </a:rPr>
              <a:t>can</a:t>
            </a:r>
            <a:r>
              <a:rPr lang="en-US" sz="2400">
                <a:latin typeface="Calibri" charset="0"/>
              </a:rPr>
              <a:t> prove </a:t>
            </a:r>
            <a:r>
              <a:rPr lang="en-US" sz="2400" b="1" i="1">
                <a:latin typeface="Courier New" charset="0"/>
              </a:rPr>
              <a:t>α</a:t>
            </a:r>
            <a:r>
              <a:rPr lang="en-US" sz="2400">
                <a:latin typeface="Calibri" charset="0"/>
              </a:rPr>
              <a:t> if </a:t>
            </a:r>
            <a:r>
              <a:rPr lang="en-US" sz="2400" b="1">
                <a:latin typeface="Courier New" charset="0"/>
              </a:rPr>
              <a:t>KB</a:t>
            </a:r>
            <a:r>
              <a:rPr lang="en-US" sz="2400">
                <a:latin typeface="Calibri" charset="0"/>
              </a:rPr>
              <a:t>╞</a:t>
            </a:r>
            <a:r>
              <a:rPr lang="en-US" sz="2400" b="1">
                <a:latin typeface="Calibri" charset="0"/>
              </a:rPr>
              <a:t> </a:t>
            </a:r>
            <a:r>
              <a:rPr lang="en-US" sz="2400" b="1" i="1">
                <a:latin typeface="Courier New" charset="0"/>
              </a:rPr>
              <a:t>α</a:t>
            </a:r>
          </a:p>
          <a:p>
            <a:pPr lvl="1" eaLnBrk="1" hangingPunct="1">
              <a:lnSpc>
                <a:spcPct val="80000"/>
              </a:lnSpc>
            </a:pPr>
            <a:r>
              <a:rPr lang="en-US" sz="2400" b="1">
                <a:solidFill>
                  <a:srgbClr val="FF0000"/>
                </a:solidFill>
                <a:latin typeface="Calibri" charset="0"/>
              </a:rPr>
              <a:t>cannot</a:t>
            </a:r>
            <a:r>
              <a:rPr lang="en-US" sz="2400">
                <a:latin typeface="Calibri" charset="0"/>
              </a:rPr>
              <a:t> always prove that </a:t>
            </a:r>
            <a:r>
              <a:rPr lang="en-US" sz="2400" b="1">
                <a:latin typeface="Courier New" charset="0"/>
              </a:rPr>
              <a:t>KB</a:t>
            </a:r>
            <a:r>
              <a:rPr lang="en-US" sz="2400">
                <a:latin typeface="Calibri" charset="0"/>
              </a:rPr>
              <a:t> doesn't╞</a:t>
            </a:r>
            <a:r>
              <a:rPr lang="en-US" sz="2400" b="1">
                <a:latin typeface="Calibri" charset="0"/>
              </a:rPr>
              <a:t> </a:t>
            </a:r>
            <a:r>
              <a:rPr lang="en-US" sz="2400" b="1" i="1">
                <a:latin typeface="Courier New" charset="0"/>
              </a:rPr>
              <a:t>α </a:t>
            </a:r>
            <a:r>
              <a:rPr lang="en-US" sz="2400">
                <a:latin typeface="Calibri" charset="0"/>
              </a:rPr>
              <a:t>(halting)</a:t>
            </a:r>
          </a:p>
          <a:p>
            <a:pPr eaLnBrk="1" hangingPunct="1">
              <a:lnSpc>
                <a:spcPct val="80000"/>
              </a:lnSpc>
            </a:pPr>
            <a:r>
              <a:rPr lang="en-US" sz="2700">
                <a:latin typeface="Calibri" charset="0"/>
              </a:rPr>
              <a:t>Resolution is a </a:t>
            </a:r>
            <a:r>
              <a:rPr lang="en-US" sz="2700">
                <a:solidFill>
                  <a:srgbClr val="CC3300"/>
                </a:solidFill>
                <a:latin typeface="Calibri" charset="0"/>
              </a:rPr>
              <a:t>refutation</a:t>
            </a:r>
            <a:r>
              <a:rPr lang="en-US" sz="2700">
                <a:latin typeface="Calibri" charset="0"/>
              </a:rPr>
              <a:t> technique:</a:t>
            </a:r>
          </a:p>
          <a:p>
            <a:pPr lvl="1" eaLnBrk="1" hangingPunct="1">
              <a:lnSpc>
                <a:spcPct val="80000"/>
              </a:lnSpc>
            </a:pPr>
            <a:r>
              <a:rPr lang="en-US" sz="2400">
                <a:latin typeface="Calibri" charset="0"/>
              </a:rPr>
              <a:t>to prove </a:t>
            </a:r>
            <a:r>
              <a:rPr lang="en-US" sz="2400" b="1">
                <a:latin typeface="Courier New" charset="0"/>
              </a:rPr>
              <a:t>KB</a:t>
            </a:r>
            <a:r>
              <a:rPr lang="en-US" sz="2400">
                <a:latin typeface="Calibri" charset="0"/>
              </a:rPr>
              <a:t>╞</a:t>
            </a:r>
            <a:r>
              <a:rPr lang="en-US" sz="2400" b="1">
                <a:latin typeface="Calibri" charset="0"/>
              </a:rPr>
              <a:t> </a:t>
            </a:r>
            <a:r>
              <a:rPr lang="en-US" sz="2400" b="1" i="1">
                <a:latin typeface="Courier New" charset="0"/>
              </a:rPr>
              <a:t>α</a:t>
            </a:r>
            <a:r>
              <a:rPr lang="en-US" sz="2400" b="1" i="1">
                <a:latin typeface="Calibri" charset="0"/>
              </a:rPr>
              <a:t> </a:t>
            </a:r>
            <a:r>
              <a:rPr lang="en-US" sz="2400">
                <a:latin typeface="Calibri" charset="0"/>
              </a:rPr>
              <a:t>show that </a:t>
            </a:r>
            <a:r>
              <a:rPr lang="en-US" sz="2400" b="1">
                <a:latin typeface="Courier New" charset="0"/>
              </a:rPr>
              <a:t>KB</a:t>
            </a:r>
            <a:r>
              <a:rPr lang="en-US" sz="2400" b="1">
                <a:latin typeface="Calibri" charset="0"/>
              </a:rPr>
              <a:t> </a:t>
            </a:r>
            <a:r>
              <a:rPr lang="en-US" sz="2400" b="1">
                <a:latin typeface="Symbol" charset="0"/>
              </a:rPr>
              <a:t>Ù</a:t>
            </a:r>
            <a:r>
              <a:rPr lang="en-US" sz="2400" b="1">
                <a:latin typeface="Calibri" charset="0"/>
              </a:rPr>
              <a:t> </a:t>
            </a:r>
            <a:r>
              <a:rPr lang="en-US" sz="1700">
                <a:latin typeface="Symbol" charset="0"/>
              </a:rPr>
              <a:t>Ø</a:t>
            </a:r>
            <a:r>
              <a:rPr lang="en-US" sz="2400" b="1" i="1">
                <a:latin typeface="Courier New" charset="0"/>
              </a:rPr>
              <a:t>α</a:t>
            </a:r>
            <a:r>
              <a:rPr lang="en-US" sz="2400">
                <a:latin typeface="Calibri" charset="0"/>
              </a:rPr>
              <a:t> is unsatisfiable</a:t>
            </a:r>
          </a:p>
          <a:p>
            <a:pPr eaLnBrk="1" hangingPunct="1">
              <a:lnSpc>
                <a:spcPct val="80000"/>
              </a:lnSpc>
            </a:pPr>
            <a:r>
              <a:rPr lang="en-US" sz="2700">
                <a:latin typeface="Calibri" charset="0"/>
              </a:rPr>
              <a:t>Resolution uses </a:t>
            </a:r>
            <a:r>
              <a:rPr lang="en-US" sz="2700">
                <a:latin typeface="Courier New" charset="0"/>
              </a:rPr>
              <a:t>KB</a:t>
            </a:r>
            <a:r>
              <a:rPr lang="en-US" sz="2700">
                <a:latin typeface="Calibri" charset="0"/>
              </a:rPr>
              <a:t> and </a:t>
            </a:r>
            <a:r>
              <a:rPr lang="en-US" sz="2700">
                <a:latin typeface="Symbol" charset="0"/>
              </a:rPr>
              <a:t>Ø</a:t>
            </a:r>
            <a:r>
              <a:rPr lang="en-US" sz="2700" i="1">
                <a:latin typeface="Courier New" charset="0"/>
              </a:rPr>
              <a:t>α</a:t>
            </a:r>
            <a:r>
              <a:rPr lang="en-US" sz="2700">
                <a:latin typeface="Calibri" charset="0"/>
              </a:rPr>
              <a:t>  in CNF:</a:t>
            </a:r>
          </a:p>
          <a:p>
            <a:pPr lvl="1" eaLnBrk="1" hangingPunct="1">
              <a:lnSpc>
                <a:spcPct val="80000"/>
              </a:lnSpc>
            </a:pPr>
            <a:r>
              <a:rPr lang="en-US" sz="2400">
                <a:latin typeface="Calibri" charset="0"/>
              </a:rPr>
              <a:t>conjunction of clauses that are disjunction of literals</a:t>
            </a:r>
          </a:p>
          <a:p>
            <a:pPr eaLnBrk="1" hangingPunct="1">
              <a:lnSpc>
                <a:spcPct val="80000"/>
              </a:lnSpc>
            </a:pPr>
            <a:r>
              <a:rPr lang="en-US" sz="2700">
                <a:latin typeface="Calibri" charset="0"/>
              </a:rPr>
              <a:t>Resolution </a:t>
            </a:r>
            <a:r>
              <a:rPr lang="en-US" sz="2700" i="1">
                <a:latin typeface="Calibri" charset="0"/>
              </a:rPr>
              <a:t>repeatedly combines two clauses to make a new one until the empty clause is derived</a:t>
            </a:r>
          </a:p>
          <a:p>
            <a:pPr lvl="1" eaLnBrk="1" hangingPunct="1">
              <a:lnSpc>
                <a:spcPct val="80000"/>
              </a:lnSpc>
            </a:pPr>
            <a:r>
              <a:rPr lang="en-US" sz="2400">
                <a:latin typeface="Calibri" charset="0"/>
              </a:rPr>
              <a:t>the new clauses are called </a:t>
            </a:r>
            <a:r>
              <a:rPr lang="en-US" sz="2400">
                <a:solidFill>
                  <a:srgbClr val="CC3300"/>
                </a:solidFill>
                <a:latin typeface="Calibri" charset="0"/>
              </a:rPr>
              <a:t>resolvents</a:t>
            </a:r>
            <a:endParaRPr lang="en-US" sz="2400">
              <a:latin typeface="Calibri" charset="0"/>
            </a:endParaRPr>
          </a:p>
          <a:p>
            <a:pPr lvl="1" eaLnBrk="1" hangingPunct="1">
              <a:lnSpc>
                <a:spcPct val="80000"/>
              </a:lnSpc>
            </a:pPr>
            <a:r>
              <a:rPr lang="en-US" sz="2400">
                <a:solidFill>
                  <a:srgbClr val="CC3300"/>
                </a:solidFill>
                <a:latin typeface="Calibri" charset="0"/>
              </a:rPr>
              <a:t>empty clause: </a:t>
            </a:r>
            <a:r>
              <a:rPr lang="en-US" sz="2400">
                <a:solidFill>
                  <a:srgbClr val="000000"/>
                </a:solidFill>
                <a:latin typeface="Calibri" charset="0"/>
              </a:rPr>
              <a:t>False, unsatisfiable, a contradiction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3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3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35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35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350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7350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7350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7350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7350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73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3507" grpId="0" build="p" bldLvl="2"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atin typeface="Calibri" charset="0"/>
              </a:rPr>
              <a:t>Resolution Inference Rule</a:t>
            </a:r>
          </a:p>
        </p:txBody>
      </p:sp>
      <p:sp>
        <p:nvSpPr>
          <p:cNvPr id="1175560" name="Rectangle 8"/>
          <p:cNvSpPr>
            <a:spLocks noChangeArrowheads="1"/>
          </p:cNvSpPr>
          <p:nvPr/>
        </p:nvSpPr>
        <p:spPr bwMode="auto">
          <a:xfrm>
            <a:off x="838200" y="2438400"/>
            <a:ext cx="3276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a:solidFill>
                  <a:srgbClr val="000000"/>
                </a:solidFill>
                <a:latin typeface="Arial" charset="0"/>
              </a:rPr>
              <a:t>Resolution Rule in PL</a:t>
            </a:r>
          </a:p>
        </p:txBody>
      </p:sp>
      <p:grpSp>
        <p:nvGrpSpPr>
          <p:cNvPr id="2" name="Group 10"/>
          <p:cNvGrpSpPr>
            <a:grpSpLocks/>
          </p:cNvGrpSpPr>
          <p:nvPr/>
        </p:nvGrpSpPr>
        <p:grpSpPr bwMode="auto">
          <a:xfrm>
            <a:off x="1676400" y="2895600"/>
            <a:ext cx="2438400" cy="396875"/>
            <a:chOff x="3648" y="1968"/>
            <a:chExt cx="1536" cy="250"/>
          </a:xfrm>
        </p:grpSpPr>
        <p:sp>
          <p:nvSpPr>
            <p:cNvPr id="61457" name="Text Box 11"/>
            <p:cNvSpPr txBox="1">
              <a:spLocks noChangeArrowheads="1"/>
            </p:cNvSpPr>
            <p:nvPr/>
          </p:nvSpPr>
          <p:spPr bwMode="auto">
            <a:xfrm>
              <a:off x="3648" y="1968"/>
              <a:ext cx="15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a:solidFill>
                    <a:srgbClr val="000000"/>
                  </a:solidFill>
                  <a:latin typeface="Courier New" charset="0"/>
                </a:rPr>
                <a:t>α</a:t>
              </a:r>
              <a:r>
                <a:rPr lang="en-US" sz="2000" b="1">
                  <a:solidFill>
                    <a:srgbClr val="000000"/>
                  </a:solidFill>
                  <a:latin typeface="Arial" charset="0"/>
                </a:rPr>
                <a:t> </a:t>
              </a:r>
              <a:r>
                <a:rPr lang="en-US" sz="2000" b="1">
                  <a:solidFill>
                    <a:srgbClr val="000000"/>
                  </a:solidFill>
                  <a:latin typeface="Symbol" charset="0"/>
                </a:rPr>
                <a:t>Ú</a:t>
              </a:r>
              <a:r>
                <a:rPr lang="en-US" sz="2000" b="1">
                  <a:solidFill>
                    <a:srgbClr val="000000"/>
                  </a:solidFill>
                  <a:latin typeface="Arial" charset="0"/>
                </a:rPr>
                <a:t> </a:t>
              </a:r>
              <a:r>
                <a:rPr lang="en-US" sz="2000" b="1" i="1">
                  <a:solidFill>
                    <a:srgbClr val="000000"/>
                  </a:solidFill>
                  <a:latin typeface="Palatino" charset="0"/>
                </a:rPr>
                <a:t>β, </a:t>
              </a:r>
              <a:r>
                <a:rPr lang="en-US" sz="2000" b="1">
                  <a:solidFill>
                    <a:srgbClr val="000000"/>
                  </a:solidFill>
                  <a:latin typeface="Symbol" charset="0"/>
                </a:rPr>
                <a:t>Ø </a:t>
              </a:r>
              <a:r>
                <a:rPr lang="en-US" sz="2000" b="1" i="1">
                  <a:solidFill>
                    <a:srgbClr val="000000"/>
                  </a:solidFill>
                  <a:latin typeface="Palatino" charset="0"/>
                </a:rPr>
                <a:t>β</a:t>
              </a:r>
              <a:r>
                <a:rPr lang="en-US" sz="2000" b="1">
                  <a:solidFill>
                    <a:srgbClr val="000000"/>
                  </a:solidFill>
                  <a:latin typeface="Arial" charset="0"/>
                </a:rPr>
                <a:t> </a:t>
              </a:r>
              <a:r>
                <a:rPr lang="en-US" sz="2000" b="1">
                  <a:solidFill>
                    <a:srgbClr val="000000"/>
                  </a:solidFill>
                  <a:latin typeface="Symbol" charset="0"/>
                </a:rPr>
                <a:t>Ú</a:t>
              </a:r>
              <a:r>
                <a:rPr lang="en-US" sz="2000" b="1">
                  <a:solidFill>
                    <a:srgbClr val="000000"/>
                  </a:solidFill>
                  <a:latin typeface="Arial" charset="0"/>
                </a:rPr>
                <a:t> </a:t>
              </a:r>
              <a:r>
                <a:rPr lang="en-US" sz="2000" b="1" i="1">
                  <a:solidFill>
                    <a:srgbClr val="000000"/>
                  </a:solidFill>
                  <a:latin typeface="Palatino" charset="0"/>
                </a:rPr>
                <a:t>γ</a:t>
              </a:r>
            </a:p>
          </p:txBody>
        </p:sp>
        <p:sp>
          <p:nvSpPr>
            <p:cNvPr id="61458" name="Line 12"/>
            <p:cNvSpPr>
              <a:spLocks noChangeShapeType="1"/>
            </p:cNvSpPr>
            <p:nvPr/>
          </p:nvSpPr>
          <p:spPr bwMode="auto">
            <a:xfrm>
              <a:off x="3648" y="2208"/>
              <a:ext cx="1536"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175565" name="Text Box 13"/>
          <p:cNvSpPr txBox="1">
            <a:spLocks noChangeArrowheads="1"/>
          </p:cNvSpPr>
          <p:nvPr/>
        </p:nvSpPr>
        <p:spPr bwMode="auto">
          <a:xfrm>
            <a:off x="1676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a:solidFill>
                  <a:srgbClr val="000000"/>
                </a:solidFill>
                <a:latin typeface="Courier New" charset="0"/>
              </a:rPr>
              <a:t>α</a:t>
            </a:r>
            <a:r>
              <a:rPr lang="en-US" sz="2000" b="1">
                <a:solidFill>
                  <a:srgbClr val="000000"/>
                </a:solidFill>
                <a:latin typeface="Arial" charset="0"/>
              </a:rPr>
              <a:t> </a:t>
            </a:r>
            <a:r>
              <a:rPr lang="en-US" sz="2000" b="1">
                <a:solidFill>
                  <a:srgbClr val="000000"/>
                </a:solidFill>
                <a:latin typeface="Symbol" charset="0"/>
              </a:rPr>
              <a:t>Ú</a:t>
            </a:r>
            <a:r>
              <a:rPr lang="en-US" sz="2000" b="1">
                <a:solidFill>
                  <a:srgbClr val="000000"/>
                </a:solidFill>
                <a:latin typeface="Arial" charset="0"/>
              </a:rPr>
              <a:t> </a:t>
            </a:r>
            <a:r>
              <a:rPr lang="en-US" sz="2000" b="1" i="1">
                <a:solidFill>
                  <a:srgbClr val="000000"/>
                </a:solidFill>
                <a:latin typeface="Palatino" charset="0"/>
              </a:rPr>
              <a:t>γ</a:t>
            </a:r>
          </a:p>
        </p:txBody>
      </p:sp>
      <p:grpSp>
        <p:nvGrpSpPr>
          <p:cNvPr id="3" name="Group 14"/>
          <p:cNvGrpSpPr>
            <a:grpSpLocks/>
          </p:cNvGrpSpPr>
          <p:nvPr/>
        </p:nvGrpSpPr>
        <p:grpSpPr bwMode="auto">
          <a:xfrm>
            <a:off x="5181600" y="2895600"/>
            <a:ext cx="2438400" cy="396875"/>
            <a:chOff x="3648" y="2400"/>
            <a:chExt cx="1536" cy="250"/>
          </a:xfrm>
        </p:grpSpPr>
        <p:sp>
          <p:nvSpPr>
            <p:cNvPr id="61455" name="Text Box 15"/>
            <p:cNvSpPr txBox="1">
              <a:spLocks noChangeArrowheads="1"/>
            </p:cNvSpPr>
            <p:nvPr/>
          </p:nvSpPr>
          <p:spPr bwMode="auto">
            <a:xfrm>
              <a:off x="3648" y="2400"/>
              <a:ext cx="15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Symbol" charset="0"/>
                </a:rPr>
                <a:t>Ø</a:t>
              </a:r>
              <a:r>
                <a:rPr lang="en-US" sz="2000" b="1" i="1">
                  <a:solidFill>
                    <a:srgbClr val="000000"/>
                  </a:solidFill>
                  <a:latin typeface="Courier New" charset="0"/>
                </a:rPr>
                <a:t>α</a:t>
              </a:r>
              <a:r>
                <a:rPr lang="en-US" sz="2000" b="1">
                  <a:solidFill>
                    <a:srgbClr val="000000"/>
                  </a:solidFill>
                  <a:latin typeface="Symbol" charset="0"/>
                </a:rPr>
                <a:t> Þ </a:t>
              </a:r>
              <a:r>
                <a:rPr lang="en-US" sz="2000" b="1" i="1">
                  <a:solidFill>
                    <a:srgbClr val="000000"/>
                  </a:solidFill>
                  <a:latin typeface="Palatino" charset="0"/>
                </a:rPr>
                <a:t>β, β</a:t>
              </a:r>
              <a:r>
                <a:rPr lang="en-US" sz="2000" b="1">
                  <a:solidFill>
                    <a:srgbClr val="000000"/>
                  </a:solidFill>
                  <a:latin typeface="Symbol" charset="0"/>
                </a:rPr>
                <a:t> Þ </a:t>
              </a:r>
              <a:r>
                <a:rPr lang="en-US" sz="2000" b="1" i="1">
                  <a:solidFill>
                    <a:srgbClr val="000000"/>
                  </a:solidFill>
                  <a:latin typeface="Palatino" charset="0"/>
                </a:rPr>
                <a:t>γ</a:t>
              </a:r>
            </a:p>
          </p:txBody>
        </p:sp>
        <p:sp>
          <p:nvSpPr>
            <p:cNvPr id="61456" name="Line 16"/>
            <p:cNvSpPr>
              <a:spLocks noChangeShapeType="1"/>
            </p:cNvSpPr>
            <p:nvPr/>
          </p:nvSpPr>
          <p:spPr bwMode="auto">
            <a:xfrm>
              <a:off x="3648" y="2640"/>
              <a:ext cx="1536"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175569" name="Text Box 17"/>
          <p:cNvSpPr txBox="1">
            <a:spLocks noChangeArrowheads="1"/>
          </p:cNvSpPr>
          <p:nvPr/>
        </p:nvSpPr>
        <p:spPr bwMode="auto">
          <a:xfrm>
            <a:off x="51816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Symbol" charset="0"/>
              </a:rPr>
              <a:t>Ø</a:t>
            </a:r>
            <a:r>
              <a:rPr lang="en-US" sz="2000" b="1" i="1">
                <a:solidFill>
                  <a:srgbClr val="000000"/>
                </a:solidFill>
                <a:latin typeface="Courier New" charset="0"/>
              </a:rPr>
              <a:t>α</a:t>
            </a:r>
            <a:r>
              <a:rPr lang="en-US" sz="2000" b="1">
                <a:solidFill>
                  <a:srgbClr val="000000"/>
                </a:solidFill>
                <a:latin typeface="Symbol" charset="0"/>
              </a:rPr>
              <a:t> Þ </a:t>
            </a:r>
            <a:r>
              <a:rPr lang="en-US" sz="2000" b="1" i="1">
                <a:solidFill>
                  <a:srgbClr val="000000"/>
                </a:solidFill>
                <a:latin typeface="Palatino" charset="0"/>
              </a:rPr>
              <a:t>γ</a:t>
            </a:r>
          </a:p>
        </p:txBody>
      </p:sp>
      <p:sp>
        <p:nvSpPr>
          <p:cNvPr id="1175572" name="Rectangle 20"/>
          <p:cNvSpPr>
            <a:spLocks noChangeArrowheads="1"/>
          </p:cNvSpPr>
          <p:nvPr/>
        </p:nvSpPr>
        <p:spPr bwMode="auto">
          <a:xfrm>
            <a:off x="838200" y="3657600"/>
            <a:ext cx="8001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a:solidFill>
                  <a:srgbClr val="000000"/>
                </a:solidFill>
                <a:latin typeface="Arial" charset="0"/>
              </a:rPr>
              <a:t>Resolution Rule in FOL (RR):</a:t>
            </a:r>
          </a:p>
          <a:p>
            <a:pPr marL="342900" indent="-342900">
              <a:spcBef>
                <a:spcPct val="20000"/>
              </a:spcBef>
              <a:buClr>
                <a:schemeClr val="tx1"/>
              </a:buClr>
              <a:buSzPct val="75000"/>
              <a:buFont typeface="Wingdings" charset="0"/>
              <a:buNone/>
            </a:pPr>
            <a:r>
              <a:rPr lang="en-US" sz="2000" b="1">
                <a:solidFill>
                  <a:srgbClr val="000000"/>
                </a:solidFill>
                <a:latin typeface="Palatino" charset="0"/>
              </a:rPr>
              <a:t>	</a:t>
            </a:r>
            <a:r>
              <a:rPr lang="en-US" sz="2000">
                <a:solidFill>
                  <a:srgbClr val="000000"/>
                </a:solidFill>
                <a:latin typeface="Arial" charset="0"/>
              </a:rPr>
              <a:t>where</a:t>
            </a:r>
            <a:r>
              <a:rPr lang="en-US" sz="2000" b="1" i="1">
                <a:solidFill>
                  <a:srgbClr val="000000"/>
                </a:solidFill>
                <a:latin typeface="Palatino" charset="0"/>
              </a:rPr>
              <a:t> l</a:t>
            </a:r>
            <a:r>
              <a:rPr lang="en-US" sz="2000" b="1" i="1" baseline="-25000">
                <a:solidFill>
                  <a:srgbClr val="000000"/>
                </a:solidFill>
                <a:latin typeface="Palatino" charset="0"/>
              </a:rPr>
              <a:t>i</a:t>
            </a:r>
            <a:r>
              <a:rPr lang="en-US" sz="2000" i="1">
                <a:solidFill>
                  <a:srgbClr val="000000"/>
                </a:solidFill>
                <a:latin typeface="Palatino" charset="0"/>
              </a:rPr>
              <a:t> </a:t>
            </a:r>
            <a:r>
              <a:rPr lang="en-US" sz="2000">
                <a:solidFill>
                  <a:srgbClr val="000000"/>
                </a:solidFill>
                <a:latin typeface="Arial" charset="0"/>
              </a:rPr>
              <a:t>and</a:t>
            </a:r>
            <a:r>
              <a:rPr lang="en-US" sz="2000" i="1">
                <a:solidFill>
                  <a:srgbClr val="000000"/>
                </a:solidFill>
                <a:latin typeface="Palatino" charset="0"/>
              </a:rPr>
              <a:t> </a:t>
            </a:r>
            <a:r>
              <a:rPr lang="en-US" sz="2000" b="1" i="1">
                <a:solidFill>
                  <a:srgbClr val="000000"/>
                </a:solidFill>
                <a:latin typeface="Palatino" charset="0"/>
              </a:rPr>
              <a:t>m</a:t>
            </a:r>
            <a:r>
              <a:rPr lang="en-US" sz="2000" b="1" i="1" baseline="-25000">
                <a:solidFill>
                  <a:srgbClr val="000000"/>
                </a:solidFill>
                <a:latin typeface="Palatino" charset="0"/>
              </a:rPr>
              <a:t>i</a:t>
            </a:r>
            <a:r>
              <a:rPr lang="en-US" sz="2000" i="1">
                <a:solidFill>
                  <a:srgbClr val="000000"/>
                </a:solidFill>
                <a:latin typeface="Palatino" charset="0"/>
              </a:rPr>
              <a:t> </a:t>
            </a:r>
            <a:r>
              <a:rPr lang="en-US" sz="2000">
                <a:solidFill>
                  <a:srgbClr val="000000"/>
                </a:solidFill>
                <a:latin typeface="Arial" charset="0"/>
              </a:rPr>
              <a:t>are literals for all</a:t>
            </a:r>
            <a:r>
              <a:rPr lang="en-US" sz="2000" i="1">
                <a:solidFill>
                  <a:srgbClr val="000000"/>
                </a:solidFill>
                <a:latin typeface="Palatino" charset="0"/>
              </a:rPr>
              <a:t> </a:t>
            </a:r>
            <a:r>
              <a:rPr lang="en-US" sz="2000" b="1" i="1">
                <a:solidFill>
                  <a:srgbClr val="000000"/>
                </a:solidFill>
                <a:latin typeface="Palatino" charset="0"/>
              </a:rPr>
              <a:t>i</a:t>
            </a:r>
            <a:br>
              <a:rPr lang="en-US" sz="2000" b="1" i="1">
                <a:solidFill>
                  <a:srgbClr val="000000"/>
                </a:solidFill>
                <a:latin typeface="Palatino" charset="0"/>
              </a:rPr>
            </a:br>
            <a:r>
              <a:rPr lang="en-US" sz="2000">
                <a:solidFill>
                  <a:srgbClr val="000000"/>
                </a:solidFill>
                <a:latin typeface="Arial" charset="0"/>
              </a:rPr>
              <a:t>where</a:t>
            </a:r>
            <a:r>
              <a:rPr lang="en-US" sz="2000" b="1" i="1">
                <a:solidFill>
                  <a:srgbClr val="000000"/>
                </a:solidFill>
                <a:latin typeface="Palatino" charset="0"/>
              </a:rPr>
              <a:t> </a:t>
            </a:r>
            <a:r>
              <a:rPr lang="en-US" sz="2000" b="1">
                <a:solidFill>
                  <a:srgbClr val="000000"/>
                </a:solidFill>
                <a:latin typeface="Palatino" charset="0"/>
              </a:rPr>
              <a:t>UNIFY(</a:t>
            </a:r>
            <a:r>
              <a:rPr lang="en-US" sz="2000" b="1" i="1">
                <a:solidFill>
                  <a:srgbClr val="000000"/>
                </a:solidFill>
                <a:latin typeface="Palatino" charset="0"/>
              </a:rPr>
              <a:t>l</a:t>
            </a:r>
            <a:r>
              <a:rPr lang="en-US" sz="2000" b="1" i="1" baseline="-25000">
                <a:solidFill>
                  <a:srgbClr val="000000"/>
                </a:solidFill>
                <a:latin typeface="Palatino" charset="0"/>
              </a:rPr>
              <a:t>j </a:t>
            </a:r>
            <a:r>
              <a:rPr lang="en-US" sz="2000" b="1" i="1">
                <a:solidFill>
                  <a:srgbClr val="000000"/>
                </a:solidFill>
                <a:latin typeface="Palatino" charset="0"/>
              </a:rPr>
              <a:t>, m</a:t>
            </a:r>
            <a:r>
              <a:rPr lang="en-US" sz="2000" b="1" i="1" baseline="-25000">
                <a:solidFill>
                  <a:srgbClr val="000000"/>
                </a:solidFill>
                <a:latin typeface="Palatino" charset="0"/>
              </a:rPr>
              <a:t>k</a:t>
            </a:r>
            <a:r>
              <a:rPr lang="en-US" sz="2000" b="1">
                <a:solidFill>
                  <a:srgbClr val="000000"/>
                </a:solidFill>
                <a:latin typeface="Palatino" charset="0"/>
              </a:rPr>
              <a:t>)</a:t>
            </a:r>
            <a:r>
              <a:rPr lang="en-US" sz="2000" b="1" i="1">
                <a:solidFill>
                  <a:srgbClr val="000000"/>
                </a:solidFill>
                <a:latin typeface="Palatino" charset="0"/>
              </a:rPr>
              <a:t> </a:t>
            </a:r>
            <a:r>
              <a:rPr lang="en-US" sz="2000" b="1">
                <a:solidFill>
                  <a:srgbClr val="000000"/>
                </a:solidFill>
                <a:latin typeface="Courier New" charset="0"/>
              </a:rPr>
              <a:t>=</a:t>
            </a:r>
            <a:r>
              <a:rPr lang="en-US" sz="2000" b="1">
                <a:solidFill>
                  <a:srgbClr val="000000"/>
                </a:solidFill>
                <a:latin typeface="Arial" charset="0"/>
              </a:rPr>
              <a:t> </a:t>
            </a:r>
            <a:r>
              <a:rPr lang="en-US" sz="2000" i="1">
                <a:solidFill>
                  <a:srgbClr val="000000"/>
                </a:solidFill>
                <a:latin typeface="Symbol" charset="0"/>
              </a:rPr>
              <a:t>q</a:t>
            </a:r>
            <a:r>
              <a:rPr lang="en-US" sz="2000" i="1">
                <a:solidFill>
                  <a:srgbClr val="000000"/>
                </a:solidFill>
                <a:latin typeface="Arial" charset="0"/>
              </a:rPr>
              <a:t>, </a:t>
            </a:r>
            <a:r>
              <a:rPr lang="en-US" sz="2000">
                <a:solidFill>
                  <a:srgbClr val="000000"/>
                </a:solidFill>
                <a:latin typeface="Arial" charset="0"/>
              </a:rPr>
              <a:t>and</a:t>
            </a:r>
            <a:r>
              <a:rPr lang="en-US" sz="2000" i="1">
                <a:solidFill>
                  <a:srgbClr val="000000"/>
                </a:solidFill>
                <a:latin typeface="Palatino" charset="0"/>
              </a:rPr>
              <a:t> </a:t>
            </a:r>
            <a:r>
              <a:rPr lang="en-US" sz="2000" b="1" i="1">
                <a:solidFill>
                  <a:srgbClr val="CC3300"/>
                </a:solidFill>
                <a:latin typeface="Palatino" charset="0"/>
              </a:rPr>
              <a:t>m</a:t>
            </a:r>
            <a:r>
              <a:rPr lang="en-US" sz="2000" b="1" i="1" baseline="-25000">
                <a:solidFill>
                  <a:srgbClr val="CC3300"/>
                </a:solidFill>
                <a:latin typeface="Palatino" charset="0"/>
              </a:rPr>
              <a:t>k</a:t>
            </a:r>
            <a:r>
              <a:rPr lang="en-US" sz="2000" i="1">
                <a:solidFill>
                  <a:srgbClr val="CC3300"/>
                </a:solidFill>
                <a:latin typeface="Palatino" charset="0"/>
              </a:rPr>
              <a:t> </a:t>
            </a:r>
            <a:r>
              <a:rPr lang="en-US" sz="2000">
                <a:solidFill>
                  <a:srgbClr val="CC3300"/>
                </a:solidFill>
                <a:latin typeface="Arial" charset="0"/>
              </a:rPr>
              <a:t>is the negation of </a:t>
            </a:r>
            <a:r>
              <a:rPr lang="en-US" sz="2000" b="1" i="1">
                <a:solidFill>
                  <a:srgbClr val="CC3300"/>
                </a:solidFill>
                <a:latin typeface="Palatino" charset="0"/>
              </a:rPr>
              <a:t>l</a:t>
            </a:r>
            <a:r>
              <a:rPr lang="en-US" sz="2000" b="1" i="1" baseline="-25000">
                <a:solidFill>
                  <a:srgbClr val="CC3300"/>
                </a:solidFill>
                <a:latin typeface="Palatino" charset="0"/>
              </a:rPr>
              <a:t>j</a:t>
            </a:r>
          </a:p>
        </p:txBody>
      </p:sp>
      <p:grpSp>
        <p:nvGrpSpPr>
          <p:cNvPr id="4" name="Group 22"/>
          <p:cNvGrpSpPr>
            <a:grpSpLocks/>
          </p:cNvGrpSpPr>
          <p:nvPr/>
        </p:nvGrpSpPr>
        <p:grpSpPr bwMode="auto">
          <a:xfrm>
            <a:off x="1295400" y="4876800"/>
            <a:ext cx="7092950" cy="457200"/>
            <a:chOff x="1536" y="2400"/>
            <a:chExt cx="3072" cy="288"/>
          </a:xfrm>
        </p:grpSpPr>
        <p:sp>
          <p:nvSpPr>
            <p:cNvPr id="61453" name="Text Box 23"/>
            <p:cNvSpPr txBox="1">
              <a:spLocks noChangeArrowheads="1"/>
            </p:cNvSpPr>
            <p:nvPr/>
          </p:nvSpPr>
          <p:spPr bwMode="auto">
            <a:xfrm>
              <a:off x="1536" y="2400"/>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a:solidFill>
                    <a:srgbClr val="000000"/>
                  </a:solidFill>
                  <a:latin typeface="Palatino" charset="0"/>
                </a:rPr>
                <a:t>l</a:t>
              </a:r>
              <a:r>
                <a:rPr lang="en-US" sz="2000" b="1" i="1" baseline="-25000">
                  <a:solidFill>
                    <a:srgbClr val="000000"/>
                  </a:solidFill>
                  <a:latin typeface="Palatino" charset="0"/>
                </a:rPr>
                <a:t>1 </a:t>
              </a:r>
              <a:r>
                <a:rPr lang="en-US" sz="2000" b="1">
                  <a:solidFill>
                    <a:srgbClr val="000000"/>
                  </a:solidFill>
                  <a:latin typeface="Symbol" charset="0"/>
                </a:rPr>
                <a:t>Ú </a:t>
              </a:r>
              <a:r>
                <a:rPr lang="en-US" sz="2000" b="1" i="1">
                  <a:solidFill>
                    <a:srgbClr val="000000"/>
                  </a:solidFill>
                  <a:latin typeface="Palatino" charset="0"/>
                </a:rPr>
                <a:t>…</a:t>
              </a:r>
              <a:r>
                <a:rPr lang="en-US" sz="2000" b="1" i="1">
                  <a:latin typeface="Palatino" charset="0"/>
                </a:rPr>
                <a:t> </a:t>
              </a:r>
              <a:r>
                <a:rPr lang="en-US" sz="2000" b="1" i="1">
                  <a:solidFill>
                    <a:srgbClr val="CC3300"/>
                  </a:solidFill>
                  <a:latin typeface="Palatino" charset="0"/>
                </a:rPr>
                <a:t>l</a:t>
              </a:r>
              <a:r>
                <a:rPr lang="en-US" sz="2000" b="1" i="1" baseline="-25000">
                  <a:solidFill>
                    <a:srgbClr val="CC3300"/>
                  </a:solidFill>
                  <a:latin typeface="Palatino" charset="0"/>
                </a:rPr>
                <a:t>j </a:t>
              </a:r>
              <a:r>
                <a:rPr lang="en-US" sz="2000" b="1">
                  <a:solidFill>
                    <a:srgbClr val="000000"/>
                  </a:solidFill>
                  <a:latin typeface="Symbol" charset="0"/>
                </a:rPr>
                <a:t>Ú</a:t>
              </a:r>
              <a:r>
                <a:rPr lang="en-US" sz="2000" b="1" i="1">
                  <a:solidFill>
                    <a:srgbClr val="000000"/>
                  </a:solidFill>
                  <a:latin typeface="Palatino" charset="0"/>
                </a:rPr>
                <a:t> … </a:t>
              </a:r>
              <a:r>
                <a:rPr lang="en-US" sz="2000" b="1">
                  <a:solidFill>
                    <a:srgbClr val="000000"/>
                  </a:solidFill>
                  <a:latin typeface="Symbol" charset="0"/>
                </a:rPr>
                <a:t>Ú</a:t>
              </a:r>
              <a:r>
                <a:rPr lang="en-US" sz="2000" b="1" i="1">
                  <a:solidFill>
                    <a:srgbClr val="000000"/>
                  </a:solidFill>
                  <a:latin typeface="Palatino" charset="0"/>
                </a:rPr>
                <a:t> l</a:t>
              </a:r>
              <a:r>
                <a:rPr lang="en-US" sz="2000" b="1" i="1" baseline="-25000">
                  <a:solidFill>
                    <a:srgbClr val="000000"/>
                  </a:solidFill>
                  <a:latin typeface="Palatino" charset="0"/>
                </a:rPr>
                <a:t>m</a:t>
              </a:r>
              <a:r>
                <a:rPr lang="en-US" sz="2000" b="1" i="1">
                  <a:solidFill>
                    <a:srgbClr val="000000"/>
                  </a:solidFill>
                  <a:latin typeface="Palatino" charset="0"/>
                </a:rPr>
                <a:t> ,   m</a:t>
              </a:r>
              <a:r>
                <a:rPr lang="en-US" sz="2000" b="1" i="1" baseline="-25000">
                  <a:solidFill>
                    <a:srgbClr val="000000"/>
                  </a:solidFill>
                  <a:latin typeface="Palatino" charset="0"/>
                </a:rPr>
                <a:t>1 </a:t>
              </a:r>
              <a:r>
                <a:rPr lang="en-US" sz="2000" b="1">
                  <a:solidFill>
                    <a:srgbClr val="000000"/>
                  </a:solidFill>
                  <a:latin typeface="Symbol" charset="0"/>
                </a:rPr>
                <a:t>Ú </a:t>
              </a:r>
              <a:r>
                <a:rPr lang="en-US" sz="2000" b="1" i="1">
                  <a:solidFill>
                    <a:srgbClr val="000000"/>
                  </a:solidFill>
                  <a:latin typeface="Palatino" charset="0"/>
                </a:rPr>
                <a:t>…</a:t>
              </a:r>
              <a:r>
                <a:rPr lang="en-US" sz="2000" b="1" i="1">
                  <a:latin typeface="Palatino" charset="0"/>
                </a:rPr>
                <a:t> </a:t>
              </a:r>
              <a:r>
                <a:rPr lang="en-US" sz="2000" b="1" i="1">
                  <a:solidFill>
                    <a:srgbClr val="CC3300"/>
                  </a:solidFill>
                  <a:latin typeface="Palatino" charset="0"/>
                </a:rPr>
                <a:t>m</a:t>
              </a:r>
              <a:r>
                <a:rPr lang="en-US" sz="2000" b="1" i="1" baseline="-25000">
                  <a:solidFill>
                    <a:srgbClr val="CC3300"/>
                  </a:solidFill>
                  <a:latin typeface="Palatino" charset="0"/>
                </a:rPr>
                <a:t>k</a:t>
              </a:r>
              <a:r>
                <a:rPr lang="en-US" sz="2000" b="1" i="1" baseline="-25000">
                  <a:latin typeface="Palatino" charset="0"/>
                </a:rPr>
                <a:t> </a:t>
              </a:r>
              <a:r>
                <a:rPr lang="en-US" sz="2000" b="1">
                  <a:solidFill>
                    <a:srgbClr val="000000"/>
                  </a:solidFill>
                  <a:latin typeface="Symbol" charset="0"/>
                </a:rPr>
                <a:t>Ú</a:t>
              </a:r>
              <a:r>
                <a:rPr lang="en-US" sz="2000" b="1" i="1">
                  <a:solidFill>
                    <a:srgbClr val="000000"/>
                  </a:solidFill>
                  <a:latin typeface="Palatino" charset="0"/>
                </a:rPr>
                <a:t> … </a:t>
              </a:r>
              <a:r>
                <a:rPr lang="en-US" sz="2000" b="1">
                  <a:solidFill>
                    <a:srgbClr val="000000"/>
                  </a:solidFill>
                  <a:latin typeface="Symbol" charset="0"/>
                </a:rPr>
                <a:t>Ú</a:t>
              </a:r>
              <a:r>
                <a:rPr lang="en-US" sz="2000" b="1" i="1">
                  <a:solidFill>
                    <a:srgbClr val="000000"/>
                  </a:solidFill>
                  <a:latin typeface="Palatino" charset="0"/>
                </a:rPr>
                <a:t> m</a:t>
              </a:r>
              <a:r>
                <a:rPr lang="en-US" sz="2000" b="1" i="1" baseline="-25000">
                  <a:solidFill>
                    <a:srgbClr val="000000"/>
                  </a:solidFill>
                  <a:latin typeface="Palatino" charset="0"/>
                </a:rPr>
                <a:t>n</a:t>
              </a:r>
              <a:r>
                <a:rPr lang="en-US" sz="2000" b="1" i="1">
                  <a:latin typeface="Palatino" charset="0"/>
                </a:rPr>
                <a:t> </a:t>
              </a:r>
            </a:p>
          </p:txBody>
        </p:sp>
        <p:sp>
          <p:nvSpPr>
            <p:cNvPr id="61454" name="Line 24"/>
            <p:cNvSpPr>
              <a:spLocks noChangeShapeType="1"/>
            </p:cNvSpPr>
            <p:nvPr/>
          </p:nvSpPr>
          <p:spPr bwMode="auto">
            <a:xfrm>
              <a:off x="1536" y="2688"/>
              <a:ext cx="3072"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175577" name="Text Box 25"/>
          <p:cNvSpPr txBox="1">
            <a:spLocks noChangeArrowheads="1"/>
          </p:cNvSpPr>
          <p:nvPr/>
        </p:nvSpPr>
        <p:spPr bwMode="auto">
          <a:xfrm>
            <a:off x="1295400" y="5334000"/>
            <a:ext cx="762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Palatino" charset="0"/>
              </a:rPr>
              <a:t>SUBST(</a:t>
            </a:r>
            <a:r>
              <a:rPr lang="en-US" sz="2000" i="1">
                <a:solidFill>
                  <a:srgbClr val="000000"/>
                </a:solidFill>
                <a:latin typeface="Symbol" charset="0"/>
              </a:rPr>
              <a:t>q</a:t>
            </a:r>
            <a:r>
              <a:rPr lang="en-US" sz="2000" b="1" i="1">
                <a:solidFill>
                  <a:srgbClr val="000000"/>
                </a:solidFill>
                <a:latin typeface="Palatino" charset="0"/>
              </a:rPr>
              <a:t>, l</a:t>
            </a:r>
            <a:r>
              <a:rPr lang="en-US" sz="2000" b="1" i="1" baseline="-25000">
                <a:solidFill>
                  <a:srgbClr val="000000"/>
                </a:solidFill>
                <a:latin typeface="Palatino" charset="0"/>
              </a:rPr>
              <a:t>1 </a:t>
            </a:r>
            <a:r>
              <a:rPr lang="en-US" sz="2000" b="1">
                <a:solidFill>
                  <a:srgbClr val="000000"/>
                </a:solidFill>
                <a:latin typeface="Symbol" charset="0"/>
              </a:rPr>
              <a:t>Ú</a:t>
            </a:r>
            <a:r>
              <a:rPr lang="en-US" sz="2000" b="1" i="1">
                <a:solidFill>
                  <a:srgbClr val="000000"/>
                </a:solidFill>
                <a:latin typeface="Palatino" charset="0"/>
              </a:rPr>
              <a:t>… l</a:t>
            </a:r>
            <a:r>
              <a:rPr lang="en-US" sz="2000" b="1" i="1" baseline="-25000">
                <a:solidFill>
                  <a:srgbClr val="000000"/>
                </a:solidFill>
                <a:latin typeface="Palatino" charset="0"/>
              </a:rPr>
              <a:t>j-1</a:t>
            </a:r>
            <a:r>
              <a:rPr lang="en-US" sz="2000" b="1">
                <a:solidFill>
                  <a:srgbClr val="000000"/>
                </a:solidFill>
                <a:latin typeface="Symbol" charset="0"/>
              </a:rPr>
              <a:t>Ú </a:t>
            </a:r>
            <a:r>
              <a:rPr lang="en-US" sz="2000" b="1" i="1">
                <a:solidFill>
                  <a:srgbClr val="000000"/>
                </a:solidFill>
                <a:latin typeface="Palatino" charset="0"/>
              </a:rPr>
              <a:t>l</a:t>
            </a:r>
            <a:r>
              <a:rPr lang="en-US" sz="2000" b="1" i="1" baseline="-25000">
                <a:solidFill>
                  <a:srgbClr val="000000"/>
                </a:solidFill>
                <a:latin typeface="Palatino" charset="0"/>
              </a:rPr>
              <a:t>j+1</a:t>
            </a:r>
            <a:r>
              <a:rPr lang="en-US" sz="2000" b="1" i="1">
                <a:solidFill>
                  <a:srgbClr val="000000"/>
                </a:solidFill>
                <a:latin typeface="Palatino" charset="0"/>
              </a:rPr>
              <a:t> … </a:t>
            </a:r>
            <a:r>
              <a:rPr lang="en-US" sz="2000" b="1">
                <a:solidFill>
                  <a:srgbClr val="000000"/>
                </a:solidFill>
                <a:latin typeface="Symbol" charset="0"/>
              </a:rPr>
              <a:t>Ú</a:t>
            </a:r>
            <a:r>
              <a:rPr lang="en-US" sz="2000" b="1" i="1">
                <a:solidFill>
                  <a:srgbClr val="000000"/>
                </a:solidFill>
                <a:latin typeface="Palatino" charset="0"/>
              </a:rPr>
              <a:t> l</a:t>
            </a:r>
            <a:r>
              <a:rPr lang="en-US" sz="2000" b="1" i="1" baseline="-25000">
                <a:solidFill>
                  <a:srgbClr val="000000"/>
                </a:solidFill>
                <a:latin typeface="Palatino" charset="0"/>
              </a:rPr>
              <a:t>m </a:t>
            </a:r>
            <a:r>
              <a:rPr lang="en-US" sz="2000" b="1">
                <a:solidFill>
                  <a:srgbClr val="000000"/>
                </a:solidFill>
                <a:latin typeface="Symbol" charset="0"/>
              </a:rPr>
              <a:t>Ú</a:t>
            </a:r>
            <a:r>
              <a:rPr lang="en-US" sz="2000" b="1" i="1">
                <a:solidFill>
                  <a:srgbClr val="000000"/>
                </a:solidFill>
                <a:latin typeface="Palatino" charset="0"/>
              </a:rPr>
              <a:t> m</a:t>
            </a:r>
            <a:r>
              <a:rPr lang="en-US" sz="2000" b="1" i="1" baseline="-25000">
                <a:solidFill>
                  <a:srgbClr val="000000"/>
                </a:solidFill>
                <a:latin typeface="Palatino" charset="0"/>
              </a:rPr>
              <a:t>1 </a:t>
            </a:r>
            <a:r>
              <a:rPr lang="en-US" sz="2000" b="1">
                <a:solidFill>
                  <a:srgbClr val="000000"/>
                </a:solidFill>
                <a:latin typeface="Symbol" charset="0"/>
              </a:rPr>
              <a:t>Ú</a:t>
            </a:r>
            <a:r>
              <a:rPr lang="en-US" sz="2000" b="1" i="1">
                <a:solidFill>
                  <a:srgbClr val="000000"/>
                </a:solidFill>
                <a:latin typeface="Palatino" charset="0"/>
              </a:rPr>
              <a:t>… m</a:t>
            </a:r>
            <a:r>
              <a:rPr lang="en-US" sz="2000" b="1" i="1" baseline="-25000">
                <a:solidFill>
                  <a:srgbClr val="000000"/>
                </a:solidFill>
                <a:latin typeface="Palatino" charset="0"/>
              </a:rPr>
              <a:t>k-1 </a:t>
            </a:r>
            <a:r>
              <a:rPr lang="en-US" sz="2000" b="1">
                <a:solidFill>
                  <a:srgbClr val="000000"/>
                </a:solidFill>
                <a:latin typeface="Symbol" charset="0"/>
              </a:rPr>
              <a:t>Ú </a:t>
            </a:r>
            <a:r>
              <a:rPr lang="en-US" sz="2000" b="1" i="1">
                <a:solidFill>
                  <a:srgbClr val="000000"/>
                </a:solidFill>
                <a:latin typeface="Palatino" charset="0"/>
              </a:rPr>
              <a:t>m</a:t>
            </a:r>
            <a:r>
              <a:rPr lang="en-US" sz="2000" b="1" i="1" baseline="-25000">
                <a:solidFill>
                  <a:srgbClr val="000000"/>
                </a:solidFill>
                <a:latin typeface="Palatino" charset="0"/>
              </a:rPr>
              <a:t>k+1</a:t>
            </a:r>
            <a:r>
              <a:rPr lang="en-US" sz="2000" b="1" i="1">
                <a:solidFill>
                  <a:srgbClr val="000000"/>
                </a:solidFill>
                <a:latin typeface="Palatino" charset="0"/>
              </a:rPr>
              <a:t> … </a:t>
            </a:r>
            <a:r>
              <a:rPr lang="en-US" sz="2000" b="1">
                <a:solidFill>
                  <a:srgbClr val="000000"/>
                </a:solidFill>
                <a:latin typeface="Symbol" charset="0"/>
              </a:rPr>
              <a:t>Ú</a:t>
            </a:r>
            <a:r>
              <a:rPr lang="en-US" sz="2000" b="1" i="1">
                <a:solidFill>
                  <a:srgbClr val="000000"/>
                </a:solidFill>
                <a:latin typeface="Palatino" charset="0"/>
              </a:rPr>
              <a:t> m</a:t>
            </a:r>
            <a:r>
              <a:rPr lang="en-US" sz="2000" b="1" i="1" baseline="-25000">
                <a:solidFill>
                  <a:srgbClr val="000000"/>
                </a:solidFill>
                <a:latin typeface="Palatino" charset="0"/>
              </a:rPr>
              <a:t>n</a:t>
            </a:r>
            <a:r>
              <a:rPr lang="en-US" sz="2000" b="1">
                <a:solidFill>
                  <a:srgbClr val="000000"/>
                </a:solidFill>
                <a:latin typeface="Palatino" charset="0"/>
              </a:rPr>
              <a:t>)</a:t>
            </a:r>
          </a:p>
        </p:txBody>
      </p:sp>
      <p:sp>
        <p:nvSpPr>
          <p:cNvPr id="1175579" name="Rectangle 27"/>
          <p:cNvSpPr>
            <a:spLocks noChangeArrowheads="1"/>
          </p:cNvSpPr>
          <p:nvPr/>
        </p:nvSpPr>
        <p:spPr bwMode="auto">
          <a:xfrm>
            <a:off x="4419600" y="2438400"/>
            <a:ext cx="2362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None/>
            </a:pPr>
            <a:r>
              <a:rPr lang="en-US" sz="2000" b="1">
                <a:latin typeface="Arial" charset="0"/>
              </a:rPr>
              <a:t>	</a:t>
            </a:r>
            <a:r>
              <a:rPr lang="en-US" sz="2000" b="1">
                <a:solidFill>
                  <a:srgbClr val="000000"/>
                </a:solidFill>
                <a:latin typeface="Arial" charset="0"/>
              </a:rPr>
              <a:t>equivalently:</a:t>
            </a:r>
          </a:p>
        </p:txBody>
      </p:sp>
      <p:sp>
        <p:nvSpPr>
          <p:cNvPr id="1175584" name="Rectangle 32"/>
          <p:cNvSpPr>
            <a:spLocks noChangeArrowheads="1"/>
          </p:cNvSpPr>
          <p:nvPr/>
        </p:nvSpPr>
        <p:spPr bwMode="auto">
          <a:xfrm>
            <a:off x="838200" y="5867400"/>
            <a:ext cx="7543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a:solidFill>
                  <a:srgbClr val="000000"/>
                </a:solidFill>
                <a:latin typeface="Arial" charset="0"/>
              </a:rPr>
              <a:t>RR can equivalently be written as implications</a:t>
            </a:r>
            <a:endParaRPr lang="en-US" sz="2000" i="1">
              <a:solidFill>
                <a:srgbClr val="000000"/>
              </a:solidFill>
              <a:latin typeface="Aria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55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75565"/>
                                        </p:tgtEl>
                                        <p:attrNameLst>
                                          <p:attrName>style.visibility</p:attrName>
                                        </p:attrNameLst>
                                      </p:cBhvr>
                                      <p:to>
                                        <p:strVal val="visible"/>
                                      </p:to>
                                    </p:set>
                                    <p:anim calcmode="lin" valueType="num">
                                      <p:cBhvr additive="base">
                                        <p:cTn id="17" dur="500" fill="hold"/>
                                        <p:tgtEl>
                                          <p:spTgt spid="1175565"/>
                                        </p:tgtEl>
                                        <p:attrNameLst>
                                          <p:attrName>ppt_x</p:attrName>
                                        </p:attrNameLst>
                                      </p:cBhvr>
                                      <p:tavLst>
                                        <p:tav tm="0">
                                          <p:val>
                                            <p:strVal val="1+#ppt_w/2"/>
                                          </p:val>
                                        </p:tav>
                                        <p:tav tm="100000">
                                          <p:val>
                                            <p:strVal val="#ppt_x"/>
                                          </p:val>
                                        </p:tav>
                                      </p:tavLst>
                                    </p:anim>
                                    <p:anim calcmode="lin" valueType="num">
                                      <p:cBhvr additive="base">
                                        <p:cTn id="18" dur="500" fill="hold"/>
                                        <p:tgtEl>
                                          <p:spTgt spid="1175565"/>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557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1+#ppt_w/2"/>
                                          </p:val>
                                        </p:tav>
                                        <p:tav tm="100000">
                                          <p:val>
                                            <p:strVal val="#ppt_x"/>
                                          </p:val>
                                        </p:tav>
                                      </p:tavLst>
                                    </p:anim>
                                    <p:anim calcmode="lin" valueType="num">
                                      <p:cBhvr additive="base">
                                        <p:cTn id="2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175569"/>
                                        </p:tgtEl>
                                        <p:attrNameLst>
                                          <p:attrName>style.visibility</p:attrName>
                                        </p:attrNameLst>
                                      </p:cBhvr>
                                      <p:to>
                                        <p:strVal val="visible"/>
                                      </p:to>
                                    </p:set>
                                    <p:anim calcmode="lin" valueType="num">
                                      <p:cBhvr additive="base">
                                        <p:cTn id="33" dur="500" fill="hold"/>
                                        <p:tgtEl>
                                          <p:spTgt spid="1175569"/>
                                        </p:tgtEl>
                                        <p:attrNameLst>
                                          <p:attrName>ppt_x</p:attrName>
                                        </p:attrNameLst>
                                      </p:cBhvr>
                                      <p:tavLst>
                                        <p:tav tm="0">
                                          <p:val>
                                            <p:strVal val="1+#ppt_w/2"/>
                                          </p:val>
                                        </p:tav>
                                        <p:tav tm="100000">
                                          <p:val>
                                            <p:strVal val="#ppt_x"/>
                                          </p:val>
                                        </p:tav>
                                      </p:tavLst>
                                    </p:anim>
                                    <p:anim calcmode="lin" valueType="num">
                                      <p:cBhvr additive="base">
                                        <p:cTn id="34" dur="500" fill="hold"/>
                                        <p:tgtEl>
                                          <p:spTgt spid="1175569"/>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7557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499"/>
                                          </p:stCondLst>
                                        </p:cTn>
                                        <p:tgtEl>
                                          <p:spTgt spid="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17557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1755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5560" grpId="0" autoUpdateAnimBg="0"/>
      <p:bldP spid="1175565" grpId="0" autoUpdateAnimBg="0"/>
      <p:bldP spid="1175569" grpId="0" autoUpdateAnimBg="0"/>
      <p:bldP spid="1175572" grpId="0" autoUpdateAnimBg="0"/>
      <p:bldP spid="1175577" grpId="0" autoUpdateAnimBg="0"/>
      <p:bldP spid="1175579" grpId="0" autoUpdateAnimBg="0"/>
      <p:bldP spid="117558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atin typeface="Calibri" charset="0"/>
              </a:rPr>
              <a:t>FOL Syntax: Basic</a:t>
            </a:r>
          </a:p>
        </p:txBody>
      </p:sp>
      <p:sp>
        <p:nvSpPr>
          <p:cNvPr id="1255427" name="Rectangle 3"/>
          <p:cNvSpPr>
            <a:spLocks noGrp="1" noChangeArrowheads="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ea typeface="+mn-ea"/>
              </a:rPr>
              <a:t>Sentences are assigned a truth value</a:t>
            </a:r>
            <a:br>
              <a:rPr lang="en-US" dirty="0" smtClean="0">
                <a:ea typeface="+mn-ea"/>
              </a:rPr>
            </a:br>
            <a:r>
              <a:rPr lang="en-US" dirty="0" smtClean="0">
                <a:ea typeface="+mn-ea"/>
              </a:rPr>
              <a:t>with respect to a </a:t>
            </a:r>
            <a:r>
              <a:rPr lang="en-US" dirty="0" smtClean="0">
                <a:solidFill>
                  <a:srgbClr val="CC3300"/>
                </a:solidFill>
                <a:ea typeface="+mn-ea"/>
              </a:rPr>
              <a:t>model</a:t>
            </a:r>
            <a:r>
              <a:rPr lang="en-US" dirty="0" smtClean="0">
                <a:ea typeface="+mn-ea"/>
              </a:rPr>
              <a:t> and an </a:t>
            </a:r>
            <a:r>
              <a:rPr lang="en-US" dirty="0" smtClean="0">
                <a:solidFill>
                  <a:srgbClr val="CC3300"/>
                </a:solidFill>
                <a:ea typeface="+mn-ea"/>
              </a:rPr>
              <a:t>interpretation</a:t>
            </a:r>
            <a:endParaRPr lang="en-US" dirty="0" smtClean="0">
              <a:ea typeface="+mn-ea"/>
            </a:endParaRPr>
          </a:p>
          <a:p>
            <a:pPr eaLnBrk="1" fontAlgn="auto" hangingPunct="1">
              <a:spcAft>
                <a:spcPts val="0"/>
              </a:spcAft>
              <a:buFont typeface="Arial" pitchFamily="34" charset="0"/>
              <a:buChar char="•"/>
              <a:defRPr/>
            </a:pPr>
            <a:endParaRPr lang="en-US" i="1" dirty="0" smtClean="0">
              <a:ea typeface="+mn-ea"/>
            </a:endParaRPr>
          </a:p>
          <a:p>
            <a:pPr eaLnBrk="1" fontAlgn="auto" hangingPunct="1">
              <a:spcAft>
                <a:spcPts val="0"/>
              </a:spcAft>
              <a:buFont typeface="Arial" pitchFamily="34" charset="0"/>
              <a:buChar char="•"/>
              <a:defRPr/>
            </a:pPr>
            <a:r>
              <a:rPr lang="en-US" dirty="0" smtClean="0">
                <a:ea typeface="+mn-ea"/>
              </a:rPr>
              <a:t>The </a:t>
            </a:r>
            <a:r>
              <a:rPr lang="en-US" dirty="0" smtClean="0">
                <a:solidFill>
                  <a:srgbClr val="CC3300"/>
                </a:solidFill>
                <a:ea typeface="+mn-ea"/>
              </a:rPr>
              <a:t>model</a:t>
            </a:r>
            <a:r>
              <a:rPr lang="en-US" dirty="0" smtClean="0">
                <a:ea typeface="+mn-ea"/>
              </a:rPr>
              <a:t> contains the objects and the relations among them</a:t>
            </a:r>
          </a:p>
          <a:p>
            <a:pPr eaLnBrk="1" fontAlgn="auto" hangingPunct="1">
              <a:spcAft>
                <a:spcPts val="0"/>
              </a:spcAft>
              <a:buFont typeface="Arial" pitchFamily="34" charset="0"/>
              <a:buChar char="•"/>
              <a:defRPr/>
            </a:pPr>
            <a:r>
              <a:rPr lang="en-US" dirty="0" smtClean="0">
                <a:ea typeface="+mn-ea"/>
              </a:rPr>
              <a:t>The </a:t>
            </a:r>
            <a:r>
              <a:rPr lang="en-US" dirty="0" smtClean="0">
                <a:solidFill>
                  <a:srgbClr val="CC3300"/>
                </a:solidFill>
                <a:ea typeface="+mn-ea"/>
              </a:rPr>
              <a:t>interpretation</a:t>
            </a:r>
            <a:r>
              <a:rPr lang="en-US" dirty="0" smtClean="0">
                <a:ea typeface="+mn-ea"/>
              </a:rPr>
              <a:t> specifies to what symbols refer:</a:t>
            </a:r>
          </a:p>
          <a:p>
            <a:pPr lvl="1" eaLnBrk="1" fontAlgn="auto" hangingPunct="1">
              <a:spcAft>
                <a:spcPts val="0"/>
              </a:spcAft>
              <a:buFont typeface="Arial" pitchFamily="34" charset="0"/>
              <a:buChar char="–"/>
              <a:defRPr/>
            </a:pPr>
            <a:r>
              <a:rPr lang="en-US" dirty="0" smtClean="0">
                <a:ea typeface="+mn-ea"/>
              </a:rPr>
              <a:t>constants symbols refer to objects</a:t>
            </a:r>
          </a:p>
          <a:p>
            <a:pPr lvl="1" eaLnBrk="1" fontAlgn="auto" hangingPunct="1">
              <a:spcAft>
                <a:spcPts val="0"/>
              </a:spcAft>
              <a:buFont typeface="Arial" pitchFamily="34" charset="0"/>
              <a:buChar char="–"/>
              <a:defRPr/>
            </a:pPr>
            <a:r>
              <a:rPr lang="en-US" dirty="0" smtClean="0">
                <a:ea typeface="+mn-ea"/>
              </a:rPr>
              <a:t>predicate symbols refer to relations</a:t>
            </a:r>
          </a:p>
          <a:p>
            <a:pPr lvl="1" eaLnBrk="1" fontAlgn="auto" hangingPunct="1">
              <a:spcAft>
                <a:spcPts val="0"/>
              </a:spcAft>
              <a:buFont typeface="Arial" pitchFamily="34" charset="0"/>
              <a:buChar char="–"/>
              <a:defRPr/>
            </a:pPr>
            <a:r>
              <a:rPr lang="en-US" dirty="0" smtClean="0">
                <a:ea typeface="+mn-ea"/>
              </a:rPr>
              <a:t>functional symbols refer to functional relations</a:t>
            </a:r>
            <a:endParaRPr lang="en-US" b="1" dirty="0" smtClean="0">
              <a:latin typeface="Courier New" pitchFamily="49" charset="0"/>
              <a:ea typeface="+mn-ea"/>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5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54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542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5542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5542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554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5427" grpId="0" build="p" bldLvl="3"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atin typeface="Calibri" charset="0"/>
              </a:rPr>
              <a:t>GMP Example of Resolution Rule</a:t>
            </a:r>
          </a:p>
        </p:txBody>
      </p:sp>
      <p:grpSp>
        <p:nvGrpSpPr>
          <p:cNvPr id="2" name="Group 18"/>
          <p:cNvGrpSpPr>
            <a:grpSpLocks/>
          </p:cNvGrpSpPr>
          <p:nvPr/>
        </p:nvGrpSpPr>
        <p:grpSpPr bwMode="auto">
          <a:xfrm>
            <a:off x="1219200" y="2514600"/>
            <a:ext cx="6553200" cy="457200"/>
            <a:chOff x="1536" y="2400"/>
            <a:chExt cx="3072" cy="288"/>
          </a:xfrm>
        </p:grpSpPr>
        <p:sp>
          <p:nvSpPr>
            <p:cNvPr id="62470" name="Text Box 19"/>
            <p:cNvSpPr txBox="1">
              <a:spLocks noChangeArrowheads="1"/>
            </p:cNvSpPr>
            <p:nvPr/>
          </p:nvSpPr>
          <p:spPr bwMode="auto">
            <a:xfrm>
              <a:off x="1536" y="2400"/>
              <a:ext cx="307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chemeClr val="folHlink"/>
                  </a:solidFill>
                  <a:latin typeface="Courier New" charset="0"/>
                </a:rPr>
                <a:t>Fulfilled(Me)</a:t>
              </a:r>
              <a:r>
                <a:rPr lang="en-US" sz="2000" b="1" i="1">
                  <a:solidFill>
                    <a:srgbClr val="000000"/>
                  </a:solidFill>
                  <a:latin typeface="Palatino" charset="0"/>
                </a:rPr>
                <a:t>,</a:t>
              </a:r>
              <a:r>
                <a:rPr lang="en-US" sz="2000" b="1" i="1">
                  <a:latin typeface="Palatino" charset="0"/>
                </a:rPr>
                <a:t> </a:t>
              </a:r>
              <a:r>
                <a:rPr lang="en-US" sz="2000" b="1" i="1" baseline="-25000">
                  <a:latin typeface="Palatino" charset="0"/>
                </a:rPr>
                <a:t>  </a:t>
              </a:r>
              <a:r>
                <a:rPr lang="en-US" sz="2000" b="1">
                  <a:solidFill>
                    <a:schemeClr val="hlink"/>
                  </a:solidFill>
                  <a:latin typeface="Symbol" charset="0"/>
                </a:rPr>
                <a:t>Ø</a:t>
              </a:r>
              <a:r>
                <a:rPr lang="en-US" sz="2000" b="1">
                  <a:solidFill>
                    <a:schemeClr val="hlink"/>
                  </a:solidFill>
                  <a:latin typeface="Courier New" charset="0"/>
                </a:rPr>
                <a:t>Fulfilled(x)</a:t>
              </a:r>
              <a:r>
                <a:rPr lang="en-US" sz="2000" b="1">
                  <a:solidFill>
                    <a:srgbClr val="000000"/>
                  </a:solidFill>
                  <a:latin typeface="Symbol" charset="0"/>
                </a:rPr>
                <a:t>Ú </a:t>
              </a:r>
              <a:r>
                <a:rPr lang="en-US" sz="2000" b="1">
                  <a:solidFill>
                    <a:srgbClr val="000000"/>
                  </a:solidFill>
                  <a:latin typeface="Courier New" charset="0"/>
                </a:rPr>
                <a:t>Happy(x)</a:t>
              </a:r>
            </a:p>
          </p:txBody>
        </p:sp>
        <p:sp>
          <p:nvSpPr>
            <p:cNvPr id="62471" name="Line 20"/>
            <p:cNvSpPr>
              <a:spLocks noChangeShapeType="1"/>
            </p:cNvSpPr>
            <p:nvPr/>
          </p:nvSpPr>
          <p:spPr bwMode="auto">
            <a:xfrm>
              <a:off x="1536" y="2688"/>
              <a:ext cx="3072"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177621" name="Text Box 21"/>
          <p:cNvSpPr txBox="1">
            <a:spLocks noChangeArrowheads="1"/>
          </p:cNvSpPr>
          <p:nvPr/>
        </p:nvSpPr>
        <p:spPr bwMode="auto">
          <a:xfrm>
            <a:off x="1193800" y="2971800"/>
            <a:ext cx="6553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Palatino" charset="0"/>
              </a:rPr>
              <a:t>SUBST(</a:t>
            </a:r>
            <a:r>
              <a:rPr lang="en-US" sz="2000" i="1">
                <a:solidFill>
                  <a:srgbClr val="000000"/>
                </a:solidFill>
                <a:latin typeface="Symbol" charset="0"/>
              </a:rPr>
              <a:t>q</a:t>
            </a:r>
            <a:r>
              <a:rPr lang="en-US" sz="2000" b="1" i="1">
                <a:solidFill>
                  <a:srgbClr val="000000"/>
                </a:solidFill>
                <a:latin typeface="Palatino" charset="0"/>
              </a:rPr>
              <a:t>, </a:t>
            </a:r>
            <a:r>
              <a:rPr lang="en-US" sz="2000" b="1">
                <a:solidFill>
                  <a:srgbClr val="000000"/>
                </a:solidFill>
                <a:latin typeface="Courier New" charset="0"/>
              </a:rPr>
              <a:t>Happy(x)</a:t>
            </a:r>
            <a:r>
              <a:rPr lang="en-US" sz="2000" b="1">
                <a:solidFill>
                  <a:srgbClr val="000000"/>
                </a:solidFill>
                <a:latin typeface="Palatino" charset="0"/>
              </a:rPr>
              <a:t>)</a:t>
            </a:r>
          </a:p>
        </p:txBody>
      </p:sp>
      <p:sp>
        <p:nvSpPr>
          <p:cNvPr id="1177624" name="Rectangle 24"/>
          <p:cNvSpPr>
            <a:spLocks noChangeArrowheads="1"/>
          </p:cNvSpPr>
          <p:nvPr/>
        </p:nvSpPr>
        <p:spPr bwMode="auto">
          <a:xfrm>
            <a:off x="990600" y="3505200"/>
            <a:ext cx="75438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75000"/>
              <a:buFont typeface="Wingdings" charset="0"/>
              <a:buChar char="l"/>
            </a:pPr>
            <a:r>
              <a:rPr lang="en-US" sz="2000" b="1" i="1">
                <a:solidFill>
                  <a:schemeClr val="folHlink"/>
                </a:solidFill>
                <a:latin typeface="Palatino" charset="0"/>
              </a:rPr>
              <a:t>l</a:t>
            </a:r>
            <a:r>
              <a:rPr lang="en-US" sz="2000" b="1" i="1" baseline="-25000">
                <a:solidFill>
                  <a:schemeClr val="folHlink"/>
                </a:solidFill>
                <a:latin typeface="Palatino" charset="0"/>
              </a:rPr>
              <a:t>j</a:t>
            </a:r>
            <a:r>
              <a:rPr lang="en-US" sz="2000" i="1">
                <a:solidFill>
                  <a:srgbClr val="000000"/>
                </a:solidFill>
                <a:latin typeface="Palatino" charset="0"/>
              </a:rPr>
              <a:t>	</a:t>
            </a:r>
            <a:r>
              <a:rPr lang="en-US" sz="2000">
                <a:solidFill>
                  <a:srgbClr val="000000"/>
                </a:solidFill>
                <a:latin typeface="Arial" charset="0"/>
              </a:rPr>
              <a:t>is  </a:t>
            </a:r>
            <a:r>
              <a:rPr lang="en-US" sz="2000" b="1">
                <a:solidFill>
                  <a:srgbClr val="000000"/>
                </a:solidFill>
                <a:latin typeface="Courier New" charset="0"/>
              </a:rPr>
              <a:t>Fulfilled(Me)</a:t>
            </a:r>
          </a:p>
          <a:p>
            <a:pPr marL="342900" indent="-342900">
              <a:spcBef>
                <a:spcPct val="20000"/>
              </a:spcBef>
              <a:buClr>
                <a:schemeClr val="tx1"/>
              </a:buClr>
              <a:buSzPct val="75000"/>
              <a:buFont typeface="Wingdings" charset="0"/>
              <a:buNone/>
            </a:pPr>
            <a:r>
              <a:rPr lang="en-US" sz="2000" b="1" i="1">
                <a:solidFill>
                  <a:schemeClr val="hlink"/>
                </a:solidFill>
                <a:latin typeface="Palatino" charset="0"/>
              </a:rPr>
              <a:t>	m</a:t>
            </a:r>
            <a:r>
              <a:rPr lang="en-US" sz="2000" b="1" i="1" baseline="-25000">
                <a:solidFill>
                  <a:schemeClr val="hlink"/>
                </a:solidFill>
                <a:latin typeface="Palatino" charset="0"/>
              </a:rPr>
              <a:t>k</a:t>
            </a:r>
            <a:r>
              <a:rPr lang="en-US" sz="2000" i="1">
                <a:solidFill>
                  <a:srgbClr val="000000"/>
                </a:solidFill>
                <a:latin typeface="Palatino" charset="0"/>
              </a:rPr>
              <a:t>	</a:t>
            </a:r>
            <a:r>
              <a:rPr lang="en-US" sz="2000">
                <a:solidFill>
                  <a:srgbClr val="000000"/>
                </a:solidFill>
                <a:latin typeface="Arial" charset="0"/>
              </a:rPr>
              <a:t>is  </a:t>
            </a:r>
            <a:r>
              <a:rPr lang="en-US" sz="2000" b="1">
                <a:solidFill>
                  <a:srgbClr val="000000"/>
                </a:solidFill>
                <a:latin typeface="Symbol" charset="0"/>
              </a:rPr>
              <a:t>Ø</a:t>
            </a:r>
            <a:r>
              <a:rPr lang="en-US" sz="2000" b="1">
                <a:solidFill>
                  <a:srgbClr val="000000"/>
                </a:solidFill>
                <a:latin typeface="Courier New" charset="0"/>
              </a:rPr>
              <a:t>Fulfilled(x)</a:t>
            </a:r>
          </a:p>
          <a:p>
            <a:pPr marL="342900" indent="-342900">
              <a:spcBef>
                <a:spcPct val="20000"/>
              </a:spcBef>
              <a:buClr>
                <a:schemeClr val="tx1"/>
              </a:buClr>
              <a:buSzPct val="75000"/>
              <a:buFont typeface="Wingdings" charset="0"/>
              <a:buChar char="l"/>
            </a:pPr>
            <a:endParaRPr lang="en-US" sz="1000">
              <a:solidFill>
                <a:srgbClr val="000000"/>
              </a:solidFill>
              <a:latin typeface="Courier New" charset="0"/>
            </a:endParaRPr>
          </a:p>
          <a:p>
            <a:pPr marL="342900" indent="-342900">
              <a:spcBef>
                <a:spcPct val="20000"/>
              </a:spcBef>
              <a:buClr>
                <a:schemeClr val="tx1"/>
              </a:buClr>
              <a:buSzPct val="75000"/>
              <a:buFont typeface="Wingdings" charset="0"/>
              <a:buChar char="l"/>
            </a:pPr>
            <a:r>
              <a:rPr lang="en-US" sz="2000" b="1">
                <a:solidFill>
                  <a:srgbClr val="000000"/>
                </a:solidFill>
                <a:latin typeface="Palatino" charset="0"/>
              </a:rPr>
              <a:t>UNIFY(</a:t>
            </a:r>
            <a:r>
              <a:rPr lang="en-US" sz="2000" b="1" i="1">
                <a:solidFill>
                  <a:srgbClr val="000000"/>
                </a:solidFill>
                <a:latin typeface="Palatino" charset="0"/>
              </a:rPr>
              <a:t>l</a:t>
            </a:r>
            <a:r>
              <a:rPr lang="en-US" sz="2000" b="1" i="1" baseline="-25000">
                <a:solidFill>
                  <a:srgbClr val="000000"/>
                </a:solidFill>
                <a:latin typeface="Palatino" charset="0"/>
              </a:rPr>
              <a:t>j </a:t>
            </a:r>
            <a:r>
              <a:rPr lang="en-US" sz="2000" b="1" i="1">
                <a:solidFill>
                  <a:srgbClr val="000000"/>
                </a:solidFill>
                <a:latin typeface="Palatino" charset="0"/>
              </a:rPr>
              <a:t>, m</a:t>
            </a:r>
            <a:r>
              <a:rPr lang="en-US" sz="2000" b="1" i="1" baseline="-25000">
                <a:solidFill>
                  <a:srgbClr val="000000"/>
                </a:solidFill>
                <a:latin typeface="Palatino" charset="0"/>
              </a:rPr>
              <a:t>k</a:t>
            </a:r>
            <a:r>
              <a:rPr lang="en-US" sz="2000" b="1">
                <a:solidFill>
                  <a:srgbClr val="000000"/>
                </a:solidFill>
                <a:latin typeface="Palatino" charset="0"/>
              </a:rPr>
              <a:t>) </a:t>
            </a:r>
            <a:r>
              <a:rPr lang="en-US" sz="2000" b="1" i="1">
                <a:solidFill>
                  <a:srgbClr val="000000"/>
                </a:solidFill>
                <a:latin typeface="Palatino" charset="0"/>
              </a:rPr>
              <a:t>		</a:t>
            </a:r>
            <a:r>
              <a:rPr lang="en-US" sz="2000">
                <a:solidFill>
                  <a:srgbClr val="000000"/>
                </a:solidFill>
                <a:latin typeface="Arial" charset="0"/>
              </a:rPr>
              <a:t>results in  </a:t>
            </a:r>
            <a:r>
              <a:rPr lang="en-US" sz="2000" i="1">
                <a:solidFill>
                  <a:srgbClr val="000000"/>
                </a:solidFill>
                <a:latin typeface="Symbol" charset="0"/>
              </a:rPr>
              <a:t>q </a:t>
            </a:r>
            <a:r>
              <a:rPr lang="en-US" sz="2000">
                <a:solidFill>
                  <a:srgbClr val="000000"/>
                </a:solidFill>
                <a:latin typeface="Symbol" charset="0"/>
              </a:rPr>
              <a:t>=</a:t>
            </a:r>
            <a:r>
              <a:rPr lang="en-US" sz="2000" b="1">
                <a:solidFill>
                  <a:srgbClr val="000000"/>
                </a:solidFill>
                <a:latin typeface="Arial" charset="0"/>
              </a:rPr>
              <a:t> </a:t>
            </a:r>
            <a:r>
              <a:rPr lang="en-US" sz="2000">
                <a:solidFill>
                  <a:srgbClr val="000000"/>
                </a:solidFill>
                <a:latin typeface="Palatino" charset="0"/>
              </a:rPr>
              <a:t>{</a:t>
            </a:r>
            <a:r>
              <a:rPr lang="en-US" sz="2000" i="1">
                <a:solidFill>
                  <a:srgbClr val="000000"/>
                </a:solidFill>
                <a:latin typeface="Palatino" charset="0"/>
              </a:rPr>
              <a:t>x</a:t>
            </a:r>
            <a:r>
              <a:rPr lang="en-US" sz="2000">
                <a:solidFill>
                  <a:srgbClr val="000000"/>
                </a:solidFill>
                <a:latin typeface="Palatino" charset="0"/>
              </a:rPr>
              <a:t>/Me}</a:t>
            </a:r>
          </a:p>
          <a:p>
            <a:pPr marL="342900" indent="-342900">
              <a:spcBef>
                <a:spcPct val="10000"/>
              </a:spcBef>
              <a:buClr>
                <a:schemeClr val="tx1"/>
              </a:buClr>
            </a:pPr>
            <a:r>
              <a:rPr lang="en-US" sz="2000" b="1" i="1">
                <a:solidFill>
                  <a:srgbClr val="000000"/>
                </a:solidFill>
                <a:latin typeface="Palatino" charset="0"/>
              </a:rPr>
              <a:t>	SUBST</a:t>
            </a:r>
            <a:r>
              <a:rPr lang="en-US" sz="2000">
                <a:solidFill>
                  <a:srgbClr val="000000"/>
                </a:solidFill>
                <a:latin typeface="Arial" charset="0"/>
              </a:rPr>
              <a:t>(</a:t>
            </a:r>
            <a:r>
              <a:rPr lang="en-US" sz="2000" i="1">
                <a:solidFill>
                  <a:srgbClr val="000000"/>
                </a:solidFill>
                <a:latin typeface="Symbol" charset="0"/>
              </a:rPr>
              <a:t>q</a:t>
            </a:r>
            <a:r>
              <a:rPr lang="en-US" sz="2000">
                <a:solidFill>
                  <a:srgbClr val="000000"/>
                </a:solidFill>
                <a:latin typeface="Palatino" charset="0"/>
              </a:rPr>
              <a:t>, </a:t>
            </a:r>
            <a:r>
              <a:rPr lang="en-US" sz="2000" b="1">
                <a:solidFill>
                  <a:srgbClr val="000000"/>
                </a:solidFill>
                <a:latin typeface="Courier New" charset="0"/>
              </a:rPr>
              <a:t>Happy(x)</a:t>
            </a:r>
            <a:r>
              <a:rPr lang="en-US" sz="2000" b="1">
                <a:solidFill>
                  <a:srgbClr val="000000"/>
                </a:solidFill>
                <a:latin typeface="Palatino" charset="0"/>
              </a:rPr>
              <a:t>)</a:t>
            </a:r>
            <a:r>
              <a:rPr lang="en-US" sz="2000" b="1" i="1">
                <a:solidFill>
                  <a:srgbClr val="000000"/>
                </a:solidFill>
                <a:latin typeface="Palatino" charset="0"/>
              </a:rPr>
              <a:t>	</a:t>
            </a:r>
            <a:r>
              <a:rPr lang="en-US" sz="2000">
                <a:solidFill>
                  <a:srgbClr val="000000"/>
                </a:solidFill>
                <a:latin typeface="Arial" charset="0"/>
              </a:rPr>
              <a:t>results in  </a:t>
            </a:r>
            <a:r>
              <a:rPr lang="en-US" sz="2000" b="1">
                <a:solidFill>
                  <a:srgbClr val="000000"/>
                </a:solidFill>
                <a:latin typeface="Courier New" charset="0"/>
              </a:rPr>
              <a:t>Happy(Me)</a:t>
            </a:r>
          </a:p>
          <a:p>
            <a:pPr marL="342900" indent="-342900">
              <a:spcBef>
                <a:spcPct val="10000"/>
              </a:spcBef>
              <a:buClr>
                <a:schemeClr val="tx1"/>
              </a:buClr>
            </a:pPr>
            <a:endParaRPr lang="en-US" sz="1000" b="1">
              <a:solidFill>
                <a:srgbClr val="000000"/>
              </a:solidFill>
              <a:latin typeface="Courier New" charset="0"/>
            </a:endParaRPr>
          </a:p>
          <a:p>
            <a:pPr marL="342900" indent="-342900">
              <a:spcBef>
                <a:spcPct val="10000"/>
              </a:spcBef>
              <a:buClr>
                <a:schemeClr val="tx1"/>
              </a:buClr>
            </a:pPr>
            <a:r>
              <a:rPr lang="en-US" b="1">
                <a:solidFill>
                  <a:srgbClr val="000000"/>
                </a:solidFill>
                <a:latin typeface="Arial" charset="0"/>
              </a:rPr>
              <a:t>	Inferred sentence:</a:t>
            </a:r>
            <a:r>
              <a:rPr lang="en-US" sz="2000" b="1">
                <a:latin typeface="Courier New" charset="0"/>
              </a:rPr>
              <a:t> </a:t>
            </a:r>
            <a:r>
              <a:rPr lang="en-US" sz="2000" b="1">
                <a:solidFill>
                  <a:srgbClr val="CC3300"/>
                </a:solidFill>
                <a:latin typeface="Courier New" charset="0"/>
              </a:rPr>
              <a:t>Happy(Me)</a:t>
            </a:r>
            <a:endParaRPr lang="en-US" b="1">
              <a:solidFill>
                <a:srgbClr val="CC3300"/>
              </a:solidFill>
              <a:latin typeface="Arial" charset="0"/>
            </a:endParaRPr>
          </a:p>
          <a:p>
            <a:pPr marL="342900" indent="-342900">
              <a:spcBef>
                <a:spcPct val="20000"/>
              </a:spcBef>
              <a:buClr>
                <a:schemeClr val="tx1"/>
              </a:buClr>
              <a:buSzPct val="75000"/>
              <a:buFont typeface="Wingdings" charset="0"/>
              <a:buChar char="l"/>
            </a:pPr>
            <a:endParaRPr lang="en-US" sz="1400" b="1" i="1">
              <a:solidFill>
                <a:srgbClr val="CC3300"/>
              </a:solidFill>
              <a:latin typeface="Arial" charset="0"/>
            </a:endParaRPr>
          </a:p>
          <a:p>
            <a:pPr marL="342900" indent="-342900">
              <a:spcBef>
                <a:spcPct val="20000"/>
              </a:spcBef>
              <a:buClr>
                <a:schemeClr val="tx1"/>
              </a:buClr>
              <a:buSzPct val="75000"/>
              <a:buFont typeface="Arial" charset="0"/>
              <a:buChar char="•"/>
            </a:pPr>
            <a:r>
              <a:rPr lang="en-US">
                <a:solidFill>
                  <a:srgbClr val="000000"/>
                </a:solidFill>
                <a:latin typeface="Arial" charset="0"/>
              </a:rPr>
              <a:t>GMP is special case of resolution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762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7624">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7624">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7624">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77624">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7762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7762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1" grpId="0" autoUpdateAnimBg="0"/>
      <p:bldP spid="1177624"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atin typeface="Calibri" charset="0"/>
              </a:rPr>
              <a:t>Resolution Refutation Example</a:t>
            </a:r>
          </a:p>
        </p:txBody>
      </p:sp>
      <p:sp>
        <p:nvSpPr>
          <p:cNvPr id="1179651" name="Rectangle 3"/>
          <p:cNvSpPr>
            <a:spLocks noGrp="1" noChangeArrowheads="1"/>
          </p:cNvSpPr>
          <p:nvPr>
            <p:ph idx="1"/>
          </p:nvPr>
        </p:nvSpPr>
        <p:spPr>
          <a:xfrm>
            <a:off x="685800" y="1600200"/>
            <a:ext cx="8001000" cy="4525963"/>
          </a:xfrm>
        </p:spPr>
        <p:txBody>
          <a:bodyPr/>
          <a:lstStyle/>
          <a:p>
            <a:pPr marL="457200" indent="-457200" eaLnBrk="1" hangingPunct="1">
              <a:buFont typeface="Wingdings" charset="0"/>
              <a:buNone/>
            </a:pPr>
            <a:r>
              <a:rPr lang="en-US">
                <a:latin typeface="Calibri" charset="0"/>
              </a:rPr>
              <a:t>To prove  </a:t>
            </a:r>
            <a:r>
              <a:rPr lang="en-US" sz="2000">
                <a:latin typeface="Courier New" charset="0"/>
              </a:rPr>
              <a:t>KB</a:t>
            </a:r>
            <a:r>
              <a:rPr lang="en-US" sz="2000">
                <a:latin typeface="Calibri" charset="0"/>
              </a:rPr>
              <a:t>╞ </a:t>
            </a:r>
            <a:r>
              <a:rPr lang="en-US" sz="2000">
                <a:latin typeface="Courier New" charset="0"/>
              </a:rPr>
              <a:t>Rich(Me)</a:t>
            </a:r>
            <a:r>
              <a:rPr lang="en-US">
                <a:latin typeface="Calibri" charset="0"/>
              </a:rPr>
              <a:t>:</a:t>
            </a:r>
          </a:p>
          <a:p>
            <a:pPr marL="457200" indent="-457200" eaLnBrk="1" hangingPunct="1">
              <a:buFontTx/>
              <a:buAutoNum type="arabicPeriod"/>
            </a:pPr>
            <a:r>
              <a:rPr lang="en-US" sz="2000">
                <a:latin typeface="Calibri" charset="0"/>
              </a:rPr>
              <a:t>negate query:		</a:t>
            </a:r>
            <a:r>
              <a:rPr lang="en-US" sz="1800">
                <a:latin typeface="Symbol" charset="0"/>
              </a:rPr>
              <a:t>Ø</a:t>
            </a:r>
            <a:r>
              <a:rPr lang="en-US" sz="1800">
                <a:latin typeface="Courier New" charset="0"/>
              </a:rPr>
              <a:t>Rich(Me)</a:t>
            </a:r>
            <a:endParaRPr lang="en-US" sz="1800">
              <a:latin typeface="Calibri" charset="0"/>
            </a:endParaRPr>
          </a:p>
          <a:p>
            <a:pPr marL="457200" indent="-457200" eaLnBrk="1" hangingPunct="1">
              <a:buFontTx/>
              <a:buAutoNum type="arabicPeriod"/>
            </a:pPr>
            <a:r>
              <a:rPr lang="en-US" sz="2000">
                <a:solidFill>
                  <a:srgbClr val="CC3300"/>
                </a:solidFill>
                <a:latin typeface="Calibri" charset="0"/>
              </a:rPr>
              <a:t>convert query to CNF</a:t>
            </a:r>
            <a:r>
              <a:rPr lang="en-US" sz="2000">
                <a:latin typeface="Calibri" charset="0"/>
              </a:rPr>
              <a:t>:		</a:t>
            </a:r>
            <a:r>
              <a:rPr lang="en-US" sz="1800">
                <a:latin typeface="Symbol" charset="0"/>
              </a:rPr>
              <a:t>Ø</a:t>
            </a:r>
            <a:r>
              <a:rPr lang="en-US" sz="1800">
                <a:latin typeface="Courier New" charset="0"/>
              </a:rPr>
              <a:t>Rich(Me)</a:t>
            </a:r>
            <a:endParaRPr lang="en-US" sz="1800">
              <a:latin typeface="Calibri" charset="0"/>
            </a:endParaRPr>
          </a:p>
          <a:p>
            <a:pPr marL="457200" indent="-457200" eaLnBrk="1" hangingPunct="1">
              <a:buFontTx/>
              <a:buAutoNum type="arabicPeriod"/>
            </a:pPr>
            <a:r>
              <a:rPr lang="en-US" sz="2000">
                <a:latin typeface="Calibri" charset="0"/>
              </a:rPr>
              <a:t>add query to CNF KB:</a:t>
            </a:r>
            <a:br>
              <a:rPr lang="en-US" sz="2000">
                <a:latin typeface="Calibri" charset="0"/>
              </a:rPr>
            </a:br>
            <a:r>
              <a:rPr lang="en-US" sz="2000">
                <a:latin typeface="Calibri" charset="0"/>
              </a:rPr>
              <a:t>(how do we convert sentences below into CNF?)</a:t>
            </a:r>
          </a:p>
          <a:p>
            <a:pPr marL="914400" lvl="1" indent="-457200" eaLnBrk="1" hangingPunct="1">
              <a:buFontTx/>
              <a:buNone/>
            </a:pPr>
            <a:r>
              <a:rPr lang="en-US" sz="1800" b="1">
                <a:latin typeface="Courier New" charset="0"/>
              </a:rPr>
              <a:t>PhD(x)  </a:t>
            </a:r>
            <a:r>
              <a:rPr lang="en-US" sz="1800" b="1">
                <a:latin typeface="Symbol" charset="0"/>
              </a:rPr>
              <a:t>Þ</a:t>
            </a:r>
            <a:r>
              <a:rPr lang="en-US" sz="1800" b="1">
                <a:latin typeface="Courier New" charset="0"/>
              </a:rPr>
              <a:t> HighlyQualified(x)</a:t>
            </a:r>
          </a:p>
          <a:p>
            <a:pPr marL="914400" lvl="1" indent="-457200" eaLnBrk="1" hangingPunct="1">
              <a:buFontTx/>
              <a:buNone/>
            </a:pPr>
            <a:r>
              <a:rPr lang="en-US" sz="1800" b="1">
                <a:latin typeface="Symbol" charset="0"/>
              </a:rPr>
              <a:t>Ø</a:t>
            </a:r>
            <a:r>
              <a:rPr lang="en-US" sz="1800" b="1">
                <a:latin typeface="Courier New" charset="0"/>
              </a:rPr>
              <a:t>PhD(x) </a:t>
            </a:r>
            <a:r>
              <a:rPr lang="en-US" sz="1800" b="1">
                <a:latin typeface="Symbol" charset="0"/>
              </a:rPr>
              <a:t>Þ</a:t>
            </a:r>
            <a:r>
              <a:rPr lang="en-US" sz="1800" b="1">
                <a:latin typeface="Courier New" charset="0"/>
              </a:rPr>
              <a:t> EarlyEarnings(x)</a:t>
            </a:r>
          </a:p>
          <a:p>
            <a:pPr marL="914400" lvl="1" indent="-457200" eaLnBrk="1" hangingPunct="1">
              <a:buFontTx/>
              <a:buNone/>
            </a:pPr>
            <a:r>
              <a:rPr lang="en-US" sz="1800" b="1">
                <a:latin typeface="Courier New" charset="0"/>
              </a:rPr>
              <a:t>HighlyQualified(x) </a:t>
            </a:r>
            <a:r>
              <a:rPr lang="en-US" sz="1800" b="1">
                <a:latin typeface="Symbol" charset="0"/>
              </a:rPr>
              <a:t>Þ</a:t>
            </a:r>
            <a:r>
              <a:rPr lang="en-US" sz="1800" b="1">
                <a:latin typeface="Courier New" charset="0"/>
              </a:rPr>
              <a:t> Rich(x)</a:t>
            </a:r>
          </a:p>
          <a:p>
            <a:pPr marL="914400" lvl="1" indent="-457200" eaLnBrk="1" hangingPunct="1">
              <a:buFontTx/>
              <a:buNone/>
            </a:pPr>
            <a:r>
              <a:rPr lang="en-US" sz="1800" b="1">
                <a:latin typeface="Courier New" charset="0"/>
              </a:rPr>
              <a:t>EarlyEarnings(x)   </a:t>
            </a:r>
            <a:r>
              <a:rPr lang="en-US" sz="1800" b="1">
                <a:latin typeface="Symbol" charset="0"/>
              </a:rPr>
              <a:t>Þ</a:t>
            </a:r>
            <a:r>
              <a:rPr lang="en-US" sz="1800" b="1">
                <a:latin typeface="Courier New" charset="0"/>
              </a:rPr>
              <a:t> Rich(x)</a:t>
            </a:r>
          </a:p>
          <a:p>
            <a:pPr marL="457200" indent="-457200" eaLnBrk="1" hangingPunct="1">
              <a:buFontTx/>
              <a:buAutoNum type="arabicPeriod"/>
            </a:pPr>
            <a:r>
              <a:rPr lang="en-US" sz="2000">
                <a:solidFill>
                  <a:srgbClr val="CC3300"/>
                </a:solidFill>
                <a:latin typeface="Calibri" charset="0"/>
              </a:rPr>
              <a:t>infer contradiction, i.e., False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9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9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96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96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96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7965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7965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7965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796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9651" grpId="0" build="p" bldLvl="2"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Simplified</a:t>
            </a:r>
            <a:br>
              <a:rPr lang="en-US" smtClean="0">
                <a:ea typeface="+mj-ea"/>
              </a:rPr>
            </a:br>
            <a:r>
              <a:rPr lang="en-US" smtClean="0">
                <a:ea typeface="+mj-ea"/>
              </a:rPr>
              <a:t>Resolution Refutation Algorithm</a:t>
            </a:r>
          </a:p>
        </p:txBody>
      </p:sp>
      <p:sp>
        <p:nvSpPr>
          <p:cNvPr id="1196035" name="Rectangle 3"/>
          <p:cNvSpPr>
            <a:spLocks noGrp="1" noChangeArrowheads="1"/>
          </p:cNvSpPr>
          <p:nvPr>
            <p:ph idx="1"/>
          </p:nvPr>
        </p:nvSpPr>
        <p:spPr>
          <a:xfrm>
            <a:off x="609600" y="1828800"/>
            <a:ext cx="8077200" cy="4297363"/>
          </a:xfrm>
        </p:spPr>
        <p:txBody>
          <a:bodyPr/>
          <a:lstStyle/>
          <a:p>
            <a:pPr eaLnBrk="1" hangingPunct="1">
              <a:buFont typeface="Wingdings" charset="0"/>
              <a:buNone/>
            </a:pPr>
            <a:r>
              <a:rPr lang="en-US" sz="1600">
                <a:solidFill>
                  <a:schemeClr val="folHlink"/>
                </a:solidFill>
                <a:latin typeface="Courier New" charset="0"/>
              </a:rPr>
              <a:t>//returns true if KB |- q, false otherwise</a:t>
            </a:r>
          </a:p>
          <a:p>
            <a:pPr eaLnBrk="1" hangingPunct="1">
              <a:buFont typeface="Wingdings" charset="0"/>
              <a:buNone/>
            </a:pPr>
            <a:r>
              <a:rPr lang="en-US" sz="1600">
                <a:solidFill>
                  <a:schemeClr val="folHlink"/>
                </a:solidFill>
                <a:latin typeface="Courier New" charset="0"/>
              </a:rPr>
              <a:t>//KB is a set of consistent, true FOL sentences</a:t>
            </a:r>
          </a:p>
          <a:p>
            <a:pPr eaLnBrk="1" hangingPunct="1">
              <a:buFont typeface="Wingdings" charset="0"/>
              <a:buNone/>
            </a:pPr>
            <a:r>
              <a:rPr lang="en-US" sz="1600">
                <a:solidFill>
                  <a:schemeClr val="folHlink"/>
                </a:solidFill>
                <a:latin typeface="Courier New" charset="0"/>
              </a:rPr>
              <a:t>//q is the query to be proved</a:t>
            </a:r>
          </a:p>
          <a:p>
            <a:pPr eaLnBrk="1" hangingPunct="1">
              <a:buFont typeface="Wingdings" charset="0"/>
              <a:buNone/>
            </a:pPr>
            <a:r>
              <a:rPr lang="en-US" sz="1600">
                <a:solidFill>
                  <a:schemeClr val="folHlink"/>
                </a:solidFill>
                <a:latin typeface="Courier New" charset="0"/>
              </a:rPr>
              <a:t>//requires KB and q are in CNF</a:t>
            </a:r>
          </a:p>
          <a:p>
            <a:pPr eaLnBrk="1" hangingPunct="1">
              <a:buFont typeface="Wingdings" charset="0"/>
              <a:buNone/>
            </a:pPr>
            <a:r>
              <a:rPr lang="en-US" sz="1600">
                <a:latin typeface="Courier New" charset="0"/>
              </a:rPr>
              <a:t>boolean resolutionRefutation(CNFlist KB, CNFsentence q) {</a:t>
            </a:r>
          </a:p>
          <a:p>
            <a:pPr eaLnBrk="1" hangingPunct="1">
              <a:spcBef>
                <a:spcPct val="0"/>
              </a:spcBef>
              <a:buFont typeface="Wingdings" charset="0"/>
              <a:buNone/>
            </a:pPr>
            <a:r>
              <a:rPr lang="en-US" sz="1600">
                <a:latin typeface="Courier New" charset="0"/>
              </a:rPr>
              <a:t>  KB = unionOf(KB, logicalNegationOf(q));</a:t>
            </a:r>
          </a:p>
          <a:p>
            <a:pPr eaLnBrk="1" hangingPunct="1">
              <a:spcBef>
                <a:spcPct val="0"/>
              </a:spcBef>
              <a:buFont typeface="Wingdings" charset="0"/>
              <a:buNone/>
            </a:pPr>
            <a:r>
              <a:rPr lang="en-US" sz="1600">
                <a:latin typeface="Courier New" charset="0"/>
              </a:rPr>
              <a:t>  while (</a:t>
            </a:r>
            <a:r>
              <a:rPr lang="en-US" sz="1600">
                <a:solidFill>
                  <a:srgbClr val="CC3300"/>
                </a:solidFill>
                <a:latin typeface="Courier New" charset="0"/>
              </a:rPr>
              <a:t>false not in KB</a:t>
            </a:r>
            <a:r>
              <a:rPr lang="en-US" sz="1600">
                <a:latin typeface="Courier New" charset="0"/>
              </a:rPr>
              <a:t>) {</a:t>
            </a:r>
          </a:p>
          <a:p>
            <a:pPr eaLnBrk="1" hangingPunct="1">
              <a:spcBef>
                <a:spcPct val="0"/>
              </a:spcBef>
              <a:buFont typeface="Wingdings" charset="0"/>
              <a:buNone/>
            </a:pPr>
            <a:r>
              <a:rPr lang="en-US" sz="1600">
                <a:solidFill>
                  <a:srgbClr val="CC3300"/>
                </a:solidFill>
                <a:latin typeface="Courier New" charset="0"/>
              </a:rPr>
              <a:t>    pick two sentences s1 and s2 in KB with literals that unify</a:t>
            </a:r>
          </a:p>
          <a:p>
            <a:pPr eaLnBrk="1" hangingPunct="1">
              <a:spcBef>
                <a:spcPct val="0"/>
              </a:spcBef>
              <a:buFont typeface="Wingdings" charset="0"/>
              <a:buNone/>
            </a:pPr>
            <a:r>
              <a:rPr lang="en-US" sz="1600">
                <a:solidFill>
                  <a:schemeClr val="accent1"/>
                </a:solidFill>
                <a:latin typeface="Courier New" charset="0"/>
              </a:rPr>
              <a:t>    </a:t>
            </a:r>
            <a:r>
              <a:rPr lang="en-US" sz="1600">
                <a:latin typeface="Courier New" charset="0"/>
              </a:rPr>
              <a:t>if (</a:t>
            </a:r>
            <a:r>
              <a:rPr lang="en-US" sz="1600">
                <a:solidFill>
                  <a:srgbClr val="CC3300"/>
                </a:solidFill>
                <a:latin typeface="Courier New" charset="0"/>
              </a:rPr>
              <a:t>none</a:t>
            </a:r>
            <a:r>
              <a:rPr lang="en-US" sz="1600">
                <a:latin typeface="Courier New" charset="0"/>
              </a:rPr>
              <a:t>) return false;   </a:t>
            </a:r>
            <a:r>
              <a:rPr lang="en-US" sz="1600">
                <a:solidFill>
                  <a:schemeClr val="folHlink"/>
                </a:solidFill>
                <a:latin typeface="Courier New" charset="0"/>
              </a:rPr>
              <a:t>//failure</a:t>
            </a:r>
          </a:p>
          <a:p>
            <a:pPr eaLnBrk="1" hangingPunct="1">
              <a:spcBef>
                <a:spcPct val="0"/>
              </a:spcBef>
              <a:buFont typeface="Wingdings" charset="0"/>
              <a:buNone/>
            </a:pPr>
            <a:r>
              <a:rPr lang="en-US" sz="1600">
                <a:latin typeface="Courier New" charset="0"/>
              </a:rPr>
              <a:t>    CNFsentence resolvent = resolutionRule(s1, s2);</a:t>
            </a:r>
          </a:p>
          <a:p>
            <a:pPr eaLnBrk="1" hangingPunct="1">
              <a:spcBef>
                <a:spcPct val="0"/>
              </a:spcBef>
              <a:buFont typeface="Wingdings" charset="0"/>
              <a:buNone/>
            </a:pPr>
            <a:r>
              <a:rPr lang="en-US" sz="1600">
                <a:latin typeface="Courier New" charset="0"/>
              </a:rPr>
              <a:t>    KB = unionOf(KB, resolvent);</a:t>
            </a:r>
          </a:p>
          <a:p>
            <a:pPr eaLnBrk="1" hangingPunct="1">
              <a:spcBef>
                <a:spcPct val="0"/>
              </a:spcBef>
              <a:buFont typeface="Wingdings" charset="0"/>
              <a:buNone/>
            </a:pPr>
            <a:r>
              <a:rPr lang="en-US" sz="1600">
                <a:latin typeface="Courier New" charset="0"/>
              </a:rPr>
              <a:t>  }</a:t>
            </a:r>
          </a:p>
          <a:p>
            <a:pPr eaLnBrk="1" hangingPunct="1">
              <a:spcBef>
                <a:spcPct val="0"/>
              </a:spcBef>
              <a:buFont typeface="Wingdings" charset="0"/>
              <a:buNone/>
            </a:pPr>
            <a:r>
              <a:rPr lang="en-US" sz="1600">
                <a:latin typeface="Courier New" charset="0"/>
              </a:rPr>
              <a:t>  return true;</a:t>
            </a:r>
            <a:r>
              <a:rPr lang="en-US" sz="1600">
                <a:solidFill>
                  <a:schemeClr val="accent1"/>
                </a:solidFill>
                <a:latin typeface="Courier New" charset="0"/>
              </a:rPr>
              <a:t>  </a:t>
            </a:r>
            <a:r>
              <a:rPr lang="en-US" sz="1600">
                <a:solidFill>
                  <a:schemeClr val="folHlink"/>
                </a:solidFill>
                <a:latin typeface="Courier New" charset="0"/>
              </a:rPr>
              <a:t>//success</a:t>
            </a:r>
          </a:p>
          <a:p>
            <a:pPr eaLnBrk="1" hangingPunct="1">
              <a:spcBef>
                <a:spcPct val="0"/>
              </a:spcBef>
              <a:buFont typeface="Wingdings" charset="0"/>
              <a:buNone/>
            </a:pPr>
            <a:r>
              <a:rPr lang="en-US" sz="1600">
                <a:latin typeface="Courier Ne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96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960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960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960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960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9603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9603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9603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96035">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96035">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196035">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196035">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196035">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19603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6035"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atin typeface="Calibri" charset="0"/>
              </a:rPr>
              <a:t>Conjunctive Normal Form (CNF)</a:t>
            </a:r>
          </a:p>
        </p:txBody>
      </p:sp>
      <p:sp>
        <p:nvSpPr>
          <p:cNvPr id="1181699" name="Rectangle 3"/>
          <p:cNvSpPr>
            <a:spLocks noGrp="1" noChangeArrowheads="1"/>
          </p:cNvSpPr>
          <p:nvPr>
            <p:ph idx="1"/>
          </p:nvPr>
        </p:nvSpPr>
        <p:spPr/>
        <p:txBody>
          <a:bodyPr>
            <a:normAutofit/>
          </a:bodyPr>
          <a:lstStyle/>
          <a:p>
            <a:pPr lvl="3" eaLnBrk="1" hangingPunct="1"/>
            <a:endParaRPr lang="en-US" sz="1900">
              <a:latin typeface="Calibri" charset="0"/>
            </a:endParaRPr>
          </a:p>
          <a:p>
            <a:pPr eaLnBrk="1" hangingPunct="1"/>
            <a:r>
              <a:rPr lang="en-US" sz="3000">
                <a:latin typeface="Calibri" charset="0"/>
              </a:rPr>
              <a:t>KB and query are conjunctions of CNF clauses</a:t>
            </a:r>
          </a:p>
          <a:p>
            <a:pPr lvl="3" eaLnBrk="1" hangingPunct="1"/>
            <a:endParaRPr lang="en-US" sz="1900">
              <a:latin typeface="Calibri" charset="0"/>
            </a:endParaRPr>
          </a:p>
          <a:p>
            <a:pPr eaLnBrk="1" hangingPunct="1"/>
            <a:r>
              <a:rPr lang="en-US" sz="3000">
                <a:solidFill>
                  <a:srgbClr val="CC3300"/>
                </a:solidFill>
                <a:latin typeface="Calibri" charset="0"/>
              </a:rPr>
              <a:t>CNF clause</a:t>
            </a:r>
            <a:r>
              <a:rPr lang="en-US" sz="3000">
                <a:latin typeface="Calibri" charset="0"/>
              </a:rPr>
              <a:t>: a disjunction of literals</a:t>
            </a:r>
          </a:p>
          <a:p>
            <a:pPr lvl="1" eaLnBrk="1" hangingPunct="1">
              <a:buFontTx/>
              <a:buNone/>
            </a:pPr>
            <a:r>
              <a:rPr lang="en-US" sz="1900" b="1">
                <a:latin typeface="Calibri" charset="0"/>
              </a:rPr>
              <a:t>e.g., </a:t>
            </a:r>
            <a:r>
              <a:rPr lang="en-US" sz="2600">
                <a:latin typeface="Calibri" charset="0"/>
              </a:rPr>
              <a:t> </a:t>
            </a:r>
            <a:r>
              <a:rPr lang="en-US" sz="1900" b="1">
                <a:solidFill>
                  <a:srgbClr val="CC3300"/>
                </a:solidFill>
                <a:latin typeface="Courier New" charset="0"/>
              </a:rPr>
              <a:t>Hot(x)</a:t>
            </a:r>
            <a:r>
              <a:rPr lang="en-US" sz="1900" b="1">
                <a:solidFill>
                  <a:srgbClr val="CC3300"/>
                </a:solidFill>
                <a:latin typeface="Symbol" charset="0"/>
              </a:rPr>
              <a:t> Ú </a:t>
            </a:r>
            <a:r>
              <a:rPr lang="en-US" sz="1900" b="1">
                <a:solidFill>
                  <a:srgbClr val="CC3300"/>
                </a:solidFill>
                <a:latin typeface="Courier New" charset="0"/>
              </a:rPr>
              <a:t>Warn(x)</a:t>
            </a:r>
            <a:r>
              <a:rPr lang="en-US" sz="1900" b="1">
                <a:solidFill>
                  <a:srgbClr val="CC3300"/>
                </a:solidFill>
                <a:latin typeface="Symbol" charset="0"/>
              </a:rPr>
              <a:t> Ú </a:t>
            </a:r>
            <a:r>
              <a:rPr lang="en-US" sz="1900" b="1">
                <a:solidFill>
                  <a:srgbClr val="CC3300"/>
                </a:solidFill>
                <a:latin typeface="Courier New" charset="0"/>
              </a:rPr>
              <a:t>Cold(x)</a:t>
            </a:r>
            <a:endParaRPr lang="en-US" sz="2600">
              <a:solidFill>
                <a:srgbClr val="CC3300"/>
              </a:solidFill>
              <a:latin typeface="Calibri" charset="0"/>
            </a:endParaRPr>
          </a:p>
          <a:p>
            <a:pPr eaLnBrk="1" hangingPunct="1"/>
            <a:r>
              <a:rPr lang="en-US" sz="3000">
                <a:solidFill>
                  <a:srgbClr val="CC3300"/>
                </a:solidFill>
                <a:latin typeface="Calibri" charset="0"/>
              </a:rPr>
              <a:t>Literal</a:t>
            </a:r>
            <a:r>
              <a:rPr lang="en-US" sz="3000">
                <a:latin typeface="Calibri" charset="0"/>
              </a:rPr>
              <a:t>: an atom</a:t>
            </a:r>
            <a:br>
              <a:rPr lang="en-US" sz="3000">
                <a:latin typeface="Calibri" charset="0"/>
              </a:rPr>
            </a:br>
            <a:r>
              <a:rPr lang="en-US" sz="3000">
                <a:latin typeface="Calibri" charset="0"/>
              </a:rPr>
              <a:t>either positive (unnegated) or negative (negated)</a:t>
            </a:r>
          </a:p>
          <a:p>
            <a:pPr lvl="1" eaLnBrk="1" hangingPunct="1">
              <a:buFontTx/>
              <a:buNone/>
            </a:pPr>
            <a:r>
              <a:rPr lang="en-US" sz="1900" b="1">
                <a:latin typeface="Calibri" charset="0"/>
              </a:rPr>
              <a:t>e.g., </a:t>
            </a:r>
            <a:r>
              <a:rPr lang="en-US" sz="1900">
                <a:solidFill>
                  <a:srgbClr val="CC3300"/>
                </a:solidFill>
                <a:latin typeface="Symbol" charset="0"/>
              </a:rPr>
              <a:t> </a:t>
            </a:r>
            <a:r>
              <a:rPr lang="en-US" sz="1900" b="1">
                <a:solidFill>
                  <a:srgbClr val="CC3300"/>
                </a:solidFill>
                <a:latin typeface="Symbol" charset="0"/>
              </a:rPr>
              <a:t>Ø</a:t>
            </a:r>
            <a:r>
              <a:rPr lang="en-US" sz="1900" b="1">
                <a:solidFill>
                  <a:srgbClr val="CC3300"/>
                </a:solidFill>
                <a:latin typeface="Courier New" charset="0"/>
              </a:rPr>
              <a:t>Happy(Sally)</a:t>
            </a:r>
            <a:r>
              <a:rPr lang="en-US" sz="1900" b="1">
                <a:solidFill>
                  <a:srgbClr val="000000"/>
                </a:solidFill>
                <a:latin typeface="Calibri" charset="0"/>
              </a:rPr>
              <a:t>, </a:t>
            </a:r>
            <a:r>
              <a:rPr lang="en-US" sz="1900" b="1">
                <a:solidFill>
                  <a:srgbClr val="CC3300"/>
                </a:solidFill>
                <a:latin typeface="Courier New" charset="0"/>
              </a:rPr>
              <a:t>Rich(x)</a:t>
            </a:r>
          </a:p>
          <a:p>
            <a:pPr lvl="3" eaLnBrk="1" hangingPunct="1"/>
            <a:endParaRPr lang="en-US" sz="1500" b="1">
              <a:solidFill>
                <a:srgbClr val="CC3300"/>
              </a:solidFill>
              <a:latin typeface="Courier New" charset="0"/>
            </a:endParaRPr>
          </a:p>
          <a:p>
            <a:pPr eaLnBrk="1" hangingPunct="1"/>
            <a:r>
              <a:rPr lang="en-US" sz="3000">
                <a:latin typeface="Calibri" charset="0"/>
              </a:rPr>
              <a:t>Any FOL KB can be converted into CNF</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8169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81699">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181699">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18169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18169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816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1699"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Simple Example of</a:t>
            </a:r>
            <a:br>
              <a:rPr lang="en-US" smtClean="0">
                <a:ea typeface="+mj-ea"/>
              </a:rPr>
            </a:br>
            <a:r>
              <a:rPr lang="en-US" smtClean="0">
                <a:ea typeface="+mj-ea"/>
              </a:rPr>
              <a:t>Converting FOL Sentence to CNF</a:t>
            </a:r>
          </a:p>
        </p:txBody>
      </p:sp>
      <p:sp>
        <p:nvSpPr>
          <p:cNvPr id="1341443" name="Rectangle 3"/>
          <p:cNvSpPr>
            <a:spLocks noGrp="1" noChangeArrowheads="1"/>
          </p:cNvSpPr>
          <p:nvPr>
            <p:ph idx="1"/>
          </p:nvPr>
        </p:nvSpPr>
        <p:spPr/>
        <p:txBody>
          <a:bodyPr/>
          <a:lstStyle/>
          <a:p>
            <a:pPr marL="457200" indent="-457200" eaLnBrk="1" hangingPunct="1"/>
            <a:r>
              <a:rPr lang="en-US">
                <a:latin typeface="Calibri" charset="0"/>
              </a:rPr>
              <a:t>Replace implications:</a:t>
            </a:r>
            <a:endParaRPr lang="en-US" sz="1800">
              <a:latin typeface="Courier New" charset="0"/>
            </a:endParaRPr>
          </a:p>
          <a:p>
            <a:pPr marL="914400" lvl="1" indent="-457200" eaLnBrk="1" hangingPunct="1">
              <a:buFontTx/>
              <a:buNone/>
            </a:pPr>
            <a:r>
              <a:rPr lang="en-US" sz="1800" b="1">
                <a:latin typeface="Courier New" charset="0"/>
              </a:rPr>
              <a:t>PhD(x) </a:t>
            </a:r>
            <a:r>
              <a:rPr lang="en-US" sz="1800" b="1">
                <a:latin typeface="Symbol" charset="0"/>
              </a:rPr>
              <a:t>Þ</a:t>
            </a:r>
            <a:r>
              <a:rPr lang="en-US" sz="1800" b="1">
                <a:latin typeface="Courier New" charset="0"/>
              </a:rPr>
              <a:t> HighlyQualified(x)	</a:t>
            </a:r>
            <a:r>
              <a:rPr lang="en-US" sz="1800" b="1">
                <a:latin typeface="Calibri" charset="0"/>
              </a:rPr>
              <a:t>becomes</a:t>
            </a:r>
          </a:p>
          <a:p>
            <a:pPr marL="914400" lvl="1" indent="-457200" eaLnBrk="1" hangingPunct="1">
              <a:buFontTx/>
              <a:buNone/>
            </a:pPr>
            <a:r>
              <a:rPr lang="en-US" sz="1800" b="1">
                <a:solidFill>
                  <a:schemeClr val="tx2"/>
                </a:solidFill>
                <a:latin typeface="Courier New" charset="0"/>
              </a:rPr>
              <a:t>   </a:t>
            </a:r>
            <a:r>
              <a:rPr lang="en-US" sz="1800" b="1">
                <a:solidFill>
                  <a:schemeClr val="tx2"/>
                </a:solidFill>
                <a:latin typeface="Symbol" charset="0"/>
              </a:rPr>
              <a:t>Ø</a:t>
            </a:r>
            <a:r>
              <a:rPr lang="en-US" sz="1800" b="1">
                <a:solidFill>
                  <a:schemeClr val="tx2"/>
                </a:solidFill>
                <a:latin typeface="Courier New" charset="0"/>
              </a:rPr>
              <a:t>PhD(x) </a:t>
            </a:r>
            <a:r>
              <a:rPr lang="en-US" sz="2000" b="1">
                <a:solidFill>
                  <a:schemeClr val="tx2"/>
                </a:solidFill>
                <a:latin typeface="Symbol" charset="0"/>
              </a:rPr>
              <a:t>Ú</a:t>
            </a:r>
            <a:r>
              <a:rPr lang="en-US" sz="1800" b="1">
                <a:solidFill>
                  <a:schemeClr val="tx2"/>
                </a:solidFill>
                <a:latin typeface="Courier New" charset="0"/>
              </a:rPr>
              <a:t> HighlyQualified(x)</a:t>
            </a:r>
          </a:p>
          <a:p>
            <a:pPr marL="914400" lvl="1" indent="-457200" eaLnBrk="1" hangingPunct="1">
              <a:buFontTx/>
              <a:buNone/>
            </a:pPr>
            <a:r>
              <a:rPr lang="en-US" sz="1800" b="1">
                <a:latin typeface="Symbol" charset="0"/>
              </a:rPr>
              <a:t>Ø</a:t>
            </a:r>
            <a:r>
              <a:rPr lang="en-US" sz="1800" b="1">
                <a:latin typeface="Courier New" charset="0"/>
              </a:rPr>
              <a:t>PhD(x) </a:t>
            </a:r>
            <a:r>
              <a:rPr lang="en-US" sz="1800" b="1">
                <a:latin typeface="Symbol" charset="0"/>
              </a:rPr>
              <a:t>Þ</a:t>
            </a:r>
            <a:r>
              <a:rPr lang="en-US" sz="1800" b="1">
                <a:latin typeface="Courier New" charset="0"/>
              </a:rPr>
              <a:t> EarlyEarnings(x)	</a:t>
            </a:r>
            <a:r>
              <a:rPr lang="en-US" sz="1800" b="1">
                <a:latin typeface="Calibri" charset="0"/>
              </a:rPr>
              <a:t>becomes</a:t>
            </a:r>
            <a:br>
              <a:rPr lang="en-US" sz="1800" b="1">
                <a:latin typeface="Calibri" charset="0"/>
              </a:rPr>
            </a:br>
            <a:r>
              <a:rPr lang="en-US" sz="1800" b="1">
                <a:solidFill>
                  <a:schemeClr val="tx2"/>
                </a:solidFill>
                <a:latin typeface="Courier New" charset="0"/>
              </a:rPr>
              <a:t>PhD(x) </a:t>
            </a:r>
            <a:r>
              <a:rPr lang="en-US" sz="2000" b="1">
                <a:solidFill>
                  <a:schemeClr val="tx2"/>
                </a:solidFill>
                <a:latin typeface="Symbol" charset="0"/>
              </a:rPr>
              <a:t>Ú</a:t>
            </a:r>
            <a:r>
              <a:rPr lang="en-US" sz="1800" b="1">
                <a:solidFill>
                  <a:schemeClr val="tx2"/>
                </a:solidFill>
                <a:latin typeface="Courier New" charset="0"/>
              </a:rPr>
              <a:t> EarlyEarnings(x)</a:t>
            </a:r>
          </a:p>
          <a:p>
            <a:pPr marL="914400" lvl="1" indent="-457200" eaLnBrk="1" hangingPunct="1">
              <a:buFontTx/>
              <a:buNone/>
            </a:pPr>
            <a:r>
              <a:rPr lang="en-US" sz="1800" b="1">
                <a:latin typeface="Courier New" charset="0"/>
              </a:rPr>
              <a:t>HighlyQualified(x) </a:t>
            </a:r>
            <a:r>
              <a:rPr lang="en-US" sz="1800" b="1">
                <a:latin typeface="Symbol" charset="0"/>
              </a:rPr>
              <a:t>Þ</a:t>
            </a:r>
            <a:r>
              <a:rPr lang="en-US" sz="1800" b="1">
                <a:latin typeface="Courier New" charset="0"/>
              </a:rPr>
              <a:t> Rich(x)	</a:t>
            </a:r>
            <a:r>
              <a:rPr lang="en-US" sz="1800" b="1">
                <a:latin typeface="Calibri" charset="0"/>
              </a:rPr>
              <a:t>becomes</a:t>
            </a:r>
            <a:br>
              <a:rPr lang="en-US" sz="1800" b="1">
                <a:latin typeface="Calibri" charset="0"/>
              </a:rPr>
            </a:br>
            <a:r>
              <a:rPr lang="en-US" sz="1800" b="1">
                <a:solidFill>
                  <a:schemeClr val="tx2"/>
                </a:solidFill>
                <a:latin typeface="Symbol" charset="0"/>
              </a:rPr>
              <a:t>Ø </a:t>
            </a:r>
            <a:r>
              <a:rPr lang="en-US" sz="1800" b="1">
                <a:solidFill>
                  <a:schemeClr val="tx2"/>
                </a:solidFill>
                <a:latin typeface="Courier New" charset="0"/>
              </a:rPr>
              <a:t>HighlyQualified(x) </a:t>
            </a:r>
            <a:r>
              <a:rPr lang="en-US" sz="2000" b="1">
                <a:solidFill>
                  <a:schemeClr val="tx2"/>
                </a:solidFill>
                <a:latin typeface="Symbol" charset="0"/>
              </a:rPr>
              <a:t>Ú</a:t>
            </a:r>
            <a:r>
              <a:rPr lang="en-US" sz="1800" b="1">
                <a:solidFill>
                  <a:schemeClr val="tx2"/>
                </a:solidFill>
                <a:latin typeface="Courier New" charset="0"/>
              </a:rPr>
              <a:t> Rich(x)</a:t>
            </a:r>
          </a:p>
          <a:p>
            <a:pPr marL="914400" lvl="1" indent="-457200" eaLnBrk="1" hangingPunct="1">
              <a:buFontTx/>
              <a:buNone/>
            </a:pPr>
            <a:r>
              <a:rPr lang="en-US" sz="1800" b="1">
                <a:latin typeface="Courier New" charset="0"/>
              </a:rPr>
              <a:t>EarlyEarnings(x) </a:t>
            </a:r>
            <a:r>
              <a:rPr lang="en-US" sz="1800" b="1">
                <a:latin typeface="Symbol" charset="0"/>
              </a:rPr>
              <a:t>Þ</a:t>
            </a:r>
            <a:r>
              <a:rPr lang="en-US" sz="1800" b="1">
                <a:latin typeface="Courier New" charset="0"/>
              </a:rPr>
              <a:t> Rich(x)	</a:t>
            </a:r>
            <a:r>
              <a:rPr lang="en-US" sz="1800" b="1">
                <a:latin typeface="Calibri" charset="0"/>
              </a:rPr>
              <a:t>becomes</a:t>
            </a:r>
            <a:br>
              <a:rPr lang="en-US" sz="1800" b="1">
                <a:latin typeface="Calibri" charset="0"/>
              </a:rPr>
            </a:br>
            <a:r>
              <a:rPr lang="en-US" sz="1800" b="1">
                <a:solidFill>
                  <a:schemeClr val="tx2"/>
                </a:solidFill>
                <a:latin typeface="Symbol" charset="0"/>
              </a:rPr>
              <a:t>Ø </a:t>
            </a:r>
            <a:r>
              <a:rPr lang="en-US" sz="1800" b="1">
                <a:solidFill>
                  <a:schemeClr val="tx2"/>
                </a:solidFill>
                <a:latin typeface="Courier New" charset="0"/>
              </a:rPr>
              <a:t>EarlyEarnings(x) </a:t>
            </a:r>
            <a:r>
              <a:rPr lang="en-US" sz="2000" b="1">
                <a:solidFill>
                  <a:schemeClr val="tx2"/>
                </a:solidFill>
                <a:latin typeface="Symbol" charset="0"/>
              </a:rPr>
              <a:t>Ú</a:t>
            </a:r>
            <a:r>
              <a:rPr lang="en-US" sz="1800" b="1">
                <a:solidFill>
                  <a:schemeClr val="tx2"/>
                </a:solidFill>
                <a:latin typeface="Courier New" charset="0"/>
              </a:rPr>
              <a:t> Rich(x)</a:t>
            </a:r>
          </a:p>
          <a:p>
            <a:pPr marL="914400" lvl="1" indent="-457200" eaLnBrk="1" hangingPunct="1">
              <a:buFontTx/>
              <a:buNone/>
            </a:pPr>
            <a:endParaRPr lang="en-US" sz="1800" b="1">
              <a:solidFill>
                <a:schemeClr val="tx2"/>
              </a:solidFill>
              <a:latin typeface="Courier New" charset="0"/>
            </a:endParaRPr>
          </a:p>
          <a:p>
            <a:pPr marL="457200" indent="-457200" eaLnBrk="1" hangingPunct="1"/>
            <a:r>
              <a:rPr lang="en-US">
                <a:latin typeface="Calibri" charset="0"/>
              </a:rPr>
              <a:t>In-class Resolution Refutation example</a:t>
            </a:r>
            <a:endParaRPr lang="en-US" sz="1800">
              <a:solidFill>
                <a:schemeClr val="tx2"/>
              </a:solidFill>
              <a:latin typeface="Courier Ne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414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414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414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414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414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414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414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43" grpId="0" build="p" bldLvl="2"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43491" name="Rectangle 3"/>
          <p:cNvSpPr>
            <a:spLocks noGrp="1" noChangeArrowheads="1"/>
          </p:cNvSpPr>
          <p:nvPr>
            <p:ph idx="1"/>
          </p:nvPr>
        </p:nvSpPr>
        <p:spPr/>
        <p:txBody>
          <a:bodyPr/>
          <a:lstStyle/>
          <a:p>
            <a:pPr marL="457200" indent="-457200" eaLnBrk="1" hangingPunct="1">
              <a:buFont typeface="Wingdings" charset="0"/>
              <a:buAutoNum type="arabicPeriod"/>
            </a:pPr>
            <a:r>
              <a:rPr lang="en-US" sz="2000">
                <a:solidFill>
                  <a:srgbClr val="A50021"/>
                </a:solidFill>
                <a:latin typeface="Calibri" charset="0"/>
              </a:rPr>
              <a:t>Replace </a:t>
            </a:r>
            <a:r>
              <a:rPr lang="en-US" sz="2000">
                <a:solidFill>
                  <a:srgbClr val="A50021"/>
                </a:solidFill>
                <a:latin typeface="Symbol" charset="0"/>
              </a:rPr>
              <a:t>Û</a:t>
            </a:r>
            <a:r>
              <a:rPr lang="en-US" sz="2000">
                <a:solidFill>
                  <a:srgbClr val="A50021"/>
                </a:solidFill>
                <a:latin typeface="Calibri" charset="0"/>
              </a:rPr>
              <a:t> with equivalent (added):</a:t>
            </a:r>
          </a:p>
          <a:p>
            <a:pPr marL="914400" lvl="1" indent="-457200" eaLnBrk="1" hangingPunct="1">
              <a:buFontTx/>
              <a:buNone/>
            </a:pPr>
            <a:r>
              <a:rPr lang="en-US" sz="2000">
                <a:solidFill>
                  <a:srgbClr val="000000"/>
                </a:solidFill>
                <a:latin typeface="Calibri" charset="0"/>
              </a:rPr>
              <a:t>convert</a:t>
            </a:r>
            <a:r>
              <a:rPr lang="en-US" sz="2000" b="1">
                <a:latin typeface="Calibri" charset="0"/>
              </a:rPr>
              <a:t>    </a:t>
            </a:r>
            <a:r>
              <a:rPr lang="en-US" sz="2000" b="1">
                <a:solidFill>
                  <a:schemeClr val="hlink"/>
                </a:solidFill>
                <a:latin typeface="Courier New" charset="0"/>
              </a:rPr>
              <a:t>P</a:t>
            </a:r>
            <a:r>
              <a:rPr lang="en-US" sz="2000" b="1">
                <a:solidFill>
                  <a:schemeClr val="hlink"/>
                </a:solidFill>
                <a:latin typeface="Calibri" charset="0"/>
              </a:rPr>
              <a:t> </a:t>
            </a:r>
            <a:r>
              <a:rPr lang="en-US" sz="2000" b="1">
                <a:solidFill>
                  <a:schemeClr val="hlink"/>
                </a:solidFill>
                <a:latin typeface="Symbol" charset="0"/>
              </a:rPr>
              <a:t>Û</a:t>
            </a:r>
            <a:r>
              <a:rPr lang="en-US" sz="2000" b="1">
                <a:solidFill>
                  <a:schemeClr val="hlink"/>
                </a:solidFill>
                <a:latin typeface="Calibri" charset="0"/>
              </a:rPr>
              <a:t> </a:t>
            </a:r>
            <a:r>
              <a:rPr lang="en-US" sz="2000" b="1">
                <a:solidFill>
                  <a:schemeClr val="hlink"/>
                </a:solidFill>
                <a:latin typeface="Courier New" charset="0"/>
              </a:rPr>
              <a:t>Q</a:t>
            </a:r>
            <a:r>
              <a:rPr lang="en-US" sz="2000" b="1">
                <a:latin typeface="Calibri" charset="0"/>
              </a:rPr>
              <a:t>    </a:t>
            </a:r>
            <a:r>
              <a:rPr lang="en-US" sz="2000">
                <a:solidFill>
                  <a:srgbClr val="000000"/>
                </a:solidFill>
                <a:latin typeface="Calibri" charset="0"/>
              </a:rPr>
              <a:t>to</a:t>
            </a:r>
            <a:r>
              <a:rPr lang="en-US" sz="2000" b="1">
                <a:solidFill>
                  <a:srgbClr val="000000"/>
                </a:solidFill>
                <a:latin typeface="Calibri" charset="0"/>
              </a:rPr>
              <a:t>    </a:t>
            </a:r>
            <a:r>
              <a:rPr lang="en-US" sz="2000" b="1">
                <a:solidFill>
                  <a:schemeClr val="tx2"/>
                </a:solidFill>
                <a:latin typeface="Courier New" charset="0"/>
              </a:rPr>
              <a:t>P</a:t>
            </a:r>
            <a:r>
              <a:rPr lang="en-US" sz="2000" b="1">
                <a:solidFill>
                  <a:schemeClr val="tx2"/>
                </a:solidFill>
                <a:latin typeface="Calibri" charset="0"/>
              </a:rPr>
              <a:t> </a:t>
            </a:r>
            <a:r>
              <a:rPr lang="en-US" sz="2000" b="1">
                <a:solidFill>
                  <a:schemeClr val="tx2"/>
                </a:solidFill>
                <a:latin typeface="Symbol" charset="0"/>
              </a:rPr>
              <a:t>Þ</a:t>
            </a:r>
            <a:r>
              <a:rPr lang="en-US" sz="2000" b="1">
                <a:solidFill>
                  <a:schemeClr val="tx2"/>
                </a:solidFill>
                <a:latin typeface="Calibri" charset="0"/>
              </a:rPr>
              <a:t> </a:t>
            </a:r>
            <a:r>
              <a:rPr lang="en-US" sz="2000" b="1">
                <a:solidFill>
                  <a:schemeClr val="tx2"/>
                </a:solidFill>
                <a:latin typeface="Courier New" charset="0"/>
              </a:rPr>
              <a:t>Q</a:t>
            </a:r>
            <a:r>
              <a:rPr lang="en-US" sz="2000" b="1">
                <a:solidFill>
                  <a:schemeClr val="tx2"/>
                </a:solidFill>
                <a:latin typeface="Calibri" charset="0"/>
              </a:rPr>
              <a:t> </a:t>
            </a:r>
            <a:r>
              <a:rPr lang="en-US" sz="2000" b="1">
                <a:solidFill>
                  <a:schemeClr val="tx2"/>
                </a:solidFill>
                <a:latin typeface="Symbol" charset="0"/>
              </a:rPr>
              <a:t>Ù </a:t>
            </a:r>
            <a:r>
              <a:rPr lang="en-US" sz="2000" b="1">
                <a:solidFill>
                  <a:schemeClr val="tx2"/>
                </a:solidFill>
                <a:latin typeface="Courier New" charset="0"/>
              </a:rPr>
              <a:t>Q</a:t>
            </a:r>
            <a:r>
              <a:rPr lang="en-US" sz="2000" b="1">
                <a:solidFill>
                  <a:schemeClr val="tx2"/>
                </a:solidFill>
                <a:latin typeface="Calibri" charset="0"/>
              </a:rPr>
              <a:t> </a:t>
            </a:r>
            <a:r>
              <a:rPr lang="en-US" sz="2000" b="1">
                <a:solidFill>
                  <a:schemeClr val="tx2"/>
                </a:solidFill>
                <a:latin typeface="Symbol" charset="0"/>
              </a:rPr>
              <a:t>Þ</a:t>
            </a:r>
            <a:r>
              <a:rPr lang="en-US" sz="2000" b="1">
                <a:solidFill>
                  <a:schemeClr val="tx2"/>
                </a:solidFill>
                <a:latin typeface="Calibri" charset="0"/>
              </a:rPr>
              <a:t> </a:t>
            </a:r>
            <a:r>
              <a:rPr lang="en-US" sz="2000" b="1">
                <a:solidFill>
                  <a:schemeClr val="tx2"/>
                </a:solidFill>
                <a:latin typeface="Courier New" charset="0"/>
              </a:rPr>
              <a:t>P</a:t>
            </a:r>
          </a:p>
          <a:p>
            <a:pPr marL="914400" lvl="1" indent="-457200" eaLnBrk="1" hangingPunct="1">
              <a:buFontTx/>
              <a:buNone/>
            </a:pPr>
            <a:endParaRPr lang="en-US" sz="2000" b="1">
              <a:solidFill>
                <a:schemeClr val="tx2"/>
              </a:solidFill>
              <a:latin typeface="Courier New" charset="0"/>
            </a:endParaRPr>
          </a:p>
          <a:p>
            <a:pPr marL="457200" indent="-457200" eaLnBrk="1" hangingPunct="1">
              <a:buFont typeface="Wingdings" charset="0"/>
              <a:buNone/>
            </a:pPr>
            <a:r>
              <a:rPr lang="en-US" sz="2000">
                <a:latin typeface="Calibri" charset="0"/>
              </a:rPr>
              <a:t>Example:</a:t>
            </a:r>
            <a:br>
              <a:rPr lang="en-US" sz="2000">
                <a:latin typeface="Calibri" charset="0"/>
              </a:rPr>
            </a:br>
            <a:r>
              <a:rPr lang="en-US" sz="1600">
                <a:solidFill>
                  <a:srgbClr val="000000"/>
                </a:solidFill>
                <a:latin typeface="Symbol" charset="0"/>
              </a:rPr>
              <a:t>"</a:t>
            </a:r>
            <a:r>
              <a:rPr lang="en-US" sz="1600">
                <a:solidFill>
                  <a:srgbClr val="000000"/>
                </a:solidFill>
                <a:latin typeface="Courier New" charset="0"/>
              </a:rPr>
              <a:t>x,y {Above</a:t>
            </a:r>
            <a:r>
              <a:rPr lang="en-US" sz="1600">
                <a:latin typeface="Courier New" charset="0"/>
              </a:rPr>
              <a:t>(x,y)</a:t>
            </a:r>
            <a:r>
              <a:rPr lang="en-US" sz="1600">
                <a:latin typeface="Symbol" charset="0"/>
              </a:rPr>
              <a:t> </a:t>
            </a:r>
            <a:r>
              <a:rPr lang="en-US" sz="2000">
                <a:solidFill>
                  <a:srgbClr val="FF0000"/>
                </a:solidFill>
                <a:latin typeface="Symbol" charset="0"/>
              </a:rPr>
              <a:t>Û</a:t>
            </a:r>
            <a:r>
              <a:rPr lang="en-US" sz="1600">
                <a:latin typeface="Symbol" charset="0"/>
              </a:rPr>
              <a:t> </a:t>
            </a:r>
            <a:r>
              <a:rPr lang="en-US" sz="1600">
                <a:latin typeface="Courier New" charset="0"/>
              </a:rPr>
              <a:t>(OnTop(x,y</a:t>
            </a:r>
            <a:r>
              <a:rPr lang="en-US" sz="1600">
                <a:solidFill>
                  <a:srgbClr val="000000"/>
                </a:solidFill>
                <a:latin typeface="Courier New" charset="0"/>
              </a:rPr>
              <a:t>)</a:t>
            </a:r>
            <a:r>
              <a:rPr lang="en-US" sz="1600">
                <a:solidFill>
                  <a:srgbClr val="000000"/>
                </a:solidFill>
                <a:latin typeface="Palatino" charset="0"/>
              </a:rPr>
              <a:t> </a:t>
            </a:r>
            <a:r>
              <a:rPr lang="en-US" sz="1600">
                <a:solidFill>
                  <a:srgbClr val="000000"/>
                </a:solidFill>
                <a:latin typeface="Symbol" charset="0"/>
              </a:rPr>
              <a:t>Ú</a:t>
            </a:r>
            <a:r>
              <a:rPr lang="en-US" sz="1600">
                <a:solidFill>
                  <a:srgbClr val="000000"/>
                </a:solidFill>
                <a:latin typeface="Palatino" charset="0"/>
              </a:rPr>
              <a:t> </a:t>
            </a:r>
            <a:r>
              <a:rPr lang="en-US" sz="1600">
                <a:solidFill>
                  <a:srgbClr val="000000"/>
                </a:solidFill>
                <a:latin typeface="Symbol" charset="0"/>
              </a:rPr>
              <a:t>$</a:t>
            </a:r>
            <a:r>
              <a:rPr lang="en-US" sz="1600">
                <a:solidFill>
                  <a:srgbClr val="000000"/>
                </a:solidFill>
                <a:latin typeface="Courier New" charset="0"/>
              </a:rPr>
              <a:t>z{</a:t>
            </a:r>
            <a:r>
              <a:rPr lang="en-US" sz="1600">
                <a:latin typeface="Courier New" charset="0"/>
              </a:rPr>
              <a:t>OnTop(x,z)</a:t>
            </a:r>
            <a:r>
              <a:rPr lang="en-US" sz="1600">
                <a:latin typeface="Palatino" charset="0"/>
              </a:rPr>
              <a:t> </a:t>
            </a:r>
            <a:r>
              <a:rPr lang="en-US" sz="1600">
                <a:latin typeface="Symbol" charset="0"/>
              </a:rPr>
              <a:t>Ù</a:t>
            </a:r>
            <a:r>
              <a:rPr lang="en-US" sz="1600">
                <a:latin typeface="Courier New" charset="0"/>
              </a:rPr>
              <a:t> Above(z,y)</a:t>
            </a:r>
            <a:r>
              <a:rPr lang="en-US" sz="1600">
                <a:solidFill>
                  <a:srgbClr val="000000"/>
                </a:solidFill>
                <a:latin typeface="Courier New" charset="0"/>
              </a:rPr>
              <a:t>})}</a:t>
            </a:r>
          </a:p>
          <a:p>
            <a:pPr marL="457200" indent="-457200" eaLnBrk="1" hangingPunct="1">
              <a:buFont typeface="Wingdings" charset="0"/>
              <a:buNone/>
            </a:pPr>
            <a:endParaRPr lang="en-US" sz="1600">
              <a:solidFill>
                <a:srgbClr val="000000"/>
              </a:solidFill>
              <a:latin typeface="Courier New" charset="0"/>
            </a:endParaRPr>
          </a:p>
          <a:p>
            <a:pPr marL="457200" indent="-457200" eaLnBrk="1" hangingPunct="1">
              <a:buFont typeface="Wingdings" charset="0"/>
              <a:buNone/>
            </a:pPr>
            <a:r>
              <a:rPr lang="en-US" sz="2000">
                <a:solidFill>
                  <a:srgbClr val="000000"/>
                </a:solidFill>
                <a:latin typeface="Calibri" charset="0"/>
              </a:rPr>
              <a:t> becomes:</a:t>
            </a:r>
            <a:endParaRPr lang="en-US" sz="2000">
              <a:solidFill>
                <a:srgbClr val="A50021"/>
              </a:solidFill>
              <a:latin typeface="Calibri" charset="0"/>
            </a:endParaRPr>
          </a:p>
          <a:p>
            <a:pPr marL="457200" indent="-457200" eaLnBrk="1" hangingPunct="1">
              <a:buFont typeface="Wingdings" charset="0"/>
              <a:buNone/>
            </a:pPr>
            <a:r>
              <a:rPr lang="en-US" sz="1600">
                <a:latin typeface="Symbol" charset="0"/>
              </a:rPr>
              <a:t>  "</a:t>
            </a:r>
            <a:r>
              <a:rPr lang="en-US" sz="1600">
                <a:latin typeface="Courier New" charset="0"/>
              </a:rPr>
              <a:t>x,y {</a:t>
            </a:r>
          </a:p>
          <a:p>
            <a:pPr marL="457200" indent="-457200" eaLnBrk="1" hangingPunct="1">
              <a:buFont typeface="Wingdings" charset="0"/>
              <a:buNone/>
            </a:pPr>
            <a:r>
              <a:rPr lang="en-US" sz="1600">
                <a:latin typeface="Courier New" charset="0"/>
              </a:rPr>
              <a:t>	</a:t>
            </a:r>
            <a:r>
              <a:rPr lang="en-US" sz="2000">
                <a:solidFill>
                  <a:srgbClr val="FF0000"/>
                </a:solidFill>
                <a:latin typeface="Courier New" charset="0"/>
              </a:rPr>
              <a:t>[</a:t>
            </a:r>
            <a:r>
              <a:rPr lang="en-US" sz="1600">
                <a:solidFill>
                  <a:srgbClr val="FF0000"/>
                </a:solidFill>
                <a:latin typeface="Courier New" charset="0"/>
              </a:rPr>
              <a:t> </a:t>
            </a:r>
            <a:r>
              <a:rPr lang="en-US" sz="1600">
                <a:latin typeface="Courier New" charset="0"/>
              </a:rPr>
              <a:t>Above(x,y)</a:t>
            </a:r>
            <a:r>
              <a:rPr lang="en-US" sz="1600">
                <a:latin typeface="Symbol" charset="0"/>
              </a:rPr>
              <a:t> </a:t>
            </a:r>
            <a:r>
              <a:rPr lang="en-US" sz="2000">
                <a:solidFill>
                  <a:srgbClr val="FF0000"/>
                </a:solidFill>
                <a:latin typeface="Symbol" charset="0"/>
              </a:rPr>
              <a:t>Þ</a:t>
            </a:r>
            <a:r>
              <a:rPr lang="en-US" sz="1600">
                <a:solidFill>
                  <a:srgbClr val="FF0000"/>
                </a:solidFill>
                <a:latin typeface="Symbol" charset="0"/>
              </a:rPr>
              <a:t> </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1600">
                <a:latin typeface="Symbol" charset="0"/>
              </a:rPr>
              <a:t>$</a:t>
            </a:r>
            <a:r>
              <a:rPr lang="en-US" sz="1600">
                <a:latin typeface="Courier New" charset="0"/>
              </a:rPr>
              <a:t>z{OnTop(x,z)</a:t>
            </a:r>
            <a:r>
              <a:rPr lang="en-US" sz="1600">
                <a:latin typeface="Palatino" charset="0"/>
              </a:rPr>
              <a:t> </a:t>
            </a:r>
            <a:r>
              <a:rPr lang="en-US" sz="1600">
                <a:latin typeface="Symbol" charset="0"/>
              </a:rPr>
              <a:t>Ù</a:t>
            </a:r>
            <a:r>
              <a:rPr lang="en-US" sz="1600">
                <a:latin typeface="Courier New" charset="0"/>
              </a:rPr>
              <a:t> Above(z,y)}) </a:t>
            </a:r>
            <a:r>
              <a:rPr lang="en-US" sz="2000">
                <a:solidFill>
                  <a:srgbClr val="FF0000"/>
                </a:solidFill>
                <a:latin typeface="Courier New" charset="0"/>
              </a:rPr>
              <a:t>]</a:t>
            </a:r>
          </a:p>
          <a:p>
            <a:pPr marL="457200" indent="-457200" eaLnBrk="1" hangingPunct="1">
              <a:buFont typeface="Wingdings" charset="0"/>
              <a:buNone/>
            </a:pPr>
            <a:r>
              <a:rPr lang="en-US" sz="1600">
                <a:solidFill>
                  <a:srgbClr val="FF0000"/>
                </a:solidFill>
                <a:latin typeface="Courier New" charset="0"/>
              </a:rPr>
              <a:t>    </a:t>
            </a:r>
            <a:r>
              <a:rPr lang="en-US" sz="2000">
                <a:solidFill>
                  <a:srgbClr val="FF0000"/>
                </a:solidFill>
                <a:latin typeface="Symbol" charset="0"/>
              </a:rPr>
              <a:t>Ù</a:t>
            </a:r>
            <a:endParaRPr lang="en-US" sz="2000">
              <a:solidFill>
                <a:srgbClr val="FF0000"/>
              </a:solidFill>
              <a:latin typeface="Courier New" charset="0"/>
            </a:endParaRPr>
          </a:p>
          <a:p>
            <a:pPr marL="457200" indent="-457200" eaLnBrk="1" hangingPunct="1">
              <a:buFont typeface="Wingdings" charset="0"/>
              <a:buNone/>
            </a:pPr>
            <a:r>
              <a:rPr lang="en-US" sz="1600">
                <a:solidFill>
                  <a:srgbClr val="FF0000"/>
                </a:solidFill>
                <a:latin typeface="Courier New" charset="0"/>
              </a:rPr>
              <a:t>	</a:t>
            </a:r>
            <a:r>
              <a:rPr lang="en-US" sz="2000">
                <a:solidFill>
                  <a:srgbClr val="FF0000"/>
                </a:solidFill>
                <a:latin typeface="Courier New" charset="0"/>
              </a:rPr>
              <a:t>[</a:t>
            </a:r>
            <a:r>
              <a:rPr lang="en-US" sz="1600">
                <a:solidFill>
                  <a:srgbClr val="FF0000"/>
                </a:solidFill>
                <a:latin typeface="Courier New" charset="0"/>
              </a:rPr>
              <a:t> </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1600">
                <a:latin typeface="Symbol" charset="0"/>
              </a:rPr>
              <a:t>$</a:t>
            </a:r>
            <a:r>
              <a:rPr lang="en-US" sz="1600">
                <a:latin typeface="Courier New" charset="0"/>
              </a:rPr>
              <a:t>z{OnTop(x,z)</a:t>
            </a:r>
            <a:r>
              <a:rPr lang="en-US" sz="1600">
                <a:latin typeface="Palatino" charset="0"/>
              </a:rPr>
              <a:t> </a:t>
            </a:r>
            <a:r>
              <a:rPr lang="en-US" sz="1600">
                <a:latin typeface="Symbol" charset="0"/>
              </a:rPr>
              <a:t>Ù</a:t>
            </a:r>
            <a:r>
              <a:rPr lang="en-US" sz="1600">
                <a:latin typeface="Courier New" charset="0"/>
              </a:rPr>
              <a:t> Above(z,y)})</a:t>
            </a:r>
            <a:r>
              <a:rPr lang="en-US" sz="1600">
                <a:latin typeface="Symbol" charset="0"/>
              </a:rPr>
              <a:t> </a:t>
            </a:r>
            <a:r>
              <a:rPr lang="en-US" sz="2000">
                <a:solidFill>
                  <a:srgbClr val="FF0000"/>
                </a:solidFill>
                <a:latin typeface="Symbol" charset="0"/>
              </a:rPr>
              <a:t>Þ</a:t>
            </a:r>
            <a:r>
              <a:rPr lang="en-US" sz="1600">
                <a:solidFill>
                  <a:srgbClr val="FF0000"/>
                </a:solidFill>
                <a:latin typeface="Symbol" charset="0"/>
              </a:rPr>
              <a:t>  </a:t>
            </a:r>
            <a:r>
              <a:rPr lang="en-US" sz="1600">
                <a:latin typeface="Courier New" charset="0"/>
              </a:rPr>
              <a:t>Above(x,y) </a:t>
            </a:r>
            <a:r>
              <a:rPr lang="en-US" sz="2000">
                <a:solidFill>
                  <a:srgbClr val="FF0000"/>
                </a:solidFill>
                <a:latin typeface="Courier New" charset="0"/>
              </a:rPr>
              <a:t>]</a:t>
            </a:r>
          </a:p>
          <a:p>
            <a:pPr marL="457200" indent="-457200" eaLnBrk="1" hangingPunct="1">
              <a:buFont typeface="Wingdings" charset="0"/>
              <a:buNone/>
            </a:pPr>
            <a:r>
              <a:rPr lang="en-US" sz="1600">
                <a:solidFill>
                  <a:srgbClr val="FF0000"/>
                </a:solidFill>
                <a:latin typeface="Courier New" charset="0"/>
              </a:rPr>
              <a:t> </a:t>
            </a:r>
            <a:r>
              <a:rPr lang="en-US" sz="1600">
                <a:latin typeface="Courier New" charset="0"/>
              </a:rPr>
              <a:t>}</a:t>
            </a:r>
            <a:endParaRPr lang="en-US" sz="2000">
              <a:solidFill>
                <a:schemeClr val="tx2"/>
              </a:solidFill>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434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4349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34349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43491">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43491">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43491">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343491">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343491">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3434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3491"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183747" name="Rectangle 3"/>
          <p:cNvSpPr>
            <a:spLocks noGrp="1" noChangeArrowheads="1"/>
          </p:cNvSpPr>
          <p:nvPr>
            <p:ph idx="1"/>
          </p:nvPr>
        </p:nvSpPr>
        <p:spPr/>
        <p:txBody>
          <a:bodyPr/>
          <a:lstStyle/>
          <a:p>
            <a:pPr marL="457200" indent="-457200" eaLnBrk="1" hangingPunct="1">
              <a:buFont typeface="Wingdings" charset="0"/>
              <a:buAutoNum type="arabicPeriod" startAt="2"/>
            </a:pPr>
            <a:r>
              <a:rPr lang="en-US" sz="2000">
                <a:latin typeface="Calibri" charset="0"/>
              </a:rPr>
              <a:t>Replace </a:t>
            </a:r>
            <a:r>
              <a:rPr lang="en-US" sz="2000">
                <a:latin typeface="Symbol" charset="0"/>
              </a:rPr>
              <a:t>Þ</a:t>
            </a:r>
            <a:r>
              <a:rPr lang="en-US" sz="2000">
                <a:latin typeface="Calibri" charset="0"/>
              </a:rPr>
              <a:t> with equivalent: </a:t>
            </a:r>
            <a:br>
              <a:rPr lang="en-US" sz="2000">
                <a:latin typeface="Calibri" charset="0"/>
              </a:rPr>
            </a:br>
            <a:r>
              <a:rPr lang="en-US" sz="2000">
                <a:latin typeface="Calibri" charset="0"/>
              </a:rPr>
              <a:t>convert    </a:t>
            </a:r>
            <a:r>
              <a:rPr lang="en-US" sz="2000">
                <a:solidFill>
                  <a:schemeClr val="hlink"/>
                </a:solidFill>
                <a:latin typeface="Courier New" charset="0"/>
              </a:rPr>
              <a:t>P</a:t>
            </a:r>
            <a:r>
              <a:rPr lang="en-US" sz="2000">
                <a:solidFill>
                  <a:schemeClr val="hlink"/>
                </a:solidFill>
                <a:latin typeface="Calibri" charset="0"/>
              </a:rPr>
              <a:t> </a:t>
            </a:r>
            <a:r>
              <a:rPr lang="en-US" sz="2000">
                <a:solidFill>
                  <a:schemeClr val="hlink"/>
                </a:solidFill>
                <a:latin typeface="Symbol" charset="0"/>
              </a:rPr>
              <a:t>Þ</a:t>
            </a:r>
            <a:r>
              <a:rPr lang="en-US" sz="2000">
                <a:solidFill>
                  <a:schemeClr val="hlink"/>
                </a:solidFill>
                <a:latin typeface="Calibri" charset="0"/>
              </a:rPr>
              <a:t> </a:t>
            </a:r>
            <a:r>
              <a:rPr lang="en-US" sz="2000">
                <a:solidFill>
                  <a:schemeClr val="hlink"/>
                </a:solidFill>
                <a:latin typeface="Courier New" charset="0"/>
              </a:rPr>
              <a:t>Q</a:t>
            </a:r>
            <a:r>
              <a:rPr lang="en-US" sz="2000">
                <a:latin typeface="Calibri" charset="0"/>
              </a:rPr>
              <a:t>    to    </a:t>
            </a:r>
            <a:r>
              <a:rPr lang="en-US" sz="2000">
                <a:solidFill>
                  <a:schemeClr val="tx2"/>
                </a:solidFill>
                <a:latin typeface="Symbol" charset="0"/>
              </a:rPr>
              <a:t>Ø</a:t>
            </a:r>
            <a:r>
              <a:rPr lang="en-US" sz="2000">
                <a:solidFill>
                  <a:schemeClr val="tx2"/>
                </a:solidFill>
                <a:latin typeface="Courier New" charset="0"/>
              </a:rPr>
              <a:t>P</a:t>
            </a:r>
            <a:r>
              <a:rPr lang="en-US" sz="2000">
                <a:solidFill>
                  <a:schemeClr val="tx2"/>
                </a:solidFill>
                <a:latin typeface="Calibri" charset="0"/>
              </a:rPr>
              <a:t> </a:t>
            </a:r>
            <a:r>
              <a:rPr lang="en-US" sz="2000">
                <a:solidFill>
                  <a:schemeClr val="tx2"/>
                </a:solidFill>
                <a:latin typeface="Symbol" charset="0"/>
              </a:rPr>
              <a:t>Ú</a:t>
            </a:r>
            <a:r>
              <a:rPr lang="en-US" sz="2000">
                <a:solidFill>
                  <a:schemeClr val="tx2"/>
                </a:solidFill>
                <a:latin typeface="Calibri" charset="0"/>
              </a:rPr>
              <a:t> </a:t>
            </a:r>
            <a:r>
              <a:rPr lang="en-US" sz="2000">
                <a:solidFill>
                  <a:schemeClr val="tx2"/>
                </a:solidFill>
                <a:latin typeface="Courier New" charset="0"/>
              </a:rPr>
              <a:t>Q</a:t>
            </a:r>
          </a:p>
          <a:p>
            <a:pPr marL="457200" indent="-457200" eaLnBrk="1" hangingPunct="1">
              <a:buFont typeface="Wingdings" charset="0"/>
              <a:buNone/>
            </a:pPr>
            <a:endParaRPr lang="en-US" sz="2000">
              <a:solidFill>
                <a:schemeClr val="tx2"/>
              </a:solidFill>
              <a:latin typeface="Courier New" charset="0"/>
            </a:endParaRPr>
          </a:p>
          <a:p>
            <a:pPr marL="457200" indent="-457200" eaLnBrk="1" hangingPunct="1">
              <a:buFont typeface="Wingdings" charset="0"/>
              <a:buNone/>
            </a:pPr>
            <a:r>
              <a:rPr lang="en-US" sz="1600">
                <a:solidFill>
                  <a:srgbClr val="000000"/>
                </a:solidFill>
                <a:latin typeface="Symbol" charset="0"/>
              </a:rPr>
              <a:t>  "</a:t>
            </a:r>
            <a:r>
              <a:rPr lang="en-US" sz="1600">
                <a:solidFill>
                  <a:srgbClr val="000000"/>
                </a:solidFill>
                <a:latin typeface="Courier New" charset="0"/>
              </a:rPr>
              <a:t>x,y {</a:t>
            </a:r>
            <a:br>
              <a:rPr lang="en-US" sz="1600">
                <a:solidFill>
                  <a:srgbClr val="000000"/>
                </a:solidFill>
                <a:latin typeface="Courier New" charset="0"/>
              </a:rPr>
            </a:br>
            <a:r>
              <a:rPr lang="en-US" sz="1600">
                <a:solidFill>
                  <a:srgbClr val="000000"/>
                </a:solidFill>
                <a:latin typeface="Courier New" charset="0"/>
              </a:rPr>
              <a:t>[ Above(x,y)</a:t>
            </a:r>
            <a:r>
              <a:rPr lang="en-US" sz="1600">
                <a:solidFill>
                  <a:srgbClr val="000000"/>
                </a:solidFill>
                <a:latin typeface="Symbol" charset="0"/>
              </a:rPr>
              <a:t> </a:t>
            </a:r>
            <a:r>
              <a:rPr lang="en-US" sz="2000">
                <a:solidFill>
                  <a:srgbClr val="FF0000"/>
                </a:solidFill>
                <a:latin typeface="Symbol" charset="0"/>
              </a:rPr>
              <a:t>Þ</a:t>
            </a:r>
            <a:r>
              <a:rPr lang="en-US" sz="1600">
                <a:solidFill>
                  <a:srgbClr val="000000"/>
                </a:solidFill>
                <a:latin typeface="Symbol" charset="0"/>
              </a:rPr>
              <a:t> </a:t>
            </a:r>
            <a:r>
              <a:rPr lang="en-US" sz="1600">
                <a:solidFill>
                  <a:srgbClr val="000000"/>
                </a:solidFill>
                <a:latin typeface="Courier New" charset="0"/>
              </a:rPr>
              <a:t>(OnTop(x,y)</a:t>
            </a:r>
            <a:r>
              <a:rPr lang="en-US" sz="1600">
                <a:solidFill>
                  <a:srgbClr val="000000"/>
                </a:solidFill>
                <a:latin typeface="Palatino" charset="0"/>
              </a:rPr>
              <a:t> </a:t>
            </a:r>
            <a:r>
              <a:rPr lang="en-US" sz="1600">
                <a:solidFill>
                  <a:srgbClr val="000000"/>
                </a:solidFill>
                <a:latin typeface="Symbol" charset="0"/>
              </a:rPr>
              <a:t>Ú</a:t>
            </a:r>
            <a:r>
              <a:rPr lang="en-US" sz="1600">
                <a:solidFill>
                  <a:srgbClr val="000000"/>
                </a:solidFill>
                <a:latin typeface="Palatino" charset="0"/>
              </a:rPr>
              <a:t> </a:t>
            </a:r>
            <a:r>
              <a:rPr lang="en-US" sz="1600">
                <a:solidFill>
                  <a:srgbClr val="000000"/>
                </a:solidFill>
                <a:latin typeface="Symbol" charset="0"/>
              </a:rPr>
              <a:t>$</a:t>
            </a:r>
            <a:r>
              <a:rPr lang="en-US" sz="1600">
                <a:solidFill>
                  <a:srgbClr val="000000"/>
                </a:solidFill>
                <a:latin typeface="Courier New" charset="0"/>
              </a:rPr>
              <a:t>z{OnTop(x,z)</a:t>
            </a:r>
            <a:r>
              <a:rPr lang="en-US" sz="1600">
                <a:solidFill>
                  <a:srgbClr val="000000"/>
                </a:solidFill>
                <a:latin typeface="Palatino" charset="0"/>
              </a:rPr>
              <a:t> </a:t>
            </a:r>
            <a:r>
              <a:rPr lang="en-US" sz="1600">
                <a:solidFill>
                  <a:srgbClr val="000000"/>
                </a:solidFill>
                <a:latin typeface="Symbol" charset="0"/>
              </a:rPr>
              <a:t>Ù</a:t>
            </a:r>
            <a:r>
              <a:rPr lang="en-US" sz="1600">
                <a:solidFill>
                  <a:srgbClr val="000000"/>
                </a:solidFill>
                <a:latin typeface="Courier New" charset="0"/>
              </a:rPr>
              <a:t> Above(z,y)}) ]</a:t>
            </a:r>
            <a:br>
              <a:rPr lang="en-US" sz="1600">
                <a:solidFill>
                  <a:srgbClr val="000000"/>
                </a:solidFill>
                <a:latin typeface="Courier New" charset="0"/>
              </a:rPr>
            </a:br>
            <a:r>
              <a:rPr lang="en-US" sz="1600">
                <a:solidFill>
                  <a:srgbClr val="000000"/>
                </a:solidFill>
                <a:latin typeface="Symbol" charset="0"/>
              </a:rPr>
              <a:t>Ù</a:t>
            </a:r>
            <a:r>
              <a:rPr lang="en-US" sz="1600">
                <a:solidFill>
                  <a:srgbClr val="000000"/>
                </a:solidFill>
                <a:latin typeface="Courier New" charset="0"/>
              </a:rPr>
              <a:t/>
            </a:r>
            <a:br>
              <a:rPr lang="en-US" sz="1600">
                <a:solidFill>
                  <a:srgbClr val="000000"/>
                </a:solidFill>
                <a:latin typeface="Courier New" charset="0"/>
              </a:rPr>
            </a:br>
            <a:r>
              <a:rPr lang="en-US" sz="1600">
                <a:solidFill>
                  <a:srgbClr val="000000"/>
                </a:solidFill>
                <a:latin typeface="Courier New" charset="0"/>
              </a:rPr>
              <a:t>[ (OnTop(x,y)</a:t>
            </a:r>
            <a:r>
              <a:rPr lang="en-US" sz="1600">
                <a:solidFill>
                  <a:srgbClr val="000000"/>
                </a:solidFill>
                <a:latin typeface="Palatino" charset="0"/>
              </a:rPr>
              <a:t> </a:t>
            </a:r>
            <a:r>
              <a:rPr lang="en-US" sz="1600">
                <a:solidFill>
                  <a:srgbClr val="000000"/>
                </a:solidFill>
                <a:latin typeface="Symbol" charset="0"/>
              </a:rPr>
              <a:t>Ú</a:t>
            </a:r>
            <a:r>
              <a:rPr lang="en-US" sz="1600">
                <a:solidFill>
                  <a:srgbClr val="000000"/>
                </a:solidFill>
                <a:latin typeface="Palatino" charset="0"/>
              </a:rPr>
              <a:t> </a:t>
            </a:r>
            <a:r>
              <a:rPr lang="en-US" sz="1600">
                <a:solidFill>
                  <a:srgbClr val="000000"/>
                </a:solidFill>
                <a:latin typeface="Symbol" charset="0"/>
              </a:rPr>
              <a:t>$</a:t>
            </a:r>
            <a:r>
              <a:rPr lang="en-US" sz="1600">
                <a:solidFill>
                  <a:srgbClr val="000000"/>
                </a:solidFill>
                <a:latin typeface="Courier New" charset="0"/>
              </a:rPr>
              <a:t>z{OnTop(x,z)</a:t>
            </a:r>
            <a:r>
              <a:rPr lang="en-US" sz="1600">
                <a:solidFill>
                  <a:srgbClr val="000000"/>
                </a:solidFill>
                <a:latin typeface="Palatino" charset="0"/>
              </a:rPr>
              <a:t> </a:t>
            </a:r>
            <a:r>
              <a:rPr lang="en-US" sz="1600">
                <a:solidFill>
                  <a:srgbClr val="000000"/>
                </a:solidFill>
                <a:latin typeface="Symbol" charset="0"/>
              </a:rPr>
              <a:t>Ù</a:t>
            </a:r>
            <a:r>
              <a:rPr lang="en-US" sz="1600">
                <a:solidFill>
                  <a:srgbClr val="000000"/>
                </a:solidFill>
                <a:latin typeface="Courier New" charset="0"/>
              </a:rPr>
              <a:t> Above(z,y)})</a:t>
            </a:r>
            <a:r>
              <a:rPr lang="en-US" sz="1600">
                <a:solidFill>
                  <a:srgbClr val="000000"/>
                </a:solidFill>
                <a:latin typeface="Symbol" charset="0"/>
              </a:rPr>
              <a:t> </a:t>
            </a:r>
            <a:r>
              <a:rPr lang="en-US" sz="2000">
                <a:solidFill>
                  <a:srgbClr val="FF0000"/>
                </a:solidFill>
                <a:latin typeface="Symbol" charset="0"/>
              </a:rPr>
              <a:t>Þ</a:t>
            </a:r>
            <a:r>
              <a:rPr lang="en-US" sz="1600">
                <a:solidFill>
                  <a:srgbClr val="000000"/>
                </a:solidFill>
                <a:latin typeface="Symbol" charset="0"/>
              </a:rPr>
              <a:t>  </a:t>
            </a:r>
            <a:r>
              <a:rPr lang="en-US" sz="1600">
                <a:solidFill>
                  <a:srgbClr val="000000"/>
                </a:solidFill>
                <a:latin typeface="Courier New" charset="0"/>
              </a:rPr>
              <a:t>Above(x,y) ] }</a:t>
            </a:r>
            <a:endParaRPr lang="en-US" sz="1600">
              <a:solidFill>
                <a:srgbClr val="000000"/>
              </a:solidFill>
              <a:latin typeface="Calibri" charset="0"/>
            </a:endParaRPr>
          </a:p>
          <a:p>
            <a:pPr marL="457200" indent="-457200" eaLnBrk="1" hangingPunct="1">
              <a:buFont typeface="Wingdings" charset="0"/>
              <a:buNone/>
            </a:pPr>
            <a:r>
              <a:rPr lang="en-US" sz="2000">
                <a:solidFill>
                  <a:srgbClr val="000000"/>
                </a:solidFill>
                <a:latin typeface="Calibri" charset="0"/>
              </a:rPr>
              <a:t> becomes:</a:t>
            </a:r>
            <a:endParaRPr lang="en-US" sz="2000">
              <a:solidFill>
                <a:schemeClr val="tx2"/>
              </a:solidFill>
              <a:latin typeface="Courier New" charset="0"/>
            </a:endParaRPr>
          </a:p>
          <a:p>
            <a:pPr marL="457200" indent="-457200" eaLnBrk="1" hangingPunct="1">
              <a:buFont typeface="Symbol" charset="0"/>
              <a:buNone/>
            </a:pPr>
            <a:r>
              <a:rPr lang="en-US" sz="1600">
                <a:latin typeface="Symbol" charset="0"/>
              </a:rPr>
              <a:t>  "</a:t>
            </a:r>
            <a:r>
              <a:rPr lang="en-US" sz="1600">
                <a:latin typeface="Courier New" charset="0"/>
              </a:rPr>
              <a:t>x,y {</a:t>
            </a:r>
            <a:br>
              <a:rPr lang="en-US" sz="1600">
                <a:latin typeface="Courier New" charset="0"/>
              </a:rPr>
            </a:br>
            <a:r>
              <a:rPr lang="en-US" sz="1600">
                <a:latin typeface="Courier New" charset="0"/>
              </a:rPr>
              <a:t>[ </a:t>
            </a:r>
            <a:r>
              <a:rPr lang="en-US" sz="2000">
                <a:solidFill>
                  <a:srgbClr val="FF0000"/>
                </a:solidFill>
                <a:latin typeface="Symbol" charset="0"/>
              </a:rPr>
              <a:t>Ø</a:t>
            </a:r>
            <a:r>
              <a:rPr lang="en-US" sz="1600">
                <a:latin typeface="Courier New" charset="0"/>
              </a:rPr>
              <a:t>Above(x,y)</a:t>
            </a:r>
            <a:r>
              <a:rPr lang="en-US" sz="1600">
                <a:latin typeface="Symbol" charset="0"/>
              </a:rPr>
              <a:t> </a:t>
            </a:r>
            <a:r>
              <a:rPr lang="en-US" sz="2000">
                <a:solidFill>
                  <a:srgbClr val="FF0000"/>
                </a:solidFill>
                <a:latin typeface="Symbol" charset="0"/>
              </a:rPr>
              <a:t>Ú</a:t>
            </a:r>
            <a:r>
              <a:rPr lang="en-US" sz="1600">
                <a:solidFill>
                  <a:srgbClr val="FF0000"/>
                </a:solidFill>
                <a:latin typeface="Symbol" charset="0"/>
              </a:rPr>
              <a:t> </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1600">
                <a:latin typeface="Symbol" charset="0"/>
              </a:rPr>
              <a:t>$</a:t>
            </a:r>
            <a:r>
              <a:rPr lang="en-US" sz="1600">
                <a:latin typeface="Courier New" charset="0"/>
              </a:rPr>
              <a:t>z{OnTop(x,z)</a:t>
            </a:r>
            <a:r>
              <a:rPr lang="en-US" sz="1600">
                <a:latin typeface="Palatino" charset="0"/>
              </a:rPr>
              <a:t> </a:t>
            </a:r>
            <a:r>
              <a:rPr lang="en-US" sz="1600">
                <a:latin typeface="Symbol" charset="0"/>
              </a:rPr>
              <a:t>Ù</a:t>
            </a:r>
            <a:r>
              <a:rPr lang="en-US" sz="1600">
                <a:latin typeface="Courier New" charset="0"/>
              </a:rPr>
              <a:t> Above(z,y)}) ]</a:t>
            </a:r>
            <a:r>
              <a:rPr lang="en-US" sz="1600">
                <a:solidFill>
                  <a:srgbClr val="FF0000"/>
                </a:solidFill>
                <a:latin typeface="Courier New" charset="0"/>
              </a:rPr>
              <a:t/>
            </a:r>
            <a:br>
              <a:rPr lang="en-US" sz="1600">
                <a:solidFill>
                  <a:srgbClr val="FF0000"/>
                </a:solidFill>
                <a:latin typeface="Courier New" charset="0"/>
              </a:rPr>
            </a:br>
            <a:r>
              <a:rPr lang="en-US" sz="1600">
                <a:latin typeface="Symbol" charset="0"/>
              </a:rPr>
              <a:t>Ù</a:t>
            </a:r>
            <a:r>
              <a:rPr lang="en-US" sz="1600">
                <a:latin typeface="Courier New" charset="0"/>
              </a:rPr>
              <a:t/>
            </a:r>
            <a:br>
              <a:rPr lang="en-US" sz="1600">
                <a:latin typeface="Courier New" charset="0"/>
              </a:rPr>
            </a:br>
            <a:r>
              <a:rPr lang="en-US" sz="1600">
                <a:latin typeface="Courier New" charset="0"/>
              </a:rPr>
              <a:t>[ </a:t>
            </a:r>
            <a:r>
              <a:rPr lang="en-US" sz="2000">
                <a:solidFill>
                  <a:srgbClr val="FF0000"/>
                </a:solidFill>
                <a:latin typeface="Symbol" charset="0"/>
              </a:rPr>
              <a:t>Ø</a:t>
            </a:r>
            <a:r>
              <a:rPr lang="en-US" sz="1600">
                <a:solidFill>
                  <a:srgbClr val="000000"/>
                </a:solidFill>
                <a:latin typeface="Courier New" charset="0"/>
              </a:rPr>
              <a:t>(</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1600">
                <a:latin typeface="Symbol" charset="0"/>
              </a:rPr>
              <a:t>$</a:t>
            </a:r>
            <a:r>
              <a:rPr lang="en-US" sz="1600">
                <a:latin typeface="Courier New" charset="0"/>
              </a:rPr>
              <a:t>z{OnTop(x,z)</a:t>
            </a:r>
            <a:r>
              <a:rPr lang="en-US" sz="1600">
                <a:latin typeface="Palatino" charset="0"/>
              </a:rPr>
              <a:t> </a:t>
            </a:r>
            <a:r>
              <a:rPr lang="en-US" sz="1600">
                <a:latin typeface="Symbol" charset="0"/>
              </a:rPr>
              <a:t>Ù</a:t>
            </a:r>
            <a:r>
              <a:rPr lang="en-US" sz="1600">
                <a:latin typeface="Courier New" charset="0"/>
              </a:rPr>
              <a:t> Above(z,y)}</a:t>
            </a:r>
            <a:r>
              <a:rPr lang="en-US" sz="1600">
                <a:solidFill>
                  <a:srgbClr val="000000"/>
                </a:solidFill>
                <a:latin typeface="Courier New" charset="0"/>
              </a:rPr>
              <a:t>)</a:t>
            </a:r>
            <a:r>
              <a:rPr lang="en-US" sz="1600">
                <a:latin typeface="Symbol" charset="0"/>
              </a:rPr>
              <a:t> </a:t>
            </a:r>
            <a:r>
              <a:rPr lang="en-US" sz="2000">
                <a:solidFill>
                  <a:srgbClr val="FF0000"/>
                </a:solidFill>
                <a:latin typeface="Symbol" charset="0"/>
              </a:rPr>
              <a:t>Ú</a:t>
            </a:r>
            <a:r>
              <a:rPr lang="en-US" sz="1600">
                <a:solidFill>
                  <a:srgbClr val="FF0000"/>
                </a:solidFill>
                <a:latin typeface="Symbol" charset="0"/>
              </a:rPr>
              <a:t> </a:t>
            </a:r>
            <a:r>
              <a:rPr lang="en-US" sz="1600">
                <a:latin typeface="Symbol" charset="0"/>
              </a:rPr>
              <a:t> </a:t>
            </a:r>
            <a:r>
              <a:rPr lang="en-US" sz="1600">
                <a:latin typeface="Courier New" charset="0"/>
              </a:rPr>
              <a:t>Above(x,y) ] }</a:t>
            </a:r>
            <a:endParaRPr lang="en-US" sz="2000">
              <a:solidFill>
                <a:schemeClr val="tx2"/>
              </a:solidFill>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83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837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8374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83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3747"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47587" name="Rectangle 3"/>
          <p:cNvSpPr>
            <a:spLocks noGrp="1" noChangeArrowheads="1"/>
          </p:cNvSpPr>
          <p:nvPr>
            <p:ph idx="1"/>
          </p:nvPr>
        </p:nvSpPr>
        <p:spPr/>
        <p:txBody>
          <a:bodyPr/>
          <a:lstStyle/>
          <a:p>
            <a:pPr marL="457200" indent="-457200" eaLnBrk="1" hangingPunct="1">
              <a:buFont typeface="Wingdings" charset="0"/>
              <a:buAutoNum type="arabicPeriod" startAt="3"/>
            </a:pPr>
            <a:r>
              <a:rPr lang="en-US" sz="2000">
                <a:latin typeface="Calibri" charset="0"/>
              </a:rPr>
              <a:t>Reduce scope of </a:t>
            </a:r>
            <a:r>
              <a:rPr lang="en-US" sz="2000">
                <a:latin typeface="Symbol" charset="0"/>
              </a:rPr>
              <a:t>Ø</a:t>
            </a:r>
            <a:r>
              <a:rPr lang="en-US" sz="2000">
                <a:latin typeface="Calibri" charset="0"/>
              </a:rPr>
              <a:t> to single literals:</a:t>
            </a:r>
            <a:br>
              <a:rPr lang="en-US" sz="2000">
                <a:latin typeface="Calibri" charset="0"/>
              </a:rPr>
            </a:br>
            <a:r>
              <a:rPr lang="en-US" sz="2000">
                <a:latin typeface="Calibri" charset="0"/>
              </a:rPr>
              <a:t>convert    </a:t>
            </a:r>
            <a:r>
              <a:rPr lang="en-US" sz="2000">
                <a:solidFill>
                  <a:schemeClr val="hlink"/>
                </a:solidFill>
                <a:latin typeface="Symbol" charset="0"/>
              </a:rPr>
              <a:t>ØØ</a:t>
            </a:r>
            <a:r>
              <a:rPr lang="en-US" sz="2000">
                <a:solidFill>
                  <a:schemeClr val="hlink"/>
                </a:solidFill>
                <a:latin typeface="Courier New" charset="0"/>
              </a:rPr>
              <a:t>P</a:t>
            </a:r>
            <a:r>
              <a:rPr lang="en-US" sz="2000">
                <a:solidFill>
                  <a:schemeClr val="hlink"/>
                </a:solidFill>
                <a:latin typeface="Calibri" charset="0"/>
              </a:rPr>
              <a:t>	</a:t>
            </a:r>
            <a:r>
              <a:rPr lang="en-US" sz="2000">
                <a:latin typeface="Calibri" charset="0"/>
              </a:rPr>
              <a:t>to   </a:t>
            </a:r>
            <a:r>
              <a:rPr lang="en-US" sz="2000">
                <a:solidFill>
                  <a:schemeClr val="tx2"/>
                </a:solidFill>
                <a:latin typeface="Courier New" charset="0"/>
              </a:rPr>
              <a:t>P</a:t>
            </a:r>
            <a:r>
              <a:rPr lang="en-US" sz="2000">
                <a:solidFill>
                  <a:schemeClr val="tx2"/>
                </a:solidFill>
                <a:latin typeface="Calibri" charset="0"/>
              </a:rPr>
              <a:t>		   </a:t>
            </a:r>
            <a:r>
              <a:rPr lang="en-US" sz="2000">
                <a:latin typeface="Calibri" charset="0"/>
              </a:rPr>
              <a:t>(DNE)</a:t>
            </a:r>
            <a:br>
              <a:rPr lang="en-US" sz="2000">
                <a:latin typeface="Calibri" charset="0"/>
              </a:rPr>
            </a:br>
            <a:r>
              <a:rPr lang="en-US" sz="2000">
                <a:latin typeface="Calibri" charset="0"/>
              </a:rPr>
              <a:t>convert    </a:t>
            </a:r>
            <a:r>
              <a:rPr lang="en-US" sz="2000">
                <a:solidFill>
                  <a:schemeClr val="hlink"/>
                </a:solidFill>
                <a:latin typeface="Symbol" charset="0"/>
              </a:rPr>
              <a:t>Ø</a:t>
            </a:r>
            <a:r>
              <a:rPr lang="en-US" sz="2000">
                <a:solidFill>
                  <a:schemeClr val="hlink"/>
                </a:solidFill>
                <a:latin typeface="Courier New" charset="0"/>
              </a:rPr>
              <a:t>(P</a:t>
            </a:r>
            <a:r>
              <a:rPr lang="en-US" sz="2000">
                <a:solidFill>
                  <a:schemeClr val="hlink"/>
                </a:solidFill>
                <a:latin typeface="Symbol" charset="0"/>
              </a:rPr>
              <a:t> Ú </a:t>
            </a:r>
            <a:r>
              <a:rPr lang="en-US" sz="2000">
                <a:solidFill>
                  <a:schemeClr val="hlink"/>
                </a:solidFill>
                <a:latin typeface="Courier New" charset="0"/>
              </a:rPr>
              <a:t>Q)</a:t>
            </a:r>
            <a:r>
              <a:rPr lang="en-US" sz="2000">
                <a:solidFill>
                  <a:schemeClr val="tx2"/>
                </a:solidFill>
                <a:latin typeface="Calibri" charset="0"/>
              </a:rPr>
              <a:t>	</a:t>
            </a:r>
            <a:r>
              <a:rPr lang="en-US" sz="2000">
                <a:latin typeface="Calibri" charset="0"/>
              </a:rPr>
              <a:t>to   </a:t>
            </a:r>
            <a:r>
              <a:rPr lang="en-US" sz="2000">
                <a:solidFill>
                  <a:schemeClr val="tx2"/>
                </a:solidFill>
                <a:latin typeface="Symbol" charset="0"/>
              </a:rPr>
              <a:t>Ø</a:t>
            </a:r>
            <a:r>
              <a:rPr lang="en-US" sz="2000">
                <a:solidFill>
                  <a:schemeClr val="tx2"/>
                </a:solidFill>
                <a:latin typeface="Courier New" charset="0"/>
              </a:rPr>
              <a:t>P</a:t>
            </a:r>
            <a:r>
              <a:rPr lang="en-US" sz="2000">
                <a:solidFill>
                  <a:schemeClr val="tx2"/>
                </a:solidFill>
                <a:latin typeface="Calibri" charset="0"/>
              </a:rPr>
              <a:t> </a:t>
            </a:r>
            <a:r>
              <a:rPr lang="en-US" sz="2000">
                <a:solidFill>
                  <a:schemeClr val="tx2"/>
                </a:solidFill>
                <a:latin typeface="Symbol" charset="0"/>
              </a:rPr>
              <a:t>Ù</a:t>
            </a:r>
            <a:r>
              <a:rPr lang="en-US" sz="2000">
                <a:solidFill>
                  <a:schemeClr val="tx2"/>
                </a:solidFill>
                <a:latin typeface="Calibri" charset="0"/>
              </a:rPr>
              <a:t> </a:t>
            </a:r>
            <a:r>
              <a:rPr lang="en-US" sz="2000">
                <a:solidFill>
                  <a:schemeClr val="tx2"/>
                </a:solidFill>
                <a:latin typeface="Symbol" charset="0"/>
              </a:rPr>
              <a:t>Ø</a:t>
            </a:r>
            <a:r>
              <a:rPr lang="en-US" sz="2000">
                <a:solidFill>
                  <a:schemeClr val="tx2"/>
                </a:solidFill>
                <a:latin typeface="Courier New" charset="0"/>
              </a:rPr>
              <a:t>Q</a:t>
            </a:r>
            <a:r>
              <a:rPr lang="en-US" sz="2000">
                <a:solidFill>
                  <a:schemeClr val="tx2"/>
                </a:solidFill>
                <a:latin typeface="Calibri" charset="0"/>
              </a:rPr>
              <a:t>	   </a:t>
            </a:r>
            <a:r>
              <a:rPr lang="en-US" sz="2000">
                <a:latin typeface="Calibri" charset="0"/>
              </a:rPr>
              <a:t>(de Morgan's)</a:t>
            </a:r>
            <a:br>
              <a:rPr lang="en-US" sz="2000">
                <a:latin typeface="Calibri" charset="0"/>
              </a:rPr>
            </a:br>
            <a:r>
              <a:rPr lang="en-US" sz="2000">
                <a:latin typeface="Calibri" charset="0"/>
              </a:rPr>
              <a:t>convert    </a:t>
            </a:r>
            <a:r>
              <a:rPr lang="en-US" sz="2000">
                <a:solidFill>
                  <a:schemeClr val="hlink"/>
                </a:solidFill>
                <a:latin typeface="Symbol" charset="0"/>
              </a:rPr>
              <a:t>Ø</a:t>
            </a:r>
            <a:r>
              <a:rPr lang="en-US" sz="2000">
                <a:solidFill>
                  <a:schemeClr val="hlink"/>
                </a:solidFill>
                <a:latin typeface="Courier New" charset="0"/>
              </a:rPr>
              <a:t>(P</a:t>
            </a:r>
            <a:r>
              <a:rPr lang="en-US" sz="2000">
                <a:solidFill>
                  <a:schemeClr val="hlink"/>
                </a:solidFill>
                <a:latin typeface="Symbol" charset="0"/>
              </a:rPr>
              <a:t> Ù </a:t>
            </a:r>
            <a:r>
              <a:rPr lang="en-US" sz="2000">
                <a:solidFill>
                  <a:schemeClr val="hlink"/>
                </a:solidFill>
                <a:latin typeface="Courier New" charset="0"/>
              </a:rPr>
              <a:t>Q)	</a:t>
            </a:r>
            <a:r>
              <a:rPr lang="en-US" sz="2000">
                <a:latin typeface="Calibri" charset="0"/>
              </a:rPr>
              <a:t>to   </a:t>
            </a:r>
            <a:r>
              <a:rPr lang="en-US" sz="2000">
                <a:solidFill>
                  <a:schemeClr val="tx2"/>
                </a:solidFill>
                <a:latin typeface="Symbol" charset="0"/>
              </a:rPr>
              <a:t>Ø</a:t>
            </a:r>
            <a:r>
              <a:rPr lang="en-US" sz="2000">
                <a:solidFill>
                  <a:schemeClr val="tx2"/>
                </a:solidFill>
                <a:latin typeface="Courier New" charset="0"/>
              </a:rPr>
              <a:t>P</a:t>
            </a:r>
            <a:r>
              <a:rPr lang="en-US" sz="2000">
                <a:solidFill>
                  <a:schemeClr val="tx2"/>
                </a:solidFill>
                <a:latin typeface="Calibri" charset="0"/>
              </a:rPr>
              <a:t> </a:t>
            </a:r>
            <a:r>
              <a:rPr lang="en-US" sz="2000">
                <a:solidFill>
                  <a:schemeClr val="tx2"/>
                </a:solidFill>
                <a:latin typeface="Symbol" charset="0"/>
              </a:rPr>
              <a:t>Ú</a:t>
            </a:r>
            <a:r>
              <a:rPr lang="en-US" sz="2000">
                <a:solidFill>
                  <a:schemeClr val="tx2"/>
                </a:solidFill>
                <a:latin typeface="Calibri" charset="0"/>
              </a:rPr>
              <a:t> </a:t>
            </a:r>
            <a:r>
              <a:rPr lang="en-US" sz="2000">
                <a:solidFill>
                  <a:schemeClr val="tx2"/>
                </a:solidFill>
                <a:latin typeface="Symbol" charset="0"/>
              </a:rPr>
              <a:t>Ø</a:t>
            </a:r>
            <a:r>
              <a:rPr lang="en-US" sz="2000">
                <a:solidFill>
                  <a:schemeClr val="tx2"/>
                </a:solidFill>
                <a:latin typeface="Courier New" charset="0"/>
              </a:rPr>
              <a:t>Q</a:t>
            </a:r>
            <a:r>
              <a:rPr lang="en-US" sz="2000">
                <a:latin typeface="Calibri" charset="0"/>
              </a:rPr>
              <a:t>	   (de Morgan's)</a:t>
            </a:r>
            <a:br>
              <a:rPr lang="en-US" sz="2000">
                <a:latin typeface="Calibri" charset="0"/>
              </a:rPr>
            </a:br>
            <a:r>
              <a:rPr lang="en-US" sz="2000">
                <a:latin typeface="Calibri" charset="0"/>
              </a:rPr>
              <a:t>convert    </a:t>
            </a:r>
            <a:r>
              <a:rPr lang="en-US" sz="2000">
                <a:solidFill>
                  <a:schemeClr val="hlink"/>
                </a:solidFill>
                <a:latin typeface="Symbol" charset="0"/>
              </a:rPr>
              <a:t>Ø"</a:t>
            </a:r>
            <a:r>
              <a:rPr lang="en-US" sz="2000">
                <a:solidFill>
                  <a:schemeClr val="hlink"/>
                </a:solidFill>
                <a:latin typeface="Courier New" charset="0"/>
              </a:rPr>
              <a:t>x</a:t>
            </a:r>
            <a:r>
              <a:rPr lang="en-US" sz="2000">
                <a:solidFill>
                  <a:schemeClr val="hlink"/>
                </a:solidFill>
                <a:latin typeface="Symbol" charset="0"/>
              </a:rPr>
              <a:t> </a:t>
            </a:r>
            <a:r>
              <a:rPr lang="en-US" sz="2000">
                <a:solidFill>
                  <a:schemeClr val="hlink"/>
                </a:solidFill>
                <a:latin typeface="Courier New" charset="0"/>
              </a:rPr>
              <a:t>P</a:t>
            </a:r>
            <a:r>
              <a:rPr lang="en-US" sz="2000">
                <a:solidFill>
                  <a:schemeClr val="tx2"/>
                </a:solidFill>
                <a:latin typeface="Calibri" charset="0"/>
              </a:rPr>
              <a:t>	</a:t>
            </a:r>
            <a:r>
              <a:rPr lang="en-US" sz="2000">
                <a:latin typeface="Calibri" charset="0"/>
              </a:rPr>
              <a:t>to   </a:t>
            </a:r>
            <a:r>
              <a:rPr lang="en-US" sz="2000">
                <a:solidFill>
                  <a:schemeClr val="tx2"/>
                </a:solidFill>
                <a:latin typeface="Symbol" charset="0"/>
              </a:rPr>
              <a:t>$</a:t>
            </a:r>
            <a:r>
              <a:rPr lang="en-US" sz="2000">
                <a:solidFill>
                  <a:schemeClr val="tx2"/>
                </a:solidFill>
                <a:latin typeface="Courier New" charset="0"/>
              </a:rPr>
              <a:t>x</a:t>
            </a:r>
            <a:r>
              <a:rPr lang="en-US" sz="2000">
                <a:solidFill>
                  <a:schemeClr val="tx2"/>
                </a:solidFill>
                <a:latin typeface="Symbol" charset="0"/>
              </a:rPr>
              <a:t> Ø</a:t>
            </a:r>
            <a:r>
              <a:rPr lang="en-US" sz="2000">
                <a:solidFill>
                  <a:schemeClr val="tx2"/>
                </a:solidFill>
                <a:latin typeface="Courier New" charset="0"/>
              </a:rPr>
              <a:t>P</a:t>
            </a:r>
            <a:br>
              <a:rPr lang="en-US" sz="2000">
                <a:solidFill>
                  <a:schemeClr val="tx2"/>
                </a:solidFill>
                <a:latin typeface="Courier New" charset="0"/>
              </a:rPr>
            </a:br>
            <a:r>
              <a:rPr lang="en-US" sz="2000">
                <a:latin typeface="Calibri" charset="0"/>
              </a:rPr>
              <a:t>convert    </a:t>
            </a:r>
            <a:r>
              <a:rPr lang="en-US" sz="2000">
                <a:solidFill>
                  <a:schemeClr val="hlink"/>
                </a:solidFill>
                <a:latin typeface="Symbol" charset="0"/>
              </a:rPr>
              <a:t>Ø$</a:t>
            </a:r>
            <a:r>
              <a:rPr lang="en-US" sz="2000">
                <a:solidFill>
                  <a:schemeClr val="hlink"/>
                </a:solidFill>
                <a:latin typeface="Courier New" charset="0"/>
              </a:rPr>
              <a:t>x</a:t>
            </a:r>
            <a:r>
              <a:rPr lang="en-US" sz="2000">
                <a:solidFill>
                  <a:schemeClr val="hlink"/>
                </a:solidFill>
                <a:latin typeface="Symbol" charset="0"/>
              </a:rPr>
              <a:t> </a:t>
            </a:r>
            <a:r>
              <a:rPr lang="en-US" sz="2000">
                <a:solidFill>
                  <a:schemeClr val="hlink"/>
                </a:solidFill>
                <a:latin typeface="Courier New" charset="0"/>
              </a:rPr>
              <a:t>P</a:t>
            </a:r>
            <a:r>
              <a:rPr lang="en-US" sz="2000">
                <a:solidFill>
                  <a:schemeClr val="tx2"/>
                </a:solidFill>
                <a:latin typeface="Calibri" charset="0"/>
              </a:rPr>
              <a:t>	</a:t>
            </a:r>
            <a:r>
              <a:rPr lang="en-US" sz="2000">
                <a:latin typeface="Calibri" charset="0"/>
              </a:rPr>
              <a:t>to   </a:t>
            </a:r>
            <a:r>
              <a:rPr lang="en-US" sz="2000">
                <a:solidFill>
                  <a:schemeClr val="tx2"/>
                </a:solidFill>
                <a:latin typeface="Symbol" charset="0"/>
              </a:rPr>
              <a:t>"</a:t>
            </a:r>
            <a:r>
              <a:rPr lang="en-US" sz="2000">
                <a:solidFill>
                  <a:schemeClr val="tx2"/>
                </a:solidFill>
                <a:latin typeface="Courier New" charset="0"/>
              </a:rPr>
              <a:t>x</a:t>
            </a:r>
            <a:r>
              <a:rPr lang="en-US" sz="2000">
                <a:solidFill>
                  <a:schemeClr val="tx2"/>
                </a:solidFill>
                <a:latin typeface="Symbol" charset="0"/>
              </a:rPr>
              <a:t> Ø</a:t>
            </a:r>
            <a:r>
              <a:rPr lang="en-US" sz="2000">
                <a:solidFill>
                  <a:schemeClr val="tx2"/>
                </a:solidFill>
                <a:latin typeface="Courier New" charset="0"/>
              </a:rPr>
              <a:t>P</a:t>
            </a:r>
          </a:p>
          <a:p>
            <a:pPr marL="457200" indent="-457200" eaLnBrk="1" hangingPunct="1">
              <a:spcBef>
                <a:spcPct val="0"/>
              </a:spcBef>
              <a:buFontTx/>
              <a:buNone/>
            </a:pPr>
            <a:r>
              <a:rPr lang="en-US" sz="1600">
                <a:solidFill>
                  <a:srgbClr val="000000"/>
                </a:solidFill>
                <a:latin typeface="Symbol" charset="0"/>
              </a:rPr>
              <a:t>  "</a:t>
            </a:r>
            <a:r>
              <a:rPr lang="en-US" sz="1600">
                <a:solidFill>
                  <a:srgbClr val="000000"/>
                </a:solidFill>
                <a:latin typeface="Courier New" charset="0"/>
              </a:rPr>
              <a:t>x,y {</a:t>
            </a:r>
            <a:br>
              <a:rPr lang="en-US" sz="1600">
                <a:solidFill>
                  <a:srgbClr val="000000"/>
                </a:solidFill>
                <a:latin typeface="Courier New" charset="0"/>
              </a:rPr>
            </a:br>
            <a:r>
              <a:rPr lang="en-US" sz="1600">
                <a:solidFill>
                  <a:srgbClr val="000000"/>
                </a:solidFill>
                <a:latin typeface="Courier New" charset="0"/>
              </a:rPr>
              <a:t>[ </a:t>
            </a:r>
            <a:r>
              <a:rPr lang="en-US" sz="1600">
                <a:solidFill>
                  <a:srgbClr val="000000"/>
                </a:solidFill>
                <a:latin typeface="Symbol" charset="0"/>
              </a:rPr>
              <a:t>Ø</a:t>
            </a:r>
            <a:r>
              <a:rPr lang="en-US" sz="1600">
                <a:solidFill>
                  <a:srgbClr val="000000"/>
                </a:solidFill>
                <a:latin typeface="Courier New" charset="0"/>
              </a:rPr>
              <a:t>Above(x,y)</a:t>
            </a:r>
            <a:r>
              <a:rPr lang="en-US" sz="1600">
                <a:solidFill>
                  <a:srgbClr val="000000"/>
                </a:solidFill>
                <a:latin typeface="Symbol" charset="0"/>
              </a:rPr>
              <a:t> Ú </a:t>
            </a:r>
            <a:r>
              <a:rPr lang="en-US" sz="1600">
                <a:solidFill>
                  <a:srgbClr val="000000"/>
                </a:solidFill>
                <a:latin typeface="Courier New" charset="0"/>
              </a:rPr>
              <a:t>(OnTop(x,y)</a:t>
            </a:r>
            <a:r>
              <a:rPr lang="en-US" sz="1600">
                <a:solidFill>
                  <a:srgbClr val="000000"/>
                </a:solidFill>
                <a:latin typeface="Palatino" charset="0"/>
              </a:rPr>
              <a:t> </a:t>
            </a:r>
            <a:r>
              <a:rPr lang="en-US" sz="1600">
                <a:solidFill>
                  <a:srgbClr val="000000"/>
                </a:solidFill>
                <a:latin typeface="Symbol" charset="0"/>
              </a:rPr>
              <a:t>Ú</a:t>
            </a:r>
            <a:r>
              <a:rPr lang="en-US" sz="1600">
                <a:solidFill>
                  <a:srgbClr val="000000"/>
                </a:solidFill>
                <a:latin typeface="Palatino" charset="0"/>
              </a:rPr>
              <a:t> </a:t>
            </a:r>
            <a:r>
              <a:rPr lang="en-US" sz="1600">
                <a:solidFill>
                  <a:srgbClr val="000000"/>
                </a:solidFill>
                <a:latin typeface="Symbol" charset="0"/>
              </a:rPr>
              <a:t>$</a:t>
            </a:r>
            <a:r>
              <a:rPr lang="en-US" sz="1600">
                <a:solidFill>
                  <a:srgbClr val="000000"/>
                </a:solidFill>
                <a:latin typeface="Courier New" charset="0"/>
              </a:rPr>
              <a:t>z{OnTop(x,z)</a:t>
            </a:r>
            <a:r>
              <a:rPr lang="en-US" sz="1600">
                <a:solidFill>
                  <a:srgbClr val="000000"/>
                </a:solidFill>
                <a:latin typeface="Palatino" charset="0"/>
              </a:rPr>
              <a:t> </a:t>
            </a:r>
            <a:r>
              <a:rPr lang="en-US" sz="1600">
                <a:solidFill>
                  <a:srgbClr val="000000"/>
                </a:solidFill>
                <a:latin typeface="Symbol" charset="0"/>
              </a:rPr>
              <a:t>Ù</a:t>
            </a:r>
            <a:r>
              <a:rPr lang="en-US" sz="1600">
                <a:solidFill>
                  <a:srgbClr val="000000"/>
                </a:solidFill>
                <a:latin typeface="Courier New" charset="0"/>
              </a:rPr>
              <a:t> Above(z,y)}) ] </a:t>
            </a:r>
            <a:r>
              <a:rPr lang="en-US" sz="1600">
                <a:solidFill>
                  <a:srgbClr val="000000"/>
                </a:solidFill>
                <a:latin typeface="Symbol" charset="0"/>
              </a:rPr>
              <a:t>Ù</a:t>
            </a:r>
            <a:r>
              <a:rPr lang="en-US" sz="1600">
                <a:solidFill>
                  <a:srgbClr val="000000"/>
                </a:solidFill>
                <a:latin typeface="Courier New" charset="0"/>
              </a:rPr>
              <a:t/>
            </a:r>
            <a:br>
              <a:rPr lang="en-US" sz="1600">
                <a:solidFill>
                  <a:srgbClr val="000000"/>
                </a:solidFill>
                <a:latin typeface="Courier New" charset="0"/>
              </a:rPr>
            </a:br>
            <a:r>
              <a:rPr lang="en-US" sz="1600">
                <a:solidFill>
                  <a:srgbClr val="000000"/>
                </a:solidFill>
                <a:latin typeface="Courier New" charset="0"/>
              </a:rPr>
              <a:t>[ </a:t>
            </a:r>
            <a:r>
              <a:rPr lang="en-US" sz="1600">
                <a:solidFill>
                  <a:srgbClr val="FF0000"/>
                </a:solidFill>
                <a:latin typeface="Symbol" charset="0"/>
              </a:rPr>
              <a:t>Ø</a:t>
            </a:r>
            <a:r>
              <a:rPr lang="en-US" sz="1600">
                <a:solidFill>
                  <a:srgbClr val="FF0000"/>
                </a:solidFill>
                <a:latin typeface="Courier New" charset="0"/>
              </a:rPr>
              <a:t>(OnTop(x,y)</a:t>
            </a:r>
            <a:r>
              <a:rPr lang="en-US" sz="1600">
                <a:solidFill>
                  <a:srgbClr val="FF0000"/>
                </a:solidFill>
                <a:latin typeface="Palatino" charset="0"/>
              </a:rPr>
              <a:t> </a:t>
            </a:r>
            <a:r>
              <a:rPr lang="en-US" sz="1600">
                <a:solidFill>
                  <a:srgbClr val="FF0000"/>
                </a:solidFill>
                <a:latin typeface="Symbol" charset="0"/>
              </a:rPr>
              <a:t>Ú</a:t>
            </a:r>
            <a:r>
              <a:rPr lang="en-US" sz="1600">
                <a:solidFill>
                  <a:srgbClr val="FF0000"/>
                </a:solidFill>
                <a:latin typeface="Palatino" charset="0"/>
              </a:rPr>
              <a:t> </a:t>
            </a:r>
            <a:r>
              <a:rPr lang="en-US" sz="1600">
                <a:solidFill>
                  <a:srgbClr val="FF0000"/>
                </a:solidFill>
                <a:latin typeface="Symbol" charset="0"/>
              </a:rPr>
              <a:t>$</a:t>
            </a:r>
            <a:r>
              <a:rPr lang="en-US" sz="1600">
                <a:solidFill>
                  <a:srgbClr val="FF0000"/>
                </a:solidFill>
                <a:latin typeface="Courier New" charset="0"/>
              </a:rPr>
              <a:t>z{OnTop(x,z)</a:t>
            </a:r>
            <a:r>
              <a:rPr lang="en-US" sz="1600">
                <a:solidFill>
                  <a:srgbClr val="FF0000"/>
                </a:solidFill>
                <a:latin typeface="Palatino" charset="0"/>
              </a:rPr>
              <a:t> </a:t>
            </a:r>
            <a:r>
              <a:rPr lang="en-US" sz="1600">
                <a:solidFill>
                  <a:srgbClr val="FF0000"/>
                </a:solidFill>
                <a:latin typeface="Symbol" charset="0"/>
              </a:rPr>
              <a:t>Ù</a:t>
            </a:r>
            <a:r>
              <a:rPr lang="en-US" sz="1600">
                <a:solidFill>
                  <a:srgbClr val="FF0000"/>
                </a:solidFill>
                <a:latin typeface="Courier New" charset="0"/>
              </a:rPr>
              <a:t> Above(z,y)})</a:t>
            </a:r>
            <a:r>
              <a:rPr lang="en-US" sz="1600">
                <a:solidFill>
                  <a:srgbClr val="000000"/>
                </a:solidFill>
                <a:latin typeface="Symbol" charset="0"/>
              </a:rPr>
              <a:t> Ú  </a:t>
            </a:r>
            <a:r>
              <a:rPr lang="en-US" sz="1600">
                <a:solidFill>
                  <a:srgbClr val="000000"/>
                </a:solidFill>
                <a:latin typeface="Courier New" charset="0"/>
              </a:rPr>
              <a:t>Above(x,y) ] }</a:t>
            </a:r>
            <a:endParaRPr lang="en-US" sz="1600">
              <a:solidFill>
                <a:srgbClr val="000000"/>
              </a:solidFill>
              <a:latin typeface="Calibri" charset="0"/>
            </a:endParaRPr>
          </a:p>
          <a:p>
            <a:pPr marL="457200" indent="-457200" eaLnBrk="1" hangingPunct="1">
              <a:buFont typeface="Wingdings" charset="0"/>
              <a:buNone/>
            </a:pPr>
            <a:r>
              <a:rPr lang="en-US" sz="2000">
                <a:solidFill>
                  <a:srgbClr val="000000"/>
                </a:solidFill>
                <a:latin typeface="Calibri" charset="0"/>
              </a:rPr>
              <a:t> highlighted part becomes in stages:</a:t>
            </a:r>
          </a:p>
          <a:p>
            <a:pPr marL="914400" lvl="1" indent="-457200" eaLnBrk="1" hangingPunct="1">
              <a:buFontTx/>
              <a:buNone/>
            </a:pPr>
            <a:r>
              <a:rPr lang="en-US" sz="1600" b="1">
                <a:solidFill>
                  <a:srgbClr val="000000"/>
                </a:solidFill>
                <a:latin typeface="Courier New" charset="0"/>
              </a:rPr>
              <a:t>(</a:t>
            </a:r>
            <a:r>
              <a:rPr lang="en-US" sz="2000" b="1">
                <a:solidFill>
                  <a:srgbClr val="FF0000"/>
                </a:solidFill>
                <a:latin typeface="Symbol" charset="0"/>
              </a:rPr>
              <a:t>Ø</a:t>
            </a:r>
            <a:r>
              <a:rPr lang="en-US" sz="1600" b="1">
                <a:solidFill>
                  <a:srgbClr val="000000"/>
                </a:solidFill>
                <a:latin typeface="Courier New" charset="0"/>
              </a:rPr>
              <a:t>OnTop(x,y)</a:t>
            </a:r>
            <a:r>
              <a:rPr lang="en-US" sz="1600" b="1">
                <a:solidFill>
                  <a:srgbClr val="000000"/>
                </a:solidFill>
                <a:latin typeface="Palatino" charset="0"/>
              </a:rPr>
              <a:t> </a:t>
            </a:r>
            <a:r>
              <a:rPr lang="en-US" sz="2000" b="1">
                <a:solidFill>
                  <a:srgbClr val="FF0000"/>
                </a:solidFill>
                <a:latin typeface="Symbol" charset="0"/>
              </a:rPr>
              <a:t>Ù</a:t>
            </a:r>
            <a:r>
              <a:rPr lang="en-US" sz="1600">
                <a:solidFill>
                  <a:srgbClr val="000000"/>
                </a:solidFill>
                <a:latin typeface="Symbol" charset="0"/>
              </a:rPr>
              <a:t>  </a:t>
            </a:r>
            <a:r>
              <a:rPr lang="en-US" sz="2000" b="1">
                <a:solidFill>
                  <a:srgbClr val="FF0000"/>
                </a:solidFill>
                <a:latin typeface="Symbol" charset="0"/>
              </a:rPr>
              <a:t>Ø</a:t>
            </a:r>
            <a:r>
              <a:rPr lang="en-US" sz="1600" b="1">
                <a:solidFill>
                  <a:srgbClr val="CC3300"/>
                </a:solidFill>
                <a:latin typeface="Symbol" charset="0"/>
              </a:rPr>
              <a:t>$</a:t>
            </a:r>
            <a:r>
              <a:rPr lang="en-US" sz="1600" b="1">
                <a:solidFill>
                  <a:srgbClr val="CC3300"/>
                </a:solidFill>
                <a:latin typeface="Courier New" charset="0"/>
              </a:rPr>
              <a:t>z{OnTop(x,z)</a:t>
            </a:r>
            <a:r>
              <a:rPr lang="en-US" sz="1600" b="1">
                <a:solidFill>
                  <a:srgbClr val="CC3300"/>
                </a:solidFill>
                <a:latin typeface="Palatino" charset="0"/>
              </a:rPr>
              <a:t> </a:t>
            </a:r>
            <a:r>
              <a:rPr lang="en-US" sz="1600" b="1">
                <a:solidFill>
                  <a:srgbClr val="CC3300"/>
                </a:solidFill>
                <a:latin typeface="Symbol" charset="0"/>
              </a:rPr>
              <a:t>Ù</a:t>
            </a:r>
            <a:r>
              <a:rPr lang="en-US" sz="1600" b="1">
                <a:solidFill>
                  <a:srgbClr val="CC3300"/>
                </a:solidFill>
                <a:latin typeface="Courier New" charset="0"/>
              </a:rPr>
              <a:t> Above(z,y)}</a:t>
            </a:r>
            <a:r>
              <a:rPr lang="en-US" sz="1600" b="1">
                <a:solidFill>
                  <a:srgbClr val="000000"/>
                </a:solidFill>
                <a:latin typeface="Courier New" charset="0"/>
              </a:rPr>
              <a:t>)</a:t>
            </a:r>
            <a:r>
              <a:rPr lang="en-US" sz="1800" b="1">
                <a:solidFill>
                  <a:srgbClr val="000000"/>
                </a:solidFill>
                <a:latin typeface="Courier New" charset="0"/>
              </a:rPr>
              <a:t>   </a:t>
            </a:r>
            <a:r>
              <a:rPr lang="en-US" sz="1800">
                <a:solidFill>
                  <a:srgbClr val="000000"/>
                </a:solidFill>
                <a:latin typeface="Calibri" charset="0"/>
              </a:rPr>
              <a:t>(de Morgan's)</a:t>
            </a:r>
            <a:endParaRPr lang="en-US" sz="1800" b="1">
              <a:solidFill>
                <a:srgbClr val="000000"/>
              </a:solidFill>
              <a:latin typeface="Courier New" charset="0"/>
            </a:endParaRPr>
          </a:p>
          <a:p>
            <a:pPr marL="914400" lvl="1" indent="-457200" eaLnBrk="1" hangingPunct="1">
              <a:buFontTx/>
              <a:buNone/>
            </a:pPr>
            <a:r>
              <a:rPr lang="en-US" sz="2000" b="1">
                <a:solidFill>
                  <a:srgbClr val="FF0000"/>
                </a:solidFill>
                <a:latin typeface="Symbol" charset="0"/>
              </a:rPr>
              <a:t>"</a:t>
            </a:r>
            <a:r>
              <a:rPr lang="en-US" sz="2000" b="1">
                <a:solidFill>
                  <a:srgbClr val="FF0000"/>
                </a:solidFill>
                <a:latin typeface="Courier New" charset="0"/>
              </a:rPr>
              <a:t>z</a:t>
            </a:r>
            <a:r>
              <a:rPr lang="en-US" sz="1600" b="1">
                <a:solidFill>
                  <a:srgbClr val="A50021"/>
                </a:solidFill>
                <a:latin typeface="Courier New" charset="0"/>
              </a:rPr>
              <a:t> </a:t>
            </a:r>
            <a:r>
              <a:rPr lang="en-US" sz="2000" b="1">
                <a:solidFill>
                  <a:srgbClr val="FF0000"/>
                </a:solidFill>
                <a:latin typeface="Symbol" charset="0"/>
              </a:rPr>
              <a:t>Ø</a:t>
            </a:r>
            <a:r>
              <a:rPr lang="en-US" sz="1600" b="1">
                <a:solidFill>
                  <a:srgbClr val="A50021"/>
                </a:solidFill>
                <a:latin typeface="Courier New" charset="0"/>
              </a:rPr>
              <a:t>{OnTop(x,z)</a:t>
            </a:r>
            <a:r>
              <a:rPr lang="en-US" sz="1600" b="1">
                <a:solidFill>
                  <a:srgbClr val="A50021"/>
                </a:solidFill>
                <a:latin typeface="Palatino" charset="0"/>
              </a:rPr>
              <a:t> </a:t>
            </a:r>
            <a:r>
              <a:rPr lang="en-US" sz="1600" b="1">
                <a:solidFill>
                  <a:srgbClr val="A50021"/>
                </a:solidFill>
                <a:latin typeface="Symbol" charset="0"/>
              </a:rPr>
              <a:t>Ù</a:t>
            </a:r>
            <a:r>
              <a:rPr lang="en-US" sz="1600" b="1">
                <a:solidFill>
                  <a:srgbClr val="A50021"/>
                </a:solidFill>
                <a:latin typeface="Courier New" charset="0"/>
              </a:rPr>
              <a:t> Above(z,y)}</a:t>
            </a:r>
            <a:r>
              <a:rPr lang="en-US" sz="1800" b="1">
                <a:solidFill>
                  <a:srgbClr val="A50021"/>
                </a:solidFill>
                <a:latin typeface="Courier New" charset="0"/>
              </a:rPr>
              <a:t>		   </a:t>
            </a:r>
            <a:r>
              <a:rPr lang="en-US" sz="1800">
                <a:solidFill>
                  <a:srgbClr val="000000"/>
                </a:solidFill>
                <a:latin typeface="Calibri" charset="0"/>
              </a:rPr>
              <a:t>(</a:t>
            </a:r>
            <a:r>
              <a:rPr lang="en-US" sz="1800" b="1">
                <a:solidFill>
                  <a:srgbClr val="000000"/>
                </a:solidFill>
                <a:latin typeface="Symbol" charset="0"/>
              </a:rPr>
              <a:t>Ø$</a:t>
            </a:r>
            <a:r>
              <a:rPr lang="en-US" sz="1800" b="1">
                <a:solidFill>
                  <a:srgbClr val="000000"/>
                </a:solidFill>
                <a:latin typeface="Courier New" charset="0"/>
              </a:rPr>
              <a:t>x</a:t>
            </a:r>
            <a:r>
              <a:rPr lang="en-US" sz="1800" b="1">
                <a:solidFill>
                  <a:srgbClr val="000000"/>
                </a:solidFill>
                <a:latin typeface="Symbol" charset="0"/>
              </a:rPr>
              <a:t> </a:t>
            </a:r>
            <a:r>
              <a:rPr lang="en-US" sz="1800" b="1">
                <a:solidFill>
                  <a:srgbClr val="000000"/>
                </a:solidFill>
                <a:latin typeface="Courier New" charset="0"/>
              </a:rPr>
              <a:t>P</a:t>
            </a:r>
            <a:r>
              <a:rPr lang="en-US" sz="1800">
                <a:solidFill>
                  <a:srgbClr val="000000"/>
                </a:solidFill>
                <a:latin typeface="Calibri" charset="0"/>
              </a:rPr>
              <a:t> to </a:t>
            </a:r>
            <a:r>
              <a:rPr lang="en-US" sz="1800" b="1">
                <a:solidFill>
                  <a:srgbClr val="000000"/>
                </a:solidFill>
                <a:latin typeface="Symbol" charset="0"/>
              </a:rPr>
              <a:t>"</a:t>
            </a:r>
            <a:r>
              <a:rPr lang="en-US" sz="1800" b="1">
                <a:solidFill>
                  <a:srgbClr val="000000"/>
                </a:solidFill>
                <a:latin typeface="Courier New" charset="0"/>
              </a:rPr>
              <a:t>x</a:t>
            </a:r>
            <a:r>
              <a:rPr lang="en-US" sz="1800" b="1">
                <a:solidFill>
                  <a:srgbClr val="000000"/>
                </a:solidFill>
                <a:latin typeface="Symbol" charset="0"/>
              </a:rPr>
              <a:t> Ø</a:t>
            </a:r>
            <a:r>
              <a:rPr lang="en-US" sz="1800" b="1">
                <a:solidFill>
                  <a:srgbClr val="000000"/>
                </a:solidFill>
                <a:latin typeface="Courier New" charset="0"/>
              </a:rPr>
              <a:t>P</a:t>
            </a:r>
            <a:r>
              <a:rPr lang="en-US" sz="1800">
                <a:solidFill>
                  <a:srgbClr val="000000"/>
                </a:solidFill>
                <a:latin typeface="Calibri" charset="0"/>
              </a:rPr>
              <a:t>)</a:t>
            </a:r>
            <a:endParaRPr lang="en-US" sz="1800" b="1">
              <a:solidFill>
                <a:srgbClr val="000000"/>
              </a:solidFill>
              <a:latin typeface="Courier New" charset="0"/>
            </a:endParaRPr>
          </a:p>
          <a:p>
            <a:pPr marL="914400" lvl="1" indent="-457200" eaLnBrk="1" hangingPunct="1">
              <a:buFontTx/>
              <a:buNone/>
            </a:pPr>
            <a:r>
              <a:rPr lang="en-US" sz="1600" b="1">
                <a:solidFill>
                  <a:srgbClr val="000000"/>
                </a:solidFill>
                <a:latin typeface="Courier New" charset="0"/>
              </a:rPr>
              <a:t>{</a:t>
            </a:r>
            <a:r>
              <a:rPr lang="en-US" sz="2000" b="1">
                <a:solidFill>
                  <a:srgbClr val="FF0000"/>
                </a:solidFill>
                <a:latin typeface="Symbol" charset="0"/>
              </a:rPr>
              <a:t>Ø</a:t>
            </a:r>
            <a:r>
              <a:rPr lang="en-US" sz="1600" b="1">
                <a:solidFill>
                  <a:srgbClr val="000000"/>
                </a:solidFill>
                <a:latin typeface="Symbol" charset="0"/>
              </a:rPr>
              <a:t> </a:t>
            </a:r>
            <a:r>
              <a:rPr lang="en-US" sz="1600" b="1">
                <a:solidFill>
                  <a:srgbClr val="000000"/>
                </a:solidFill>
                <a:latin typeface="Courier New" charset="0"/>
              </a:rPr>
              <a:t>OnTop(x,z)</a:t>
            </a:r>
            <a:r>
              <a:rPr lang="en-US" sz="1600" b="1">
                <a:solidFill>
                  <a:srgbClr val="000000"/>
                </a:solidFill>
                <a:latin typeface="Palatino" charset="0"/>
              </a:rPr>
              <a:t> </a:t>
            </a:r>
            <a:r>
              <a:rPr lang="en-US" sz="2000" b="1">
                <a:solidFill>
                  <a:srgbClr val="FF0000"/>
                </a:solidFill>
                <a:latin typeface="Symbol" charset="0"/>
              </a:rPr>
              <a:t>Ú</a:t>
            </a:r>
            <a:r>
              <a:rPr lang="en-US" sz="1600" b="1">
                <a:solidFill>
                  <a:srgbClr val="000000"/>
                </a:solidFill>
                <a:latin typeface="Courier New" charset="0"/>
              </a:rPr>
              <a:t> </a:t>
            </a:r>
            <a:r>
              <a:rPr lang="en-US" sz="2000" b="1">
                <a:solidFill>
                  <a:srgbClr val="FF0000"/>
                </a:solidFill>
                <a:latin typeface="Symbol" charset="0"/>
              </a:rPr>
              <a:t>Ø</a:t>
            </a:r>
            <a:r>
              <a:rPr lang="en-US" sz="1600" b="1">
                <a:solidFill>
                  <a:srgbClr val="000000"/>
                </a:solidFill>
                <a:latin typeface="Symbol" charset="0"/>
              </a:rPr>
              <a:t> </a:t>
            </a:r>
            <a:r>
              <a:rPr lang="en-US" sz="1600" b="1">
                <a:solidFill>
                  <a:srgbClr val="000000"/>
                </a:solidFill>
                <a:latin typeface="Courier New" charset="0"/>
              </a:rPr>
              <a:t>Above(z,y)}</a:t>
            </a:r>
            <a:r>
              <a:rPr lang="en-US" sz="1800" b="1">
                <a:solidFill>
                  <a:srgbClr val="A50021"/>
                </a:solidFill>
                <a:latin typeface="Courier New" charset="0"/>
              </a:rPr>
              <a:t>		      </a:t>
            </a:r>
            <a:r>
              <a:rPr lang="en-US" sz="1800">
                <a:solidFill>
                  <a:srgbClr val="000000"/>
                </a:solidFill>
                <a:latin typeface="Calibri" charset="0"/>
              </a:rPr>
              <a:t>(de Morgan's)</a:t>
            </a:r>
          </a:p>
          <a:p>
            <a:pPr marL="914400" lvl="1" indent="-457200" eaLnBrk="1" hangingPunct="1">
              <a:buFontTx/>
              <a:buNone/>
            </a:pPr>
            <a:r>
              <a:rPr lang="en-US" sz="1600" b="1">
                <a:solidFill>
                  <a:srgbClr val="000000"/>
                </a:solidFill>
                <a:latin typeface="Courier New" charset="0"/>
              </a:rPr>
              <a:t>(</a:t>
            </a:r>
            <a:r>
              <a:rPr lang="en-US" sz="1600" b="1">
                <a:solidFill>
                  <a:srgbClr val="000000"/>
                </a:solidFill>
                <a:latin typeface="Symbol" charset="0"/>
              </a:rPr>
              <a:t>Ø</a:t>
            </a:r>
            <a:r>
              <a:rPr lang="en-US" sz="1600" b="1">
                <a:solidFill>
                  <a:srgbClr val="000000"/>
                </a:solidFill>
                <a:latin typeface="Courier New" charset="0"/>
              </a:rPr>
              <a:t>OnTop(x,y)</a:t>
            </a:r>
            <a:r>
              <a:rPr lang="en-US" sz="1600" b="1">
                <a:solidFill>
                  <a:srgbClr val="000000"/>
                </a:solidFill>
                <a:latin typeface="Palatino" charset="0"/>
              </a:rPr>
              <a:t> </a:t>
            </a:r>
            <a:r>
              <a:rPr lang="en-US" sz="1600" b="1">
                <a:solidFill>
                  <a:srgbClr val="000000"/>
                </a:solidFill>
                <a:latin typeface="Symbol" charset="0"/>
              </a:rPr>
              <a:t>Ù</a:t>
            </a:r>
            <a:r>
              <a:rPr lang="en-US" sz="1600">
                <a:solidFill>
                  <a:srgbClr val="000000"/>
                </a:solidFill>
                <a:latin typeface="Symbol" charset="0"/>
              </a:rPr>
              <a:t>  </a:t>
            </a:r>
            <a:r>
              <a:rPr lang="en-US" sz="1600" b="1">
                <a:solidFill>
                  <a:srgbClr val="000000"/>
                </a:solidFill>
                <a:latin typeface="Symbol" charset="0"/>
              </a:rPr>
              <a:t>"</a:t>
            </a:r>
            <a:r>
              <a:rPr lang="en-US" sz="1600" b="1">
                <a:solidFill>
                  <a:srgbClr val="000000"/>
                </a:solidFill>
                <a:latin typeface="Courier New" charset="0"/>
              </a:rPr>
              <a:t>z{</a:t>
            </a:r>
            <a:r>
              <a:rPr lang="en-US" sz="1600" b="1">
                <a:solidFill>
                  <a:srgbClr val="000000"/>
                </a:solidFill>
                <a:latin typeface="Symbol" charset="0"/>
              </a:rPr>
              <a:t>Ø </a:t>
            </a:r>
            <a:r>
              <a:rPr lang="en-US" sz="1600" b="1">
                <a:solidFill>
                  <a:srgbClr val="000000"/>
                </a:solidFill>
                <a:latin typeface="Courier New" charset="0"/>
              </a:rPr>
              <a:t>OnTop(x,z)</a:t>
            </a:r>
            <a:r>
              <a:rPr lang="en-US" sz="1600" b="1">
                <a:solidFill>
                  <a:srgbClr val="000000"/>
                </a:solidFill>
                <a:latin typeface="Palatino" charset="0"/>
              </a:rPr>
              <a:t> </a:t>
            </a:r>
            <a:r>
              <a:rPr lang="en-US" sz="1600" b="1">
                <a:solidFill>
                  <a:srgbClr val="000000"/>
                </a:solidFill>
                <a:latin typeface="Symbol" charset="0"/>
              </a:rPr>
              <a:t>Ú</a:t>
            </a:r>
            <a:r>
              <a:rPr lang="en-US" sz="1600" b="1">
                <a:solidFill>
                  <a:srgbClr val="000000"/>
                </a:solidFill>
                <a:latin typeface="Courier New" charset="0"/>
              </a:rPr>
              <a:t> </a:t>
            </a:r>
            <a:r>
              <a:rPr lang="en-US" sz="1600" b="1">
                <a:solidFill>
                  <a:srgbClr val="000000"/>
                </a:solidFill>
                <a:latin typeface="Symbol" charset="0"/>
              </a:rPr>
              <a:t>Ø </a:t>
            </a:r>
            <a:r>
              <a:rPr lang="en-US" sz="1600" b="1">
                <a:solidFill>
                  <a:srgbClr val="000000"/>
                </a:solidFill>
                <a:latin typeface="Courier New" charset="0"/>
              </a:rPr>
              <a:t>Above(z,y)})</a:t>
            </a:r>
            <a:r>
              <a:rPr lang="en-US" sz="1800" b="1">
                <a:solidFill>
                  <a:srgbClr val="000000"/>
                </a:solidFill>
                <a:latin typeface="Courier New" charset="0"/>
              </a:rPr>
              <a:t>  </a:t>
            </a:r>
            <a:r>
              <a:rPr lang="en-US" sz="1800">
                <a:solidFill>
                  <a:srgbClr val="000000"/>
                </a:solidFill>
                <a:latin typeface="Calibri" charset="0"/>
              </a:rPr>
              <a:t>(result)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4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475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475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475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475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4758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475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7587" grpId="0" build="p" bldLvl="2"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1"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49635" name="Rectangle 3"/>
          <p:cNvSpPr>
            <a:spLocks noGrp="1" noChangeArrowheads="1"/>
          </p:cNvSpPr>
          <p:nvPr>
            <p:ph idx="1"/>
          </p:nvPr>
        </p:nvSpPr>
        <p:spPr>
          <a:xfrm>
            <a:off x="838200" y="2362200"/>
            <a:ext cx="8305800" cy="3962400"/>
          </a:xfrm>
        </p:spPr>
        <p:txBody>
          <a:bodyPr>
            <a:normAutofit/>
          </a:bodyPr>
          <a:lstStyle/>
          <a:p>
            <a:pPr marL="457200" indent="-457200" eaLnBrk="1" hangingPunct="1">
              <a:lnSpc>
                <a:spcPct val="90000"/>
              </a:lnSpc>
              <a:buFont typeface="Wingdings" charset="0"/>
              <a:buAutoNum type="arabicPeriod" startAt="4"/>
            </a:pPr>
            <a:r>
              <a:rPr lang="en-US" sz="2000">
                <a:latin typeface="Calibri" charset="0"/>
              </a:rPr>
              <a:t>Standardize variables apart:</a:t>
            </a:r>
            <a:endParaRPr lang="en-US" sz="2000">
              <a:solidFill>
                <a:schemeClr val="hlink"/>
              </a:solidFill>
              <a:latin typeface="Courier New" charset="0"/>
            </a:endParaRPr>
          </a:p>
          <a:p>
            <a:pPr marL="914400" lvl="1" indent="-457200" eaLnBrk="1" hangingPunct="1">
              <a:lnSpc>
                <a:spcPct val="90000"/>
              </a:lnSpc>
              <a:buFontTx/>
              <a:buNone/>
            </a:pPr>
            <a:r>
              <a:rPr lang="en-US" sz="2000">
                <a:latin typeface="Calibri" charset="0"/>
              </a:rPr>
              <a:t>each quantifier must have a unique variable name</a:t>
            </a:r>
          </a:p>
          <a:p>
            <a:pPr marL="914400" lvl="1" indent="-457200" eaLnBrk="1" hangingPunct="1">
              <a:lnSpc>
                <a:spcPct val="90000"/>
              </a:lnSpc>
              <a:buFontTx/>
              <a:buNone/>
            </a:pPr>
            <a:r>
              <a:rPr lang="en-US" sz="2000">
                <a:latin typeface="Calibri" charset="0"/>
              </a:rPr>
              <a:t>avoids confusion in steps 5 and 6</a:t>
            </a:r>
          </a:p>
          <a:p>
            <a:pPr marL="914400" lvl="1" indent="-457200" eaLnBrk="1" hangingPunct="1">
              <a:lnSpc>
                <a:spcPct val="90000"/>
              </a:lnSpc>
              <a:buFontTx/>
              <a:buNone/>
            </a:pPr>
            <a:r>
              <a:rPr lang="en-US" sz="2000">
                <a:latin typeface="Calibri" charset="0"/>
              </a:rPr>
              <a:t>e.g. convert  </a:t>
            </a:r>
            <a:r>
              <a:rPr lang="en-US" sz="2000" b="1">
                <a:solidFill>
                  <a:schemeClr val="hlink"/>
                </a:solidFill>
                <a:latin typeface="Symbol" charset="0"/>
              </a:rPr>
              <a:t>"</a:t>
            </a:r>
            <a:r>
              <a:rPr lang="en-US" sz="2000" b="1">
                <a:solidFill>
                  <a:schemeClr val="fo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a:t>
            </a:r>
            <a:r>
              <a:rPr lang="en-US" sz="2000" b="1">
                <a:solidFill>
                  <a:schemeClr val="hlink"/>
                </a:solidFill>
                <a:latin typeface="Symbol" charset="0"/>
              </a:rPr>
              <a:t> Ú $</a:t>
            </a:r>
            <a:r>
              <a:rPr lang="en-US" sz="2000" b="1">
                <a:solidFill>
                  <a:schemeClr val="fo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Q</a:t>
            </a:r>
            <a:r>
              <a:rPr lang="en-US" sz="2000">
                <a:solidFill>
                  <a:schemeClr val="hlink"/>
                </a:solidFill>
                <a:latin typeface="Calibri" charset="0"/>
              </a:rPr>
              <a:t>   </a:t>
            </a:r>
            <a:r>
              <a:rPr lang="en-US" sz="2000">
                <a:latin typeface="Calibri" charset="0"/>
              </a:rPr>
              <a:t>to   </a:t>
            </a:r>
            <a:r>
              <a:rPr lang="en-US" sz="2000" b="1">
                <a:solidFill>
                  <a:schemeClr val="tx2"/>
                </a:solidFill>
                <a:latin typeface="Symbol" charset="0"/>
              </a:rPr>
              <a:t>"</a:t>
            </a:r>
            <a:r>
              <a:rPr lang="en-US" sz="2000" b="1">
                <a:solidFill>
                  <a:schemeClr val="tx2"/>
                </a:solidFill>
                <a:latin typeface="Courier New" charset="0"/>
              </a:rPr>
              <a:t>x</a:t>
            </a:r>
            <a:r>
              <a:rPr lang="en-US" sz="2000" b="1">
                <a:solidFill>
                  <a:schemeClr val="tx2"/>
                </a:solidFill>
                <a:latin typeface="Symbol" charset="0"/>
              </a:rPr>
              <a:t> </a:t>
            </a:r>
            <a:r>
              <a:rPr lang="en-US" sz="2000" b="1">
                <a:solidFill>
                  <a:schemeClr val="tx2"/>
                </a:solidFill>
                <a:latin typeface="Courier New" charset="0"/>
              </a:rPr>
              <a:t>P</a:t>
            </a:r>
            <a:r>
              <a:rPr lang="en-US" sz="2000" b="1">
                <a:solidFill>
                  <a:schemeClr val="tx2"/>
                </a:solidFill>
                <a:latin typeface="Symbol" charset="0"/>
              </a:rPr>
              <a:t> Ú $</a:t>
            </a:r>
            <a:r>
              <a:rPr lang="en-US" sz="2000" b="1">
                <a:solidFill>
                  <a:srgbClr val="FF7C80"/>
                </a:solidFill>
                <a:latin typeface="Courier New" charset="0"/>
              </a:rPr>
              <a:t>y</a:t>
            </a:r>
            <a:r>
              <a:rPr lang="en-US" sz="2000" b="1">
                <a:solidFill>
                  <a:schemeClr val="tx2"/>
                </a:solidFill>
                <a:latin typeface="Symbol" charset="0"/>
              </a:rPr>
              <a:t> </a:t>
            </a:r>
            <a:r>
              <a:rPr lang="en-US" sz="2000" b="1">
                <a:solidFill>
                  <a:schemeClr val="tx2"/>
                </a:solidFill>
                <a:latin typeface="Courier New" charset="0"/>
              </a:rPr>
              <a:t>Q</a:t>
            </a:r>
          </a:p>
          <a:p>
            <a:pPr marL="914400" lvl="1" indent="-457200" eaLnBrk="1" hangingPunct="1">
              <a:lnSpc>
                <a:spcPct val="90000"/>
              </a:lnSpc>
              <a:buFontTx/>
              <a:buNone/>
            </a:pPr>
            <a:r>
              <a:rPr lang="en-US" sz="2000" b="1">
                <a:solidFill>
                  <a:schemeClr val="tx2"/>
                </a:solidFill>
                <a:latin typeface="Courier New" charset="0"/>
              </a:rPr>
              <a:t>			</a:t>
            </a:r>
          </a:p>
          <a:p>
            <a:pPr marL="457200" indent="-457200" eaLnBrk="1" hangingPunct="1">
              <a:lnSpc>
                <a:spcPct val="90000"/>
              </a:lnSpc>
              <a:buFont typeface="Wingdings" charset="0"/>
              <a:buNone/>
            </a:pPr>
            <a:r>
              <a:rPr lang="en-US" sz="1600">
                <a:latin typeface="Symbol" charset="0"/>
              </a:rPr>
              <a:t>  "</a:t>
            </a:r>
            <a:r>
              <a:rPr lang="en-US" sz="1600">
                <a:latin typeface="Courier New" charset="0"/>
              </a:rPr>
              <a:t>x,y {</a:t>
            </a:r>
            <a:br>
              <a:rPr lang="en-US" sz="1600">
                <a:latin typeface="Courier New" charset="0"/>
              </a:rPr>
            </a:br>
            <a:r>
              <a:rPr lang="en-US" sz="1600">
                <a:latin typeface="Courier New" charset="0"/>
              </a:rPr>
              <a:t>[ </a:t>
            </a:r>
            <a:r>
              <a:rPr lang="en-US" sz="1600">
                <a:latin typeface="Symbol" charset="0"/>
              </a:rPr>
              <a:t>Ø</a:t>
            </a:r>
            <a:r>
              <a:rPr lang="en-US" sz="1600">
                <a:latin typeface="Courier New" charset="0"/>
              </a:rPr>
              <a:t>Above(x,y)</a:t>
            </a:r>
            <a:r>
              <a:rPr lang="en-US" sz="1600">
                <a:latin typeface="Symbol" charset="0"/>
              </a:rPr>
              <a:t>Ú</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1600">
                <a:latin typeface="Symbol" charset="0"/>
              </a:rPr>
              <a:t>$</a:t>
            </a:r>
            <a:r>
              <a:rPr lang="en-US" sz="2000">
                <a:solidFill>
                  <a:srgbClr val="FF0000"/>
                </a:solidFill>
                <a:latin typeface="Courier New" charset="0"/>
              </a:rPr>
              <a:t>z</a:t>
            </a:r>
            <a:r>
              <a:rPr lang="en-US" sz="1600">
                <a:latin typeface="Courier New" charset="0"/>
              </a:rPr>
              <a:t>{OnTop(x,z)</a:t>
            </a:r>
            <a:r>
              <a:rPr lang="en-US" sz="1600">
                <a:latin typeface="Palatino" charset="0"/>
              </a:rPr>
              <a:t> </a:t>
            </a:r>
            <a:r>
              <a:rPr lang="en-US" sz="1600">
                <a:latin typeface="Symbol" charset="0"/>
              </a:rPr>
              <a:t>Ù</a:t>
            </a:r>
            <a:r>
              <a:rPr lang="en-US" sz="1600">
                <a:latin typeface="Courier New" charset="0"/>
              </a:rPr>
              <a:t> Above(z,y)}) ] </a:t>
            </a:r>
            <a:r>
              <a:rPr lang="en-US" sz="1600">
                <a:latin typeface="Symbol" charset="0"/>
              </a:rPr>
              <a:t>Ù</a:t>
            </a:r>
            <a:r>
              <a:rPr lang="en-US" sz="1600">
                <a:latin typeface="Courier New" charset="0"/>
              </a:rPr>
              <a:t/>
            </a:r>
            <a:br>
              <a:rPr lang="en-US" sz="1600">
                <a:latin typeface="Courier New" charset="0"/>
              </a:rPr>
            </a:br>
            <a:r>
              <a:rPr lang="en-US" sz="1600">
                <a:latin typeface="Courier New" charset="0"/>
              </a:rPr>
              <a:t>[ (</a:t>
            </a:r>
            <a:r>
              <a:rPr lang="en-US" sz="1600">
                <a:latin typeface="Symbol" charset="0"/>
              </a:rPr>
              <a:t>Ø</a:t>
            </a:r>
            <a:r>
              <a:rPr lang="en-US" sz="1600">
                <a:latin typeface="Courier New" charset="0"/>
              </a:rPr>
              <a:t>OnTop(x,y)</a:t>
            </a:r>
            <a:r>
              <a:rPr lang="en-US" sz="1600">
                <a:latin typeface="Palatino" charset="0"/>
              </a:rPr>
              <a:t> </a:t>
            </a:r>
            <a:r>
              <a:rPr lang="en-US" sz="1600">
                <a:latin typeface="Symbol" charset="0"/>
              </a:rPr>
              <a:t>Ù</a:t>
            </a:r>
            <a:r>
              <a:rPr lang="en-US" sz="1600">
                <a:latin typeface="Palatino" charset="0"/>
              </a:rPr>
              <a:t> </a:t>
            </a:r>
            <a:r>
              <a:rPr lang="en-US" sz="1600">
                <a:latin typeface="Symbol" charset="0"/>
              </a:rPr>
              <a:t>"</a:t>
            </a:r>
            <a:r>
              <a:rPr lang="en-US" sz="2000">
                <a:solidFill>
                  <a:srgbClr val="FF0000"/>
                </a:solidFill>
                <a:latin typeface="Courier New" charset="0"/>
              </a:rPr>
              <a:t>z</a:t>
            </a:r>
            <a:r>
              <a:rPr lang="en-US" sz="1600">
                <a:latin typeface="Courier New" charset="0"/>
              </a:rPr>
              <a:t>{</a:t>
            </a:r>
            <a:r>
              <a:rPr lang="en-US" sz="1600">
                <a:latin typeface="Symbol" charset="0"/>
              </a:rPr>
              <a:t>Ø</a:t>
            </a:r>
            <a:r>
              <a:rPr lang="en-US" sz="1600">
                <a:latin typeface="Courier New" charset="0"/>
              </a:rPr>
              <a:t>OnTop(x,z)</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Above(z,y)}</a:t>
            </a:r>
            <a:r>
              <a:rPr lang="en-US" sz="1600">
                <a:latin typeface="Symbol" charset="0"/>
              </a:rPr>
              <a:t>) Ú </a:t>
            </a:r>
            <a:r>
              <a:rPr lang="en-US" sz="1600">
                <a:latin typeface="Courier New" charset="0"/>
              </a:rPr>
              <a:t>Above(x,y) ] }</a:t>
            </a:r>
            <a:endParaRPr lang="en-US" sz="2000">
              <a:latin typeface="Calibri" charset="0"/>
            </a:endParaRPr>
          </a:p>
          <a:p>
            <a:pPr marL="457200" indent="-457200" eaLnBrk="1" hangingPunct="1">
              <a:lnSpc>
                <a:spcPct val="90000"/>
              </a:lnSpc>
              <a:buFont typeface="Wingdings" charset="0"/>
              <a:buNone/>
            </a:pPr>
            <a:r>
              <a:rPr lang="en-US" sz="2000">
                <a:solidFill>
                  <a:srgbClr val="000000"/>
                </a:solidFill>
                <a:latin typeface="Calibri" charset="0"/>
              </a:rPr>
              <a:t> becomes:</a:t>
            </a:r>
            <a:endParaRPr lang="en-US" sz="2000">
              <a:solidFill>
                <a:srgbClr val="A50021"/>
              </a:solidFill>
              <a:latin typeface="Calibri" charset="0"/>
            </a:endParaRPr>
          </a:p>
          <a:p>
            <a:pPr marL="457200" indent="-457200" eaLnBrk="1" hangingPunct="1">
              <a:lnSpc>
                <a:spcPct val="90000"/>
              </a:lnSpc>
              <a:buFont typeface="Wingdings" charset="0"/>
              <a:buNone/>
            </a:pPr>
            <a:r>
              <a:rPr lang="en-US" sz="1600">
                <a:latin typeface="Symbol" charset="0"/>
              </a:rPr>
              <a:t>  "</a:t>
            </a:r>
            <a:r>
              <a:rPr lang="en-US" sz="1600">
                <a:latin typeface="Courier New" charset="0"/>
              </a:rPr>
              <a:t>x,y {</a:t>
            </a:r>
            <a:br>
              <a:rPr lang="en-US" sz="1600">
                <a:latin typeface="Courier New" charset="0"/>
              </a:rPr>
            </a:br>
            <a:r>
              <a:rPr lang="en-US" sz="1600">
                <a:latin typeface="Courier New" charset="0"/>
              </a:rPr>
              <a:t>[ </a:t>
            </a:r>
            <a:r>
              <a:rPr lang="en-US" sz="1600">
                <a:latin typeface="Symbol" charset="0"/>
              </a:rPr>
              <a:t>Ø</a:t>
            </a:r>
            <a:r>
              <a:rPr lang="en-US" sz="1600">
                <a:latin typeface="Courier New" charset="0"/>
              </a:rPr>
              <a:t>Above(x,y)</a:t>
            </a:r>
            <a:r>
              <a:rPr lang="en-US" sz="1600">
                <a:latin typeface="Symbol" charset="0"/>
              </a:rPr>
              <a:t>Ú</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1600">
                <a:latin typeface="Symbol" charset="0"/>
              </a:rPr>
              <a:t>$</a:t>
            </a:r>
            <a:r>
              <a:rPr lang="en-US" sz="2000">
                <a:solidFill>
                  <a:srgbClr val="FF0000"/>
                </a:solidFill>
                <a:latin typeface="Courier New" charset="0"/>
              </a:rPr>
              <a:t>z</a:t>
            </a:r>
            <a:r>
              <a:rPr lang="en-US" sz="1600">
                <a:latin typeface="Courier New" charset="0"/>
              </a:rPr>
              <a:t>{OnTop(x,z)</a:t>
            </a:r>
            <a:r>
              <a:rPr lang="en-US" sz="1600">
                <a:latin typeface="Palatino" charset="0"/>
              </a:rPr>
              <a:t> </a:t>
            </a:r>
            <a:r>
              <a:rPr lang="en-US" sz="1600">
                <a:latin typeface="Symbol" charset="0"/>
              </a:rPr>
              <a:t>Ù</a:t>
            </a:r>
            <a:r>
              <a:rPr lang="en-US" sz="1600">
                <a:latin typeface="Courier New" charset="0"/>
              </a:rPr>
              <a:t> Above(z,y)}) ] </a:t>
            </a:r>
            <a:r>
              <a:rPr lang="en-US" sz="1600">
                <a:latin typeface="Symbol" charset="0"/>
              </a:rPr>
              <a:t>Ù</a:t>
            </a:r>
            <a:r>
              <a:rPr lang="en-US" sz="1600">
                <a:latin typeface="Courier New" charset="0"/>
              </a:rPr>
              <a:t/>
            </a:r>
            <a:br>
              <a:rPr lang="en-US" sz="1600">
                <a:latin typeface="Courier New" charset="0"/>
              </a:rPr>
            </a:br>
            <a:r>
              <a:rPr lang="en-US" sz="1600">
                <a:latin typeface="Courier New" charset="0"/>
              </a:rPr>
              <a:t>[ (</a:t>
            </a:r>
            <a:r>
              <a:rPr lang="en-US" sz="1600">
                <a:latin typeface="Symbol" charset="0"/>
              </a:rPr>
              <a:t>Ø</a:t>
            </a:r>
            <a:r>
              <a:rPr lang="en-US" sz="1600">
                <a:latin typeface="Courier New" charset="0"/>
              </a:rPr>
              <a:t>OnTop(x,y)</a:t>
            </a:r>
            <a:r>
              <a:rPr lang="en-US" sz="1600">
                <a:latin typeface="Palatino" charset="0"/>
              </a:rPr>
              <a:t> </a:t>
            </a:r>
            <a:r>
              <a:rPr lang="en-US" sz="1600">
                <a:latin typeface="Symbol" charset="0"/>
              </a:rPr>
              <a:t>Ù</a:t>
            </a:r>
            <a:r>
              <a:rPr lang="en-US" sz="1600">
                <a:latin typeface="Palatino" charset="0"/>
              </a:rPr>
              <a:t> </a:t>
            </a:r>
            <a:r>
              <a:rPr lang="en-US" sz="1600">
                <a:latin typeface="Symbol" charset="0"/>
              </a:rPr>
              <a:t>"</a:t>
            </a:r>
            <a:r>
              <a:rPr lang="en-US" sz="2000">
                <a:solidFill>
                  <a:srgbClr val="FF0000"/>
                </a:solidFill>
                <a:latin typeface="Courier New" charset="0"/>
              </a:rPr>
              <a:t>w</a:t>
            </a:r>
            <a:r>
              <a:rPr lang="en-US" sz="1600">
                <a:latin typeface="Courier New" charset="0"/>
              </a:rPr>
              <a:t>{</a:t>
            </a:r>
            <a:r>
              <a:rPr lang="en-US" sz="1600">
                <a:latin typeface="Symbol" charset="0"/>
              </a:rPr>
              <a:t>Ø</a:t>
            </a:r>
            <a:r>
              <a:rPr lang="en-US" sz="1600">
                <a:latin typeface="Courier New" charset="0"/>
              </a:rPr>
              <a:t>OnTop(x,</a:t>
            </a:r>
            <a:r>
              <a:rPr lang="en-US" sz="2000">
                <a:solidFill>
                  <a:srgbClr val="FF0000"/>
                </a:solidFill>
                <a:latin typeface="Courier New" charset="0"/>
              </a:rPr>
              <a:t>w</a:t>
            </a:r>
            <a:r>
              <a:rPr lang="en-US" sz="1600">
                <a:latin typeface="Courier New" charset="0"/>
              </a:rPr>
              <a:t>)</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a:t>
            </a:r>
            <a:r>
              <a:rPr lang="en-US" sz="2000">
                <a:solidFill>
                  <a:srgbClr val="FF0000"/>
                </a:solidFill>
                <a:latin typeface="Courier New" charset="0"/>
              </a:rPr>
              <a:t>w</a:t>
            </a:r>
            <a:r>
              <a:rPr lang="en-US" sz="1600">
                <a:latin typeface="Courier New" charset="0"/>
              </a:rPr>
              <a:t>,y)}</a:t>
            </a:r>
            <a:r>
              <a:rPr lang="en-US" sz="1600">
                <a:latin typeface="Symbol" charset="0"/>
              </a:rPr>
              <a:t>) Ú </a:t>
            </a:r>
            <a:r>
              <a:rPr lang="en-US" sz="1600">
                <a:latin typeface="Courier New" charset="0"/>
              </a:rPr>
              <a:t>Above(x,y) ] }</a:t>
            </a:r>
          </a:p>
          <a:p>
            <a:pPr marL="914400" lvl="1" indent="-457200" eaLnBrk="1" hangingPunct="1">
              <a:lnSpc>
                <a:spcPct val="90000"/>
              </a:lnSpc>
              <a:buFontTx/>
              <a:buNone/>
            </a:pPr>
            <a:endParaRPr lang="en-US" sz="2000" b="1">
              <a:solidFill>
                <a:schemeClr val="tx2"/>
              </a:solidFill>
              <a:latin typeface="Courier Ne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496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496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3496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3496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34963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4963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4963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496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9635"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1026"/>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185795" name="Rectangle 1027"/>
          <p:cNvSpPr>
            <a:spLocks noGrp="1" noChangeArrowheads="1"/>
          </p:cNvSpPr>
          <p:nvPr>
            <p:ph idx="1"/>
          </p:nvPr>
        </p:nvSpPr>
        <p:spPr/>
        <p:txBody>
          <a:bodyPr/>
          <a:lstStyle/>
          <a:p>
            <a:pPr marL="457200" indent="-457200" eaLnBrk="1" hangingPunct="1">
              <a:buFont typeface="Wingdings" charset="0"/>
              <a:buAutoNum type="arabicPeriod" startAt="5"/>
            </a:pPr>
            <a:r>
              <a:rPr lang="en-US" sz="2000">
                <a:latin typeface="Calibri" charset="0"/>
              </a:rPr>
              <a:t>Eliminate existential quantifiers (</a:t>
            </a:r>
            <a:r>
              <a:rPr lang="en-US" sz="2000">
                <a:solidFill>
                  <a:srgbClr val="CC3300"/>
                </a:solidFill>
                <a:latin typeface="Calibri" charset="0"/>
              </a:rPr>
              <a:t>Skolemize</a:t>
            </a:r>
            <a:r>
              <a:rPr lang="en-US" sz="2000">
                <a:latin typeface="Calibri" charset="0"/>
              </a:rPr>
              <a:t>):</a:t>
            </a:r>
            <a:endParaRPr lang="en-US" sz="2000">
              <a:solidFill>
                <a:schemeClr val="hlink"/>
              </a:solidFill>
              <a:latin typeface="Courier New" charset="0"/>
            </a:endParaRPr>
          </a:p>
          <a:p>
            <a:pPr marL="914400" lvl="1" indent="-457200" eaLnBrk="1" hangingPunct="1"/>
            <a:r>
              <a:rPr lang="en-US" sz="2000">
                <a:latin typeface="Calibri" charset="0"/>
              </a:rPr>
              <a:t>convert	       </a:t>
            </a:r>
            <a:r>
              <a:rPr lang="en-US" sz="2000" b="1">
                <a:solidFill>
                  <a:schemeClr val="hlink"/>
                </a:solidFill>
                <a:latin typeface="Symbol" charset="0"/>
              </a:rPr>
              <a:t>$</a:t>
            </a:r>
            <a:r>
              <a:rPr lang="en-US" sz="2000" b="1">
                <a:solidFill>
                  <a:schemeClr va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P(x)</a:t>
            </a:r>
            <a:r>
              <a:rPr lang="en-US" sz="2000" b="1">
                <a:solidFill>
                  <a:schemeClr val="hlink"/>
                </a:solidFill>
                <a:latin typeface="Symbol" charset="0"/>
              </a:rPr>
              <a:t>   	      </a:t>
            </a:r>
            <a:r>
              <a:rPr lang="en-US" sz="2000">
                <a:latin typeface="Calibri" charset="0"/>
              </a:rPr>
              <a:t>to</a:t>
            </a:r>
            <a:r>
              <a:rPr lang="en-US" sz="2000" b="1">
                <a:solidFill>
                  <a:schemeClr val="tx2"/>
                </a:solidFill>
                <a:latin typeface="Symbol" charset="0"/>
              </a:rPr>
              <a:t>   </a:t>
            </a:r>
            <a:r>
              <a:rPr lang="en-US" sz="2000" b="1">
                <a:solidFill>
                  <a:schemeClr val="tx2"/>
                </a:solidFill>
                <a:latin typeface="Courier New" charset="0"/>
              </a:rPr>
              <a:t>P(C)</a:t>
            </a:r>
            <a:r>
              <a:rPr lang="en-US" sz="2000">
                <a:latin typeface="Calibri" charset="0"/>
              </a:rPr>
              <a:t>	(EE)</a:t>
            </a:r>
            <a:br>
              <a:rPr lang="en-US" sz="2000">
                <a:latin typeface="Calibri" charset="0"/>
              </a:rPr>
            </a:br>
            <a:r>
              <a:rPr lang="en-US" sz="2000" b="1">
                <a:latin typeface="Courier New" charset="0"/>
              </a:rPr>
              <a:t>C</a:t>
            </a:r>
            <a:r>
              <a:rPr lang="en-US" sz="2000">
                <a:latin typeface="Calibri" charset="0"/>
              </a:rPr>
              <a:t> must be a new constant (</a:t>
            </a:r>
            <a:r>
              <a:rPr lang="en-US" sz="2000">
                <a:solidFill>
                  <a:srgbClr val="CC3300"/>
                </a:solidFill>
                <a:latin typeface="Calibri" charset="0"/>
              </a:rPr>
              <a:t>Skolem constant</a:t>
            </a:r>
            <a:r>
              <a:rPr lang="en-US" sz="2000">
                <a:latin typeface="Calibri" charset="0"/>
              </a:rPr>
              <a:t>)</a:t>
            </a:r>
          </a:p>
          <a:p>
            <a:pPr marL="914400" lvl="1" indent="-457200" eaLnBrk="1" hangingPunct="1"/>
            <a:r>
              <a:rPr lang="en-US" sz="2000">
                <a:latin typeface="Calibri" charset="0"/>
              </a:rPr>
              <a:t>convert </a:t>
            </a:r>
            <a:r>
              <a:rPr lang="en-US" sz="2000" b="1">
                <a:solidFill>
                  <a:schemeClr val="hlink"/>
                </a:solidFill>
                <a:latin typeface="Symbol" charset="0"/>
              </a:rPr>
              <a:t>"</a:t>
            </a:r>
            <a:r>
              <a:rPr lang="en-US" sz="2000" b="1">
                <a:solidFill>
                  <a:schemeClr val="hlink"/>
                </a:solidFill>
                <a:latin typeface="Courier New" charset="0"/>
              </a:rPr>
              <a:t>x,y</a:t>
            </a:r>
            <a:r>
              <a:rPr lang="en-US" sz="2000" b="1">
                <a:solidFill>
                  <a:schemeClr val="hlink"/>
                </a:solidFill>
                <a:latin typeface="Symbol" charset="0"/>
              </a:rPr>
              <a:t> $</a:t>
            </a:r>
            <a:r>
              <a:rPr lang="en-US" sz="2000" b="1">
                <a:solidFill>
                  <a:schemeClr val="hlink"/>
                </a:solidFill>
                <a:latin typeface="Courier New" charset="0"/>
              </a:rPr>
              <a:t>z</a:t>
            </a:r>
            <a:r>
              <a:rPr lang="en-US" sz="2000" b="1">
                <a:solidFill>
                  <a:schemeClr val="hlink"/>
                </a:solidFill>
                <a:latin typeface="Symbol" charset="0"/>
              </a:rPr>
              <a:t> </a:t>
            </a:r>
            <a:r>
              <a:rPr lang="en-US" sz="2000" b="1">
                <a:solidFill>
                  <a:schemeClr val="hlink"/>
                </a:solidFill>
                <a:latin typeface="Courier New" charset="0"/>
              </a:rPr>
              <a:t>P(x,y,z)</a:t>
            </a:r>
            <a:r>
              <a:rPr lang="en-US" sz="2000" b="1">
                <a:solidFill>
                  <a:schemeClr val="hlink"/>
                </a:solidFill>
                <a:latin typeface="Symbol" charset="0"/>
              </a:rPr>
              <a:t>  </a:t>
            </a:r>
            <a:r>
              <a:rPr lang="en-US" sz="2000">
                <a:latin typeface="Calibri" charset="0"/>
              </a:rPr>
              <a:t>to</a:t>
            </a:r>
            <a:r>
              <a:rPr lang="en-US" sz="2000" b="1">
                <a:solidFill>
                  <a:schemeClr val="tx2"/>
                </a:solidFill>
                <a:latin typeface="Symbol" charset="0"/>
              </a:rPr>
              <a:t>   "</a:t>
            </a:r>
            <a:r>
              <a:rPr lang="en-US" sz="2000" b="1">
                <a:solidFill>
                  <a:schemeClr val="tx2"/>
                </a:solidFill>
                <a:latin typeface="Courier New" charset="0"/>
              </a:rPr>
              <a:t>x,y</a:t>
            </a:r>
            <a:r>
              <a:rPr lang="en-US" sz="2000" b="1">
                <a:solidFill>
                  <a:schemeClr val="tx2"/>
                </a:solidFill>
                <a:latin typeface="Symbol" charset="0"/>
              </a:rPr>
              <a:t> </a:t>
            </a:r>
            <a:r>
              <a:rPr lang="en-US" sz="2000" b="1">
                <a:solidFill>
                  <a:schemeClr val="tx2"/>
                </a:solidFill>
                <a:latin typeface="Courier New" charset="0"/>
              </a:rPr>
              <a:t>P(x,y,F(x,y))</a:t>
            </a:r>
            <a:br>
              <a:rPr lang="en-US" sz="2000" b="1">
                <a:solidFill>
                  <a:schemeClr val="tx2"/>
                </a:solidFill>
                <a:latin typeface="Courier New" charset="0"/>
              </a:rPr>
            </a:br>
            <a:r>
              <a:rPr lang="en-US" sz="2000" b="1">
                <a:latin typeface="Courier New" charset="0"/>
              </a:rPr>
              <a:t>F()</a:t>
            </a:r>
            <a:r>
              <a:rPr lang="en-US" sz="2000">
                <a:latin typeface="Calibri" charset="0"/>
              </a:rPr>
              <a:t> must be a new function (</a:t>
            </a:r>
            <a:r>
              <a:rPr lang="en-US" sz="2000">
                <a:solidFill>
                  <a:srgbClr val="CC3300"/>
                </a:solidFill>
                <a:latin typeface="Calibri" charset="0"/>
              </a:rPr>
              <a:t>Skolem function</a:t>
            </a:r>
            <a:r>
              <a:rPr lang="en-US" sz="2000">
                <a:latin typeface="Calibri" charset="0"/>
              </a:rPr>
              <a:t>) with arguments that are all enclosing universally quantified variables </a:t>
            </a:r>
          </a:p>
          <a:p>
            <a:pPr marL="914400" lvl="1" indent="-457200" eaLnBrk="1" hangingPunct="1">
              <a:buFontTx/>
              <a:buNone/>
            </a:pPr>
            <a:r>
              <a:rPr lang="en-US" sz="2000">
                <a:latin typeface="Calibri" charset="0"/>
              </a:rPr>
              <a:t>e.g. Everyone has a name.</a:t>
            </a:r>
            <a:br>
              <a:rPr lang="en-US" sz="2000">
                <a:latin typeface="Calibri" charset="0"/>
              </a:rPr>
            </a:br>
            <a:r>
              <a:rPr lang="en-US" sz="2000" b="1">
                <a:solidFill>
                  <a:schemeClr val="hlink"/>
                </a:solidFill>
                <a:latin typeface="Symbol" charset="0"/>
              </a:rPr>
              <a:t>"</a:t>
            </a:r>
            <a:r>
              <a:rPr lang="en-US" sz="2000" b="1">
                <a:solidFill>
                  <a:schemeClr va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Person(x)</a:t>
            </a:r>
            <a:r>
              <a:rPr lang="en-US" sz="2000">
                <a:solidFill>
                  <a:schemeClr val="hlink"/>
                </a:solidFill>
                <a:latin typeface="Symbol" charset="0"/>
              </a:rPr>
              <a:t>Þ </a:t>
            </a:r>
            <a:r>
              <a:rPr lang="en-US" sz="2000" b="1">
                <a:solidFill>
                  <a:schemeClr val="hlink"/>
                </a:solidFill>
                <a:latin typeface="Symbol" charset="0"/>
              </a:rPr>
              <a:t>$</a:t>
            </a:r>
            <a:r>
              <a:rPr lang="en-US" sz="2000" b="1">
                <a:solidFill>
                  <a:schemeClr val="hlink"/>
                </a:solidFill>
                <a:latin typeface="Courier New" charset="0"/>
              </a:rPr>
              <a:t>y</a:t>
            </a:r>
            <a:r>
              <a:rPr lang="en-US" sz="2000" b="1">
                <a:solidFill>
                  <a:schemeClr val="hlink"/>
                </a:solidFill>
                <a:latin typeface="Symbol" charset="0"/>
              </a:rPr>
              <a:t> </a:t>
            </a:r>
            <a:r>
              <a:rPr lang="en-US" sz="2000" b="1">
                <a:solidFill>
                  <a:schemeClr val="hlink"/>
                </a:solidFill>
                <a:latin typeface="Courier New" charset="0"/>
              </a:rPr>
              <a:t>Name(y)</a:t>
            </a:r>
            <a:r>
              <a:rPr lang="en-US" sz="2000" b="1">
                <a:solidFill>
                  <a:schemeClr val="hlink"/>
                </a:solidFill>
                <a:latin typeface="Symbol" charset="0"/>
              </a:rPr>
              <a:t>Ù </a:t>
            </a:r>
            <a:r>
              <a:rPr lang="en-US" sz="2000" b="1">
                <a:solidFill>
                  <a:schemeClr val="hlink"/>
                </a:solidFill>
                <a:latin typeface="Courier New" charset="0"/>
              </a:rPr>
              <a:t>Has(x,y)</a:t>
            </a:r>
          </a:p>
          <a:p>
            <a:pPr marL="914400" lvl="1" indent="-457200" eaLnBrk="1" hangingPunct="1">
              <a:buFontTx/>
              <a:buNone/>
            </a:pPr>
            <a:r>
              <a:rPr lang="en-US" sz="2000" b="1">
                <a:solidFill>
                  <a:srgbClr val="FF0000"/>
                </a:solidFill>
                <a:latin typeface="Calibri" charset="0"/>
              </a:rPr>
              <a:t>	wrong:</a:t>
            </a:r>
            <a:r>
              <a:rPr lang="en-US" sz="2000" b="1">
                <a:solidFill>
                  <a:srgbClr val="FF0000"/>
                </a:solidFill>
                <a:latin typeface="Symbol" charset="0"/>
              </a:rPr>
              <a:t> "</a:t>
            </a:r>
            <a:r>
              <a:rPr lang="en-US" sz="2000" b="1">
                <a:solidFill>
                  <a:srgbClr val="FF0000"/>
                </a:solidFill>
                <a:latin typeface="Courier New" charset="0"/>
              </a:rPr>
              <a:t>x</a:t>
            </a:r>
            <a:r>
              <a:rPr lang="en-US" sz="2000" b="1">
                <a:solidFill>
                  <a:srgbClr val="FF0000"/>
                </a:solidFill>
                <a:latin typeface="Symbol" charset="0"/>
              </a:rPr>
              <a:t> </a:t>
            </a:r>
            <a:r>
              <a:rPr lang="en-US" sz="2000" b="1">
                <a:solidFill>
                  <a:srgbClr val="FF0000"/>
                </a:solidFill>
                <a:latin typeface="Courier New" charset="0"/>
              </a:rPr>
              <a:t>Person(x)</a:t>
            </a:r>
            <a:r>
              <a:rPr lang="en-US" sz="2000">
                <a:solidFill>
                  <a:srgbClr val="FF0000"/>
                </a:solidFill>
                <a:latin typeface="Symbol" charset="0"/>
              </a:rPr>
              <a:t>Þ </a:t>
            </a:r>
            <a:r>
              <a:rPr lang="en-US" sz="2000" b="1">
                <a:solidFill>
                  <a:srgbClr val="FF0000"/>
                </a:solidFill>
                <a:latin typeface="Courier New" charset="0"/>
              </a:rPr>
              <a:t>Name(K)</a:t>
            </a:r>
            <a:r>
              <a:rPr lang="en-US" sz="2000" b="1">
                <a:solidFill>
                  <a:srgbClr val="FF0000"/>
                </a:solidFill>
                <a:latin typeface="Symbol" charset="0"/>
              </a:rPr>
              <a:t>Ù </a:t>
            </a:r>
            <a:r>
              <a:rPr lang="en-US" sz="2000" b="1">
                <a:solidFill>
                  <a:srgbClr val="FF0000"/>
                </a:solidFill>
                <a:latin typeface="Courier New" charset="0"/>
              </a:rPr>
              <a:t>Has(x,K)</a:t>
            </a:r>
          </a:p>
          <a:p>
            <a:pPr marL="914400" lvl="1" indent="-457200" eaLnBrk="1" hangingPunct="1">
              <a:buFontTx/>
              <a:buNone/>
            </a:pPr>
            <a:r>
              <a:rPr lang="en-US" sz="2000" b="1">
                <a:solidFill>
                  <a:srgbClr val="FF0000"/>
                </a:solidFill>
                <a:latin typeface="Courier New" charset="0"/>
              </a:rPr>
              <a:t>	</a:t>
            </a:r>
            <a:r>
              <a:rPr lang="en-US" sz="2000">
                <a:latin typeface="Calibri" charset="0"/>
              </a:rPr>
              <a:t>Everyone has the same name K.</a:t>
            </a:r>
            <a:endParaRPr lang="en-US" sz="2000" b="1">
              <a:solidFill>
                <a:srgbClr val="FF0000"/>
              </a:solidFill>
              <a:latin typeface="Courier New" charset="0"/>
            </a:endParaRPr>
          </a:p>
          <a:p>
            <a:pPr marL="914400" lvl="1" indent="-457200" eaLnBrk="1" hangingPunct="1">
              <a:buFontTx/>
              <a:buNone/>
            </a:pPr>
            <a:r>
              <a:rPr lang="en-US" sz="2000">
                <a:latin typeface="Calibri" charset="0"/>
              </a:rPr>
              <a:t>	Want everyone to have a name based on who they are.</a:t>
            </a:r>
            <a:endParaRPr lang="en-US" sz="2000">
              <a:solidFill>
                <a:srgbClr val="FF0000"/>
              </a:solidFill>
              <a:latin typeface="Calibri" charset="0"/>
            </a:endParaRPr>
          </a:p>
          <a:p>
            <a:pPr marL="914400" lvl="1" indent="-457200" eaLnBrk="1" hangingPunct="1">
              <a:buFontTx/>
              <a:buNone/>
            </a:pPr>
            <a:r>
              <a:rPr lang="en-US" sz="2000" b="1">
                <a:solidFill>
                  <a:schemeClr val="tx2"/>
                </a:solidFill>
                <a:latin typeface="Calibri" charset="0"/>
              </a:rPr>
              <a:t>	right:</a:t>
            </a:r>
            <a:r>
              <a:rPr lang="en-US" sz="2000" b="1">
                <a:solidFill>
                  <a:schemeClr val="tx2"/>
                </a:solidFill>
                <a:latin typeface="Symbol" charset="0"/>
              </a:rPr>
              <a:t>   "</a:t>
            </a:r>
            <a:r>
              <a:rPr lang="en-US" sz="2000" b="1">
                <a:solidFill>
                  <a:schemeClr val="tx2"/>
                </a:solidFill>
                <a:latin typeface="Courier New" charset="0"/>
              </a:rPr>
              <a:t>x</a:t>
            </a:r>
            <a:r>
              <a:rPr lang="en-US" sz="2000" b="1">
                <a:solidFill>
                  <a:schemeClr val="tx2"/>
                </a:solidFill>
                <a:latin typeface="Symbol" charset="0"/>
              </a:rPr>
              <a:t> </a:t>
            </a:r>
            <a:r>
              <a:rPr lang="en-US" sz="2000" b="1">
                <a:solidFill>
                  <a:schemeClr val="tx2"/>
                </a:solidFill>
                <a:latin typeface="Courier New" charset="0"/>
              </a:rPr>
              <a:t>Person(x)</a:t>
            </a:r>
            <a:r>
              <a:rPr lang="en-US" sz="2000">
                <a:solidFill>
                  <a:schemeClr val="tx2"/>
                </a:solidFill>
                <a:latin typeface="Symbol" charset="0"/>
              </a:rPr>
              <a:t>Þ </a:t>
            </a:r>
            <a:r>
              <a:rPr lang="en-US" sz="2000" b="1">
                <a:solidFill>
                  <a:schemeClr val="tx2"/>
                </a:solidFill>
                <a:latin typeface="Courier New" charset="0"/>
              </a:rPr>
              <a:t>Name(F(x))</a:t>
            </a:r>
            <a:r>
              <a:rPr lang="en-US" sz="2000" b="1">
                <a:solidFill>
                  <a:schemeClr val="tx2"/>
                </a:solidFill>
                <a:latin typeface="Symbol" charset="0"/>
              </a:rPr>
              <a:t>Ù </a:t>
            </a:r>
            <a:r>
              <a:rPr lang="en-US" sz="2000" b="1">
                <a:solidFill>
                  <a:schemeClr val="tx2"/>
                </a:solidFill>
                <a:latin typeface="Courier New" charset="0"/>
              </a:rPr>
              <a:t>Has(x,F(x))</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85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85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85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85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857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857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8579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857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5795"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atin typeface="Calibri" charset="0"/>
              </a:rPr>
              <a:t>FOL Semantics:  Assigning Truth</a:t>
            </a:r>
          </a:p>
        </p:txBody>
      </p:sp>
      <p:sp>
        <p:nvSpPr>
          <p:cNvPr id="1257475" name="Rectangle 3"/>
          <p:cNvSpPr>
            <a:spLocks noGrp="1" noChangeArrowheads="1"/>
          </p:cNvSpPr>
          <p:nvPr>
            <p:ph idx="1"/>
          </p:nvPr>
        </p:nvSpPr>
        <p:spPr/>
        <p:txBody>
          <a:bodyPr>
            <a:normAutofit lnSpcReduction="10000"/>
          </a:bodyPr>
          <a:lstStyle/>
          <a:p>
            <a:pPr eaLnBrk="1" hangingPunct="1">
              <a:lnSpc>
                <a:spcPct val="90000"/>
              </a:lnSpc>
            </a:pPr>
            <a:r>
              <a:rPr lang="en-US" sz="3000" dirty="0">
                <a:latin typeface="Calibri" charset="0"/>
              </a:rPr>
              <a:t>The atom </a:t>
            </a:r>
            <a:r>
              <a:rPr lang="en-US" sz="3000" dirty="0">
                <a:latin typeface="Courier New"/>
                <a:cs typeface="Courier New"/>
              </a:rPr>
              <a:t>predicate(term</a:t>
            </a:r>
            <a:r>
              <a:rPr lang="en-US" sz="3000" baseline="-25000" dirty="0">
                <a:latin typeface="Courier New"/>
                <a:cs typeface="Courier New"/>
              </a:rPr>
              <a:t>1</a:t>
            </a:r>
            <a:r>
              <a:rPr lang="en-US" sz="3000" dirty="0">
                <a:latin typeface="Courier New"/>
                <a:cs typeface="Courier New"/>
              </a:rPr>
              <a:t>, …, </a:t>
            </a:r>
            <a:r>
              <a:rPr lang="en-US" sz="3000" dirty="0" err="1">
                <a:latin typeface="Courier New"/>
                <a:cs typeface="Courier New"/>
              </a:rPr>
              <a:t>term</a:t>
            </a:r>
            <a:r>
              <a:rPr lang="en-US" sz="3000" baseline="-25000" dirty="0" err="1">
                <a:latin typeface="Courier New"/>
                <a:cs typeface="Courier New"/>
              </a:rPr>
              <a:t>n</a:t>
            </a:r>
            <a:r>
              <a:rPr lang="en-US" sz="3000" dirty="0">
                <a:latin typeface="Courier New"/>
                <a:cs typeface="Courier New"/>
              </a:rPr>
              <a:t>)</a:t>
            </a:r>
            <a:r>
              <a:rPr lang="en-US" sz="3000" dirty="0">
                <a:latin typeface="Calibri" charset="0"/>
              </a:rPr>
              <a:t> is </a:t>
            </a:r>
            <a:r>
              <a:rPr lang="en-US" sz="3000" dirty="0" smtClean="0">
                <a:latin typeface="Calibri" charset="0"/>
              </a:rPr>
              <a:t>true </a:t>
            </a:r>
            <a:r>
              <a:rPr lang="en-US" sz="3000" dirty="0" err="1" smtClean="0">
                <a:latin typeface="Calibri" charset="0"/>
              </a:rPr>
              <a:t>iff</a:t>
            </a:r>
            <a:r>
              <a:rPr lang="en-US" sz="3000" dirty="0" smtClean="0">
                <a:latin typeface="Calibri" charset="0"/>
              </a:rPr>
              <a:t> </a:t>
            </a:r>
            <a:r>
              <a:rPr lang="en-US" sz="3000" dirty="0">
                <a:latin typeface="Calibri" charset="0"/>
              </a:rPr>
              <a:t>the objects referred to by </a:t>
            </a:r>
            <a:r>
              <a:rPr lang="en-US" sz="3000" dirty="0">
                <a:latin typeface="Courier New"/>
                <a:cs typeface="Courier New"/>
              </a:rPr>
              <a:t>term</a:t>
            </a:r>
            <a:r>
              <a:rPr lang="en-US" sz="3000" baseline="-25000" dirty="0">
                <a:latin typeface="Courier New"/>
                <a:cs typeface="Courier New"/>
              </a:rPr>
              <a:t>1</a:t>
            </a:r>
            <a:r>
              <a:rPr lang="en-US" sz="3000" dirty="0">
                <a:latin typeface="Courier New"/>
                <a:cs typeface="Courier New"/>
              </a:rPr>
              <a:t>, …, </a:t>
            </a:r>
            <a:r>
              <a:rPr lang="en-US" sz="3000" dirty="0" err="1" smtClean="0">
                <a:latin typeface="Courier New"/>
                <a:cs typeface="Courier New"/>
              </a:rPr>
              <a:t>term</a:t>
            </a:r>
            <a:r>
              <a:rPr lang="en-US" sz="3000" baseline="-25000" dirty="0" err="1" smtClean="0">
                <a:latin typeface="Courier New"/>
                <a:cs typeface="Courier New"/>
              </a:rPr>
              <a:t>n</a:t>
            </a:r>
            <a:r>
              <a:rPr lang="en-US" sz="3000" dirty="0">
                <a:latin typeface="Calibri" charset="0"/>
              </a:rPr>
              <a:t> </a:t>
            </a:r>
            <a:r>
              <a:rPr lang="en-US" sz="3000" dirty="0" smtClean="0">
                <a:latin typeface="Calibri" charset="0"/>
              </a:rPr>
              <a:t> are </a:t>
            </a:r>
            <a:r>
              <a:rPr lang="en-US" sz="3000" dirty="0">
                <a:latin typeface="Calibri" charset="0"/>
              </a:rPr>
              <a:t>in the relation referred to by the predicate</a:t>
            </a:r>
          </a:p>
          <a:p>
            <a:pPr eaLnBrk="1" hangingPunct="1">
              <a:lnSpc>
                <a:spcPct val="90000"/>
              </a:lnSpc>
            </a:pPr>
            <a:r>
              <a:rPr lang="en-US" sz="3000" dirty="0">
                <a:latin typeface="Calibri" charset="0"/>
              </a:rPr>
              <a:t>What is the truth value for </a:t>
            </a:r>
            <a:r>
              <a:rPr lang="en-US" sz="2400" b="1" dirty="0">
                <a:latin typeface="Courier New" charset="0"/>
                <a:cs typeface="Courier New" charset="0"/>
              </a:rPr>
              <a:t>F(D, J)</a:t>
            </a:r>
            <a:r>
              <a:rPr lang="en-US" sz="3000" dirty="0">
                <a:latin typeface="Calibri" charset="0"/>
              </a:rPr>
              <a:t>?</a:t>
            </a:r>
          </a:p>
          <a:p>
            <a:pPr lvl="1" eaLnBrk="1" hangingPunct="1">
              <a:lnSpc>
                <a:spcPct val="90000"/>
              </a:lnSpc>
            </a:pPr>
            <a:r>
              <a:rPr lang="en-US" sz="2600" dirty="0">
                <a:latin typeface="Calibri" charset="0"/>
              </a:rPr>
              <a:t>model: </a:t>
            </a:r>
          </a:p>
          <a:p>
            <a:pPr lvl="2" eaLnBrk="1" hangingPunct="1">
              <a:lnSpc>
                <a:spcPct val="90000"/>
              </a:lnSpc>
              <a:buFont typeface="Wingdings" charset="0"/>
              <a:buNone/>
            </a:pPr>
            <a:r>
              <a:rPr lang="en-US" sz="2200" b="1" dirty="0">
                <a:latin typeface="Calibri" charset="0"/>
              </a:rPr>
              <a:t>objects: Deb, Jim, Sue, Bob</a:t>
            </a:r>
          </a:p>
          <a:p>
            <a:pPr lvl="2" eaLnBrk="1" hangingPunct="1">
              <a:lnSpc>
                <a:spcPct val="90000"/>
              </a:lnSpc>
              <a:buFont typeface="Wingdings" charset="0"/>
              <a:buNone/>
            </a:pPr>
            <a:r>
              <a:rPr lang="en-US" sz="2200" b="1" dirty="0">
                <a:latin typeface="Calibri" charset="0"/>
              </a:rPr>
              <a:t>relation: Friend {&lt;</a:t>
            </a:r>
            <a:r>
              <a:rPr lang="en-US" sz="2200" b="1" dirty="0" err="1">
                <a:latin typeface="Calibri" charset="0"/>
              </a:rPr>
              <a:t>Deb,Sue</a:t>
            </a:r>
            <a:r>
              <a:rPr lang="en-US" sz="2200" b="1" dirty="0">
                <a:latin typeface="Calibri" charset="0"/>
              </a:rPr>
              <a:t>&gt;,&lt;</a:t>
            </a:r>
            <a:r>
              <a:rPr lang="en-US" sz="2200" b="1" dirty="0" err="1">
                <a:latin typeface="Calibri" charset="0"/>
              </a:rPr>
              <a:t>Sue,Deb</a:t>
            </a:r>
            <a:r>
              <a:rPr lang="en-US" sz="2200" b="1" dirty="0">
                <a:latin typeface="Calibri" charset="0"/>
              </a:rPr>
              <a:t>&gt;}</a:t>
            </a:r>
          </a:p>
          <a:p>
            <a:pPr lvl="1" eaLnBrk="1" hangingPunct="1">
              <a:lnSpc>
                <a:spcPct val="90000"/>
              </a:lnSpc>
            </a:pPr>
            <a:r>
              <a:rPr lang="en-US" sz="2600" dirty="0">
                <a:latin typeface="Calibri" charset="0"/>
              </a:rPr>
              <a:t>interpretation: </a:t>
            </a:r>
          </a:p>
          <a:p>
            <a:pPr lvl="2" eaLnBrk="1" hangingPunct="1">
              <a:lnSpc>
                <a:spcPct val="90000"/>
              </a:lnSpc>
              <a:buFont typeface="Wingdings" charset="0"/>
              <a:buNone/>
            </a:pPr>
            <a:r>
              <a:rPr lang="en-US" sz="2200" b="1" dirty="0">
                <a:latin typeface="Courier New" charset="0"/>
              </a:rPr>
              <a:t>D</a:t>
            </a:r>
            <a:r>
              <a:rPr lang="en-US" sz="2200" b="1" dirty="0">
                <a:latin typeface="Calibri" charset="0"/>
              </a:rPr>
              <a:t> means Deb, </a:t>
            </a:r>
            <a:r>
              <a:rPr lang="en-US" sz="2200" b="1" dirty="0">
                <a:latin typeface="Courier New" charset="0"/>
              </a:rPr>
              <a:t>J</a:t>
            </a:r>
            <a:r>
              <a:rPr lang="en-US" sz="2200" b="1" dirty="0">
                <a:latin typeface="Calibri" charset="0"/>
              </a:rPr>
              <a:t> means Jim, </a:t>
            </a:r>
            <a:r>
              <a:rPr lang="en-US" sz="2200" b="1" dirty="0">
                <a:latin typeface="Courier New" charset="0"/>
              </a:rPr>
              <a:t>S</a:t>
            </a:r>
            <a:r>
              <a:rPr lang="en-US" sz="2200" b="1" dirty="0">
                <a:latin typeface="Calibri" charset="0"/>
              </a:rPr>
              <a:t> means Sue, </a:t>
            </a:r>
            <a:r>
              <a:rPr lang="en-US" sz="2200" b="1" dirty="0">
                <a:latin typeface="Courier New" charset="0"/>
              </a:rPr>
              <a:t>B</a:t>
            </a:r>
            <a:r>
              <a:rPr lang="en-US" sz="2200" b="1" dirty="0">
                <a:latin typeface="Calibri" charset="0"/>
              </a:rPr>
              <a:t> means Bob</a:t>
            </a:r>
            <a:endParaRPr lang="en-US" sz="2200" b="1" dirty="0">
              <a:latin typeface="Courier New" charset="0"/>
            </a:endParaRPr>
          </a:p>
          <a:p>
            <a:pPr lvl="2" eaLnBrk="1" hangingPunct="1">
              <a:lnSpc>
                <a:spcPct val="90000"/>
              </a:lnSpc>
              <a:buFont typeface="Wingdings" charset="0"/>
              <a:buNone/>
            </a:pPr>
            <a:r>
              <a:rPr lang="en-US" sz="2200" b="1" dirty="0">
                <a:latin typeface="Courier New" charset="0"/>
              </a:rPr>
              <a:t>F(term</a:t>
            </a:r>
            <a:r>
              <a:rPr lang="en-US" sz="2200" b="1" baseline="-25000" dirty="0">
                <a:latin typeface="Courier New" charset="0"/>
              </a:rPr>
              <a:t>1</a:t>
            </a:r>
            <a:r>
              <a:rPr lang="en-US" sz="2200" b="1" dirty="0">
                <a:latin typeface="Courier New" charset="0"/>
              </a:rPr>
              <a:t>,term</a:t>
            </a:r>
            <a:r>
              <a:rPr lang="en-US" sz="2200" b="1" baseline="-25000" dirty="0">
                <a:latin typeface="Courier New" charset="0"/>
              </a:rPr>
              <a:t>2</a:t>
            </a:r>
            <a:r>
              <a:rPr lang="en-US" sz="2200" b="1" dirty="0">
                <a:latin typeface="Courier New" charset="0"/>
              </a:rPr>
              <a:t>) </a:t>
            </a:r>
            <a:r>
              <a:rPr lang="en-US" sz="2200" b="1" dirty="0">
                <a:latin typeface="Calibri" charset="0"/>
              </a:rPr>
              <a:t>means term</a:t>
            </a:r>
            <a:r>
              <a:rPr lang="en-US" sz="2200" b="1" baseline="-25000" dirty="0">
                <a:latin typeface="Calibri" charset="0"/>
              </a:rPr>
              <a:t>1</a:t>
            </a:r>
            <a:r>
              <a:rPr lang="en-US" sz="2200" b="1" dirty="0">
                <a:latin typeface="Calibri" charset="0"/>
              </a:rPr>
              <a:t> is friend of term</a:t>
            </a:r>
            <a:r>
              <a:rPr lang="en-US" sz="2200" b="1" baseline="-25000" dirty="0">
                <a:latin typeface="Calibri" charset="0"/>
              </a:rPr>
              <a:t>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74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74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74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574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574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574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5747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574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7475" grpId="0" build="p" bldLvl="3"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51683" name="Rectangle 3"/>
          <p:cNvSpPr>
            <a:spLocks noGrp="1" noChangeArrowheads="1"/>
          </p:cNvSpPr>
          <p:nvPr>
            <p:ph idx="1"/>
          </p:nvPr>
        </p:nvSpPr>
        <p:spPr>
          <a:xfrm>
            <a:off x="838200" y="2362200"/>
            <a:ext cx="8305800" cy="3962400"/>
          </a:xfrm>
        </p:spPr>
        <p:txBody>
          <a:bodyPr>
            <a:normAutofit/>
          </a:bodyPr>
          <a:lstStyle/>
          <a:p>
            <a:pPr marL="457200" indent="-457200" eaLnBrk="1" hangingPunct="1">
              <a:lnSpc>
                <a:spcPct val="90000"/>
              </a:lnSpc>
              <a:buFont typeface="Wingdings" charset="0"/>
              <a:buAutoNum type="arabicPeriod" startAt="5"/>
            </a:pPr>
            <a:r>
              <a:rPr lang="en-US" sz="2000">
                <a:latin typeface="Calibri" charset="0"/>
              </a:rPr>
              <a:t>Eliminate existential quantifiers (</a:t>
            </a:r>
            <a:r>
              <a:rPr lang="en-US" sz="2000">
                <a:solidFill>
                  <a:srgbClr val="CC3300"/>
                </a:solidFill>
                <a:latin typeface="Calibri" charset="0"/>
              </a:rPr>
              <a:t>Skolemize</a:t>
            </a:r>
            <a:r>
              <a:rPr lang="en-US" sz="2000">
                <a:latin typeface="Calibri" charset="0"/>
              </a:rPr>
              <a:t>):</a:t>
            </a:r>
            <a:endParaRPr lang="en-US" sz="2000">
              <a:solidFill>
                <a:schemeClr val="hlink"/>
              </a:solidFill>
              <a:latin typeface="Courier New" charset="0"/>
            </a:endParaRPr>
          </a:p>
          <a:p>
            <a:pPr marL="914400" lvl="1" indent="-457200" eaLnBrk="1" hangingPunct="1">
              <a:lnSpc>
                <a:spcPct val="90000"/>
              </a:lnSpc>
            </a:pPr>
            <a:r>
              <a:rPr lang="en-US" sz="2000">
                <a:latin typeface="Calibri" charset="0"/>
              </a:rPr>
              <a:t>convert </a:t>
            </a:r>
            <a:r>
              <a:rPr lang="en-US" sz="2000" b="1">
                <a:solidFill>
                  <a:schemeClr val="hlink"/>
                </a:solidFill>
                <a:latin typeface="Symbol" charset="0"/>
              </a:rPr>
              <a:t>"</a:t>
            </a:r>
            <a:r>
              <a:rPr lang="en-US" sz="2000" b="1">
                <a:solidFill>
                  <a:schemeClr val="hlink"/>
                </a:solidFill>
                <a:latin typeface="Courier New" charset="0"/>
              </a:rPr>
              <a:t>x,y</a:t>
            </a:r>
            <a:r>
              <a:rPr lang="en-US" sz="2000" b="1">
                <a:solidFill>
                  <a:schemeClr val="hlink"/>
                </a:solidFill>
                <a:latin typeface="Symbol" charset="0"/>
              </a:rPr>
              <a:t> $</a:t>
            </a:r>
            <a:r>
              <a:rPr lang="en-US" sz="2000" b="1">
                <a:solidFill>
                  <a:schemeClr val="hlink"/>
                </a:solidFill>
                <a:latin typeface="Courier New" charset="0"/>
              </a:rPr>
              <a:t>z</a:t>
            </a:r>
            <a:r>
              <a:rPr lang="en-US" sz="2000" b="1">
                <a:solidFill>
                  <a:schemeClr val="hlink"/>
                </a:solidFill>
                <a:latin typeface="Symbol" charset="0"/>
              </a:rPr>
              <a:t> </a:t>
            </a:r>
            <a:r>
              <a:rPr lang="en-US" sz="2000" b="1">
                <a:solidFill>
                  <a:schemeClr val="hlink"/>
                </a:solidFill>
                <a:latin typeface="Courier New" charset="0"/>
              </a:rPr>
              <a:t>P(x,y,z)</a:t>
            </a:r>
            <a:r>
              <a:rPr lang="en-US" sz="2000" b="1">
                <a:solidFill>
                  <a:schemeClr val="hlink"/>
                </a:solidFill>
                <a:latin typeface="Symbol" charset="0"/>
              </a:rPr>
              <a:t>  </a:t>
            </a:r>
            <a:r>
              <a:rPr lang="en-US" sz="2000">
                <a:latin typeface="Calibri" charset="0"/>
              </a:rPr>
              <a:t>to</a:t>
            </a:r>
            <a:r>
              <a:rPr lang="en-US" sz="2000" b="1">
                <a:solidFill>
                  <a:schemeClr val="tx2"/>
                </a:solidFill>
                <a:latin typeface="Symbol" charset="0"/>
              </a:rPr>
              <a:t>   "</a:t>
            </a:r>
            <a:r>
              <a:rPr lang="en-US" sz="2000" b="1">
                <a:solidFill>
                  <a:schemeClr val="tx2"/>
                </a:solidFill>
                <a:latin typeface="Courier New" charset="0"/>
              </a:rPr>
              <a:t>x,y</a:t>
            </a:r>
            <a:r>
              <a:rPr lang="en-US" sz="2000" b="1">
                <a:solidFill>
                  <a:schemeClr val="tx2"/>
                </a:solidFill>
                <a:latin typeface="Symbol" charset="0"/>
              </a:rPr>
              <a:t> </a:t>
            </a:r>
            <a:r>
              <a:rPr lang="en-US" sz="2000" b="1">
                <a:solidFill>
                  <a:schemeClr val="tx2"/>
                </a:solidFill>
                <a:latin typeface="Courier New" charset="0"/>
              </a:rPr>
              <a:t>P(x,y,F(x,y))</a:t>
            </a:r>
            <a:br>
              <a:rPr lang="en-US" sz="2000" b="1">
                <a:solidFill>
                  <a:schemeClr val="tx2"/>
                </a:solidFill>
                <a:latin typeface="Courier New" charset="0"/>
              </a:rPr>
            </a:br>
            <a:r>
              <a:rPr lang="en-US" sz="2000" b="1">
                <a:latin typeface="Courier New" charset="0"/>
              </a:rPr>
              <a:t>F()</a:t>
            </a:r>
            <a:r>
              <a:rPr lang="en-US" sz="2000">
                <a:latin typeface="Calibri" charset="0"/>
              </a:rPr>
              <a:t> must be a new function (</a:t>
            </a:r>
            <a:r>
              <a:rPr lang="en-US" sz="2000">
                <a:solidFill>
                  <a:srgbClr val="CC3300"/>
                </a:solidFill>
                <a:latin typeface="Calibri" charset="0"/>
              </a:rPr>
              <a:t>Skolem function</a:t>
            </a:r>
            <a:r>
              <a:rPr lang="en-US" sz="2000">
                <a:latin typeface="Calibri" charset="0"/>
              </a:rPr>
              <a:t>) with arguments that are all enclosing universally quantified variables </a:t>
            </a:r>
          </a:p>
          <a:p>
            <a:pPr marL="2171700" lvl="4" indent="-342900" eaLnBrk="1" hangingPunct="1">
              <a:lnSpc>
                <a:spcPct val="90000"/>
              </a:lnSpc>
            </a:pPr>
            <a:endParaRPr lang="en-US" sz="1600">
              <a:latin typeface="Calibri" charset="0"/>
            </a:endParaRPr>
          </a:p>
          <a:p>
            <a:pPr marL="457200" indent="-457200" eaLnBrk="1" hangingPunct="1">
              <a:lnSpc>
                <a:spcPct val="90000"/>
              </a:lnSpc>
              <a:buFont typeface="Wingdings" charset="0"/>
              <a:buNone/>
            </a:pPr>
            <a:r>
              <a:rPr lang="en-US" sz="1600">
                <a:latin typeface="Symbol" charset="0"/>
              </a:rPr>
              <a:t>  "</a:t>
            </a:r>
            <a:r>
              <a:rPr lang="en-US" sz="1600">
                <a:latin typeface="Courier New" charset="0"/>
              </a:rPr>
              <a:t>x,y {</a:t>
            </a:r>
            <a:br>
              <a:rPr lang="en-US" sz="1600">
                <a:latin typeface="Courier New" charset="0"/>
              </a:rPr>
            </a:br>
            <a:r>
              <a:rPr lang="en-US" sz="1600">
                <a:latin typeface="Courier New" charset="0"/>
              </a:rPr>
              <a:t>[ </a:t>
            </a:r>
            <a:r>
              <a:rPr lang="en-US" sz="1600">
                <a:latin typeface="Symbol" charset="0"/>
              </a:rPr>
              <a:t>Ø</a:t>
            </a:r>
            <a:r>
              <a:rPr lang="en-US" sz="1600">
                <a:latin typeface="Courier New" charset="0"/>
              </a:rPr>
              <a:t>Above(x,y)</a:t>
            </a:r>
            <a:r>
              <a:rPr lang="en-US" sz="1600">
                <a:latin typeface="Symbol" charset="0"/>
              </a:rPr>
              <a:t>Ú</a:t>
            </a:r>
            <a:r>
              <a:rPr lang="en-US" sz="1600">
                <a:latin typeface="Courier New" charset="0"/>
              </a:rPr>
              <a:t>(OnTop(x,y)</a:t>
            </a:r>
            <a:r>
              <a:rPr lang="en-US" sz="1600">
                <a:latin typeface="Palatino" charset="0"/>
              </a:rPr>
              <a:t> </a:t>
            </a:r>
            <a:r>
              <a:rPr lang="en-US" sz="1600">
                <a:latin typeface="Symbol" charset="0"/>
              </a:rPr>
              <a:t>Ú</a:t>
            </a:r>
            <a:r>
              <a:rPr lang="en-US" sz="1600">
                <a:latin typeface="Palatino" charset="0"/>
              </a:rPr>
              <a:t> </a:t>
            </a:r>
            <a:r>
              <a:rPr lang="en-US" sz="2000">
                <a:solidFill>
                  <a:srgbClr val="FF0000"/>
                </a:solidFill>
                <a:latin typeface="Symbol" charset="0"/>
              </a:rPr>
              <a:t>$</a:t>
            </a:r>
            <a:r>
              <a:rPr lang="en-US" sz="2000">
                <a:solidFill>
                  <a:srgbClr val="FF0000"/>
                </a:solidFill>
                <a:latin typeface="Courier New" charset="0"/>
              </a:rPr>
              <a:t>z{</a:t>
            </a:r>
            <a:r>
              <a:rPr lang="en-US" sz="1600">
                <a:latin typeface="Courier New" charset="0"/>
              </a:rPr>
              <a:t>OnTop(x,</a:t>
            </a:r>
            <a:r>
              <a:rPr lang="en-US" sz="2000">
                <a:solidFill>
                  <a:srgbClr val="FF0000"/>
                </a:solidFill>
                <a:latin typeface="Courier New" charset="0"/>
              </a:rPr>
              <a:t>z</a:t>
            </a:r>
            <a:r>
              <a:rPr lang="en-US" sz="1600">
                <a:latin typeface="Courier New" charset="0"/>
              </a:rPr>
              <a:t>)</a:t>
            </a:r>
            <a:r>
              <a:rPr lang="en-US" sz="1600">
                <a:latin typeface="Palatino" charset="0"/>
              </a:rPr>
              <a:t> </a:t>
            </a:r>
            <a:r>
              <a:rPr lang="en-US" sz="1600">
                <a:latin typeface="Symbol" charset="0"/>
              </a:rPr>
              <a:t>Ù</a:t>
            </a:r>
            <a:r>
              <a:rPr lang="en-US" sz="1600">
                <a:latin typeface="Courier New" charset="0"/>
              </a:rPr>
              <a:t> Above(</a:t>
            </a:r>
            <a:r>
              <a:rPr lang="en-US" sz="2000">
                <a:solidFill>
                  <a:srgbClr val="FF0000"/>
                </a:solidFill>
                <a:latin typeface="Courier New" charset="0"/>
              </a:rPr>
              <a:t>z</a:t>
            </a:r>
            <a:r>
              <a:rPr lang="en-US" sz="1600">
                <a:latin typeface="Courier New" charset="0"/>
              </a:rPr>
              <a:t>,y)</a:t>
            </a:r>
            <a:r>
              <a:rPr lang="en-US" sz="2000">
                <a:solidFill>
                  <a:srgbClr val="FF0000"/>
                </a:solidFill>
                <a:latin typeface="Courier New" charset="0"/>
              </a:rPr>
              <a:t>}</a:t>
            </a:r>
            <a:r>
              <a:rPr lang="en-US" sz="1600">
                <a:latin typeface="Courier New" charset="0"/>
              </a:rPr>
              <a:t>) ]</a:t>
            </a:r>
            <a:br>
              <a:rPr lang="en-US" sz="1600">
                <a:latin typeface="Courier New" charset="0"/>
              </a:rPr>
            </a:br>
            <a:r>
              <a:rPr lang="en-US" sz="1600">
                <a:latin typeface="Symbol" charset="0"/>
              </a:rPr>
              <a:t>Ù</a:t>
            </a:r>
            <a:r>
              <a:rPr lang="en-US" sz="1600">
                <a:latin typeface="Courier New" charset="0"/>
              </a:rPr>
              <a:t/>
            </a:r>
            <a:br>
              <a:rPr lang="en-US" sz="1600">
                <a:latin typeface="Courier New" charset="0"/>
              </a:rPr>
            </a:br>
            <a:r>
              <a:rPr lang="en-US" sz="1600">
                <a:latin typeface="Courier New" charset="0"/>
              </a:rPr>
              <a:t>[ (</a:t>
            </a:r>
            <a:r>
              <a:rPr lang="en-US" sz="1600">
                <a:latin typeface="Symbol" charset="0"/>
              </a:rPr>
              <a:t>Ø</a:t>
            </a:r>
            <a:r>
              <a:rPr lang="en-US" sz="1600">
                <a:latin typeface="Courier New" charset="0"/>
              </a:rPr>
              <a:t>OnTop(x,y)</a:t>
            </a:r>
            <a:r>
              <a:rPr lang="en-US" sz="1600">
                <a:latin typeface="Palatino" charset="0"/>
              </a:rPr>
              <a:t> </a:t>
            </a:r>
            <a:r>
              <a:rPr lang="en-US" sz="1600">
                <a:latin typeface="Symbol" charset="0"/>
              </a:rPr>
              <a:t>Ù</a:t>
            </a:r>
            <a:r>
              <a:rPr lang="en-US" sz="1600">
                <a:latin typeface="Palatino" charset="0"/>
              </a:rPr>
              <a:t> </a:t>
            </a:r>
            <a:r>
              <a:rPr lang="en-US" sz="1600">
                <a:latin typeface="Symbol" charset="0"/>
              </a:rPr>
              <a:t>"</a:t>
            </a:r>
            <a:r>
              <a:rPr lang="en-US" sz="1600">
                <a:latin typeface="Courier New" charset="0"/>
              </a:rPr>
              <a:t>w{</a:t>
            </a:r>
            <a:r>
              <a:rPr lang="en-US" sz="1600">
                <a:latin typeface="Symbol" charset="0"/>
              </a:rPr>
              <a:t>Ø</a:t>
            </a:r>
            <a:r>
              <a:rPr lang="en-US" sz="1600">
                <a:latin typeface="Courier New" charset="0"/>
              </a:rPr>
              <a:t>OnTop(x,w)</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Above(w,y)}</a:t>
            </a:r>
            <a:r>
              <a:rPr lang="en-US" sz="1600">
                <a:latin typeface="Symbol" charset="0"/>
              </a:rPr>
              <a:t>) Ú </a:t>
            </a:r>
            <a:r>
              <a:rPr lang="en-US" sz="1600">
                <a:latin typeface="Courier New" charset="0"/>
              </a:rPr>
              <a:t>Above(x,y) ] }</a:t>
            </a:r>
          </a:p>
          <a:p>
            <a:pPr marL="457200" indent="-457200" eaLnBrk="1" hangingPunct="1">
              <a:lnSpc>
                <a:spcPct val="90000"/>
              </a:lnSpc>
              <a:buFont typeface="Wingdings" charset="0"/>
              <a:buNone/>
            </a:pPr>
            <a:r>
              <a:rPr lang="en-US" sz="2000">
                <a:solidFill>
                  <a:srgbClr val="000000"/>
                </a:solidFill>
                <a:latin typeface="Calibri" charset="0"/>
              </a:rPr>
              <a:t> becomes:</a:t>
            </a:r>
            <a:endParaRPr lang="en-US" sz="1600">
              <a:latin typeface="Courier New" charset="0"/>
            </a:endParaRPr>
          </a:p>
          <a:p>
            <a:pPr marL="457200" indent="-457200" eaLnBrk="1" hangingPunct="1">
              <a:lnSpc>
                <a:spcPct val="90000"/>
              </a:lnSpc>
              <a:buFont typeface="Wingdings" charset="0"/>
              <a:buNone/>
            </a:pPr>
            <a:r>
              <a:rPr lang="en-US" sz="1600">
                <a:latin typeface="Symbol" charset="0"/>
              </a:rPr>
              <a:t>  "</a:t>
            </a:r>
            <a:r>
              <a:rPr lang="en-US" sz="1600">
                <a:latin typeface="Courier New" charset="0"/>
              </a:rPr>
              <a:t>x,y {</a:t>
            </a:r>
            <a:br>
              <a:rPr lang="en-US" sz="1600">
                <a:latin typeface="Courier New" charset="0"/>
              </a:rPr>
            </a:br>
            <a:r>
              <a:rPr lang="en-US" sz="1600">
                <a:latin typeface="Courier New" charset="0"/>
              </a:rPr>
              <a:t>[</a:t>
            </a:r>
            <a:r>
              <a:rPr lang="en-US" sz="1600">
                <a:latin typeface="Symbol" charset="0"/>
              </a:rPr>
              <a:t>Ø</a:t>
            </a:r>
            <a:r>
              <a:rPr lang="en-US" sz="1600">
                <a:latin typeface="Courier New" charset="0"/>
              </a:rPr>
              <a:t>Above(x,y)</a:t>
            </a:r>
            <a:r>
              <a:rPr lang="en-US" sz="1600">
                <a:latin typeface="Symbol" charset="0"/>
              </a:rPr>
              <a:t>Ú</a:t>
            </a:r>
            <a:r>
              <a:rPr lang="en-US" sz="1600">
                <a:latin typeface="Courier New" charset="0"/>
              </a:rPr>
              <a:t>(OnTop(x,y)</a:t>
            </a:r>
            <a:r>
              <a:rPr lang="en-US" sz="1600">
                <a:latin typeface="Symbol" charset="0"/>
              </a:rPr>
              <a:t>Ú</a:t>
            </a:r>
            <a:r>
              <a:rPr lang="en-US" sz="2000">
                <a:solidFill>
                  <a:srgbClr val="FF0000"/>
                </a:solidFill>
                <a:latin typeface="Courier New" charset="0"/>
              </a:rPr>
              <a:t>(</a:t>
            </a:r>
            <a:r>
              <a:rPr lang="en-US" sz="1600">
                <a:latin typeface="Courier New" charset="0"/>
              </a:rPr>
              <a:t>OnTop(x,</a:t>
            </a:r>
            <a:r>
              <a:rPr lang="en-US" sz="1800">
                <a:solidFill>
                  <a:srgbClr val="FF0000"/>
                </a:solidFill>
                <a:latin typeface="Courier New" charset="0"/>
              </a:rPr>
              <a:t>F(x,y)</a:t>
            </a:r>
            <a:r>
              <a:rPr lang="en-US" sz="1600">
                <a:latin typeface="Courier New" charset="0"/>
              </a:rPr>
              <a:t>)</a:t>
            </a:r>
            <a:r>
              <a:rPr lang="en-US" sz="1600">
                <a:latin typeface="Symbol" charset="0"/>
              </a:rPr>
              <a:t>Ù</a:t>
            </a:r>
            <a:r>
              <a:rPr lang="en-US" sz="1600">
                <a:latin typeface="Courier New" charset="0"/>
              </a:rPr>
              <a:t>Above(</a:t>
            </a:r>
            <a:r>
              <a:rPr lang="en-US" sz="1800">
                <a:solidFill>
                  <a:srgbClr val="FF0000"/>
                </a:solidFill>
                <a:latin typeface="Courier New" charset="0"/>
              </a:rPr>
              <a:t>F(x,y)</a:t>
            </a:r>
            <a:r>
              <a:rPr lang="en-US" sz="1600">
                <a:latin typeface="Courier New" charset="0"/>
              </a:rPr>
              <a:t>,y)</a:t>
            </a:r>
            <a:r>
              <a:rPr lang="en-US" sz="2000">
                <a:solidFill>
                  <a:srgbClr val="FF0000"/>
                </a:solidFill>
                <a:latin typeface="Courier New" charset="0"/>
              </a:rPr>
              <a:t>)</a:t>
            </a:r>
            <a:r>
              <a:rPr lang="en-US" sz="1600">
                <a:latin typeface="Courier New" charset="0"/>
              </a:rPr>
              <a:t>)]</a:t>
            </a:r>
            <a:br>
              <a:rPr lang="en-US" sz="1600">
                <a:latin typeface="Courier New" charset="0"/>
              </a:rPr>
            </a:br>
            <a:r>
              <a:rPr lang="en-US" sz="1600">
                <a:latin typeface="Symbol" charset="0"/>
              </a:rPr>
              <a:t>Ù</a:t>
            </a:r>
            <a:r>
              <a:rPr lang="en-US" sz="1600">
                <a:latin typeface="Courier New" charset="0"/>
              </a:rPr>
              <a:t/>
            </a:r>
            <a:br>
              <a:rPr lang="en-US" sz="1600">
                <a:latin typeface="Courier New" charset="0"/>
              </a:rPr>
            </a:br>
            <a:r>
              <a:rPr lang="en-US" sz="1600">
                <a:latin typeface="Courier New" charset="0"/>
              </a:rPr>
              <a:t>[(</a:t>
            </a:r>
            <a:r>
              <a:rPr lang="en-US" sz="1600">
                <a:latin typeface="Symbol" charset="0"/>
              </a:rPr>
              <a:t>Ø</a:t>
            </a:r>
            <a:r>
              <a:rPr lang="en-US" sz="1600">
                <a:latin typeface="Courier New" charset="0"/>
              </a:rPr>
              <a:t>OnTop(x,y)</a:t>
            </a:r>
            <a:r>
              <a:rPr lang="en-US" sz="1600">
                <a:latin typeface="Palatino" charset="0"/>
              </a:rPr>
              <a:t> </a:t>
            </a:r>
            <a:r>
              <a:rPr lang="en-US" sz="1600">
                <a:latin typeface="Symbol" charset="0"/>
              </a:rPr>
              <a:t>Ù</a:t>
            </a:r>
            <a:r>
              <a:rPr lang="en-US" sz="1600">
                <a:latin typeface="Palatino" charset="0"/>
              </a:rPr>
              <a:t> </a:t>
            </a:r>
            <a:r>
              <a:rPr lang="en-US" sz="1600">
                <a:latin typeface="Symbol" charset="0"/>
              </a:rPr>
              <a:t>"</a:t>
            </a:r>
            <a:r>
              <a:rPr lang="en-US" sz="1600">
                <a:latin typeface="Courier New" charset="0"/>
              </a:rPr>
              <a:t>w{</a:t>
            </a:r>
            <a:r>
              <a:rPr lang="en-US" sz="1600">
                <a:latin typeface="Symbol" charset="0"/>
              </a:rPr>
              <a:t>Ø</a:t>
            </a:r>
            <a:r>
              <a:rPr lang="en-US" sz="1600">
                <a:latin typeface="Courier New" charset="0"/>
              </a:rPr>
              <a:t>OnTop(x,w)</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Above(w,y)}</a:t>
            </a:r>
            <a:r>
              <a:rPr lang="en-US" sz="1600">
                <a:latin typeface="Symbol" charset="0"/>
              </a:rPr>
              <a:t>) Ú </a:t>
            </a:r>
            <a:r>
              <a:rPr lang="en-US" sz="1600">
                <a:latin typeface="Courier New" charset="0"/>
              </a:rPr>
              <a:t>Above(x,y)]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5168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35168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5168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5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683"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187843" name="Rectangle 3"/>
          <p:cNvSpPr>
            <a:spLocks noGrp="1" noChangeArrowheads="1"/>
          </p:cNvSpPr>
          <p:nvPr>
            <p:ph idx="1"/>
          </p:nvPr>
        </p:nvSpPr>
        <p:spPr>
          <a:xfrm>
            <a:off x="838200" y="2362200"/>
            <a:ext cx="8305800" cy="3962400"/>
          </a:xfrm>
        </p:spPr>
        <p:txBody>
          <a:bodyPr>
            <a:normAutofit/>
          </a:bodyPr>
          <a:lstStyle/>
          <a:p>
            <a:pPr marL="457200" indent="-457200" eaLnBrk="1" hangingPunct="1">
              <a:lnSpc>
                <a:spcPct val="90000"/>
              </a:lnSpc>
              <a:buFont typeface="Wingdings" charset="0"/>
              <a:buAutoNum type="arabicPeriod" startAt="6"/>
            </a:pPr>
            <a:r>
              <a:rPr lang="en-US" sz="2000">
                <a:latin typeface="Calibri" charset="0"/>
              </a:rPr>
              <a:t>Drop quantifiers:</a:t>
            </a:r>
            <a:br>
              <a:rPr lang="en-US" sz="2000">
                <a:latin typeface="Calibri" charset="0"/>
              </a:rPr>
            </a:br>
            <a:r>
              <a:rPr lang="en-US" sz="2000">
                <a:latin typeface="Calibri" charset="0"/>
              </a:rPr>
              <a:t>all variables are only universally quantified after step 5</a:t>
            </a:r>
            <a:br>
              <a:rPr lang="en-US" sz="2000">
                <a:latin typeface="Calibri" charset="0"/>
              </a:rPr>
            </a:br>
            <a:r>
              <a:rPr lang="en-US" sz="2000">
                <a:latin typeface="Calibri" charset="0"/>
              </a:rPr>
              <a:t>e.g. convert </a:t>
            </a:r>
            <a:r>
              <a:rPr lang="en-US" sz="2000">
                <a:solidFill>
                  <a:schemeClr val="hlink"/>
                </a:solidFill>
                <a:latin typeface="Symbol" charset="0"/>
              </a:rPr>
              <a:t>"</a:t>
            </a:r>
            <a:r>
              <a:rPr lang="en-US" sz="2000">
                <a:solidFill>
                  <a:schemeClr val="hlink"/>
                </a:solidFill>
                <a:latin typeface="Courier New" charset="0"/>
              </a:rPr>
              <a:t>x</a:t>
            </a:r>
            <a:r>
              <a:rPr lang="en-US" sz="2000">
                <a:solidFill>
                  <a:schemeClr val="hlink"/>
                </a:solidFill>
                <a:latin typeface="Symbol" charset="0"/>
              </a:rPr>
              <a:t> </a:t>
            </a:r>
            <a:r>
              <a:rPr lang="en-US" sz="2000">
                <a:solidFill>
                  <a:schemeClr val="hlink"/>
                </a:solidFill>
                <a:latin typeface="Courier New" charset="0"/>
              </a:rPr>
              <a:t>P(x)</a:t>
            </a:r>
            <a:r>
              <a:rPr lang="en-US" sz="2000">
                <a:solidFill>
                  <a:schemeClr val="hlink"/>
                </a:solidFill>
                <a:latin typeface="Symbol" charset="0"/>
              </a:rPr>
              <a:t> Ú "</a:t>
            </a:r>
            <a:r>
              <a:rPr lang="en-US" sz="2000">
                <a:solidFill>
                  <a:schemeClr val="hlink"/>
                </a:solidFill>
                <a:latin typeface="Courier New" charset="0"/>
              </a:rPr>
              <a:t>y</a:t>
            </a:r>
            <a:r>
              <a:rPr lang="en-US" sz="2000">
                <a:solidFill>
                  <a:schemeClr val="hlink"/>
                </a:solidFill>
                <a:latin typeface="Symbol" charset="0"/>
              </a:rPr>
              <a:t> </a:t>
            </a:r>
            <a:r>
              <a:rPr lang="en-US" sz="2000">
                <a:solidFill>
                  <a:schemeClr val="hlink"/>
                </a:solidFill>
                <a:latin typeface="Courier New" charset="0"/>
              </a:rPr>
              <a:t>Q(y)</a:t>
            </a:r>
            <a:r>
              <a:rPr lang="en-US" sz="2000">
                <a:solidFill>
                  <a:schemeClr val="hlink"/>
                </a:solidFill>
                <a:latin typeface="Calibri" charset="0"/>
              </a:rPr>
              <a:t>  </a:t>
            </a:r>
            <a:r>
              <a:rPr lang="en-US" sz="2000">
                <a:latin typeface="Calibri" charset="0"/>
              </a:rPr>
              <a:t>to   </a:t>
            </a:r>
            <a:r>
              <a:rPr lang="en-US" sz="2000">
                <a:solidFill>
                  <a:schemeClr val="tx2"/>
                </a:solidFill>
                <a:latin typeface="Courier New" charset="0"/>
              </a:rPr>
              <a:t>P(x)</a:t>
            </a:r>
            <a:r>
              <a:rPr lang="en-US" sz="2000">
                <a:solidFill>
                  <a:schemeClr val="tx2"/>
                </a:solidFill>
                <a:latin typeface="Symbol" charset="0"/>
              </a:rPr>
              <a:t> Ú </a:t>
            </a:r>
            <a:r>
              <a:rPr lang="en-US" sz="2000">
                <a:solidFill>
                  <a:schemeClr val="tx2"/>
                </a:solidFill>
                <a:latin typeface="Courier New" charset="0"/>
              </a:rPr>
              <a:t>Q(y)</a:t>
            </a:r>
            <a:br>
              <a:rPr lang="en-US" sz="2000">
                <a:solidFill>
                  <a:schemeClr val="tx2"/>
                </a:solidFill>
                <a:latin typeface="Courier New" charset="0"/>
              </a:rPr>
            </a:br>
            <a:r>
              <a:rPr lang="en-US" sz="2000">
                <a:latin typeface="Calibri" charset="0"/>
              </a:rPr>
              <a:t>all variables in KB will be assumed to be universally quantified</a:t>
            </a:r>
          </a:p>
          <a:p>
            <a:pPr marL="1714500" lvl="3" indent="-342900" eaLnBrk="1" hangingPunct="1">
              <a:lnSpc>
                <a:spcPct val="90000"/>
              </a:lnSpc>
              <a:buFont typeface="Wingdings" charset="0"/>
              <a:buAutoNum type="arabicPeriod"/>
            </a:pPr>
            <a:endParaRPr lang="en-US" sz="1600" b="1">
              <a:latin typeface="Calibri" charset="0"/>
            </a:endParaRPr>
          </a:p>
          <a:p>
            <a:pPr marL="457200" indent="-457200" eaLnBrk="1" hangingPunct="1">
              <a:lnSpc>
                <a:spcPct val="90000"/>
              </a:lnSpc>
              <a:buFont typeface="Wingdings" charset="0"/>
              <a:buNone/>
            </a:pPr>
            <a:r>
              <a:rPr lang="en-US" sz="1600">
                <a:solidFill>
                  <a:srgbClr val="FF0000"/>
                </a:solidFill>
                <a:latin typeface="Symbol" charset="0"/>
              </a:rPr>
              <a:t>  </a:t>
            </a:r>
            <a:r>
              <a:rPr lang="en-US" sz="1800">
                <a:solidFill>
                  <a:srgbClr val="FF0000"/>
                </a:solidFill>
                <a:latin typeface="Symbol" charset="0"/>
              </a:rPr>
              <a:t>"</a:t>
            </a:r>
            <a:r>
              <a:rPr lang="en-US" sz="1800">
                <a:solidFill>
                  <a:srgbClr val="FF0000"/>
                </a:solidFill>
                <a:latin typeface="Courier New" charset="0"/>
              </a:rPr>
              <a:t>x,y </a:t>
            </a:r>
            <a:r>
              <a:rPr lang="en-US" sz="2000">
                <a:solidFill>
                  <a:srgbClr val="FF0000"/>
                </a:solidFill>
                <a:latin typeface="Courier New" charset="0"/>
              </a:rPr>
              <a:t>{</a:t>
            </a:r>
            <a:r>
              <a:rPr lang="en-US" sz="1600">
                <a:solidFill>
                  <a:srgbClr val="000000"/>
                </a:solidFill>
                <a:latin typeface="Courier New" charset="0"/>
              </a:rPr>
              <a:t/>
            </a:r>
            <a:br>
              <a:rPr lang="en-US" sz="1600">
                <a:solidFill>
                  <a:srgbClr val="000000"/>
                </a:solidFill>
                <a:latin typeface="Courier New" charset="0"/>
              </a:rPr>
            </a:br>
            <a:r>
              <a:rPr lang="en-US" sz="1600">
                <a:solidFill>
                  <a:srgbClr val="000000"/>
                </a:solidFill>
                <a:latin typeface="Courier New" charset="0"/>
              </a:rPr>
              <a:t>[</a:t>
            </a:r>
            <a:r>
              <a:rPr lang="en-US" sz="1600">
                <a:solidFill>
                  <a:srgbClr val="000000"/>
                </a:solidFill>
                <a:latin typeface="Symbol" charset="0"/>
              </a:rPr>
              <a:t>Ø</a:t>
            </a:r>
            <a:r>
              <a:rPr lang="en-US" sz="1600">
                <a:solidFill>
                  <a:srgbClr val="000000"/>
                </a:solidFill>
                <a:latin typeface="Courier New" charset="0"/>
              </a:rPr>
              <a:t>Above(x,y)</a:t>
            </a:r>
            <a:r>
              <a:rPr lang="en-US" sz="1600">
                <a:solidFill>
                  <a:srgbClr val="000000"/>
                </a:solidFill>
                <a:latin typeface="Symbol" charset="0"/>
              </a:rPr>
              <a:t>Ú</a:t>
            </a:r>
            <a:r>
              <a:rPr lang="en-US" sz="1600">
                <a:solidFill>
                  <a:srgbClr val="000000"/>
                </a:solidFill>
                <a:latin typeface="Courier New" charset="0"/>
              </a:rPr>
              <a:t>(OnTop(x,y)</a:t>
            </a:r>
            <a:r>
              <a:rPr lang="en-US" sz="1600">
                <a:solidFill>
                  <a:srgbClr val="000000"/>
                </a:solidFill>
                <a:latin typeface="Symbol" charset="0"/>
              </a:rPr>
              <a:t>Ú</a:t>
            </a:r>
            <a:r>
              <a:rPr lang="en-US" sz="1600">
                <a:solidFill>
                  <a:srgbClr val="000000"/>
                </a:solidFill>
                <a:latin typeface="Courier New" charset="0"/>
              </a:rPr>
              <a:t>(OnTop(x,F(x,y))</a:t>
            </a:r>
            <a:r>
              <a:rPr lang="en-US" sz="1600">
                <a:solidFill>
                  <a:srgbClr val="000000"/>
                </a:solidFill>
                <a:latin typeface="Symbol" charset="0"/>
              </a:rPr>
              <a:t>Ù</a:t>
            </a:r>
            <a:r>
              <a:rPr lang="en-US" sz="1600">
                <a:solidFill>
                  <a:srgbClr val="000000"/>
                </a:solidFill>
                <a:latin typeface="Courier New" charset="0"/>
              </a:rPr>
              <a:t>Above(F(x,y),y)))]</a:t>
            </a:r>
            <a:br>
              <a:rPr lang="en-US" sz="1600">
                <a:solidFill>
                  <a:srgbClr val="000000"/>
                </a:solidFill>
                <a:latin typeface="Courier New" charset="0"/>
              </a:rPr>
            </a:br>
            <a:r>
              <a:rPr lang="en-US" sz="1600">
                <a:solidFill>
                  <a:srgbClr val="000000"/>
                </a:solidFill>
                <a:latin typeface="Symbol" charset="0"/>
              </a:rPr>
              <a:t>Ù</a:t>
            </a:r>
            <a:r>
              <a:rPr lang="en-US" sz="1600">
                <a:solidFill>
                  <a:srgbClr val="000000"/>
                </a:solidFill>
                <a:latin typeface="Courier New" charset="0"/>
              </a:rPr>
              <a:t/>
            </a:r>
            <a:br>
              <a:rPr lang="en-US" sz="1600">
                <a:solidFill>
                  <a:srgbClr val="000000"/>
                </a:solidFill>
                <a:latin typeface="Courier New" charset="0"/>
              </a:rPr>
            </a:br>
            <a:r>
              <a:rPr lang="en-US" sz="1600">
                <a:solidFill>
                  <a:srgbClr val="000000"/>
                </a:solidFill>
                <a:latin typeface="Courier New" charset="0"/>
              </a:rPr>
              <a:t>[(</a:t>
            </a:r>
            <a:r>
              <a:rPr lang="en-US" sz="1600">
                <a:solidFill>
                  <a:srgbClr val="000000"/>
                </a:solidFill>
                <a:latin typeface="Symbol" charset="0"/>
              </a:rPr>
              <a:t>Ø</a:t>
            </a:r>
            <a:r>
              <a:rPr lang="en-US" sz="1600">
                <a:solidFill>
                  <a:srgbClr val="000000"/>
                </a:solidFill>
                <a:latin typeface="Courier New" charset="0"/>
              </a:rPr>
              <a:t>OnTop(x,y)</a:t>
            </a:r>
            <a:r>
              <a:rPr lang="en-US" sz="1600">
                <a:solidFill>
                  <a:srgbClr val="000000"/>
                </a:solidFill>
                <a:latin typeface="Palatino" charset="0"/>
              </a:rPr>
              <a:t> </a:t>
            </a:r>
            <a:r>
              <a:rPr lang="en-US" sz="1600">
                <a:solidFill>
                  <a:srgbClr val="000000"/>
                </a:solidFill>
                <a:latin typeface="Symbol" charset="0"/>
              </a:rPr>
              <a:t>Ù</a:t>
            </a:r>
            <a:r>
              <a:rPr lang="en-US" sz="1600">
                <a:solidFill>
                  <a:srgbClr val="000000"/>
                </a:solidFill>
                <a:latin typeface="Palatino" charset="0"/>
              </a:rPr>
              <a:t> </a:t>
            </a:r>
            <a:r>
              <a:rPr lang="en-US" sz="1800">
                <a:solidFill>
                  <a:srgbClr val="FF0000"/>
                </a:solidFill>
                <a:latin typeface="Symbol" charset="0"/>
              </a:rPr>
              <a:t>"</a:t>
            </a:r>
            <a:r>
              <a:rPr lang="en-US" sz="1800">
                <a:solidFill>
                  <a:srgbClr val="FF0000"/>
                </a:solidFill>
                <a:latin typeface="Courier New" charset="0"/>
              </a:rPr>
              <a:t>w</a:t>
            </a:r>
            <a:r>
              <a:rPr lang="en-US" sz="2000">
                <a:solidFill>
                  <a:srgbClr val="FF0000"/>
                </a:solidFill>
                <a:latin typeface="Courier New" charset="0"/>
              </a:rPr>
              <a:t>{</a:t>
            </a:r>
            <a:r>
              <a:rPr lang="en-US" sz="1600">
                <a:solidFill>
                  <a:srgbClr val="000000"/>
                </a:solidFill>
                <a:latin typeface="Symbol" charset="0"/>
              </a:rPr>
              <a:t>Ø</a:t>
            </a:r>
            <a:r>
              <a:rPr lang="en-US" sz="1600">
                <a:solidFill>
                  <a:srgbClr val="000000"/>
                </a:solidFill>
                <a:latin typeface="Courier New" charset="0"/>
              </a:rPr>
              <a:t>OnTop(x,w)</a:t>
            </a:r>
            <a:r>
              <a:rPr lang="en-US" sz="1600">
                <a:solidFill>
                  <a:srgbClr val="000000"/>
                </a:solidFill>
                <a:latin typeface="Palatino" charset="0"/>
              </a:rPr>
              <a:t> </a:t>
            </a:r>
            <a:r>
              <a:rPr lang="en-US" sz="1600">
                <a:solidFill>
                  <a:srgbClr val="000000"/>
                </a:solidFill>
                <a:latin typeface="Symbol" charset="0"/>
              </a:rPr>
              <a:t>Ú</a:t>
            </a:r>
            <a:r>
              <a:rPr lang="en-US" sz="1600">
                <a:solidFill>
                  <a:srgbClr val="000000"/>
                </a:solidFill>
                <a:latin typeface="Courier New" charset="0"/>
              </a:rPr>
              <a:t> </a:t>
            </a:r>
            <a:r>
              <a:rPr lang="en-US" sz="1600">
                <a:solidFill>
                  <a:srgbClr val="000000"/>
                </a:solidFill>
                <a:latin typeface="Symbol" charset="0"/>
              </a:rPr>
              <a:t>Ø</a:t>
            </a:r>
            <a:r>
              <a:rPr lang="en-US" sz="1600">
                <a:solidFill>
                  <a:srgbClr val="000000"/>
                </a:solidFill>
                <a:latin typeface="Courier New" charset="0"/>
              </a:rPr>
              <a:t>Above(w,y)</a:t>
            </a:r>
            <a:r>
              <a:rPr lang="en-US" sz="2000">
                <a:solidFill>
                  <a:srgbClr val="FF0000"/>
                </a:solidFill>
                <a:latin typeface="Courier New" charset="0"/>
              </a:rPr>
              <a:t>}</a:t>
            </a:r>
            <a:r>
              <a:rPr lang="en-US" sz="1600">
                <a:solidFill>
                  <a:srgbClr val="000000"/>
                </a:solidFill>
                <a:latin typeface="Symbol" charset="0"/>
              </a:rPr>
              <a:t>) Ú </a:t>
            </a:r>
            <a:r>
              <a:rPr lang="en-US" sz="1600">
                <a:solidFill>
                  <a:srgbClr val="000000"/>
                </a:solidFill>
                <a:latin typeface="Courier New" charset="0"/>
              </a:rPr>
              <a:t>Above(x,y)] </a:t>
            </a:r>
            <a:r>
              <a:rPr lang="en-US" sz="2000">
                <a:solidFill>
                  <a:srgbClr val="FF0000"/>
                </a:solidFill>
                <a:latin typeface="Courier New" charset="0"/>
              </a:rPr>
              <a:t>}</a:t>
            </a:r>
            <a:endParaRPr lang="en-US" sz="2000">
              <a:solidFill>
                <a:srgbClr val="FF0000"/>
              </a:solidFill>
              <a:latin typeface="Calibri" charset="0"/>
            </a:endParaRPr>
          </a:p>
          <a:p>
            <a:pPr marL="457200" indent="-457200" eaLnBrk="1" hangingPunct="1">
              <a:lnSpc>
                <a:spcPct val="90000"/>
              </a:lnSpc>
              <a:buFont typeface="Wingdings" charset="0"/>
              <a:buNone/>
            </a:pPr>
            <a:r>
              <a:rPr lang="en-US" sz="2000">
                <a:solidFill>
                  <a:srgbClr val="000000"/>
                </a:solidFill>
                <a:latin typeface="Calibri" charset="0"/>
              </a:rPr>
              <a:t> becomes:</a:t>
            </a:r>
          </a:p>
          <a:p>
            <a:pPr marL="457200" indent="-457200" eaLnBrk="1" hangingPunct="1">
              <a:lnSpc>
                <a:spcPct val="90000"/>
              </a:lnSpc>
              <a:buFont typeface="Wingdings" charset="0"/>
              <a:buNone/>
            </a:pPr>
            <a:r>
              <a:rPr lang="en-US" sz="1600">
                <a:latin typeface="Courier New" charset="0"/>
              </a:rPr>
              <a:t>	[</a:t>
            </a:r>
            <a:r>
              <a:rPr lang="en-US" sz="1600">
                <a:latin typeface="Symbol" charset="0"/>
              </a:rPr>
              <a:t>Ø</a:t>
            </a:r>
            <a:r>
              <a:rPr lang="en-US" sz="1600">
                <a:latin typeface="Courier New" charset="0"/>
              </a:rPr>
              <a:t>Above(x,y)</a:t>
            </a:r>
            <a:r>
              <a:rPr lang="en-US" sz="1600">
                <a:latin typeface="Symbol" charset="0"/>
              </a:rPr>
              <a:t>Ú</a:t>
            </a:r>
            <a:r>
              <a:rPr lang="en-US" sz="1600">
                <a:latin typeface="Courier New" charset="0"/>
              </a:rPr>
              <a:t>(OnTop(x,y)</a:t>
            </a:r>
            <a:r>
              <a:rPr lang="en-US" sz="1600">
                <a:latin typeface="Symbol" charset="0"/>
              </a:rPr>
              <a:t>Ú</a:t>
            </a:r>
            <a:r>
              <a:rPr lang="en-US" sz="1600">
                <a:latin typeface="Courier New" charset="0"/>
              </a:rPr>
              <a:t>(OnTop(x,F(x,y))</a:t>
            </a:r>
            <a:r>
              <a:rPr lang="en-US" sz="1600">
                <a:latin typeface="Symbol" charset="0"/>
              </a:rPr>
              <a:t>Ù</a:t>
            </a:r>
            <a:r>
              <a:rPr lang="en-US" sz="1600">
                <a:latin typeface="Courier New" charset="0"/>
              </a:rPr>
              <a:t>Above(F(x,y),y)))]</a:t>
            </a:r>
            <a:br>
              <a:rPr lang="en-US" sz="1600">
                <a:latin typeface="Courier New" charset="0"/>
              </a:rPr>
            </a:br>
            <a:r>
              <a:rPr lang="en-US" sz="1600">
                <a:latin typeface="Symbol" charset="0"/>
              </a:rPr>
              <a:t>Ù</a:t>
            </a:r>
            <a:r>
              <a:rPr lang="en-US" sz="1600">
                <a:latin typeface="Courier New" charset="0"/>
              </a:rPr>
              <a:t/>
            </a:r>
            <a:br>
              <a:rPr lang="en-US" sz="1600">
                <a:latin typeface="Courier New" charset="0"/>
              </a:rPr>
            </a:br>
            <a:r>
              <a:rPr lang="en-US" sz="1600">
                <a:latin typeface="Courier New" charset="0"/>
              </a:rPr>
              <a:t>[(</a:t>
            </a:r>
            <a:r>
              <a:rPr lang="en-US" sz="1600">
                <a:latin typeface="Symbol" charset="0"/>
              </a:rPr>
              <a:t>Ø</a:t>
            </a:r>
            <a:r>
              <a:rPr lang="en-US" sz="1600">
                <a:latin typeface="Courier New" charset="0"/>
              </a:rPr>
              <a:t>OnTop(x,y)</a:t>
            </a:r>
            <a:r>
              <a:rPr lang="en-US" sz="1600">
                <a:latin typeface="Palatino" charset="0"/>
              </a:rPr>
              <a:t> </a:t>
            </a:r>
            <a:r>
              <a:rPr lang="en-US" sz="1600">
                <a:latin typeface="Symbol" charset="0"/>
              </a:rPr>
              <a:t>Ù</a:t>
            </a:r>
            <a:r>
              <a:rPr lang="en-US" sz="1600">
                <a:latin typeface="Palatino" charset="0"/>
              </a:rPr>
              <a:t> </a:t>
            </a:r>
            <a:r>
              <a:rPr lang="en-US" sz="2000">
                <a:solidFill>
                  <a:srgbClr val="FF0000"/>
                </a:solidFill>
                <a:latin typeface="Courier New" charset="0"/>
              </a:rPr>
              <a:t>(</a:t>
            </a:r>
            <a:r>
              <a:rPr lang="en-US" sz="1600">
                <a:latin typeface="Symbol" charset="0"/>
              </a:rPr>
              <a:t>Ø</a:t>
            </a:r>
            <a:r>
              <a:rPr lang="en-US" sz="1600">
                <a:latin typeface="Courier New" charset="0"/>
              </a:rPr>
              <a:t>OnTop(x,w)</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Above(w,y)</a:t>
            </a:r>
            <a:r>
              <a:rPr lang="en-US" sz="2000">
                <a:solidFill>
                  <a:srgbClr val="FF0000"/>
                </a:solidFill>
                <a:latin typeface="Courier New" charset="0"/>
              </a:rPr>
              <a:t>)</a:t>
            </a:r>
            <a:r>
              <a:rPr lang="en-US" sz="1600">
                <a:latin typeface="Symbol" charset="0"/>
              </a:rPr>
              <a:t>) Ú </a:t>
            </a:r>
            <a:r>
              <a:rPr lang="en-US" sz="1600">
                <a:latin typeface="Palatino" charset="0"/>
              </a:rPr>
              <a:t> </a:t>
            </a:r>
            <a:r>
              <a:rPr lang="en-US" sz="1600">
                <a:latin typeface="Courier New" charset="0"/>
              </a:rPr>
              <a:t>Above(x,y)]</a:t>
            </a:r>
            <a:endParaRPr lang="en-US" sz="1600">
              <a:latin typeface="Symbo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87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87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87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87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4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7"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53731" name="Rectangle 3"/>
          <p:cNvSpPr>
            <a:spLocks noGrp="1" noChangeArrowheads="1"/>
          </p:cNvSpPr>
          <p:nvPr>
            <p:ph idx="1"/>
          </p:nvPr>
        </p:nvSpPr>
        <p:spPr>
          <a:xfrm>
            <a:off x="838200" y="2362200"/>
            <a:ext cx="8305800" cy="3962400"/>
          </a:xfrm>
        </p:spPr>
        <p:txBody>
          <a:bodyPr/>
          <a:lstStyle/>
          <a:p>
            <a:pPr marL="457200" indent="-457200" eaLnBrk="1" hangingPunct="1">
              <a:buFont typeface="Wingdings" charset="0"/>
              <a:buAutoNum type="arabicPeriod" startAt="7"/>
            </a:pPr>
            <a:r>
              <a:rPr lang="en-US" sz="2000">
                <a:latin typeface="Calibri" charset="0"/>
              </a:rPr>
              <a:t>Distribute </a:t>
            </a:r>
            <a:r>
              <a:rPr lang="en-US" sz="2000">
                <a:latin typeface="Symbol" charset="0"/>
              </a:rPr>
              <a:t>Ù</a:t>
            </a:r>
            <a:r>
              <a:rPr lang="en-US" sz="2000">
                <a:latin typeface="Calibri" charset="0"/>
              </a:rPr>
              <a:t> over </a:t>
            </a:r>
            <a:r>
              <a:rPr lang="en-US" sz="2000">
                <a:latin typeface="Symbol" charset="0"/>
              </a:rPr>
              <a:t>Ú </a:t>
            </a:r>
            <a:r>
              <a:rPr lang="en-US" sz="2000">
                <a:latin typeface="Calibri" charset="0"/>
              </a:rPr>
              <a:t>to get conjunction of disjunctions :</a:t>
            </a:r>
            <a:br>
              <a:rPr lang="en-US" sz="2000">
                <a:latin typeface="Calibri" charset="0"/>
              </a:rPr>
            </a:br>
            <a:r>
              <a:rPr lang="en-US" sz="2000">
                <a:latin typeface="Calibri" charset="0"/>
              </a:rPr>
              <a:t>convert</a:t>
            </a:r>
            <a:r>
              <a:rPr lang="en-US" sz="2000">
                <a:solidFill>
                  <a:schemeClr val="hlink"/>
                </a:solidFill>
                <a:latin typeface="Courier New" charset="0"/>
              </a:rPr>
              <a:t>(P</a:t>
            </a:r>
            <a:r>
              <a:rPr lang="en-US" sz="2000">
                <a:solidFill>
                  <a:schemeClr val="hlink"/>
                </a:solidFill>
                <a:latin typeface="Symbol" charset="0"/>
              </a:rPr>
              <a:t> Ù </a:t>
            </a:r>
            <a:r>
              <a:rPr lang="en-US" sz="2000">
                <a:solidFill>
                  <a:schemeClr val="hlink"/>
                </a:solidFill>
                <a:latin typeface="Courier New" charset="0"/>
              </a:rPr>
              <a:t>Q)</a:t>
            </a:r>
            <a:r>
              <a:rPr lang="en-US" sz="2000">
                <a:solidFill>
                  <a:schemeClr val="hlink"/>
                </a:solidFill>
                <a:latin typeface="Symbol" charset="0"/>
              </a:rPr>
              <a:t>Ú </a:t>
            </a:r>
            <a:r>
              <a:rPr lang="en-US" sz="2000">
                <a:solidFill>
                  <a:schemeClr val="hlink"/>
                </a:solidFill>
                <a:latin typeface="Courier New" charset="0"/>
              </a:rPr>
              <a:t>R</a:t>
            </a:r>
            <a:r>
              <a:rPr lang="en-US" sz="2000">
                <a:solidFill>
                  <a:schemeClr val="hlink"/>
                </a:solidFill>
                <a:latin typeface="Calibri" charset="0"/>
              </a:rPr>
              <a:t> </a:t>
            </a:r>
            <a:r>
              <a:rPr lang="en-US" sz="2000">
                <a:latin typeface="Calibri" charset="0"/>
              </a:rPr>
              <a:t>to</a:t>
            </a:r>
            <a:r>
              <a:rPr lang="en-US" sz="2000">
                <a:solidFill>
                  <a:schemeClr val="tx2"/>
                </a:solidFill>
                <a:latin typeface="Courier New" charset="0"/>
              </a:rPr>
              <a:t>(P</a:t>
            </a:r>
            <a:r>
              <a:rPr lang="en-US" sz="2000">
                <a:solidFill>
                  <a:schemeClr val="tx2"/>
                </a:solidFill>
                <a:latin typeface="Symbol" charset="0"/>
              </a:rPr>
              <a:t> Ú </a:t>
            </a:r>
            <a:r>
              <a:rPr lang="en-US" sz="2000">
                <a:solidFill>
                  <a:schemeClr val="tx2"/>
                </a:solidFill>
                <a:latin typeface="Courier New" charset="0"/>
              </a:rPr>
              <a:t>R)</a:t>
            </a:r>
            <a:r>
              <a:rPr lang="en-US" sz="2000">
                <a:solidFill>
                  <a:schemeClr val="tx2"/>
                </a:solidFill>
                <a:latin typeface="Symbol" charset="0"/>
              </a:rPr>
              <a:t>Ù</a:t>
            </a:r>
            <a:r>
              <a:rPr lang="en-US" sz="2000">
                <a:solidFill>
                  <a:schemeClr val="tx2"/>
                </a:solidFill>
                <a:latin typeface="Courier New" charset="0"/>
              </a:rPr>
              <a:t>(Q</a:t>
            </a:r>
            <a:r>
              <a:rPr lang="en-US" sz="2000">
                <a:solidFill>
                  <a:schemeClr val="tx2"/>
                </a:solidFill>
                <a:latin typeface="Symbol" charset="0"/>
              </a:rPr>
              <a:t> Ú </a:t>
            </a:r>
            <a:r>
              <a:rPr lang="en-US" sz="2000">
                <a:solidFill>
                  <a:schemeClr val="tx2"/>
                </a:solidFill>
                <a:latin typeface="Courier New" charset="0"/>
              </a:rPr>
              <a:t>R)</a:t>
            </a:r>
          </a:p>
          <a:p>
            <a:pPr marL="1714500" lvl="3" indent="-342900" eaLnBrk="1" hangingPunct="1">
              <a:buFont typeface="Wingdings" charset="0"/>
              <a:buAutoNum type="arabicPeriod"/>
            </a:pPr>
            <a:endParaRPr lang="en-US" sz="1600">
              <a:solidFill>
                <a:schemeClr val="tx2"/>
              </a:solidFill>
              <a:latin typeface="Courier New" charset="0"/>
            </a:endParaRPr>
          </a:p>
          <a:p>
            <a:pPr marL="457200" indent="-457200" eaLnBrk="1" hangingPunct="1">
              <a:buFont typeface="Wingdings" charset="0"/>
              <a:buNone/>
            </a:pPr>
            <a:r>
              <a:rPr lang="en-US" sz="1600">
                <a:latin typeface="Courier New" charset="0"/>
              </a:rPr>
              <a:t>	[ </a:t>
            </a:r>
            <a:r>
              <a:rPr lang="en-US" sz="1600">
                <a:solidFill>
                  <a:schemeClr val="hlink"/>
                </a:solidFill>
                <a:latin typeface="Symbol" charset="0"/>
              </a:rPr>
              <a:t>Ø</a:t>
            </a:r>
            <a:r>
              <a:rPr lang="en-US" sz="1600">
                <a:solidFill>
                  <a:schemeClr val="hlink"/>
                </a:solidFill>
                <a:latin typeface="Courier New" charset="0"/>
              </a:rPr>
              <a:t>Above(x,y)</a:t>
            </a:r>
            <a:r>
              <a:rPr lang="en-US" sz="1600">
                <a:solidFill>
                  <a:schemeClr val="hlink"/>
                </a:solidFill>
                <a:latin typeface="Symbol" charset="0"/>
              </a:rPr>
              <a:t>Ú</a:t>
            </a:r>
            <a:r>
              <a:rPr lang="en-US" sz="1600">
                <a:solidFill>
                  <a:srgbClr val="A50021"/>
                </a:solidFill>
                <a:latin typeface="Courier New" charset="0"/>
              </a:rPr>
              <a:t>(OnTop(x,y)</a:t>
            </a:r>
            <a:r>
              <a:rPr lang="en-US" sz="1600">
                <a:solidFill>
                  <a:srgbClr val="A50021"/>
                </a:solidFill>
                <a:latin typeface="Symbol" charset="0"/>
              </a:rPr>
              <a:t>Ú</a:t>
            </a:r>
            <a:r>
              <a:rPr lang="en-US" sz="1600">
                <a:solidFill>
                  <a:schemeClr val="tx2"/>
                </a:solidFill>
                <a:latin typeface="Courier New" charset="0"/>
              </a:rPr>
              <a:t>(OnTop(x,F(x,y))</a:t>
            </a:r>
            <a:r>
              <a:rPr lang="en-US" sz="1600">
                <a:solidFill>
                  <a:schemeClr val="tx2"/>
                </a:solidFill>
                <a:latin typeface="Symbol" charset="0"/>
              </a:rPr>
              <a:t>Ù</a:t>
            </a:r>
            <a:r>
              <a:rPr lang="en-US" sz="1600">
                <a:solidFill>
                  <a:schemeClr val="folHlink"/>
                </a:solidFill>
                <a:latin typeface="Courier New" charset="0"/>
              </a:rPr>
              <a:t>Above(F(x,y),y)</a:t>
            </a:r>
            <a:r>
              <a:rPr lang="en-US" sz="1600">
                <a:solidFill>
                  <a:schemeClr val="tx2"/>
                </a:solidFill>
                <a:latin typeface="Courier New" charset="0"/>
              </a:rPr>
              <a:t>)</a:t>
            </a:r>
            <a:r>
              <a:rPr lang="en-US" sz="1600">
                <a:solidFill>
                  <a:srgbClr val="A50021"/>
                </a:solidFill>
                <a:latin typeface="Courier New" charset="0"/>
              </a:rPr>
              <a:t>) </a:t>
            </a:r>
            <a:r>
              <a:rPr lang="en-US" sz="1600">
                <a:latin typeface="Courier New" charset="0"/>
              </a:rPr>
              <a:t>] </a:t>
            </a:r>
            <a:br>
              <a:rPr lang="en-US" sz="1600">
                <a:latin typeface="Courier New" charset="0"/>
              </a:rPr>
            </a:br>
            <a:r>
              <a:rPr lang="en-US" sz="1600">
                <a:solidFill>
                  <a:srgbClr val="000000"/>
                </a:solidFill>
                <a:latin typeface="Symbol" charset="0"/>
              </a:rPr>
              <a:t>Ù</a:t>
            </a:r>
            <a:r>
              <a:rPr lang="en-US" sz="1600">
                <a:solidFill>
                  <a:srgbClr val="000000"/>
                </a:solidFill>
                <a:latin typeface="Courier New" charset="0"/>
              </a:rPr>
              <a:t/>
            </a:r>
            <a:br>
              <a:rPr lang="en-US" sz="1600">
                <a:solidFill>
                  <a:srgbClr val="000000"/>
                </a:solidFill>
                <a:latin typeface="Courier New" charset="0"/>
              </a:rPr>
            </a:br>
            <a:r>
              <a:rPr lang="en-US" sz="1600">
                <a:solidFill>
                  <a:srgbClr val="000000"/>
                </a:solidFill>
                <a:latin typeface="Courier New" charset="0"/>
              </a:rPr>
              <a:t>[ (</a:t>
            </a:r>
            <a:r>
              <a:rPr lang="en-US" sz="1600">
                <a:solidFill>
                  <a:srgbClr val="000000"/>
                </a:solidFill>
                <a:latin typeface="Symbol" charset="0"/>
              </a:rPr>
              <a:t>Ø</a:t>
            </a:r>
            <a:r>
              <a:rPr lang="en-US" sz="1600">
                <a:solidFill>
                  <a:srgbClr val="000000"/>
                </a:solidFill>
                <a:latin typeface="Courier New" charset="0"/>
              </a:rPr>
              <a:t>OnTop(x,y)</a:t>
            </a:r>
            <a:r>
              <a:rPr lang="en-US" sz="1600">
                <a:solidFill>
                  <a:srgbClr val="000000"/>
                </a:solidFill>
                <a:latin typeface="Palatino" charset="0"/>
              </a:rPr>
              <a:t> </a:t>
            </a:r>
            <a:r>
              <a:rPr lang="en-US" sz="1600">
                <a:solidFill>
                  <a:srgbClr val="000000"/>
                </a:solidFill>
                <a:latin typeface="Symbol" charset="0"/>
              </a:rPr>
              <a:t>Ù</a:t>
            </a:r>
            <a:r>
              <a:rPr lang="en-US" sz="1600">
                <a:solidFill>
                  <a:srgbClr val="000000"/>
                </a:solidFill>
                <a:latin typeface="Palatino" charset="0"/>
              </a:rPr>
              <a:t> </a:t>
            </a:r>
            <a:r>
              <a:rPr lang="en-US" sz="1600">
                <a:solidFill>
                  <a:srgbClr val="000000"/>
                </a:solidFill>
                <a:latin typeface="Courier New" charset="0"/>
              </a:rPr>
              <a:t>(</a:t>
            </a:r>
            <a:r>
              <a:rPr lang="en-US" sz="1600">
                <a:solidFill>
                  <a:srgbClr val="000000"/>
                </a:solidFill>
                <a:latin typeface="Symbol" charset="0"/>
              </a:rPr>
              <a:t>Ø</a:t>
            </a:r>
            <a:r>
              <a:rPr lang="en-US" sz="1600">
                <a:solidFill>
                  <a:srgbClr val="000000"/>
                </a:solidFill>
                <a:latin typeface="Courier New" charset="0"/>
              </a:rPr>
              <a:t>OnTop(x,w)</a:t>
            </a:r>
            <a:r>
              <a:rPr lang="en-US" sz="1600">
                <a:solidFill>
                  <a:srgbClr val="000000"/>
                </a:solidFill>
                <a:latin typeface="Palatino" charset="0"/>
              </a:rPr>
              <a:t> </a:t>
            </a:r>
            <a:r>
              <a:rPr lang="en-US" sz="1600">
                <a:solidFill>
                  <a:srgbClr val="000000"/>
                </a:solidFill>
                <a:latin typeface="Symbol" charset="0"/>
              </a:rPr>
              <a:t>Ú</a:t>
            </a:r>
            <a:r>
              <a:rPr lang="en-US" sz="1600">
                <a:solidFill>
                  <a:srgbClr val="000000"/>
                </a:solidFill>
                <a:latin typeface="Courier New" charset="0"/>
              </a:rPr>
              <a:t> </a:t>
            </a:r>
            <a:r>
              <a:rPr lang="en-US" sz="1600">
                <a:solidFill>
                  <a:srgbClr val="000000"/>
                </a:solidFill>
                <a:latin typeface="Symbol" charset="0"/>
              </a:rPr>
              <a:t>Ø</a:t>
            </a:r>
            <a:r>
              <a:rPr lang="en-US" sz="1600">
                <a:solidFill>
                  <a:srgbClr val="000000"/>
                </a:solidFill>
                <a:latin typeface="Courier New" charset="0"/>
              </a:rPr>
              <a:t>Above(w,y))</a:t>
            </a:r>
            <a:r>
              <a:rPr lang="en-US" sz="1600">
                <a:solidFill>
                  <a:srgbClr val="000000"/>
                </a:solidFill>
                <a:latin typeface="Symbol" charset="0"/>
              </a:rPr>
              <a:t>) Ú </a:t>
            </a:r>
            <a:r>
              <a:rPr lang="en-US" sz="1600">
                <a:solidFill>
                  <a:srgbClr val="000000"/>
                </a:solidFill>
                <a:latin typeface="Palatino" charset="0"/>
              </a:rPr>
              <a:t> </a:t>
            </a:r>
            <a:r>
              <a:rPr lang="en-US" sz="1600">
                <a:solidFill>
                  <a:srgbClr val="000000"/>
                </a:solidFill>
                <a:latin typeface="Courier New" charset="0"/>
              </a:rPr>
              <a:t>Above(x,y) ]</a:t>
            </a:r>
          </a:p>
          <a:p>
            <a:pPr marL="457200" indent="-457200" eaLnBrk="1" hangingPunct="1">
              <a:buFont typeface="Wingdings" charset="0"/>
              <a:buNone/>
            </a:pPr>
            <a:r>
              <a:rPr lang="en-US" sz="2000">
                <a:solidFill>
                  <a:srgbClr val="000000"/>
                </a:solidFill>
                <a:latin typeface="Calibri" charset="0"/>
              </a:rPr>
              <a:t> highlighted part becomes in steps:</a:t>
            </a:r>
            <a:endParaRPr lang="en-US" sz="1600">
              <a:latin typeface="Courier New" charset="0"/>
            </a:endParaRPr>
          </a:p>
          <a:p>
            <a:pPr marL="457200" indent="-457200" eaLnBrk="1" hangingPunct="1">
              <a:buFont typeface="Wingdings" charset="0"/>
              <a:buNone/>
            </a:pPr>
            <a:r>
              <a:rPr lang="en-US" sz="1600">
                <a:latin typeface="Courier New" charset="0"/>
              </a:rPr>
              <a:t>	</a:t>
            </a:r>
            <a:r>
              <a:rPr lang="en-US" sz="1600">
                <a:latin typeface="Calibri" charset="0"/>
              </a:rPr>
              <a:t>given            </a:t>
            </a:r>
            <a:r>
              <a:rPr lang="en-US" sz="1600">
                <a:solidFill>
                  <a:schemeClr val="hlink"/>
                </a:solidFill>
                <a:latin typeface="Courier New" charset="0"/>
              </a:rPr>
              <a:t>A</a:t>
            </a:r>
            <a:r>
              <a:rPr lang="en-US" sz="1600">
                <a:solidFill>
                  <a:schemeClr val="hlink"/>
                </a:solidFill>
                <a:latin typeface="Symbol" charset="0"/>
              </a:rPr>
              <a:t> Ú</a:t>
            </a:r>
            <a:r>
              <a:rPr lang="en-US" sz="1600">
                <a:solidFill>
                  <a:srgbClr val="FF7C80"/>
                </a:solidFill>
                <a:latin typeface="Symbol" charset="0"/>
              </a:rPr>
              <a:t> </a:t>
            </a:r>
            <a:r>
              <a:rPr lang="en-US" sz="1600">
                <a:solidFill>
                  <a:srgbClr val="A50021"/>
                </a:solidFill>
                <a:latin typeface="Courier New" charset="0"/>
              </a:rPr>
              <a:t>(B</a:t>
            </a:r>
            <a:r>
              <a:rPr lang="en-US" sz="1600">
                <a:solidFill>
                  <a:srgbClr val="A50021"/>
                </a:solidFill>
                <a:latin typeface="Symbol" charset="0"/>
              </a:rPr>
              <a:t> Ú</a:t>
            </a:r>
            <a:r>
              <a:rPr lang="en-US" sz="1600">
                <a:solidFill>
                  <a:srgbClr val="FF5050"/>
                </a:solidFill>
                <a:latin typeface="Symbol" charset="0"/>
              </a:rPr>
              <a:t> </a:t>
            </a:r>
            <a:r>
              <a:rPr lang="en-US" sz="1600">
                <a:solidFill>
                  <a:schemeClr val="tx2"/>
                </a:solidFill>
                <a:latin typeface="Courier New" charset="0"/>
              </a:rPr>
              <a:t>(C</a:t>
            </a:r>
            <a:r>
              <a:rPr lang="en-US" sz="1600">
                <a:solidFill>
                  <a:schemeClr val="tx2"/>
                </a:solidFill>
                <a:latin typeface="Symbol" charset="0"/>
              </a:rPr>
              <a:t> Ù </a:t>
            </a:r>
            <a:r>
              <a:rPr lang="en-US" sz="1600">
                <a:solidFill>
                  <a:schemeClr val="folHlink"/>
                </a:solidFill>
                <a:latin typeface="Courier New" charset="0"/>
              </a:rPr>
              <a:t>D</a:t>
            </a:r>
            <a:r>
              <a:rPr lang="en-US" sz="1600">
                <a:solidFill>
                  <a:schemeClr val="tx2"/>
                </a:solidFill>
                <a:latin typeface="Courier New" charset="0"/>
              </a:rPr>
              <a:t>)</a:t>
            </a:r>
            <a:r>
              <a:rPr lang="en-US" sz="1600">
                <a:solidFill>
                  <a:srgbClr val="A50021"/>
                </a:solidFill>
                <a:latin typeface="Courier New" charset="0"/>
              </a:rPr>
              <a:t>)</a:t>
            </a:r>
            <a:endParaRPr lang="en-US" sz="1600">
              <a:latin typeface="Courier New" charset="0"/>
            </a:endParaRPr>
          </a:p>
          <a:p>
            <a:pPr marL="457200" indent="-457200" eaLnBrk="1" hangingPunct="1">
              <a:buFont typeface="Wingdings" charset="0"/>
              <a:buNone/>
            </a:pPr>
            <a:r>
              <a:rPr lang="en-US" sz="1600">
                <a:latin typeface="Courier New" charset="0"/>
              </a:rPr>
              <a:t>	</a:t>
            </a:r>
            <a:r>
              <a:rPr lang="en-US" sz="1600">
                <a:latin typeface="Calibri" charset="0"/>
              </a:rPr>
              <a:t>converts to</a:t>
            </a:r>
            <a:r>
              <a:rPr lang="en-US" sz="1600">
                <a:solidFill>
                  <a:srgbClr val="FF5050"/>
                </a:solidFill>
                <a:latin typeface="Courier New" charset="0"/>
              </a:rPr>
              <a:t> </a:t>
            </a:r>
            <a:r>
              <a:rPr lang="en-US" sz="1600">
                <a:solidFill>
                  <a:schemeClr val="hlink"/>
                </a:solidFill>
                <a:latin typeface="Courier New" charset="0"/>
              </a:rPr>
              <a:t>A</a:t>
            </a:r>
            <a:r>
              <a:rPr lang="en-US" sz="1600">
                <a:solidFill>
                  <a:schemeClr val="hlink"/>
                </a:solidFill>
                <a:latin typeface="Symbol" charset="0"/>
              </a:rPr>
              <a:t> Ú</a:t>
            </a:r>
            <a:r>
              <a:rPr lang="en-US" sz="1600">
                <a:solidFill>
                  <a:srgbClr val="FF7C80"/>
                </a:solidFill>
                <a:latin typeface="Symbol" charset="0"/>
              </a:rPr>
              <a:t> </a:t>
            </a:r>
            <a:r>
              <a:rPr lang="en-US" sz="1600">
                <a:solidFill>
                  <a:schemeClr val="tx2"/>
                </a:solidFill>
                <a:latin typeface="Courier New" charset="0"/>
              </a:rPr>
              <a:t>(</a:t>
            </a:r>
            <a:r>
              <a:rPr lang="en-US" sz="1600">
                <a:solidFill>
                  <a:srgbClr val="A50021"/>
                </a:solidFill>
                <a:latin typeface="Courier New" charset="0"/>
              </a:rPr>
              <a:t>(B</a:t>
            </a:r>
            <a:r>
              <a:rPr lang="en-US" sz="1600">
                <a:solidFill>
                  <a:srgbClr val="A50021"/>
                </a:solidFill>
                <a:latin typeface="Symbol" charset="0"/>
              </a:rPr>
              <a:t> Ú </a:t>
            </a:r>
            <a:r>
              <a:rPr lang="en-US" sz="1600">
                <a:solidFill>
                  <a:schemeClr val="tx2"/>
                </a:solidFill>
                <a:latin typeface="Courier New" charset="0"/>
              </a:rPr>
              <a:t>C</a:t>
            </a:r>
            <a:r>
              <a:rPr lang="en-US" sz="1600">
                <a:solidFill>
                  <a:srgbClr val="A50021"/>
                </a:solidFill>
                <a:latin typeface="Courier New" charset="0"/>
              </a:rPr>
              <a:t>)</a:t>
            </a:r>
            <a:r>
              <a:rPr lang="en-US" sz="1600">
                <a:solidFill>
                  <a:srgbClr val="A50021"/>
                </a:solidFill>
                <a:latin typeface="Symbol" charset="0"/>
              </a:rPr>
              <a:t> </a:t>
            </a:r>
            <a:r>
              <a:rPr lang="en-US" sz="1600">
                <a:solidFill>
                  <a:schemeClr val="tx2"/>
                </a:solidFill>
                <a:latin typeface="Symbol" charset="0"/>
              </a:rPr>
              <a:t>Ù</a:t>
            </a:r>
            <a:r>
              <a:rPr lang="en-US" sz="1600">
                <a:solidFill>
                  <a:srgbClr val="A50021"/>
                </a:solidFill>
                <a:latin typeface="Symbol" charset="0"/>
              </a:rPr>
              <a:t> </a:t>
            </a:r>
            <a:r>
              <a:rPr lang="en-US" sz="1600">
                <a:solidFill>
                  <a:srgbClr val="A50021"/>
                </a:solidFill>
                <a:latin typeface="Courier New" charset="0"/>
              </a:rPr>
              <a:t>(B</a:t>
            </a:r>
            <a:r>
              <a:rPr lang="en-US" sz="1600">
                <a:solidFill>
                  <a:srgbClr val="A50021"/>
                </a:solidFill>
                <a:latin typeface="Symbol" charset="0"/>
              </a:rPr>
              <a:t> Ú </a:t>
            </a:r>
            <a:r>
              <a:rPr lang="en-US" sz="1600">
                <a:solidFill>
                  <a:schemeClr val="folHlink"/>
                </a:solidFill>
                <a:latin typeface="Courier New" charset="0"/>
              </a:rPr>
              <a:t>D</a:t>
            </a:r>
            <a:r>
              <a:rPr lang="en-US" sz="1600">
                <a:solidFill>
                  <a:srgbClr val="A50021"/>
                </a:solidFill>
                <a:latin typeface="Courier New" charset="0"/>
              </a:rPr>
              <a:t>)</a:t>
            </a:r>
            <a:r>
              <a:rPr lang="en-US" sz="1600">
                <a:solidFill>
                  <a:schemeClr val="tx2"/>
                </a:solidFill>
                <a:latin typeface="Courier New" charset="0"/>
              </a:rPr>
              <a:t>)</a:t>
            </a:r>
            <a:r>
              <a:rPr lang="en-US" sz="1600">
                <a:solidFill>
                  <a:srgbClr val="A50021"/>
                </a:solidFill>
                <a:latin typeface="Courier New" charset="0"/>
              </a:rPr>
              <a:t> </a:t>
            </a:r>
            <a:endParaRPr lang="en-US" sz="1600">
              <a:solidFill>
                <a:srgbClr val="A50021"/>
              </a:solidFill>
              <a:latin typeface="Calibri" charset="0"/>
            </a:endParaRPr>
          </a:p>
          <a:p>
            <a:pPr marL="457200" indent="-457200" eaLnBrk="1" hangingPunct="1">
              <a:buFont typeface="Wingdings" charset="0"/>
              <a:buNone/>
            </a:pPr>
            <a:r>
              <a:rPr lang="en-US" sz="1600">
                <a:latin typeface="Courier New" charset="0"/>
              </a:rPr>
              <a:t>	</a:t>
            </a:r>
            <a:r>
              <a:rPr lang="en-US" sz="1600">
                <a:latin typeface="Calibri" charset="0"/>
              </a:rPr>
              <a:t>converts to</a:t>
            </a:r>
            <a:r>
              <a:rPr lang="en-US" sz="1600">
                <a:solidFill>
                  <a:srgbClr val="FF5050"/>
                </a:solidFill>
                <a:latin typeface="Courier New" charset="0"/>
              </a:rPr>
              <a:t> </a:t>
            </a:r>
            <a:r>
              <a:rPr lang="en-US" sz="1600">
                <a:solidFill>
                  <a:schemeClr val="tx2"/>
                </a:solidFill>
                <a:latin typeface="Courier New" charset="0"/>
              </a:rPr>
              <a:t>(</a:t>
            </a:r>
            <a:r>
              <a:rPr lang="en-US" sz="1600">
                <a:solidFill>
                  <a:schemeClr val="hlink"/>
                </a:solidFill>
                <a:latin typeface="Courier New" charset="0"/>
              </a:rPr>
              <a:t>A</a:t>
            </a:r>
            <a:r>
              <a:rPr lang="en-US" sz="1600">
                <a:solidFill>
                  <a:schemeClr val="hlink"/>
                </a:solidFill>
                <a:latin typeface="Symbol" charset="0"/>
              </a:rPr>
              <a:t> Ú</a:t>
            </a:r>
            <a:r>
              <a:rPr lang="en-US" sz="1600">
                <a:solidFill>
                  <a:srgbClr val="FF7C80"/>
                </a:solidFill>
                <a:latin typeface="Symbol" charset="0"/>
              </a:rPr>
              <a:t> </a:t>
            </a:r>
            <a:r>
              <a:rPr lang="en-US" sz="1600">
                <a:solidFill>
                  <a:srgbClr val="A50021"/>
                </a:solidFill>
                <a:latin typeface="Courier New" charset="0"/>
              </a:rPr>
              <a:t>(B</a:t>
            </a:r>
            <a:r>
              <a:rPr lang="en-US" sz="1600">
                <a:solidFill>
                  <a:srgbClr val="A50021"/>
                </a:solidFill>
                <a:latin typeface="Symbol" charset="0"/>
              </a:rPr>
              <a:t> Ú </a:t>
            </a:r>
            <a:r>
              <a:rPr lang="en-US" sz="1600">
                <a:solidFill>
                  <a:schemeClr val="tx2"/>
                </a:solidFill>
                <a:latin typeface="Courier New" charset="0"/>
              </a:rPr>
              <a:t>C</a:t>
            </a:r>
            <a:r>
              <a:rPr lang="en-US" sz="1600">
                <a:solidFill>
                  <a:srgbClr val="A50021"/>
                </a:solidFill>
                <a:latin typeface="Courier New" charset="0"/>
              </a:rPr>
              <a:t>)</a:t>
            </a:r>
            <a:r>
              <a:rPr lang="en-US" sz="1600">
                <a:solidFill>
                  <a:schemeClr val="tx2"/>
                </a:solidFill>
                <a:latin typeface="Courier New" charset="0"/>
              </a:rPr>
              <a:t>)</a:t>
            </a:r>
            <a:r>
              <a:rPr lang="en-US" sz="1600">
                <a:solidFill>
                  <a:srgbClr val="CC3300"/>
                </a:solidFill>
                <a:latin typeface="Symbol" charset="0"/>
              </a:rPr>
              <a:t> </a:t>
            </a:r>
            <a:r>
              <a:rPr lang="en-US" sz="1600">
                <a:solidFill>
                  <a:schemeClr val="tx2"/>
                </a:solidFill>
                <a:latin typeface="Symbol" charset="0"/>
              </a:rPr>
              <a:t>Ù</a:t>
            </a:r>
            <a:r>
              <a:rPr lang="en-US" sz="1600">
                <a:solidFill>
                  <a:srgbClr val="CC3300"/>
                </a:solidFill>
                <a:latin typeface="Symbol" charset="0"/>
              </a:rPr>
              <a:t> </a:t>
            </a:r>
            <a:r>
              <a:rPr lang="en-US" sz="1600">
                <a:solidFill>
                  <a:schemeClr val="tx2"/>
                </a:solidFill>
                <a:latin typeface="Courier New" charset="0"/>
              </a:rPr>
              <a:t>(</a:t>
            </a:r>
            <a:r>
              <a:rPr lang="en-US" sz="1600">
                <a:solidFill>
                  <a:schemeClr val="hlink"/>
                </a:solidFill>
                <a:latin typeface="Courier New" charset="0"/>
              </a:rPr>
              <a:t>A</a:t>
            </a:r>
            <a:r>
              <a:rPr lang="en-US" sz="1600">
                <a:solidFill>
                  <a:schemeClr val="hlink"/>
                </a:solidFill>
                <a:latin typeface="Symbol" charset="0"/>
              </a:rPr>
              <a:t> Ú</a:t>
            </a:r>
            <a:r>
              <a:rPr lang="en-US" sz="1600">
                <a:solidFill>
                  <a:srgbClr val="FF7C80"/>
                </a:solidFill>
                <a:latin typeface="Symbol" charset="0"/>
              </a:rPr>
              <a:t> </a:t>
            </a:r>
            <a:r>
              <a:rPr lang="en-US" sz="1600">
                <a:solidFill>
                  <a:srgbClr val="A50021"/>
                </a:solidFill>
                <a:latin typeface="Courier New" charset="0"/>
              </a:rPr>
              <a:t>(B</a:t>
            </a:r>
            <a:r>
              <a:rPr lang="en-US" sz="1600">
                <a:solidFill>
                  <a:srgbClr val="A50021"/>
                </a:solidFill>
                <a:latin typeface="Symbol" charset="0"/>
              </a:rPr>
              <a:t> Ú</a:t>
            </a:r>
            <a:r>
              <a:rPr lang="en-US" sz="1600">
                <a:solidFill>
                  <a:schemeClr val="tx2"/>
                </a:solidFill>
                <a:latin typeface="Symbol" charset="0"/>
              </a:rPr>
              <a:t> </a:t>
            </a:r>
            <a:r>
              <a:rPr lang="en-US" sz="1600">
                <a:solidFill>
                  <a:schemeClr val="folHlink"/>
                </a:solidFill>
                <a:latin typeface="Courier New" charset="0"/>
              </a:rPr>
              <a:t>D</a:t>
            </a:r>
            <a:r>
              <a:rPr lang="en-US" sz="1600">
                <a:solidFill>
                  <a:srgbClr val="A50021"/>
                </a:solidFill>
                <a:latin typeface="Courier New" charset="0"/>
              </a:rPr>
              <a:t>)</a:t>
            </a:r>
            <a:r>
              <a:rPr lang="en-US" sz="1600">
                <a:solidFill>
                  <a:schemeClr val="tx2"/>
                </a:solidFill>
                <a:latin typeface="Courier New" charset="0"/>
              </a:rPr>
              <a:t>)</a:t>
            </a:r>
          </a:p>
          <a:p>
            <a:pPr marL="457200" indent="-457200" eaLnBrk="1" hangingPunct="1">
              <a:buFont typeface="Wingdings" charset="0"/>
              <a:buNone/>
            </a:pPr>
            <a:r>
              <a:rPr lang="en-US" sz="2000">
                <a:solidFill>
                  <a:srgbClr val="000000"/>
                </a:solidFill>
                <a:latin typeface="Calibri" charset="0"/>
              </a:rPr>
              <a:t> highlighted part result:</a:t>
            </a:r>
            <a:endParaRPr lang="en-US" sz="1600">
              <a:latin typeface="Courier New" charset="0"/>
            </a:endParaRPr>
          </a:p>
          <a:p>
            <a:pPr marL="457200" indent="-457200" eaLnBrk="1" hangingPunct="1">
              <a:buFont typeface="Wingdings" charset="0"/>
              <a:buNone/>
            </a:pPr>
            <a:r>
              <a:rPr lang="en-US" sz="1600">
                <a:latin typeface="Courier New" charset="0"/>
              </a:rPr>
              <a:t>	[	</a:t>
            </a:r>
            <a:r>
              <a:rPr lang="en-US" sz="1600">
                <a:solidFill>
                  <a:schemeClr val="tx2"/>
                </a:solidFill>
                <a:latin typeface="Courier New" charset="0"/>
              </a:rPr>
              <a:t>(</a:t>
            </a:r>
            <a:r>
              <a:rPr lang="en-US" sz="1600">
                <a:solidFill>
                  <a:schemeClr val="hlink"/>
                </a:solidFill>
                <a:latin typeface="Symbol" charset="0"/>
              </a:rPr>
              <a:t>Ø</a:t>
            </a:r>
            <a:r>
              <a:rPr lang="en-US" sz="1600">
                <a:solidFill>
                  <a:schemeClr val="hlink"/>
                </a:solidFill>
                <a:latin typeface="Courier New" charset="0"/>
              </a:rPr>
              <a:t>Above(x,y)</a:t>
            </a:r>
            <a:r>
              <a:rPr lang="en-US" sz="1600">
                <a:solidFill>
                  <a:schemeClr val="hlink"/>
                </a:solidFill>
                <a:latin typeface="Symbol" charset="0"/>
              </a:rPr>
              <a:t> Ú </a:t>
            </a:r>
            <a:r>
              <a:rPr lang="en-US" sz="1600">
                <a:solidFill>
                  <a:srgbClr val="A50021"/>
                </a:solidFill>
                <a:latin typeface="Courier New" charset="0"/>
              </a:rPr>
              <a:t>(OnTop(x,y)</a:t>
            </a:r>
            <a:r>
              <a:rPr lang="en-US" sz="1600">
                <a:solidFill>
                  <a:srgbClr val="A50021"/>
                </a:solidFill>
                <a:latin typeface="Symbol" charset="0"/>
              </a:rPr>
              <a:t> Ú</a:t>
            </a:r>
            <a:r>
              <a:rPr lang="en-US" sz="1600">
                <a:latin typeface="Symbol" charset="0"/>
              </a:rPr>
              <a:t>  </a:t>
            </a:r>
            <a:r>
              <a:rPr lang="en-US" sz="1600">
                <a:solidFill>
                  <a:schemeClr val="tx2"/>
                </a:solidFill>
                <a:latin typeface="Courier New" charset="0"/>
              </a:rPr>
              <a:t>OnTop(x,F(x,y))</a:t>
            </a:r>
            <a:r>
              <a:rPr lang="en-US" sz="1600">
                <a:solidFill>
                  <a:srgbClr val="A50021"/>
                </a:solidFill>
                <a:latin typeface="Courier New" charset="0"/>
              </a:rPr>
              <a:t>)</a:t>
            </a:r>
            <a:r>
              <a:rPr lang="en-US" sz="1600">
                <a:solidFill>
                  <a:schemeClr val="tx2"/>
                </a:solidFill>
                <a:latin typeface="Courier New" charset="0"/>
              </a:rPr>
              <a:t>)</a:t>
            </a:r>
            <a:r>
              <a:rPr lang="en-US" sz="1600">
                <a:latin typeface="Symbol" charset="0"/>
              </a:rPr>
              <a:t>	  </a:t>
            </a:r>
            <a:r>
              <a:rPr lang="en-US" sz="1600">
                <a:solidFill>
                  <a:schemeClr val="tx2"/>
                </a:solidFill>
                <a:latin typeface="Symbol" charset="0"/>
              </a:rPr>
              <a:t>Ù</a:t>
            </a:r>
            <a:r>
              <a:rPr lang="en-US" sz="1600">
                <a:latin typeface="Symbol" charset="0"/>
              </a:rPr>
              <a:t/>
            </a:r>
            <a:br>
              <a:rPr lang="en-US" sz="1600">
                <a:latin typeface="Symbol" charset="0"/>
              </a:rPr>
            </a:br>
            <a:r>
              <a:rPr lang="en-US" sz="1600">
                <a:latin typeface="Symbol" charset="0"/>
              </a:rPr>
              <a:t>	</a:t>
            </a:r>
            <a:r>
              <a:rPr lang="en-US" sz="1600">
                <a:solidFill>
                  <a:schemeClr val="tx2"/>
                </a:solidFill>
                <a:latin typeface="Courier New" charset="0"/>
              </a:rPr>
              <a:t>(</a:t>
            </a:r>
            <a:r>
              <a:rPr lang="en-US" sz="1600">
                <a:solidFill>
                  <a:schemeClr val="hlink"/>
                </a:solidFill>
                <a:latin typeface="Symbol" charset="0"/>
              </a:rPr>
              <a:t>Ø</a:t>
            </a:r>
            <a:r>
              <a:rPr lang="en-US" sz="1600">
                <a:solidFill>
                  <a:schemeClr val="hlink"/>
                </a:solidFill>
                <a:latin typeface="Courier New" charset="0"/>
              </a:rPr>
              <a:t>Above(x,y)</a:t>
            </a:r>
            <a:r>
              <a:rPr lang="en-US" sz="1600">
                <a:solidFill>
                  <a:schemeClr val="hlink"/>
                </a:solidFill>
                <a:latin typeface="Symbol" charset="0"/>
              </a:rPr>
              <a:t> Ú </a:t>
            </a:r>
            <a:r>
              <a:rPr lang="en-US" sz="1600">
                <a:solidFill>
                  <a:srgbClr val="A50021"/>
                </a:solidFill>
                <a:latin typeface="Courier New" charset="0"/>
              </a:rPr>
              <a:t>(OnTop(x,y)</a:t>
            </a:r>
            <a:r>
              <a:rPr lang="en-US" sz="1600">
                <a:solidFill>
                  <a:srgbClr val="A50021"/>
                </a:solidFill>
                <a:latin typeface="Symbol" charset="0"/>
              </a:rPr>
              <a:t> Ú</a:t>
            </a:r>
            <a:r>
              <a:rPr lang="en-US" sz="1600">
                <a:latin typeface="Symbol" charset="0"/>
              </a:rPr>
              <a:t>  </a:t>
            </a:r>
            <a:r>
              <a:rPr lang="en-US" sz="1600">
                <a:solidFill>
                  <a:schemeClr val="folHlink"/>
                </a:solidFill>
                <a:latin typeface="Courier New" charset="0"/>
              </a:rPr>
              <a:t>Above(F(x,y),y)</a:t>
            </a:r>
            <a:r>
              <a:rPr lang="en-US" sz="1600">
                <a:solidFill>
                  <a:srgbClr val="A50021"/>
                </a:solidFill>
                <a:latin typeface="Courier New" charset="0"/>
              </a:rPr>
              <a:t>)</a:t>
            </a:r>
            <a:r>
              <a:rPr lang="en-US" sz="1600">
                <a:solidFill>
                  <a:schemeClr val="tx2"/>
                </a:solidFill>
                <a:latin typeface="Courier New" charset="0"/>
              </a:rPr>
              <a:t>)</a:t>
            </a:r>
            <a:r>
              <a:rPr lang="en-US" sz="1600">
                <a:latin typeface="Courier New" charset="0"/>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3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537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373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5373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5373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5373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5373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537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3731"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59875" name="Rectangle 3"/>
          <p:cNvSpPr>
            <a:spLocks noGrp="1" noChangeArrowheads="1"/>
          </p:cNvSpPr>
          <p:nvPr>
            <p:ph idx="1"/>
          </p:nvPr>
        </p:nvSpPr>
        <p:spPr>
          <a:xfrm>
            <a:off x="838200" y="2362200"/>
            <a:ext cx="8305800" cy="3962400"/>
          </a:xfrm>
        </p:spPr>
        <p:txBody>
          <a:bodyPr/>
          <a:lstStyle/>
          <a:p>
            <a:pPr marL="457200" indent="-457200" eaLnBrk="1" hangingPunct="1">
              <a:buFont typeface="Wingdings" charset="0"/>
              <a:buAutoNum type="arabicPeriod" startAt="7"/>
            </a:pPr>
            <a:r>
              <a:rPr lang="en-US" sz="2000">
                <a:latin typeface="Calibri" charset="0"/>
              </a:rPr>
              <a:t>Distribute </a:t>
            </a:r>
            <a:r>
              <a:rPr lang="en-US" sz="2000">
                <a:latin typeface="Symbol" charset="0"/>
              </a:rPr>
              <a:t>Ù</a:t>
            </a:r>
            <a:r>
              <a:rPr lang="en-US" sz="2000">
                <a:latin typeface="Calibri" charset="0"/>
              </a:rPr>
              <a:t> over </a:t>
            </a:r>
            <a:r>
              <a:rPr lang="en-US" sz="2000">
                <a:latin typeface="Symbol" charset="0"/>
              </a:rPr>
              <a:t>Ú </a:t>
            </a:r>
            <a:r>
              <a:rPr lang="en-US" sz="2000">
                <a:latin typeface="Calibri" charset="0"/>
              </a:rPr>
              <a:t>to get conjunction of disjunctions :</a:t>
            </a:r>
            <a:br>
              <a:rPr lang="en-US" sz="2000">
                <a:latin typeface="Calibri" charset="0"/>
              </a:rPr>
            </a:br>
            <a:r>
              <a:rPr lang="en-US" sz="2000">
                <a:latin typeface="Calibri" charset="0"/>
              </a:rPr>
              <a:t>convert</a:t>
            </a:r>
            <a:r>
              <a:rPr lang="en-US" sz="2000">
                <a:solidFill>
                  <a:schemeClr val="hlink"/>
                </a:solidFill>
                <a:latin typeface="Courier New" charset="0"/>
              </a:rPr>
              <a:t>(P</a:t>
            </a:r>
            <a:r>
              <a:rPr lang="en-US" sz="2000">
                <a:solidFill>
                  <a:schemeClr val="hlink"/>
                </a:solidFill>
                <a:latin typeface="Symbol" charset="0"/>
              </a:rPr>
              <a:t> Ù </a:t>
            </a:r>
            <a:r>
              <a:rPr lang="en-US" sz="2000">
                <a:solidFill>
                  <a:schemeClr val="hlink"/>
                </a:solidFill>
                <a:latin typeface="Courier New" charset="0"/>
              </a:rPr>
              <a:t>Q)</a:t>
            </a:r>
            <a:r>
              <a:rPr lang="en-US" sz="2000">
                <a:solidFill>
                  <a:schemeClr val="hlink"/>
                </a:solidFill>
                <a:latin typeface="Symbol" charset="0"/>
              </a:rPr>
              <a:t>Ú </a:t>
            </a:r>
            <a:r>
              <a:rPr lang="en-US" sz="2000">
                <a:solidFill>
                  <a:schemeClr val="hlink"/>
                </a:solidFill>
                <a:latin typeface="Courier New" charset="0"/>
              </a:rPr>
              <a:t>R</a:t>
            </a:r>
            <a:r>
              <a:rPr lang="en-US" sz="2000">
                <a:solidFill>
                  <a:schemeClr val="hlink"/>
                </a:solidFill>
                <a:latin typeface="Calibri" charset="0"/>
              </a:rPr>
              <a:t> </a:t>
            </a:r>
            <a:r>
              <a:rPr lang="en-US" sz="2000">
                <a:latin typeface="Calibri" charset="0"/>
              </a:rPr>
              <a:t>to</a:t>
            </a:r>
            <a:r>
              <a:rPr lang="en-US" sz="2000">
                <a:solidFill>
                  <a:schemeClr val="tx2"/>
                </a:solidFill>
                <a:latin typeface="Courier New" charset="0"/>
              </a:rPr>
              <a:t>(P</a:t>
            </a:r>
            <a:r>
              <a:rPr lang="en-US" sz="2000">
                <a:solidFill>
                  <a:schemeClr val="tx2"/>
                </a:solidFill>
                <a:latin typeface="Symbol" charset="0"/>
              </a:rPr>
              <a:t> Ú </a:t>
            </a:r>
            <a:r>
              <a:rPr lang="en-US" sz="2000">
                <a:solidFill>
                  <a:schemeClr val="tx2"/>
                </a:solidFill>
                <a:latin typeface="Courier New" charset="0"/>
              </a:rPr>
              <a:t>R)</a:t>
            </a:r>
            <a:r>
              <a:rPr lang="en-US" sz="2000">
                <a:solidFill>
                  <a:schemeClr val="tx2"/>
                </a:solidFill>
                <a:latin typeface="Symbol" charset="0"/>
              </a:rPr>
              <a:t>Ù</a:t>
            </a:r>
            <a:r>
              <a:rPr lang="en-US" sz="2000">
                <a:solidFill>
                  <a:schemeClr val="tx2"/>
                </a:solidFill>
                <a:latin typeface="Courier New" charset="0"/>
              </a:rPr>
              <a:t>(Q</a:t>
            </a:r>
            <a:r>
              <a:rPr lang="en-US" sz="2000">
                <a:solidFill>
                  <a:schemeClr val="tx2"/>
                </a:solidFill>
                <a:latin typeface="Symbol" charset="0"/>
              </a:rPr>
              <a:t> Ú </a:t>
            </a:r>
            <a:r>
              <a:rPr lang="en-US" sz="2000">
                <a:solidFill>
                  <a:schemeClr val="tx2"/>
                </a:solidFill>
                <a:latin typeface="Courier New" charset="0"/>
              </a:rPr>
              <a:t>R)</a:t>
            </a:r>
          </a:p>
          <a:p>
            <a:pPr marL="1714500" lvl="3" indent="-342900" eaLnBrk="1" hangingPunct="1">
              <a:buFont typeface="Wingdings" charset="0"/>
              <a:buAutoNum type="arabicPeriod"/>
            </a:pPr>
            <a:endParaRPr lang="en-US" sz="1600">
              <a:solidFill>
                <a:schemeClr val="tx2"/>
              </a:solidFill>
              <a:latin typeface="Courier New" charset="0"/>
            </a:endParaRPr>
          </a:p>
          <a:p>
            <a:pPr marL="457200" indent="-457200" eaLnBrk="1" hangingPunct="1">
              <a:buFont typeface="Wingdings" charset="0"/>
              <a:buNone/>
            </a:pPr>
            <a:r>
              <a:rPr lang="en-US" sz="1600">
                <a:latin typeface="Courier New" charset="0"/>
              </a:rPr>
              <a:t>	</a:t>
            </a:r>
            <a:r>
              <a:rPr lang="en-US" sz="1600">
                <a:solidFill>
                  <a:srgbClr val="000000"/>
                </a:solidFill>
                <a:latin typeface="Courier New" charset="0"/>
              </a:rPr>
              <a:t>[ </a:t>
            </a:r>
            <a:r>
              <a:rPr lang="en-US" sz="1600">
                <a:solidFill>
                  <a:srgbClr val="000000"/>
                </a:solidFill>
                <a:latin typeface="Symbol" charset="0"/>
              </a:rPr>
              <a:t>Ø</a:t>
            </a:r>
            <a:r>
              <a:rPr lang="en-US" sz="1600">
                <a:solidFill>
                  <a:srgbClr val="000000"/>
                </a:solidFill>
                <a:latin typeface="Courier New" charset="0"/>
              </a:rPr>
              <a:t>Above(x,y)</a:t>
            </a:r>
            <a:r>
              <a:rPr lang="en-US" sz="1600">
                <a:solidFill>
                  <a:srgbClr val="000000"/>
                </a:solidFill>
                <a:latin typeface="Symbol" charset="0"/>
              </a:rPr>
              <a:t>Ú</a:t>
            </a:r>
            <a:r>
              <a:rPr lang="en-US" sz="1600">
                <a:solidFill>
                  <a:srgbClr val="000000"/>
                </a:solidFill>
                <a:latin typeface="Courier New" charset="0"/>
              </a:rPr>
              <a:t>(OnTop(x,y)</a:t>
            </a:r>
            <a:r>
              <a:rPr lang="en-US" sz="1600">
                <a:solidFill>
                  <a:srgbClr val="000000"/>
                </a:solidFill>
                <a:latin typeface="Symbol" charset="0"/>
              </a:rPr>
              <a:t>Ú</a:t>
            </a:r>
            <a:r>
              <a:rPr lang="en-US" sz="1600">
                <a:solidFill>
                  <a:srgbClr val="000000"/>
                </a:solidFill>
                <a:latin typeface="Courier New" charset="0"/>
              </a:rPr>
              <a:t>(OnTop(x,F(x,y))</a:t>
            </a:r>
            <a:r>
              <a:rPr lang="en-US" sz="1600">
                <a:solidFill>
                  <a:srgbClr val="000000"/>
                </a:solidFill>
                <a:latin typeface="Symbol" charset="0"/>
              </a:rPr>
              <a:t>Ù</a:t>
            </a:r>
            <a:r>
              <a:rPr lang="en-US" sz="1600">
                <a:solidFill>
                  <a:srgbClr val="000000"/>
                </a:solidFill>
                <a:latin typeface="Courier New" charset="0"/>
              </a:rPr>
              <a:t>Above(F(x,y),y))) ] </a:t>
            </a:r>
            <a:br>
              <a:rPr lang="en-US" sz="1600">
                <a:solidFill>
                  <a:srgbClr val="000000"/>
                </a:solidFill>
                <a:latin typeface="Courier New" charset="0"/>
              </a:rPr>
            </a:br>
            <a:r>
              <a:rPr lang="en-US" sz="1600">
                <a:solidFill>
                  <a:srgbClr val="000000"/>
                </a:solidFill>
                <a:latin typeface="Symbol" charset="0"/>
              </a:rPr>
              <a:t>Ù</a:t>
            </a:r>
            <a:r>
              <a:rPr lang="en-US" sz="1600">
                <a:solidFill>
                  <a:srgbClr val="000000"/>
                </a:solidFill>
                <a:latin typeface="Courier New" charset="0"/>
              </a:rPr>
              <a:t/>
            </a:r>
            <a:br>
              <a:rPr lang="en-US" sz="1600">
                <a:solidFill>
                  <a:srgbClr val="000000"/>
                </a:solidFill>
                <a:latin typeface="Courier New" charset="0"/>
              </a:rPr>
            </a:br>
            <a:r>
              <a:rPr lang="en-US" sz="1600">
                <a:latin typeface="Courier New" charset="0"/>
              </a:rPr>
              <a:t>[</a:t>
            </a:r>
            <a:r>
              <a:rPr lang="en-US" sz="1600">
                <a:solidFill>
                  <a:schemeClr val="tx2"/>
                </a:solidFill>
                <a:latin typeface="Courier New" charset="0"/>
              </a:rPr>
              <a:t>(</a:t>
            </a:r>
            <a:r>
              <a:rPr lang="en-US" sz="1600">
                <a:solidFill>
                  <a:schemeClr val="tx2"/>
                </a:solidFill>
                <a:latin typeface="Symbol" charset="0"/>
              </a:rPr>
              <a:t>Ø</a:t>
            </a:r>
            <a:r>
              <a:rPr lang="en-US" sz="1600">
                <a:solidFill>
                  <a:schemeClr val="tx2"/>
                </a:solidFill>
                <a:latin typeface="Courier New" charset="0"/>
              </a:rPr>
              <a:t>OnTop(x,y)</a:t>
            </a:r>
            <a:r>
              <a:rPr lang="en-US" sz="1600">
                <a:solidFill>
                  <a:schemeClr val="tx2"/>
                </a:solidFill>
                <a:latin typeface="Palatino" charset="0"/>
              </a:rPr>
              <a:t> </a:t>
            </a:r>
            <a:r>
              <a:rPr lang="en-US" sz="1600">
                <a:solidFill>
                  <a:schemeClr val="tx2"/>
                </a:solidFill>
                <a:latin typeface="Symbol" charset="0"/>
              </a:rPr>
              <a:t>Ù</a:t>
            </a:r>
            <a:r>
              <a:rPr lang="en-US" sz="1600">
                <a:solidFill>
                  <a:schemeClr val="tx2"/>
                </a:solidFill>
                <a:latin typeface="Palatino" charset="0"/>
              </a:rPr>
              <a:t> </a:t>
            </a:r>
            <a:r>
              <a:rPr lang="en-US" sz="1600">
                <a:solidFill>
                  <a:schemeClr val="folHlink"/>
                </a:solidFill>
                <a:latin typeface="Courier New" charset="0"/>
              </a:rPr>
              <a:t>(</a:t>
            </a:r>
            <a:r>
              <a:rPr lang="en-US" sz="1600">
                <a:solidFill>
                  <a:schemeClr val="folHlink"/>
                </a:solidFill>
                <a:latin typeface="Symbol" charset="0"/>
              </a:rPr>
              <a:t>Ø</a:t>
            </a:r>
            <a:r>
              <a:rPr lang="en-US" sz="1600">
                <a:solidFill>
                  <a:schemeClr val="folHlink"/>
                </a:solidFill>
                <a:latin typeface="Courier New" charset="0"/>
              </a:rPr>
              <a:t>OnTop(x,w)</a:t>
            </a:r>
            <a:r>
              <a:rPr lang="en-US" sz="1600">
                <a:solidFill>
                  <a:schemeClr val="folHlink"/>
                </a:solidFill>
                <a:latin typeface="Palatino" charset="0"/>
              </a:rPr>
              <a:t> </a:t>
            </a:r>
            <a:r>
              <a:rPr lang="en-US" sz="1600">
                <a:solidFill>
                  <a:schemeClr val="folHlink"/>
                </a:solidFill>
                <a:latin typeface="Symbol" charset="0"/>
              </a:rPr>
              <a:t>Ú</a:t>
            </a:r>
            <a:r>
              <a:rPr lang="en-US" sz="1600">
                <a:solidFill>
                  <a:schemeClr val="folHlink"/>
                </a:solidFill>
                <a:latin typeface="Courier New" charset="0"/>
              </a:rPr>
              <a:t> </a:t>
            </a:r>
            <a:r>
              <a:rPr lang="en-US" sz="1600">
                <a:solidFill>
                  <a:schemeClr val="folHlink"/>
                </a:solidFill>
                <a:latin typeface="Symbol" charset="0"/>
              </a:rPr>
              <a:t>Ø</a:t>
            </a:r>
            <a:r>
              <a:rPr lang="en-US" sz="1600">
                <a:solidFill>
                  <a:schemeClr val="folHlink"/>
                </a:solidFill>
                <a:latin typeface="Courier New" charset="0"/>
              </a:rPr>
              <a:t>Above(w,y))</a:t>
            </a:r>
            <a:r>
              <a:rPr lang="en-US" sz="1600">
                <a:solidFill>
                  <a:schemeClr val="tx2"/>
                </a:solidFill>
                <a:latin typeface="Courier New" charset="0"/>
              </a:rPr>
              <a:t>)</a:t>
            </a:r>
            <a:r>
              <a:rPr lang="en-US" sz="1600">
                <a:latin typeface="Symbol" charset="0"/>
              </a:rPr>
              <a:t> </a:t>
            </a:r>
            <a:r>
              <a:rPr lang="en-US" sz="1600">
                <a:solidFill>
                  <a:srgbClr val="A50021"/>
                </a:solidFill>
                <a:latin typeface="Symbol" charset="0"/>
              </a:rPr>
              <a:t>Ú</a:t>
            </a:r>
            <a:r>
              <a:rPr lang="en-US" sz="1600">
                <a:latin typeface="Symbol" charset="0"/>
              </a:rPr>
              <a:t> </a:t>
            </a:r>
            <a:r>
              <a:rPr lang="en-US" sz="1600">
                <a:solidFill>
                  <a:schemeClr val="tx2"/>
                </a:solidFill>
                <a:latin typeface="Palatino" charset="0"/>
              </a:rPr>
              <a:t> </a:t>
            </a:r>
            <a:r>
              <a:rPr lang="en-US" sz="1600">
                <a:solidFill>
                  <a:srgbClr val="A50021"/>
                </a:solidFill>
                <a:latin typeface="Courier New" charset="0"/>
              </a:rPr>
              <a:t>Above(x,y)</a:t>
            </a:r>
            <a:r>
              <a:rPr lang="en-US" sz="1600">
                <a:latin typeface="Courier New" charset="0"/>
              </a:rPr>
              <a:t>]</a:t>
            </a:r>
            <a:endParaRPr lang="en-US" sz="1600">
              <a:solidFill>
                <a:srgbClr val="FF0000"/>
              </a:solidFill>
              <a:latin typeface="Courier New" charset="0"/>
            </a:endParaRPr>
          </a:p>
          <a:p>
            <a:pPr marL="457200" indent="-457200" eaLnBrk="1" hangingPunct="1">
              <a:buFont typeface="Wingdings" charset="0"/>
              <a:buNone/>
            </a:pPr>
            <a:r>
              <a:rPr lang="en-US" sz="2000">
                <a:solidFill>
                  <a:srgbClr val="000000"/>
                </a:solidFill>
                <a:latin typeface="Calibri" charset="0"/>
              </a:rPr>
              <a:t> highlighted part becomes in steps:</a:t>
            </a:r>
            <a:endParaRPr lang="en-US" sz="1600">
              <a:latin typeface="Courier New" charset="0"/>
            </a:endParaRPr>
          </a:p>
          <a:p>
            <a:pPr marL="457200" indent="-457200" eaLnBrk="1" hangingPunct="1">
              <a:buFont typeface="Wingdings" charset="0"/>
              <a:buNone/>
            </a:pPr>
            <a:r>
              <a:rPr lang="en-US" sz="1600">
                <a:latin typeface="Courier New" charset="0"/>
              </a:rPr>
              <a:t>	</a:t>
            </a:r>
            <a:r>
              <a:rPr lang="en-US" sz="1600">
                <a:latin typeface="Calibri" charset="0"/>
              </a:rPr>
              <a:t>given            </a:t>
            </a:r>
            <a:r>
              <a:rPr lang="en-US" sz="1600">
                <a:solidFill>
                  <a:schemeClr val="tx2"/>
                </a:solidFill>
                <a:latin typeface="Courier New" charset="0"/>
              </a:rPr>
              <a:t>(A</a:t>
            </a:r>
            <a:r>
              <a:rPr lang="en-US" sz="1600">
                <a:solidFill>
                  <a:schemeClr val="tx2"/>
                </a:solidFill>
                <a:latin typeface="Symbol" charset="0"/>
              </a:rPr>
              <a:t> Ù </a:t>
            </a:r>
            <a:r>
              <a:rPr lang="en-US" sz="1600">
                <a:solidFill>
                  <a:schemeClr val="folHlink"/>
                </a:solidFill>
                <a:latin typeface="Courier New" charset="0"/>
              </a:rPr>
              <a:t>B</a:t>
            </a:r>
            <a:r>
              <a:rPr lang="en-US" sz="1600">
                <a:solidFill>
                  <a:schemeClr val="tx2"/>
                </a:solidFill>
                <a:latin typeface="Courier New" charset="0"/>
              </a:rPr>
              <a:t>)</a:t>
            </a:r>
            <a:r>
              <a:rPr lang="en-US" sz="1600">
                <a:solidFill>
                  <a:schemeClr val="tx2"/>
                </a:solidFill>
                <a:latin typeface="Symbol" charset="0"/>
              </a:rPr>
              <a:t> </a:t>
            </a:r>
            <a:r>
              <a:rPr lang="en-US" sz="1600">
                <a:solidFill>
                  <a:srgbClr val="A50021"/>
                </a:solidFill>
                <a:latin typeface="Symbol" charset="0"/>
              </a:rPr>
              <a:t>Ú </a:t>
            </a:r>
            <a:r>
              <a:rPr lang="en-US" sz="1600">
                <a:solidFill>
                  <a:srgbClr val="A50021"/>
                </a:solidFill>
                <a:latin typeface="Courier New" charset="0"/>
              </a:rPr>
              <a:t>C</a:t>
            </a:r>
            <a:endParaRPr lang="en-US" sz="1600">
              <a:latin typeface="Courier New" charset="0"/>
            </a:endParaRPr>
          </a:p>
          <a:p>
            <a:pPr marL="457200" indent="-457200" eaLnBrk="1" hangingPunct="1">
              <a:buFont typeface="Wingdings" charset="0"/>
              <a:buNone/>
            </a:pPr>
            <a:r>
              <a:rPr lang="en-US" sz="1600">
                <a:latin typeface="Courier New" charset="0"/>
              </a:rPr>
              <a:t>	</a:t>
            </a:r>
            <a:r>
              <a:rPr lang="en-US" sz="1600">
                <a:latin typeface="Calibri" charset="0"/>
              </a:rPr>
              <a:t>converts to</a:t>
            </a:r>
            <a:r>
              <a:rPr lang="en-US" sz="1600">
                <a:solidFill>
                  <a:srgbClr val="FF5050"/>
                </a:solidFill>
                <a:latin typeface="Courier New" charset="0"/>
              </a:rPr>
              <a:t> </a:t>
            </a:r>
            <a:r>
              <a:rPr lang="en-US" sz="1600">
                <a:solidFill>
                  <a:schemeClr val="tx2"/>
                </a:solidFill>
                <a:latin typeface="Courier New" charset="0"/>
              </a:rPr>
              <a:t>(A</a:t>
            </a:r>
            <a:r>
              <a:rPr lang="en-US" sz="1600">
                <a:solidFill>
                  <a:schemeClr val="tx2"/>
                </a:solidFill>
                <a:latin typeface="Symbol" charset="0"/>
              </a:rPr>
              <a:t> </a:t>
            </a:r>
            <a:r>
              <a:rPr lang="en-US" sz="1600">
                <a:solidFill>
                  <a:srgbClr val="A50021"/>
                </a:solidFill>
                <a:latin typeface="Symbol" charset="0"/>
              </a:rPr>
              <a:t>Ú </a:t>
            </a:r>
            <a:r>
              <a:rPr lang="en-US" sz="1600">
                <a:solidFill>
                  <a:srgbClr val="A50021"/>
                </a:solidFill>
                <a:latin typeface="Courier New" charset="0"/>
              </a:rPr>
              <a:t>C</a:t>
            </a:r>
            <a:r>
              <a:rPr lang="en-US" sz="1600">
                <a:solidFill>
                  <a:schemeClr val="tx2"/>
                </a:solidFill>
                <a:latin typeface="Courier New" charset="0"/>
              </a:rPr>
              <a:t>)</a:t>
            </a:r>
            <a:r>
              <a:rPr lang="en-US" sz="1600">
                <a:solidFill>
                  <a:schemeClr val="tx2"/>
                </a:solidFill>
                <a:latin typeface="Symbol" charset="0"/>
              </a:rPr>
              <a:t> Ù </a:t>
            </a:r>
            <a:r>
              <a:rPr lang="en-US" sz="1600">
                <a:solidFill>
                  <a:schemeClr val="tx2"/>
                </a:solidFill>
                <a:latin typeface="Courier New" charset="0"/>
              </a:rPr>
              <a:t>(</a:t>
            </a:r>
            <a:r>
              <a:rPr lang="en-US" sz="1600">
                <a:solidFill>
                  <a:schemeClr val="folHlink"/>
                </a:solidFill>
                <a:latin typeface="Courier New" charset="0"/>
              </a:rPr>
              <a:t>B</a:t>
            </a:r>
            <a:r>
              <a:rPr lang="en-US" sz="1600">
                <a:solidFill>
                  <a:schemeClr val="tx2"/>
                </a:solidFill>
                <a:latin typeface="Symbol" charset="0"/>
              </a:rPr>
              <a:t> </a:t>
            </a:r>
            <a:r>
              <a:rPr lang="en-US" sz="1600">
                <a:solidFill>
                  <a:srgbClr val="A50021"/>
                </a:solidFill>
                <a:latin typeface="Symbol" charset="0"/>
              </a:rPr>
              <a:t>Ú </a:t>
            </a:r>
            <a:r>
              <a:rPr lang="en-US" sz="1600">
                <a:solidFill>
                  <a:srgbClr val="A50021"/>
                </a:solidFill>
                <a:latin typeface="Courier New" charset="0"/>
              </a:rPr>
              <a:t>C</a:t>
            </a:r>
            <a:r>
              <a:rPr lang="en-US" sz="1600">
                <a:solidFill>
                  <a:schemeClr val="tx2"/>
                </a:solidFill>
                <a:latin typeface="Courier New" charset="0"/>
              </a:rPr>
              <a:t>)</a:t>
            </a:r>
          </a:p>
          <a:p>
            <a:pPr marL="457200" indent="-457200" eaLnBrk="1" hangingPunct="1">
              <a:buFont typeface="Wingdings" charset="0"/>
              <a:buNone/>
            </a:pPr>
            <a:r>
              <a:rPr lang="en-US" sz="2000">
                <a:solidFill>
                  <a:srgbClr val="000000"/>
                </a:solidFill>
                <a:latin typeface="Calibri" charset="0"/>
              </a:rPr>
              <a:t> highlighted part result:</a:t>
            </a:r>
            <a:endParaRPr lang="en-US" sz="1600">
              <a:latin typeface="Courier New" charset="0"/>
            </a:endParaRPr>
          </a:p>
          <a:p>
            <a:pPr marL="457200" indent="-457200" eaLnBrk="1" hangingPunct="1">
              <a:buFont typeface="Wingdings" charset="0"/>
              <a:buNone/>
            </a:pPr>
            <a:r>
              <a:rPr lang="en-US" sz="1600">
                <a:latin typeface="Courier New" charset="0"/>
              </a:rPr>
              <a:t>	[	</a:t>
            </a:r>
            <a:r>
              <a:rPr lang="en-US" sz="1600">
                <a:solidFill>
                  <a:schemeClr val="tx2"/>
                </a:solidFill>
                <a:latin typeface="Courier New" charset="0"/>
              </a:rPr>
              <a:t>(</a:t>
            </a:r>
            <a:r>
              <a:rPr lang="en-US" sz="1600">
                <a:solidFill>
                  <a:schemeClr val="tx2"/>
                </a:solidFill>
                <a:latin typeface="Symbol" charset="0"/>
              </a:rPr>
              <a:t>Ø</a:t>
            </a:r>
            <a:r>
              <a:rPr lang="en-US" sz="1600">
                <a:solidFill>
                  <a:schemeClr val="tx2"/>
                </a:solidFill>
                <a:latin typeface="Courier New" charset="0"/>
              </a:rPr>
              <a:t>OnTop(x,y)</a:t>
            </a:r>
            <a:r>
              <a:rPr lang="en-US" sz="1600">
                <a:latin typeface="Symbol" charset="0"/>
              </a:rPr>
              <a:t>			</a:t>
            </a:r>
            <a:r>
              <a:rPr lang="en-US" sz="1600">
                <a:solidFill>
                  <a:srgbClr val="A50021"/>
                </a:solidFill>
                <a:latin typeface="Symbol" charset="0"/>
              </a:rPr>
              <a:t>Ú  </a:t>
            </a:r>
            <a:r>
              <a:rPr lang="en-US" sz="1600">
                <a:solidFill>
                  <a:srgbClr val="A50021"/>
                </a:solidFill>
                <a:latin typeface="Courier New" charset="0"/>
              </a:rPr>
              <a:t>Above(x,y)</a:t>
            </a:r>
            <a:r>
              <a:rPr lang="en-US" sz="1600">
                <a:latin typeface="Courier New" charset="0"/>
              </a:rPr>
              <a:t> </a:t>
            </a:r>
            <a:r>
              <a:rPr lang="en-US" sz="1600">
                <a:solidFill>
                  <a:schemeClr val="tx2"/>
                </a:solidFill>
                <a:latin typeface="Courier New" charset="0"/>
              </a:rPr>
              <a:t>)</a:t>
            </a:r>
            <a:r>
              <a:rPr lang="en-US" sz="1600">
                <a:latin typeface="Symbol" charset="0"/>
              </a:rPr>
              <a:t> </a:t>
            </a:r>
            <a:r>
              <a:rPr lang="en-US" sz="1600">
                <a:solidFill>
                  <a:schemeClr val="tx2"/>
                </a:solidFill>
                <a:latin typeface="Symbol" charset="0"/>
              </a:rPr>
              <a:t>Ù</a:t>
            </a:r>
            <a:r>
              <a:rPr lang="en-US" sz="1600">
                <a:latin typeface="Symbol" charset="0"/>
              </a:rPr>
              <a:t> </a:t>
            </a:r>
            <a:br>
              <a:rPr lang="en-US" sz="1600">
                <a:latin typeface="Symbol" charset="0"/>
              </a:rPr>
            </a:br>
            <a:r>
              <a:rPr lang="en-US" sz="1600">
                <a:latin typeface="Symbol" charset="0"/>
              </a:rPr>
              <a:t>    	</a:t>
            </a:r>
            <a:r>
              <a:rPr lang="en-US" sz="1600">
                <a:solidFill>
                  <a:schemeClr val="tx2"/>
                </a:solidFill>
                <a:latin typeface="Courier New" charset="0"/>
              </a:rPr>
              <a:t>(</a:t>
            </a:r>
            <a:r>
              <a:rPr lang="en-US" sz="1600">
                <a:solidFill>
                  <a:schemeClr val="folHlink"/>
                </a:solidFill>
                <a:latin typeface="Courier New" charset="0"/>
              </a:rPr>
              <a:t>(</a:t>
            </a:r>
            <a:r>
              <a:rPr lang="en-US" sz="1600">
                <a:solidFill>
                  <a:schemeClr val="folHlink"/>
                </a:solidFill>
                <a:latin typeface="Symbol" charset="0"/>
              </a:rPr>
              <a:t>Ø</a:t>
            </a:r>
            <a:r>
              <a:rPr lang="en-US" sz="1600">
                <a:solidFill>
                  <a:schemeClr val="folHlink"/>
                </a:solidFill>
                <a:latin typeface="Courier New" charset="0"/>
              </a:rPr>
              <a:t>OnTop(x,w)</a:t>
            </a:r>
            <a:r>
              <a:rPr lang="en-US" sz="1600">
                <a:solidFill>
                  <a:schemeClr val="folHlink"/>
                </a:solidFill>
                <a:latin typeface="Palatino" charset="0"/>
              </a:rPr>
              <a:t> </a:t>
            </a:r>
            <a:r>
              <a:rPr lang="en-US" sz="1600">
                <a:solidFill>
                  <a:schemeClr val="folHlink"/>
                </a:solidFill>
                <a:latin typeface="Symbol" charset="0"/>
              </a:rPr>
              <a:t>Ú</a:t>
            </a:r>
            <a:r>
              <a:rPr lang="en-US" sz="1600">
                <a:solidFill>
                  <a:schemeClr val="folHlink"/>
                </a:solidFill>
                <a:latin typeface="Courier New" charset="0"/>
              </a:rPr>
              <a:t> </a:t>
            </a:r>
            <a:r>
              <a:rPr lang="en-US" sz="1600">
                <a:solidFill>
                  <a:schemeClr val="folHlink"/>
                </a:solidFill>
                <a:latin typeface="Symbol" charset="0"/>
              </a:rPr>
              <a:t>Ø</a:t>
            </a:r>
            <a:r>
              <a:rPr lang="en-US" sz="1600">
                <a:solidFill>
                  <a:schemeClr val="folHlink"/>
                </a:solidFill>
                <a:latin typeface="Courier New" charset="0"/>
              </a:rPr>
              <a:t>Above(w,y))</a:t>
            </a:r>
            <a:r>
              <a:rPr lang="en-US" sz="1600">
                <a:latin typeface="Symbol" charset="0"/>
              </a:rPr>
              <a:t>	</a:t>
            </a:r>
            <a:r>
              <a:rPr lang="en-US" sz="1600">
                <a:solidFill>
                  <a:srgbClr val="A50021"/>
                </a:solidFill>
                <a:latin typeface="Symbol" charset="0"/>
              </a:rPr>
              <a:t>Ú  </a:t>
            </a:r>
            <a:r>
              <a:rPr lang="en-US" sz="1600">
                <a:solidFill>
                  <a:srgbClr val="A50021"/>
                </a:solidFill>
                <a:latin typeface="Courier New" charset="0"/>
              </a:rPr>
              <a:t>Above(x,y)</a:t>
            </a:r>
            <a:r>
              <a:rPr lang="en-US" sz="1600">
                <a:latin typeface="Courier New" charset="0"/>
              </a:rPr>
              <a:t> </a:t>
            </a:r>
            <a:r>
              <a:rPr lang="en-US" sz="1600">
                <a:solidFill>
                  <a:schemeClr val="tx2"/>
                </a:solidFill>
                <a:latin typeface="Courier New" charset="0"/>
              </a:rPr>
              <a:t>)   </a:t>
            </a:r>
            <a:r>
              <a:rPr lang="en-US" sz="1600">
                <a:latin typeface="Courier New" charset="0"/>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598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98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598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598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5987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598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9875"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5"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57827" name="Rectangle 3"/>
          <p:cNvSpPr>
            <a:spLocks noGrp="1" noChangeArrowheads="1"/>
          </p:cNvSpPr>
          <p:nvPr>
            <p:ph idx="1"/>
          </p:nvPr>
        </p:nvSpPr>
        <p:spPr/>
        <p:txBody>
          <a:bodyPr/>
          <a:lstStyle/>
          <a:p>
            <a:pPr marL="457200" indent="-457200" eaLnBrk="1" hangingPunct="1">
              <a:buFont typeface="Wingdings" charset="0"/>
              <a:buAutoNum type="arabicPeriod" startAt="8"/>
            </a:pPr>
            <a:r>
              <a:rPr lang="en-US" sz="2000">
                <a:latin typeface="Calibri" charset="0"/>
              </a:rPr>
              <a:t>Flatten nested </a:t>
            </a:r>
            <a:r>
              <a:rPr lang="en-US" sz="2000">
                <a:solidFill>
                  <a:schemeClr val="tx2"/>
                </a:solidFill>
                <a:latin typeface="Calibri" charset="0"/>
              </a:rPr>
              <a:t>conjunctions</a:t>
            </a:r>
            <a:r>
              <a:rPr lang="en-US" sz="2000">
                <a:latin typeface="Calibri" charset="0"/>
              </a:rPr>
              <a:t> and </a:t>
            </a:r>
            <a:r>
              <a:rPr lang="en-US" sz="2000">
                <a:solidFill>
                  <a:schemeClr val="folHlink"/>
                </a:solidFill>
                <a:latin typeface="Calibri" charset="0"/>
              </a:rPr>
              <a:t>disjunctions</a:t>
            </a:r>
            <a:r>
              <a:rPr lang="en-US" sz="2000">
                <a:latin typeface="Calibri" charset="0"/>
              </a:rPr>
              <a:t>:</a:t>
            </a:r>
            <a:br>
              <a:rPr lang="en-US" sz="2000">
                <a:latin typeface="Calibri" charset="0"/>
              </a:rPr>
            </a:br>
            <a:r>
              <a:rPr lang="en-US" sz="2000">
                <a:latin typeface="Calibri" charset="0"/>
              </a:rPr>
              <a:t>convert </a:t>
            </a:r>
            <a:r>
              <a:rPr lang="en-US" sz="2000">
                <a:solidFill>
                  <a:schemeClr val="tx2"/>
                </a:solidFill>
                <a:latin typeface="Courier New" charset="0"/>
              </a:rPr>
              <a:t>(P</a:t>
            </a:r>
            <a:r>
              <a:rPr lang="en-US" sz="2000">
                <a:solidFill>
                  <a:schemeClr val="tx2"/>
                </a:solidFill>
                <a:latin typeface="Symbol" charset="0"/>
              </a:rPr>
              <a:t> Ù </a:t>
            </a:r>
            <a:r>
              <a:rPr lang="en-US" sz="2000">
                <a:solidFill>
                  <a:schemeClr val="tx2"/>
                </a:solidFill>
                <a:latin typeface="Courier New" charset="0"/>
              </a:rPr>
              <a:t>Q)</a:t>
            </a:r>
            <a:r>
              <a:rPr lang="en-US" sz="2000">
                <a:solidFill>
                  <a:schemeClr val="tx2"/>
                </a:solidFill>
                <a:latin typeface="Symbol" charset="0"/>
              </a:rPr>
              <a:t>Ù </a:t>
            </a:r>
            <a:r>
              <a:rPr lang="en-US" sz="2000">
                <a:solidFill>
                  <a:schemeClr val="tx2"/>
                </a:solidFill>
                <a:latin typeface="Courier New" charset="0"/>
              </a:rPr>
              <a:t>R</a:t>
            </a:r>
            <a:r>
              <a:rPr lang="en-US" sz="2000">
                <a:solidFill>
                  <a:schemeClr val="hlink"/>
                </a:solidFill>
                <a:latin typeface="Calibri" charset="0"/>
              </a:rPr>
              <a:t>   </a:t>
            </a:r>
            <a:r>
              <a:rPr lang="en-US" sz="2000">
                <a:latin typeface="Calibri" charset="0"/>
              </a:rPr>
              <a:t>to  </a:t>
            </a:r>
            <a:r>
              <a:rPr lang="en-US" sz="2000">
                <a:solidFill>
                  <a:schemeClr val="tx2"/>
                </a:solidFill>
                <a:latin typeface="Courier New" charset="0"/>
              </a:rPr>
              <a:t>(P</a:t>
            </a:r>
            <a:r>
              <a:rPr lang="en-US" sz="2000">
                <a:solidFill>
                  <a:schemeClr val="tx2"/>
                </a:solidFill>
                <a:latin typeface="Symbol" charset="0"/>
              </a:rPr>
              <a:t> Ù </a:t>
            </a:r>
            <a:r>
              <a:rPr lang="en-US" sz="2000">
                <a:solidFill>
                  <a:schemeClr val="tx2"/>
                </a:solidFill>
                <a:latin typeface="Courier New" charset="0"/>
              </a:rPr>
              <a:t>Q</a:t>
            </a:r>
            <a:r>
              <a:rPr lang="en-US" sz="2000">
                <a:solidFill>
                  <a:schemeClr val="tx2"/>
                </a:solidFill>
                <a:latin typeface="Symbol" charset="0"/>
              </a:rPr>
              <a:t> Ù </a:t>
            </a:r>
            <a:r>
              <a:rPr lang="en-US" sz="2000">
                <a:solidFill>
                  <a:schemeClr val="tx2"/>
                </a:solidFill>
                <a:latin typeface="Courier New" charset="0"/>
              </a:rPr>
              <a:t>R)</a:t>
            </a:r>
            <a:br>
              <a:rPr lang="en-US" sz="2000">
                <a:solidFill>
                  <a:schemeClr val="tx2"/>
                </a:solidFill>
                <a:latin typeface="Courier New" charset="0"/>
              </a:rPr>
            </a:br>
            <a:r>
              <a:rPr lang="en-US" sz="2000">
                <a:latin typeface="Calibri" charset="0"/>
              </a:rPr>
              <a:t>convert </a:t>
            </a:r>
            <a:r>
              <a:rPr lang="en-US" sz="2000">
                <a:solidFill>
                  <a:schemeClr val="folHlink"/>
                </a:solidFill>
                <a:latin typeface="Courier New" charset="0"/>
              </a:rPr>
              <a:t>(P</a:t>
            </a:r>
            <a:r>
              <a:rPr lang="en-US" sz="2000">
                <a:solidFill>
                  <a:schemeClr val="folHlink"/>
                </a:solidFill>
                <a:latin typeface="Symbol" charset="0"/>
              </a:rPr>
              <a:t> Ú </a:t>
            </a:r>
            <a:r>
              <a:rPr lang="en-US" sz="2000">
                <a:solidFill>
                  <a:schemeClr val="folHlink"/>
                </a:solidFill>
                <a:latin typeface="Courier New" charset="0"/>
              </a:rPr>
              <a:t>Q)</a:t>
            </a:r>
            <a:r>
              <a:rPr lang="en-US" sz="2000">
                <a:solidFill>
                  <a:schemeClr val="folHlink"/>
                </a:solidFill>
                <a:latin typeface="Symbol" charset="0"/>
              </a:rPr>
              <a:t>Ú </a:t>
            </a:r>
            <a:r>
              <a:rPr lang="en-US" sz="2000">
                <a:solidFill>
                  <a:schemeClr val="folHlink"/>
                </a:solidFill>
                <a:latin typeface="Courier New" charset="0"/>
              </a:rPr>
              <a:t>R</a:t>
            </a:r>
            <a:r>
              <a:rPr lang="en-US" sz="2000">
                <a:solidFill>
                  <a:schemeClr val="hlink"/>
                </a:solidFill>
                <a:latin typeface="Calibri" charset="0"/>
              </a:rPr>
              <a:t>   </a:t>
            </a:r>
            <a:r>
              <a:rPr lang="en-US" sz="2000">
                <a:latin typeface="Calibri" charset="0"/>
              </a:rPr>
              <a:t>to  </a:t>
            </a:r>
            <a:r>
              <a:rPr lang="en-US" sz="2000">
                <a:solidFill>
                  <a:schemeClr val="folHlink"/>
                </a:solidFill>
                <a:latin typeface="Courier New" charset="0"/>
              </a:rPr>
              <a:t>(P</a:t>
            </a:r>
            <a:r>
              <a:rPr lang="en-US" sz="2000">
                <a:solidFill>
                  <a:schemeClr val="folHlink"/>
                </a:solidFill>
                <a:latin typeface="Symbol" charset="0"/>
              </a:rPr>
              <a:t> Ú </a:t>
            </a:r>
            <a:r>
              <a:rPr lang="en-US" sz="2000">
                <a:solidFill>
                  <a:schemeClr val="folHlink"/>
                </a:solidFill>
                <a:latin typeface="Courier New" charset="0"/>
              </a:rPr>
              <a:t>Q</a:t>
            </a:r>
            <a:r>
              <a:rPr lang="en-US" sz="2000">
                <a:solidFill>
                  <a:schemeClr val="folHlink"/>
                </a:solidFill>
                <a:latin typeface="Symbol" charset="0"/>
              </a:rPr>
              <a:t> Ú </a:t>
            </a:r>
            <a:r>
              <a:rPr lang="en-US" sz="2000">
                <a:solidFill>
                  <a:schemeClr val="folHlink"/>
                </a:solidFill>
                <a:latin typeface="Courier New" charset="0"/>
              </a:rPr>
              <a:t>R)</a:t>
            </a:r>
          </a:p>
          <a:p>
            <a:pPr marL="1714500" lvl="3" indent="-342900" eaLnBrk="1" hangingPunct="1">
              <a:buFont typeface="Wingdings" charset="0"/>
              <a:buAutoNum type="arabicPeriod"/>
            </a:pPr>
            <a:endParaRPr lang="en-US" sz="1600">
              <a:solidFill>
                <a:schemeClr val="tx2"/>
              </a:solidFill>
              <a:latin typeface="Courier New" charset="0"/>
            </a:endParaRPr>
          </a:p>
          <a:p>
            <a:pPr marL="457200" indent="-457200" eaLnBrk="1" hangingPunct="1">
              <a:buFont typeface="Wingdings" charset="0"/>
              <a:buNone/>
            </a:pPr>
            <a:r>
              <a:rPr lang="en-US" sz="1600">
                <a:latin typeface="Courier New" charset="0"/>
              </a:rPr>
              <a:t>	</a:t>
            </a:r>
            <a:r>
              <a:rPr lang="en-US" sz="1600">
                <a:solidFill>
                  <a:schemeClr val="tx2"/>
                </a:solidFill>
                <a:latin typeface="Courier New" charset="0"/>
              </a:rPr>
              <a:t>[	</a:t>
            </a:r>
            <a:r>
              <a:rPr lang="en-US" sz="1600">
                <a:latin typeface="Courier New" charset="0"/>
              </a:rPr>
              <a:t>(</a:t>
            </a:r>
            <a:r>
              <a:rPr lang="en-US" sz="1600">
                <a:latin typeface="Symbol" charset="0"/>
              </a:rPr>
              <a:t>Ø</a:t>
            </a:r>
            <a:r>
              <a:rPr lang="en-US" sz="1600">
                <a:latin typeface="Courier New" charset="0"/>
              </a:rPr>
              <a:t>Above(x,y)</a:t>
            </a:r>
            <a:r>
              <a:rPr lang="en-US" sz="1600">
                <a:latin typeface="Symbol" charset="0"/>
              </a:rPr>
              <a:t> </a:t>
            </a:r>
            <a:r>
              <a:rPr lang="en-US" sz="1600">
                <a:solidFill>
                  <a:schemeClr val="folHlink"/>
                </a:solidFill>
                <a:latin typeface="Symbol" charset="0"/>
              </a:rPr>
              <a:t>Ú</a:t>
            </a:r>
            <a:r>
              <a:rPr lang="en-US" sz="1600">
                <a:latin typeface="Symbol" charset="0"/>
              </a:rPr>
              <a:t> </a:t>
            </a:r>
            <a:r>
              <a:rPr lang="en-US" sz="1600">
                <a:solidFill>
                  <a:schemeClr val="folHlink"/>
                </a:solidFill>
                <a:latin typeface="Courier New" charset="0"/>
              </a:rPr>
              <a:t>(</a:t>
            </a:r>
            <a:r>
              <a:rPr lang="en-US" sz="1600">
                <a:latin typeface="Courier New" charset="0"/>
              </a:rPr>
              <a:t>OnTop(x,y)</a:t>
            </a:r>
            <a:r>
              <a:rPr lang="en-US" sz="1600">
                <a:latin typeface="Symbol" charset="0"/>
              </a:rPr>
              <a:t> </a:t>
            </a:r>
            <a:r>
              <a:rPr lang="en-US" sz="1600">
                <a:solidFill>
                  <a:schemeClr val="folHlink"/>
                </a:solidFill>
                <a:latin typeface="Symbol" charset="0"/>
              </a:rPr>
              <a:t>Ú</a:t>
            </a:r>
            <a:r>
              <a:rPr lang="en-US" sz="1600">
                <a:latin typeface="Symbol" charset="0"/>
              </a:rPr>
              <a:t> </a:t>
            </a:r>
            <a:r>
              <a:rPr lang="en-US" sz="1600">
                <a:latin typeface="Courier New" charset="0"/>
              </a:rPr>
              <a:t>OnTop(x,F(x,y))</a:t>
            </a:r>
            <a:r>
              <a:rPr lang="en-US" sz="1600">
                <a:solidFill>
                  <a:schemeClr val="folHlink"/>
                </a:solidFill>
                <a:latin typeface="Courier New" charset="0"/>
              </a:rPr>
              <a:t>)</a:t>
            </a:r>
            <a:r>
              <a:rPr lang="en-US" sz="1600">
                <a:latin typeface="Courier New" charset="0"/>
              </a:rPr>
              <a:t>) </a:t>
            </a:r>
            <a:r>
              <a:rPr lang="en-US" sz="1600">
                <a:latin typeface="Symbol" charset="0"/>
              </a:rPr>
              <a:t> </a:t>
            </a:r>
            <a:r>
              <a:rPr lang="en-US" sz="1600">
                <a:solidFill>
                  <a:schemeClr val="tx2"/>
                </a:solidFill>
                <a:latin typeface="Symbol" charset="0"/>
              </a:rPr>
              <a:t>Ù</a:t>
            </a:r>
            <a:r>
              <a:rPr lang="en-US" sz="1600">
                <a:latin typeface="Symbol" charset="0"/>
              </a:rPr>
              <a:t/>
            </a:r>
            <a:br>
              <a:rPr lang="en-US" sz="1600">
                <a:latin typeface="Symbol" charset="0"/>
              </a:rPr>
            </a:br>
            <a:r>
              <a:rPr lang="en-US" sz="1600">
                <a:latin typeface="Symbol" charset="0"/>
              </a:rPr>
              <a:t> 	</a:t>
            </a:r>
            <a:r>
              <a:rPr lang="en-US" sz="1600">
                <a:latin typeface="Courier New" charset="0"/>
              </a:rPr>
              <a:t>(</a:t>
            </a:r>
            <a:r>
              <a:rPr lang="en-US" sz="1600">
                <a:latin typeface="Symbol" charset="0"/>
              </a:rPr>
              <a:t>Ø</a:t>
            </a:r>
            <a:r>
              <a:rPr lang="en-US" sz="1600">
                <a:latin typeface="Courier New" charset="0"/>
              </a:rPr>
              <a:t>Above(x,y)</a:t>
            </a:r>
            <a:r>
              <a:rPr lang="en-US" sz="1600">
                <a:latin typeface="Symbol" charset="0"/>
              </a:rPr>
              <a:t> </a:t>
            </a:r>
            <a:r>
              <a:rPr lang="en-US" sz="1600">
                <a:solidFill>
                  <a:schemeClr val="folHlink"/>
                </a:solidFill>
                <a:latin typeface="Symbol" charset="0"/>
              </a:rPr>
              <a:t>Ú </a:t>
            </a:r>
            <a:r>
              <a:rPr lang="en-US" sz="1600">
                <a:solidFill>
                  <a:schemeClr val="folHlink"/>
                </a:solidFill>
                <a:latin typeface="Courier New" charset="0"/>
              </a:rPr>
              <a:t>(</a:t>
            </a:r>
            <a:r>
              <a:rPr lang="en-US" sz="1600">
                <a:latin typeface="Courier New" charset="0"/>
              </a:rPr>
              <a:t>OnTop(x,y)</a:t>
            </a:r>
            <a:r>
              <a:rPr lang="en-US" sz="1600">
                <a:latin typeface="Symbol" charset="0"/>
              </a:rPr>
              <a:t> </a:t>
            </a:r>
            <a:r>
              <a:rPr lang="en-US" sz="1600">
                <a:solidFill>
                  <a:schemeClr val="folHlink"/>
                </a:solidFill>
                <a:latin typeface="Symbol" charset="0"/>
              </a:rPr>
              <a:t>Ú</a:t>
            </a:r>
            <a:r>
              <a:rPr lang="en-US" sz="1600">
                <a:latin typeface="Symbol" charset="0"/>
              </a:rPr>
              <a:t> </a:t>
            </a:r>
            <a:r>
              <a:rPr lang="en-US" sz="1600">
                <a:latin typeface="Courier New" charset="0"/>
              </a:rPr>
              <a:t>Above(F(x,y),y)</a:t>
            </a:r>
            <a:r>
              <a:rPr lang="en-US" sz="1600">
                <a:solidFill>
                  <a:schemeClr val="folHlink"/>
                </a:solidFill>
                <a:latin typeface="Courier New" charset="0"/>
              </a:rPr>
              <a:t>)</a:t>
            </a:r>
            <a:r>
              <a:rPr lang="en-US" sz="1600">
                <a:latin typeface="Courier New" charset="0"/>
              </a:rPr>
              <a:t>)    </a:t>
            </a:r>
            <a:r>
              <a:rPr lang="en-US" sz="1600">
                <a:solidFill>
                  <a:schemeClr val="tx2"/>
                </a:solidFill>
                <a:latin typeface="Courier New" charset="0"/>
              </a:rPr>
              <a:t>] </a:t>
            </a:r>
            <a:r>
              <a:rPr lang="en-US" sz="1600">
                <a:solidFill>
                  <a:schemeClr val="tx2"/>
                </a:solidFill>
                <a:latin typeface="Symbol" charset="0"/>
              </a:rPr>
              <a:t>Ù</a:t>
            </a:r>
            <a:r>
              <a:rPr lang="en-US" sz="1600">
                <a:latin typeface="Symbol" charset="0"/>
              </a:rPr>
              <a:t> </a:t>
            </a:r>
          </a:p>
          <a:p>
            <a:pPr marL="457200" indent="-457200" eaLnBrk="1" hangingPunct="1">
              <a:buFont typeface="Wingdings" charset="0"/>
              <a:buNone/>
            </a:pPr>
            <a:r>
              <a:rPr lang="en-US" sz="1600">
                <a:latin typeface="Courier New" charset="0"/>
              </a:rPr>
              <a:t>	</a:t>
            </a:r>
            <a:r>
              <a:rPr lang="en-US" sz="1600">
                <a:solidFill>
                  <a:schemeClr val="tx2"/>
                </a:solidFill>
                <a:latin typeface="Courier New" charset="0"/>
              </a:rPr>
              <a:t>[	 </a:t>
            </a:r>
            <a:r>
              <a:rPr lang="en-US" sz="1600">
                <a:latin typeface="Courier New" charset="0"/>
              </a:rPr>
              <a:t>(</a:t>
            </a:r>
            <a:r>
              <a:rPr lang="en-US" sz="1600">
                <a:latin typeface="Symbol" charset="0"/>
              </a:rPr>
              <a:t>Ø</a:t>
            </a:r>
            <a:r>
              <a:rPr lang="en-US" sz="1600">
                <a:latin typeface="Courier New" charset="0"/>
              </a:rPr>
              <a:t>OnTop(x,y)</a:t>
            </a:r>
            <a:r>
              <a:rPr lang="en-US" sz="1600">
                <a:latin typeface="Symbol" charset="0"/>
              </a:rPr>
              <a:t> Ú 		 </a:t>
            </a:r>
            <a:r>
              <a:rPr lang="en-US" sz="1600">
                <a:latin typeface="Courier New" charset="0"/>
              </a:rPr>
              <a:t>Above(x,y))   </a:t>
            </a:r>
            <a:r>
              <a:rPr lang="en-US" sz="1600">
                <a:latin typeface="Symbol" charset="0"/>
              </a:rPr>
              <a:t>   </a:t>
            </a:r>
            <a:r>
              <a:rPr lang="en-US" sz="1600">
                <a:solidFill>
                  <a:schemeClr val="tx2"/>
                </a:solidFill>
                <a:latin typeface="Symbol" charset="0"/>
              </a:rPr>
              <a:t>Ù</a:t>
            </a:r>
            <a:r>
              <a:rPr lang="en-US" sz="1600">
                <a:latin typeface="Symbol" charset="0"/>
              </a:rPr>
              <a:t/>
            </a:r>
            <a:br>
              <a:rPr lang="en-US" sz="1600">
                <a:latin typeface="Symbol" charset="0"/>
              </a:rPr>
            </a:br>
            <a:r>
              <a:rPr lang="en-US" sz="1600">
                <a:latin typeface="Symbol" charset="0"/>
              </a:rPr>
              <a:t> 	</a:t>
            </a:r>
            <a:r>
              <a:rPr lang="en-US" sz="1600">
                <a:latin typeface="Courier New" charset="0"/>
              </a:rPr>
              <a:t>(</a:t>
            </a:r>
            <a:r>
              <a:rPr lang="en-US" sz="1600">
                <a:solidFill>
                  <a:schemeClr val="folHlink"/>
                </a:solidFill>
                <a:latin typeface="Courier New" charset="0"/>
              </a:rPr>
              <a:t>(</a:t>
            </a:r>
            <a:r>
              <a:rPr lang="en-US" sz="1600">
                <a:latin typeface="Symbol" charset="0"/>
              </a:rPr>
              <a:t>Ø</a:t>
            </a:r>
            <a:r>
              <a:rPr lang="en-US" sz="1600">
                <a:latin typeface="Courier New" charset="0"/>
              </a:rPr>
              <a:t>OnTop(x,w)</a:t>
            </a:r>
            <a:r>
              <a:rPr lang="en-US" sz="1600">
                <a:latin typeface="Palatino" charset="0"/>
              </a:rPr>
              <a:t> </a:t>
            </a:r>
            <a:r>
              <a:rPr lang="en-US" sz="1600">
                <a:solidFill>
                  <a:schemeClr val="folHlink"/>
                </a:solidFill>
                <a:latin typeface="Symbol" charset="0"/>
              </a:rPr>
              <a:t>Ú</a:t>
            </a:r>
            <a:r>
              <a:rPr lang="en-US" sz="1600">
                <a:latin typeface="Courier New" charset="0"/>
              </a:rPr>
              <a:t> </a:t>
            </a:r>
            <a:r>
              <a:rPr lang="en-US" sz="1600">
                <a:latin typeface="Symbol" charset="0"/>
              </a:rPr>
              <a:t>Ø</a:t>
            </a:r>
            <a:r>
              <a:rPr lang="en-US" sz="1600">
                <a:latin typeface="Courier New" charset="0"/>
              </a:rPr>
              <a:t>Above(w,y)</a:t>
            </a:r>
            <a:r>
              <a:rPr lang="en-US" sz="1600">
                <a:solidFill>
                  <a:schemeClr val="folHlink"/>
                </a:solidFill>
                <a:latin typeface="Courier New" charset="0"/>
              </a:rPr>
              <a:t>)</a:t>
            </a:r>
            <a:r>
              <a:rPr lang="en-US" sz="1600">
                <a:latin typeface="Symbol" charset="0"/>
              </a:rPr>
              <a:t> </a:t>
            </a:r>
            <a:r>
              <a:rPr lang="en-US" sz="1600">
                <a:solidFill>
                  <a:schemeClr val="folHlink"/>
                </a:solidFill>
                <a:latin typeface="Symbol" charset="0"/>
              </a:rPr>
              <a:t>Ú</a:t>
            </a:r>
            <a:r>
              <a:rPr lang="en-US" sz="1600">
                <a:latin typeface="Symbol" charset="0"/>
              </a:rPr>
              <a:t>	 </a:t>
            </a:r>
            <a:r>
              <a:rPr lang="en-US" sz="1600">
                <a:latin typeface="Courier New" charset="0"/>
              </a:rPr>
              <a:t>Above(x,y))	   </a:t>
            </a:r>
            <a:r>
              <a:rPr lang="en-US" sz="1600">
                <a:solidFill>
                  <a:schemeClr val="tx2"/>
                </a:solidFill>
                <a:latin typeface="Courier New" charset="0"/>
              </a:rPr>
              <a:t>]</a:t>
            </a:r>
          </a:p>
          <a:p>
            <a:pPr marL="457200" indent="-457200" eaLnBrk="1" hangingPunct="1">
              <a:buFont typeface="Wingdings" charset="0"/>
              <a:buNone/>
            </a:pPr>
            <a:r>
              <a:rPr lang="en-US" sz="2000">
                <a:solidFill>
                  <a:srgbClr val="000000"/>
                </a:solidFill>
                <a:latin typeface="Calibri" charset="0"/>
              </a:rPr>
              <a:t> becomes:</a:t>
            </a:r>
          </a:p>
          <a:p>
            <a:pPr marL="457200" indent="-457200" eaLnBrk="1" hangingPunct="1">
              <a:buFont typeface="Wingdings" charset="0"/>
              <a:buNone/>
            </a:pPr>
            <a:r>
              <a:rPr lang="en-US" sz="1600">
                <a:latin typeface="Courier New" charset="0"/>
              </a:rPr>
              <a:t>	(</a:t>
            </a:r>
            <a:r>
              <a:rPr lang="en-US" sz="1600">
                <a:latin typeface="Symbol" charset="0"/>
              </a:rPr>
              <a:t>Ø</a:t>
            </a:r>
            <a:r>
              <a:rPr lang="en-US" sz="1600">
                <a:latin typeface="Courier New" charset="0"/>
              </a:rPr>
              <a:t>Above(x,y)</a:t>
            </a:r>
            <a:r>
              <a:rPr lang="en-US" sz="1600">
                <a:latin typeface="Symbol" charset="0"/>
              </a:rPr>
              <a:t> Ú </a:t>
            </a:r>
            <a:r>
              <a:rPr lang="en-US" sz="1600">
                <a:latin typeface="Courier New" charset="0"/>
              </a:rPr>
              <a:t>OnTop(x,y)</a:t>
            </a:r>
            <a:r>
              <a:rPr lang="en-US" sz="1600">
                <a:latin typeface="Symbol" charset="0"/>
              </a:rPr>
              <a:t> Ú </a:t>
            </a:r>
            <a:r>
              <a:rPr lang="en-US" sz="1600">
                <a:latin typeface="Courier New" charset="0"/>
              </a:rPr>
              <a:t>OnTop(x,F(x,y)))</a:t>
            </a:r>
            <a:r>
              <a:rPr lang="en-US" sz="1600">
                <a:latin typeface="Symbol" charset="0"/>
              </a:rPr>
              <a:t> Ù</a:t>
            </a:r>
            <a:br>
              <a:rPr lang="en-US" sz="1600">
                <a:latin typeface="Symbol" charset="0"/>
              </a:rPr>
            </a:br>
            <a:r>
              <a:rPr lang="en-US" sz="1600">
                <a:latin typeface="Courier New" charset="0"/>
              </a:rPr>
              <a:t>(</a:t>
            </a:r>
            <a:r>
              <a:rPr lang="en-US" sz="1600">
                <a:latin typeface="Symbol" charset="0"/>
              </a:rPr>
              <a:t>Ø</a:t>
            </a:r>
            <a:r>
              <a:rPr lang="en-US" sz="1600">
                <a:latin typeface="Courier New" charset="0"/>
              </a:rPr>
              <a:t>Above(x,y)</a:t>
            </a:r>
            <a:r>
              <a:rPr lang="en-US" sz="1600">
                <a:latin typeface="Symbol" charset="0"/>
              </a:rPr>
              <a:t> Ú </a:t>
            </a:r>
            <a:r>
              <a:rPr lang="en-US" sz="1600">
                <a:latin typeface="Courier New" charset="0"/>
              </a:rPr>
              <a:t>OnTop(x,y)</a:t>
            </a:r>
            <a:r>
              <a:rPr lang="en-US" sz="1600">
                <a:latin typeface="Symbol" charset="0"/>
              </a:rPr>
              <a:t> Ú </a:t>
            </a:r>
            <a:r>
              <a:rPr lang="en-US" sz="1600">
                <a:latin typeface="Courier New" charset="0"/>
              </a:rPr>
              <a:t>Above(F(x,y),y))</a:t>
            </a:r>
            <a:endParaRPr lang="en-US" sz="1600">
              <a:solidFill>
                <a:schemeClr val="accent1"/>
              </a:solidFill>
              <a:latin typeface="Courier New" charset="0"/>
            </a:endParaRPr>
          </a:p>
          <a:p>
            <a:pPr marL="457200" indent="-457200" eaLnBrk="1" hangingPunct="1">
              <a:buFont typeface="Wingdings" charset="0"/>
              <a:buNone/>
            </a:pPr>
            <a:r>
              <a:rPr lang="en-US" sz="1600">
                <a:latin typeface="Courier New" charset="0"/>
              </a:rPr>
              <a:t>	</a:t>
            </a:r>
            <a:r>
              <a:rPr lang="en-US" sz="1600">
                <a:latin typeface="Symbol" charset="0"/>
              </a:rPr>
              <a:t>Ù </a:t>
            </a:r>
          </a:p>
          <a:p>
            <a:pPr marL="457200" indent="-457200" eaLnBrk="1" hangingPunct="1">
              <a:buFont typeface="Wingdings" charset="0"/>
              <a:buNone/>
            </a:pPr>
            <a:r>
              <a:rPr lang="en-US" sz="1600">
                <a:latin typeface="Courier New" charset="0"/>
              </a:rPr>
              <a:t>	(</a:t>
            </a:r>
            <a:r>
              <a:rPr lang="en-US" sz="1600">
                <a:latin typeface="Symbol" charset="0"/>
              </a:rPr>
              <a:t>Ø</a:t>
            </a:r>
            <a:r>
              <a:rPr lang="en-US" sz="1600">
                <a:latin typeface="Courier New" charset="0"/>
              </a:rPr>
              <a:t>OnTop(x,y)</a:t>
            </a:r>
            <a:r>
              <a:rPr lang="en-US" sz="1600">
                <a:latin typeface="Symbol" charset="0"/>
              </a:rPr>
              <a:t> Ú  </a:t>
            </a:r>
            <a:r>
              <a:rPr lang="en-US" sz="1600">
                <a:latin typeface="Courier New" charset="0"/>
              </a:rPr>
              <a:t>Above(x,y))</a:t>
            </a:r>
            <a:r>
              <a:rPr lang="en-US" sz="1600">
                <a:latin typeface="Symbol" charset="0"/>
              </a:rPr>
              <a:t> Ù</a:t>
            </a:r>
            <a:br>
              <a:rPr lang="en-US" sz="1600">
                <a:latin typeface="Symbol" charset="0"/>
              </a:rPr>
            </a:br>
            <a:r>
              <a:rPr lang="en-US" sz="1600">
                <a:latin typeface="Courier New" charset="0"/>
              </a:rPr>
              <a:t>(</a:t>
            </a:r>
            <a:r>
              <a:rPr lang="en-US" sz="1600">
                <a:latin typeface="Symbol" charset="0"/>
              </a:rPr>
              <a:t>Ø</a:t>
            </a:r>
            <a:r>
              <a:rPr lang="en-US" sz="1600">
                <a:latin typeface="Courier New" charset="0"/>
              </a:rPr>
              <a:t>OnTop(x,w)</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Above(w,y)</a:t>
            </a:r>
            <a:r>
              <a:rPr lang="en-US" sz="1600">
                <a:latin typeface="Symbol" charset="0"/>
              </a:rPr>
              <a:t> Ú </a:t>
            </a:r>
            <a:r>
              <a:rPr lang="en-US" sz="1600">
                <a:latin typeface="Courier New" charset="0"/>
              </a:rPr>
              <a:t>Above(x,y))</a:t>
            </a:r>
            <a:endParaRPr lang="en-US" sz="1600">
              <a:solidFill>
                <a:srgbClr val="000000"/>
              </a:solidFill>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78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578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782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5782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5782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5782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578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7827"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9"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216515" name="Rectangle 3"/>
          <p:cNvSpPr>
            <a:spLocks noGrp="1" noChangeArrowheads="1"/>
          </p:cNvSpPr>
          <p:nvPr>
            <p:ph idx="1"/>
          </p:nvPr>
        </p:nvSpPr>
        <p:spPr/>
        <p:txBody>
          <a:bodyPr/>
          <a:lstStyle/>
          <a:p>
            <a:pPr marL="457200" indent="-457200" eaLnBrk="1" hangingPunct="1">
              <a:buFont typeface="Wingdings" charset="0"/>
              <a:buAutoNum type="arabicPeriod" startAt="9"/>
            </a:pPr>
            <a:r>
              <a:rPr lang="en-US" sz="2000">
                <a:solidFill>
                  <a:srgbClr val="A50021"/>
                </a:solidFill>
                <a:latin typeface="Calibri" charset="0"/>
              </a:rPr>
              <a:t>Separate each conjunct (added)</a:t>
            </a:r>
          </a:p>
          <a:p>
            <a:pPr marL="914400" lvl="1" indent="-457200" eaLnBrk="1" hangingPunct="1">
              <a:buFontTx/>
              <a:buNone/>
            </a:pPr>
            <a:r>
              <a:rPr lang="en-US" sz="2000">
                <a:solidFill>
                  <a:srgbClr val="000000"/>
                </a:solidFill>
                <a:latin typeface="Calibri" charset="0"/>
              </a:rPr>
              <a:t>spllit at </a:t>
            </a:r>
            <a:r>
              <a:rPr lang="en-US" sz="2000">
                <a:solidFill>
                  <a:srgbClr val="000000"/>
                </a:solidFill>
                <a:latin typeface="Symbol" charset="0"/>
              </a:rPr>
              <a:t>Ù</a:t>
            </a:r>
            <a:r>
              <a:rPr lang="en-US" sz="2000" b="1">
                <a:solidFill>
                  <a:srgbClr val="000000"/>
                </a:solidFill>
                <a:latin typeface="Calibri" charset="0"/>
              </a:rPr>
              <a:t>'s</a:t>
            </a:r>
            <a:r>
              <a:rPr lang="en-US" sz="2000">
                <a:solidFill>
                  <a:srgbClr val="000000"/>
                </a:solidFill>
                <a:latin typeface="Calibri" charset="0"/>
              </a:rPr>
              <a:t> so each conjunct is now a CNF clause</a:t>
            </a:r>
          </a:p>
          <a:p>
            <a:pPr marL="457200" indent="-457200" eaLnBrk="1" hangingPunct="1">
              <a:buFont typeface="Wingdings" charset="0"/>
              <a:buNone/>
            </a:pPr>
            <a:r>
              <a:rPr lang="en-US" sz="1600">
                <a:latin typeface="Symbol" charset="0"/>
              </a:rPr>
              <a:t>	</a:t>
            </a:r>
            <a:br>
              <a:rPr lang="en-US" sz="1600">
                <a:latin typeface="Symbol" charset="0"/>
              </a:rPr>
            </a:br>
            <a:r>
              <a:rPr lang="en-US" sz="1600">
                <a:latin typeface="Courier New" charset="0"/>
              </a:rPr>
              <a:t>(</a:t>
            </a:r>
            <a:r>
              <a:rPr lang="en-US" sz="1600">
                <a:latin typeface="Symbol" charset="0"/>
              </a:rPr>
              <a:t>Ø</a:t>
            </a:r>
            <a:r>
              <a:rPr lang="en-US" sz="1600">
                <a:latin typeface="Courier New" charset="0"/>
              </a:rPr>
              <a:t>Above(x,y)</a:t>
            </a:r>
            <a:r>
              <a:rPr lang="en-US" sz="1600">
                <a:latin typeface="Symbol" charset="0"/>
              </a:rPr>
              <a:t> Ú </a:t>
            </a:r>
            <a:r>
              <a:rPr lang="en-US" sz="1600">
                <a:latin typeface="Courier New" charset="0"/>
              </a:rPr>
              <a:t>OnTop(x,y)</a:t>
            </a:r>
            <a:r>
              <a:rPr lang="en-US" sz="1600">
                <a:latin typeface="Symbol" charset="0"/>
              </a:rPr>
              <a:t> Ú </a:t>
            </a:r>
            <a:r>
              <a:rPr lang="en-US" sz="1600">
                <a:latin typeface="Courier New" charset="0"/>
              </a:rPr>
              <a:t>OnTop(x,F(x,y)))</a:t>
            </a:r>
            <a:r>
              <a:rPr lang="en-US" sz="1600">
                <a:latin typeface="Symbol" charset="0"/>
              </a:rPr>
              <a:t> </a:t>
            </a:r>
            <a:r>
              <a:rPr lang="en-US" sz="2000">
                <a:solidFill>
                  <a:srgbClr val="FF0000"/>
                </a:solidFill>
                <a:latin typeface="Symbol" charset="0"/>
              </a:rPr>
              <a:t>Ù</a:t>
            </a:r>
            <a:br>
              <a:rPr lang="en-US" sz="2000">
                <a:solidFill>
                  <a:srgbClr val="FF0000"/>
                </a:solidFill>
                <a:latin typeface="Symbol" charset="0"/>
              </a:rPr>
            </a:br>
            <a:r>
              <a:rPr lang="en-US" sz="1600">
                <a:latin typeface="Courier New" charset="0"/>
              </a:rPr>
              <a:t>(</a:t>
            </a:r>
            <a:r>
              <a:rPr lang="en-US" sz="1600">
                <a:latin typeface="Symbol" charset="0"/>
              </a:rPr>
              <a:t>Ø</a:t>
            </a:r>
            <a:r>
              <a:rPr lang="en-US" sz="1600">
                <a:latin typeface="Courier New" charset="0"/>
              </a:rPr>
              <a:t>Above(x,y)</a:t>
            </a:r>
            <a:r>
              <a:rPr lang="en-US" sz="1600">
                <a:latin typeface="Symbol" charset="0"/>
              </a:rPr>
              <a:t> Ú </a:t>
            </a:r>
            <a:r>
              <a:rPr lang="en-US" sz="1600">
                <a:latin typeface="Courier New" charset="0"/>
              </a:rPr>
              <a:t>OnTop(x,y)</a:t>
            </a:r>
            <a:r>
              <a:rPr lang="en-US" sz="1600">
                <a:latin typeface="Symbol" charset="0"/>
              </a:rPr>
              <a:t> Ú </a:t>
            </a:r>
            <a:r>
              <a:rPr lang="en-US" sz="1600">
                <a:latin typeface="Courier New" charset="0"/>
              </a:rPr>
              <a:t>Above(F(x,y),y))</a:t>
            </a:r>
            <a:r>
              <a:rPr lang="en-US" sz="1600">
                <a:solidFill>
                  <a:schemeClr val="accent1"/>
                </a:solidFill>
                <a:latin typeface="Courier New" charset="0"/>
              </a:rPr>
              <a:t/>
            </a:r>
            <a:br>
              <a:rPr lang="en-US" sz="1600">
                <a:solidFill>
                  <a:schemeClr val="accent1"/>
                </a:solidFill>
                <a:latin typeface="Courier New" charset="0"/>
              </a:rPr>
            </a:br>
            <a:r>
              <a:rPr lang="en-US" sz="2000">
                <a:solidFill>
                  <a:srgbClr val="FF0000"/>
                </a:solidFill>
                <a:latin typeface="Symbol" charset="0"/>
              </a:rPr>
              <a:t>Ù </a:t>
            </a:r>
            <a:br>
              <a:rPr lang="en-US" sz="2000">
                <a:solidFill>
                  <a:srgbClr val="FF0000"/>
                </a:solidFill>
                <a:latin typeface="Symbol" charset="0"/>
              </a:rPr>
            </a:br>
            <a:r>
              <a:rPr lang="en-US" sz="1600">
                <a:latin typeface="Courier New" charset="0"/>
              </a:rPr>
              <a:t>(</a:t>
            </a:r>
            <a:r>
              <a:rPr lang="en-US" sz="1600">
                <a:latin typeface="Symbol" charset="0"/>
              </a:rPr>
              <a:t>Ø</a:t>
            </a:r>
            <a:r>
              <a:rPr lang="en-US" sz="1600">
                <a:latin typeface="Courier New" charset="0"/>
              </a:rPr>
              <a:t>OnTop(x,y)</a:t>
            </a:r>
            <a:r>
              <a:rPr lang="en-US" sz="1600">
                <a:latin typeface="Symbol" charset="0"/>
              </a:rPr>
              <a:t> Ú  </a:t>
            </a:r>
            <a:r>
              <a:rPr lang="en-US" sz="1600">
                <a:latin typeface="Courier New" charset="0"/>
              </a:rPr>
              <a:t>Above(x,y))</a:t>
            </a:r>
            <a:r>
              <a:rPr lang="en-US" sz="1600">
                <a:latin typeface="Symbol" charset="0"/>
              </a:rPr>
              <a:t> </a:t>
            </a:r>
            <a:r>
              <a:rPr lang="en-US" sz="2000">
                <a:solidFill>
                  <a:srgbClr val="FF0000"/>
                </a:solidFill>
                <a:latin typeface="Symbol" charset="0"/>
              </a:rPr>
              <a:t>Ù</a:t>
            </a:r>
            <a:br>
              <a:rPr lang="en-US" sz="2000">
                <a:solidFill>
                  <a:srgbClr val="FF0000"/>
                </a:solidFill>
                <a:latin typeface="Symbol" charset="0"/>
              </a:rPr>
            </a:br>
            <a:r>
              <a:rPr lang="en-US" sz="1600">
                <a:latin typeface="Courier New" charset="0"/>
              </a:rPr>
              <a:t>(</a:t>
            </a:r>
            <a:r>
              <a:rPr lang="en-US" sz="1600">
                <a:latin typeface="Symbol" charset="0"/>
              </a:rPr>
              <a:t>Ø</a:t>
            </a:r>
            <a:r>
              <a:rPr lang="en-US" sz="1600">
                <a:latin typeface="Courier New" charset="0"/>
              </a:rPr>
              <a:t>OnTop(x,w)</a:t>
            </a:r>
            <a:r>
              <a:rPr lang="en-US" sz="1600">
                <a:latin typeface="Palatino" charset="0"/>
              </a:rPr>
              <a:t> </a:t>
            </a:r>
            <a:r>
              <a:rPr lang="en-US" sz="1600">
                <a:latin typeface="Symbol" charset="0"/>
              </a:rPr>
              <a:t>Ú</a:t>
            </a:r>
            <a:r>
              <a:rPr lang="en-US" sz="1600">
                <a:latin typeface="Courier New" charset="0"/>
              </a:rPr>
              <a:t> </a:t>
            </a:r>
            <a:r>
              <a:rPr lang="en-US" sz="1600">
                <a:latin typeface="Symbol" charset="0"/>
              </a:rPr>
              <a:t>Ø</a:t>
            </a:r>
            <a:r>
              <a:rPr lang="en-US" sz="1600">
                <a:latin typeface="Courier New" charset="0"/>
              </a:rPr>
              <a:t>Above(w,y)</a:t>
            </a:r>
            <a:r>
              <a:rPr lang="en-US" sz="1600">
                <a:latin typeface="Symbol" charset="0"/>
              </a:rPr>
              <a:t> Ú </a:t>
            </a:r>
            <a:r>
              <a:rPr lang="en-US" sz="1600">
                <a:latin typeface="Courier New" charset="0"/>
              </a:rPr>
              <a:t>Above(x,y))</a:t>
            </a:r>
            <a:endParaRPr lang="en-US" sz="1600">
              <a:solidFill>
                <a:srgbClr val="000000"/>
              </a:solidFill>
              <a:latin typeface="Calibri" charset="0"/>
            </a:endParaRPr>
          </a:p>
          <a:p>
            <a:pPr marL="457200" indent="-457200" eaLnBrk="1" hangingPunct="1">
              <a:buFont typeface="Wingdings" charset="0"/>
              <a:buNone/>
            </a:pPr>
            <a:r>
              <a:rPr lang="en-US" sz="2000">
                <a:solidFill>
                  <a:srgbClr val="000000"/>
                </a:solidFill>
                <a:latin typeface="Calibri" charset="0"/>
              </a:rPr>
              <a:t> becomes:</a:t>
            </a:r>
          </a:p>
          <a:p>
            <a:pPr marL="457200" indent="-457200" eaLnBrk="1" hangingPunct="1">
              <a:buFont typeface="Wingdings" charset="0"/>
              <a:buNone/>
            </a:pPr>
            <a:r>
              <a:rPr lang="en-US" sz="1800">
                <a:latin typeface="Courier New" charset="0"/>
              </a:rPr>
              <a:t>	</a:t>
            </a:r>
            <a:r>
              <a:rPr lang="en-US" sz="1600">
                <a:latin typeface="Symbol" charset="0"/>
              </a:rPr>
              <a:t>Ø</a:t>
            </a:r>
            <a:r>
              <a:rPr lang="en-US" sz="1600">
                <a:latin typeface="Courier New" charset="0"/>
              </a:rPr>
              <a:t>Above(x,y)</a:t>
            </a:r>
            <a:r>
              <a:rPr lang="en-US" sz="1600">
                <a:latin typeface="Symbol" charset="0"/>
              </a:rPr>
              <a:t>Ú </a:t>
            </a:r>
            <a:r>
              <a:rPr lang="en-US" sz="1600">
                <a:latin typeface="Courier New" charset="0"/>
              </a:rPr>
              <a:t>OnTop(x,y)</a:t>
            </a:r>
            <a:r>
              <a:rPr lang="en-US" sz="1600">
                <a:latin typeface="Symbol" charset="0"/>
              </a:rPr>
              <a:t>Ú </a:t>
            </a:r>
            <a:r>
              <a:rPr lang="en-US" sz="1600">
                <a:latin typeface="Courier New" charset="0"/>
              </a:rPr>
              <a:t>OnTop(x,F(x,y))</a:t>
            </a:r>
            <a:r>
              <a:rPr lang="en-US" sz="1600">
                <a:latin typeface="Symbol" charset="0"/>
              </a:rPr>
              <a:t/>
            </a:r>
            <a:br>
              <a:rPr lang="en-US" sz="1600">
                <a:latin typeface="Symbol" charset="0"/>
              </a:rPr>
            </a:br>
            <a:r>
              <a:rPr lang="en-US" sz="1600">
                <a:latin typeface="Symbol" charset="0"/>
              </a:rPr>
              <a:t>Ø</a:t>
            </a:r>
            <a:r>
              <a:rPr lang="en-US" sz="1600">
                <a:latin typeface="Courier New" charset="0"/>
              </a:rPr>
              <a:t>Above(x,y)</a:t>
            </a:r>
            <a:r>
              <a:rPr lang="en-US" sz="1600">
                <a:latin typeface="Symbol" charset="0"/>
              </a:rPr>
              <a:t>Ú </a:t>
            </a:r>
            <a:r>
              <a:rPr lang="en-US" sz="1600">
                <a:latin typeface="Courier New" charset="0"/>
              </a:rPr>
              <a:t>OnTop(x,y)</a:t>
            </a:r>
            <a:r>
              <a:rPr lang="en-US" sz="1600">
                <a:latin typeface="Symbol" charset="0"/>
              </a:rPr>
              <a:t>Ú </a:t>
            </a:r>
            <a:r>
              <a:rPr lang="en-US" sz="1600">
                <a:latin typeface="Courier New" charset="0"/>
              </a:rPr>
              <a:t>Above(F(x,y),y)</a:t>
            </a:r>
            <a:r>
              <a:rPr lang="en-US" sz="1600">
                <a:solidFill>
                  <a:schemeClr val="accent1"/>
                </a:solidFill>
                <a:latin typeface="Courier New" charset="0"/>
              </a:rPr>
              <a:t/>
            </a:r>
            <a:br>
              <a:rPr lang="en-US" sz="1600">
                <a:solidFill>
                  <a:schemeClr val="accent1"/>
                </a:solidFill>
                <a:latin typeface="Courier New" charset="0"/>
              </a:rPr>
            </a:br>
            <a:r>
              <a:rPr lang="en-US" sz="1600">
                <a:latin typeface="Symbol" charset="0"/>
              </a:rPr>
              <a:t>Ø</a:t>
            </a:r>
            <a:r>
              <a:rPr lang="en-US" sz="1600">
                <a:latin typeface="Courier New" charset="0"/>
              </a:rPr>
              <a:t>OnTop(x,y)</a:t>
            </a:r>
            <a:r>
              <a:rPr lang="en-US" sz="1600">
                <a:latin typeface="Symbol" charset="0"/>
              </a:rPr>
              <a:t>Ú  </a:t>
            </a:r>
            <a:r>
              <a:rPr lang="en-US" sz="1600">
                <a:latin typeface="Courier New" charset="0"/>
              </a:rPr>
              <a:t>Above(x,y)</a:t>
            </a:r>
            <a:br>
              <a:rPr lang="en-US" sz="1600">
                <a:latin typeface="Courier New" charset="0"/>
              </a:rPr>
            </a:br>
            <a:r>
              <a:rPr lang="en-US" sz="1600">
                <a:latin typeface="Symbol" charset="0"/>
              </a:rPr>
              <a:t>Ø</a:t>
            </a:r>
            <a:r>
              <a:rPr lang="en-US" sz="1600">
                <a:latin typeface="Courier New" charset="0"/>
              </a:rPr>
              <a:t>OnTop(x,w)</a:t>
            </a:r>
            <a:r>
              <a:rPr lang="en-US" sz="1600">
                <a:latin typeface="Symbol" charset="0"/>
              </a:rPr>
              <a:t>Ú Ø</a:t>
            </a:r>
            <a:r>
              <a:rPr lang="en-US" sz="1600">
                <a:latin typeface="Courier New" charset="0"/>
              </a:rPr>
              <a:t>Above(w,y)</a:t>
            </a:r>
            <a:r>
              <a:rPr lang="en-US" sz="1600">
                <a:latin typeface="Symbol" charset="0"/>
              </a:rPr>
              <a:t>Ú </a:t>
            </a:r>
            <a:r>
              <a:rPr lang="en-US" sz="1600">
                <a:latin typeface="Courier New" charset="0"/>
              </a:rPr>
              <a:t>Above(x,y)</a:t>
            </a:r>
            <a:endParaRPr lang="en-US" sz="2000">
              <a:solidFill>
                <a:srgbClr val="000000"/>
              </a:solidFill>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165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21651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21651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21651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2165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6515"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3"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ea typeface="+mj-ea"/>
              </a:rPr>
              <a:t>Converting FOL Sentences</a:t>
            </a:r>
            <a:br>
              <a:rPr lang="en-US" smtClean="0">
                <a:ea typeface="+mj-ea"/>
              </a:rPr>
            </a:br>
            <a:r>
              <a:rPr lang="en-US" smtClean="0">
                <a:ea typeface="+mj-ea"/>
              </a:rPr>
              <a:t>Conjunctive Normal Form (CNF)</a:t>
            </a:r>
          </a:p>
        </p:txBody>
      </p:sp>
      <p:sp>
        <p:nvSpPr>
          <p:cNvPr id="1361923" name="Rectangle 3"/>
          <p:cNvSpPr>
            <a:spLocks noGrp="1" noChangeArrowheads="1"/>
          </p:cNvSpPr>
          <p:nvPr>
            <p:ph idx="1"/>
          </p:nvPr>
        </p:nvSpPr>
        <p:spPr/>
        <p:txBody>
          <a:bodyPr/>
          <a:lstStyle/>
          <a:p>
            <a:pPr marL="457200" indent="-457200" eaLnBrk="1" hangingPunct="1">
              <a:buFont typeface="Wingdings" charset="0"/>
              <a:buAutoNum type="arabicPeriod" startAt="10"/>
            </a:pPr>
            <a:r>
              <a:rPr lang="en-US" sz="2000">
                <a:solidFill>
                  <a:srgbClr val="A50021"/>
                </a:solidFill>
                <a:latin typeface="Calibri" charset="0"/>
              </a:rPr>
              <a:t>Standardize variables apart in each clause (added)</a:t>
            </a:r>
            <a:endParaRPr lang="en-US" sz="2000">
              <a:solidFill>
                <a:srgbClr val="A50021"/>
              </a:solidFill>
              <a:latin typeface="Courier New" charset="0"/>
            </a:endParaRPr>
          </a:p>
          <a:p>
            <a:pPr marL="914400" lvl="1" indent="-457200" eaLnBrk="1" hangingPunct="1"/>
            <a:r>
              <a:rPr lang="en-US" sz="2000">
                <a:latin typeface="Calibri" charset="0"/>
              </a:rPr>
              <a:t>each clause in KB must contain unique variable names</a:t>
            </a:r>
          </a:p>
          <a:p>
            <a:pPr marL="914400" lvl="1" indent="-457200" eaLnBrk="1" hangingPunct="1"/>
            <a:r>
              <a:rPr lang="en-US" sz="2000">
                <a:latin typeface="Calibri" charset="0"/>
              </a:rPr>
              <a:t>now during unification the standardize apart step</a:t>
            </a:r>
            <a:br>
              <a:rPr lang="en-US" sz="2000">
                <a:latin typeface="Calibri" charset="0"/>
              </a:rPr>
            </a:br>
            <a:r>
              <a:rPr lang="en-US" sz="2000">
                <a:latin typeface="Calibri" charset="0"/>
              </a:rPr>
              <a:t>need only be done on deduced clauses (i.e. resolvents)</a:t>
            </a:r>
          </a:p>
          <a:p>
            <a:pPr marL="1714500" lvl="3" indent="-342900" eaLnBrk="1" hangingPunct="1"/>
            <a:endParaRPr lang="en-US" sz="1600">
              <a:latin typeface="Calibri" charset="0"/>
            </a:endParaRPr>
          </a:p>
          <a:p>
            <a:pPr marL="457200" indent="-457200" eaLnBrk="1" hangingPunct="1">
              <a:buFont typeface="Wingdings" charset="0"/>
              <a:buNone/>
            </a:pPr>
            <a:r>
              <a:rPr lang="en-US" sz="1600">
                <a:latin typeface="Symbol" charset="0"/>
              </a:rPr>
              <a:t>	Ø</a:t>
            </a:r>
            <a:r>
              <a:rPr lang="en-US" sz="1600">
                <a:latin typeface="Courier New" charset="0"/>
              </a:rPr>
              <a:t>Above(x,y)</a:t>
            </a:r>
            <a:r>
              <a:rPr lang="en-US" sz="1600">
                <a:latin typeface="Symbol" charset="0"/>
              </a:rPr>
              <a:t>Ú </a:t>
            </a:r>
            <a:r>
              <a:rPr lang="en-US" sz="1600">
                <a:latin typeface="Courier New" charset="0"/>
              </a:rPr>
              <a:t>OnTop(x,y)</a:t>
            </a:r>
            <a:r>
              <a:rPr lang="en-US" sz="1600">
                <a:latin typeface="Symbol" charset="0"/>
              </a:rPr>
              <a:t>Ú </a:t>
            </a:r>
            <a:r>
              <a:rPr lang="en-US" sz="1600">
                <a:latin typeface="Courier New" charset="0"/>
              </a:rPr>
              <a:t>OnTop(x,F(x,y))</a:t>
            </a:r>
            <a:r>
              <a:rPr lang="en-US" sz="1600">
                <a:latin typeface="Symbol" charset="0"/>
              </a:rPr>
              <a:t/>
            </a:r>
            <a:br>
              <a:rPr lang="en-US" sz="1600">
                <a:latin typeface="Symbol" charset="0"/>
              </a:rPr>
            </a:br>
            <a:r>
              <a:rPr lang="en-US" sz="1600">
                <a:latin typeface="Symbol" charset="0"/>
              </a:rPr>
              <a:t>Ø</a:t>
            </a:r>
            <a:r>
              <a:rPr lang="en-US" sz="1600">
                <a:latin typeface="Courier New" charset="0"/>
              </a:rPr>
              <a:t>Above(x,y)</a:t>
            </a:r>
            <a:r>
              <a:rPr lang="en-US" sz="1600">
                <a:latin typeface="Symbol" charset="0"/>
              </a:rPr>
              <a:t>Ú </a:t>
            </a:r>
            <a:r>
              <a:rPr lang="en-US" sz="1600">
                <a:latin typeface="Courier New" charset="0"/>
              </a:rPr>
              <a:t>OnTop(x,y)</a:t>
            </a:r>
            <a:r>
              <a:rPr lang="en-US" sz="1600">
                <a:latin typeface="Symbol" charset="0"/>
              </a:rPr>
              <a:t>Ú </a:t>
            </a:r>
            <a:r>
              <a:rPr lang="en-US" sz="1600">
                <a:latin typeface="Courier New" charset="0"/>
              </a:rPr>
              <a:t>Above(F(x,y),y)</a:t>
            </a:r>
            <a:r>
              <a:rPr lang="en-US" sz="1600">
                <a:solidFill>
                  <a:schemeClr val="accent1"/>
                </a:solidFill>
                <a:latin typeface="Courier New" charset="0"/>
              </a:rPr>
              <a:t/>
            </a:r>
            <a:br>
              <a:rPr lang="en-US" sz="1600">
                <a:solidFill>
                  <a:schemeClr val="accent1"/>
                </a:solidFill>
                <a:latin typeface="Courier New" charset="0"/>
              </a:rPr>
            </a:br>
            <a:r>
              <a:rPr lang="en-US" sz="1600">
                <a:latin typeface="Symbol" charset="0"/>
              </a:rPr>
              <a:t>Ø</a:t>
            </a:r>
            <a:r>
              <a:rPr lang="en-US" sz="1600">
                <a:latin typeface="Courier New" charset="0"/>
              </a:rPr>
              <a:t>OnTop(x,y)</a:t>
            </a:r>
            <a:r>
              <a:rPr lang="en-US" sz="1600">
                <a:latin typeface="Symbol" charset="0"/>
              </a:rPr>
              <a:t>Ú  </a:t>
            </a:r>
            <a:r>
              <a:rPr lang="en-US" sz="1600">
                <a:latin typeface="Courier New" charset="0"/>
              </a:rPr>
              <a:t>Above(x,y)</a:t>
            </a:r>
            <a:br>
              <a:rPr lang="en-US" sz="1600">
                <a:latin typeface="Courier New" charset="0"/>
              </a:rPr>
            </a:br>
            <a:r>
              <a:rPr lang="en-US" sz="1600">
                <a:latin typeface="Symbol" charset="0"/>
              </a:rPr>
              <a:t>Ø</a:t>
            </a:r>
            <a:r>
              <a:rPr lang="en-US" sz="1600">
                <a:latin typeface="Courier New" charset="0"/>
              </a:rPr>
              <a:t>OnTop(x,w)</a:t>
            </a:r>
            <a:r>
              <a:rPr lang="en-US" sz="1600">
                <a:latin typeface="Symbol" charset="0"/>
              </a:rPr>
              <a:t>Ú Ø</a:t>
            </a:r>
            <a:r>
              <a:rPr lang="en-US" sz="1600">
                <a:latin typeface="Courier New" charset="0"/>
              </a:rPr>
              <a:t>Above(w,y)</a:t>
            </a:r>
            <a:r>
              <a:rPr lang="en-US" sz="1600">
                <a:latin typeface="Symbol" charset="0"/>
              </a:rPr>
              <a:t>Ú </a:t>
            </a:r>
            <a:r>
              <a:rPr lang="en-US" sz="1600">
                <a:latin typeface="Courier New" charset="0"/>
              </a:rPr>
              <a:t>Above(x,y)</a:t>
            </a:r>
            <a:endParaRPr lang="en-US" sz="2000">
              <a:solidFill>
                <a:srgbClr val="000000"/>
              </a:solidFill>
              <a:latin typeface="Calibri" charset="0"/>
            </a:endParaRPr>
          </a:p>
          <a:p>
            <a:pPr marL="457200" indent="-457200" eaLnBrk="1" hangingPunct="1">
              <a:buFont typeface="Wingdings" charset="0"/>
              <a:buNone/>
            </a:pPr>
            <a:r>
              <a:rPr lang="en-US" sz="2000">
                <a:solidFill>
                  <a:srgbClr val="000000"/>
                </a:solidFill>
                <a:latin typeface="Calibri" charset="0"/>
              </a:rPr>
              <a:t> becomes:</a:t>
            </a:r>
          </a:p>
          <a:p>
            <a:pPr marL="457200" indent="-457200" eaLnBrk="1" hangingPunct="1">
              <a:buFont typeface="Wingdings" charset="0"/>
              <a:buNone/>
            </a:pPr>
            <a:r>
              <a:rPr lang="en-US" sz="1800">
                <a:latin typeface="Courier New" charset="0"/>
              </a:rPr>
              <a:t>	</a:t>
            </a:r>
            <a:r>
              <a:rPr lang="en-US" sz="1600">
                <a:latin typeface="Symbol" charset="0"/>
              </a:rPr>
              <a:t>Ø</a:t>
            </a:r>
            <a:r>
              <a:rPr lang="en-US" sz="1600">
                <a:latin typeface="Courier New" charset="0"/>
              </a:rPr>
              <a:t>Above(</a:t>
            </a:r>
            <a:r>
              <a:rPr lang="en-US" sz="1600">
                <a:solidFill>
                  <a:srgbClr val="FF0000"/>
                </a:solidFill>
                <a:latin typeface="Courier New" charset="0"/>
              </a:rPr>
              <a:t>a</a:t>
            </a:r>
            <a:r>
              <a:rPr lang="en-US" sz="1600">
                <a:latin typeface="Courier New" charset="0"/>
              </a:rPr>
              <a:t>,</a:t>
            </a:r>
            <a:r>
              <a:rPr lang="en-US" sz="1600">
                <a:solidFill>
                  <a:srgbClr val="FF0000"/>
                </a:solidFill>
                <a:latin typeface="Courier New" charset="0"/>
              </a:rPr>
              <a:t>b</a:t>
            </a:r>
            <a:r>
              <a:rPr lang="en-US" sz="1600">
                <a:latin typeface="Courier New" charset="0"/>
              </a:rPr>
              <a:t>)</a:t>
            </a:r>
            <a:r>
              <a:rPr lang="en-US" sz="1600">
                <a:latin typeface="Symbol" charset="0"/>
              </a:rPr>
              <a:t>Ú </a:t>
            </a:r>
            <a:r>
              <a:rPr lang="en-US" sz="1600">
                <a:latin typeface="Courier New" charset="0"/>
              </a:rPr>
              <a:t>OnTop(</a:t>
            </a:r>
            <a:r>
              <a:rPr lang="en-US" sz="1600">
                <a:solidFill>
                  <a:srgbClr val="FF0000"/>
                </a:solidFill>
                <a:latin typeface="Courier New" charset="0"/>
              </a:rPr>
              <a:t>a</a:t>
            </a:r>
            <a:r>
              <a:rPr lang="en-US" sz="1600">
                <a:latin typeface="Courier New" charset="0"/>
              </a:rPr>
              <a:t>,</a:t>
            </a:r>
            <a:r>
              <a:rPr lang="en-US" sz="1600">
                <a:solidFill>
                  <a:srgbClr val="FF0000"/>
                </a:solidFill>
                <a:latin typeface="Courier New" charset="0"/>
              </a:rPr>
              <a:t>b</a:t>
            </a:r>
            <a:r>
              <a:rPr lang="en-US" sz="1600">
                <a:latin typeface="Courier New" charset="0"/>
              </a:rPr>
              <a:t>)</a:t>
            </a:r>
            <a:r>
              <a:rPr lang="en-US" sz="1600">
                <a:latin typeface="Symbol" charset="0"/>
              </a:rPr>
              <a:t>Ú </a:t>
            </a:r>
            <a:r>
              <a:rPr lang="en-US" sz="1600">
                <a:latin typeface="Courier New" charset="0"/>
              </a:rPr>
              <a:t>OnTop(</a:t>
            </a:r>
            <a:r>
              <a:rPr lang="en-US" sz="1600">
                <a:solidFill>
                  <a:srgbClr val="FF0000"/>
                </a:solidFill>
                <a:latin typeface="Courier New" charset="0"/>
              </a:rPr>
              <a:t>a</a:t>
            </a:r>
            <a:r>
              <a:rPr lang="en-US" sz="1600">
                <a:latin typeface="Courier New" charset="0"/>
              </a:rPr>
              <a:t>,F(</a:t>
            </a:r>
            <a:r>
              <a:rPr lang="en-US" sz="1600">
                <a:solidFill>
                  <a:srgbClr val="FF0000"/>
                </a:solidFill>
                <a:latin typeface="Courier New" charset="0"/>
              </a:rPr>
              <a:t>a,b</a:t>
            </a:r>
            <a:r>
              <a:rPr lang="en-US" sz="1600">
                <a:latin typeface="Courier New" charset="0"/>
              </a:rPr>
              <a:t>))</a:t>
            </a:r>
            <a:r>
              <a:rPr lang="en-US" sz="1600">
                <a:latin typeface="Symbol" charset="0"/>
              </a:rPr>
              <a:t/>
            </a:r>
            <a:br>
              <a:rPr lang="en-US" sz="1600">
                <a:latin typeface="Symbol" charset="0"/>
              </a:rPr>
            </a:br>
            <a:r>
              <a:rPr lang="en-US" sz="1600">
                <a:latin typeface="Symbol" charset="0"/>
              </a:rPr>
              <a:t>Ø</a:t>
            </a:r>
            <a:r>
              <a:rPr lang="en-US" sz="1600">
                <a:latin typeface="Courier New" charset="0"/>
              </a:rPr>
              <a:t>Above(</a:t>
            </a:r>
            <a:r>
              <a:rPr lang="en-US" sz="1600">
                <a:solidFill>
                  <a:srgbClr val="FF0000"/>
                </a:solidFill>
                <a:latin typeface="Courier New" charset="0"/>
              </a:rPr>
              <a:t>c</a:t>
            </a:r>
            <a:r>
              <a:rPr lang="en-US" sz="1600">
                <a:latin typeface="Courier New" charset="0"/>
              </a:rPr>
              <a:t>,</a:t>
            </a:r>
            <a:r>
              <a:rPr lang="en-US" sz="1600">
                <a:solidFill>
                  <a:srgbClr val="FF0000"/>
                </a:solidFill>
                <a:latin typeface="Courier New" charset="0"/>
              </a:rPr>
              <a:t>d</a:t>
            </a:r>
            <a:r>
              <a:rPr lang="en-US" sz="1600">
                <a:latin typeface="Courier New" charset="0"/>
              </a:rPr>
              <a:t>)</a:t>
            </a:r>
            <a:r>
              <a:rPr lang="en-US" sz="1600">
                <a:latin typeface="Symbol" charset="0"/>
              </a:rPr>
              <a:t>Ú </a:t>
            </a:r>
            <a:r>
              <a:rPr lang="en-US" sz="1600">
                <a:latin typeface="Courier New" charset="0"/>
              </a:rPr>
              <a:t>OnTop(</a:t>
            </a:r>
            <a:r>
              <a:rPr lang="en-US" sz="1600">
                <a:solidFill>
                  <a:srgbClr val="FF0000"/>
                </a:solidFill>
                <a:latin typeface="Courier New" charset="0"/>
              </a:rPr>
              <a:t>c</a:t>
            </a:r>
            <a:r>
              <a:rPr lang="en-US" sz="1600">
                <a:latin typeface="Courier New" charset="0"/>
              </a:rPr>
              <a:t>,</a:t>
            </a:r>
            <a:r>
              <a:rPr lang="en-US" sz="1600">
                <a:solidFill>
                  <a:srgbClr val="FF0000"/>
                </a:solidFill>
                <a:latin typeface="Courier New" charset="0"/>
              </a:rPr>
              <a:t>d</a:t>
            </a:r>
            <a:r>
              <a:rPr lang="en-US" sz="1600">
                <a:latin typeface="Courier New" charset="0"/>
              </a:rPr>
              <a:t>)</a:t>
            </a:r>
            <a:r>
              <a:rPr lang="en-US" sz="1600">
                <a:latin typeface="Symbol" charset="0"/>
              </a:rPr>
              <a:t>Ú </a:t>
            </a:r>
            <a:r>
              <a:rPr lang="en-US" sz="1600">
                <a:latin typeface="Courier New" charset="0"/>
              </a:rPr>
              <a:t>Above(F(</a:t>
            </a:r>
            <a:r>
              <a:rPr lang="en-US" sz="1600">
                <a:solidFill>
                  <a:srgbClr val="FF0000"/>
                </a:solidFill>
                <a:latin typeface="Courier New" charset="0"/>
              </a:rPr>
              <a:t>c,d</a:t>
            </a:r>
            <a:r>
              <a:rPr lang="en-US" sz="1600">
                <a:latin typeface="Courier New" charset="0"/>
              </a:rPr>
              <a:t>),</a:t>
            </a:r>
            <a:r>
              <a:rPr lang="en-US" sz="1600">
                <a:solidFill>
                  <a:srgbClr val="FF0000"/>
                </a:solidFill>
                <a:latin typeface="Courier New" charset="0"/>
              </a:rPr>
              <a:t>d</a:t>
            </a:r>
            <a:r>
              <a:rPr lang="en-US" sz="1600">
                <a:latin typeface="Courier New" charset="0"/>
              </a:rPr>
              <a:t>)</a:t>
            </a:r>
            <a:r>
              <a:rPr lang="en-US" sz="1600">
                <a:solidFill>
                  <a:schemeClr val="accent1"/>
                </a:solidFill>
                <a:latin typeface="Courier New" charset="0"/>
              </a:rPr>
              <a:t/>
            </a:r>
            <a:br>
              <a:rPr lang="en-US" sz="1600">
                <a:solidFill>
                  <a:schemeClr val="accent1"/>
                </a:solidFill>
                <a:latin typeface="Courier New" charset="0"/>
              </a:rPr>
            </a:br>
            <a:r>
              <a:rPr lang="en-US" sz="1600">
                <a:latin typeface="Symbol" charset="0"/>
              </a:rPr>
              <a:t>Ø</a:t>
            </a:r>
            <a:r>
              <a:rPr lang="en-US" sz="1600">
                <a:latin typeface="Courier New" charset="0"/>
              </a:rPr>
              <a:t>OnTop(</a:t>
            </a:r>
            <a:r>
              <a:rPr lang="en-US" sz="1600">
                <a:solidFill>
                  <a:srgbClr val="FF0000"/>
                </a:solidFill>
                <a:latin typeface="Courier New" charset="0"/>
              </a:rPr>
              <a:t>e</a:t>
            </a:r>
            <a:r>
              <a:rPr lang="en-US" sz="1600">
                <a:latin typeface="Courier New" charset="0"/>
              </a:rPr>
              <a:t>,</a:t>
            </a:r>
            <a:r>
              <a:rPr lang="en-US" sz="1600">
                <a:solidFill>
                  <a:srgbClr val="FF0000"/>
                </a:solidFill>
                <a:latin typeface="Courier New" charset="0"/>
              </a:rPr>
              <a:t>f</a:t>
            </a:r>
            <a:r>
              <a:rPr lang="en-US" sz="1600">
                <a:latin typeface="Courier New" charset="0"/>
              </a:rPr>
              <a:t>)</a:t>
            </a:r>
            <a:r>
              <a:rPr lang="en-US" sz="1600">
                <a:latin typeface="Symbol" charset="0"/>
              </a:rPr>
              <a:t>Ú </a:t>
            </a:r>
            <a:r>
              <a:rPr lang="en-US" sz="1600">
                <a:latin typeface="Courier New" charset="0"/>
              </a:rPr>
              <a:t>Above(</a:t>
            </a:r>
            <a:r>
              <a:rPr lang="en-US" sz="1600">
                <a:solidFill>
                  <a:srgbClr val="FF0000"/>
                </a:solidFill>
                <a:latin typeface="Courier New" charset="0"/>
              </a:rPr>
              <a:t>e</a:t>
            </a:r>
            <a:r>
              <a:rPr lang="en-US" sz="1600">
                <a:latin typeface="Courier New" charset="0"/>
              </a:rPr>
              <a:t>,</a:t>
            </a:r>
            <a:r>
              <a:rPr lang="en-US" sz="1600">
                <a:solidFill>
                  <a:srgbClr val="FF0000"/>
                </a:solidFill>
                <a:latin typeface="Courier New" charset="0"/>
              </a:rPr>
              <a:t>f</a:t>
            </a:r>
            <a:r>
              <a:rPr lang="en-US" sz="1600">
                <a:latin typeface="Courier New" charset="0"/>
              </a:rPr>
              <a:t>)</a:t>
            </a:r>
            <a:br>
              <a:rPr lang="en-US" sz="1600">
                <a:latin typeface="Courier New" charset="0"/>
              </a:rPr>
            </a:br>
            <a:r>
              <a:rPr lang="en-US" sz="1600">
                <a:latin typeface="Symbol" charset="0"/>
              </a:rPr>
              <a:t>Ø</a:t>
            </a:r>
            <a:r>
              <a:rPr lang="en-US" sz="1600">
                <a:latin typeface="Courier New" charset="0"/>
              </a:rPr>
              <a:t>OnTop(</a:t>
            </a:r>
            <a:r>
              <a:rPr lang="en-US" sz="1600">
                <a:solidFill>
                  <a:srgbClr val="FF0000"/>
                </a:solidFill>
                <a:latin typeface="Courier New" charset="0"/>
              </a:rPr>
              <a:t>g</a:t>
            </a:r>
            <a:r>
              <a:rPr lang="en-US" sz="1600">
                <a:latin typeface="Courier New" charset="0"/>
              </a:rPr>
              <a:t>,</a:t>
            </a:r>
            <a:r>
              <a:rPr lang="en-US" sz="1600">
                <a:solidFill>
                  <a:srgbClr val="FF0000"/>
                </a:solidFill>
                <a:latin typeface="Courier New" charset="0"/>
              </a:rPr>
              <a:t>h</a:t>
            </a:r>
            <a:r>
              <a:rPr lang="en-US" sz="1600">
                <a:latin typeface="Courier New" charset="0"/>
              </a:rPr>
              <a:t>)</a:t>
            </a:r>
            <a:r>
              <a:rPr lang="en-US" sz="1600">
                <a:latin typeface="Symbol" charset="0"/>
              </a:rPr>
              <a:t>Ú Ø</a:t>
            </a:r>
            <a:r>
              <a:rPr lang="en-US" sz="1600">
                <a:latin typeface="Courier New" charset="0"/>
              </a:rPr>
              <a:t>Above(</a:t>
            </a:r>
            <a:r>
              <a:rPr lang="en-US" sz="1600">
                <a:solidFill>
                  <a:srgbClr val="FF0000"/>
                </a:solidFill>
                <a:latin typeface="Courier New" charset="0"/>
              </a:rPr>
              <a:t>h</a:t>
            </a:r>
            <a:r>
              <a:rPr lang="en-US" sz="1600">
                <a:latin typeface="Courier New" charset="0"/>
              </a:rPr>
              <a:t>,</a:t>
            </a:r>
            <a:r>
              <a:rPr lang="en-US" sz="1600">
                <a:solidFill>
                  <a:srgbClr val="FF0000"/>
                </a:solidFill>
                <a:latin typeface="Courier New" charset="0"/>
              </a:rPr>
              <a:t>i</a:t>
            </a:r>
            <a:r>
              <a:rPr lang="en-US" sz="1600">
                <a:latin typeface="Courier New" charset="0"/>
              </a:rPr>
              <a:t>)</a:t>
            </a:r>
            <a:r>
              <a:rPr lang="en-US" sz="1600">
                <a:latin typeface="Symbol" charset="0"/>
              </a:rPr>
              <a:t>Ú </a:t>
            </a:r>
            <a:r>
              <a:rPr lang="en-US" sz="1600">
                <a:latin typeface="Courier New" charset="0"/>
              </a:rPr>
              <a:t>Above(</a:t>
            </a:r>
            <a:r>
              <a:rPr lang="en-US" sz="1600">
                <a:solidFill>
                  <a:srgbClr val="FF0000"/>
                </a:solidFill>
                <a:latin typeface="Courier New" charset="0"/>
              </a:rPr>
              <a:t>g</a:t>
            </a:r>
            <a:r>
              <a:rPr lang="en-US" sz="1600">
                <a:latin typeface="Courier New" charset="0"/>
              </a:rPr>
              <a:t>,</a:t>
            </a:r>
            <a:r>
              <a:rPr lang="en-US" sz="1600">
                <a:solidFill>
                  <a:srgbClr val="FF0000"/>
                </a:solidFill>
                <a:latin typeface="Courier New" charset="0"/>
              </a:rPr>
              <a:t>i</a:t>
            </a:r>
            <a:r>
              <a:rPr lang="en-US" sz="1600">
                <a:latin typeface="Courier Ne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619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619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3619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619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619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619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23"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atin typeface="Calibri" charset="0"/>
              </a:rPr>
              <a:t>Dealing with Equality</a:t>
            </a:r>
          </a:p>
        </p:txBody>
      </p:sp>
      <p:sp>
        <p:nvSpPr>
          <p:cNvPr id="1198083" name="Rectangle 3"/>
          <p:cNvSpPr>
            <a:spLocks noGrp="1" noChangeArrowheads="1"/>
          </p:cNvSpPr>
          <p:nvPr>
            <p:ph idx="1"/>
          </p:nvPr>
        </p:nvSpPr>
        <p:spPr/>
        <p:txBody>
          <a:bodyPr>
            <a:normAutofit/>
          </a:bodyPr>
          <a:lstStyle/>
          <a:p>
            <a:pPr eaLnBrk="1" hangingPunct="1">
              <a:lnSpc>
                <a:spcPct val="90000"/>
              </a:lnSpc>
            </a:pPr>
            <a:r>
              <a:rPr lang="en-US">
                <a:latin typeface="Calibri" charset="0"/>
              </a:rPr>
              <a:t>Limitation of unification:</a:t>
            </a:r>
          </a:p>
          <a:p>
            <a:pPr lvl="1" eaLnBrk="1" hangingPunct="1">
              <a:lnSpc>
                <a:spcPct val="90000"/>
              </a:lnSpc>
            </a:pPr>
            <a:r>
              <a:rPr lang="en-US" sz="2000">
                <a:latin typeface="Calibri" charset="0"/>
              </a:rPr>
              <a:t>can't unify different terms that refer to same object</a:t>
            </a:r>
          </a:p>
          <a:p>
            <a:pPr lvl="1" eaLnBrk="1" hangingPunct="1">
              <a:lnSpc>
                <a:spcPct val="90000"/>
              </a:lnSpc>
            </a:pPr>
            <a:r>
              <a:rPr lang="en-US" sz="2000">
                <a:latin typeface="Calibri" charset="0"/>
              </a:rPr>
              <a:t>uses syntactic matching</a:t>
            </a:r>
          </a:p>
          <a:p>
            <a:pPr lvl="1" eaLnBrk="1" hangingPunct="1">
              <a:lnSpc>
                <a:spcPct val="90000"/>
              </a:lnSpc>
            </a:pPr>
            <a:r>
              <a:rPr lang="en-US" sz="2000">
                <a:latin typeface="Calibri" charset="0"/>
              </a:rPr>
              <a:t>doesn't do semantic test of sameness</a:t>
            </a:r>
          </a:p>
          <a:p>
            <a:pPr eaLnBrk="1" hangingPunct="1">
              <a:lnSpc>
                <a:spcPct val="90000"/>
              </a:lnSpc>
            </a:pPr>
            <a:r>
              <a:rPr lang="en-US">
                <a:solidFill>
                  <a:srgbClr val="CC3300"/>
                </a:solidFill>
                <a:latin typeface="Calibri" charset="0"/>
              </a:rPr>
              <a:t>Equational Unification</a:t>
            </a:r>
            <a:r>
              <a:rPr lang="en-US">
                <a:latin typeface="Calibri" charset="0"/>
              </a:rPr>
              <a:t> axiomizes properties of =:</a:t>
            </a:r>
          </a:p>
          <a:p>
            <a:pPr lvl="1" eaLnBrk="1" hangingPunct="1">
              <a:lnSpc>
                <a:spcPct val="90000"/>
              </a:lnSpc>
            </a:pPr>
            <a:r>
              <a:rPr lang="en-US" sz="2000" b="1">
                <a:latin typeface="Calibri" charset="0"/>
              </a:rPr>
              <a:t>reflexivity</a:t>
            </a:r>
            <a:r>
              <a:rPr lang="en-US" sz="2000" b="1">
                <a:latin typeface="Symbol" charset="0"/>
              </a:rPr>
              <a:t>:	"</a:t>
            </a:r>
            <a:r>
              <a:rPr lang="en-US" sz="2000" b="1">
                <a:latin typeface="Courier New" charset="0"/>
              </a:rPr>
              <a:t>x     x = x</a:t>
            </a:r>
          </a:p>
          <a:p>
            <a:pPr lvl="1" eaLnBrk="1" hangingPunct="1">
              <a:lnSpc>
                <a:spcPct val="90000"/>
              </a:lnSpc>
            </a:pPr>
            <a:r>
              <a:rPr lang="en-US" sz="2000" b="1">
                <a:latin typeface="Calibri" charset="0"/>
              </a:rPr>
              <a:t>symmetricity</a:t>
            </a:r>
            <a:r>
              <a:rPr lang="en-US" sz="2000" b="1">
                <a:latin typeface="Symbol" charset="0"/>
              </a:rPr>
              <a:t>:	"</a:t>
            </a:r>
            <a:r>
              <a:rPr lang="en-US" sz="2000" b="1">
                <a:latin typeface="Courier New" charset="0"/>
              </a:rPr>
              <a:t>x,y   x = y </a:t>
            </a:r>
            <a:r>
              <a:rPr lang="en-US" sz="2000">
                <a:latin typeface="Symbol" charset="0"/>
              </a:rPr>
              <a:t>Þ</a:t>
            </a:r>
            <a:r>
              <a:rPr lang="en-US" sz="2000" b="1">
                <a:latin typeface="Courier New" charset="0"/>
              </a:rPr>
              <a:t> y = x</a:t>
            </a:r>
          </a:p>
          <a:p>
            <a:pPr lvl="1" eaLnBrk="1" hangingPunct="1">
              <a:lnSpc>
                <a:spcPct val="90000"/>
              </a:lnSpc>
            </a:pPr>
            <a:r>
              <a:rPr lang="en-US" sz="2000" b="1">
                <a:latin typeface="Calibri" charset="0"/>
              </a:rPr>
              <a:t>transitivity</a:t>
            </a:r>
            <a:r>
              <a:rPr lang="en-US" sz="2000" b="1">
                <a:latin typeface="Symbol" charset="0"/>
              </a:rPr>
              <a:t>:	"</a:t>
            </a:r>
            <a:r>
              <a:rPr lang="en-US" sz="2000" b="1">
                <a:latin typeface="Courier New" charset="0"/>
              </a:rPr>
              <a:t>x,y,z x = y </a:t>
            </a:r>
            <a:r>
              <a:rPr lang="en-US" sz="2000" b="1">
                <a:latin typeface="Symbol" charset="0"/>
              </a:rPr>
              <a:t>Ù</a:t>
            </a:r>
            <a:r>
              <a:rPr lang="en-US" sz="2000" b="1">
                <a:latin typeface="Courier New" charset="0"/>
              </a:rPr>
              <a:t> y = z </a:t>
            </a:r>
            <a:r>
              <a:rPr lang="en-US" sz="2000">
                <a:latin typeface="Symbol" charset="0"/>
              </a:rPr>
              <a:t>Þ</a:t>
            </a:r>
            <a:r>
              <a:rPr lang="en-US" sz="2000" b="1">
                <a:latin typeface="Courier New" charset="0"/>
              </a:rPr>
              <a:t> x = z</a:t>
            </a:r>
            <a:endParaRPr lang="en-US" sz="2000" b="1">
              <a:latin typeface="Calibri" charset="0"/>
            </a:endParaRPr>
          </a:p>
          <a:p>
            <a:pPr lvl="1" eaLnBrk="1" hangingPunct="1">
              <a:lnSpc>
                <a:spcPct val="90000"/>
              </a:lnSpc>
            </a:pPr>
            <a:r>
              <a:rPr lang="en-US" sz="2000" b="1">
                <a:latin typeface="Calibri" charset="0"/>
              </a:rPr>
              <a:t>for all </a:t>
            </a:r>
            <a:r>
              <a:rPr lang="en-US" sz="2000" b="1">
                <a:latin typeface="Courier New" charset="0"/>
              </a:rPr>
              <a:t>P</a:t>
            </a:r>
            <a:r>
              <a:rPr lang="en-US" sz="2000" b="1" baseline="-25000">
                <a:latin typeface="Courier New" charset="0"/>
              </a:rPr>
              <a:t>i		</a:t>
            </a:r>
            <a:r>
              <a:rPr lang="en-US" sz="2000" b="1">
                <a:latin typeface="Symbol" charset="0"/>
              </a:rPr>
              <a:t>"</a:t>
            </a:r>
            <a:r>
              <a:rPr lang="en-US" sz="2000" b="1">
                <a:latin typeface="Courier New" charset="0"/>
              </a:rPr>
              <a:t>x,y   x = y </a:t>
            </a:r>
            <a:r>
              <a:rPr lang="en-US" sz="2000">
                <a:latin typeface="Symbol" charset="0"/>
              </a:rPr>
              <a:t>Þ</a:t>
            </a:r>
            <a:r>
              <a:rPr lang="en-US" sz="2000" b="1">
                <a:latin typeface="Courier New" charset="0"/>
              </a:rPr>
              <a:t> P</a:t>
            </a:r>
            <a:r>
              <a:rPr lang="en-US" sz="2000" b="1" baseline="-25000">
                <a:latin typeface="Courier New" charset="0"/>
              </a:rPr>
              <a:t>i</a:t>
            </a:r>
            <a:r>
              <a:rPr lang="en-US" sz="2000" b="1">
                <a:latin typeface="Courier New" charset="0"/>
              </a:rPr>
              <a:t>(x) </a:t>
            </a:r>
            <a:r>
              <a:rPr lang="en-US" sz="2000">
                <a:latin typeface="Symbol" charset="0"/>
              </a:rPr>
              <a:t>Û</a:t>
            </a:r>
            <a:r>
              <a:rPr lang="en-US" sz="2000" b="1">
                <a:latin typeface="Courier New" charset="0"/>
              </a:rPr>
              <a:t> P</a:t>
            </a:r>
            <a:r>
              <a:rPr lang="en-US" sz="2000" b="1" baseline="-25000">
                <a:latin typeface="Courier New" charset="0"/>
              </a:rPr>
              <a:t>i</a:t>
            </a:r>
            <a:r>
              <a:rPr lang="en-US" sz="2000" b="1">
                <a:latin typeface="Courier New" charset="0"/>
              </a:rPr>
              <a:t>(z)</a:t>
            </a:r>
          </a:p>
          <a:p>
            <a:pPr lvl="1" eaLnBrk="1" hangingPunct="1">
              <a:lnSpc>
                <a:spcPct val="90000"/>
              </a:lnSpc>
            </a:pPr>
            <a:r>
              <a:rPr lang="en-US" sz="2000" b="1">
                <a:latin typeface="Calibri" charset="0"/>
              </a:rPr>
              <a:t>etc…</a:t>
            </a:r>
          </a:p>
          <a:p>
            <a:pPr lvl="1" eaLnBrk="1" hangingPunct="1">
              <a:lnSpc>
                <a:spcPct val="90000"/>
              </a:lnSpc>
              <a:buFontTx/>
              <a:buNone/>
            </a:pPr>
            <a:r>
              <a:rPr lang="en-US" sz="2000">
                <a:latin typeface="Calibri" charset="0"/>
              </a:rPr>
              <a:t>Terms are unifiable if they're provably equal under some substitution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98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98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98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980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980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9808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9808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9808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9808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9808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1980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083" grpId="0" build="p" bldLvl="2"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a:latin typeface="Calibri" charset="0"/>
              </a:rPr>
              <a:t>Dealing with Equality</a:t>
            </a:r>
          </a:p>
        </p:txBody>
      </p:sp>
      <p:grpSp>
        <p:nvGrpSpPr>
          <p:cNvPr id="2" name="Group 30"/>
          <p:cNvGrpSpPr>
            <a:grpSpLocks/>
          </p:cNvGrpSpPr>
          <p:nvPr/>
        </p:nvGrpSpPr>
        <p:grpSpPr bwMode="auto">
          <a:xfrm>
            <a:off x="1676400" y="3048000"/>
            <a:ext cx="6400800" cy="457200"/>
            <a:chOff x="1238" y="2448"/>
            <a:chExt cx="3460" cy="288"/>
          </a:xfrm>
        </p:grpSpPr>
        <p:sp>
          <p:nvSpPr>
            <p:cNvPr id="80903" name="Text Box 5"/>
            <p:cNvSpPr txBox="1">
              <a:spLocks noChangeArrowheads="1"/>
            </p:cNvSpPr>
            <p:nvPr/>
          </p:nvSpPr>
          <p:spPr bwMode="auto">
            <a:xfrm>
              <a:off x="1248" y="2448"/>
              <a:ext cx="345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a:solidFill>
                    <a:srgbClr val="000000"/>
                  </a:solidFill>
                  <a:latin typeface="Palatino" charset="0"/>
                </a:rPr>
                <a:t>l</a:t>
              </a:r>
              <a:r>
                <a:rPr lang="en-US" sz="2000" b="1" i="1" baseline="-25000">
                  <a:solidFill>
                    <a:srgbClr val="000000"/>
                  </a:solidFill>
                  <a:latin typeface="Palatino" charset="0"/>
                </a:rPr>
                <a:t>1 </a:t>
              </a:r>
              <a:r>
                <a:rPr lang="en-US" sz="2000" b="1">
                  <a:solidFill>
                    <a:srgbClr val="000000"/>
                  </a:solidFill>
                  <a:latin typeface="Symbol" charset="0"/>
                </a:rPr>
                <a:t>Ú</a:t>
              </a:r>
              <a:r>
                <a:rPr lang="en-US" sz="2000" b="1" i="1">
                  <a:solidFill>
                    <a:srgbClr val="000000"/>
                  </a:solidFill>
                  <a:latin typeface="Palatino" charset="0"/>
                </a:rPr>
                <a:t>…</a:t>
              </a:r>
              <a:r>
                <a:rPr lang="en-US" sz="2000" b="1">
                  <a:solidFill>
                    <a:srgbClr val="000000"/>
                  </a:solidFill>
                  <a:latin typeface="Symbol" charset="0"/>
                </a:rPr>
                <a:t>Ú</a:t>
              </a:r>
              <a:r>
                <a:rPr lang="en-US" sz="2000" b="1" i="1">
                  <a:solidFill>
                    <a:srgbClr val="000000"/>
                  </a:solidFill>
                  <a:latin typeface="Palatino" charset="0"/>
                </a:rPr>
                <a:t> l</a:t>
              </a:r>
              <a:r>
                <a:rPr lang="en-US" sz="2000" b="1" i="1" baseline="-25000">
                  <a:solidFill>
                    <a:srgbClr val="000000"/>
                  </a:solidFill>
                  <a:latin typeface="Palatino" charset="0"/>
                </a:rPr>
                <a:t>k </a:t>
              </a:r>
              <a:r>
                <a:rPr lang="en-US" sz="2000" b="1">
                  <a:solidFill>
                    <a:srgbClr val="000000"/>
                  </a:solidFill>
                  <a:latin typeface="Symbol" charset="0"/>
                </a:rPr>
                <a:t>Ú</a:t>
              </a:r>
              <a:r>
                <a:rPr lang="en-US" sz="2000" b="1" i="1">
                  <a:solidFill>
                    <a:srgbClr val="000000"/>
                  </a:solidFill>
                  <a:latin typeface="Palatino" charset="0"/>
                </a:rPr>
                <a:t> </a:t>
              </a:r>
              <a:r>
                <a:rPr lang="en-US" sz="2000" b="1" i="1">
                  <a:solidFill>
                    <a:srgbClr val="CC3300"/>
                  </a:solidFill>
                  <a:latin typeface="Palatino" charset="0"/>
                </a:rPr>
                <a:t>x</a:t>
              </a:r>
              <a:r>
                <a:rPr lang="en-US" sz="2000" b="1" i="1" baseline="-25000">
                  <a:solidFill>
                    <a:srgbClr val="CC3300"/>
                  </a:solidFill>
                  <a:latin typeface="Palatino" charset="0"/>
                </a:rPr>
                <a:t> </a:t>
              </a:r>
              <a:r>
                <a:rPr lang="en-US" sz="2000" b="1" i="1">
                  <a:solidFill>
                    <a:srgbClr val="CC3300"/>
                  </a:solidFill>
                  <a:latin typeface="Palatino" charset="0"/>
                </a:rPr>
                <a:t>= y</a:t>
              </a:r>
              <a:r>
                <a:rPr lang="en-US" sz="2000" b="1" i="1">
                  <a:solidFill>
                    <a:srgbClr val="000000"/>
                  </a:solidFill>
                  <a:latin typeface="Palatino" charset="0"/>
                </a:rPr>
                <a:t>, m</a:t>
              </a:r>
              <a:r>
                <a:rPr lang="en-US" sz="2000" b="1" i="1" baseline="-25000">
                  <a:solidFill>
                    <a:srgbClr val="000000"/>
                  </a:solidFill>
                  <a:latin typeface="Palatino" charset="0"/>
                </a:rPr>
                <a:t>1 </a:t>
              </a:r>
              <a:r>
                <a:rPr lang="en-US" sz="2000" b="1">
                  <a:solidFill>
                    <a:srgbClr val="000000"/>
                  </a:solidFill>
                  <a:latin typeface="Symbol" charset="0"/>
                </a:rPr>
                <a:t>Ú</a:t>
              </a:r>
              <a:r>
                <a:rPr lang="en-US" sz="2000" b="1" i="1">
                  <a:solidFill>
                    <a:srgbClr val="000000"/>
                  </a:solidFill>
                  <a:latin typeface="Palatino" charset="0"/>
                </a:rPr>
                <a:t>…</a:t>
              </a:r>
              <a:r>
                <a:rPr lang="en-US" sz="2000" b="1">
                  <a:solidFill>
                    <a:srgbClr val="000000"/>
                  </a:solidFill>
                  <a:latin typeface="Symbol" charset="0"/>
                </a:rPr>
                <a:t>Ú </a:t>
              </a:r>
              <a:r>
                <a:rPr lang="en-US" sz="2000" b="1" i="1">
                  <a:solidFill>
                    <a:srgbClr val="CC3300"/>
                  </a:solidFill>
                  <a:latin typeface="Palatino" charset="0"/>
                </a:rPr>
                <a:t>m</a:t>
              </a:r>
              <a:r>
                <a:rPr lang="en-US" sz="2000" b="1" i="1" baseline="-25000">
                  <a:solidFill>
                    <a:srgbClr val="CC3300"/>
                  </a:solidFill>
                  <a:latin typeface="Palatino" charset="0"/>
                </a:rPr>
                <a:t>n</a:t>
              </a:r>
              <a:r>
                <a:rPr lang="en-US" sz="2000" b="1" i="1">
                  <a:solidFill>
                    <a:srgbClr val="CC3300"/>
                  </a:solidFill>
                  <a:latin typeface="Palatino" charset="0"/>
                </a:rPr>
                <a:t>[z]</a:t>
              </a:r>
            </a:p>
          </p:txBody>
        </p:sp>
        <p:sp>
          <p:nvSpPr>
            <p:cNvPr id="80904" name="Line 6"/>
            <p:cNvSpPr>
              <a:spLocks noChangeShapeType="1"/>
            </p:cNvSpPr>
            <p:nvPr/>
          </p:nvSpPr>
          <p:spPr bwMode="auto">
            <a:xfrm>
              <a:off x="1238" y="2736"/>
              <a:ext cx="345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220615" name="Text Box 7"/>
          <p:cNvSpPr txBox="1">
            <a:spLocks noChangeArrowheads="1"/>
          </p:cNvSpPr>
          <p:nvPr/>
        </p:nvSpPr>
        <p:spPr bwMode="auto">
          <a:xfrm>
            <a:off x="1524000" y="3505200"/>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a:solidFill>
                  <a:srgbClr val="000000"/>
                </a:solidFill>
                <a:latin typeface="Palatino" charset="0"/>
              </a:rPr>
              <a:t>SUBST(</a:t>
            </a:r>
            <a:r>
              <a:rPr lang="en-US" sz="2000" i="1">
                <a:solidFill>
                  <a:srgbClr val="CC3300"/>
                </a:solidFill>
                <a:latin typeface="Symbol" charset="0"/>
              </a:rPr>
              <a:t>q</a:t>
            </a:r>
            <a:r>
              <a:rPr lang="en-US" sz="2000" b="1" i="1">
                <a:solidFill>
                  <a:srgbClr val="000000"/>
                </a:solidFill>
                <a:latin typeface="Palatino" charset="0"/>
              </a:rPr>
              <a:t>,</a:t>
            </a:r>
            <a:r>
              <a:rPr lang="en-US" sz="2000" b="1" i="1">
                <a:latin typeface="Palatino" charset="0"/>
              </a:rPr>
              <a:t> </a:t>
            </a:r>
            <a:r>
              <a:rPr lang="en-US" sz="2000" b="1" i="1">
                <a:solidFill>
                  <a:srgbClr val="000000"/>
                </a:solidFill>
                <a:latin typeface="Palatino" charset="0"/>
              </a:rPr>
              <a:t>l</a:t>
            </a:r>
            <a:r>
              <a:rPr lang="en-US" sz="2000" b="1" i="1" baseline="-25000">
                <a:solidFill>
                  <a:srgbClr val="000000"/>
                </a:solidFill>
                <a:latin typeface="Palatino" charset="0"/>
              </a:rPr>
              <a:t>1 </a:t>
            </a:r>
            <a:r>
              <a:rPr lang="en-US" sz="2000" b="1">
                <a:solidFill>
                  <a:srgbClr val="000000"/>
                </a:solidFill>
                <a:latin typeface="Symbol" charset="0"/>
              </a:rPr>
              <a:t>Ú</a:t>
            </a:r>
            <a:r>
              <a:rPr lang="en-US" sz="2000" b="1" i="1">
                <a:solidFill>
                  <a:srgbClr val="000000"/>
                </a:solidFill>
                <a:latin typeface="Palatino" charset="0"/>
              </a:rPr>
              <a:t>… </a:t>
            </a:r>
            <a:r>
              <a:rPr lang="en-US" sz="2000" b="1">
                <a:solidFill>
                  <a:srgbClr val="000000"/>
                </a:solidFill>
                <a:latin typeface="Symbol" charset="0"/>
              </a:rPr>
              <a:t>Ú</a:t>
            </a:r>
            <a:r>
              <a:rPr lang="en-US" sz="2000" b="1" i="1">
                <a:solidFill>
                  <a:srgbClr val="000000"/>
                </a:solidFill>
                <a:latin typeface="Palatino" charset="0"/>
              </a:rPr>
              <a:t> l</a:t>
            </a:r>
            <a:r>
              <a:rPr lang="en-US" sz="2000" b="1" i="1" baseline="-25000">
                <a:solidFill>
                  <a:srgbClr val="000000"/>
                </a:solidFill>
                <a:latin typeface="Palatino" charset="0"/>
              </a:rPr>
              <a:t>k </a:t>
            </a:r>
            <a:r>
              <a:rPr lang="en-US" sz="2000" b="1">
                <a:solidFill>
                  <a:srgbClr val="000000"/>
                </a:solidFill>
                <a:latin typeface="Symbol" charset="0"/>
              </a:rPr>
              <a:t>Ú</a:t>
            </a:r>
            <a:r>
              <a:rPr lang="en-US" sz="2000" b="1" i="1">
                <a:solidFill>
                  <a:srgbClr val="000000"/>
                </a:solidFill>
                <a:latin typeface="Palatino" charset="0"/>
              </a:rPr>
              <a:t> m</a:t>
            </a:r>
            <a:r>
              <a:rPr lang="en-US" sz="2000" b="1" i="1" baseline="-25000">
                <a:solidFill>
                  <a:srgbClr val="000000"/>
                </a:solidFill>
                <a:latin typeface="Palatino" charset="0"/>
              </a:rPr>
              <a:t>1 </a:t>
            </a:r>
            <a:r>
              <a:rPr lang="en-US" sz="2000" b="1">
                <a:solidFill>
                  <a:srgbClr val="000000"/>
                </a:solidFill>
                <a:latin typeface="Symbol" charset="0"/>
              </a:rPr>
              <a:t>Ú</a:t>
            </a:r>
            <a:r>
              <a:rPr lang="en-US" sz="2000" b="1" i="1">
                <a:solidFill>
                  <a:srgbClr val="000000"/>
                </a:solidFill>
                <a:latin typeface="Palatino" charset="0"/>
              </a:rPr>
              <a:t>…</a:t>
            </a:r>
            <a:r>
              <a:rPr lang="en-US" sz="2000" b="1">
                <a:solidFill>
                  <a:srgbClr val="000000"/>
                </a:solidFill>
                <a:latin typeface="Symbol" charset="0"/>
              </a:rPr>
              <a:t>Ú</a:t>
            </a:r>
            <a:r>
              <a:rPr lang="en-US" sz="2000" b="1" i="1">
                <a:solidFill>
                  <a:srgbClr val="000000"/>
                </a:solidFill>
                <a:latin typeface="Palatino" charset="0"/>
              </a:rPr>
              <a:t> </a:t>
            </a:r>
            <a:r>
              <a:rPr lang="en-US" sz="2000" b="1" i="1">
                <a:solidFill>
                  <a:srgbClr val="CC3300"/>
                </a:solidFill>
                <a:latin typeface="Palatino" charset="0"/>
              </a:rPr>
              <a:t>m</a:t>
            </a:r>
            <a:r>
              <a:rPr lang="en-US" sz="2000" b="1" i="1" baseline="-25000">
                <a:solidFill>
                  <a:srgbClr val="CC3300"/>
                </a:solidFill>
                <a:latin typeface="Palatino" charset="0"/>
              </a:rPr>
              <a:t>n </a:t>
            </a:r>
            <a:r>
              <a:rPr lang="en-US" sz="2000" b="1" i="1">
                <a:solidFill>
                  <a:srgbClr val="CC3300"/>
                </a:solidFill>
                <a:latin typeface="Palatino" charset="0"/>
              </a:rPr>
              <a:t>[y]</a:t>
            </a:r>
            <a:r>
              <a:rPr lang="en-US" sz="2000" b="1" i="1" baseline="-25000">
                <a:solidFill>
                  <a:srgbClr val="000000"/>
                </a:solidFill>
                <a:latin typeface="Palatino" charset="0"/>
              </a:rPr>
              <a:t> </a:t>
            </a:r>
            <a:r>
              <a:rPr lang="en-US" sz="2000" b="1" i="1">
                <a:solidFill>
                  <a:srgbClr val="000000"/>
                </a:solidFill>
                <a:latin typeface="Palatino" charset="0"/>
              </a:rPr>
              <a:t>)</a:t>
            </a:r>
          </a:p>
        </p:txBody>
      </p:sp>
      <p:sp>
        <p:nvSpPr>
          <p:cNvPr id="1220627" name="Rectangle 19"/>
          <p:cNvSpPr>
            <a:spLocks noChangeArrowheads="1"/>
          </p:cNvSpPr>
          <p:nvPr/>
        </p:nvSpPr>
        <p:spPr bwMode="auto">
          <a:xfrm>
            <a:off x="762000" y="1828800"/>
            <a:ext cx="8077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spcBef>
                <a:spcPct val="20000"/>
              </a:spcBef>
              <a:buClr>
                <a:schemeClr val="tx1"/>
              </a:buClr>
              <a:buSzPct val="75000"/>
              <a:buFont typeface="Wingdings" charset="0"/>
              <a:buChar char="l"/>
            </a:pPr>
            <a:r>
              <a:rPr lang="en-US" sz="2000" b="1">
                <a:solidFill>
                  <a:srgbClr val="000000"/>
                </a:solidFill>
                <a:latin typeface="Arial" charset="0"/>
              </a:rPr>
              <a:t>Another approach is to use a special inference rule:</a:t>
            </a:r>
          </a:p>
          <a:p>
            <a:pPr marL="457200" indent="-457200">
              <a:spcBef>
                <a:spcPct val="20000"/>
              </a:spcBef>
              <a:buClr>
                <a:schemeClr val="tx1"/>
              </a:buClr>
              <a:buSzPct val="75000"/>
              <a:buFont typeface="Wingdings" charset="0"/>
              <a:buNone/>
            </a:pPr>
            <a:r>
              <a:rPr lang="en-US" sz="2000" b="1">
                <a:solidFill>
                  <a:srgbClr val="CC3300"/>
                </a:solidFill>
                <a:latin typeface="Arial" charset="0"/>
              </a:rPr>
              <a:t>	Paramodulation</a:t>
            </a:r>
            <a:r>
              <a:rPr lang="en-US" sz="2000" b="1">
                <a:solidFill>
                  <a:srgbClr val="000000"/>
                </a:solidFill>
                <a:latin typeface="Arial" charset="0"/>
              </a:rPr>
              <a:t>:</a:t>
            </a:r>
            <a:endParaRPr lang="en-US" b="1">
              <a:solidFill>
                <a:srgbClr val="000000"/>
              </a:solidFill>
              <a:latin typeface="Arial" charset="0"/>
            </a:endParaRPr>
          </a:p>
        </p:txBody>
      </p:sp>
      <p:sp>
        <p:nvSpPr>
          <p:cNvPr id="1220637" name="Rectangle 29"/>
          <p:cNvSpPr>
            <a:spLocks noChangeArrowheads="1"/>
          </p:cNvSpPr>
          <p:nvPr/>
        </p:nvSpPr>
        <p:spPr bwMode="auto">
          <a:xfrm>
            <a:off x="762000" y="3962400"/>
            <a:ext cx="8077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914400" lvl="1" indent="-457200">
              <a:spcBef>
                <a:spcPct val="10000"/>
              </a:spcBef>
              <a:buClr>
                <a:schemeClr val="tx1"/>
              </a:buClr>
              <a:buSzPct val="75000"/>
              <a:buFontTx/>
              <a:buChar char="–"/>
            </a:pPr>
            <a:r>
              <a:rPr lang="en-US" sz="2000">
                <a:solidFill>
                  <a:srgbClr val="000000"/>
                </a:solidFill>
                <a:latin typeface="Arial" charset="0"/>
              </a:rPr>
              <a:t>where</a:t>
            </a:r>
            <a:r>
              <a:rPr lang="en-US" sz="2000" b="1" i="1">
                <a:solidFill>
                  <a:srgbClr val="000000"/>
                </a:solidFill>
                <a:latin typeface="Palatino" charset="0"/>
              </a:rPr>
              <a:t> l</a:t>
            </a:r>
            <a:r>
              <a:rPr lang="en-US" sz="2000" b="1" i="1" baseline="-25000">
                <a:solidFill>
                  <a:srgbClr val="000000"/>
                </a:solidFill>
                <a:latin typeface="Palatino" charset="0"/>
              </a:rPr>
              <a:t>i</a:t>
            </a:r>
            <a:r>
              <a:rPr lang="en-US" sz="2000" i="1">
                <a:solidFill>
                  <a:srgbClr val="000000"/>
                </a:solidFill>
                <a:latin typeface="Palatino" charset="0"/>
              </a:rPr>
              <a:t> </a:t>
            </a:r>
            <a:r>
              <a:rPr lang="en-US" sz="2000">
                <a:solidFill>
                  <a:srgbClr val="000000"/>
                </a:solidFill>
                <a:latin typeface="Arial" charset="0"/>
              </a:rPr>
              <a:t>and</a:t>
            </a:r>
            <a:r>
              <a:rPr lang="en-US" sz="2000" i="1">
                <a:solidFill>
                  <a:srgbClr val="000000"/>
                </a:solidFill>
                <a:latin typeface="Palatino" charset="0"/>
              </a:rPr>
              <a:t> </a:t>
            </a:r>
            <a:r>
              <a:rPr lang="en-US" sz="2000" b="1" i="1">
                <a:solidFill>
                  <a:srgbClr val="000000"/>
                </a:solidFill>
                <a:latin typeface="Palatino" charset="0"/>
              </a:rPr>
              <a:t>m</a:t>
            </a:r>
            <a:r>
              <a:rPr lang="en-US" sz="2000" b="1" i="1" baseline="-25000">
                <a:solidFill>
                  <a:srgbClr val="000000"/>
                </a:solidFill>
                <a:latin typeface="Palatino" charset="0"/>
              </a:rPr>
              <a:t>i</a:t>
            </a:r>
            <a:r>
              <a:rPr lang="en-US" sz="2000" i="1">
                <a:solidFill>
                  <a:srgbClr val="000000"/>
                </a:solidFill>
                <a:latin typeface="Palatino" charset="0"/>
              </a:rPr>
              <a:t> </a:t>
            </a:r>
            <a:r>
              <a:rPr lang="en-US" sz="2000">
                <a:solidFill>
                  <a:srgbClr val="000000"/>
                </a:solidFill>
                <a:latin typeface="Arial" charset="0"/>
              </a:rPr>
              <a:t>are literals for all</a:t>
            </a:r>
            <a:r>
              <a:rPr lang="en-US" sz="2000" i="1">
                <a:solidFill>
                  <a:srgbClr val="000000"/>
                </a:solidFill>
                <a:latin typeface="Palatino" charset="0"/>
              </a:rPr>
              <a:t> </a:t>
            </a:r>
            <a:r>
              <a:rPr lang="en-US" sz="2000" b="1" i="1">
                <a:solidFill>
                  <a:srgbClr val="000000"/>
                </a:solidFill>
                <a:latin typeface="Palatino" charset="0"/>
              </a:rPr>
              <a:t>i</a:t>
            </a:r>
            <a:r>
              <a:rPr lang="en-US" sz="2000" i="1">
                <a:solidFill>
                  <a:srgbClr val="000000"/>
                </a:solidFill>
                <a:latin typeface="Arial" charset="0"/>
              </a:rPr>
              <a:t>,</a:t>
            </a:r>
            <a:r>
              <a:rPr lang="en-US" sz="2000" i="1">
                <a:solidFill>
                  <a:srgbClr val="000000"/>
                </a:solidFill>
                <a:latin typeface="Palatino" charset="0"/>
              </a:rPr>
              <a:t/>
            </a:r>
            <a:br>
              <a:rPr lang="en-US" sz="2000" i="1">
                <a:solidFill>
                  <a:srgbClr val="000000"/>
                </a:solidFill>
                <a:latin typeface="Palatino" charset="0"/>
              </a:rPr>
            </a:br>
            <a:r>
              <a:rPr lang="en-US" sz="2000">
                <a:solidFill>
                  <a:srgbClr val="000000"/>
                </a:solidFill>
                <a:latin typeface="Arial" charset="0"/>
              </a:rPr>
              <a:t>and</a:t>
            </a:r>
            <a:r>
              <a:rPr lang="en-US" sz="2000" i="1">
                <a:solidFill>
                  <a:srgbClr val="000000"/>
                </a:solidFill>
                <a:latin typeface="Palatino" charset="0"/>
              </a:rPr>
              <a:t> </a:t>
            </a:r>
            <a:r>
              <a:rPr lang="en-US" sz="2000" b="1" i="1">
                <a:solidFill>
                  <a:srgbClr val="000000"/>
                </a:solidFill>
                <a:latin typeface="Palatino" charset="0"/>
              </a:rPr>
              <a:t>m</a:t>
            </a:r>
            <a:r>
              <a:rPr lang="en-US" sz="2000" b="1" i="1" baseline="-25000">
                <a:solidFill>
                  <a:srgbClr val="000000"/>
                </a:solidFill>
                <a:latin typeface="Palatino" charset="0"/>
              </a:rPr>
              <a:t>n </a:t>
            </a:r>
            <a:r>
              <a:rPr lang="en-US" sz="2000" b="1" i="1">
                <a:solidFill>
                  <a:srgbClr val="000000"/>
                </a:solidFill>
                <a:latin typeface="Palatino" charset="0"/>
              </a:rPr>
              <a:t>[z]</a:t>
            </a:r>
            <a:r>
              <a:rPr lang="en-US" sz="2000" i="1">
                <a:solidFill>
                  <a:srgbClr val="000000"/>
                </a:solidFill>
                <a:latin typeface="Palatino" charset="0"/>
              </a:rPr>
              <a:t> </a:t>
            </a:r>
            <a:r>
              <a:rPr lang="en-US" sz="2000">
                <a:solidFill>
                  <a:srgbClr val="000000"/>
                </a:solidFill>
                <a:latin typeface="Arial" charset="0"/>
              </a:rPr>
              <a:t>is a literal containing term</a:t>
            </a:r>
            <a:r>
              <a:rPr lang="en-US" sz="2000" i="1">
                <a:solidFill>
                  <a:srgbClr val="000000"/>
                </a:solidFill>
                <a:latin typeface="Palatino" charset="0"/>
              </a:rPr>
              <a:t> </a:t>
            </a:r>
            <a:r>
              <a:rPr lang="en-US" sz="2000" b="1" i="1">
                <a:solidFill>
                  <a:srgbClr val="000000"/>
                </a:solidFill>
                <a:latin typeface="Palatino" charset="0"/>
              </a:rPr>
              <a:t>z</a:t>
            </a:r>
          </a:p>
          <a:p>
            <a:pPr marL="914400" lvl="1" indent="-457200">
              <a:spcBef>
                <a:spcPct val="10000"/>
              </a:spcBef>
              <a:buClr>
                <a:schemeClr val="tx1"/>
              </a:buClr>
              <a:buSzPct val="75000"/>
              <a:buFontTx/>
              <a:buChar char="–"/>
            </a:pPr>
            <a:r>
              <a:rPr lang="en-US" sz="2000">
                <a:solidFill>
                  <a:srgbClr val="000000"/>
                </a:solidFill>
                <a:latin typeface="Arial" charset="0"/>
              </a:rPr>
              <a:t>for any terms x, y, and z, where</a:t>
            </a:r>
            <a:r>
              <a:rPr lang="en-US" sz="2000" b="1" i="1">
                <a:solidFill>
                  <a:srgbClr val="000000"/>
                </a:solidFill>
                <a:latin typeface="Palatino" charset="0"/>
              </a:rPr>
              <a:t> UNIFY(x, z) </a:t>
            </a:r>
            <a:r>
              <a:rPr lang="en-US" sz="2000" b="1">
                <a:solidFill>
                  <a:srgbClr val="000000"/>
                </a:solidFill>
                <a:latin typeface="Courier New" charset="0"/>
              </a:rPr>
              <a:t>=</a:t>
            </a:r>
            <a:r>
              <a:rPr lang="en-US" sz="2000" b="1">
                <a:solidFill>
                  <a:srgbClr val="000000"/>
                </a:solidFill>
                <a:latin typeface="Arial" charset="0"/>
              </a:rPr>
              <a:t> </a:t>
            </a:r>
            <a:r>
              <a:rPr lang="en-US" sz="2000" i="1">
                <a:solidFill>
                  <a:srgbClr val="000000"/>
                </a:solidFill>
                <a:latin typeface="Symbol" charset="0"/>
              </a:rPr>
              <a:t>q</a:t>
            </a:r>
          </a:p>
          <a:p>
            <a:pPr marL="914400" lvl="1" indent="-457200">
              <a:spcBef>
                <a:spcPct val="10000"/>
              </a:spcBef>
              <a:buClr>
                <a:schemeClr val="tx1"/>
              </a:buClr>
              <a:buSzPct val="75000"/>
              <a:buFontTx/>
              <a:buChar char="–"/>
            </a:pPr>
            <a:r>
              <a:rPr lang="en-US" sz="2000">
                <a:solidFill>
                  <a:srgbClr val="000000"/>
                </a:solidFill>
                <a:latin typeface="Arial" charset="0"/>
              </a:rPr>
              <a:t>Put simpler term on the right of equality to do simplification, since term on left is always replaced with term on right of =</a:t>
            </a:r>
          </a:p>
          <a:p>
            <a:pPr marL="1371600" lvl="2" indent="-457200">
              <a:spcBef>
                <a:spcPct val="20000"/>
              </a:spcBef>
              <a:buClr>
                <a:schemeClr val="tx1"/>
              </a:buClr>
              <a:buSzPct val="75000"/>
              <a:buFont typeface="Wingdings" charset="0"/>
              <a:buChar char="l"/>
            </a:pPr>
            <a:endParaRPr lang="en-US" sz="2000">
              <a:solidFill>
                <a:srgbClr val="CC3300"/>
              </a:solidFill>
              <a:latin typeface="Arial" charset="0"/>
            </a:endParaRPr>
          </a:p>
          <a:p>
            <a:pPr marL="457200" indent="-457200">
              <a:spcBef>
                <a:spcPct val="20000"/>
              </a:spcBef>
              <a:buClr>
                <a:schemeClr val="tx1"/>
              </a:buClr>
              <a:buSzPct val="75000"/>
              <a:buFont typeface="Wingdings" charset="0"/>
              <a:buChar char="l"/>
            </a:pPr>
            <a:r>
              <a:rPr lang="en-US" sz="2000" b="1">
                <a:solidFill>
                  <a:srgbClr val="CC3300"/>
                </a:solidFill>
                <a:latin typeface="Arial" charset="0"/>
              </a:rPr>
              <a:t>Demodulation</a:t>
            </a:r>
            <a:r>
              <a:rPr lang="en-US" sz="2000" b="1">
                <a:solidFill>
                  <a:srgbClr val="000000"/>
                </a:solidFill>
                <a:latin typeface="Arial" charset="0"/>
              </a:rPr>
              <a:t> is a special case where there are no </a:t>
            </a:r>
            <a:r>
              <a:rPr lang="en-US" sz="2000" b="1" i="1">
                <a:solidFill>
                  <a:srgbClr val="000000"/>
                </a:solidFill>
                <a:latin typeface="Palatino" charset="0"/>
              </a:rPr>
              <a:t>l</a:t>
            </a:r>
            <a:r>
              <a:rPr lang="en-US" sz="2000" b="1" i="1" baseline="-25000">
                <a:solidFill>
                  <a:srgbClr val="000000"/>
                </a:solidFill>
                <a:latin typeface="Palatino" charset="0"/>
              </a:rPr>
              <a:t>i </a:t>
            </a:r>
            <a:r>
              <a:rPr lang="en-US" sz="2000" b="1">
                <a:solidFill>
                  <a:srgbClr val="000000"/>
                </a:solidFill>
                <a:latin typeface="Arial" charset="0"/>
              </a:rPr>
              <a:t>literals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0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0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1220615"/>
                                        </p:tgtEl>
                                        <p:attrNameLst>
                                          <p:attrName>style.visibility</p:attrName>
                                        </p:attrNameLst>
                                      </p:cBhvr>
                                      <p:to>
                                        <p:strVal val="visible"/>
                                      </p:to>
                                    </p:set>
                                    <p:anim calcmode="lin" valueType="num">
                                      <p:cBhvr additive="base">
                                        <p:cTn id="21" dur="500" fill="hold"/>
                                        <p:tgtEl>
                                          <p:spTgt spid="1220615"/>
                                        </p:tgtEl>
                                        <p:attrNameLst>
                                          <p:attrName>ppt_x</p:attrName>
                                        </p:attrNameLst>
                                      </p:cBhvr>
                                      <p:tavLst>
                                        <p:tav tm="0">
                                          <p:val>
                                            <p:strVal val="1+#ppt_w/2"/>
                                          </p:val>
                                        </p:tav>
                                        <p:tav tm="100000">
                                          <p:val>
                                            <p:strVal val="#ppt_x"/>
                                          </p:val>
                                        </p:tav>
                                      </p:tavLst>
                                    </p:anim>
                                    <p:anim calcmode="lin" valueType="num">
                                      <p:cBhvr additive="base">
                                        <p:cTn id="22" dur="500" fill="hold"/>
                                        <p:tgtEl>
                                          <p:spTgt spid="1220615"/>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2063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20637">
                                            <p:txEl>
                                              <p:pRg st="1" end="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20637">
                                            <p:txEl>
                                              <p:pRg st="2" end="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206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0615" grpId="0" autoUpdateAnimBg="0"/>
      <p:bldP spid="1220627" grpId="0" build="p" bldLvl="2" autoUpdateAnimBg="0"/>
      <p:bldP spid="1220637" grpId="0" build="p" bldLvl="2"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a:latin typeface="Calibri" charset="0"/>
              </a:rPr>
              <a:t>Paramodulation Example</a:t>
            </a:r>
          </a:p>
        </p:txBody>
      </p:sp>
      <p:grpSp>
        <p:nvGrpSpPr>
          <p:cNvPr id="2" name="Group 3"/>
          <p:cNvGrpSpPr>
            <a:grpSpLocks/>
          </p:cNvGrpSpPr>
          <p:nvPr/>
        </p:nvGrpSpPr>
        <p:grpSpPr bwMode="auto">
          <a:xfrm>
            <a:off x="1143000" y="2514600"/>
            <a:ext cx="6837363" cy="457200"/>
            <a:chOff x="1238" y="2448"/>
            <a:chExt cx="3460" cy="288"/>
          </a:xfrm>
        </p:grpSpPr>
        <p:sp>
          <p:nvSpPr>
            <p:cNvPr id="81926" name="Text Box 4"/>
            <p:cNvSpPr txBox="1">
              <a:spLocks noChangeArrowheads="1"/>
            </p:cNvSpPr>
            <p:nvPr/>
          </p:nvSpPr>
          <p:spPr bwMode="auto">
            <a:xfrm>
              <a:off x="1248" y="2448"/>
              <a:ext cx="345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a:solidFill>
                    <a:srgbClr val="000000"/>
                  </a:solidFill>
                  <a:latin typeface="Courier New" charset="0"/>
                </a:rPr>
                <a:t>L(v)</a:t>
              </a:r>
              <a:r>
                <a:rPr lang="en-US" sz="2000" b="1">
                  <a:solidFill>
                    <a:srgbClr val="000000"/>
                  </a:solidFill>
                  <a:latin typeface="Symbol" charset="0"/>
                </a:rPr>
                <a:t> Ú</a:t>
              </a:r>
              <a:r>
                <a:rPr lang="en-US" sz="2000" b="1">
                  <a:latin typeface="Symbol" charset="0"/>
                </a:rPr>
                <a:t> </a:t>
              </a:r>
              <a:r>
                <a:rPr lang="en-US" sz="2000" b="1">
                  <a:solidFill>
                    <a:schemeClr val="folHlink"/>
                  </a:solidFill>
                  <a:latin typeface="Courier New" charset="0"/>
                </a:rPr>
                <a:t>F(H,v)</a:t>
              </a:r>
              <a:r>
                <a:rPr lang="en-US" sz="2000" b="1" baseline="-25000">
                  <a:solidFill>
                    <a:srgbClr val="CC3300"/>
                  </a:solidFill>
                  <a:latin typeface="Symbol" charset="0"/>
                </a:rPr>
                <a:t> </a:t>
              </a:r>
              <a:r>
                <a:rPr lang="en-US" sz="2000" b="1">
                  <a:solidFill>
                    <a:srgbClr val="CC3300"/>
                  </a:solidFill>
                  <a:latin typeface="Symbol" charset="0"/>
                </a:rPr>
                <a:t>= </a:t>
              </a:r>
              <a:r>
                <a:rPr lang="en-US" sz="2000" b="1">
                  <a:solidFill>
                    <a:srgbClr val="CC3300"/>
                  </a:solidFill>
                  <a:latin typeface="Courier New" charset="0"/>
                </a:rPr>
                <a:t>F(J,v)</a:t>
              </a:r>
              <a:r>
                <a:rPr lang="en-US" sz="2000" b="1">
                  <a:solidFill>
                    <a:srgbClr val="000000"/>
                  </a:solidFill>
                  <a:latin typeface="Palatino" charset="0"/>
                </a:rPr>
                <a:t>,</a:t>
              </a:r>
              <a:r>
                <a:rPr lang="en-US" sz="2000" b="1" baseline="-25000">
                  <a:solidFill>
                    <a:srgbClr val="000000"/>
                  </a:solidFill>
                  <a:latin typeface="Courier New" charset="0"/>
                </a:rPr>
                <a:t> </a:t>
              </a:r>
              <a:r>
                <a:rPr lang="en-US" sz="2000" b="1">
                  <a:solidFill>
                    <a:srgbClr val="000000"/>
                  </a:solidFill>
                  <a:latin typeface="Courier New" charset="0"/>
                </a:rPr>
                <a:t> M(J)</a:t>
              </a:r>
              <a:r>
                <a:rPr lang="en-US" sz="2000" b="1" baseline="-25000">
                  <a:solidFill>
                    <a:srgbClr val="000000"/>
                  </a:solidFill>
                  <a:latin typeface="Symbol" charset="0"/>
                </a:rPr>
                <a:t> </a:t>
              </a:r>
              <a:r>
                <a:rPr lang="en-US" sz="2000" b="1">
                  <a:solidFill>
                    <a:srgbClr val="000000"/>
                  </a:solidFill>
                  <a:latin typeface="Symbol" charset="0"/>
                </a:rPr>
                <a:t>Ú</a:t>
              </a:r>
              <a:r>
                <a:rPr lang="en-US" sz="2000" b="1">
                  <a:latin typeface="Symbol" charset="0"/>
                </a:rPr>
                <a:t> </a:t>
              </a:r>
              <a:r>
                <a:rPr lang="en-US" sz="2000" b="1">
                  <a:solidFill>
                    <a:srgbClr val="CC3300"/>
                  </a:solidFill>
                  <a:latin typeface="Courier New" charset="0"/>
                </a:rPr>
                <a:t>N(</a:t>
              </a:r>
              <a:r>
                <a:rPr lang="en-US" sz="2000" b="1">
                  <a:solidFill>
                    <a:schemeClr val="folHlink"/>
                  </a:solidFill>
                  <a:latin typeface="Courier New" charset="0"/>
                </a:rPr>
                <a:t>F(H,K)</a:t>
              </a:r>
              <a:r>
                <a:rPr lang="en-US" sz="2000" b="1">
                  <a:solidFill>
                    <a:srgbClr val="CC3300"/>
                  </a:solidFill>
                  <a:latin typeface="Courier New" charset="0"/>
                </a:rPr>
                <a:t>)</a:t>
              </a:r>
            </a:p>
          </p:txBody>
        </p:sp>
        <p:sp>
          <p:nvSpPr>
            <p:cNvPr id="81927" name="Line 5"/>
            <p:cNvSpPr>
              <a:spLocks noChangeShapeType="1"/>
            </p:cNvSpPr>
            <p:nvPr/>
          </p:nvSpPr>
          <p:spPr bwMode="auto">
            <a:xfrm>
              <a:off x="1238" y="2736"/>
              <a:ext cx="345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1230854" name="Text Box 6"/>
          <p:cNvSpPr txBox="1">
            <a:spLocks noChangeArrowheads="1"/>
          </p:cNvSpPr>
          <p:nvPr/>
        </p:nvSpPr>
        <p:spPr bwMode="auto">
          <a:xfrm>
            <a:off x="990600" y="2971800"/>
            <a:ext cx="716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spcBef>
                <a:spcPct val="20000"/>
              </a:spcBef>
              <a:buClr>
                <a:schemeClr val="tx1"/>
              </a:buClr>
              <a:buSzPct val="75000"/>
              <a:buFont typeface="Wingdings" charset="0"/>
              <a:buNone/>
            </a:pPr>
            <a:r>
              <a:rPr lang="en-US" sz="2000" b="1" i="1">
                <a:solidFill>
                  <a:srgbClr val="000000"/>
                </a:solidFill>
                <a:latin typeface="Palatino" charset="0"/>
              </a:rPr>
              <a:t>SUBST(</a:t>
            </a:r>
            <a:r>
              <a:rPr lang="en-US" sz="2000" i="1">
                <a:solidFill>
                  <a:schemeClr val="folHlink"/>
                </a:solidFill>
                <a:latin typeface="Symbol" charset="0"/>
              </a:rPr>
              <a:t>q</a:t>
            </a:r>
            <a:r>
              <a:rPr lang="en-US" sz="2000" b="1" i="1">
                <a:solidFill>
                  <a:srgbClr val="000000"/>
                </a:solidFill>
                <a:latin typeface="Palatino" charset="0"/>
              </a:rPr>
              <a:t>, </a:t>
            </a:r>
            <a:r>
              <a:rPr lang="en-US" sz="2000" b="1">
                <a:solidFill>
                  <a:srgbClr val="000000"/>
                </a:solidFill>
                <a:latin typeface="Courier New" charset="0"/>
              </a:rPr>
              <a:t>L(v)</a:t>
            </a:r>
            <a:r>
              <a:rPr lang="en-US" sz="2000" b="1" i="1" baseline="-25000">
                <a:solidFill>
                  <a:srgbClr val="000000"/>
                </a:solidFill>
                <a:latin typeface="Palatino" charset="0"/>
              </a:rPr>
              <a:t> </a:t>
            </a:r>
            <a:r>
              <a:rPr lang="en-US" sz="2000" b="1">
                <a:solidFill>
                  <a:srgbClr val="000000"/>
                </a:solidFill>
                <a:latin typeface="Symbol" charset="0"/>
              </a:rPr>
              <a:t>Ú </a:t>
            </a:r>
            <a:r>
              <a:rPr lang="en-US" sz="2000" b="1">
                <a:solidFill>
                  <a:srgbClr val="000000"/>
                </a:solidFill>
                <a:latin typeface="Courier New" charset="0"/>
              </a:rPr>
              <a:t>M(J)</a:t>
            </a:r>
            <a:r>
              <a:rPr lang="en-US" sz="2000" b="1">
                <a:solidFill>
                  <a:srgbClr val="000000"/>
                </a:solidFill>
                <a:latin typeface="Symbol" charset="0"/>
              </a:rPr>
              <a:t>Ú</a:t>
            </a:r>
            <a:r>
              <a:rPr lang="en-US" sz="2000" b="1">
                <a:latin typeface="Symbol" charset="0"/>
              </a:rPr>
              <a:t> </a:t>
            </a:r>
            <a:r>
              <a:rPr lang="en-US" sz="2000" b="1">
                <a:solidFill>
                  <a:srgbClr val="CC3300"/>
                </a:solidFill>
                <a:latin typeface="Courier New" charset="0"/>
              </a:rPr>
              <a:t>N(F(J,v)</a:t>
            </a:r>
            <a:r>
              <a:rPr lang="en-US" sz="2000" b="1" i="1">
                <a:solidFill>
                  <a:srgbClr val="000000"/>
                </a:solidFill>
                <a:latin typeface="Palatino" charset="0"/>
              </a:rPr>
              <a:t>)</a:t>
            </a:r>
          </a:p>
        </p:txBody>
      </p:sp>
      <p:sp>
        <p:nvSpPr>
          <p:cNvPr id="1230856" name="Rectangle 8"/>
          <p:cNvSpPr>
            <a:spLocks noChangeArrowheads="1"/>
          </p:cNvSpPr>
          <p:nvPr/>
        </p:nvSpPr>
        <p:spPr bwMode="auto">
          <a:xfrm>
            <a:off x="838200" y="3505200"/>
            <a:ext cx="8077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spcBef>
                <a:spcPct val="20000"/>
              </a:spcBef>
              <a:buClr>
                <a:schemeClr val="tx1"/>
              </a:buClr>
              <a:buSzPct val="75000"/>
              <a:buFont typeface="Wingdings" charset="0"/>
              <a:buNone/>
            </a:pPr>
            <a:r>
              <a:rPr lang="en-US" b="1">
                <a:solidFill>
                  <a:srgbClr val="000000"/>
                </a:solidFill>
                <a:latin typeface="Arial" charset="0"/>
              </a:rPr>
              <a:t>	</a:t>
            </a:r>
            <a:r>
              <a:rPr lang="en-US" sz="2000">
                <a:solidFill>
                  <a:srgbClr val="000000"/>
                </a:solidFill>
                <a:latin typeface="Arial" charset="0"/>
              </a:rPr>
              <a:t>Predicates: </a:t>
            </a:r>
            <a:r>
              <a:rPr lang="en-US" sz="2000" b="1">
                <a:solidFill>
                  <a:srgbClr val="000000"/>
                </a:solidFill>
                <a:latin typeface="Courier New" charset="0"/>
              </a:rPr>
              <a:t>L</a:t>
            </a:r>
            <a:r>
              <a:rPr lang="en-US" sz="2000" b="1">
                <a:solidFill>
                  <a:srgbClr val="000000"/>
                </a:solidFill>
                <a:latin typeface="Arial" charset="0"/>
              </a:rPr>
              <a:t>,</a:t>
            </a:r>
            <a:r>
              <a:rPr lang="en-US" sz="2000" b="1">
                <a:solidFill>
                  <a:srgbClr val="000000"/>
                </a:solidFill>
                <a:latin typeface="Courier New" charset="0"/>
              </a:rPr>
              <a:t>M</a:t>
            </a:r>
            <a:r>
              <a:rPr lang="en-US" sz="2000" b="1">
                <a:solidFill>
                  <a:srgbClr val="000000"/>
                </a:solidFill>
                <a:latin typeface="Arial" charset="0"/>
              </a:rPr>
              <a:t>,</a:t>
            </a:r>
            <a:r>
              <a:rPr lang="en-US" sz="2000" b="1">
                <a:solidFill>
                  <a:srgbClr val="000000"/>
                </a:solidFill>
                <a:latin typeface="Courier New" charset="0"/>
              </a:rPr>
              <a:t>N</a:t>
            </a:r>
            <a:r>
              <a:rPr lang="en-US" sz="2000">
                <a:solidFill>
                  <a:srgbClr val="000000"/>
                </a:solidFill>
                <a:latin typeface="Arial" charset="0"/>
              </a:rPr>
              <a:t>   Function:   </a:t>
            </a:r>
            <a:r>
              <a:rPr lang="en-US" sz="2000" b="1">
                <a:solidFill>
                  <a:srgbClr val="000000"/>
                </a:solidFill>
                <a:latin typeface="Courier New" charset="0"/>
              </a:rPr>
              <a:t>F</a:t>
            </a:r>
            <a:r>
              <a:rPr lang="en-US" sz="2000">
                <a:solidFill>
                  <a:srgbClr val="000000"/>
                </a:solidFill>
                <a:latin typeface="Arial" charset="0"/>
              </a:rPr>
              <a:t/>
            </a:r>
            <a:br>
              <a:rPr lang="en-US" sz="2000">
                <a:solidFill>
                  <a:srgbClr val="000000"/>
                </a:solidFill>
                <a:latin typeface="Arial" charset="0"/>
              </a:rPr>
            </a:br>
            <a:r>
              <a:rPr lang="en-US" sz="2000">
                <a:solidFill>
                  <a:srgbClr val="000000"/>
                </a:solidFill>
                <a:latin typeface="Arial" charset="0"/>
              </a:rPr>
              <a:t>Variable:     </a:t>
            </a:r>
            <a:r>
              <a:rPr lang="en-US" sz="2000" b="1">
                <a:solidFill>
                  <a:srgbClr val="000000"/>
                </a:solidFill>
                <a:latin typeface="Courier New" charset="0"/>
              </a:rPr>
              <a:t>v</a:t>
            </a:r>
            <a:r>
              <a:rPr lang="en-US" sz="2000" b="1">
                <a:solidFill>
                  <a:srgbClr val="000000"/>
                </a:solidFill>
                <a:latin typeface="Arial" charset="0"/>
              </a:rPr>
              <a:t> </a:t>
            </a:r>
            <a:r>
              <a:rPr lang="en-US" sz="2000">
                <a:solidFill>
                  <a:srgbClr val="000000"/>
                </a:solidFill>
                <a:latin typeface="Arial" charset="0"/>
              </a:rPr>
              <a:t>        Constants: </a:t>
            </a:r>
            <a:r>
              <a:rPr lang="en-US" sz="2000" b="1">
                <a:solidFill>
                  <a:srgbClr val="000000"/>
                </a:solidFill>
                <a:latin typeface="Courier New" charset="0"/>
              </a:rPr>
              <a:t>H</a:t>
            </a:r>
            <a:r>
              <a:rPr lang="en-US" sz="2000" b="1">
                <a:solidFill>
                  <a:srgbClr val="000000"/>
                </a:solidFill>
                <a:latin typeface="Arial" charset="0"/>
              </a:rPr>
              <a:t>,</a:t>
            </a:r>
            <a:r>
              <a:rPr lang="en-US" sz="2000" b="1">
                <a:solidFill>
                  <a:srgbClr val="000000"/>
                </a:solidFill>
                <a:latin typeface="Courier New" charset="0"/>
              </a:rPr>
              <a:t>J</a:t>
            </a:r>
            <a:r>
              <a:rPr lang="en-US" sz="2000" b="1">
                <a:solidFill>
                  <a:srgbClr val="000000"/>
                </a:solidFill>
                <a:latin typeface="Arial" charset="0"/>
              </a:rPr>
              <a:t>,</a:t>
            </a:r>
            <a:r>
              <a:rPr lang="en-US" sz="2000" b="1">
                <a:solidFill>
                  <a:srgbClr val="000000"/>
                </a:solidFill>
                <a:latin typeface="Courier New" charset="0"/>
              </a:rPr>
              <a:t>K</a:t>
            </a:r>
          </a:p>
          <a:p>
            <a:pPr marL="457200" indent="-457200">
              <a:spcBef>
                <a:spcPct val="20000"/>
              </a:spcBef>
              <a:buClr>
                <a:schemeClr val="tx1"/>
              </a:buClr>
              <a:buSzPct val="75000"/>
              <a:buFont typeface="Wingdings" charset="0"/>
              <a:buNone/>
            </a:pPr>
            <a:endParaRPr lang="en-US" sz="2000" i="1">
              <a:solidFill>
                <a:srgbClr val="000000"/>
              </a:solidFill>
              <a:latin typeface="Palatino" charset="0"/>
            </a:endParaRPr>
          </a:p>
          <a:p>
            <a:pPr marL="457200" indent="-457200">
              <a:spcBef>
                <a:spcPct val="20000"/>
              </a:spcBef>
              <a:buClr>
                <a:schemeClr val="tx1"/>
              </a:buClr>
              <a:buSzPct val="75000"/>
              <a:buFont typeface="Wingdings" charset="0"/>
              <a:buChar char="l"/>
            </a:pPr>
            <a:r>
              <a:rPr lang="en-US" sz="2000" b="1" i="1">
                <a:solidFill>
                  <a:srgbClr val="CC3300"/>
                </a:solidFill>
                <a:latin typeface="Palatino" charset="0"/>
              </a:rPr>
              <a:t>m</a:t>
            </a:r>
            <a:r>
              <a:rPr lang="en-US" sz="2000" b="1" i="1" baseline="-25000">
                <a:solidFill>
                  <a:srgbClr val="CC3300"/>
                </a:solidFill>
                <a:latin typeface="Palatino" charset="0"/>
              </a:rPr>
              <a:t>n</a:t>
            </a:r>
            <a:r>
              <a:rPr lang="en-US" sz="2000" b="1">
                <a:solidFill>
                  <a:srgbClr val="CC3300"/>
                </a:solidFill>
                <a:latin typeface="Palatino" charset="0"/>
              </a:rPr>
              <a:t>[</a:t>
            </a:r>
            <a:r>
              <a:rPr lang="en-US" sz="2000" b="1" i="1">
                <a:solidFill>
                  <a:srgbClr val="CC3300"/>
                </a:solidFill>
                <a:latin typeface="Palatino" charset="0"/>
              </a:rPr>
              <a:t>z</a:t>
            </a:r>
            <a:r>
              <a:rPr lang="en-US" sz="2000" b="1">
                <a:solidFill>
                  <a:srgbClr val="CC3300"/>
                </a:solidFill>
                <a:latin typeface="Palatino" charset="0"/>
              </a:rPr>
              <a:t>]</a:t>
            </a:r>
            <a:r>
              <a:rPr lang="en-US" sz="2000" i="1">
                <a:latin typeface="Palatino" charset="0"/>
              </a:rPr>
              <a:t> </a:t>
            </a:r>
            <a:r>
              <a:rPr lang="en-US" sz="2000">
                <a:solidFill>
                  <a:srgbClr val="000000"/>
                </a:solidFill>
                <a:latin typeface="Arial" charset="0"/>
              </a:rPr>
              <a:t>is </a:t>
            </a:r>
            <a:r>
              <a:rPr lang="en-US" sz="2000" b="1">
                <a:solidFill>
                  <a:srgbClr val="000000"/>
                </a:solidFill>
                <a:latin typeface="Courier New" charset="0"/>
              </a:rPr>
              <a:t>N(F(H,K))</a:t>
            </a:r>
            <a:r>
              <a:rPr lang="en-US" sz="2000">
                <a:solidFill>
                  <a:srgbClr val="000000"/>
                </a:solidFill>
                <a:latin typeface="Arial" charset="0"/>
              </a:rPr>
              <a:t>  and </a:t>
            </a:r>
            <a:r>
              <a:rPr lang="en-US" sz="2000" b="1">
                <a:solidFill>
                  <a:srgbClr val="000000"/>
                </a:solidFill>
                <a:latin typeface="Arial" charset="0"/>
              </a:rPr>
              <a:t> </a:t>
            </a:r>
            <a:r>
              <a:rPr lang="en-US" sz="2000" b="1" i="1">
                <a:solidFill>
                  <a:srgbClr val="CC3300"/>
                </a:solidFill>
                <a:latin typeface="Palatino" charset="0"/>
              </a:rPr>
              <a:t>z</a:t>
            </a:r>
            <a:r>
              <a:rPr lang="en-US" sz="2000" i="1">
                <a:solidFill>
                  <a:srgbClr val="000000"/>
                </a:solidFill>
                <a:latin typeface="Palatino" charset="0"/>
              </a:rPr>
              <a:t> </a:t>
            </a:r>
            <a:r>
              <a:rPr lang="en-US" sz="2000">
                <a:solidFill>
                  <a:srgbClr val="000000"/>
                </a:solidFill>
                <a:latin typeface="Arial" charset="0"/>
              </a:rPr>
              <a:t>is </a:t>
            </a:r>
            <a:r>
              <a:rPr lang="en-US" sz="2000" b="1">
                <a:solidFill>
                  <a:srgbClr val="000000"/>
                </a:solidFill>
                <a:latin typeface="Courier New" charset="0"/>
              </a:rPr>
              <a:t>F(H,K)</a:t>
            </a:r>
            <a:r>
              <a:rPr lang="en-US" sz="2000">
                <a:solidFill>
                  <a:srgbClr val="000000"/>
                </a:solidFill>
                <a:latin typeface="Arial" charset="0"/>
              </a:rPr>
              <a:t/>
            </a:r>
            <a:br>
              <a:rPr lang="en-US" sz="2000">
                <a:solidFill>
                  <a:srgbClr val="000000"/>
                </a:solidFill>
                <a:latin typeface="Arial" charset="0"/>
              </a:rPr>
            </a:br>
            <a:r>
              <a:rPr lang="en-US" sz="2000" b="1" i="1">
                <a:solidFill>
                  <a:srgbClr val="CC3300"/>
                </a:solidFill>
                <a:latin typeface="Palatino" charset="0"/>
              </a:rPr>
              <a:t>x</a:t>
            </a:r>
            <a:r>
              <a:rPr lang="en-US" sz="2000" b="1" i="1" baseline="-25000">
                <a:solidFill>
                  <a:srgbClr val="CC3300"/>
                </a:solidFill>
                <a:latin typeface="Palatino" charset="0"/>
              </a:rPr>
              <a:t> </a:t>
            </a:r>
            <a:r>
              <a:rPr lang="en-US" sz="2000" b="1" i="1">
                <a:solidFill>
                  <a:srgbClr val="CC3300"/>
                </a:solidFill>
                <a:latin typeface="Palatino" charset="0"/>
              </a:rPr>
              <a:t>= y</a:t>
            </a:r>
            <a:r>
              <a:rPr lang="en-US" sz="2000">
                <a:solidFill>
                  <a:srgbClr val="000000"/>
                </a:solidFill>
                <a:latin typeface="Arial" charset="0"/>
              </a:rPr>
              <a:t>  is where  </a:t>
            </a:r>
            <a:r>
              <a:rPr lang="en-US" sz="2000" b="1" i="1">
                <a:solidFill>
                  <a:srgbClr val="CC3300"/>
                </a:solidFill>
                <a:latin typeface="Palatino" charset="0"/>
              </a:rPr>
              <a:t>x</a:t>
            </a:r>
            <a:r>
              <a:rPr lang="en-US" sz="2000" b="1" i="1">
                <a:solidFill>
                  <a:srgbClr val="000000"/>
                </a:solidFill>
                <a:latin typeface="Palatino" charset="0"/>
              </a:rPr>
              <a:t> </a:t>
            </a:r>
            <a:r>
              <a:rPr lang="en-US" sz="2000" i="1">
                <a:solidFill>
                  <a:srgbClr val="000000"/>
                </a:solidFill>
                <a:latin typeface="Palatino" charset="0"/>
              </a:rPr>
              <a:t> </a:t>
            </a:r>
            <a:r>
              <a:rPr lang="en-US" sz="2000">
                <a:solidFill>
                  <a:srgbClr val="000000"/>
                </a:solidFill>
                <a:latin typeface="Arial" charset="0"/>
              </a:rPr>
              <a:t>is </a:t>
            </a:r>
            <a:r>
              <a:rPr lang="en-US" sz="2000" b="1">
                <a:solidFill>
                  <a:srgbClr val="000000"/>
                </a:solidFill>
                <a:latin typeface="Courier New" charset="0"/>
              </a:rPr>
              <a:t>F(H,v)</a:t>
            </a:r>
            <a:r>
              <a:rPr lang="en-US" sz="2000">
                <a:solidFill>
                  <a:srgbClr val="000000"/>
                </a:solidFill>
                <a:latin typeface="Arial" charset="0"/>
              </a:rPr>
              <a:t>  and  </a:t>
            </a:r>
            <a:r>
              <a:rPr lang="en-US" sz="2000" b="1" i="1">
                <a:solidFill>
                  <a:srgbClr val="CC3300"/>
                </a:solidFill>
                <a:latin typeface="Palatino" charset="0"/>
              </a:rPr>
              <a:t>y</a:t>
            </a:r>
            <a:r>
              <a:rPr lang="en-US" sz="2000" b="1" i="1">
                <a:solidFill>
                  <a:srgbClr val="000000"/>
                </a:solidFill>
                <a:latin typeface="Palatino" charset="0"/>
              </a:rPr>
              <a:t> </a:t>
            </a:r>
            <a:r>
              <a:rPr lang="en-US" sz="2000" i="1">
                <a:solidFill>
                  <a:srgbClr val="000000"/>
                </a:solidFill>
                <a:latin typeface="Palatino" charset="0"/>
              </a:rPr>
              <a:t> </a:t>
            </a:r>
            <a:r>
              <a:rPr lang="en-US" sz="2000">
                <a:solidFill>
                  <a:srgbClr val="000000"/>
                </a:solidFill>
                <a:latin typeface="Arial" charset="0"/>
              </a:rPr>
              <a:t>is </a:t>
            </a:r>
            <a:r>
              <a:rPr lang="en-US" sz="2000" b="1">
                <a:solidFill>
                  <a:srgbClr val="000000"/>
                </a:solidFill>
                <a:latin typeface="Courier New" charset="0"/>
              </a:rPr>
              <a:t>F(J,v)</a:t>
            </a:r>
            <a:endParaRPr lang="en-US" sz="2000" b="1" i="1">
              <a:solidFill>
                <a:srgbClr val="000000"/>
              </a:solidFill>
              <a:latin typeface="Palatino" charset="0"/>
            </a:endParaRPr>
          </a:p>
          <a:p>
            <a:pPr marL="457200" indent="-457200">
              <a:spcBef>
                <a:spcPct val="20000"/>
              </a:spcBef>
              <a:buClr>
                <a:schemeClr val="tx1"/>
              </a:buClr>
              <a:buSzPct val="75000"/>
              <a:buFont typeface="Wingdings" charset="0"/>
              <a:buChar char="l"/>
            </a:pPr>
            <a:r>
              <a:rPr lang="en-US" sz="2000" b="1">
                <a:solidFill>
                  <a:srgbClr val="000000"/>
                </a:solidFill>
                <a:latin typeface="Palatino" charset="0"/>
              </a:rPr>
              <a:t>UNIFY(</a:t>
            </a:r>
            <a:r>
              <a:rPr lang="en-US" sz="2000" b="1" i="1">
                <a:solidFill>
                  <a:srgbClr val="000000"/>
                </a:solidFill>
                <a:latin typeface="Palatino" charset="0"/>
              </a:rPr>
              <a:t>x, z</a:t>
            </a:r>
            <a:r>
              <a:rPr lang="en-US" sz="2000" b="1">
                <a:solidFill>
                  <a:srgbClr val="000000"/>
                </a:solidFill>
                <a:latin typeface="Palatino" charset="0"/>
              </a:rPr>
              <a:t>)	</a:t>
            </a:r>
            <a:r>
              <a:rPr lang="en-US" sz="2000" b="1" i="1">
                <a:solidFill>
                  <a:srgbClr val="000000"/>
                </a:solidFill>
                <a:latin typeface="Palatino" charset="0"/>
              </a:rPr>
              <a:t>		</a:t>
            </a:r>
            <a:r>
              <a:rPr lang="en-US" sz="2000">
                <a:solidFill>
                  <a:srgbClr val="000000"/>
                </a:solidFill>
                <a:latin typeface="Arial" charset="0"/>
              </a:rPr>
              <a:t>result in </a:t>
            </a:r>
            <a:r>
              <a:rPr lang="en-US" sz="2000" i="1">
                <a:solidFill>
                  <a:schemeClr val="folHlink"/>
                </a:solidFill>
                <a:latin typeface="Symbol" charset="0"/>
              </a:rPr>
              <a:t>q </a:t>
            </a:r>
            <a:r>
              <a:rPr lang="en-US" sz="2000">
                <a:solidFill>
                  <a:schemeClr val="folHlink"/>
                </a:solidFill>
                <a:latin typeface="Symbol" charset="0"/>
              </a:rPr>
              <a:t>=</a:t>
            </a:r>
            <a:r>
              <a:rPr lang="en-US" sz="2000" b="1">
                <a:solidFill>
                  <a:schemeClr val="folHlink"/>
                </a:solidFill>
                <a:latin typeface="Arial" charset="0"/>
              </a:rPr>
              <a:t> </a:t>
            </a:r>
            <a:r>
              <a:rPr lang="en-US" sz="2000">
                <a:solidFill>
                  <a:schemeClr val="folHlink"/>
                </a:solidFill>
                <a:latin typeface="Palatino" charset="0"/>
              </a:rPr>
              <a:t>{</a:t>
            </a:r>
            <a:r>
              <a:rPr lang="en-US" sz="2000" b="1">
                <a:solidFill>
                  <a:schemeClr val="folHlink"/>
                </a:solidFill>
                <a:latin typeface="Courier New" charset="0"/>
              </a:rPr>
              <a:t>v</a:t>
            </a:r>
            <a:r>
              <a:rPr lang="en-US" sz="2000" i="1">
                <a:solidFill>
                  <a:schemeClr val="folHlink"/>
                </a:solidFill>
                <a:latin typeface="Palatino" charset="0"/>
              </a:rPr>
              <a:t>/</a:t>
            </a:r>
            <a:r>
              <a:rPr lang="en-US" sz="2000" b="1">
                <a:solidFill>
                  <a:schemeClr val="folHlink"/>
                </a:solidFill>
                <a:latin typeface="Courier New" charset="0"/>
              </a:rPr>
              <a:t>K</a:t>
            </a:r>
            <a:r>
              <a:rPr lang="en-US" sz="2000">
                <a:solidFill>
                  <a:schemeClr val="folHlink"/>
                </a:solidFill>
                <a:latin typeface="Palatino" charset="0"/>
              </a:rPr>
              <a:t>}</a:t>
            </a:r>
          </a:p>
          <a:p>
            <a:pPr marL="457200" indent="-457200">
              <a:spcBef>
                <a:spcPct val="20000"/>
              </a:spcBef>
              <a:buClr>
                <a:schemeClr val="tx1"/>
              </a:buClr>
              <a:buSzPct val="75000"/>
              <a:buFont typeface="Wingdings" charset="0"/>
              <a:buChar char="l"/>
            </a:pPr>
            <a:r>
              <a:rPr lang="en-US" sz="2000" b="1">
                <a:solidFill>
                  <a:srgbClr val="000000"/>
                </a:solidFill>
                <a:latin typeface="Palatino" charset="0"/>
              </a:rPr>
              <a:t>SUBST</a:t>
            </a:r>
            <a:r>
              <a:rPr lang="en-US" sz="2000">
                <a:solidFill>
                  <a:srgbClr val="000000"/>
                </a:solidFill>
                <a:latin typeface="Arial" charset="0"/>
              </a:rPr>
              <a:t>(</a:t>
            </a:r>
            <a:r>
              <a:rPr lang="en-US" sz="2000" i="1">
                <a:solidFill>
                  <a:srgbClr val="000000"/>
                </a:solidFill>
                <a:latin typeface="Symbol" charset="0"/>
              </a:rPr>
              <a:t>q</a:t>
            </a:r>
            <a:r>
              <a:rPr lang="en-US" sz="2000">
                <a:solidFill>
                  <a:srgbClr val="000000"/>
                </a:solidFill>
                <a:latin typeface="Palatino" charset="0"/>
              </a:rPr>
              <a:t>, </a:t>
            </a:r>
            <a:r>
              <a:rPr lang="en-US" sz="2000" b="1" i="1">
                <a:solidFill>
                  <a:srgbClr val="000000"/>
                </a:solidFill>
                <a:latin typeface="Palatino" charset="0"/>
              </a:rPr>
              <a:t>…</a:t>
            </a:r>
            <a:r>
              <a:rPr lang="en-US" sz="2000" b="1">
                <a:solidFill>
                  <a:srgbClr val="000000"/>
                </a:solidFill>
                <a:latin typeface="Palatino" charset="0"/>
              </a:rPr>
              <a:t>)</a:t>
            </a:r>
            <a:r>
              <a:rPr lang="en-US" sz="1000" b="1">
                <a:solidFill>
                  <a:srgbClr val="000000"/>
                </a:solidFill>
                <a:latin typeface="Arial" charset="0"/>
              </a:rPr>
              <a:t>  </a:t>
            </a:r>
            <a:r>
              <a:rPr lang="en-US" b="1">
                <a:solidFill>
                  <a:srgbClr val="000000"/>
                </a:solidFill>
                <a:latin typeface="Arial" charset="0"/>
              </a:rPr>
              <a:t>results in inferred sentence:</a:t>
            </a:r>
            <a:r>
              <a:rPr lang="en-US" sz="2000" b="1">
                <a:latin typeface="Courier New" charset="0"/>
              </a:rPr>
              <a:t/>
            </a:r>
            <a:br>
              <a:rPr lang="en-US" sz="2000" b="1">
                <a:latin typeface="Courier New" charset="0"/>
              </a:rPr>
            </a:br>
            <a:r>
              <a:rPr lang="en-US" sz="2000" b="1">
                <a:solidFill>
                  <a:srgbClr val="CC3300"/>
                </a:solidFill>
                <a:latin typeface="Courier New" charset="0"/>
              </a:rPr>
              <a:t>L(K)</a:t>
            </a:r>
            <a:r>
              <a:rPr lang="en-US" sz="2000" b="1" i="1" baseline="-25000">
                <a:solidFill>
                  <a:srgbClr val="CC3300"/>
                </a:solidFill>
                <a:latin typeface="Palatino" charset="0"/>
              </a:rPr>
              <a:t> </a:t>
            </a:r>
            <a:r>
              <a:rPr lang="en-US" sz="2000" b="1">
                <a:solidFill>
                  <a:srgbClr val="CC3300"/>
                </a:solidFill>
                <a:latin typeface="Symbol" charset="0"/>
              </a:rPr>
              <a:t>Ú</a:t>
            </a:r>
            <a:r>
              <a:rPr lang="en-US" sz="2000" b="1" i="1">
                <a:solidFill>
                  <a:srgbClr val="CC3300"/>
                </a:solidFill>
                <a:latin typeface="Palatino" charset="0"/>
              </a:rPr>
              <a:t> </a:t>
            </a:r>
            <a:r>
              <a:rPr lang="en-US" sz="2000" b="1">
                <a:solidFill>
                  <a:srgbClr val="CC3300"/>
                </a:solidFill>
                <a:latin typeface="Courier New" charset="0"/>
              </a:rPr>
              <a:t>M(J)</a:t>
            </a:r>
            <a:r>
              <a:rPr lang="en-US" sz="2000" b="1">
                <a:solidFill>
                  <a:srgbClr val="CC3300"/>
                </a:solidFill>
                <a:latin typeface="Symbol" charset="0"/>
              </a:rPr>
              <a:t>Ú </a:t>
            </a:r>
            <a:r>
              <a:rPr lang="en-US" sz="2000" b="1">
                <a:solidFill>
                  <a:srgbClr val="CC3300"/>
                </a:solidFill>
                <a:latin typeface="Courier New" charset="0"/>
              </a:rPr>
              <a:t>N(F(J,K))</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30854"/>
                                        </p:tgtEl>
                                        <p:attrNameLst>
                                          <p:attrName>style.visibility</p:attrName>
                                        </p:attrNameLst>
                                      </p:cBhvr>
                                      <p:to>
                                        <p:strVal val="visible"/>
                                      </p:to>
                                    </p:set>
                                    <p:anim calcmode="lin" valueType="num">
                                      <p:cBhvr additive="base">
                                        <p:cTn id="13" dur="500" fill="hold"/>
                                        <p:tgtEl>
                                          <p:spTgt spid="1230854"/>
                                        </p:tgtEl>
                                        <p:attrNameLst>
                                          <p:attrName>ppt_x</p:attrName>
                                        </p:attrNameLst>
                                      </p:cBhvr>
                                      <p:tavLst>
                                        <p:tav tm="0">
                                          <p:val>
                                            <p:strVal val="1+#ppt_w/2"/>
                                          </p:val>
                                        </p:tav>
                                        <p:tav tm="100000">
                                          <p:val>
                                            <p:strVal val="#ppt_x"/>
                                          </p:val>
                                        </p:tav>
                                      </p:tavLst>
                                    </p:anim>
                                    <p:anim calcmode="lin" valueType="num">
                                      <p:cBhvr additive="base">
                                        <p:cTn id="14" dur="500" fill="hold"/>
                                        <p:tgtEl>
                                          <p:spTgt spid="123085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3085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30856">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30856">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3085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854" grpId="0" autoUpdateAnimBg="0"/>
      <p:bldP spid="1230856"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59523" name="Rectangle 3"/>
          <p:cNvSpPr>
            <a:spLocks noGrp="1" noChangeArrowheads="1"/>
          </p:cNvSpPr>
          <p:nvPr>
            <p:ph idx="1"/>
          </p:nvPr>
        </p:nvSpPr>
        <p:spPr>
          <a:xfrm>
            <a:off x="457200" y="1600200"/>
            <a:ext cx="8610600" cy="5029200"/>
          </a:xfrm>
        </p:spPr>
        <p:txBody>
          <a:bodyPr rtlCol="0">
            <a:normAutofit fontScale="85000" lnSpcReduction="20000"/>
          </a:bodyPr>
          <a:lstStyle/>
          <a:p>
            <a:pPr eaLnBrk="1" fontAlgn="auto" hangingPunct="1">
              <a:spcAft>
                <a:spcPts val="0"/>
              </a:spcAft>
              <a:buFont typeface="Wingdings" pitchFamily="2" charset="2"/>
              <a:buNone/>
              <a:defRPr/>
            </a:pPr>
            <a:r>
              <a:rPr lang="en-US" sz="3300" b="1" dirty="0" smtClean="0">
                <a:solidFill>
                  <a:srgbClr val="CC3300"/>
                </a:solidFill>
                <a:ea typeface="+mn-ea"/>
              </a:rPr>
              <a:t>Universal quantifier</a:t>
            </a:r>
            <a:r>
              <a:rPr lang="en-US" dirty="0" smtClean="0">
                <a:ea typeface="+mn-ea"/>
              </a:rPr>
              <a:t>: </a:t>
            </a:r>
            <a:r>
              <a:rPr lang="en-US" dirty="0">
                <a:ea typeface="+mn-ea"/>
              </a:rPr>
              <a:t> </a:t>
            </a:r>
            <a:r>
              <a:rPr lang="en-US" dirty="0" smtClean="0">
                <a:solidFill>
                  <a:srgbClr val="CC3300"/>
                </a:solidFill>
                <a:latin typeface="Symbol" pitchFamily="18" charset="2"/>
                <a:ea typeface="+mn-ea"/>
              </a:rPr>
              <a:t>∀</a:t>
            </a:r>
            <a:r>
              <a:rPr lang="en-US" dirty="0" smtClean="0">
                <a:latin typeface="Courier New" pitchFamily="49" charset="0"/>
                <a:ea typeface="+mn-ea"/>
              </a:rPr>
              <a:t>&lt;variable&gt; &lt;sentence&gt;</a:t>
            </a:r>
          </a:p>
          <a:p>
            <a:pPr eaLnBrk="1" fontAlgn="auto" hangingPunct="1">
              <a:spcAft>
                <a:spcPts val="0"/>
              </a:spcAft>
              <a:buFont typeface="Wingdings" pitchFamily="2" charset="2"/>
              <a:buNone/>
              <a:defRPr/>
            </a:pPr>
            <a:endParaRPr lang="en-US" dirty="0" smtClean="0">
              <a:latin typeface="Courier New" pitchFamily="49" charset="0"/>
              <a:ea typeface="+mn-ea"/>
            </a:endParaRPr>
          </a:p>
          <a:p>
            <a:pPr eaLnBrk="1" fontAlgn="auto" hangingPunct="1">
              <a:spcAft>
                <a:spcPts val="0"/>
              </a:spcAft>
              <a:buFont typeface="Arial" pitchFamily="34" charset="0"/>
              <a:buChar char="•"/>
              <a:defRPr/>
            </a:pPr>
            <a:r>
              <a:rPr lang="en-US" sz="3300" dirty="0" smtClean="0">
                <a:ea typeface="+mn-ea"/>
              </a:rPr>
              <a:t>Means the sentence is true </a:t>
            </a:r>
            <a:r>
              <a:rPr lang="en-US" sz="3300" b="1" dirty="0" smtClean="0">
                <a:solidFill>
                  <a:srgbClr val="CC3300"/>
                </a:solidFill>
                <a:ea typeface="+mn-ea"/>
              </a:rPr>
              <a:t>for all</a:t>
            </a:r>
            <a:r>
              <a:rPr lang="en-US" sz="3300" b="1" dirty="0" smtClean="0">
                <a:ea typeface="+mn-ea"/>
              </a:rPr>
              <a:t> </a:t>
            </a:r>
            <a:r>
              <a:rPr lang="en-US" sz="3300" dirty="0" smtClean="0">
                <a:ea typeface="+mn-ea"/>
              </a:rPr>
              <a:t>values of </a:t>
            </a:r>
            <a:r>
              <a:rPr lang="en-US" sz="3300" i="1" dirty="0" smtClean="0">
                <a:ea typeface="+mn-ea"/>
              </a:rPr>
              <a:t>x</a:t>
            </a:r>
            <a:r>
              <a:rPr lang="en-US" sz="3300" dirty="0" smtClean="0">
                <a:ea typeface="+mn-ea"/>
              </a:rPr>
              <a:t> in the domain of variable </a:t>
            </a:r>
            <a:r>
              <a:rPr lang="en-US" sz="3300" i="1" dirty="0" smtClean="0">
                <a:ea typeface="+mn-ea"/>
              </a:rPr>
              <a:t>x</a:t>
            </a:r>
          </a:p>
          <a:p>
            <a:pPr lvl="3" eaLnBrk="1" fontAlgn="auto" hangingPunct="1">
              <a:spcAft>
                <a:spcPts val="0"/>
              </a:spcAft>
              <a:buFont typeface="Arial" pitchFamily="34" charset="0"/>
              <a:buChar char="–"/>
              <a:defRPr/>
            </a:pPr>
            <a:endParaRPr lang="en-US" sz="2100" dirty="0" smtClean="0">
              <a:ea typeface="+mn-ea"/>
            </a:endParaRPr>
          </a:p>
          <a:p>
            <a:pPr eaLnBrk="1" fontAlgn="auto" hangingPunct="1">
              <a:spcAft>
                <a:spcPts val="0"/>
              </a:spcAft>
              <a:buFont typeface="Arial" pitchFamily="34" charset="0"/>
              <a:buChar char="•"/>
              <a:defRPr/>
            </a:pPr>
            <a:r>
              <a:rPr lang="en-US" dirty="0" smtClean="0">
                <a:ea typeface="+mn-ea"/>
              </a:rPr>
              <a:t>Main connective typically is: </a:t>
            </a:r>
            <a:r>
              <a:rPr lang="en-US" sz="4200" dirty="0" smtClean="0">
                <a:solidFill>
                  <a:schemeClr val="folHlink"/>
                </a:solidFill>
                <a:latin typeface="Symbol" pitchFamily="18" charset="2"/>
                <a:ea typeface="+mn-ea"/>
              </a:rPr>
              <a:t>⇒</a:t>
            </a:r>
            <a:r>
              <a:rPr lang="en-US" dirty="0" smtClean="0">
                <a:latin typeface="Symbol" pitchFamily="18" charset="2"/>
                <a:ea typeface="+mn-ea"/>
              </a:rPr>
              <a:t>   </a:t>
            </a:r>
            <a:r>
              <a:rPr lang="en-US" dirty="0" smtClean="0">
                <a:ea typeface="+mn-ea"/>
              </a:rPr>
              <a:t>forming if-then rules</a:t>
            </a:r>
            <a:endParaRPr lang="en-US" dirty="0" smtClean="0">
              <a:latin typeface="Symbol" pitchFamily="18" charset="2"/>
              <a:ea typeface="+mn-ea"/>
            </a:endParaRPr>
          </a:p>
          <a:p>
            <a:pPr lvl="1" eaLnBrk="1" fontAlgn="auto" hangingPunct="1">
              <a:spcAft>
                <a:spcPts val="0"/>
              </a:spcAft>
              <a:buFont typeface="Arial" pitchFamily="34" charset="0"/>
              <a:buChar char="–"/>
              <a:defRPr/>
            </a:pPr>
            <a:r>
              <a:rPr lang="en-US" sz="3500" b="1" dirty="0" smtClean="0">
                <a:latin typeface="Palatino" pitchFamily="18" charset="0"/>
                <a:ea typeface="+mn-ea"/>
              </a:rPr>
              <a:t>All humans are mammals</a:t>
            </a:r>
            <a:r>
              <a:rPr lang="en-US" sz="3500" b="1" i="1" dirty="0" smtClean="0">
                <a:latin typeface="Palatino" pitchFamily="18" charset="0"/>
                <a:ea typeface="+mn-ea"/>
              </a:rPr>
              <a:t>  </a:t>
            </a:r>
            <a:r>
              <a:rPr lang="en-US" sz="2600" b="1" dirty="0" smtClean="0">
                <a:ea typeface="+mn-ea"/>
              </a:rPr>
              <a:t>becomes in FOL: </a:t>
            </a:r>
            <a:endParaRPr lang="en-US" sz="2600" dirty="0" smtClean="0">
              <a:ea typeface="+mn-ea"/>
            </a:endParaRPr>
          </a:p>
          <a:p>
            <a:pPr marL="457200" lvl="1" indent="0" eaLnBrk="1" fontAlgn="auto" hangingPunct="1">
              <a:spcAft>
                <a:spcPts val="0"/>
              </a:spcAft>
              <a:buFont typeface="Arial" pitchFamily="34" charset="0"/>
              <a:buNone/>
              <a:defRPr/>
            </a:pPr>
            <a:r>
              <a:rPr lang="en-US" sz="2600" b="1" dirty="0" smtClean="0">
                <a:solidFill>
                  <a:schemeClr val="folHlink"/>
                </a:solidFill>
                <a:latin typeface="Symbol" pitchFamily="18" charset="2"/>
                <a:ea typeface="+mn-ea"/>
              </a:rPr>
              <a:t>	∀</a:t>
            </a:r>
            <a:r>
              <a:rPr lang="en-US" sz="2600" b="1" dirty="0" smtClean="0">
                <a:latin typeface="Courier New" pitchFamily="49" charset="0"/>
                <a:ea typeface="+mn-ea"/>
              </a:rPr>
              <a:t>x Human(x)</a:t>
            </a:r>
            <a:r>
              <a:rPr lang="en-US" sz="2600" b="1" dirty="0" smtClean="0">
                <a:latin typeface="Symbol" pitchFamily="18" charset="2"/>
                <a:ea typeface="+mn-ea"/>
              </a:rPr>
              <a:t> </a:t>
            </a:r>
            <a:r>
              <a:rPr lang="en-US" sz="2600" b="1" dirty="0" smtClean="0">
                <a:solidFill>
                  <a:schemeClr val="folHlink"/>
                </a:solidFill>
                <a:latin typeface="Symbol" pitchFamily="18" charset="2"/>
                <a:ea typeface="+mn-ea"/>
              </a:rPr>
              <a:t>⇒</a:t>
            </a:r>
            <a:r>
              <a:rPr lang="en-US" sz="2600" b="1" dirty="0" smtClean="0">
                <a:latin typeface="Courier New" pitchFamily="49" charset="0"/>
                <a:ea typeface="+mn-ea"/>
              </a:rPr>
              <a:t> Mammal(x)</a:t>
            </a:r>
          </a:p>
          <a:p>
            <a:pPr lvl="1" eaLnBrk="1" fontAlgn="auto" hangingPunct="1">
              <a:spcAft>
                <a:spcPts val="0"/>
              </a:spcAft>
              <a:buFontTx/>
              <a:buNone/>
              <a:defRPr/>
            </a:pPr>
            <a:r>
              <a:rPr lang="en-US" sz="2600" dirty="0" smtClean="0">
                <a:ea typeface="+mn-ea"/>
              </a:rPr>
              <a:t>        i.e., for all </a:t>
            </a:r>
            <a:r>
              <a:rPr lang="en-US" sz="2600" i="1" dirty="0" smtClean="0">
                <a:ea typeface="+mn-ea"/>
              </a:rPr>
              <a:t>x,</a:t>
            </a:r>
            <a:r>
              <a:rPr lang="en-US" sz="2600" dirty="0" smtClean="0">
                <a:ea typeface="+mn-ea"/>
              </a:rPr>
              <a:t> if </a:t>
            </a:r>
            <a:r>
              <a:rPr lang="en-US" sz="2600" i="1" dirty="0" smtClean="0">
                <a:ea typeface="+mn-ea"/>
              </a:rPr>
              <a:t>x</a:t>
            </a:r>
            <a:r>
              <a:rPr lang="en-US" sz="2600" dirty="0" smtClean="0">
                <a:ea typeface="+mn-ea"/>
              </a:rPr>
              <a:t> is a human then </a:t>
            </a:r>
            <a:r>
              <a:rPr lang="en-US" sz="2600" i="1" dirty="0" smtClean="0">
                <a:ea typeface="+mn-ea"/>
              </a:rPr>
              <a:t>x</a:t>
            </a:r>
            <a:r>
              <a:rPr lang="en-US" sz="2600" dirty="0" smtClean="0">
                <a:ea typeface="+mn-ea"/>
              </a:rPr>
              <a:t> is a mammal</a:t>
            </a:r>
          </a:p>
          <a:p>
            <a:pPr lvl="1" eaLnBrk="1" fontAlgn="auto" hangingPunct="1">
              <a:spcAft>
                <a:spcPts val="0"/>
              </a:spcAft>
              <a:buFont typeface="Arial" pitchFamily="34" charset="0"/>
              <a:buChar char="–"/>
              <a:defRPr/>
            </a:pPr>
            <a:r>
              <a:rPr lang="en-US" sz="3500" b="1" dirty="0" smtClean="0">
                <a:latin typeface="Palatino" pitchFamily="18" charset="0"/>
                <a:ea typeface="+mn-ea"/>
              </a:rPr>
              <a:t>Mammals must have fur </a:t>
            </a:r>
            <a:r>
              <a:rPr lang="en-US" sz="2600" b="1" dirty="0" smtClean="0">
                <a:ea typeface="+mn-ea"/>
              </a:rPr>
              <a:t> becomes in FOL: </a:t>
            </a:r>
            <a:endParaRPr lang="en-US" sz="2600" dirty="0" smtClean="0">
              <a:ea typeface="+mn-ea"/>
            </a:endParaRPr>
          </a:p>
          <a:p>
            <a:pPr marL="457200" lvl="1" indent="0" eaLnBrk="1" fontAlgn="auto" hangingPunct="1">
              <a:spcAft>
                <a:spcPts val="0"/>
              </a:spcAft>
              <a:buFont typeface="Arial" pitchFamily="34" charset="0"/>
              <a:buNone/>
              <a:defRPr/>
            </a:pPr>
            <a:r>
              <a:rPr lang="en-US" sz="2600" b="1" dirty="0" smtClean="0">
                <a:solidFill>
                  <a:schemeClr val="folHlink"/>
                </a:solidFill>
                <a:latin typeface="Symbol" pitchFamily="18" charset="2"/>
                <a:ea typeface="+mn-ea"/>
              </a:rPr>
              <a:t>	∀</a:t>
            </a:r>
            <a:r>
              <a:rPr lang="en-US" sz="2600" b="1" dirty="0" smtClean="0">
                <a:latin typeface="Courier New" pitchFamily="49" charset="0"/>
                <a:ea typeface="+mn-ea"/>
              </a:rPr>
              <a:t>x Mammal(x)</a:t>
            </a:r>
            <a:r>
              <a:rPr lang="en-US" sz="2600" b="1" dirty="0" smtClean="0">
                <a:latin typeface="Symbol" pitchFamily="18" charset="2"/>
                <a:ea typeface="+mn-ea"/>
              </a:rPr>
              <a:t> </a:t>
            </a:r>
            <a:r>
              <a:rPr lang="en-US" sz="2600" b="1" dirty="0" smtClean="0">
                <a:solidFill>
                  <a:schemeClr val="folHlink"/>
                </a:solidFill>
                <a:latin typeface="Symbol" pitchFamily="18" charset="2"/>
                <a:ea typeface="+mn-ea"/>
              </a:rPr>
              <a:t>⇒</a:t>
            </a:r>
            <a:r>
              <a:rPr lang="en-US" sz="2600" b="1" dirty="0" smtClean="0">
                <a:latin typeface="Courier New" pitchFamily="49" charset="0"/>
                <a:ea typeface="+mn-ea"/>
              </a:rPr>
              <a:t> </a:t>
            </a:r>
            <a:r>
              <a:rPr lang="en-US" sz="2600" b="1" dirty="0" err="1" smtClean="0">
                <a:latin typeface="Courier New" pitchFamily="49" charset="0"/>
                <a:ea typeface="+mn-ea"/>
              </a:rPr>
              <a:t>HasFur</a:t>
            </a:r>
            <a:r>
              <a:rPr lang="en-US" sz="2600" b="1" dirty="0" smtClean="0">
                <a:latin typeface="Courier New" pitchFamily="49" charset="0"/>
                <a:ea typeface="+mn-ea"/>
              </a:rPr>
              <a:t>(x)</a:t>
            </a:r>
          </a:p>
          <a:p>
            <a:pPr lvl="1" eaLnBrk="1" fontAlgn="auto" hangingPunct="1">
              <a:spcAft>
                <a:spcPts val="0"/>
              </a:spcAft>
              <a:buFontTx/>
              <a:buNone/>
              <a:defRPr/>
            </a:pPr>
            <a:r>
              <a:rPr lang="en-US" sz="2600" dirty="0" smtClean="0">
                <a:ea typeface="+mn-ea"/>
              </a:rPr>
              <a:t>        for all </a:t>
            </a:r>
            <a:r>
              <a:rPr lang="en-US" sz="2600" i="1" dirty="0" smtClean="0">
                <a:ea typeface="+mn-ea"/>
              </a:rPr>
              <a:t>x,</a:t>
            </a:r>
            <a:r>
              <a:rPr lang="en-US" sz="2600" dirty="0" smtClean="0">
                <a:ea typeface="+mn-ea"/>
              </a:rPr>
              <a:t> if </a:t>
            </a:r>
            <a:r>
              <a:rPr lang="en-US" sz="2600" i="1" dirty="0" smtClean="0">
                <a:ea typeface="+mn-ea"/>
              </a:rPr>
              <a:t>x</a:t>
            </a:r>
            <a:r>
              <a:rPr lang="en-US" sz="2600" dirty="0" smtClean="0">
                <a:ea typeface="+mn-ea"/>
              </a:rPr>
              <a:t> is a mammal then </a:t>
            </a:r>
            <a:r>
              <a:rPr lang="en-US" sz="2600" i="1" dirty="0" smtClean="0">
                <a:ea typeface="+mn-ea"/>
              </a:rPr>
              <a:t>x</a:t>
            </a:r>
            <a:r>
              <a:rPr lang="en-US" sz="2600" dirty="0" smtClean="0">
                <a:ea typeface="+mn-ea"/>
              </a:rPr>
              <a:t> has fur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95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95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95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595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5952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5952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5952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25952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2595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23" grpId="0" build="p" bldLvl="2"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222659" name="Rectangle 3"/>
          <p:cNvSpPr>
            <a:spLocks noGrp="1" noChangeArrowheads="1"/>
          </p:cNvSpPr>
          <p:nvPr>
            <p:ph idx="1"/>
          </p:nvPr>
        </p:nvSpPr>
        <p:spPr/>
        <p:txBody>
          <a:bodyPr/>
          <a:lstStyle/>
          <a:p>
            <a:pPr eaLnBrk="1" hangingPunct="1"/>
            <a:endParaRPr lang="en-US">
              <a:latin typeface="Calibri" charset="0"/>
            </a:endParaRPr>
          </a:p>
          <a:p>
            <a:pPr eaLnBrk="1" hangingPunct="1"/>
            <a:r>
              <a:rPr lang="en-US">
                <a:latin typeface="Calibri" charset="0"/>
              </a:rPr>
              <a:t>Resolution refutation proofs can be thought of as search:</a:t>
            </a:r>
          </a:p>
          <a:p>
            <a:pPr lvl="1" eaLnBrk="1" hangingPunct="1"/>
            <a:r>
              <a:rPr lang="en-US">
                <a:latin typeface="Calibri" charset="0"/>
              </a:rPr>
              <a:t>reversed construction of search tree (leaves to root)</a:t>
            </a:r>
          </a:p>
          <a:p>
            <a:pPr lvl="1" eaLnBrk="1" hangingPunct="1"/>
            <a:r>
              <a:rPr lang="en-US">
                <a:latin typeface="Calibri" charset="0"/>
              </a:rPr>
              <a:t>leaves are KB clauses and </a:t>
            </a:r>
            <a:r>
              <a:rPr lang="en-US">
                <a:latin typeface="Symbol" charset="0"/>
              </a:rPr>
              <a:t>Ø</a:t>
            </a:r>
            <a:r>
              <a:rPr lang="en-US">
                <a:latin typeface="Calibri" charset="0"/>
              </a:rPr>
              <a:t>query</a:t>
            </a:r>
          </a:p>
          <a:p>
            <a:pPr lvl="1" eaLnBrk="1" hangingPunct="1"/>
            <a:r>
              <a:rPr lang="en-US">
                <a:latin typeface="Calibri" charset="0"/>
              </a:rPr>
              <a:t>resolvent is new node with arcs to parent clauses</a:t>
            </a:r>
          </a:p>
          <a:p>
            <a:pPr lvl="1" eaLnBrk="1" hangingPunct="1"/>
            <a:r>
              <a:rPr lang="en-US">
                <a:latin typeface="Calibri" charset="0"/>
              </a:rPr>
              <a:t>root is a clause containing False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265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26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26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26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26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2659" grpId="0" build="p" bldLvl="2"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372163" name="Rectangle 3"/>
          <p:cNvSpPr>
            <a:spLocks noGrp="1" noChangeArrowheads="1"/>
          </p:cNvSpPr>
          <p:nvPr>
            <p:ph idx="1"/>
          </p:nvPr>
        </p:nvSpPr>
        <p:spPr/>
        <p:txBody>
          <a:bodyPr>
            <a:normAutofit/>
          </a:bodyPr>
          <a:lstStyle/>
          <a:p>
            <a:pPr eaLnBrk="1" hangingPunct="1">
              <a:lnSpc>
                <a:spcPct val="80000"/>
              </a:lnSpc>
            </a:pPr>
            <a:r>
              <a:rPr lang="en-US" sz="3000">
                <a:latin typeface="Calibri" charset="0"/>
              </a:rPr>
              <a:t>A search is complete if it guarantees the</a:t>
            </a:r>
            <a:br>
              <a:rPr lang="en-US" sz="3000">
                <a:latin typeface="Calibri" charset="0"/>
              </a:rPr>
            </a:br>
            <a:r>
              <a:rPr lang="en-US" sz="3000">
                <a:solidFill>
                  <a:srgbClr val="000000"/>
                </a:solidFill>
                <a:latin typeface="Calibri" charset="0"/>
              </a:rPr>
              <a:t>empty clause</a:t>
            </a:r>
            <a:r>
              <a:rPr lang="en-US" sz="3000">
                <a:latin typeface="Calibri" charset="0"/>
              </a:rPr>
              <a:t> can be derived whenever </a:t>
            </a:r>
            <a:r>
              <a:rPr lang="en-US" sz="3000">
                <a:latin typeface="Courier New" charset="0"/>
              </a:rPr>
              <a:t>KB</a:t>
            </a:r>
            <a:r>
              <a:rPr lang="en-US" sz="3000">
                <a:latin typeface="Calibri" charset="0"/>
              </a:rPr>
              <a:t>╞ </a:t>
            </a:r>
            <a:r>
              <a:rPr lang="en-US" sz="3000">
                <a:latin typeface="Courier New" charset="0"/>
              </a:rPr>
              <a:t>q</a:t>
            </a:r>
            <a:endParaRPr lang="en-US" sz="3000">
              <a:latin typeface="Calibri" charset="0"/>
            </a:endParaRPr>
          </a:p>
          <a:p>
            <a:pPr lvl="3" eaLnBrk="1" hangingPunct="1">
              <a:lnSpc>
                <a:spcPct val="80000"/>
              </a:lnSpc>
            </a:pPr>
            <a:endParaRPr lang="en-US" sz="1900">
              <a:latin typeface="Calibri" charset="0"/>
            </a:endParaRPr>
          </a:p>
          <a:p>
            <a:pPr eaLnBrk="1" hangingPunct="1">
              <a:lnSpc>
                <a:spcPct val="80000"/>
              </a:lnSpc>
            </a:pPr>
            <a:r>
              <a:rPr lang="en-US" sz="3000">
                <a:latin typeface="Calibri" charset="0"/>
              </a:rPr>
              <a:t>Goal is to design a complete search that</a:t>
            </a:r>
            <a:br>
              <a:rPr lang="en-US" sz="3000">
                <a:latin typeface="Calibri" charset="0"/>
              </a:rPr>
            </a:br>
            <a:r>
              <a:rPr lang="en-US" sz="3000">
                <a:latin typeface="Calibri" charset="0"/>
              </a:rPr>
              <a:t>efficiently finds a contradiction (i.e., empty clause, False)</a:t>
            </a:r>
          </a:p>
          <a:p>
            <a:pPr lvl="3" eaLnBrk="1" hangingPunct="1">
              <a:lnSpc>
                <a:spcPct val="80000"/>
              </a:lnSpc>
              <a:buFont typeface="Wingdings 2" charset="0"/>
              <a:buChar char="Þ"/>
            </a:pPr>
            <a:endParaRPr lang="en-US" sz="1900" i="1">
              <a:latin typeface="Calibri" charset="0"/>
            </a:endParaRPr>
          </a:p>
          <a:p>
            <a:pPr eaLnBrk="1" hangingPunct="1">
              <a:lnSpc>
                <a:spcPct val="80000"/>
              </a:lnSpc>
            </a:pPr>
            <a:r>
              <a:rPr lang="en-US" sz="3000">
                <a:latin typeface="Calibri" charset="0"/>
              </a:rPr>
              <a:t>Rather than just choosing any two clauses</a:t>
            </a:r>
            <a:br>
              <a:rPr lang="en-US" sz="3000">
                <a:latin typeface="Calibri" charset="0"/>
              </a:rPr>
            </a:br>
            <a:r>
              <a:rPr lang="en-US" sz="3000">
                <a:latin typeface="Calibri" charset="0"/>
              </a:rPr>
              <a:t>to be resolved, instead reduce the choices to be</a:t>
            </a:r>
            <a:br>
              <a:rPr lang="en-US" sz="3000">
                <a:latin typeface="Calibri" charset="0"/>
              </a:rPr>
            </a:br>
            <a:r>
              <a:rPr lang="en-US" sz="3000">
                <a:latin typeface="Calibri" charset="0"/>
              </a:rPr>
              <a:t>from some subset of clauses. The different</a:t>
            </a:r>
            <a:br>
              <a:rPr lang="en-US" sz="3000">
                <a:latin typeface="Calibri" charset="0"/>
              </a:rPr>
            </a:br>
            <a:r>
              <a:rPr lang="en-US" sz="3000">
                <a:latin typeface="Calibri" charset="0"/>
              </a:rPr>
              <a:t>resolution strategies specify what that subset is.</a:t>
            </a:r>
            <a:endParaRPr lang="en-US" sz="3000" i="1">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721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721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721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63" grpId="0" build="p" bldLvl="2"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224707" name="Rectangle 3"/>
          <p:cNvSpPr>
            <a:spLocks noGrp="1" noChangeArrowheads="1"/>
          </p:cNvSpPr>
          <p:nvPr>
            <p:ph idx="1"/>
          </p:nvPr>
        </p:nvSpPr>
        <p:spPr/>
        <p:txBody>
          <a:bodyPr>
            <a:normAutofit/>
          </a:bodyPr>
          <a:lstStyle/>
          <a:p>
            <a:pPr eaLnBrk="1" hangingPunct="1">
              <a:lnSpc>
                <a:spcPct val="90000"/>
              </a:lnSpc>
            </a:pPr>
            <a:endParaRPr lang="en-US">
              <a:latin typeface="Calibri" charset="0"/>
            </a:endParaRPr>
          </a:p>
          <a:p>
            <a:pPr eaLnBrk="1" hangingPunct="1">
              <a:lnSpc>
                <a:spcPct val="90000"/>
              </a:lnSpc>
            </a:pPr>
            <a:r>
              <a:rPr lang="en-US">
                <a:latin typeface="Calibri" charset="0"/>
              </a:rPr>
              <a:t>Breadth-First</a:t>
            </a:r>
          </a:p>
          <a:p>
            <a:pPr lvl="1" eaLnBrk="1" hangingPunct="1">
              <a:lnSpc>
                <a:spcPct val="90000"/>
              </a:lnSpc>
            </a:pPr>
            <a:r>
              <a:rPr lang="en-US">
                <a:latin typeface="Calibri" charset="0"/>
              </a:rPr>
              <a:t>level 0 clauses: KB clauses and </a:t>
            </a:r>
            <a:r>
              <a:rPr lang="en-US">
                <a:latin typeface="Symbol" charset="0"/>
              </a:rPr>
              <a:t>Ø</a:t>
            </a:r>
            <a:r>
              <a:rPr lang="en-US">
                <a:latin typeface="Calibri" charset="0"/>
              </a:rPr>
              <a:t>query</a:t>
            </a:r>
          </a:p>
          <a:p>
            <a:pPr lvl="1" eaLnBrk="1" hangingPunct="1">
              <a:lnSpc>
                <a:spcPct val="90000"/>
              </a:lnSpc>
            </a:pPr>
            <a:r>
              <a:rPr lang="en-US">
                <a:latin typeface="Calibri" charset="0"/>
              </a:rPr>
              <a:t>level k clauses: resolvents computed from 2 clauses:</a:t>
            </a:r>
          </a:p>
          <a:p>
            <a:pPr lvl="2" eaLnBrk="1" hangingPunct="1">
              <a:lnSpc>
                <a:spcPct val="90000"/>
              </a:lnSpc>
            </a:pPr>
            <a:r>
              <a:rPr lang="en-US">
                <a:latin typeface="Calibri" charset="0"/>
              </a:rPr>
              <a:t>one of which must be from level k-1</a:t>
            </a:r>
          </a:p>
          <a:p>
            <a:pPr lvl="2" eaLnBrk="1" hangingPunct="1">
              <a:lnSpc>
                <a:spcPct val="90000"/>
              </a:lnSpc>
            </a:pPr>
            <a:r>
              <a:rPr lang="en-US">
                <a:latin typeface="Calibri" charset="0"/>
              </a:rPr>
              <a:t>other from any earlier level</a:t>
            </a:r>
          </a:p>
          <a:p>
            <a:pPr lvl="1" eaLnBrk="1" hangingPunct="1">
              <a:lnSpc>
                <a:spcPct val="90000"/>
              </a:lnSpc>
            </a:pPr>
            <a:r>
              <a:rPr lang="en-US">
                <a:latin typeface="Calibri" charset="0"/>
              </a:rPr>
              <a:t>compute all possible level 1 clauses,</a:t>
            </a:r>
            <a:br>
              <a:rPr lang="en-US">
                <a:latin typeface="Calibri" charset="0"/>
              </a:rPr>
            </a:br>
            <a:r>
              <a:rPr lang="en-US">
                <a:latin typeface="Calibri" charset="0"/>
              </a:rPr>
              <a:t>then all possible level 2 clauses, etc.</a:t>
            </a:r>
          </a:p>
          <a:p>
            <a:pPr lvl="1" eaLnBrk="1" hangingPunct="1">
              <a:lnSpc>
                <a:spcPct val="90000"/>
              </a:lnSpc>
            </a:pPr>
            <a:r>
              <a:rPr lang="en-US" b="1">
                <a:solidFill>
                  <a:schemeClr val="tx2"/>
                </a:solidFill>
                <a:latin typeface="Calibri" charset="0"/>
              </a:rPr>
              <a:t>complete but very inefficient</a:t>
            </a:r>
          </a:p>
          <a:p>
            <a:pPr lvl="1" eaLnBrk="1" hangingPunct="1">
              <a:lnSpc>
                <a:spcPct val="90000"/>
              </a:lnSpc>
              <a:buFontTx/>
              <a:buNone/>
            </a:pPr>
            <a:endParaRPr lang="en-US" b="1" i="1">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4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47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47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47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470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2470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24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4707" grpId="0" build="p" bldLvl="3"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370115"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ea typeface="+mn-ea"/>
              </a:rPr>
              <a:t>Unit Preference</a:t>
            </a:r>
            <a:endParaRPr lang="en-US" dirty="0" smtClean="0">
              <a:solidFill>
                <a:schemeClr val="tx2"/>
              </a:solidFill>
              <a:ea typeface="+mn-ea"/>
            </a:endParaRPr>
          </a:p>
          <a:p>
            <a:pPr lvl="1" eaLnBrk="1" fontAlgn="auto" hangingPunct="1">
              <a:spcAft>
                <a:spcPts val="0"/>
              </a:spcAft>
              <a:buFont typeface="Arial" pitchFamily="34" charset="0"/>
              <a:buChar char="–"/>
              <a:defRPr/>
            </a:pPr>
            <a:r>
              <a:rPr lang="en-US" dirty="0" smtClean="0">
                <a:ea typeface="+mn-ea"/>
              </a:rPr>
              <a:t>prefer to do resolutions where 1 sentence</a:t>
            </a:r>
            <a:br>
              <a:rPr lang="en-US" dirty="0" smtClean="0">
                <a:ea typeface="+mn-ea"/>
              </a:rPr>
            </a:br>
            <a:r>
              <a:rPr lang="en-US" dirty="0" smtClean="0">
                <a:ea typeface="+mn-ea"/>
              </a:rPr>
              <a:t>is a single literal, a </a:t>
            </a:r>
            <a:r>
              <a:rPr lang="en-US" dirty="0" smtClean="0">
                <a:solidFill>
                  <a:srgbClr val="CC3300"/>
                </a:solidFill>
                <a:ea typeface="+mn-ea"/>
              </a:rPr>
              <a:t>unit clause</a:t>
            </a:r>
            <a:endParaRPr lang="en-US" dirty="0" smtClean="0">
              <a:ea typeface="+mn-ea"/>
            </a:endParaRPr>
          </a:p>
          <a:p>
            <a:pPr lvl="1" eaLnBrk="1" fontAlgn="auto" hangingPunct="1">
              <a:spcAft>
                <a:spcPts val="0"/>
              </a:spcAft>
              <a:buFont typeface="Arial" pitchFamily="34" charset="0"/>
              <a:buChar char="–"/>
              <a:defRPr/>
            </a:pPr>
            <a:r>
              <a:rPr lang="en-US" dirty="0" smtClean="0">
                <a:ea typeface="+mn-ea"/>
              </a:rPr>
              <a:t>goal is to produce the empty clause, focus search</a:t>
            </a:r>
            <a:br>
              <a:rPr lang="en-US" dirty="0" smtClean="0">
                <a:ea typeface="+mn-ea"/>
              </a:rPr>
            </a:br>
            <a:r>
              <a:rPr lang="en-US" dirty="0" smtClean="0">
                <a:ea typeface="+mn-ea"/>
              </a:rPr>
              <a:t>by producing </a:t>
            </a:r>
            <a:r>
              <a:rPr lang="en-US" dirty="0" err="1" smtClean="0">
                <a:ea typeface="+mn-ea"/>
              </a:rPr>
              <a:t>resolvents</a:t>
            </a:r>
            <a:r>
              <a:rPr lang="en-US" dirty="0" smtClean="0">
                <a:ea typeface="+mn-ea"/>
              </a:rPr>
              <a:t> that are </a:t>
            </a:r>
            <a:r>
              <a:rPr lang="en-US" i="1" dirty="0" smtClean="0">
                <a:ea typeface="+mn-ea"/>
              </a:rPr>
              <a:t>shorter</a:t>
            </a:r>
          </a:p>
          <a:p>
            <a:pPr lvl="1" eaLnBrk="1" fontAlgn="auto" hangingPunct="1">
              <a:spcAft>
                <a:spcPts val="0"/>
              </a:spcAft>
              <a:buFont typeface="Arial" pitchFamily="34" charset="0"/>
              <a:buChar char="–"/>
              <a:defRPr/>
            </a:pPr>
            <a:r>
              <a:rPr lang="en-US" b="1" dirty="0" smtClean="0">
                <a:solidFill>
                  <a:schemeClr val="tx2"/>
                </a:solidFill>
                <a:ea typeface="+mn-ea"/>
              </a:rPr>
              <a:t>complete but slow for medium-sized problems</a:t>
            </a:r>
          </a:p>
          <a:p>
            <a:pPr lvl="4" eaLnBrk="1" fontAlgn="auto" hangingPunct="1">
              <a:spcAft>
                <a:spcPts val="0"/>
              </a:spcAft>
              <a:buFont typeface="Wingdings 2" pitchFamily="18" charset="2"/>
              <a:buChar char="Þ"/>
              <a:defRPr/>
            </a:pPr>
            <a:endParaRPr lang="en-US" dirty="0" smtClean="0">
              <a:ea typeface="+mn-ea"/>
            </a:endParaRPr>
          </a:p>
          <a:p>
            <a:pPr eaLnBrk="1" fontAlgn="auto" hangingPunct="1">
              <a:spcAft>
                <a:spcPts val="0"/>
              </a:spcAft>
              <a:buFont typeface="Arial" pitchFamily="34" charset="0"/>
              <a:buChar char="•"/>
              <a:defRPr/>
            </a:pPr>
            <a:r>
              <a:rPr lang="en-US" dirty="0" smtClean="0">
                <a:ea typeface="+mn-ea"/>
              </a:rPr>
              <a:t>Unit Resolution</a:t>
            </a:r>
            <a:endParaRPr lang="en-US" dirty="0" smtClean="0">
              <a:solidFill>
                <a:schemeClr val="tx2"/>
              </a:solidFill>
              <a:ea typeface="+mn-ea"/>
            </a:endParaRPr>
          </a:p>
          <a:p>
            <a:pPr lvl="1" eaLnBrk="1" fontAlgn="auto" hangingPunct="1">
              <a:spcAft>
                <a:spcPts val="0"/>
              </a:spcAft>
              <a:buFont typeface="Arial" pitchFamily="34" charset="0"/>
              <a:buChar char="–"/>
              <a:defRPr/>
            </a:pPr>
            <a:r>
              <a:rPr lang="en-US" i="1" dirty="0" smtClean="0">
                <a:ea typeface="+mn-ea"/>
              </a:rPr>
              <a:t>requires</a:t>
            </a:r>
            <a:r>
              <a:rPr lang="en-US" dirty="0" smtClean="0">
                <a:ea typeface="+mn-ea"/>
              </a:rPr>
              <a:t> at least 1 to be a unit clause</a:t>
            </a:r>
          </a:p>
          <a:p>
            <a:pPr lvl="1" eaLnBrk="1" fontAlgn="auto" hangingPunct="1">
              <a:spcAft>
                <a:spcPts val="0"/>
              </a:spcAft>
              <a:buFont typeface="Arial" pitchFamily="34" charset="0"/>
              <a:buChar char="–"/>
              <a:defRPr/>
            </a:pPr>
            <a:r>
              <a:rPr lang="en-US" b="1" dirty="0" smtClean="0">
                <a:solidFill>
                  <a:schemeClr val="tx2"/>
                </a:solidFill>
                <a:ea typeface="+mn-ea"/>
              </a:rPr>
              <a:t>complete for FOL KB in HNF</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701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701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701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701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7011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7011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701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0115" grpId="0" build="p" bldLvl="3"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374211" name="Rectangle 3"/>
          <p:cNvSpPr>
            <a:spLocks noGrp="1" noChangeArrowheads="1"/>
          </p:cNvSpPr>
          <p:nvPr>
            <p:ph idx="1"/>
          </p:nvPr>
        </p:nvSpPr>
        <p:spPr/>
        <p:txBody>
          <a:bodyPr>
            <a:normAutofit/>
          </a:bodyPr>
          <a:lstStyle/>
          <a:p>
            <a:pPr eaLnBrk="1" hangingPunct="1">
              <a:lnSpc>
                <a:spcPct val="90000"/>
              </a:lnSpc>
            </a:pPr>
            <a:endParaRPr lang="en-US">
              <a:latin typeface="Calibri" charset="0"/>
            </a:endParaRPr>
          </a:p>
          <a:p>
            <a:pPr eaLnBrk="1" hangingPunct="1">
              <a:lnSpc>
                <a:spcPct val="90000"/>
              </a:lnSpc>
            </a:pPr>
            <a:r>
              <a:rPr lang="en-US">
                <a:latin typeface="Calibri" charset="0"/>
              </a:rPr>
              <a:t>Set-of-Support (SoS)</a:t>
            </a:r>
            <a:endParaRPr lang="en-US">
              <a:solidFill>
                <a:schemeClr val="tx2"/>
              </a:solidFill>
              <a:latin typeface="Calibri" charset="0"/>
            </a:endParaRPr>
          </a:p>
          <a:p>
            <a:pPr lvl="1" eaLnBrk="1" hangingPunct="1">
              <a:lnSpc>
                <a:spcPct val="90000"/>
              </a:lnSpc>
            </a:pPr>
            <a:r>
              <a:rPr lang="en-US">
                <a:latin typeface="Calibri" charset="0"/>
              </a:rPr>
              <a:t>identify some subset of sentences, called SoS</a:t>
            </a:r>
          </a:p>
          <a:p>
            <a:pPr lvl="1" eaLnBrk="1" hangingPunct="1">
              <a:lnSpc>
                <a:spcPct val="90000"/>
              </a:lnSpc>
            </a:pPr>
            <a:r>
              <a:rPr lang="en-US">
                <a:latin typeface="Calibri" charset="0"/>
              </a:rPr>
              <a:t>P and Q can be resolved if one if from SoS</a:t>
            </a:r>
          </a:p>
          <a:p>
            <a:pPr lvl="1" eaLnBrk="1" hangingPunct="1">
              <a:lnSpc>
                <a:spcPct val="90000"/>
              </a:lnSpc>
            </a:pPr>
            <a:r>
              <a:rPr lang="en-US">
                <a:latin typeface="Calibri" charset="0"/>
              </a:rPr>
              <a:t>resolvent is added to the SoS</a:t>
            </a:r>
          </a:p>
          <a:p>
            <a:pPr lvl="1" eaLnBrk="1" hangingPunct="1">
              <a:lnSpc>
                <a:spcPct val="90000"/>
              </a:lnSpc>
            </a:pPr>
            <a:r>
              <a:rPr lang="en-US">
                <a:latin typeface="Calibri" charset="0"/>
              </a:rPr>
              <a:t>common approach:</a:t>
            </a:r>
          </a:p>
          <a:p>
            <a:pPr lvl="2" eaLnBrk="1" hangingPunct="1">
              <a:lnSpc>
                <a:spcPct val="90000"/>
              </a:lnSpc>
            </a:pPr>
            <a:r>
              <a:rPr lang="en-US">
                <a:latin typeface="Symbol" charset="0"/>
              </a:rPr>
              <a:t>Ø</a:t>
            </a:r>
            <a:r>
              <a:rPr lang="en-US">
                <a:latin typeface="Calibri" charset="0"/>
              </a:rPr>
              <a:t>query is the initial SoS, resolvents are added</a:t>
            </a:r>
          </a:p>
          <a:p>
            <a:pPr lvl="2" eaLnBrk="1" hangingPunct="1">
              <a:lnSpc>
                <a:spcPct val="90000"/>
              </a:lnSpc>
            </a:pPr>
            <a:r>
              <a:rPr lang="en-US">
                <a:latin typeface="Calibri" charset="0"/>
              </a:rPr>
              <a:t>assumes KB is true (i.e., consistent, jointly satisfiable)</a:t>
            </a:r>
          </a:p>
          <a:p>
            <a:pPr lvl="1" eaLnBrk="1" hangingPunct="1">
              <a:lnSpc>
                <a:spcPct val="90000"/>
              </a:lnSpc>
            </a:pPr>
            <a:r>
              <a:rPr lang="en-US" b="1">
                <a:solidFill>
                  <a:schemeClr val="tx2"/>
                </a:solidFill>
                <a:latin typeface="Calibri" charset="0"/>
              </a:rPr>
              <a:t>complete if KB-SoS is jointly satisfiable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742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742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7421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7421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7421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7421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7421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742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4211" grpId="0" build="p" bldLvl="3"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223683" name="Rectangle 3"/>
          <p:cNvSpPr>
            <a:spLocks noGrp="1" noChangeArrowheads="1"/>
          </p:cNvSpPr>
          <p:nvPr>
            <p:ph idx="1"/>
          </p:nvPr>
        </p:nvSpPr>
        <p:spPr/>
        <p:txBody>
          <a:bodyPr/>
          <a:lstStyle/>
          <a:p>
            <a:pPr eaLnBrk="1" hangingPunct="1"/>
            <a:endParaRPr lang="en-US">
              <a:latin typeface="Calibri" charset="0"/>
            </a:endParaRPr>
          </a:p>
          <a:p>
            <a:pPr eaLnBrk="1" hangingPunct="1"/>
            <a:r>
              <a:rPr lang="en-US">
                <a:latin typeface="Calibri" charset="0"/>
              </a:rPr>
              <a:t>Input Resolution</a:t>
            </a:r>
            <a:endParaRPr lang="en-US">
              <a:solidFill>
                <a:schemeClr val="tx2"/>
              </a:solidFill>
              <a:latin typeface="Calibri" charset="0"/>
            </a:endParaRPr>
          </a:p>
          <a:p>
            <a:pPr lvl="1" eaLnBrk="1" hangingPunct="1"/>
            <a:r>
              <a:rPr lang="en-US">
                <a:latin typeface="Calibri" charset="0"/>
              </a:rPr>
              <a:t>P and Q can be resolved if at least one is from</a:t>
            </a:r>
            <a:br>
              <a:rPr lang="en-US">
                <a:latin typeface="Calibri" charset="0"/>
              </a:rPr>
            </a:br>
            <a:r>
              <a:rPr lang="en-US">
                <a:latin typeface="Calibri" charset="0"/>
              </a:rPr>
              <a:t>the set of original clauses, i.e. KB and </a:t>
            </a:r>
            <a:r>
              <a:rPr lang="en-US">
                <a:latin typeface="Symbol" charset="0"/>
              </a:rPr>
              <a:t>Ø</a:t>
            </a:r>
            <a:r>
              <a:rPr lang="en-US">
                <a:latin typeface="Calibri" charset="0"/>
              </a:rPr>
              <a:t>query</a:t>
            </a:r>
          </a:p>
          <a:p>
            <a:pPr lvl="1" eaLnBrk="1" hangingPunct="1"/>
            <a:r>
              <a:rPr lang="en-US">
                <a:latin typeface="Calibri" charset="0"/>
              </a:rPr>
              <a:t>proof trees have a single "spine" (see Fig. 9.11)</a:t>
            </a:r>
          </a:p>
          <a:p>
            <a:pPr lvl="1" eaLnBrk="1" hangingPunct="1"/>
            <a:r>
              <a:rPr lang="en-US">
                <a:latin typeface="Calibri" charset="0"/>
              </a:rPr>
              <a:t>MP is a form of input resolution since each step</a:t>
            </a:r>
            <a:br>
              <a:rPr lang="en-US">
                <a:latin typeface="Calibri" charset="0"/>
              </a:rPr>
            </a:br>
            <a:r>
              <a:rPr lang="en-US">
                <a:latin typeface="Calibri" charset="0"/>
              </a:rPr>
              <a:t>a rule (input) is used to generate a new fact</a:t>
            </a:r>
          </a:p>
          <a:p>
            <a:pPr lvl="1" eaLnBrk="1" hangingPunct="1"/>
            <a:r>
              <a:rPr lang="en-US" b="1">
                <a:solidFill>
                  <a:schemeClr val="tx2"/>
                </a:solidFill>
                <a:latin typeface="Calibri" charset="0"/>
              </a:rPr>
              <a:t>complete for FOL KB in HNF</a:t>
            </a:r>
            <a:endParaRPr lang="en-US">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36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36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368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368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3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3683" grpId="0" build="p" bldLvl="2"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a:latin typeface="Calibri" charset="0"/>
              </a:rPr>
              <a:t>Resolution Strategies</a:t>
            </a:r>
          </a:p>
        </p:txBody>
      </p:sp>
      <p:sp>
        <p:nvSpPr>
          <p:cNvPr id="1376259" name="Rectangle 3"/>
          <p:cNvSpPr>
            <a:spLocks noGrp="1" noChangeArrowheads="1"/>
          </p:cNvSpPr>
          <p:nvPr>
            <p:ph idx="1"/>
          </p:nvPr>
        </p:nvSpPr>
        <p:spPr/>
        <p:txBody>
          <a:bodyPr/>
          <a:lstStyle/>
          <a:p>
            <a:pPr eaLnBrk="1" hangingPunct="1"/>
            <a:endParaRPr lang="en-US">
              <a:latin typeface="Calibri" charset="0"/>
            </a:endParaRPr>
          </a:p>
          <a:p>
            <a:pPr eaLnBrk="1" hangingPunct="1"/>
            <a:r>
              <a:rPr lang="en-US">
                <a:latin typeface="Calibri" charset="0"/>
              </a:rPr>
              <a:t>Linear Resolution</a:t>
            </a:r>
            <a:endParaRPr lang="en-US">
              <a:solidFill>
                <a:schemeClr val="tx2"/>
              </a:solidFill>
              <a:latin typeface="Calibri" charset="0"/>
            </a:endParaRPr>
          </a:p>
          <a:p>
            <a:pPr lvl="1" eaLnBrk="1" hangingPunct="1"/>
            <a:r>
              <a:rPr lang="en-US">
                <a:latin typeface="Calibri" charset="0"/>
              </a:rPr>
              <a:t>a slight generalization of input resolution</a:t>
            </a:r>
          </a:p>
          <a:p>
            <a:pPr lvl="1" eaLnBrk="1" hangingPunct="1"/>
            <a:r>
              <a:rPr lang="en-US">
                <a:latin typeface="Calibri" charset="0"/>
              </a:rPr>
              <a:t>P and Q can be resolved if:</a:t>
            </a:r>
          </a:p>
          <a:p>
            <a:pPr lvl="2" eaLnBrk="1" hangingPunct="1"/>
            <a:r>
              <a:rPr lang="en-US">
                <a:latin typeface="Calibri" charset="0"/>
              </a:rPr>
              <a:t>at least 1 is from the set of original clauses </a:t>
            </a:r>
          </a:p>
          <a:p>
            <a:pPr lvl="2" eaLnBrk="1" hangingPunct="1"/>
            <a:r>
              <a:rPr lang="en-US">
                <a:latin typeface="Calibri" charset="0"/>
              </a:rPr>
              <a:t>or P must be an ancestor of Q in the proof tree</a:t>
            </a:r>
          </a:p>
          <a:p>
            <a:pPr lvl="1" eaLnBrk="1" hangingPunct="1"/>
            <a:r>
              <a:rPr lang="en-US" b="1">
                <a:solidFill>
                  <a:schemeClr val="tx2"/>
                </a:solidFill>
                <a:latin typeface="Calibri" charset="0"/>
              </a:rPr>
              <a:t>complete</a:t>
            </a:r>
            <a:endParaRPr lang="en-US">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7625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762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762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3762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37625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762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6259" grpId="0" build="p" bldLvl="2"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a:latin typeface="Calibri" charset="0"/>
              </a:rPr>
              <a:t>Reference:</a:t>
            </a:r>
            <a:br>
              <a:rPr lang="en-US">
                <a:latin typeface="Calibri" charset="0"/>
              </a:rPr>
            </a:br>
            <a:r>
              <a:rPr lang="en-US">
                <a:latin typeface="Calibri" charset="0"/>
              </a:rPr>
              <a:t>Converting FOL Sentences to CNF</a:t>
            </a:r>
          </a:p>
        </p:txBody>
      </p:sp>
      <p:sp>
        <p:nvSpPr>
          <p:cNvPr id="90115" name="Rectangle 3"/>
          <p:cNvSpPr>
            <a:spLocks noGrp="1" noChangeArrowheads="1"/>
          </p:cNvSpPr>
          <p:nvPr>
            <p:ph idx="1"/>
          </p:nvPr>
        </p:nvSpPr>
        <p:spPr/>
        <p:txBody>
          <a:bodyPr/>
          <a:lstStyle/>
          <a:p>
            <a:pPr marL="457200" indent="-457200" eaLnBrk="1" hangingPunct="1">
              <a:buFont typeface="Wingdings" charset="0"/>
              <a:buAutoNum type="arabicPeriod"/>
            </a:pPr>
            <a:r>
              <a:rPr lang="en-US" sz="2000">
                <a:solidFill>
                  <a:srgbClr val="A50021"/>
                </a:solidFill>
                <a:latin typeface="Calibri" charset="0"/>
              </a:rPr>
              <a:t>Replace </a:t>
            </a:r>
            <a:r>
              <a:rPr lang="en-US" sz="2000">
                <a:solidFill>
                  <a:srgbClr val="A50021"/>
                </a:solidFill>
                <a:latin typeface="Symbol" charset="0"/>
              </a:rPr>
              <a:t>Û</a:t>
            </a:r>
            <a:r>
              <a:rPr lang="en-US" sz="2000">
                <a:solidFill>
                  <a:srgbClr val="A50021"/>
                </a:solidFill>
                <a:latin typeface="Calibri" charset="0"/>
              </a:rPr>
              <a:t> with equivalent </a:t>
            </a:r>
            <a:r>
              <a:rPr lang="en-US" sz="1800">
                <a:solidFill>
                  <a:srgbClr val="A50021"/>
                </a:solidFill>
                <a:latin typeface="Calibri" charset="0"/>
              </a:rPr>
              <a:t>(added)</a:t>
            </a:r>
            <a:r>
              <a:rPr lang="en-US" sz="2000">
                <a:solidFill>
                  <a:srgbClr val="A50021"/>
                </a:solidFill>
                <a:latin typeface="Calibri" charset="0"/>
              </a:rPr>
              <a:t>:</a:t>
            </a:r>
            <a:endParaRPr lang="en-US" sz="2000">
              <a:solidFill>
                <a:schemeClr val="tx2"/>
              </a:solidFill>
              <a:latin typeface="Calibri" charset="0"/>
            </a:endParaRPr>
          </a:p>
          <a:p>
            <a:pPr marL="914400" lvl="1" indent="-457200" eaLnBrk="1" hangingPunct="1"/>
            <a:r>
              <a:rPr lang="en-US" sz="2000">
                <a:latin typeface="Calibri" charset="0"/>
              </a:rPr>
              <a:t>convert </a:t>
            </a:r>
            <a:r>
              <a:rPr lang="en-US" sz="2000" b="1">
                <a:solidFill>
                  <a:schemeClr val="hlink"/>
                </a:solidFill>
                <a:latin typeface="Courier New" charset="0"/>
              </a:rPr>
              <a:t>P</a:t>
            </a:r>
            <a:r>
              <a:rPr lang="en-US" sz="2000" b="1">
                <a:solidFill>
                  <a:schemeClr val="hlink"/>
                </a:solidFill>
                <a:latin typeface="Calibri" charset="0"/>
              </a:rPr>
              <a:t> </a:t>
            </a:r>
            <a:r>
              <a:rPr lang="en-US" sz="2000" b="1">
                <a:solidFill>
                  <a:schemeClr val="hlink"/>
                </a:solidFill>
                <a:latin typeface="Symbol" charset="0"/>
              </a:rPr>
              <a:t>Û</a:t>
            </a:r>
            <a:r>
              <a:rPr lang="en-US" sz="2000" b="1">
                <a:solidFill>
                  <a:schemeClr val="hlink"/>
                </a:solidFill>
                <a:latin typeface="Calibri" charset="0"/>
              </a:rPr>
              <a:t> </a:t>
            </a:r>
            <a:r>
              <a:rPr lang="en-US" sz="2000" b="1">
                <a:solidFill>
                  <a:schemeClr val="hlink"/>
                </a:solidFill>
                <a:latin typeface="Courier New" charset="0"/>
              </a:rPr>
              <a:t>Q</a:t>
            </a:r>
            <a:r>
              <a:rPr lang="en-US" sz="2000" b="1">
                <a:latin typeface="Calibri" charset="0"/>
              </a:rPr>
              <a:t>	 </a:t>
            </a:r>
            <a:r>
              <a:rPr lang="en-US" sz="2000">
                <a:solidFill>
                  <a:srgbClr val="000000"/>
                </a:solidFill>
                <a:latin typeface="Calibri" charset="0"/>
              </a:rPr>
              <a:t>to</a:t>
            </a:r>
            <a:r>
              <a:rPr lang="en-US" sz="2000" b="1">
                <a:latin typeface="Calibri" charset="0"/>
              </a:rPr>
              <a:t>  </a:t>
            </a:r>
            <a:r>
              <a:rPr lang="en-US" sz="2000" b="1">
                <a:solidFill>
                  <a:schemeClr val="tx2"/>
                </a:solidFill>
                <a:latin typeface="Courier New" charset="0"/>
              </a:rPr>
              <a:t>P</a:t>
            </a:r>
            <a:r>
              <a:rPr lang="en-US" sz="2000" b="1">
                <a:solidFill>
                  <a:schemeClr val="tx2"/>
                </a:solidFill>
                <a:latin typeface="Calibri" charset="0"/>
              </a:rPr>
              <a:t> </a:t>
            </a:r>
            <a:r>
              <a:rPr lang="en-US" sz="2000" b="1">
                <a:solidFill>
                  <a:schemeClr val="tx2"/>
                </a:solidFill>
                <a:latin typeface="Symbol" charset="0"/>
              </a:rPr>
              <a:t>Þ</a:t>
            </a:r>
            <a:r>
              <a:rPr lang="en-US" sz="2000" b="1">
                <a:solidFill>
                  <a:schemeClr val="tx2"/>
                </a:solidFill>
                <a:latin typeface="Calibri" charset="0"/>
              </a:rPr>
              <a:t> </a:t>
            </a:r>
            <a:r>
              <a:rPr lang="en-US" sz="2000" b="1">
                <a:solidFill>
                  <a:schemeClr val="tx2"/>
                </a:solidFill>
                <a:latin typeface="Courier New" charset="0"/>
              </a:rPr>
              <a:t>Q</a:t>
            </a:r>
            <a:r>
              <a:rPr lang="en-US" sz="2000" b="1">
                <a:solidFill>
                  <a:schemeClr val="tx2"/>
                </a:solidFill>
                <a:latin typeface="Calibri" charset="0"/>
              </a:rPr>
              <a:t> </a:t>
            </a:r>
            <a:r>
              <a:rPr lang="en-US" sz="2000" b="1">
                <a:solidFill>
                  <a:schemeClr val="tx2"/>
                </a:solidFill>
                <a:latin typeface="Symbol" charset="0"/>
              </a:rPr>
              <a:t>Ù </a:t>
            </a:r>
            <a:r>
              <a:rPr lang="en-US" sz="2000" b="1">
                <a:solidFill>
                  <a:schemeClr val="tx2"/>
                </a:solidFill>
                <a:latin typeface="Courier New" charset="0"/>
              </a:rPr>
              <a:t>Q</a:t>
            </a:r>
            <a:r>
              <a:rPr lang="en-US" sz="2000" b="1">
                <a:solidFill>
                  <a:schemeClr val="tx2"/>
                </a:solidFill>
                <a:latin typeface="Calibri" charset="0"/>
              </a:rPr>
              <a:t> </a:t>
            </a:r>
            <a:r>
              <a:rPr lang="en-US" sz="2000" b="1">
                <a:solidFill>
                  <a:schemeClr val="tx2"/>
                </a:solidFill>
                <a:latin typeface="Symbol" charset="0"/>
              </a:rPr>
              <a:t>Þ</a:t>
            </a:r>
            <a:r>
              <a:rPr lang="en-US" sz="2000" b="1">
                <a:solidFill>
                  <a:schemeClr val="tx2"/>
                </a:solidFill>
                <a:latin typeface="Calibri" charset="0"/>
              </a:rPr>
              <a:t> </a:t>
            </a:r>
            <a:r>
              <a:rPr lang="en-US" sz="2000" b="1">
                <a:solidFill>
                  <a:schemeClr val="tx2"/>
                </a:solidFill>
                <a:latin typeface="Courier New" charset="0"/>
              </a:rPr>
              <a:t>P</a:t>
            </a:r>
            <a:endParaRPr lang="en-US" sz="2000" b="1">
              <a:latin typeface="Calibri" charset="0"/>
            </a:endParaRPr>
          </a:p>
          <a:p>
            <a:pPr marL="457200" indent="-457200" eaLnBrk="1" hangingPunct="1">
              <a:buFont typeface="Wingdings" charset="0"/>
              <a:buAutoNum type="arabicPeriod"/>
            </a:pPr>
            <a:r>
              <a:rPr lang="en-US" sz="2000">
                <a:latin typeface="Calibri" charset="0"/>
              </a:rPr>
              <a:t>Replace </a:t>
            </a:r>
            <a:r>
              <a:rPr lang="en-US" sz="2000">
                <a:latin typeface="Symbol" charset="0"/>
              </a:rPr>
              <a:t>Þ</a:t>
            </a:r>
            <a:r>
              <a:rPr lang="en-US" sz="2000">
                <a:latin typeface="Calibri" charset="0"/>
              </a:rPr>
              <a:t> with equivalent: convert </a:t>
            </a:r>
            <a:r>
              <a:rPr lang="en-US" sz="2000">
                <a:solidFill>
                  <a:schemeClr val="hlink"/>
                </a:solidFill>
                <a:latin typeface="Courier New" charset="0"/>
              </a:rPr>
              <a:t>P</a:t>
            </a:r>
            <a:r>
              <a:rPr lang="en-US" sz="2000">
                <a:solidFill>
                  <a:schemeClr val="hlink"/>
                </a:solidFill>
                <a:latin typeface="Calibri" charset="0"/>
              </a:rPr>
              <a:t> </a:t>
            </a:r>
            <a:r>
              <a:rPr lang="en-US" sz="2000">
                <a:solidFill>
                  <a:schemeClr val="hlink"/>
                </a:solidFill>
                <a:latin typeface="Symbol" charset="0"/>
              </a:rPr>
              <a:t>Þ</a:t>
            </a:r>
            <a:r>
              <a:rPr lang="en-US" sz="2000">
                <a:solidFill>
                  <a:schemeClr val="hlink"/>
                </a:solidFill>
                <a:latin typeface="Calibri" charset="0"/>
              </a:rPr>
              <a:t> </a:t>
            </a:r>
            <a:r>
              <a:rPr lang="en-US" sz="2000">
                <a:solidFill>
                  <a:schemeClr val="hlink"/>
                </a:solidFill>
                <a:latin typeface="Courier New" charset="0"/>
              </a:rPr>
              <a:t>Q</a:t>
            </a:r>
            <a:r>
              <a:rPr lang="en-US" sz="2000">
                <a:latin typeface="Calibri" charset="0"/>
              </a:rPr>
              <a:t>	 to  </a:t>
            </a:r>
            <a:r>
              <a:rPr lang="en-US" sz="2000">
                <a:solidFill>
                  <a:schemeClr val="tx2"/>
                </a:solidFill>
                <a:latin typeface="Symbol" charset="0"/>
              </a:rPr>
              <a:t>Ø</a:t>
            </a:r>
            <a:r>
              <a:rPr lang="en-US" sz="2000">
                <a:solidFill>
                  <a:schemeClr val="tx2"/>
                </a:solidFill>
                <a:latin typeface="Courier New" charset="0"/>
              </a:rPr>
              <a:t>P</a:t>
            </a:r>
            <a:r>
              <a:rPr lang="en-US" sz="2000">
                <a:solidFill>
                  <a:schemeClr val="tx2"/>
                </a:solidFill>
                <a:latin typeface="Calibri" charset="0"/>
              </a:rPr>
              <a:t> </a:t>
            </a:r>
            <a:r>
              <a:rPr lang="en-US" sz="2000">
                <a:solidFill>
                  <a:schemeClr val="tx2"/>
                </a:solidFill>
                <a:latin typeface="Symbol" charset="0"/>
              </a:rPr>
              <a:t>Ú</a:t>
            </a:r>
            <a:r>
              <a:rPr lang="en-US" sz="2000">
                <a:solidFill>
                  <a:schemeClr val="tx2"/>
                </a:solidFill>
                <a:latin typeface="Calibri" charset="0"/>
              </a:rPr>
              <a:t> </a:t>
            </a:r>
            <a:r>
              <a:rPr lang="en-US" sz="2000">
                <a:solidFill>
                  <a:schemeClr val="tx2"/>
                </a:solidFill>
                <a:latin typeface="Courier New" charset="0"/>
              </a:rPr>
              <a:t>Q</a:t>
            </a:r>
            <a:endParaRPr lang="en-US" sz="2000">
              <a:solidFill>
                <a:schemeClr val="tx2"/>
              </a:solidFill>
              <a:latin typeface="Calibri" charset="0"/>
            </a:endParaRPr>
          </a:p>
          <a:p>
            <a:pPr marL="457200" indent="-457200" eaLnBrk="1" hangingPunct="1">
              <a:buFont typeface="Wingdings" charset="0"/>
              <a:buAutoNum type="arabicPeriod"/>
            </a:pPr>
            <a:r>
              <a:rPr lang="en-US" sz="2000">
                <a:latin typeface="Calibri" charset="0"/>
              </a:rPr>
              <a:t>Reduce scope of </a:t>
            </a:r>
            <a:r>
              <a:rPr lang="en-US" sz="2000">
                <a:latin typeface="Symbol" charset="0"/>
              </a:rPr>
              <a:t>Ø</a:t>
            </a:r>
            <a:r>
              <a:rPr lang="en-US" sz="2000">
                <a:latin typeface="Calibri" charset="0"/>
              </a:rPr>
              <a:t> to single literals:</a:t>
            </a:r>
          </a:p>
          <a:p>
            <a:pPr marL="914400" lvl="1" indent="-457200" eaLnBrk="1" hangingPunct="1"/>
            <a:r>
              <a:rPr lang="en-US" sz="2000">
                <a:latin typeface="Calibri" charset="0"/>
              </a:rPr>
              <a:t>convert  </a:t>
            </a:r>
            <a:r>
              <a:rPr lang="en-US" sz="2000" b="1">
                <a:solidFill>
                  <a:schemeClr val="hlink"/>
                </a:solidFill>
                <a:latin typeface="Symbol" charset="0"/>
              </a:rPr>
              <a:t>ØØ</a:t>
            </a:r>
            <a:r>
              <a:rPr lang="en-US" sz="2000" b="1">
                <a:solidFill>
                  <a:schemeClr val="hlink"/>
                </a:solidFill>
                <a:latin typeface="Courier New" charset="0"/>
              </a:rPr>
              <a:t>P</a:t>
            </a:r>
            <a:r>
              <a:rPr lang="en-US" sz="2000">
                <a:solidFill>
                  <a:schemeClr val="hlink"/>
                </a:solidFill>
                <a:latin typeface="Calibri" charset="0"/>
              </a:rPr>
              <a:t>	     </a:t>
            </a:r>
            <a:r>
              <a:rPr lang="en-US" sz="2000">
                <a:latin typeface="Calibri" charset="0"/>
              </a:rPr>
              <a:t>to   </a:t>
            </a:r>
            <a:r>
              <a:rPr lang="en-US" sz="2000" b="1">
                <a:solidFill>
                  <a:schemeClr val="tx2"/>
                </a:solidFill>
                <a:latin typeface="Courier New" charset="0"/>
              </a:rPr>
              <a:t>P</a:t>
            </a:r>
            <a:r>
              <a:rPr lang="en-US" sz="2000" b="1">
                <a:solidFill>
                  <a:schemeClr val="tx2"/>
                </a:solidFill>
                <a:latin typeface="Calibri" charset="0"/>
              </a:rPr>
              <a:t>		   </a:t>
            </a:r>
            <a:r>
              <a:rPr lang="en-US" sz="2000">
                <a:latin typeface="Calibri" charset="0"/>
              </a:rPr>
              <a:t>(DNE)</a:t>
            </a:r>
          </a:p>
          <a:p>
            <a:pPr marL="914400" lvl="1" indent="-457200" eaLnBrk="1" hangingPunct="1"/>
            <a:r>
              <a:rPr lang="en-US" sz="2000">
                <a:latin typeface="Calibri" charset="0"/>
              </a:rPr>
              <a:t>convert  </a:t>
            </a:r>
            <a:r>
              <a:rPr lang="en-US" sz="2000" b="1">
                <a:solidFill>
                  <a:schemeClr val="hlink"/>
                </a:solidFill>
                <a:latin typeface="Symbol" charset="0"/>
              </a:rPr>
              <a:t>Ø</a:t>
            </a:r>
            <a:r>
              <a:rPr lang="en-US" sz="2000" b="1">
                <a:solidFill>
                  <a:schemeClr val="hlink"/>
                </a:solidFill>
                <a:latin typeface="Courier New" charset="0"/>
              </a:rPr>
              <a:t>(P</a:t>
            </a:r>
            <a:r>
              <a:rPr lang="en-US" sz="2000" b="1">
                <a:solidFill>
                  <a:schemeClr val="hlink"/>
                </a:solidFill>
                <a:latin typeface="Symbol" charset="0"/>
              </a:rPr>
              <a:t> Ú </a:t>
            </a:r>
            <a:r>
              <a:rPr lang="en-US" sz="2000" b="1">
                <a:solidFill>
                  <a:schemeClr val="hlink"/>
                </a:solidFill>
                <a:latin typeface="Courier New" charset="0"/>
              </a:rPr>
              <a:t>Q)</a:t>
            </a:r>
            <a:r>
              <a:rPr lang="en-US" sz="2000">
                <a:solidFill>
                  <a:schemeClr val="tx2"/>
                </a:solidFill>
                <a:latin typeface="Calibri" charset="0"/>
              </a:rPr>
              <a:t>  </a:t>
            </a:r>
            <a:r>
              <a:rPr lang="en-US" sz="2000">
                <a:latin typeface="Calibri" charset="0"/>
              </a:rPr>
              <a:t>to   </a:t>
            </a:r>
            <a:r>
              <a:rPr lang="en-US" sz="2000" b="1">
                <a:solidFill>
                  <a:schemeClr val="tx2"/>
                </a:solidFill>
                <a:latin typeface="Symbol" charset="0"/>
              </a:rPr>
              <a:t>Ø</a:t>
            </a:r>
            <a:r>
              <a:rPr lang="en-US" sz="2000" b="1">
                <a:solidFill>
                  <a:schemeClr val="tx2"/>
                </a:solidFill>
                <a:latin typeface="Courier New" charset="0"/>
              </a:rPr>
              <a:t>P</a:t>
            </a:r>
            <a:r>
              <a:rPr lang="en-US" sz="2000" b="1">
                <a:solidFill>
                  <a:schemeClr val="tx2"/>
                </a:solidFill>
                <a:latin typeface="Calibri" charset="0"/>
              </a:rPr>
              <a:t> </a:t>
            </a:r>
            <a:r>
              <a:rPr lang="en-US" sz="2000" b="1">
                <a:solidFill>
                  <a:schemeClr val="tx2"/>
                </a:solidFill>
                <a:latin typeface="Symbol" charset="0"/>
              </a:rPr>
              <a:t>Ù</a:t>
            </a:r>
            <a:r>
              <a:rPr lang="en-US" sz="2000" b="1">
                <a:solidFill>
                  <a:schemeClr val="tx2"/>
                </a:solidFill>
                <a:latin typeface="Calibri" charset="0"/>
              </a:rPr>
              <a:t> </a:t>
            </a:r>
            <a:r>
              <a:rPr lang="en-US" sz="2000" b="1">
                <a:solidFill>
                  <a:schemeClr val="tx2"/>
                </a:solidFill>
                <a:latin typeface="Symbol" charset="0"/>
              </a:rPr>
              <a:t>Ø</a:t>
            </a:r>
            <a:r>
              <a:rPr lang="en-US" sz="2000" b="1">
                <a:solidFill>
                  <a:schemeClr val="tx2"/>
                </a:solidFill>
                <a:latin typeface="Courier New" charset="0"/>
              </a:rPr>
              <a:t>Q</a:t>
            </a:r>
            <a:r>
              <a:rPr lang="en-US" sz="2000" b="1">
                <a:solidFill>
                  <a:schemeClr val="tx2"/>
                </a:solidFill>
                <a:latin typeface="Calibri" charset="0"/>
              </a:rPr>
              <a:t>	   </a:t>
            </a:r>
            <a:r>
              <a:rPr lang="en-US" sz="2000">
                <a:latin typeface="Calibri" charset="0"/>
              </a:rPr>
              <a:t>(de Morgan's)</a:t>
            </a:r>
          </a:p>
          <a:p>
            <a:pPr marL="914400" lvl="1" indent="-457200" eaLnBrk="1" hangingPunct="1"/>
            <a:r>
              <a:rPr lang="en-US" sz="2000">
                <a:latin typeface="Calibri" charset="0"/>
              </a:rPr>
              <a:t>convert  </a:t>
            </a:r>
            <a:r>
              <a:rPr lang="en-US" sz="2000" b="1">
                <a:solidFill>
                  <a:schemeClr val="hlink"/>
                </a:solidFill>
                <a:latin typeface="Symbol" charset="0"/>
              </a:rPr>
              <a:t>Ø</a:t>
            </a:r>
            <a:r>
              <a:rPr lang="en-US" sz="2000" b="1">
                <a:solidFill>
                  <a:schemeClr val="hlink"/>
                </a:solidFill>
                <a:latin typeface="Courier New" charset="0"/>
              </a:rPr>
              <a:t>(P</a:t>
            </a:r>
            <a:r>
              <a:rPr lang="en-US" sz="2000" b="1">
                <a:solidFill>
                  <a:schemeClr val="hlink"/>
                </a:solidFill>
                <a:latin typeface="Symbol" charset="0"/>
              </a:rPr>
              <a:t> Ù </a:t>
            </a:r>
            <a:r>
              <a:rPr lang="en-US" sz="2000" b="1">
                <a:solidFill>
                  <a:schemeClr val="hlink"/>
                </a:solidFill>
                <a:latin typeface="Courier New" charset="0"/>
              </a:rPr>
              <a:t>Q)</a:t>
            </a:r>
            <a:r>
              <a:rPr lang="en-US" sz="2000">
                <a:solidFill>
                  <a:schemeClr val="tx2"/>
                </a:solidFill>
                <a:latin typeface="Calibri" charset="0"/>
              </a:rPr>
              <a:t>  </a:t>
            </a:r>
            <a:r>
              <a:rPr lang="en-US" sz="2000">
                <a:latin typeface="Calibri" charset="0"/>
              </a:rPr>
              <a:t>to   </a:t>
            </a:r>
            <a:r>
              <a:rPr lang="en-US" sz="2000" b="1">
                <a:solidFill>
                  <a:schemeClr val="tx2"/>
                </a:solidFill>
                <a:latin typeface="Symbol" charset="0"/>
              </a:rPr>
              <a:t>Ø</a:t>
            </a:r>
            <a:r>
              <a:rPr lang="en-US" sz="2000" b="1">
                <a:solidFill>
                  <a:schemeClr val="tx2"/>
                </a:solidFill>
                <a:latin typeface="Courier New" charset="0"/>
              </a:rPr>
              <a:t>P</a:t>
            </a:r>
            <a:r>
              <a:rPr lang="en-US" sz="2000" b="1">
                <a:solidFill>
                  <a:schemeClr val="tx2"/>
                </a:solidFill>
                <a:latin typeface="Calibri" charset="0"/>
              </a:rPr>
              <a:t> </a:t>
            </a:r>
            <a:r>
              <a:rPr lang="en-US" sz="2000" b="1">
                <a:solidFill>
                  <a:schemeClr val="tx2"/>
                </a:solidFill>
                <a:latin typeface="Symbol" charset="0"/>
              </a:rPr>
              <a:t>Ú</a:t>
            </a:r>
            <a:r>
              <a:rPr lang="en-US" sz="2000" b="1">
                <a:solidFill>
                  <a:schemeClr val="tx2"/>
                </a:solidFill>
                <a:latin typeface="Calibri" charset="0"/>
              </a:rPr>
              <a:t> </a:t>
            </a:r>
            <a:r>
              <a:rPr lang="en-US" sz="2000" b="1">
                <a:solidFill>
                  <a:schemeClr val="tx2"/>
                </a:solidFill>
                <a:latin typeface="Symbol" charset="0"/>
              </a:rPr>
              <a:t>Ø</a:t>
            </a:r>
            <a:r>
              <a:rPr lang="en-US" sz="2000" b="1">
                <a:solidFill>
                  <a:schemeClr val="tx2"/>
                </a:solidFill>
                <a:latin typeface="Courier New" charset="0"/>
              </a:rPr>
              <a:t>Q</a:t>
            </a:r>
            <a:r>
              <a:rPr lang="en-US" sz="2000">
                <a:latin typeface="Calibri" charset="0"/>
              </a:rPr>
              <a:t>	   (de Morgan's)</a:t>
            </a:r>
          </a:p>
          <a:p>
            <a:pPr marL="914400" lvl="1" indent="-457200" eaLnBrk="1" hangingPunct="1"/>
            <a:r>
              <a:rPr lang="en-US" sz="2000">
                <a:latin typeface="Calibri" charset="0"/>
              </a:rPr>
              <a:t>convert  </a:t>
            </a:r>
            <a:r>
              <a:rPr lang="en-US" sz="2000" b="1">
                <a:solidFill>
                  <a:schemeClr val="hlink"/>
                </a:solidFill>
                <a:latin typeface="Symbol" charset="0"/>
              </a:rPr>
              <a:t>Ø"</a:t>
            </a:r>
            <a:r>
              <a:rPr lang="en-US" sz="2000" b="1">
                <a:solidFill>
                  <a:schemeClr va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a:t>
            </a:r>
            <a:r>
              <a:rPr lang="en-US" sz="2000">
                <a:solidFill>
                  <a:schemeClr val="tx2"/>
                </a:solidFill>
                <a:latin typeface="Calibri" charset="0"/>
              </a:rPr>
              <a:t>       </a:t>
            </a:r>
            <a:r>
              <a:rPr lang="en-US" sz="2000">
                <a:latin typeface="Calibri" charset="0"/>
              </a:rPr>
              <a:t>to   </a:t>
            </a:r>
            <a:r>
              <a:rPr lang="en-US" sz="2000" b="1">
                <a:solidFill>
                  <a:schemeClr val="tx2"/>
                </a:solidFill>
                <a:latin typeface="Symbol" charset="0"/>
              </a:rPr>
              <a:t>$</a:t>
            </a:r>
            <a:r>
              <a:rPr lang="en-US" sz="2000" b="1">
                <a:solidFill>
                  <a:schemeClr val="tx2"/>
                </a:solidFill>
                <a:latin typeface="Courier New" charset="0"/>
              </a:rPr>
              <a:t>x</a:t>
            </a:r>
            <a:r>
              <a:rPr lang="en-US" sz="2000" b="1">
                <a:solidFill>
                  <a:schemeClr val="tx2"/>
                </a:solidFill>
                <a:latin typeface="Symbol" charset="0"/>
              </a:rPr>
              <a:t> Ø</a:t>
            </a:r>
            <a:r>
              <a:rPr lang="en-US" sz="2000" b="1">
                <a:solidFill>
                  <a:schemeClr val="tx2"/>
                </a:solidFill>
                <a:latin typeface="Courier New" charset="0"/>
              </a:rPr>
              <a:t>P</a:t>
            </a:r>
          </a:p>
          <a:p>
            <a:pPr marL="914400" lvl="1" indent="-457200" eaLnBrk="1" hangingPunct="1"/>
            <a:r>
              <a:rPr lang="en-US" sz="2000">
                <a:latin typeface="Calibri" charset="0"/>
              </a:rPr>
              <a:t>convert  </a:t>
            </a:r>
            <a:r>
              <a:rPr lang="en-US" sz="2000" b="1">
                <a:solidFill>
                  <a:schemeClr val="hlink"/>
                </a:solidFill>
                <a:latin typeface="Symbol" charset="0"/>
              </a:rPr>
              <a:t>Ø$</a:t>
            </a:r>
            <a:r>
              <a:rPr lang="en-US" sz="2000" b="1">
                <a:solidFill>
                  <a:schemeClr va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a:t>
            </a:r>
            <a:r>
              <a:rPr lang="en-US" sz="2000">
                <a:solidFill>
                  <a:schemeClr val="tx2"/>
                </a:solidFill>
                <a:latin typeface="Calibri" charset="0"/>
              </a:rPr>
              <a:t>	     </a:t>
            </a:r>
            <a:r>
              <a:rPr lang="en-US" sz="2000">
                <a:latin typeface="Calibri" charset="0"/>
              </a:rPr>
              <a:t>to   </a:t>
            </a:r>
            <a:r>
              <a:rPr lang="en-US" sz="2000" b="1">
                <a:solidFill>
                  <a:schemeClr val="tx2"/>
                </a:solidFill>
                <a:latin typeface="Symbol" charset="0"/>
              </a:rPr>
              <a:t>"</a:t>
            </a:r>
            <a:r>
              <a:rPr lang="en-US" sz="2000" b="1">
                <a:solidFill>
                  <a:schemeClr val="tx2"/>
                </a:solidFill>
                <a:latin typeface="Courier New" charset="0"/>
              </a:rPr>
              <a:t>x</a:t>
            </a:r>
            <a:r>
              <a:rPr lang="en-US" sz="2000" b="1">
                <a:solidFill>
                  <a:schemeClr val="tx2"/>
                </a:solidFill>
                <a:latin typeface="Symbol" charset="0"/>
              </a:rPr>
              <a:t> Ø</a:t>
            </a:r>
            <a:r>
              <a:rPr lang="en-US" sz="2000" b="1">
                <a:solidFill>
                  <a:schemeClr val="tx2"/>
                </a:solidFill>
                <a:latin typeface="Courier New" charset="0"/>
              </a:rPr>
              <a:t>P</a:t>
            </a:r>
          </a:p>
          <a:p>
            <a:pPr marL="457200" indent="-457200" eaLnBrk="1" hangingPunct="1">
              <a:buFont typeface="Wingdings" charset="0"/>
              <a:buAutoNum type="arabicPeriod"/>
            </a:pPr>
            <a:r>
              <a:rPr lang="en-US" sz="2000">
                <a:latin typeface="Calibri" charset="0"/>
              </a:rPr>
              <a:t>Standardize variables apart:</a:t>
            </a:r>
            <a:endParaRPr lang="en-US" sz="2000">
              <a:solidFill>
                <a:schemeClr val="hlink"/>
              </a:solidFill>
              <a:latin typeface="Courier New" charset="0"/>
            </a:endParaRPr>
          </a:p>
          <a:p>
            <a:pPr marL="914400" lvl="1" indent="-457200" eaLnBrk="1" hangingPunct="1"/>
            <a:r>
              <a:rPr lang="en-US" sz="2000">
                <a:latin typeface="Calibri" charset="0"/>
              </a:rPr>
              <a:t>each quantifier must have a unique variable name</a:t>
            </a:r>
          </a:p>
          <a:p>
            <a:pPr marL="914400" lvl="1" indent="-457200" eaLnBrk="1" hangingPunct="1"/>
            <a:r>
              <a:rPr lang="en-US" sz="2000">
                <a:latin typeface="Calibri" charset="0"/>
              </a:rPr>
              <a:t>avoids confusion in steps 5 and 6</a:t>
            </a:r>
          </a:p>
          <a:p>
            <a:pPr marL="914400" lvl="1" indent="-457200" eaLnBrk="1" hangingPunct="1"/>
            <a:r>
              <a:rPr lang="en-US" sz="2000">
                <a:latin typeface="Calibri" charset="0"/>
              </a:rPr>
              <a:t>e.g. convert  </a:t>
            </a:r>
            <a:r>
              <a:rPr lang="en-US" sz="2000" b="1">
                <a:solidFill>
                  <a:schemeClr val="hlink"/>
                </a:solidFill>
                <a:latin typeface="Symbol" charset="0"/>
              </a:rPr>
              <a:t>"</a:t>
            </a:r>
            <a:r>
              <a:rPr lang="en-US" sz="2000" b="1">
                <a:solidFill>
                  <a:schemeClr val="fo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a:t>
            </a:r>
            <a:r>
              <a:rPr lang="en-US" sz="2000" b="1">
                <a:solidFill>
                  <a:schemeClr val="hlink"/>
                </a:solidFill>
                <a:latin typeface="Symbol" charset="0"/>
              </a:rPr>
              <a:t> Ú $</a:t>
            </a:r>
            <a:r>
              <a:rPr lang="en-US" sz="2000" b="1">
                <a:solidFill>
                  <a:schemeClr val="fo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Q</a:t>
            </a:r>
            <a:r>
              <a:rPr lang="en-US" sz="2000">
                <a:solidFill>
                  <a:schemeClr val="hlink"/>
                </a:solidFill>
                <a:latin typeface="Calibri" charset="0"/>
              </a:rPr>
              <a:t>   </a:t>
            </a:r>
            <a:r>
              <a:rPr lang="en-US" sz="2000">
                <a:latin typeface="Calibri" charset="0"/>
              </a:rPr>
              <a:t>to   </a:t>
            </a:r>
            <a:r>
              <a:rPr lang="en-US" sz="2000" b="1">
                <a:solidFill>
                  <a:schemeClr val="tx2"/>
                </a:solidFill>
                <a:latin typeface="Symbol" charset="0"/>
              </a:rPr>
              <a:t>"</a:t>
            </a:r>
            <a:r>
              <a:rPr lang="en-US" sz="2000" b="1">
                <a:solidFill>
                  <a:schemeClr val="tx2"/>
                </a:solidFill>
                <a:latin typeface="Courier New" charset="0"/>
              </a:rPr>
              <a:t>x</a:t>
            </a:r>
            <a:r>
              <a:rPr lang="en-US" sz="2000" b="1">
                <a:solidFill>
                  <a:schemeClr val="tx2"/>
                </a:solidFill>
                <a:latin typeface="Symbol" charset="0"/>
              </a:rPr>
              <a:t> </a:t>
            </a:r>
            <a:r>
              <a:rPr lang="en-US" sz="2000" b="1">
                <a:solidFill>
                  <a:schemeClr val="tx2"/>
                </a:solidFill>
                <a:latin typeface="Courier New" charset="0"/>
              </a:rPr>
              <a:t>P</a:t>
            </a:r>
            <a:r>
              <a:rPr lang="en-US" sz="2000" b="1">
                <a:solidFill>
                  <a:schemeClr val="tx2"/>
                </a:solidFill>
                <a:latin typeface="Symbol" charset="0"/>
              </a:rPr>
              <a:t> Ú $</a:t>
            </a:r>
            <a:r>
              <a:rPr lang="en-US" sz="2000" b="1">
                <a:solidFill>
                  <a:srgbClr val="FF7C80"/>
                </a:solidFill>
                <a:latin typeface="Courier New" charset="0"/>
              </a:rPr>
              <a:t>y</a:t>
            </a:r>
            <a:r>
              <a:rPr lang="en-US" sz="2000" b="1">
                <a:solidFill>
                  <a:schemeClr val="tx2"/>
                </a:solidFill>
                <a:latin typeface="Symbol" charset="0"/>
              </a:rPr>
              <a:t> </a:t>
            </a:r>
            <a:r>
              <a:rPr lang="en-US" sz="2000" b="1">
                <a:solidFill>
                  <a:schemeClr val="tx2"/>
                </a:solidFill>
                <a:latin typeface="Courier New" charset="0"/>
              </a:rPr>
              <a:t>Q</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atin typeface="Calibri" charset="0"/>
              </a:rPr>
              <a:t>Reference:</a:t>
            </a:r>
            <a:br>
              <a:rPr lang="en-US">
                <a:latin typeface="Calibri" charset="0"/>
              </a:rPr>
            </a:br>
            <a:r>
              <a:rPr lang="en-US">
                <a:latin typeface="Calibri" charset="0"/>
              </a:rPr>
              <a:t>Converting FOL Sentences to CNF</a:t>
            </a:r>
          </a:p>
        </p:txBody>
      </p:sp>
      <p:sp>
        <p:nvSpPr>
          <p:cNvPr id="91139" name="Rectangle 3"/>
          <p:cNvSpPr>
            <a:spLocks noGrp="1" noChangeArrowheads="1"/>
          </p:cNvSpPr>
          <p:nvPr>
            <p:ph idx="1"/>
          </p:nvPr>
        </p:nvSpPr>
        <p:spPr/>
        <p:txBody>
          <a:bodyPr/>
          <a:lstStyle/>
          <a:p>
            <a:pPr marL="457200" indent="-457200" eaLnBrk="1" hangingPunct="1">
              <a:buFont typeface="Wingdings" charset="0"/>
              <a:buAutoNum type="arabicPeriod" startAt="5"/>
            </a:pPr>
            <a:r>
              <a:rPr lang="en-US" sz="2000">
                <a:solidFill>
                  <a:srgbClr val="000000"/>
                </a:solidFill>
                <a:latin typeface="Calibri" charset="0"/>
              </a:rPr>
              <a:t>Eliminate existential quantifiers (Skolemize):</a:t>
            </a:r>
            <a:endParaRPr lang="en-US" sz="2000">
              <a:solidFill>
                <a:srgbClr val="000000"/>
              </a:solidFill>
              <a:latin typeface="Courier New" charset="0"/>
            </a:endParaRPr>
          </a:p>
          <a:p>
            <a:pPr marL="914400" lvl="1" indent="-457200" eaLnBrk="1" hangingPunct="1"/>
            <a:r>
              <a:rPr lang="en-US" sz="2000">
                <a:latin typeface="Calibri" charset="0"/>
              </a:rPr>
              <a:t>convert	       </a:t>
            </a:r>
            <a:r>
              <a:rPr lang="en-US" sz="2000" b="1">
                <a:solidFill>
                  <a:schemeClr val="hlink"/>
                </a:solidFill>
                <a:latin typeface="Symbol" charset="0"/>
              </a:rPr>
              <a:t>$</a:t>
            </a:r>
            <a:r>
              <a:rPr lang="en-US" sz="2000" b="1">
                <a:solidFill>
                  <a:schemeClr va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P(x)</a:t>
            </a:r>
            <a:r>
              <a:rPr lang="en-US" sz="2000" b="1">
                <a:solidFill>
                  <a:schemeClr val="hlink"/>
                </a:solidFill>
                <a:latin typeface="Symbol" charset="0"/>
              </a:rPr>
              <a:t>   	      </a:t>
            </a:r>
            <a:r>
              <a:rPr lang="en-US" sz="2000">
                <a:latin typeface="Calibri" charset="0"/>
              </a:rPr>
              <a:t>to</a:t>
            </a:r>
            <a:r>
              <a:rPr lang="en-US" sz="2000" b="1">
                <a:solidFill>
                  <a:schemeClr val="tx2"/>
                </a:solidFill>
                <a:latin typeface="Symbol" charset="0"/>
              </a:rPr>
              <a:t>   </a:t>
            </a:r>
            <a:r>
              <a:rPr lang="en-US" sz="2000" b="1">
                <a:solidFill>
                  <a:schemeClr val="tx2"/>
                </a:solidFill>
                <a:latin typeface="Courier New" charset="0"/>
              </a:rPr>
              <a:t>P(C)</a:t>
            </a:r>
            <a:r>
              <a:rPr lang="en-US" sz="2000">
                <a:latin typeface="Calibri" charset="0"/>
              </a:rPr>
              <a:t>	(EE)</a:t>
            </a:r>
            <a:br>
              <a:rPr lang="en-US" sz="2000">
                <a:latin typeface="Calibri" charset="0"/>
              </a:rPr>
            </a:br>
            <a:r>
              <a:rPr lang="en-US" sz="2000" b="1">
                <a:solidFill>
                  <a:srgbClr val="000000"/>
                </a:solidFill>
                <a:latin typeface="Courier New" charset="0"/>
              </a:rPr>
              <a:t>C</a:t>
            </a:r>
            <a:r>
              <a:rPr lang="en-US" sz="2000">
                <a:solidFill>
                  <a:srgbClr val="000000"/>
                </a:solidFill>
                <a:latin typeface="Calibri" charset="0"/>
              </a:rPr>
              <a:t> must be a new constant (Skolem constant)</a:t>
            </a:r>
          </a:p>
          <a:p>
            <a:pPr marL="914400" lvl="1" indent="-457200" eaLnBrk="1" hangingPunct="1"/>
            <a:r>
              <a:rPr lang="en-US" sz="2000">
                <a:latin typeface="Calibri" charset="0"/>
              </a:rPr>
              <a:t>convert </a:t>
            </a:r>
            <a:r>
              <a:rPr lang="en-US" sz="2000" b="1">
                <a:solidFill>
                  <a:schemeClr val="hlink"/>
                </a:solidFill>
                <a:latin typeface="Symbol" charset="0"/>
              </a:rPr>
              <a:t>"</a:t>
            </a:r>
            <a:r>
              <a:rPr lang="en-US" sz="2000" b="1">
                <a:solidFill>
                  <a:schemeClr val="hlink"/>
                </a:solidFill>
                <a:latin typeface="Courier New" charset="0"/>
              </a:rPr>
              <a:t>x,y</a:t>
            </a:r>
            <a:r>
              <a:rPr lang="en-US" sz="2000" b="1">
                <a:solidFill>
                  <a:schemeClr val="hlink"/>
                </a:solidFill>
                <a:latin typeface="Symbol" charset="0"/>
              </a:rPr>
              <a:t> $</a:t>
            </a:r>
            <a:r>
              <a:rPr lang="en-US" sz="2000" b="1">
                <a:solidFill>
                  <a:schemeClr val="hlink"/>
                </a:solidFill>
                <a:latin typeface="Courier New" charset="0"/>
              </a:rPr>
              <a:t>z</a:t>
            </a:r>
            <a:r>
              <a:rPr lang="en-US" sz="2000" b="1">
                <a:solidFill>
                  <a:schemeClr val="hlink"/>
                </a:solidFill>
                <a:latin typeface="Symbol" charset="0"/>
              </a:rPr>
              <a:t> </a:t>
            </a:r>
            <a:r>
              <a:rPr lang="en-US" sz="2000" b="1">
                <a:solidFill>
                  <a:schemeClr val="hlink"/>
                </a:solidFill>
                <a:latin typeface="Courier New" charset="0"/>
              </a:rPr>
              <a:t>P(x,y,z)</a:t>
            </a:r>
            <a:r>
              <a:rPr lang="en-US" sz="2000" b="1">
                <a:solidFill>
                  <a:schemeClr val="hlink"/>
                </a:solidFill>
                <a:latin typeface="Symbol" charset="0"/>
              </a:rPr>
              <a:t>  </a:t>
            </a:r>
            <a:r>
              <a:rPr lang="en-US" sz="2000">
                <a:latin typeface="Calibri" charset="0"/>
              </a:rPr>
              <a:t>to</a:t>
            </a:r>
            <a:r>
              <a:rPr lang="en-US" sz="2000" b="1">
                <a:solidFill>
                  <a:schemeClr val="tx2"/>
                </a:solidFill>
                <a:latin typeface="Symbol" charset="0"/>
              </a:rPr>
              <a:t>   "</a:t>
            </a:r>
            <a:r>
              <a:rPr lang="en-US" sz="2000" b="1">
                <a:solidFill>
                  <a:schemeClr val="tx2"/>
                </a:solidFill>
                <a:latin typeface="Courier New" charset="0"/>
              </a:rPr>
              <a:t>x,y</a:t>
            </a:r>
            <a:r>
              <a:rPr lang="en-US" sz="2000" b="1">
                <a:solidFill>
                  <a:schemeClr val="tx2"/>
                </a:solidFill>
                <a:latin typeface="Symbol" charset="0"/>
              </a:rPr>
              <a:t> </a:t>
            </a:r>
            <a:r>
              <a:rPr lang="en-US" sz="2000" b="1">
                <a:solidFill>
                  <a:schemeClr val="tx2"/>
                </a:solidFill>
                <a:latin typeface="Courier New" charset="0"/>
              </a:rPr>
              <a:t>P(x,y,F(x,y))</a:t>
            </a:r>
            <a:br>
              <a:rPr lang="en-US" sz="2000" b="1">
                <a:solidFill>
                  <a:schemeClr val="tx2"/>
                </a:solidFill>
                <a:latin typeface="Courier New" charset="0"/>
              </a:rPr>
            </a:br>
            <a:r>
              <a:rPr lang="en-US" sz="2000" b="1">
                <a:solidFill>
                  <a:srgbClr val="000000"/>
                </a:solidFill>
                <a:latin typeface="Courier New" charset="0"/>
              </a:rPr>
              <a:t>F()</a:t>
            </a:r>
            <a:r>
              <a:rPr lang="en-US" sz="2000">
                <a:solidFill>
                  <a:srgbClr val="000000"/>
                </a:solidFill>
                <a:latin typeface="Calibri" charset="0"/>
              </a:rPr>
              <a:t> must be a new function (Skolem function) with arguments that are all enclosing universally quantified variables</a:t>
            </a:r>
          </a:p>
          <a:p>
            <a:pPr marL="457200" indent="-457200" eaLnBrk="1" hangingPunct="1">
              <a:buFont typeface="Wingdings" charset="0"/>
              <a:buAutoNum type="arabicPeriod" startAt="6"/>
            </a:pPr>
            <a:r>
              <a:rPr lang="en-US" sz="2000">
                <a:latin typeface="Calibri" charset="0"/>
              </a:rPr>
              <a:t>Drop quantifiers:</a:t>
            </a:r>
          </a:p>
          <a:p>
            <a:pPr marL="914400" lvl="1" indent="-457200" eaLnBrk="1" hangingPunct="1"/>
            <a:r>
              <a:rPr lang="en-US" sz="2000">
                <a:latin typeface="Calibri" charset="0"/>
              </a:rPr>
              <a:t>all variables are only universally quantified after step 5</a:t>
            </a:r>
          </a:p>
          <a:p>
            <a:pPr marL="914400" lvl="1" indent="-457200" eaLnBrk="1" hangingPunct="1"/>
            <a:r>
              <a:rPr lang="en-US" sz="2000">
                <a:latin typeface="Calibri" charset="0"/>
              </a:rPr>
              <a:t>e.g. convert</a:t>
            </a:r>
            <a:r>
              <a:rPr lang="en-US" sz="2000" b="1">
                <a:latin typeface="Calibri" charset="0"/>
              </a:rPr>
              <a:t> </a:t>
            </a:r>
            <a:r>
              <a:rPr lang="en-US" sz="2000" b="1">
                <a:solidFill>
                  <a:schemeClr val="hlink"/>
                </a:solidFill>
                <a:latin typeface="Symbol" charset="0"/>
              </a:rPr>
              <a:t>"</a:t>
            </a:r>
            <a:r>
              <a:rPr lang="en-US" sz="2000" b="1">
                <a:solidFill>
                  <a:schemeClr val="hlink"/>
                </a:solidFill>
                <a:latin typeface="Courier New" charset="0"/>
              </a:rPr>
              <a:t>x</a:t>
            </a:r>
            <a:r>
              <a:rPr lang="en-US" sz="2000" b="1">
                <a:solidFill>
                  <a:schemeClr val="hlink"/>
                </a:solidFill>
                <a:latin typeface="Symbol" charset="0"/>
              </a:rPr>
              <a:t> </a:t>
            </a:r>
            <a:r>
              <a:rPr lang="en-US" sz="2000" b="1">
                <a:solidFill>
                  <a:schemeClr val="hlink"/>
                </a:solidFill>
                <a:latin typeface="Courier New" charset="0"/>
              </a:rPr>
              <a:t>P(x)</a:t>
            </a:r>
            <a:r>
              <a:rPr lang="en-US" sz="2000" b="1">
                <a:solidFill>
                  <a:schemeClr val="hlink"/>
                </a:solidFill>
                <a:latin typeface="Symbol" charset="0"/>
              </a:rPr>
              <a:t> Ú "</a:t>
            </a:r>
            <a:r>
              <a:rPr lang="en-US" sz="2000" b="1">
                <a:solidFill>
                  <a:schemeClr val="hlink"/>
                </a:solidFill>
                <a:latin typeface="Courier New" charset="0"/>
              </a:rPr>
              <a:t>y</a:t>
            </a:r>
            <a:r>
              <a:rPr lang="en-US" sz="2000" b="1">
                <a:solidFill>
                  <a:schemeClr val="hlink"/>
                </a:solidFill>
                <a:latin typeface="Symbol" charset="0"/>
              </a:rPr>
              <a:t> </a:t>
            </a:r>
            <a:r>
              <a:rPr lang="en-US" sz="2000" b="1">
                <a:solidFill>
                  <a:schemeClr val="hlink"/>
                </a:solidFill>
                <a:latin typeface="Courier New" charset="0"/>
              </a:rPr>
              <a:t>Q(y)</a:t>
            </a:r>
            <a:r>
              <a:rPr lang="en-US" sz="2000" b="1">
                <a:solidFill>
                  <a:schemeClr val="hlink"/>
                </a:solidFill>
                <a:latin typeface="Calibri" charset="0"/>
              </a:rPr>
              <a:t>   </a:t>
            </a:r>
            <a:r>
              <a:rPr lang="en-US" sz="2000">
                <a:latin typeface="Calibri" charset="0"/>
              </a:rPr>
              <a:t>to  </a:t>
            </a:r>
            <a:r>
              <a:rPr lang="en-US" sz="2000" b="1">
                <a:latin typeface="Calibri" charset="0"/>
              </a:rPr>
              <a:t> </a:t>
            </a:r>
            <a:r>
              <a:rPr lang="en-US" sz="2000" b="1">
                <a:solidFill>
                  <a:schemeClr val="tx2"/>
                </a:solidFill>
                <a:latin typeface="Courier New" charset="0"/>
              </a:rPr>
              <a:t>P(x)</a:t>
            </a:r>
            <a:r>
              <a:rPr lang="en-US" sz="2000" b="1">
                <a:solidFill>
                  <a:schemeClr val="tx2"/>
                </a:solidFill>
                <a:latin typeface="Symbol" charset="0"/>
              </a:rPr>
              <a:t> Ú </a:t>
            </a:r>
            <a:r>
              <a:rPr lang="en-US" sz="2000" b="1">
                <a:solidFill>
                  <a:schemeClr val="tx2"/>
                </a:solidFill>
                <a:latin typeface="Courier New" charset="0"/>
              </a:rPr>
              <a:t>Q(y)</a:t>
            </a:r>
          </a:p>
          <a:p>
            <a:pPr marL="914400" lvl="1" indent="-457200" eaLnBrk="1" hangingPunct="1"/>
            <a:r>
              <a:rPr lang="en-US" sz="2000">
                <a:latin typeface="Calibri" charset="0"/>
              </a:rPr>
              <a:t>all variables in KB will be assumed to be universally quantified</a:t>
            </a:r>
          </a:p>
          <a:p>
            <a:pPr marL="457200" indent="-457200" eaLnBrk="1" hangingPunct="1">
              <a:buFont typeface="Wingdings" charset="0"/>
              <a:buAutoNum type="arabicPeriod" startAt="7"/>
            </a:pPr>
            <a:r>
              <a:rPr lang="en-US" sz="2000">
                <a:latin typeface="Calibri" charset="0"/>
              </a:rPr>
              <a:t>Distribute </a:t>
            </a:r>
            <a:r>
              <a:rPr lang="en-US" sz="2000">
                <a:latin typeface="Symbol" charset="0"/>
              </a:rPr>
              <a:t>Ù</a:t>
            </a:r>
            <a:r>
              <a:rPr lang="en-US" sz="2000">
                <a:latin typeface="Calibri" charset="0"/>
              </a:rPr>
              <a:t> over </a:t>
            </a:r>
            <a:r>
              <a:rPr lang="en-US" sz="2000">
                <a:latin typeface="Symbol" charset="0"/>
              </a:rPr>
              <a:t>Ú </a:t>
            </a:r>
            <a:r>
              <a:rPr lang="en-US" sz="2000">
                <a:latin typeface="Calibri" charset="0"/>
              </a:rPr>
              <a:t>to get conjunction of disjunctions :</a:t>
            </a:r>
          </a:p>
          <a:p>
            <a:pPr marL="914400" lvl="1" indent="-457200" eaLnBrk="1" hangingPunct="1"/>
            <a:r>
              <a:rPr lang="en-US" sz="2000">
                <a:latin typeface="Calibri" charset="0"/>
              </a:rPr>
              <a:t>convert</a:t>
            </a:r>
            <a:r>
              <a:rPr lang="en-US" sz="2000" b="1">
                <a:solidFill>
                  <a:schemeClr val="hlink"/>
                </a:solidFill>
                <a:latin typeface="Courier New" charset="0"/>
              </a:rPr>
              <a:t>(P</a:t>
            </a:r>
            <a:r>
              <a:rPr lang="en-US" sz="2000" b="1">
                <a:solidFill>
                  <a:schemeClr val="hlink"/>
                </a:solidFill>
                <a:latin typeface="Symbol" charset="0"/>
              </a:rPr>
              <a:t> Ù </a:t>
            </a:r>
            <a:r>
              <a:rPr lang="en-US" sz="2000" b="1">
                <a:solidFill>
                  <a:schemeClr val="hlink"/>
                </a:solidFill>
                <a:latin typeface="Courier New" charset="0"/>
              </a:rPr>
              <a:t>Q)</a:t>
            </a:r>
            <a:r>
              <a:rPr lang="en-US" sz="2000" b="1">
                <a:solidFill>
                  <a:schemeClr val="hlink"/>
                </a:solidFill>
                <a:latin typeface="Symbol" charset="0"/>
              </a:rPr>
              <a:t>Ú </a:t>
            </a:r>
            <a:r>
              <a:rPr lang="en-US" sz="2000" b="1">
                <a:solidFill>
                  <a:schemeClr val="hlink"/>
                </a:solidFill>
                <a:latin typeface="Courier New" charset="0"/>
              </a:rPr>
              <a:t>R</a:t>
            </a:r>
            <a:r>
              <a:rPr lang="en-US" sz="2000" b="1">
                <a:solidFill>
                  <a:schemeClr val="hlink"/>
                </a:solidFill>
                <a:latin typeface="Calibri" charset="0"/>
              </a:rPr>
              <a:t> </a:t>
            </a:r>
            <a:r>
              <a:rPr lang="en-US" sz="2000">
                <a:latin typeface="Calibri" charset="0"/>
              </a:rPr>
              <a:t>to</a:t>
            </a:r>
            <a:r>
              <a:rPr lang="en-US" sz="2000" b="1">
                <a:solidFill>
                  <a:schemeClr val="tx2"/>
                </a:solidFill>
                <a:latin typeface="Courier New" charset="0"/>
              </a:rPr>
              <a:t>(P</a:t>
            </a:r>
            <a:r>
              <a:rPr lang="en-US" sz="2000" b="1">
                <a:solidFill>
                  <a:schemeClr val="tx2"/>
                </a:solidFill>
                <a:latin typeface="Symbol" charset="0"/>
              </a:rPr>
              <a:t> Ú </a:t>
            </a:r>
            <a:r>
              <a:rPr lang="en-US" sz="2000" b="1">
                <a:solidFill>
                  <a:schemeClr val="tx2"/>
                </a:solidFill>
                <a:latin typeface="Courier New" charset="0"/>
              </a:rPr>
              <a:t>R)</a:t>
            </a:r>
            <a:r>
              <a:rPr lang="en-US" sz="2000" b="1">
                <a:solidFill>
                  <a:schemeClr val="tx2"/>
                </a:solidFill>
                <a:latin typeface="Symbol" charset="0"/>
              </a:rPr>
              <a:t>Ù</a:t>
            </a:r>
            <a:r>
              <a:rPr lang="en-US" sz="2000" b="1">
                <a:solidFill>
                  <a:schemeClr val="tx2"/>
                </a:solidFill>
                <a:latin typeface="Courier New" charset="0"/>
              </a:rPr>
              <a:t>(Q</a:t>
            </a:r>
            <a:r>
              <a:rPr lang="en-US" sz="2000" b="1">
                <a:solidFill>
                  <a:schemeClr val="tx2"/>
                </a:solidFill>
                <a:latin typeface="Symbol" charset="0"/>
              </a:rPr>
              <a:t> Ú </a:t>
            </a:r>
            <a:r>
              <a:rPr lang="en-US" sz="2000" b="1">
                <a:solidFill>
                  <a:schemeClr val="tx2"/>
                </a:solidFill>
                <a:latin typeface="Courier New" charset="0"/>
              </a:rPr>
              <a:t>R)</a:t>
            </a:r>
            <a:endParaRPr lang="en-US" sz="2000">
              <a:latin typeface="Calibri"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a:latin typeface="Calibri" charset="0"/>
              </a:rPr>
              <a:t>Reference:</a:t>
            </a:r>
            <a:br>
              <a:rPr lang="en-US">
                <a:latin typeface="Calibri" charset="0"/>
              </a:rPr>
            </a:br>
            <a:r>
              <a:rPr lang="en-US">
                <a:latin typeface="Calibri" charset="0"/>
              </a:rPr>
              <a:t>Converting FOL Sentences to CNF</a:t>
            </a:r>
          </a:p>
        </p:txBody>
      </p:sp>
      <p:sp>
        <p:nvSpPr>
          <p:cNvPr id="92163" name="Rectangle 3"/>
          <p:cNvSpPr>
            <a:spLocks noGrp="1" noChangeArrowheads="1"/>
          </p:cNvSpPr>
          <p:nvPr>
            <p:ph idx="1"/>
          </p:nvPr>
        </p:nvSpPr>
        <p:spPr/>
        <p:txBody>
          <a:bodyPr/>
          <a:lstStyle/>
          <a:p>
            <a:pPr marL="457200" indent="-457200" eaLnBrk="1" hangingPunct="1">
              <a:buFont typeface="Wingdings" charset="0"/>
              <a:buAutoNum type="arabicPeriod" startAt="8"/>
            </a:pPr>
            <a:r>
              <a:rPr lang="en-US" sz="2000">
                <a:latin typeface="Calibri" charset="0"/>
              </a:rPr>
              <a:t>Flatten nested conjunctions and disjunctions:</a:t>
            </a:r>
          </a:p>
          <a:p>
            <a:pPr marL="914400" lvl="1" indent="-457200" eaLnBrk="1" hangingPunct="1"/>
            <a:r>
              <a:rPr lang="en-US" sz="2000">
                <a:latin typeface="Calibri" charset="0"/>
              </a:rPr>
              <a:t>convert</a:t>
            </a:r>
            <a:r>
              <a:rPr lang="en-US" sz="2000" b="1">
                <a:latin typeface="Calibri" charset="0"/>
              </a:rPr>
              <a:t> </a:t>
            </a:r>
            <a:r>
              <a:rPr lang="en-US" sz="2000" b="1">
                <a:solidFill>
                  <a:schemeClr val="hlink"/>
                </a:solidFill>
                <a:latin typeface="Courier New" charset="0"/>
              </a:rPr>
              <a:t>(P</a:t>
            </a:r>
            <a:r>
              <a:rPr lang="en-US" sz="2000" b="1">
                <a:solidFill>
                  <a:schemeClr val="hlink"/>
                </a:solidFill>
                <a:latin typeface="Symbol" charset="0"/>
              </a:rPr>
              <a:t> Ù </a:t>
            </a:r>
            <a:r>
              <a:rPr lang="en-US" sz="2000" b="1">
                <a:solidFill>
                  <a:schemeClr val="hlink"/>
                </a:solidFill>
                <a:latin typeface="Courier New" charset="0"/>
              </a:rPr>
              <a:t>Q)</a:t>
            </a:r>
            <a:r>
              <a:rPr lang="en-US" sz="2000" b="1">
                <a:solidFill>
                  <a:schemeClr val="hlink"/>
                </a:solidFill>
                <a:latin typeface="Symbol" charset="0"/>
              </a:rPr>
              <a:t>Ù </a:t>
            </a:r>
            <a:r>
              <a:rPr lang="en-US" sz="2000" b="1">
                <a:solidFill>
                  <a:schemeClr val="hlink"/>
                </a:solidFill>
                <a:latin typeface="Courier New" charset="0"/>
              </a:rPr>
              <a:t>R</a:t>
            </a:r>
            <a:r>
              <a:rPr lang="en-US" sz="2000" b="1">
                <a:solidFill>
                  <a:schemeClr val="hlink"/>
                </a:solidFill>
                <a:latin typeface="Calibri" charset="0"/>
              </a:rPr>
              <a:t>   </a:t>
            </a:r>
            <a:r>
              <a:rPr lang="en-US" sz="2000">
                <a:latin typeface="Calibri" charset="0"/>
              </a:rPr>
              <a:t>to  </a:t>
            </a:r>
            <a:r>
              <a:rPr lang="en-US" sz="2000" b="1">
                <a:latin typeface="Calibri" charset="0"/>
              </a:rPr>
              <a:t> </a:t>
            </a:r>
            <a:r>
              <a:rPr lang="en-US" sz="2000" b="1">
                <a:solidFill>
                  <a:schemeClr val="tx2"/>
                </a:solidFill>
                <a:latin typeface="Courier New" charset="0"/>
              </a:rPr>
              <a:t>(P</a:t>
            </a:r>
            <a:r>
              <a:rPr lang="en-US" sz="2000" b="1">
                <a:solidFill>
                  <a:schemeClr val="tx2"/>
                </a:solidFill>
                <a:latin typeface="Symbol" charset="0"/>
              </a:rPr>
              <a:t> Ù </a:t>
            </a:r>
            <a:r>
              <a:rPr lang="en-US" sz="2000" b="1">
                <a:solidFill>
                  <a:schemeClr val="tx2"/>
                </a:solidFill>
                <a:latin typeface="Courier New" charset="0"/>
              </a:rPr>
              <a:t>Q</a:t>
            </a:r>
            <a:r>
              <a:rPr lang="en-US" sz="2000" b="1">
                <a:solidFill>
                  <a:schemeClr val="tx2"/>
                </a:solidFill>
                <a:latin typeface="Symbol" charset="0"/>
              </a:rPr>
              <a:t> Ù </a:t>
            </a:r>
            <a:r>
              <a:rPr lang="en-US" sz="2000" b="1">
                <a:solidFill>
                  <a:schemeClr val="tx2"/>
                </a:solidFill>
                <a:latin typeface="Courier New" charset="0"/>
              </a:rPr>
              <a:t>R)</a:t>
            </a:r>
          </a:p>
          <a:p>
            <a:pPr marL="914400" lvl="1" indent="-457200" eaLnBrk="1" hangingPunct="1"/>
            <a:r>
              <a:rPr lang="en-US" sz="2000">
                <a:latin typeface="Calibri" charset="0"/>
              </a:rPr>
              <a:t>convert</a:t>
            </a:r>
            <a:r>
              <a:rPr lang="en-US" sz="2000" b="1">
                <a:latin typeface="Calibri" charset="0"/>
              </a:rPr>
              <a:t> </a:t>
            </a:r>
            <a:r>
              <a:rPr lang="en-US" sz="2000" b="1">
                <a:solidFill>
                  <a:schemeClr val="hlink"/>
                </a:solidFill>
                <a:latin typeface="Courier New" charset="0"/>
              </a:rPr>
              <a:t>(P</a:t>
            </a:r>
            <a:r>
              <a:rPr lang="en-US" sz="2000" b="1">
                <a:solidFill>
                  <a:schemeClr val="hlink"/>
                </a:solidFill>
                <a:latin typeface="Symbol" charset="0"/>
              </a:rPr>
              <a:t> Ú </a:t>
            </a:r>
            <a:r>
              <a:rPr lang="en-US" sz="2000" b="1">
                <a:solidFill>
                  <a:schemeClr val="hlink"/>
                </a:solidFill>
                <a:latin typeface="Courier New" charset="0"/>
              </a:rPr>
              <a:t>Q)</a:t>
            </a:r>
            <a:r>
              <a:rPr lang="en-US" sz="2000" b="1">
                <a:solidFill>
                  <a:schemeClr val="hlink"/>
                </a:solidFill>
                <a:latin typeface="Symbol" charset="0"/>
              </a:rPr>
              <a:t>Ú </a:t>
            </a:r>
            <a:r>
              <a:rPr lang="en-US" sz="2000" b="1">
                <a:solidFill>
                  <a:schemeClr val="hlink"/>
                </a:solidFill>
                <a:latin typeface="Courier New" charset="0"/>
              </a:rPr>
              <a:t>R</a:t>
            </a:r>
            <a:r>
              <a:rPr lang="en-US" sz="2000" b="1">
                <a:solidFill>
                  <a:schemeClr val="hlink"/>
                </a:solidFill>
                <a:latin typeface="Calibri" charset="0"/>
              </a:rPr>
              <a:t>   </a:t>
            </a:r>
            <a:r>
              <a:rPr lang="en-US" sz="2000">
                <a:latin typeface="Calibri" charset="0"/>
              </a:rPr>
              <a:t>to  </a:t>
            </a:r>
            <a:r>
              <a:rPr lang="en-US" sz="2000" b="1">
                <a:latin typeface="Calibri" charset="0"/>
              </a:rPr>
              <a:t> </a:t>
            </a:r>
            <a:r>
              <a:rPr lang="en-US" sz="2000" b="1">
                <a:solidFill>
                  <a:schemeClr val="tx2"/>
                </a:solidFill>
                <a:latin typeface="Courier New" charset="0"/>
              </a:rPr>
              <a:t>(P</a:t>
            </a:r>
            <a:r>
              <a:rPr lang="en-US" sz="2000" b="1">
                <a:solidFill>
                  <a:schemeClr val="tx2"/>
                </a:solidFill>
                <a:latin typeface="Symbol" charset="0"/>
              </a:rPr>
              <a:t> Ú </a:t>
            </a:r>
            <a:r>
              <a:rPr lang="en-US" sz="2000" b="1">
                <a:solidFill>
                  <a:schemeClr val="tx2"/>
                </a:solidFill>
                <a:latin typeface="Courier New" charset="0"/>
              </a:rPr>
              <a:t>Q</a:t>
            </a:r>
            <a:r>
              <a:rPr lang="en-US" sz="2000" b="1">
                <a:solidFill>
                  <a:schemeClr val="tx2"/>
                </a:solidFill>
                <a:latin typeface="Symbol" charset="0"/>
              </a:rPr>
              <a:t> Ú </a:t>
            </a:r>
            <a:r>
              <a:rPr lang="en-US" sz="2000" b="1">
                <a:solidFill>
                  <a:schemeClr val="tx2"/>
                </a:solidFill>
                <a:latin typeface="Courier New" charset="0"/>
              </a:rPr>
              <a:t>R)</a:t>
            </a:r>
          </a:p>
          <a:p>
            <a:pPr marL="457200" indent="-457200" eaLnBrk="1" hangingPunct="1">
              <a:buFont typeface="Wingdings" charset="0"/>
              <a:buAutoNum type="arabicPeriod" startAt="9"/>
            </a:pPr>
            <a:r>
              <a:rPr lang="en-US" sz="2000">
                <a:solidFill>
                  <a:srgbClr val="A50021"/>
                </a:solidFill>
                <a:latin typeface="Calibri" charset="0"/>
              </a:rPr>
              <a:t>Separate each conjunct (added)</a:t>
            </a:r>
          </a:p>
          <a:p>
            <a:pPr marL="914400" lvl="1" indent="-457200" eaLnBrk="1" hangingPunct="1"/>
            <a:r>
              <a:rPr lang="en-US" sz="1800">
                <a:solidFill>
                  <a:srgbClr val="000000"/>
                </a:solidFill>
                <a:latin typeface="Calibri" charset="0"/>
              </a:rPr>
              <a:t>spllit at </a:t>
            </a:r>
            <a:r>
              <a:rPr lang="en-US" sz="1800" b="1">
                <a:solidFill>
                  <a:srgbClr val="000000"/>
                </a:solidFill>
                <a:latin typeface="Symbol" charset="0"/>
              </a:rPr>
              <a:t>Ù</a:t>
            </a:r>
            <a:r>
              <a:rPr lang="en-US" sz="1800">
                <a:solidFill>
                  <a:srgbClr val="000000"/>
                </a:solidFill>
                <a:latin typeface="Calibri" charset="0"/>
              </a:rPr>
              <a:t>'s so each conjunct is now a CNF clause</a:t>
            </a:r>
            <a:endParaRPr lang="en-US" sz="1800" b="1">
              <a:solidFill>
                <a:srgbClr val="A50021"/>
              </a:solidFill>
              <a:latin typeface="Calibri" charset="0"/>
            </a:endParaRPr>
          </a:p>
          <a:p>
            <a:pPr marL="457200" indent="-457200" eaLnBrk="1" hangingPunct="1">
              <a:buFont typeface="Wingdings" charset="0"/>
              <a:buAutoNum type="arabicPeriod" startAt="9"/>
            </a:pPr>
            <a:r>
              <a:rPr lang="en-US" sz="2000">
                <a:solidFill>
                  <a:srgbClr val="A50021"/>
                </a:solidFill>
                <a:latin typeface="Calibri" charset="0"/>
              </a:rPr>
              <a:t>Standardize variables apart in each clause (added)</a:t>
            </a:r>
            <a:endParaRPr lang="en-US" sz="2000">
              <a:solidFill>
                <a:srgbClr val="A50021"/>
              </a:solidFill>
              <a:latin typeface="Courier New" charset="0"/>
            </a:endParaRPr>
          </a:p>
          <a:p>
            <a:pPr marL="914400" lvl="1" indent="-457200" eaLnBrk="1" hangingPunct="1"/>
            <a:r>
              <a:rPr lang="en-US" sz="1800">
                <a:latin typeface="Calibri" charset="0"/>
              </a:rPr>
              <a:t>each clause in KB must contain unique variable names</a:t>
            </a:r>
          </a:p>
          <a:p>
            <a:pPr marL="914400" lvl="1" indent="-457200" eaLnBrk="1" hangingPunct="1"/>
            <a:r>
              <a:rPr lang="en-US" sz="1800">
                <a:latin typeface="Calibri" charset="0"/>
              </a:rPr>
              <a:t>now during unification the standardize apart step</a:t>
            </a:r>
            <a:br>
              <a:rPr lang="en-US" sz="1800">
                <a:latin typeface="Calibri" charset="0"/>
              </a:rPr>
            </a:br>
            <a:r>
              <a:rPr lang="en-US" sz="1800">
                <a:latin typeface="Calibri" charset="0"/>
              </a:rPr>
              <a:t>need only be done on deduced clauses (i.e. resolvents)</a:t>
            </a:r>
            <a:endParaRPr lang="en-US" sz="2000" b="1">
              <a:solidFill>
                <a:schemeClr val="tx2"/>
              </a:solidFill>
              <a:latin typeface="Courier New"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atin typeface="Calibri" charset="0"/>
              </a:rPr>
              <a:t>FOL Syntax:  Quantifiers</a:t>
            </a:r>
          </a:p>
        </p:txBody>
      </p:sp>
      <p:sp>
        <p:nvSpPr>
          <p:cNvPr id="1261571" name="Rectangle 3"/>
          <p:cNvSpPr>
            <a:spLocks noGrp="1" noChangeArrowheads="1"/>
          </p:cNvSpPr>
          <p:nvPr>
            <p:ph idx="1"/>
          </p:nvPr>
        </p:nvSpPr>
        <p:spPr/>
        <p:txBody>
          <a:bodyPr/>
          <a:lstStyle/>
          <a:p>
            <a:pPr eaLnBrk="1" hangingPunct="1">
              <a:buFont typeface="Wingdings" charset="0"/>
              <a:buNone/>
            </a:pPr>
            <a:endParaRPr lang="en-US" dirty="0">
              <a:latin typeface="Symbol" charset="0"/>
            </a:endParaRPr>
          </a:p>
          <a:p>
            <a:pPr eaLnBrk="1" hangingPunct="1">
              <a:buFont typeface="Wingdings" charset="0"/>
              <a:buNone/>
            </a:pPr>
            <a:r>
              <a:rPr lang="en-US" dirty="0" smtClean="0">
                <a:solidFill>
                  <a:schemeClr val="accent2"/>
                </a:solidFill>
                <a:latin typeface="Symbol" charset="0"/>
              </a:rPr>
              <a:t>∀</a:t>
            </a:r>
            <a:r>
              <a:rPr lang="en-US" i="1" dirty="0" smtClean="0">
                <a:latin typeface="Courier New" charset="0"/>
              </a:rPr>
              <a:t>x</a:t>
            </a:r>
            <a:r>
              <a:rPr lang="en-US" dirty="0" smtClean="0">
                <a:latin typeface="Courier New" charset="0"/>
              </a:rPr>
              <a:t> </a:t>
            </a:r>
            <a:r>
              <a:rPr lang="en-US" dirty="0">
                <a:latin typeface="Courier New" charset="0"/>
              </a:rPr>
              <a:t>(Human(</a:t>
            </a:r>
            <a:r>
              <a:rPr lang="en-US" i="1" dirty="0">
                <a:latin typeface="Courier New" charset="0"/>
              </a:rPr>
              <a:t>x</a:t>
            </a:r>
            <a:r>
              <a:rPr lang="en-US" dirty="0" smtClean="0">
                <a:latin typeface="Courier New" charset="0"/>
              </a:rPr>
              <a:t>)</a:t>
            </a:r>
            <a:r>
              <a:rPr lang="en-US" dirty="0" smtClean="0">
                <a:latin typeface="Symbol" charset="0"/>
              </a:rPr>
              <a:t>⇒</a:t>
            </a:r>
            <a:r>
              <a:rPr lang="en-US" dirty="0" smtClean="0">
                <a:latin typeface="Courier New" charset="0"/>
              </a:rPr>
              <a:t> </a:t>
            </a:r>
            <a:r>
              <a:rPr lang="en-US" dirty="0">
                <a:latin typeface="Courier New" charset="0"/>
              </a:rPr>
              <a:t>Mammal(</a:t>
            </a:r>
            <a:r>
              <a:rPr lang="en-US" i="1" dirty="0">
                <a:latin typeface="Courier New" charset="0"/>
              </a:rPr>
              <a:t>x</a:t>
            </a:r>
            <a:r>
              <a:rPr lang="en-US" dirty="0">
                <a:latin typeface="Courier New" charset="0"/>
              </a:rPr>
              <a:t>))</a:t>
            </a:r>
          </a:p>
          <a:p>
            <a:pPr eaLnBrk="1" hangingPunct="1">
              <a:buFont typeface="Wingdings" charset="0"/>
              <a:buNone/>
            </a:pPr>
            <a:endParaRPr lang="en-US" dirty="0">
              <a:latin typeface="Calibri" charset="0"/>
            </a:endParaRPr>
          </a:p>
          <a:p>
            <a:pPr eaLnBrk="1" hangingPunct="1"/>
            <a:r>
              <a:rPr lang="en-US" dirty="0">
                <a:latin typeface="Calibri" charset="0"/>
              </a:rPr>
              <a:t>Equivalent to the </a:t>
            </a:r>
            <a:r>
              <a:rPr lang="en-US" dirty="0">
                <a:solidFill>
                  <a:schemeClr val="accent2"/>
                </a:solidFill>
                <a:latin typeface="Calibri" charset="0"/>
              </a:rPr>
              <a:t>conjunction</a:t>
            </a:r>
            <a:r>
              <a:rPr lang="en-US" dirty="0">
                <a:latin typeface="Calibri" charset="0"/>
              </a:rPr>
              <a:t> of instantiations of </a:t>
            </a:r>
            <a:r>
              <a:rPr lang="en-US" i="1" dirty="0">
                <a:latin typeface="Calibri" charset="0"/>
              </a:rPr>
              <a:t>x</a:t>
            </a:r>
            <a:r>
              <a:rPr lang="en-US" dirty="0">
                <a:latin typeface="Calibri" charset="0"/>
              </a:rPr>
              <a:t>:</a:t>
            </a:r>
          </a:p>
          <a:p>
            <a:pPr eaLnBrk="1" hangingPunct="1">
              <a:buFont typeface="Wingdings" charset="0"/>
              <a:buNone/>
            </a:pPr>
            <a:r>
              <a:rPr lang="en-US" dirty="0">
                <a:latin typeface="Courier New" charset="0"/>
              </a:rPr>
              <a:t>	(Human(Jim)</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Mammal(Jim)) </a:t>
            </a:r>
            <a:r>
              <a:rPr lang="en-US" dirty="0" smtClean="0">
                <a:solidFill>
                  <a:schemeClr val="accent2"/>
                </a:solidFill>
                <a:latin typeface="Symbol" charset="0"/>
              </a:rPr>
              <a:t>∧</a:t>
            </a:r>
            <a:r>
              <a:rPr lang="en-US" dirty="0" smtClean="0">
                <a:latin typeface="Symbol" charset="0"/>
              </a:rPr>
              <a:t> </a:t>
            </a:r>
            <a:r>
              <a:rPr lang="en-US" dirty="0">
                <a:latin typeface="Courier New" charset="0"/>
              </a:rPr>
              <a:t/>
            </a:r>
            <a:br>
              <a:rPr lang="en-US" dirty="0">
                <a:latin typeface="Courier New" charset="0"/>
              </a:rPr>
            </a:br>
            <a:r>
              <a:rPr lang="en-US" dirty="0">
                <a:latin typeface="Courier New" charset="0"/>
              </a:rPr>
              <a:t>(Human(Deb)</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Mammal(Deb)) </a:t>
            </a:r>
            <a:r>
              <a:rPr lang="en-US" dirty="0" smtClean="0">
                <a:solidFill>
                  <a:schemeClr val="accent2"/>
                </a:solidFill>
                <a:latin typeface="Symbol" charset="0"/>
              </a:rPr>
              <a:t>∧</a:t>
            </a:r>
            <a:r>
              <a:rPr lang="en-US" dirty="0" smtClean="0">
                <a:latin typeface="Symbol" charset="0"/>
              </a:rPr>
              <a:t> </a:t>
            </a:r>
            <a:r>
              <a:rPr lang="en-US" dirty="0">
                <a:latin typeface="Courier New" charset="0"/>
              </a:rPr>
              <a:t/>
            </a:r>
            <a:br>
              <a:rPr lang="en-US" dirty="0">
                <a:latin typeface="Courier New" charset="0"/>
              </a:rPr>
            </a:br>
            <a:r>
              <a:rPr lang="en-US" dirty="0">
                <a:latin typeface="Courier New" charset="0"/>
              </a:rPr>
              <a:t>(Human(22) </a:t>
            </a:r>
            <a:r>
              <a:rPr lang="en-US" dirty="0">
                <a:latin typeface="Symbol" charset="0"/>
              </a:rPr>
              <a:t> </a:t>
            </a:r>
            <a:r>
              <a:rPr lang="en-US" dirty="0" smtClean="0">
                <a:solidFill>
                  <a:schemeClr val="folHlink"/>
                </a:solidFill>
                <a:latin typeface="Symbol" charset="0"/>
              </a:rPr>
              <a:t>⇒</a:t>
            </a:r>
            <a:r>
              <a:rPr lang="en-US" dirty="0" smtClean="0">
                <a:latin typeface="Courier New" charset="0"/>
              </a:rPr>
              <a:t> </a:t>
            </a:r>
            <a:r>
              <a:rPr lang="en-US" dirty="0">
                <a:latin typeface="Courier New" charset="0"/>
              </a:rPr>
              <a:t>Mammal(22) ) </a:t>
            </a:r>
            <a:r>
              <a:rPr lang="en-US" dirty="0" smtClean="0">
                <a:solidFill>
                  <a:schemeClr val="accent2"/>
                </a:solidFill>
                <a:latin typeface="Symbol" charset="0"/>
              </a:rPr>
              <a:t>∧  </a:t>
            </a:r>
            <a:r>
              <a:rPr lang="en-US" dirty="0" smtClean="0">
                <a:latin typeface="Symbol" charset="0"/>
              </a:rPr>
              <a:t> </a:t>
            </a:r>
            <a:r>
              <a:rPr lang="en-US" dirty="0">
                <a:latin typeface="Courier Ne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15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6157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615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1571" grpId="0" build="p" bldLvl="2"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34995</TotalTime>
  <Words>6173</Words>
  <Application>Microsoft Macintosh PowerPoint</Application>
  <PresentationFormat>On-screen Show (4:3)</PresentationFormat>
  <Paragraphs>1153</Paragraphs>
  <Slides>89</Slides>
  <Notes>89</Notes>
  <HiddenSlides>5</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Office Theme</vt:lpstr>
      <vt:lpstr>First-Order Logic</vt:lpstr>
      <vt:lpstr>General Logic</vt:lpstr>
      <vt:lpstr>FOL Syntax: Basic</vt:lpstr>
      <vt:lpstr>FOL Syntax: Basic</vt:lpstr>
      <vt:lpstr>FOL Syntax: Basic</vt:lpstr>
      <vt:lpstr>FOL Syntax: Basic</vt:lpstr>
      <vt:lpstr>FOL Semantics:  Assigning Truth</vt:lpstr>
      <vt:lpstr>FOL Syntax:  Quantifiers</vt:lpstr>
      <vt:lpstr>FOL Syntax:  Quantifiers</vt:lpstr>
      <vt:lpstr>FOL Syntax:  Quantifiers</vt:lpstr>
      <vt:lpstr>FOL Syntax:  Quantifiers</vt:lpstr>
      <vt:lpstr>FOL Syntax:  Quantifiers</vt:lpstr>
      <vt:lpstr>FOL Syntax:  Quantifiers</vt:lpstr>
      <vt:lpstr>FOL Syntax:  Quantifiers</vt:lpstr>
      <vt:lpstr>FOL Syntax:  Quantifiers</vt:lpstr>
      <vt:lpstr>FOL Syntax:  Quantifiers</vt:lpstr>
      <vt:lpstr>FOL Syntax:  Quantifiers</vt:lpstr>
      <vt:lpstr>FOL Syntax:  Basics</vt:lpstr>
      <vt:lpstr>Summary so Far</vt:lpstr>
      <vt:lpstr>Summary so Far</vt:lpstr>
      <vt:lpstr>Fun with Sentences</vt:lpstr>
      <vt:lpstr>Fun with Sentences</vt:lpstr>
      <vt:lpstr>Fun with Sentences</vt:lpstr>
      <vt:lpstr>Fun with Sentences</vt:lpstr>
      <vt:lpstr>Fun with Sentences</vt:lpstr>
      <vt:lpstr>Fun with Sentences</vt:lpstr>
      <vt:lpstr>Fun with Sentences</vt:lpstr>
      <vt:lpstr>Fun with Sentences</vt:lpstr>
      <vt:lpstr>Fun with Sentences</vt:lpstr>
      <vt:lpstr>Fun with Sentences</vt:lpstr>
      <vt:lpstr>Fun with Sentences</vt:lpstr>
      <vt:lpstr>Fun with Sentences</vt:lpstr>
      <vt:lpstr>Fun with Sentences</vt:lpstr>
      <vt:lpstr>Inference Rules for FOL</vt:lpstr>
      <vt:lpstr>A Simple FOL Proof using Natural Deduction</vt:lpstr>
      <vt:lpstr>A Simple FOL Proof using Natural Deduction</vt:lpstr>
      <vt:lpstr>Proof as Search using Inference Rules</vt:lpstr>
      <vt:lpstr>Generalized Modus Ponens (GMP)</vt:lpstr>
      <vt:lpstr>Generalized Modus Ponens (GMP)</vt:lpstr>
      <vt:lpstr>Generalized Modus Ponens (GMP)</vt:lpstr>
      <vt:lpstr>Generalized Modus Ponens (GMP)</vt:lpstr>
      <vt:lpstr>Unification</vt:lpstr>
      <vt:lpstr>Unification</vt:lpstr>
      <vt:lpstr>Simplified Unification Algorithm</vt:lpstr>
      <vt:lpstr>Unification Algorithm</vt:lpstr>
      <vt:lpstr>Soundness of Generalized Modus Ponens (GMP)</vt:lpstr>
      <vt:lpstr>Completeness of Automated Inference</vt:lpstr>
      <vt:lpstr>Forward Chaining (FC) with GMP</vt:lpstr>
      <vt:lpstr>FOL Inference Example</vt:lpstr>
      <vt:lpstr>Forward Chaining with GMP</vt:lpstr>
      <vt:lpstr>Forward Chaining (FC) with GMP</vt:lpstr>
      <vt:lpstr>Backward Chaining (BC) with GMP</vt:lpstr>
      <vt:lpstr>Backward Chaining with GMP</vt:lpstr>
      <vt:lpstr>Backward Chaining (BC) with GMP</vt:lpstr>
      <vt:lpstr>Prolog  Examples</vt:lpstr>
      <vt:lpstr>Completeness of General FOL</vt:lpstr>
      <vt:lpstr>A Brief History of Reasoning</vt:lpstr>
      <vt:lpstr>Resolution Proofs</vt:lpstr>
      <vt:lpstr>Resolution Inference Rule</vt:lpstr>
      <vt:lpstr>GMP Example of Resolution Rule</vt:lpstr>
      <vt:lpstr>Resolution Refutation Example</vt:lpstr>
      <vt:lpstr>Simplified Resolution Refutation Algorithm</vt:lpstr>
      <vt:lpstr>Conjunctive Normal Form (CNF)</vt:lpstr>
      <vt:lpstr>Simple Example of Converting FOL Sentence to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Converting FOL Sentences Conjunctive Normal Form (CNF)</vt:lpstr>
      <vt:lpstr>Dealing with Equality</vt:lpstr>
      <vt:lpstr>Dealing with Equality</vt:lpstr>
      <vt:lpstr>Paramodulation Example</vt:lpstr>
      <vt:lpstr>Resolution Strategies</vt:lpstr>
      <vt:lpstr>Resolution Strategies</vt:lpstr>
      <vt:lpstr>Resolution Strategies</vt:lpstr>
      <vt:lpstr>Resolution Strategies</vt:lpstr>
      <vt:lpstr>Resolution Strategies</vt:lpstr>
      <vt:lpstr>Resolution Strategies</vt:lpstr>
      <vt:lpstr>Resolution Strategies</vt:lpstr>
      <vt:lpstr>Reference: Converting FOL Sentences to CNF</vt:lpstr>
      <vt:lpstr>Reference: Converting FOL Sentences to CNF</vt:lpstr>
      <vt:lpstr>Reference: Converting FOL Sentences to CNF</vt:lpstr>
    </vt:vector>
  </TitlesOfParts>
  <Company>castle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540 Intro to Artificial Intelligence</dc:title>
  <dc:creator>James D. Skrentny</dc:creator>
  <cp:lastModifiedBy>Charles Dyer</cp:lastModifiedBy>
  <cp:revision>957</cp:revision>
  <cp:lastPrinted>1601-01-01T00:00:00Z</cp:lastPrinted>
  <dcterms:created xsi:type="dcterms:W3CDTF">2001-09-03T15:13:52Z</dcterms:created>
  <dcterms:modified xsi:type="dcterms:W3CDTF">2015-05-06T14:11:04Z</dcterms:modified>
</cp:coreProperties>
</file>