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47"/>
  </p:notesMasterIdLst>
  <p:handoutMasterIdLst>
    <p:handoutMasterId r:id="rId48"/>
  </p:handoutMasterIdLst>
  <p:sldIdLst>
    <p:sldId id="257" r:id="rId2"/>
    <p:sldId id="261" r:id="rId3"/>
    <p:sldId id="268" r:id="rId4"/>
    <p:sldId id="482" r:id="rId5"/>
    <p:sldId id="365" r:id="rId6"/>
    <p:sldId id="338" r:id="rId7"/>
    <p:sldId id="366" r:id="rId8"/>
    <p:sldId id="484" r:id="rId9"/>
    <p:sldId id="307" r:id="rId10"/>
    <p:sldId id="269" r:id="rId11"/>
    <p:sldId id="524" r:id="rId12"/>
    <p:sldId id="764" r:id="rId13"/>
    <p:sldId id="774" r:id="rId14"/>
    <p:sldId id="797" r:id="rId15"/>
    <p:sldId id="799" r:id="rId16"/>
    <p:sldId id="782" r:id="rId17"/>
    <p:sldId id="270" r:id="rId18"/>
    <p:sldId id="359" r:id="rId19"/>
    <p:sldId id="384" r:id="rId20"/>
    <p:sldId id="392" r:id="rId21"/>
    <p:sldId id="429" r:id="rId22"/>
    <p:sldId id="271" r:id="rId23"/>
    <p:sldId id="724" r:id="rId24"/>
    <p:sldId id="749" r:id="rId25"/>
    <p:sldId id="272" r:id="rId26"/>
    <p:sldId id="280" r:id="rId27"/>
    <p:sldId id="334" r:id="rId28"/>
    <p:sldId id="341" r:id="rId29"/>
    <p:sldId id="273" r:id="rId30"/>
    <p:sldId id="354" r:id="rId31"/>
    <p:sldId id="361" r:id="rId32"/>
    <p:sldId id="800" r:id="rId33"/>
    <p:sldId id="801" r:id="rId34"/>
    <p:sldId id="274" r:id="rId35"/>
    <p:sldId id="497" r:id="rId36"/>
    <p:sldId id="457" r:id="rId37"/>
    <p:sldId id="460" r:id="rId38"/>
    <p:sldId id="275" r:id="rId39"/>
    <p:sldId id="265" r:id="rId40"/>
    <p:sldId id="480" r:id="rId41"/>
    <p:sldId id="481" r:id="rId42"/>
    <p:sldId id="258" r:id="rId43"/>
    <p:sldId id="259" r:id="rId44"/>
    <p:sldId id="262" r:id="rId45"/>
    <p:sldId id="260" r:id="rId4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/>
    <p:restoredTop sz="94668"/>
  </p:normalViewPr>
  <p:slideViewPr>
    <p:cSldViewPr snapToGrid="0" snapToObjects="1">
      <p:cViewPr varScale="1">
        <p:scale>
          <a:sx n="92" d="100"/>
          <a:sy n="92" d="100"/>
        </p:scale>
        <p:origin x="14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561E10-5F56-D944-94C2-1C9E14A7E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D59B5-4318-9B43-8073-AA7D2815A8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A9225-3E60-0D41-8842-0AA00FD6EC4F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DD5B1-546F-8441-AC0A-6CBF0EE4AF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0FE3E-9501-5145-B619-2CD54F126F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5CD34-AC75-B544-9612-FAF942209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4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84D53-457B-E445-9414-3BAFCC6C73C9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A86D-53BE-2D45-9E2B-07FE7CFFA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E96C2CE-CBD3-1F46-BC80-031110343BED}" type="slidenum">
              <a:rPr lang="en-CA" sz="1200"/>
              <a:pPr/>
              <a:t>5</a:t>
            </a:fld>
            <a:endParaRPr lang="en-CA" sz="1200"/>
          </a:p>
        </p:txBody>
      </p:sp>
    </p:spTree>
    <p:extLst>
      <p:ext uri="{BB962C8B-B14F-4D97-AF65-F5344CB8AC3E}">
        <p14:creationId xmlns:p14="http://schemas.microsoft.com/office/powerpoint/2010/main" val="225870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3E9438-F902-4F82-83EC-9E35ADE4254F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kumimoji="0" lang="en-US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416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218850-7FA5-40EF-9920-5448F0003227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kumimoji="0"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151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4A1BBE7-84FE-40B6-8C2C-8B2D4AB21487}" type="slidenum">
              <a:rPr lang="en-US" sz="1200" smtClean="0">
                <a:latin typeface="Arial" charset="0"/>
              </a:rPr>
              <a:pPr eaLnBrk="1" hangingPunct="1"/>
              <a:t>23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34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23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20985" y="4994672"/>
            <a:ext cx="5372100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AC2F1CED-6126-4291-BD8D-0892B4FC2CE6}" type="slidenum">
              <a:rPr lang="en-US"/>
              <a:pPr/>
              <a:t>27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5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20985" y="4994672"/>
            <a:ext cx="5372100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A216CEB8-3672-42E9-9E73-7FCC4C33FBE7}" type="slidenum">
              <a:rPr lang="en-US"/>
              <a:pPr/>
              <a:t>28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8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DC6863-AF35-4F8B-ADB2-C6A3B313BEE1}" type="slidenum">
              <a:rPr lang="en-US" sz="1200" smtClean="0"/>
              <a:pPr eaLnBrk="1" hangingPunct="1"/>
              <a:t>30</a:t>
            </a:fld>
            <a:endParaRPr 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05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77801D-47FB-4247-823C-D32910F65B82}" type="slidenum">
              <a:rPr lang="en-US" sz="1200" smtClean="0"/>
              <a:pPr eaLnBrk="1" hangingPunct="1"/>
              <a:t>31</a:t>
            </a:fld>
            <a:endParaRPr 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32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BCE096-5C9E-46CF-AE46-83016024AFB7}" type="slidenum">
              <a:rPr lang="en-US" sz="1200" smtClean="0"/>
              <a:pPr eaLnBrk="1" hangingPunct="1"/>
              <a:t>32</a:t>
            </a:fld>
            <a:endParaRPr 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48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997BDA-4943-4C15-8D18-3999D501A595}" type="slidenum">
              <a:rPr lang="en-US" smtClean="0">
                <a:cs typeface="Arial" pitchFamily="34" charset="0"/>
              </a:rPr>
              <a:pPr eaLnBrk="1" hangingPunct="1"/>
              <a:t>35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7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8AFD04F-F8B4-F641-9CAE-B3F99428A8FC}" type="slidenum">
              <a:rPr lang="en-CA" sz="1200"/>
              <a:pPr/>
              <a:t>6</a:t>
            </a:fld>
            <a:endParaRPr lang="en-CA" sz="1200"/>
          </a:p>
        </p:txBody>
      </p:sp>
    </p:spTree>
    <p:extLst>
      <p:ext uri="{BB962C8B-B14F-4D97-AF65-F5344CB8AC3E}">
        <p14:creationId xmlns:p14="http://schemas.microsoft.com/office/powerpoint/2010/main" val="1039036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8A5D1-52D9-497A-BD77-2155FF7E863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16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14888" y="388938"/>
            <a:ext cx="2562225" cy="1922462"/>
          </a:xfrm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27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Golden era of AI.  Excitement,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3A86D-53BE-2D45-9E2B-07FE7CFFAD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8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FC009E0-95F3-BB4C-968B-98E65E994852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4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7F53F87-1778-F746-B1D3-F8E8D5466C8D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83150" y="395288"/>
            <a:ext cx="2628900" cy="1971675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0367" y="2497932"/>
            <a:ext cx="9914467" cy="236458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6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21C17F8-A451-9D4F-84C5-64322E7A24C7}" type="slidenum">
              <a:rPr kumimoji="0" lang="en-US" smtClean="0"/>
              <a:pPr>
                <a:defRPr/>
              </a:pPr>
              <a:t>11</a:t>
            </a:fld>
            <a:endParaRPr kumimoji="0" 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000" b="1">
                <a:latin typeface="Arial" charset="0"/>
                <a:cs typeface="+mn-cs"/>
              </a:rPr>
              <a:t>CLICK EACH SUB</a:t>
            </a:r>
          </a:p>
        </p:txBody>
      </p:sp>
    </p:spTree>
    <p:extLst>
      <p:ext uri="{BB962C8B-B14F-4D97-AF65-F5344CB8AC3E}">
        <p14:creationId xmlns:p14="http://schemas.microsoft.com/office/powerpoint/2010/main" val="32187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>
                <a:latin typeface="Avenir Book"/>
              </a:rPr>
              <a:t>Path is a little bit less direct, it may take more iterations.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>
                <a:latin typeface="Avenir Book"/>
              </a:rPr>
              <a:t>But it allows us to train models on</a:t>
            </a:r>
            <a:r>
              <a:rPr lang="en-US" baseline="0" dirty="0">
                <a:latin typeface="Avenir Book"/>
              </a:rPr>
              <a:t> datasets with a lot of rows (100s of thousands or more).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>
                <a:latin typeface="Avenir Book"/>
              </a:rPr>
              <a:t>It also allows us to update our models easily. With each new training record, compute the gradient that that point creates, and move!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23FB93-936C-2840-92A9-6ECC70CB25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8051C2A-EC61-4BA5-8D15-0F4554CD18E5}" type="slidenum">
              <a:rPr lang="en-US" altLang="en-US" smtClean="0"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2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EB2C3D-9D33-45A4-8E37-15DF1350A9C1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kumimoji="0"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71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6A57F8-63F3-4278-8FD9-34C061EA50ED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kumimoji="0"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3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6CF5-13E0-1C4E-9F0C-96F6B5F6C642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430-DB44-1B4D-A1E4-52A577BD0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6CF5-13E0-1C4E-9F0C-96F6B5F6C642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430-DB44-1B4D-A1E4-52A577BD0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42100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762000"/>
            <a:ext cx="4211638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 540, University of Wisconsin-Madison, C. R. Dyer</a:t>
            </a:r>
          </a:p>
        </p:txBody>
      </p:sp>
    </p:spTree>
    <p:extLst>
      <p:ext uri="{BB962C8B-B14F-4D97-AF65-F5344CB8AC3E}">
        <p14:creationId xmlns:p14="http://schemas.microsoft.com/office/powerpoint/2010/main" val="24589284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6CF5-13E0-1C4E-9F0C-96F6B5F6C642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430-DB44-1B4D-A1E4-52A577BD0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6CF5-13E0-1C4E-9F0C-96F6B5F6C642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430-DB44-1B4D-A1E4-52A577BD0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6CF5-13E0-1C4E-9F0C-96F6B5F6C642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430-DB44-1B4D-A1E4-52A577BD0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6CF5-13E0-1C4E-9F0C-96F6B5F6C642}" type="datetimeFigureOut">
              <a:rPr lang="en-US" smtClean="0"/>
              <a:t>12/5/19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430-DB44-1B4D-A1E4-52A577BD0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6CF5-13E0-1C4E-9F0C-96F6B5F6C642}" type="datetimeFigureOut">
              <a:rPr lang="en-US" smtClean="0"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430-DB44-1B4D-A1E4-52A577BD0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6CF5-13E0-1C4E-9F0C-96F6B5F6C642}" type="datetimeFigureOut">
              <a:rPr lang="en-US" smtClean="0"/>
              <a:t>12/5/19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430-DB44-1B4D-A1E4-52A577BD0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6CF5-13E0-1C4E-9F0C-96F6B5F6C642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430-DB44-1B4D-A1E4-52A577BD0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6CF5-13E0-1C4E-9F0C-96F6B5F6C642}" type="datetimeFigureOut">
              <a:rPr lang="en-US" smtClean="0"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430-DB44-1B4D-A1E4-52A577BD0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The Final Exam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7636"/>
            <a:ext cx="8229600" cy="56803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Tuesday, December 17,  12:25 </a:t>
            </a:r>
            <a:r>
              <a:rPr lang="mr-IN" dirty="0"/>
              <a:t>–</a:t>
            </a:r>
            <a:r>
              <a:rPr lang="en-US" dirty="0"/>
              <a:t> 2:25 p.m.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Last name A – F:  room 1111 Humanities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Last name G – Z:  room 3650 Humanities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Covers topics since Midterm (i.e., constraint satisfaction through face detection) only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Closed book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Bring student ID, pencil, eraser, calculator (not on a phone), and 8.5” x 11” sheet with notes on both sides (typed or handwritten)</a:t>
            </a:r>
          </a:p>
        </p:txBody>
      </p:sp>
    </p:spTree>
    <p:extLst>
      <p:ext uri="{BB962C8B-B14F-4D97-AF65-F5344CB8AC3E}">
        <p14:creationId xmlns:p14="http://schemas.microsoft.com/office/powerpoint/2010/main" val="228294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0C844-D452-2B4C-9700-DEF8F1CC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370"/>
            <a:ext cx="8229600" cy="798394"/>
          </a:xfrm>
        </p:spPr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A0912-9827-4247-8809-B1AC94489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54318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Perceptron, LTU, activation functions, bias input, input units, output units, Perceptron learning rule, Perceptron learning algorithm, Perceptron convergence theorem, epoch, weight space, input space, linearly separable, credit assignment problem, multi-layer feed-forward networks, hidden units, sigmoid function, </a:t>
            </a:r>
            <a:r>
              <a:rPr lang="en-US" sz="2800" dirty="0" err="1"/>
              <a:t>ReLU</a:t>
            </a:r>
            <a:r>
              <a:rPr lang="en-US" sz="2800" dirty="0"/>
              <a:t>, </a:t>
            </a:r>
            <a:r>
              <a:rPr lang="en-US" sz="2800" dirty="0" err="1"/>
              <a:t>softmax</a:t>
            </a:r>
            <a:r>
              <a:rPr lang="en-US" sz="2800" dirty="0"/>
              <a:t>, back-propagation algorithm, gradient descent search in weight space, stochastic gradient descent, parameter setting using a tuning set, deep learning, convolutional neural networks, pooling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790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Back-Propagation Algorithm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839200" cy="54864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alibri" charset="0"/>
              </a:rPr>
              <a:t>Initialize the weights in the network (usually random values)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alibri" charset="0"/>
              </a:rPr>
              <a:t>Repeat until </a:t>
            </a:r>
            <a:r>
              <a:rPr lang="en-US" sz="2400" dirty="0">
                <a:latin typeface="Calibri" charset="0"/>
              </a:rPr>
              <a:t>stopping criterion is met  </a:t>
            </a:r>
            <a:r>
              <a:rPr lang="en-US" sz="2400" b="1" dirty="0">
                <a:latin typeface="Calibri" charset="0"/>
              </a:rPr>
              <a:t>{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alibri" charset="0"/>
              </a:rPr>
              <a:t>   </a:t>
            </a:r>
            <a:r>
              <a:rPr lang="en-US" sz="2400" b="1" dirty="0">
                <a:latin typeface="Calibri" charset="0"/>
              </a:rPr>
              <a:t>forall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i="1" dirty="0" err="1">
                <a:latin typeface="Calibri" charset="0"/>
              </a:rPr>
              <a:t>p</a:t>
            </a:r>
            <a:r>
              <a:rPr lang="en-US" sz="2400" dirty="0" err="1">
                <a:latin typeface="Calibri" charset="0"/>
              </a:rPr>
              <a:t>,</a:t>
            </a:r>
            <a:r>
              <a:rPr lang="en-US" sz="2400" i="1" dirty="0" err="1">
                <a:latin typeface="Calibri" charset="0"/>
              </a:rPr>
              <a:t>q</a:t>
            </a:r>
            <a:r>
              <a:rPr lang="en-US" sz="2400" i="1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in network, </a:t>
            </a:r>
            <a:r>
              <a:rPr lang="en-US" sz="2400" dirty="0" err="1">
                <a:latin typeface="Calibri" charset="0"/>
              </a:rPr>
              <a:t>Δ</a:t>
            </a:r>
            <a:r>
              <a:rPr lang="en-US" sz="2400" b="1" i="1" dirty="0" err="1">
                <a:latin typeface="Calibri" charset="0"/>
              </a:rPr>
              <a:t>W</a:t>
            </a:r>
            <a:r>
              <a:rPr lang="en-US" sz="2400" i="1" baseline="-25000" dirty="0" err="1">
                <a:latin typeface="Calibri" charset="0"/>
              </a:rPr>
              <a:t>p,q</a:t>
            </a:r>
            <a:r>
              <a:rPr lang="en-US" sz="2400" dirty="0">
                <a:latin typeface="Calibri" charset="0"/>
              </a:rPr>
              <a:t> = 0</a:t>
            </a:r>
          </a:p>
          <a:p>
            <a:pPr marL="495300" indent="-495300" eaLnBrk="1" hangingPunct="1">
              <a:lnSpc>
                <a:spcPct val="10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   </a:t>
            </a:r>
            <a:r>
              <a:rPr lang="en-US" sz="2400" b="1" dirty="0" err="1">
                <a:latin typeface="Calibri" charset="0"/>
              </a:rPr>
              <a:t>foreach</a:t>
            </a:r>
            <a:r>
              <a:rPr lang="en-US" sz="2400" dirty="0">
                <a:latin typeface="Calibri" charset="0"/>
              </a:rPr>
              <a:t> example </a:t>
            </a:r>
            <a:r>
              <a:rPr lang="en-US" sz="2400" b="1" i="1" dirty="0">
                <a:latin typeface="Calibri" charset="0"/>
              </a:rPr>
              <a:t>e</a:t>
            </a:r>
            <a:r>
              <a:rPr lang="en-US" sz="2400" dirty="0">
                <a:latin typeface="Calibri" charset="0"/>
              </a:rPr>
              <a:t> in training set </a:t>
            </a:r>
            <a:r>
              <a:rPr lang="en-US" sz="2400" b="1" dirty="0">
                <a:latin typeface="Calibri" charset="0"/>
              </a:rPr>
              <a:t>do</a:t>
            </a:r>
            <a:r>
              <a:rPr lang="en-US" sz="2400" dirty="0">
                <a:latin typeface="Calibri" charset="0"/>
              </a:rPr>
              <a:t>  </a:t>
            </a:r>
            <a:r>
              <a:rPr lang="en-US" sz="2400" b="1" dirty="0">
                <a:latin typeface="Calibri" charset="0"/>
              </a:rPr>
              <a:t>{</a:t>
            </a:r>
          </a:p>
          <a:p>
            <a:pPr marL="495300" indent="-495300" eaLnBrk="1" hangingPunct="1">
              <a:lnSpc>
                <a:spcPct val="10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	 </a:t>
            </a:r>
            <a:r>
              <a:rPr lang="en-US" sz="2400" b="1" i="1" dirty="0"/>
              <a:t>O </a:t>
            </a:r>
            <a:r>
              <a:rPr lang="en-US" sz="2400" dirty="0"/>
              <a:t>= </a:t>
            </a:r>
            <a:r>
              <a:rPr lang="en-US" sz="2400" dirty="0" err="1"/>
              <a:t>neural_net_output</a:t>
            </a:r>
            <a:r>
              <a:rPr lang="en-US" sz="2400" dirty="0"/>
              <a:t>(</a:t>
            </a:r>
            <a:r>
              <a:rPr lang="en-US" sz="2400" b="1" i="1" dirty="0"/>
              <a:t>network</a:t>
            </a:r>
            <a:r>
              <a:rPr lang="en-US" sz="2400" dirty="0"/>
              <a:t>, </a:t>
            </a:r>
            <a:r>
              <a:rPr lang="en-US" sz="2400" b="1" i="1" dirty="0"/>
              <a:t>e</a:t>
            </a:r>
            <a:r>
              <a:rPr lang="en-US" sz="2400" dirty="0"/>
              <a:t>)   </a:t>
            </a:r>
            <a:r>
              <a:rPr lang="en-US" sz="2400" dirty="0">
                <a:solidFill>
                  <a:srgbClr val="FFFF00"/>
                </a:solidFill>
              </a:rPr>
              <a:t>// forward pass</a:t>
            </a:r>
          </a:p>
          <a:p>
            <a:pPr marL="495300" indent="-495300" eaLnBrk="1" hangingPunct="1">
              <a:lnSpc>
                <a:spcPct val="10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        </a:t>
            </a:r>
            <a:r>
              <a:rPr lang="en-US" sz="2400" dirty="0"/>
              <a:t>Calculate error (</a:t>
            </a:r>
            <a:r>
              <a:rPr lang="en-US" sz="2400" b="1" i="1" dirty="0"/>
              <a:t>T</a:t>
            </a:r>
            <a:r>
              <a:rPr lang="en-US" sz="2400" dirty="0"/>
              <a:t> - </a:t>
            </a:r>
            <a:r>
              <a:rPr lang="en-US" sz="2400" b="1" i="1" dirty="0"/>
              <a:t>O</a:t>
            </a:r>
            <a:r>
              <a:rPr lang="en-US" sz="2400" dirty="0"/>
              <a:t>) at the output units  // </a:t>
            </a:r>
            <a:r>
              <a:rPr lang="en-US" sz="2400" b="1" i="1" dirty="0">
                <a:cs typeface="Palatino"/>
              </a:rPr>
              <a:t>T</a:t>
            </a:r>
            <a:r>
              <a:rPr lang="en-US" sz="2400" dirty="0"/>
              <a:t> = teacher output</a:t>
            </a:r>
          </a:p>
          <a:p>
            <a:pPr marL="495300" indent="-495300" eaLnBrk="1" hangingPunct="1">
              <a:lnSpc>
                <a:spcPct val="10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b="1" dirty="0"/>
              <a:t>	 </a:t>
            </a:r>
            <a:r>
              <a:rPr lang="en-US" sz="2400" dirty="0"/>
              <a:t>Compute Δ</a:t>
            </a:r>
            <a:r>
              <a:rPr lang="en-US" sz="2400" i="1" dirty="0"/>
              <a:t>w</a:t>
            </a:r>
            <a:r>
              <a:rPr lang="en-US" sz="2400" i="1" baseline="-25000" dirty="0"/>
              <a:t>j,k </a:t>
            </a:r>
            <a:r>
              <a:rPr lang="en-US" sz="2400" dirty="0"/>
              <a:t>for all weights from hidden unit j to output unit k</a:t>
            </a:r>
          </a:p>
          <a:p>
            <a:pPr marL="495300" indent="-495300" eaLnBrk="1" hangingPunct="1">
              <a:lnSpc>
                <a:spcPct val="10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dirty="0"/>
              <a:t>	 Compute </a:t>
            </a:r>
            <a:r>
              <a:rPr lang="en-US" sz="2400" dirty="0" err="1"/>
              <a:t>Δ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i,j</a:t>
            </a:r>
            <a:r>
              <a:rPr lang="en-US" sz="2400" dirty="0"/>
              <a:t> for all weights from input unit </a:t>
            </a:r>
            <a:r>
              <a:rPr lang="en-US" sz="2400" dirty="0" err="1"/>
              <a:t>i</a:t>
            </a:r>
            <a:r>
              <a:rPr lang="en-US" sz="2400" dirty="0"/>
              <a:t> to hidden unit j</a:t>
            </a:r>
          </a:p>
          <a:p>
            <a:pPr marL="0" lvl="3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 </a:t>
            </a:r>
            <a:r>
              <a:rPr lang="en-US" sz="2400" b="1" dirty="0"/>
              <a:t>forall</a:t>
            </a:r>
            <a:r>
              <a:rPr lang="en-US" sz="2400" dirty="0"/>
              <a:t> </a:t>
            </a:r>
            <a:r>
              <a:rPr lang="en-US" sz="2400" i="1" dirty="0" err="1"/>
              <a:t>p</a:t>
            </a:r>
            <a:r>
              <a:rPr lang="en-US" sz="2400" dirty="0" err="1"/>
              <a:t>,</a:t>
            </a:r>
            <a:r>
              <a:rPr lang="en-US" sz="2400" i="1" dirty="0" err="1"/>
              <a:t>q</a:t>
            </a:r>
            <a:r>
              <a:rPr lang="en-US" sz="2400" dirty="0"/>
              <a:t> in network  Δ</a:t>
            </a:r>
            <a:r>
              <a:rPr lang="en-US" sz="2400" b="1" i="1" dirty="0"/>
              <a:t>W</a:t>
            </a:r>
            <a:r>
              <a:rPr lang="en-US" sz="2400" i="1" baseline="-25000" dirty="0"/>
              <a:t>p</a:t>
            </a:r>
            <a:r>
              <a:rPr lang="en-US" sz="2400" baseline="-25000" dirty="0"/>
              <a:t>,</a:t>
            </a:r>
            <a:r>
              <a:rPr lang="en-US" sz="2400" i="1" baseline="-25000" dirty="0"/>
              <a:t>q</a:t>
            </a:r>
            <a:r>
              <a:rPr lang="en-US" sz="2400" dirty="0"/>
              <a:t> = Δ</a:t>
            </a:r>
            <a:r>
              <a:rPr lang="en-US" sz="2400" b="1" i="1" dirty="0"/>
              <a:t>W</a:t>
            </a:r>
            <a:r>
              <a:rPr lang="en-US" sz="2400" i="1" baseline="-25000" dirty="0"/>
              <a:t>p</a:t>
            </a:r>
            <a:r>
              <a:rPr lang="en-US" sz="2400" baseline="-25000" dirty="0"/>
              <a:t>,</a:t>
            </a:r>
            <a:r>
              <a:rPr lang="en-US" sz="2400" i="1" baseline="-25000" dirty="0"/>
              <a:t>q </a:t>
            </a:r>
            <a:r>
              <a:rPr lang="en-US" sz="2400" dirty="0"/>
              <a:t>+ </a:t>
            </a:r>
            <a:r>
              <a:rPr lang="en-US" sz="2400" dirty="0" err="1"/>
              <a:t>Δ</a:t>
            </a:r>
            <a:r>
              <a:rPr lang="en-US" sz="2400" i="1" dirty="0" err="1"/>
              <a:t>w</a:t>
            </a:r>
            <a:r>
              <a:rPr lang="en-US" sz="2400" b="1" i="1" baseline="-25000" dirty="0" err="1"/>
              <a:t>p,q</a:t>
            </a:r>
            <a:r>
              <a:rPr lang="en-US" sz="2400" b="1" i="1" baseline="-25000" dirty="0"/>
              <a:t>  </a:t>
            </a:r>
          </a:p>
          <a:p>
            <a:pPr marL="0" lvl="3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baseline="-25000" dirty="0"/>
              <a:t> </a:t>
            </a:r>
            <a:r>
              <a:rPr lang="en-US" sz="2400" b="1" i="1" dirty="0"/>
              <a:t>         </a:t>
            </a:r>
            <a:r>
              <a:rPr lang="en-US" sz="2400" b="1" dirty="0"/>
              <a:t>}               </a:t>
            </a:r>
          </a:p>
          <a:p>
            <a:pPr marL="0" lvl="3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dirty="0"/>
              <a:t> </a:t>
            </a:r>
            <a:r>
              <a:rPr lang="en-US" sz="2400" b="1" dirty="0"/>
              <a:t>for all</a:t>
            </a:r>
            <a:r>
              <a:rPr lang="en-US" sz="2400" dirty="0"/>
              <a:t> </a:t>
            </a:r>
            <a:r>
              <a:rPr lang="en-US" sz="2400" i="1" dirty="0" err="1"/>
              <a:t>p</a:t>
            </a:r>
            <a:r>
              <a:rPr lang="en-US" sz="2400" dirty="0" err="1"/>
              <a:t>,</a:t>
            </a:r>
            <a:r>
              <a:rPr lang="en-US" sz="2400" i="1" dirty="0" err="1"/>
              <a:t>q</a:t>
            </a:r>
            <a:r>
              <a:rPr lang="en-US" sz="2400" dirty="0"/>
              <a:t> in network  </a:t>
            </a:r>
            <a:r>
              <a:rPr lang="en-US" sz="2400" dirty="0" err="1"/>
              <a:t>Δ</a:t>
            </a:r>
            <a:r>
              <a:rPr lang="en-US" sz="2400" b="1" i="1" dirty="0" err="1"/>
              <a:t>W</a:t>
            </a:r>
            <a:r>
              <a:rPr lang="en-US" sz="2400" i="1" baseline="-25000" dirty="0" err="1"/>
              <a:t>p</a:t>
            </a:r>
            <a:r>
              <a:rPr lang="en-US" sz="2400" baseline="-25000" dirty="0" err="1"/>
              <a:t>,</a:t>
            </a:r>
            <a:r>
              <a:rPr lang="en-US" sz="2400" i="1" baseline="-25000" dirty="0" err="1"/>
              <a:t>q</a:t>
            </a:r>
            <a:r>
              <a:rPr lang="en-US" sz="2400" dirty="0"/>
              <a:t> = </a:t>
            </a:r>
            <a:r>
              <a:rPr lang="en-US" sz="2400" dirty="0" err="1"/>
              <a:t>Δ</a:t>
            </a:r>
            <a:r>
              <a:rPr lang="en-US" sz="2400" b="1" i="1" dirty="0" err="1"/>
              <a:t>W</a:t>
            </a:r>
            <a:r>
              <a:rPr lang="en-US" sz="2400" i="1" baseline="-25000" dirty="0" err="1"/>
              <a:t>p</a:t>
            </a:r>
            <a:r>
              <a:rPr lang="en-US" sz="2400" baseline="-25000" dirty="0" err="1"/>
              <a:t>,</a:t>
            </a:r>
            <a:r>
              <a:rPr lang="en-US" sz="2400" i="1" baseline="-25000" dirty="0" err="1"/>
              <a:t>q</a:t>
            </a:r>
            <a:r>
              <a:rPr lang="en-US" sz="2400" i="1" baseline="-25000" dirty="0"/>
              <a:t> </a:t>
            </a:r>
            <a:r>
              <a:rPr lang="en-US" sz="2400" dirty="0"/>
              <a:t>/ </a:t>
            </a:r>
            <a:r>
              <a:rPr lang="en-US" sz="2400" dirty="0" err="1"/>
              <a:t>num_training_examples</a:t>
            </a:r>
            <a:endParaRPr lang="en-US" sz="2400" dirty="0"/>
          </a:p>
          <a:p>
            <a:pPr marL="0" lvl="3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1" dirty="0"/>
              <a:t>    network</a:t>
            </a:r>
            <a:r>
              <a:rPr lang="en-US" sz="2400" b="1" dirty="0"/>
              <a:t> </a:t>
            </a:r>
            <a:r>
              <a:rPr lang="en-US" sz="2400" dirty="0"/>
              <a:t>=</a:t>
            </a:r>
            <a:r>
              <a:rPr lang="en-US" sz="2400" b="1" dirty="0"/>
              <a:t> </a:t>
            </a:r>
            <a:r>
              <a:rPr lang="en-US" sz="2400" dirty="0"/>
              <a:t>update_weights(</a:t>
            </a:r>
            <a:r>
              <a:rPr lang="en-US" sz="2400" b="1" i="1" dirty="0"/>
              <a:t>network</a:t>
            </a:r>
            <a:r>
              <a:rPr lang="en-US" sz="2400" dirty="0"/>
              <a:t>, </a:t>
            </a:r>
            <a:r>
              <a:rPr lang="en-US" sz="2400" dirty="0" err="1"/>
              <a:t>Δ</a:t>
            </a:r>
            <a:r>
              <a:rPr lang="en-US" sz="2400" b="1" i="1" dirty="0" err="1"/>
              <a:t>W</a:t>
            </a:r>
            <a:r>
              <a:rPr lang="en-US" sz="2400" i="1" baseline="-25000" dirty="0" err="1"/>
              <a:t>p</a:t>
            </a:r>
            <a:r>
              <a:rPr lang="en-US" sz="2400" baseline="-25000" dirty="0" err="1"/>
              <a:t>,</a:t>
            </a:r>
            <a:r>
              <a:rPr lang="en-US" sz="2400" i="1" baseline="-25000" dirty="0" err="1"/>
              <a:t>q</a:t>
            </a:r>
            <a:r>
              <a:rPr lang="en-US" sz="2400" dirty="0"/>
              <a:t>) </a:t>
            </a:r>
          </a:p>
          <a:p>
            <a:pPr marL="0" lvl="3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 }</a:t>
            </a:r>
            <a:endParaRPr lang="en-US" sz="2400" b="1" i="1" baseline="-25000" dirty="0"/>
          </a:p>
          <a:p>
            <a:pPr marL="952500" lvl="1" indent="-495300" eaLnBrk="1" hangingPunct="1">
              <a:buFontTx/>
              <a:buAutoNum type="alphaLcPeriod"/>
            </a:pPr>
            <a:endParaRPr lang="en-US" sz="2000" b="1" i="1" baseline="-25000" dirty="0">
              <a:latin typeface="Palatin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583290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srgbClr val="FFFF00"/>
                </a:solidFill>
              </a:rPr>
              <a:t>Note:  Uses average gradient for </a:t>
            </a:r>
            <a:r>
              <a:rPr lang="en-US" sz="2400" dirty="0">
                <a:solidFill>
                  <a:srgbClr val="FFFF00"/>
                </a:solidFill>
              </a:rPr>
              <a:t>all</a:t>
            </a:r>
            <a:r>
              <a:rPr lang="en-US" sz="2400" i="0" dirty="0">
                <a:solidFill>
                  <a:srgbClr val="FFFF00"/>
                </a:solidFill>
              </a:rPr>
              <a:t> training examples when updating weights 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8889225" y="3505200"/>
            <a:ext cx="228600" cy="74676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144148" y="4044434"/>
            <a:ext cx="1718901" cy="533400"/>
          </a:xfrm>
          <a:prstGeom prst="wedgeRoundRectCallout">
            <a:avLst>
              <a:gd name="adj1" fmla="val 36542"/>
              <a:gd name="adj2" fmla="val -45689"/>
              <a:gd name="adj3" fmla="val 16667"/>
            </a:avLst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44149" y="4113490"/>
            <a:ext cx="158248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FFFF00"/>
                </a:solidFill>
                <a:latin typeface="+mn-lt"/>
              </a:rPr>
              <a:t>backward pass</a:t>
            </a:r>
          </a:p>
        </p:txBody>
      </p:sp>
    </p:spTree>
    <p:extLst>
      <p:ext uri="{BB962C8B-B14F-4D97-AF65-F5344CB8AC3E}">
        <p14:creationId xmlns:p14="http://schemas.microsoft.com/office/powerpoint/2010/main" val="6286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5603" grpId="0" build="p" bldLvl="3" autoUpdateAnimBg="0"/>
      <p:bldP spid="2" grpId="0"/>
      <p:bldP spid="5" grpId="0" animBg="1"/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Back-Prop using Stochastic Gradient Descent (SGD)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5105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charset="0"/>
              </a:rPr>
              <a:t>Most practitioners use SGD to update weights using the </a:t>
            </a:r>
            <a:r>
              <a:rPr lang="en-US" i="1" dirty="0">
                <a:latin typeface="Arial" charset="0"/>
              </a:rPr>
              <a:t>average gradient computed using a small batch of examples</a:t>
            </a:r>
            <a:r>
              <a:rPr lang="en-US" dirty="0">
                <a:latin typeface="Arial" charset="0"/>
              </a:rPr>
              <a:t>, and repeating this process for many small batches from the training set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charset="0"/>
              </a:rPr>
              <a:t>In extreme case, update after </a:t>
            </a:r>
            <a:r>
              <a:rPr lang="en-US" i="1" dirty="0">
                <a:latin typeface="Arial" charset="0"/>
              </a:rPr>
              <a:t>each</a:t>
            </a:r>
            <a:r>
              <a:rPr lang="en-US" dirty="0">
                <a:latin typeface="Arial" charset="0"/>
              </a:rPr>
              <a:t> example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charset="0"/>
              </a:rPr>
              <a:t>Called </a:t>
            </a:r>
            <a:r>
              <a:rPr lang="en-US" i="1" dirty="0">
                <a:latin typeface="Arial" charset="0"/>
              </a:rPr>
              <a:t>stochastic</a:t>
            </a:r>
            <a:r>
              <a:rPr lang="en-US" dirty="0">
                <a:latin typeface="Arial" charset="0"/>
              </a:rPr>
              <a:t> because each small set of examples gives a noisy estimate of the average gradient over </a:t>
            </a:r>
            <a:r>
              <a:rPr lang="en-US" i="1" dirty="0">
                <a:latin typeface="Arial" charset="0"/>
              </a:rPr>
              <a:t>all</a:t>
            </a:r>
            <a:r>
              <a:rPr lang="en-US" dirty="0">
                <a:latin typeface="Arial" charset="0"/>
              </a:rPr>
              <a:t> training examples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65532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CNN</a:t>
            </a:r>
            <a:r>
              <a:rPr lang="en-US" dirty="0"/>
              <a:t>s are an extension of traditional multi-layer, feed-forward networks that incorporate </a:t>
            </a:r>
            <a:r>
              <a:rPr lang="en-US" b="1" dirty="0"/>
              <a:t>4 key ideas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 of </a:t>
            </a:r>
            <a:r>
              <a:rPr lang="en-US" b="1" dirty="0"/>
              <a:t>many layers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Learn a hierarchy of features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Local “receptive fields”/filters and local connections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Layers are </a:t>
            </a:r>
            <a:r>
              <a:rPr lang="en-US" i="1" dirty="0"/>
              <a:t>not</a:t>
            </a:r>
            <a:r>
              <a:rPr lang="en-US" dirty="0"/>
              <a:t> completely connected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Want translation-invariant and distortion-invariant local features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Shared weights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Pooling</a:t>
            </a:r>
          </a:p>
        </p:txBody>
      </p:sp>
    </p:spTree>
    <p:extLst>
      <p:ext uri="{BB962C8B-B14F-4D97-AF65-F5344CB8AC3E}">
        <p14:creationId xmlns:p14="http://schemas.microsoft.com/office/powerpoint/2010/main" val="31650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>
            <a:spLocks noGrp="1"/>
          </p:cNvSpPr>
          <p:nvPr>
            <p:ph type="title"/>
          </p:nvPr>
        </p:nvSpPr>
        <p:spPr>
          <a:xfrm>
            <a:off x="446088" y="247650"/>
            <a:ext cx="8229600" cy="8953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/>
              <a:t>Why are they called “Convolutional” NNs?</a:t>
            </a:r>
          </a:p>
        </p:txBody>
      </p:sp>
      <p:sp>
        <p:nvSpPr>
          <p:cNvPr id="73732" name="Content Placeholder 2"/>
          <p:cNvSpPr>
            <a:spLocks noGrp="1"/>
          </p:cNvSpPr>
          <p:nvPr>
            <p:ph idx="1"/>
          </p:nvPr>
        </p:nvSpPr>
        <p:spPr>
          <a:xfrm>
            <a:off x="519113" y="0"/>
            <a:ext cx="8320087" cy="6400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dirty="0"/>
              <a:t>The image filtering operation defined 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800" dirty="0"/>
              <a:t>is very similar to the </a:t>
            </a:r>
            <a:r>
              <a:rPr lang="en-US" altLang="en-US" sz="2800" b="1" dirty="0"/>
              <a:t>Convolution</a:t>
            </a:r>
            <a:r>
              <a:rPr lang="en-US" altLang="en-US" sz="2800" dirty="0"/>
              <a:t> operation defined 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800" b="1" dirty="0"/>
              <a:t>In CNN’s, </a:t>
            </a:r>
            <a:r>
              <a:rPr lang="en-US" altLang="en-US" sz="2800" b="1" i="1" dirty="0"/>
              <a:t>f</a:t>
            </a:r>
            <a:r>
              <a:rPr lang="en-US" altLang="en-US" sz="2800" b="1" dirty="0"/>
              <a:t> corresponds to the inputs from the layer below and </a:t>
            </a:r>
            <a:r>
              <a:rPr lang="en-US" altLang="en-US" sz="2800" b="1" i="1" dirty="0"/>
              <a:t>g</a:t>
            </a:r>
            <a:r>
              <a:rPr lang="en-US" altLang="en-US" sz="2800" b="1" dirty="0"/>
              <a:t> corresponds to the weights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/>
              <a:t>So, CNN’s will learn a set of filters! </a:t>
            </a:r>
          </a:p>
        </p:txBody>
      </p:sp>
      <p:graphicFrame>
        <p:nvGraphicFramePr>
          <p:cNvPr id="737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824332"/>
              </p:ext>
            </p:extLst>
          </p:nvPr>
        </p:nvGraphicFramePr>
        <p:xfrm>
          <a:off x="1752600" y="2933880"/>
          <a:ext cx="4876800" cy="838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4" imgW="2070100" imgH="355600" progId="Equation.DSMT4">
                  <p:embed/>
                </p:oleObj>
              </mc:Choice>
              <mc:Fallback>
                <p:oleObj name="Equation" r:id="rId4" imgW="2070100" imgH="355600" progId="Equation.DSMT4">
                  <p:embed/>
                  <p:pic>
                    <p:nvPicPr>
                      <p:cNvPr id="737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33880"/>
                        <a:ext cx="4876800" cy="83801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8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31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i="0" dirty="0">
                <a:latin typeface="Arial" pitchFamily="34" charset="0"/>
              </a:rPr>
              <a:t>Credit: K. </a:t>
            </a:r>
            <a:r>
              <a:rPr lang="en-US" altLang="en-US" sz="1400" b="0" i="0" dirty="0" err="1">
                <a:latin typeface="Arial" pitchFamily="34" charset="0"/>
              </a:rPr>
              <a:t>Grauman</a:t>
            </a:r>
            <a:endParaRPr lang="en-US" altLang="en-US" sz="1400" b="0" i="0" dirty="0">
              <a:latin typeface="Arial" pitchFamily="34" charset="0"/>
            </a:endParaRPr>
          </a:p>
        </p:txBody>
      </p:sp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329269"/>
              </p:ext>
            </p:extLst>
          </p:nvPr>
        </p:nvGraphicFramePr>
        <p:xfrm>
          <a:off x="1752600" y="1600201"/>
          <a:ext cx="4876800" cy="83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6" imgW="2070100" imgH="355600" progId="Equation.3">
                  <p:embed/>
                </p:oleObj>
              </mc:Choice>
              <mc:Fallback>
                <p:oleObj name="Equation" r:id="rId6" imgW="2070100" imgH="355600" progId="Equation.3">
                  <p:embed/>
                  <p:pic>
                    <p:nvPicPr>
                      <p:cNvPr id="13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1"/>
                        <a:ext cx="4876800" cy="83789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99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Convolution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Learn “filters” (i.e., weights) that process small regions of the layer below it and compute “features” at many spatial positions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Example:  32 x 32 x 3 input RGB image, and receptive field (filter size):  5 x 5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Each unit in the </a:t>
            </a:r>
            <a:r>
              <a:rPr lang="en-US" dirty="0" err="1"/>
              <a:t>Conv</a:t>
            </a:r>
            <a:r>
              <a:rPr lang="en-US" dirty="0"/>
              <a:t> layer will have weights connected to a 5 x 5 x 3 region in the input layer, with 5*5*3 = 75 weights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Can have multiple units associated with a given receptive field in order to compute multiple features at each position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“Stride” parameter defines shift amount</a:t>
            </a:r>
          </a:p>
        </p:txBody>
      </p:sp>
    </p:spTree>
    <p:extLst>
      <p:ext uri="{BB962C8B-B14F-4D97-AF65-F5344CB8AC3E}">
        <p14:creationId xmlns:p14="http://schemas.microsoft.com/office/powerpoint/2010/main" val="30712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7648" b="-67648"/>
          <a:stretch>
            <a:fillRect/>
          </a:stretch>
        </p:blipFill>
        <p:spPr>
          <a:xfrm>
            <a:off x="76200" y="1600200"/>
            <a:ext cx="9033774" cy="4968228"/>
          </a:xfrm>
        </p:spPr>
      </p:pic>
      <p:sp>
        <p:nvSpPr>
          <p:cNvPr id="5" name="TextBox 4"/>
          <p:cNvSpPr txBox="1"/>
          <p:nvPr/>
        </p:nvSpPr>
        <p:spPr>
          <a:xfrm>
            <a:off x="16575" y="5181600"/>
            <a:ext cx="283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>
                <a:latin typeface="+mn-lt"/>
              </a:rPr>
              <a:t>Convolutions + </a:t>
            </a:r>
            <a:r>
              <a:rPr lang="en-US" sz="2400" b="0" i="0" dirty="0" err="1">
                <a:latin typeface="+mn-lt"/>
              </a:rPr>
              <a:t>ReLU</a:t>
            </a:r>
            <a:endParaRPr lang="en-US" sz="2400" b="0" i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71500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>
                <a:latin typeface="+mn-lt"/>
              </a:rPr>
              <a:t>Max pooling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5181600"/>
            <a:ext cx="2834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>
                <a:latin typeface="+mn-lt"/>
              </a:rPr>
              <a:t>Convolutions + </a:t>
            </a:r>
            <a:r>
              <a:rPr lang="en-US" sz="2400" b="0" i="0" dirty="0" err="1">
                <a:latin typeface="+mn-lt"/>
              </a:rPr>
              <a:t>ReLU</a:t>
            </a:r>
            <a:endParaRPr lang="en-US" sz="2400" b="0" i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4771" y="571500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>
                <a:latin typeface="+mn-lt"/>
              </a:rPr>
              <a:t>Max pooling</a:t>
            </a:r>
          </a:p>
        </p:txBody>
      </p:sp>
    </p:spTree>
    <p:extLst>
      <p:ext uri="{BB962C8B-B14F-4D97-AF65-F5344CB8AC3E}">
        <p14:creationId xmlns:p14="http://schemas.microsoft.com/office/powerpoint/2010/main" val="375822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C0C0-FD06-4D4B-9E2F-F09101C7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BBD2F-399C-6E40-95D6-1D66D6180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Maximum margin, definition of margin, kernel trick, support vectors, slack 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9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050"/>
          <p:cNvSpPr>
            <a:spLocks noChangeShapeType="1"/>
          </p:cNvSpPr>
          <p:nvPr/>
        </p:nvSpPr>
        <p:spPr bwMode="auto">
          <a:xfrm rot="-3472419">
            <a:off x="1239838" y="4076700"/>
            <a:ext cx="5410200" cy="0"/>
          </a:xfrm>
          <a:prstGeom prst="line">
            <a:avLst/>
          </a:prstGeom>
          <a:noFill/>
          <a:ln w="3619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3" name="Line 2051"/>
          <p:cNvSpPr>
            <a:spLocks noChangeShapeType="1"/>
          </p:cNvSpPr>
          <p:nvPr/>
        </p:nvSpPr>
        <p:spPr bwMode="auto">
          <a:xfrm rot="-3472419">
            <a:off x="1163638" y="4076700"/>
            <a:ext cx="556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4" name="Rectangle 2052"/>
          <p:cNvSpPr>
            <a:spLocks noGrp="1" noChangeArrowheads="1"/>
          </p:cNvSpPr>
          <p:nvPr>
            <p:ph type="title"/>
          </p:nvPr>
        </p:nvSpPr>
        <p:spPr>
          <a:xfrm>
            <a:off x="152400" y="190500"/>
            <a:ext cx="4648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Maximum Margin</a:t>
            </a:r>
          </a:p>
        </p:txBody>
      </p:sp>
      <p:sp>
        <p:nvSpPr>
          <p:cNvPr id="15365" name="Rectangle 2053"/>
          <p:cNvSpPr>
            <a:spLocks noChangeArrowheads="1"/>
          </p:cNvSpPr>
          <p:nvPr/>
        </p:nvSpPr>
        <p:spPr bwMode="auto">
          <a:xfrm>
            <a:off x="5334000" y="776288"/>
            <a:ext cx="1600200" cy="65405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 dirty="0">
                <a:solidFill>
                  <a:schemeClr val="bg1"/>
                </a:solidFill>
                <a:latin typeface="Arial" charset="0"/>
                <a:cs typeface="Arial" charset="0"/>
              </a:rPr>
              <a:t>f</a:t>
            </a:r>
            <a:r>
              <a:rPr lang="en-US" altLang="en-US" sz="3600" i="1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  </a:t>
            </a:r>
            <a:r>
              <a:rPr lang="en-US" altLang="en-US" sz="2000" dirty="0"/>
              <a:t>      </a:t>
            </a:r>
          </a:p>
        </p:txBody>
      </p:sp>
      <p:sp>
        <p:nvSpPr>
          <p:cNvPr id="15366" name="Line 2054"/>
          <p:cNvSpPr>
            <a:spLocks noChangeShapeType="1"/>
          </p:cNvSpPr>
          <p:nvPr/>
        </p:nvSpPr>
        <p:spPr bwMode="auto">
          <a:xfrm>
            <a:off x="39624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7" name="Text Box 2055"/>
          <p:cNvSpPr txBox="1">
            <a:spLocks noChangeArrowheads="1"/>
          </p:cNvSpPr>
          <p:nvPr/>
        </p:nvSpPr>
        <p:spPr bwMode="auto">
          <a:xfrm>
            <a:off x="3505200" y="762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x</a:t>
            </a:r>
          </a:p>
        </p:txBody>
      </p:sp>
      <p:sp>
        <p:nvSpPr>
          <p:cNvPr id="15368" name="Line 2058"/>
          <p:cNvSpPr>
            <a:spLocks noChangeShapeType="1"/>
          </p:cNvSpPr>
          <p:nvPr/>
        </p:nvSpPr>
        <p:spPr bwMode="auto">
          <a:xfrm>
            <a:off x="6934200" y="106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Text Box 2059"/>
          <p:cNvSpPr txBox="1">
            <a:spLocks noChangeArrowheads="1"/>
          </p:cNvSpPr>
          <p:nvPr/>
        </p:nvSpPr>
        <p:spPr bwMode="auto">
          <a:xfrm>
            <a:off x="8305800" y="7620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200"/>
              <a:t>y</a:t>
            </a:r>
            <a:endParaRPr lang="en-US" altLang="en-US" sz="3200" baseline="30000"/>
          </a:p>
        </p:txBody>
      </p:sp>
      <p:sp>
        <p:nvSpPr>
          <p:cNvPr id="15370" name="Text Box 2060"/>
          <p:cNvSpPr txBox="1">
            <a:spLocks noChangeArrowheads="1"/>
          </p:cNvSpPr>
          <p:nvPr/>
        </p:nvSpPr>
        <p:spPr bwMode="auto">
          <a:xfrm>
            <a:off x="838200" y="1905000"/>
            <a:ext cx="1905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denotes +1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denotes -1</a:t>
            </a:r>
          </a:p>
        </p:txBody>
      </p:sp>
      <p:sp>
        <p:nvSpPr>
          <p:cNvPr id="15371" name="Oval 2061"/>
          <p:cNvSpPr>
            <a:spLocks noChangeAspect="1" noChangeArrowheads="1"/>
          </p:cNvSpPr>
          <p:nvPr/>
        </p:nvSpPr>
        <p:spPr bwMode="auto">
          <a:xfrm rot="4777107">
            <a:off x="915194" y="20566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72" name="Oval 2062"/>
          <p:cNvSpPr>
            <a:spLocks noChangeAspect="1" noChangeArrowheads="1"/>
          </p:cNvSpPr>
          <p:nvPr/>
        </p:nvSpPr>
        <p:spPr bwMode="auto">
          <a:xfrm rot="5895381">
            <a:off x="915988" y="25130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73" name="Line 2063"/>
          <p:cNvSpPr>
            <a:spLocks noChangeShapeType="1"/>
          </p:cNvSpPr>
          <p:nvPr/>
        </p:nvSpPr>
        <p:spPr bwMode="auto">
          <a:xfrm>
            <a:off x="2590800" y="2209800"/>
            <a:ext cx="0" cy="3505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4" name="Line 2064"/>
          <p:cNvSpPr>
            <a:spLocks noChangeShapeType="1"/>
          </p:cNvSpPr>
          <p:nvPr/>
        </p:nvSpPr>
        <p:spPr bwMode="auto">
          <a:xfrm flipV="1">
            <a:off x="2438400" y="5562600"/>
            <a:ext cx="3657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5" name="Oval 2065"/>
          <p:cNvSpPr>
            <a:spLocks noChangeAspect="1" noChangeArrowheads="1"/>
          </p:cNvSpPr>
          <p:nvPr/>
        </p:nvSpPr>
        <p:spPr bwMode="auto">
          <a:xfrm>
            <a:off x="3717925" y="5032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76" name="Oval 2066"/>
          <p:cNvSpPr>
            <a:spLocks noChangeAspect="1" noChangeArrowheads="1"/>
          </p:cNvSpPr>
          <p:nvPr/>
        </p:nvSpPr>
        <p:spPr bwMode="auto">
          <a:xfrm>
            <a:off x="2486025" y="3903663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77" name="Oval 2067"/>
          <p:cNvSpPr>
            <a:spLocks noChangeAspect="1" noChangeArrowheads="1"/>
          </p:cNvSpPr>
          <p:nvPr/>
        </p:nvSpPr>
        <p:spPr bwMode="auto">
          <a:xfrm>
            <a:off x="4340225" y="28146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78" name="Oval 2068"/>
          <p:cNvSpPr>
            <a:spLocks noChangeAspect="1" noChangeArrowheads="1"/>
          </p:cNvSpPr>
          <p:nvPr/>
        </p:nvSpPr>
        <p:spPr bwMode="auto">
          <a:xfrm>
            <a:off x="4403725" y="3635375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79" name="Oval 2069"/>
          <p:cNvSpPr>
            <a:spLocks noChangeAspect="1" noChangeArrowheads="1"/>
          </p:cNvSpPr>
          <p:nvPr/>
        </p:nvSpPr>
        <p:spPr bwMode="auto">
          <a:xfrm>
            <a:off x="3409950" y="2663825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80" name="Oval 2070"/>
          <p:cNvSpPr>
            <a:spLocks noChangeAspect="1" noChangeArrowheads="1"/>
          </p:cNvSpPr>
          <p:nvPr/>
        </p:nvSpPr>
        <p:spPr bwMode="auto">
          <a:xfrm>
            <a:off x="3886200" y="3733800"/>
            <a:ext cx="5397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81" name="Oval 2071"/>
          <p:cNvSpPr>
            <a:spLocks noChangeAspect="1" noChangeArrowheads="1"/>
          </p:cNvSpPr>
          <p:nvPr/>
        </p:nvSpPr>
        <p:spPr bwMode="auto">
          <a:xfrm>
            <a:off x="3048000" y="3124200"/>
            <a:ext cx="60325" cy="587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82" name="Oval 2072"/>
          <p:cNvSpPr>
            <a:spLocks noChangeAspect="1" noChangeArrowheads="1"/>
          </p:cNvSpPr>
          <p:nvPr/>
        </p:nvSpPr>
        <p:spPr bwMode="auto">
          <a:xfrm>
            <a:off x="5105400" y="4114800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83" name="Oval 2073"/>
          <p:cNvSpPr>
            <a:spLocks noChangeAspect="1" noChangeArrowheads="1"/>
          </p:cNvSpPr>
          <p:nvPr/>
        </p:nvSpPr>
        <p:spPr bwMode="auto">
          <a:xfrm rot="-1118274">
            <a:off x="3887788" y="4443413"/>
            <a:ext cx="5397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84" name="Oval 2074"/>
          <p:cNvSpPr>
            <a:spLocks noChangeAspect="1" noChangeArrowheads="1"/>
          </p:cNvSpPr>
          <p:nvPr/>
        </p:nvSpPr>
        <p:spPr bwMode="auto">
          <a:xfrm rot="-1118274">
            <a:off x="6003925" y="32289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85" name="Oval 2075"/>
          <p:cNvSpPr>
            <a:spLocks noChangeAspect="1" noChangeArrowheads="1"/>
          </p:cNvSpPr>
          <p:nvPr/>
        </p:nvSpPr>
        <p:spPr bwMode="auto">
          <a:xfrm rot="-1118274">
            <a:off x="5295900" y="4545013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86" name="Oval 2076"/>
          <p:cNvSpPr>
            <a:spLocks noChangeAspect="1" noChangeArrowheads="1"/>
          </p:cNvSpPr>
          <p:nvPr/>
        </p:nvSpPr>
        <p:spPr bwMode="auto">
          <a:xfrm rot="-1118274">
            <a:off x="3124200" y="2667000"/>
            <a:ext cx="60325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87" name="Oval 2077"/>
          <p:cNvSpPr>
            <a:spLocks noChangeAspect="1" noChangeArrowheads="1"/>
          </p:cNvSpPr>
          <p:nvPr/>
        </p:nvSpPr>
        <p:spPr bwMode="auto">
          <a:xfrm rot="-1118274">
            <a:off x="4711700" y="3584575"/>
            <a:ext cx="60325" cy="5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88" name="Oval 2078"/>
          <p:cNvSpPr>
            <a:spLocks noChangeAspect="1" noChangeArrowheads="1"/>
          </p:cNvSpPr>
          <p:nvPr/>
        </p:nvSpPr>
        <p:spPr bwMode="auto">
          <a:xfrm rot="-1118274">
            <a:off x="5867400" y="4495800"/>
            <a:ext cx="60325" cy="47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89" name="Oval 2079"/>
          <p:cNvSpPr>
            <a:spLocks noChangeAspect="1" noChangeArrowheads="1"/>
          </p:cNvSpPr>
          <p:nvPr/>
        </p:nvSpPr>
        <p:spPr bwMode="auto">
          <a:xfrm rot="-1118274">
            <a:off x="3114675" y="3640138"/>
            <a:ext cx="60325" cy="47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90" name="Oval 2080"/>
          <p:cNvSpPr>
            <a:spLocks noChangeAspect="1" noChangeArrowheads="1"/>
          </p:cNvSpPr>
          <p:nvPr/>
        </p:nvSpPr>
        <p:spPr bwMode="auto">
          <a:xfrm rot="5895381">
            <a:off x="3867150" y="3057525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91" name="Oval 2081"/>
          <p:cNvSpPr>
            <a:spLocks noChangeAspect="1" noChangeArrowheads="1"/>
          </p:cNvSpPr>
          <p:nvPr/>
        </p:nvSpPr>
        <p:spPr bwMode="auto">
          <a:xfrm rot="5895381">
            <a:off x="4136231" y="5242719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92" name="Oval 2082"/>
          <p:cNvSpPr>
            <a:spLocks noChangeAspect="1" noChangeArrowheads="1"/>
          </p:cNvSpPr>
          <p:nvPr/>
        </p:nvSpPr>
        <p:spPr bwMode="auto">
          <a:xfrm rot="5895381">
            <a:off x="3114675" y="40989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93" name="Oval 2083"/>
          <p:cNvSpPr>
            <a:spLocks noChangeAspect="1" noChangeArrowheads="1"/>
          </p:cNvSpPr>
          <p:nvPr/>
        </p:nvSpPr>
        <p:spPr bwMode="auto">
          <a:xfrm rot="5895381">
            <a:off x="4343400" y="2393950"/>
            <a:ext cx="47625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94" name="Oval 2084"/>
          <p:cNvSpPr>
            <a:spLocks noChangeAspect="1" noChangeArrowheads="1"/>
          </p:cNvSpPr>
          <p:nvPr/>
        </p:nvSpPr>
        <p:spPr bwMode="auto">
          <a:xfrm rot="5895381">
            <a:off x="5304632" y="4144169"/>
            <a:ext cx="58737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95" name="Oval 2085"/>
          <p:cNvSpPr>
            <a:spLocks noChangeAspect="1" noChangeArrowheads="1"/>
          </p:cNvSpPr>
          <p:nvPr/>
        </p:nvSpPr>
        <p:spPr bwMode="auto">
          <a:xfrm rot="5895381">
            <a:off x="4370388" y="407987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96" name="Oval 2086"/>
          <p:cNvSpPr>
            <a:spLocks noChangeAspect="1" noChangeArrowheads="1"/>
          </p:cNvSpPr>
          <p:nvPr/>
        </p:nvSpPr>
        <p:spPr bwMode="auto">
          <a:xfrm rot="5895381">
            <a:off x="5619750" y="3365500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97" name="Oval 2087"/>
          <p:cNvSpPr>
            <a:spLocks noChangeAspect="1" noChangeArrowheads="1"/>
          </p:cNvSpPr>
          <p:nvPr/>
        </p:nvSpPr>
        <p:spPr bwMode="auto">
          <a:xfrm rot="5895381">
            <a:off x="3087688" y="2346325"/>
            <a:ext cx="47625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98" name="Oval 2088"/>
          <p:cNvSpPr>
            <a:spLocks noChangeAspect="1" noChangeArrowheads="1"/>
          </p:cNvSpPr>
          <p:nvPr/>
        </p:nvSpPr>
        <p:spPr bwMode="auto">
          <a:xfrm rot="5895381">
            <a:off x="5260975" y="32734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399" name="Oval 2089"/>
          <p:cNvSpPr>
            <a:spLocks noChangeAspect="1" noChangeArrowheads="1"/>
          </p:cNvSpPr>
          <p:nvPr/>
        </p:nvSpPr>
        <p:spPr bwMode="auto">
          <a:xfrm rot="5895381">
            <a:off x="5117307" y="4718844"/>
            <a:ext cx="58737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00" name="Oval 2090"/>
          <p:cNvSpPr>
            <a:spLocks noChangeAspect="1" noChangeArrowheads="1"/>
          </p:cNvSpPr>
          <p:nvPr/>
        </p:nvSpPr>
        <p:spPr bwMode="auto">
          <a:xfrm rot="4777107">
            <a:off x="3498057" y="3534569"/>
            <a:ext cx="58737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01" name="Oval 2091"/>
          <p:cNvSpPr>
            <a:spLocks noChangeAspect="1" noChangeArrowheads="1"/>
          </p:cNvSpPr>
          <p:nvPr/>
        </p:nvSpPr>
        <p:spPr bwMode="auto">
          <a:xfrm rot="4777107">
            <a:off x="4651375" y="5254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02" name="Oval 2092"/>
          <p:cNvSpPr>
            <a:spLocks noChangeAspect="1" noChangeArrowheads="1"/>
          </p:cNvSpPr>
          <p:nvPr/>
        </p:nvSpPr>
        <p:spPr bwMode="auto">
          <a:xfrm rot="4777107">
            <a:off x="4346575" y="4873625"/>
            <a:ext cx="47625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03" name="Oval 2093"/>
          <p:cNvSpPr>
            <a:spLocks noChangeAspect="1" noChangeArrowheads="1"/>
          </p:cNvSpPr>
          <p:nvPr/>
        </p:nvSpPr>
        <p:spPr bwMode="auto">
          <a:xfrm rot="4777107">
            <a:off x="2817019" y="3736181"/>
            <a:ext cx="58738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04" name="Oval 2094"/>
          <p:cNvSpPr>
            <a:spLocks noChangeAspect="1" noChangeArrowheads="1"/>
          </p:cNvSpPr>
          <p:nvPr/>
        </p:nvSpPr>
        <p:spPr bwMode="auto">
          <a:xfrm rot="4777107">
            <a:off x="3713163" y="2776537"/>
            <a:ext cx="50800" cy="539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05" name="Oval 2095"/>
          <p:cNvSpPr>
            <a:spLocks noChangeAspect="1" noChangeArrowheads="1"/>
          </p:cNvSpPr>
          <p:nvPr/>
        </p:nvSpPr>
        <p:spPr bwMode="auto">
          <a:xfrm rot="4777107">
            <a:off x="4356101" y="4364037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06" name="Oval 2096"/>
          <p:cNvSpPr>
            <a:spLocks noChangeAspect="1" noChangeArrowheads="1"/>
          </p:cNvSpPr>
          <p:nvPr/>
        </p:nvSpPr>
        <p:spPr bwMode="auto">
          <a:xfrm rot="4777107">
            <a:off x="2504282" y="3082131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07" name="Oval 2097"/>
          <p:cNvSpPr>
            <a:spLocks noChangeAspect="1" noChangeArrowheads="1"/>
          </p:cNvSpPr>
          <p:nvPr/>
        </p:nvSpPr>
        <p:spPr bwMode="auto">
          <a:xfrm rot="4777107">
            <a:off x="3937794" y="5049044"/>
            <a:ext cx="55563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08" name="Oval 2098"/>
          <p:cNvSpPr>
            <a:spLocks noChangeAspect="1" noChangeArrowheads="1"/>
          </p:cNvSpPr>
          <p:nvPr/>
        </p:nvSpPr>
        <p:spPr bwMode="auto">
          <a:xfrm rot="4777107">
            <a:off x="5303838" y="4756150"/>
            <a:ext cx="50800" cy="60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09" name="Text Box 2099"/>
          <p:cNvSpPr txBox="1">
            <a:spLocks noChangeArrowheads="1"/>
          </p:cNvSpPr>
          <p:nvPr/>
        </p:nvSpPr>
        <p:spPr bwMode="auto">
          <a:xfrm>
            <a:off x="5486400" y="167640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>
                <a:latin typeface="Arial" charset="0"/>
                <a:cs typeface="Arial" charset="0"/>
              </a:rPr>
              <a:t>f</a:t>
            </a:r>
            <a:r>
              <a:rPr lang="en-US" altLang="en-US" sz="2000" dirty="0"/>
              <a:t>(</a:t>
            </a:r>
            <a:r>
              <a:rPr lang="en-US" altLang="en-US" sz="2000" b="1" dirty="0"/>
              <a:t>x</a:t>
            </a:r>
            <a:r>
              <a:rPr lang="en-US" altLang="en-US" sz="2000" i="1" dirty="0"/>
              <a:t>, </a:t>
            </a:r>
            <a:r>
              <a:rPr lang="en-US" altLang="en-US" sz="2000" b="1" dirty="0">
                <a:solidFill>
                  <a:srgbClr val="00CC00"/>
                </a:solidFill>
              </a:rPr>
              <a:t>w</a:t>
            </a:r>
            <a:r>
              <a:rPr lang="en-US" altLang="en-US" sz="2000" i="1" dirty="0">
                <a:solidFill>
                  <a:srgbClr val="00CC00"/>
                </a:solidFill>
              </a:rPr>
              <a:t>, b</a:t>
            </a:r>
            <a:r>
              <a:rPr lang="en-US" altLang="en-US" sz="2000" dirty="0"/>
              <a:t>)</a:t>
            </a:r>
            <a:r>
              <a:rPr lang="en-US" altLang="en-US" sz="2000" i="1" dirty="0"/>
              <a:t> </a:t>
            </a:r>
            <a:r>
              <a:rPr lang="en-US" altLang="en-US" sz="2000" dirty="0"/>
              <a:t>=</a:t>
            </a:r>
            <a:r>
              <a:rPr lang="en-US" altLang="en-US" sz="2000" i="1" dirty="0"/>
              <a:t> sign</a:t>
            </a:r>
            <a:r>
              <a:rPr lang="en-US" altLang="en-US" sz="2000" dirty="0"/>
              <a:t>(</a:t>
            </a:r>
            <a:r>
              <a:rPr lang="en-US" altLang="en-US" sz="2000" b="1" dirty="0" err="1">
                <a:solidFill>
                  <a:srgbClr val="00CC00"/>
                </a:solidFill>
              </a:rPr>
              <a:t>w</a:t>
            </a:r>
            <a:r>
              <a:rPr lang="en-US" altLang="en-US" sz="2000" baseline="30000" dirty="0" err="1">
                <a:solidFill>
                  <a:srgbClr val="000000"/>
                </a:solidFill>
              </a:rPr>
              <a:t>T</a:t>
            </a:r>
            <a:r>
              <a:rPr lang="en-US" altLang="en-US" sz="2000" b="1" dirty="0"/>
              <a:t> x</a:t>
            </a:r>
            <a:r>
              <a:rPr lang="en-US" altLang="en-US" sz="2000" i="1" dirty="0">
                <a:solidFill>
                  <a:srgbClr val="00CC00"/>
                </a:solidFill>
              </a:rPr>
              <a:t> </a:t>
            </a:r>
            <a:r>
              <a:rPr lang="en-US" altLang="en-US" sz="2000" dirty="0"/>
              <a:t>+</a:t>
            </a:r>
            <a:r>
              <a:rPr lang="en-US" altLang="en-US" sz="2000" i="1" dirty="0"/>
              <a:t> </a:t>
            </a:r>
            <a:r>
              <a:rPr lang="en-US" altLang="en-US" sz="2000" i="1" dirty="0">
                <a:solidFill>
                  <a:srgbClr val="00CC00"/>
                </a:solidFill>
              </a:rPr>
              <a:t>b</a:t>
            </a:r>
            <a:r>
              <a:rPr lang="en-US" altLang="en-US" sz="2000" dirty="0"/>
              <a:t>)</a:t>
            </a:r>
          </a:p>
        </p:txBody>
      </p:sp>
      <p:sp>
        <p:nvSpPr>
          <p:cNvPr id="15410" name="Text Box 2100"/>
          <p:cNvSpPr txBox="1">
            <a:spLocks noChangeArrowheads="1"/>
          </p:cNvSpPr>
          <p:nvPr/>
        </p:nvSpPr>
        <p:spPr bwMode="auto">
          <a:xfrm>
            <a:off x="6248400" y="32004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11" name="Text Box 2101"/>
          <p:cNvSpPr txBox="1">
            <a:spLocks noChangeArrowheads="1"/>
          </p:cNvSpPr>
          <p:nvPr/>
        </p:nvSpPr>
        <p:spPr bwMode="auto">
          <a:xfrm>
            <a:off x="6400800" y="2286000"/>
            <a:ext cx="2743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FFFF00"/>
                </a:solidFill>
              </a:rPr>
              <a:t>maximum margin linear classifier </a:t>
            </a:r>
            <a:r>
              <a:rPr lang="en-US" altLang="en-US" sz="2400" dirty="0"/>
              <a:t>is the linear classifier with the maximum margin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This is the simplest kind of SVM (Called an LSVM)</a:t>
            </a:r>
          </a:p>
        </p:txBody>
      </p:sp>
      <p:sp>
        <p:nvSpPr>
          <p:cNvPr id="15412" name="Text Box 2103"/>
          <p:cNvSpPr txBox="1">
            <a:spLocks noChangeArrowheads="1"/>
          </p:cNvSpPr>
          <p:nvPr/>
        </p:nvSpPr>
        <p:spPr bwMode="auto">
          <a:xfrm>
            <a:off x="173038" y="3675063"/>
            <a:ext cx="22653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</a:rPr>
              <a:t>Support Vectors </a:t>
            </a:r>
            <a:r>
              <a:rPr lang="en-US" altLang="en-US" sz="2000" dirty="0"/>
              <a:t>are those data points that the margin pushes against</a:t>
            </a:r>
          </a:p>
        </p:txBody>
      </p:sp>
      <p:sp>
        <p:nvSpPr>
          <p:cNvPr id="15413" name="Freeform 2107"/>
          <p:cNvSpPr>
            <a:spLocks/>
          </p:cNvSpPr>
          <p:nvPr/>
        </p:nvSpPr>
        <p:spPr bwMode="auto">
          <a:xfrm>
            <a:off x="2112963" y="3725863"/>
            <a:ext cx="1708150" cy="155575"/>
          </a:xfrm>
          <a:custGeom>
            <a:avLst/>
            <a:gdLst>
              <a:gd name="T0" fmla="*/ 0 w 1076"/>
              <a:gd name="T1" fmla="*/ 2147483647 h 98"/>
              <a:gd name="T2" fmla="*/ 2147483647 w 1076"/>
              <a:gd name="T3" fmla="*/ 2147483647 h 98"/>
              <a:gd name="T4" fmla="*/ 2147483647 w 1076"/>
              <a:gd name="T5" fmla="*/ 0 h 98"/>
              <a:gd name="T6" fmla="*/ 2147483647 w 1076"/>
              <a:gd name="T7" fmla="*/ 2147483647 h 98"/>
              <a:gd name="T8" fmla="*/ 2147483647 w 1076"/>
              <a:gd name="T9" fmla="*/ 2147483647 h 98"/>
              <a:gd name="T10" fmla="*/ 2147483647 w 1076"/>
              <a:gd name="T11" fmla="*/ 2147483647 h 98"/>
              <a:gd name="T12" fmla="*/ 2147483647 w 1076"/>
              <a:gd name="T13" fmla="*/ 2147483647 h 98"/>
              <a:gd name="T14" fmla="*/ 2147483647 w 1076"/>
              <a:gd name="T15" fmla="*/ 2147483647 h 98"/>
              <a:gd name="T16" fmla="*/ 2147483647 w 1076"/>
              <a:gd name="T17" fmla="*/ 2147483647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76"/>
              <a:gd name="T28" fmla="*/ 0 h 98"/>
              <a:gd name="T29" fmla="*/ 1076 w 1076"/>
              <a:gd name="T30" fmla="*/ 98 h 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76" h="98">
                <a:moveTo>
                  <a:pt x="0" y="98"/>
                </a:moveTo>
                <a:cubicBezTo>
                  <a:pt x="38" y="87"/>
                  <a:pt x="66" y="53"/>
                  <a:pt x="104" y="39"/>
                </a:cubicBezTo>
                <a:cubicBezTo>
                  <a:pt x="132" y="9"/>
                  <a:pt x="172" y="6"/>
                  <a:pt x="212" y="0"/>
                </a:cubicBezTo>
                <a:cubicBezTo>
                  <a:pt x="262" y="3"/>
                  <a:pt x="286" y="0"/>
                  <a:pt x="326" y="11"/>
                </a:cubicBezTo>
                <a:lnTo>
                  <a:pt x="386" y="39"/>
                </a:lnTo>
                <a:cubicBezTo>
                  <a:pt x="386" y="39"/>
                  <a:pt x="386" y="39"/>
                  <a:pt x="386" y="39"/>
                </a:cubicBezTo>
                <a:cubicBezTo>
                  <a:pt x="428" y="52"/>
                  <a:pt x="469" y="69"/>
                  <a:pt x="511" y="82"/>
                </a:cubicBezTo>
                <a:cubicBezTo>
                  <a:pt x="670" y="74"/>
                  <a:pt x="829" y="60"/>
                  <a:pt x="989" y="55"/>
                </a:cubicBezTo>
                <a:cubicBezTo>
                  <a:pt x="1017" y="51"/>
                  <a:pt x="1048" y="44"/>
                  <a:pt x="1076" y="44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4" name="Freeform 2108"/>
          <p:cNvSpPr>
            <a:spLocks/>
          </p:cNvSpPr>
          <p:nvPr/>
        </p:nvSpPr>
        <p:spPr bwMode="auto">
          <a:xfrm>
            <a:off x="2079625" y="3317875"/>
            <a:ext cx="2293938" cy="485775"/>
          </a:xfrm>
          <a:custGeom>
            <a:avLst/>
            <a:gdLst>
              <a:gd name="T0" fmla="*/ 0 w 1445"/>
              <a:gd name="T1" fmla="*/ 2147483647 h 306"/>
              <a:gd name="T2" fmla="*/ 2147483647 w 1445"/>
              <a:gd name="T3" fmla="*/ 2147483647 h 306"/>
              <a:gd name="T4" fmla="*/ 2147483647 w 1445"/>
              <a:gd name="T5" fmla="*/ 2147483647 h 306"/>
              <a:gd name="T6" fmla="*/ 2147483647 w 1445"/>
              <a:gd name="T7" fmla="*/ 2147483647 h 306"/>
              <a:gd name="T8" fmla="*/ 2147483647 w 1445"/>
              <a:gd name="T9" fmla="*/ 2147483647 h 306"/>
              <a:gd name="T10" fmla="*/ 2147483647 w 1445"/>
              <a:gd name="T11" fmla="*/ 2147483647 h 306"/>
              <a:gd name="T12" fmla="*/ 2147483647 w 1445"/>
              <a:gd name="T13" fmla="*/ 2147483647 h 306"/>
              <a:gd name="T14" fmla="*/ 2147483647 w 1445"/>
              <a:gd name="T15" fmla="*/ 2147483647 h 306"/>
              <a:gd name="T16" fmla="*/ 2147483647 w 1445"/>
              <a:gd name="T17" fmla="*/ 2147483647 h 306"/>
              <a:gd name="T18" fmla="*/ 2147483647 w 1445"/>
              <a:gd name="T19" fmla="*/ 2147483647 h 306"/>
              <a:gd name="T20" fmla="*/ 2147483647 w 1445"/>
              <a:gd name="T21" fmla="*/ 2147483647 h 306"/>
              <a:gd name="T22" fmla="*/ 2147483647 w 1445"/>
              <a:gd name="T23" fmla="*/ 2147483647 h 306"/>
              <a:gd name="T24" fmla="*/ 2147483647 w 1445"/>
              <a:gd name="T25" fmla="*/ 2147483647 h 3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45"/>
              <a:gd name="T40" fmla="*/ 0 h 306"/>
              <a:gd name="T41" fmla="*/ 1445 w 1445"/>
              <a:gd name="T42" fmla="*/ 306 h 30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45" h="306">
                <a:moveTo>
                  <a:pt x="0" y="306"/>
                </a:moveTo>
                <a:cubicBezTo>
                  <a:pt x="5" y="304"/>
                  <a:pt x="12" y="305"/>
                  <a:pt x="16" y="301"/>
                </a:cubicBezTo>
                <a:cubicBezTo>
                  <a:pt x="24" y="293"/>
                  <a:pt x="21" y="278"/>
                  <a:pt x="27" y="268"/>
                </a:cubicBezTo>
                <a:cubicBezTo>
                  <a:pt x="33" y="257"/>
                  <a:pt x="41" y="247"/>
                  <a:pt x="48" y="236"/>
                </a:cubicBezTo>
                <a:cubicBezTo>
                  <a:pt x="58" y="221"/>
                  <a:pt x="117" y="177"/>
                  <a:pt x="125" y="171"/>
                </a:cubicBezTo>
                <a:cubicBezTo>
                  <a:pt x="159" y="146"/>
                  <a:pt x="186" y="117"/>
                  <a:pt x="228" y="105"/>
                </a:cubicBezTo>
                <a:cubicBezTo>
                  <a:pt x="249" y="91"/>
                  <a:pt x="273" y="79"/>
                  <a:pt x="298" y="73"/>
                </a:cubicBezTo>
                <a:cubicBezTo>
                  <a:pt x="394" y="11"/>
                  <a:pt x="526" y="10"/>
                  <a:pt x="635" y="2"/>
                </a:cubicBezTo>
                <a:cubicBezTo>
                  <a:pt x="773" y="5"/>
                  <a:pt x="907" y="0"/>
                  <a:pt x="1043" y="18"/>
                </a:cubicBezTo>
                <a:cubicBezTo>
                  <a:pt x="1068" y="27"/>
                  <a:pt x="1093" y="34"/>
                  <a:pt x="1119" y="40"/>
                </a:cubicBezTo>
                <a:cubicBezTo>
                  <a:pt x="1150" y="63"/>
                  <a:pt x="1183" y="68"/>
                  <a:pt x="1217" y="84"/>
                </a:cubicBezTo>
                <a:cubicBezTo>
                  <a:pt x="1257" y="104"/>
                  <a:pt x="1293" y="119"/>
                  <a:pt x="1336" y="132"/>
                </a:cubicBezTo>
                <a:cubicBezTo>
                  <a:pt x="1370" y="142"/>
                  <a:pt x="1410" y="165"/>
                  <a:pt x="1445" y="165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5" name="Freeform 2109"/>
          <p:cNvSpPr>
            <a:spLocks/>
          </p:cNvSpPr>
          <p:nvPr/>
        </p:nvSpPr>
        <p:spPr bwMode="auto">
          <a:xfrm>
            <a:off x="2105025" y="3994150"/>
            <a:ext cx="1733550" cy="449263"/>
          </a:xfrm>
          <a:custGeom>
            <a:avLst/>
            <a:gdLst>
              <a:gd name="T0" fmla="*/ 0 w 1092"/>
              <a:gd name="T1" fmla="*/ 0 h 283"/>
              <a:gd name="T2" fmla="*/ 2147483647 w 1092"/>
              <a:gd name="T3" fmla="*/ 2147483647 h 283"/>
              <a:gd name="T4" fmla="*/ 2147483647 w 1092"/>
              <a:gd name="T5" fmla="*/ 2147483647 h 283"/>
              <a:gd name="T6" fmla="*/ 2147483647 w 1092"/>
              <a:gd name="T7" fmla="*/ 2147483647 h 283"/>
              <a:gd name="T8" fmla="*/ 2147483647 w 1092"/>
              <a:gd name="T9" fmla="*/ 2147483647 h 283"/>
              <a:gd name="T10" fmla="*/ 2147483647 w 1092"/>
              <a:gd name="T11" fmla="*/ 2147483647 h 2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92"/>
              <a:gd name="T19" fmla="*/ 0 h 283"/>
              <a:gd name="T20" fmla="*/ 1092 w 1092"/>
              <a:gd name="T21" fmla="*/ 283 h 2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92" h="283">
                <a:moveTo>
                  <a:pt x="0" y="0"/>
                </a:moveTo>
                <a:cubicBezTo>
                  <a:pt x="47" y="9"/>
                  <a:pt x="84" y="40"/>
                  <a:pt x="130" y="54"/>
                </a:cubicBezTo>
                <a:cubicBezTo>
                  <a:pt x="184" y="96"/>
                  <a:pt x="261" y="129"/>
                  <a:pt x="326" y="147"/>
                </a:cubicBezTo>
                <a:cubicBezTo>
                  <a:pt x="348" y="162"/>
                  <a:pt x="373" y="163"/>
                  <a:pt x="397" y="174"/>
                </a:cubicBezTo>
                <a:cubicBezTo>
                  <a:pt x="439" y="193"/>
                  <a:pt x="481" y="209"/>
                  <a:pt x="527" y="217"/>
                </a:cubicBezTo>
                <a:cubicBezTo>
                  <a:pt x="704" y="283"/>
                  <a:pt x="907" y="272"/>
                  <a:pt x="1092" y="272"/>
                </a:cubicBezTo>
              </a:path>
            </a:pathLst>
          </a:custGeom>
          <a:noFill/>
          <a:ln w="38100" cap="flat" cmpd="sng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416" name="Oval 2110"/>
          <p:cNvSpPr>
            <a:spLocks noChangeArrowheads="1"/>
          </p:cNvSpPr>
          <p:nvPr/>
        </p:nvSpPr>
        <p:spPr bwMode="auto">
          <a:xfrm>
            <a:off x="4341813" y="3579813"/>
            <a:ext cx="152400" cy="152400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17" name="Oval 2111"/>
          <p:cNvSpPr>
            <a:spLocks noChangeArrowheads="1"/>
          </p:cNvSpPr>
          <p:nvPr/>
        </p:nvSpPr>
        <p:spPr bwMode="auto">
          <a:xfrm>
            <a:off x="3844925" y="3689350"/>
            <a:ext cx="152400" cy="152400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18" name="Oval 2112"/>
          <p:cNvSpPr>
            <a:spLocks noChangeArrowheads="1"/>
          </p:cNvSpPr>
          <p:nvPr/>
        </p:nvSpPr>
        <p:spPr bwMode="auto">
          <a:xfrm>
            <a:off x="3833813" y="4384675"/>
            <a:ext cx="152400" cy="152400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419" name="AutoShape 2113"/>
          <p:cNvSpPr>
            <a:spLocks noChangeArrowheads="1"/>
          </p:cNvSpPr>
          <p:nvPr/>
        </p:nvSpPr>
        <p:spPr bwMode="auto">
          <a:xfrm>
            <a:off x="4324350" y="5812267"/>
            <a:ext cx="1758950" cy="381000"/>
          </a:xfrm>
          <a:prstGeom prst="wedgeRectCallout">
            <a:avLst>
              <a:gd name="adj1" fmla="val 66879"/>
              <a:gd name="adj2" fmla="val -625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Linear SVM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1C415-8918-C446-95CA-3DAED2CD536B}"/>
              </a:ext>
            </a:extLst>
          </p:cNvPr>
          <p:cNvSpPr txBox="1"/>
          <p:nvPr/>
        </p:nvSpPr>
        <p:spPr>
          <a:xfrm>
            <a:off x="173038" y="6367589"/>
            <a:ext cx="827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Margin = distance from decision line to closest support vector</a:t>
            </a:r>
          </a:p>
        </p:txBody>
      </p:sp>
    </p:spTree>
    <p:extLst>
      <p:ext uri="{BB962C8B-B14F-4D97-AF65-F5344CB8AC3E}">
        <p14:creationId xmlns:p14="http://schemas.microsoft.com/office/powerpoint/2010/main" val="374804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0" y="76200"/>
            <a:ext cx="931545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Learning Maximum Margin with Non-Linearly-Separable Data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95813" y="757238"/>
            <a:ext cx="4233862" cy="30527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Given guess of </a:t>
            </a:r>
            <a:r>
              <a:rPr lang="en-US" sz="2400" b="1" dirty="0">
                <a:solidFill>
                  <a:schemeClr val="bg1"/>
                </a:solidFill>
              </a:rPr>
              <a:t>w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en-US" sz="2400" i="1" dirty="0">
                <a:solidFill>
                  <a:schemeClr val="bg1"/>
                </a:solidFill>
              </a:rPr>
              <a:t>b</a:t>
            </a:r>
            <a:r>
              <a:rPr lang="en-US" sz="2400" dirty="0">
                <a:solidFill>
                  <a:schemeClr val="bg1"/>
                </a:solidFill>
              </a:rPr>
              <a:t> we can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Compute sum of distances of points to their correct zones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Compute the margin width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Assume </a:t>
            </a:r>
            <a:r>
              <a:rPr lang="en-US" sz="2400" i="1" dirty="0">
                <a:solidFill>
                  <a:schemeClr val="bg1"/>
                </a:solidFill>
              </a:rPr>
              <a:t>N</a:t>
            </a:r>
            <a:r>
              <a:rPr lang="en-US" sz="2400" dirty="0">
                <a:solidFill>
                  <a:schemeClr val="bg1"/>
                </a:solidFill>
              </a:rPr>
              <a:t> examples, each (</a:t>
            </a:r>
            <a:r>
              <a:rPr lang="en-US" sz="2400" b="1" dirty="0" err="1">
                <a:solidFill>
                  <a:schemeClr val="bg1"/>
                </a:solidFill>
              </a:rPr>
              <a:t>x</a:t>
            </a:r>
            <a:r>
              <a:rPr lang="en-US" sz="2400" i="1" baseline="-25000" dirty="0" err="1">
                <a:solidFill>
                  <a:schemeClr val="bg1"/>
                </a:solidFill>
              </a:rPr>
              <a:t>k</a:t>
            </a:r>
            <a:r>
              <a:rPr lang="en-US" sz="2400" i="1" dirty="0">
                <a:solidFill>
                  <a:schemeClr val="bg1"/>
                </a:solidFill>
              </a:rPr>
              <a:t>, y</a:t>
            </a:r>
            <a:r>
              <a:rPr lang="en-US" sz="2400" i="1" baseline="-25000" dirty="0">
                <a:solidFill>
                  <a:schemeClr val="bg1"/>
                </a:solidFill>
              </a:rPr>
              <a:t>k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where </a:t>
            </a:r>
            <a:r>
              <a:rPr lang="en-US" sz="2400" i="1" dirty="0">
                <a:solidFill>
                  <a:schemeClr val="bg1"/>
                </a:solidFill>
              </a:rPr>
              <a:t>y</a:t>
            </a:r>
            <a:r>
              <a:rPr lang="en-US" sz="2400" i="1" baseline="-25000" dirty="0">
                <a:solidFill>
                  <a:schemeClr val="bg1"/>
                </a:solidFill>
              </a:rPr>
              <a:t>k</a:t>
            </a:r>
            <a:r>
              <a:rPr lang="en-US" sz="2400" i="1" dirty="0">
                <a:solidFill>
                  <a:schemeClr val="bg1"/>
                </a:solidFill>
              </a:rPr>
              <a:t> = </a:t>
            </a:r>
            <a:r>
              <a:rPr lang="en-US" sz="2400" dirty="0">
                <a:solidFill>
                  <a:schemeClr val="bg1"/>
                </a:solidFill>
              </a:rPr>
              <a:t>+1 / -1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rot="-1599335">
            <a:off x="862013" y="1674813"/>
            <a:ext cx="2971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rot="-1599335">
            <a:off x="1008063" y="1965325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rot="-1599335">
            <a:off x="1152525" y="2254250"/>
            <a:ext cx="29718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 rot="-1777892">
            <a:off x="169863" y="2403475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hlink"/>
                </a:solidFill>
              </a:rPr>
              <a:t>wx+b=1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 rot="-1777892">
            <a:off x="323850" y="267335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wx+b=0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 rot="-1777892">
            <a:off x="474663" y="2917825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folHlink"/>
                </a:solidFill>
              </a:rPr>
              <a:t>wx+b=-1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3740150" y="984250"/>
            <a:ext cx="327025" cy="59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90963" y="773113"/>
            <a:ext cx="646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M =</a:t>
            </a:r>
            <a:endParaRPr lang="en-US" altLang="en-US" sz="2000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3954463" y="2320925"/>
            <a:ext cx="76200" cy="762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74800" y="1131888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4008438" y="992188"/>
          <a:ext cx="7826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4" imgW="482600" imgH="469900" progId="Equation.DSMT4">
                  <p:embed/>
                </p:oleObj>
              </mc:Choice>
              <mc:Fallback>
                <p:oleObj name="Equation" r:id="rId4" imgW="482600" imgH="469900" progId="Equation.DSMT4">
                  <p:embed/>
                  <p:pic>
                    <p:nvPicPr>
                      <p:cNvPr id="491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992188"/>
                        <a:ext cx="7826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706438" y="1003300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>
            <a:off x="1447800" y="2057400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69" name="Oval 17"/>
          <p:cNvSpPr>
            <a:spLocks noChangeArrowheads="1"/>
          </p:cNvSpPr>
          <p:nvPr/>
        </p:nvSpPr>
        <p:spPr bwMode="auto">
          <a:xfrm>
            <a:off x="954088" y="1308100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577850" y="2093913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3133725" y="1214438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72" name="Oval 20"/>
          <p:cNvSpPr>
            <a:spLocks noChangeArrowheads="1"/>
          </p:cNvSpPr>
          <p:nvPr/>
        </p:nvSpPr>
        <p:spPr bwMode="auto">
          <a:xfrm>
            <a:off x="2787650" y="2125663"/>
            <a:ext cx="76200" cy="762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auto">
          <a:xfrm>
            <a:off x="3492500" y="2365375"/>
            <a:ext cx="76200" cy="762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auto">
          <a:xfrm>
            <a:off x="1495425" y="3062288"/>
            <a:ext cx="76200" cy="762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auto">
          <a:xfrm>
            <a:off x="2427288" y="3017838"/>
            <a:ext cx="76200" cy="762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auto">
          <a:xfrm>
            <a:off x="4160838" y="2093913"/>
            <a:ext cx="76200" cy="762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152400" y="3946525"/>
            <a:ext cx="43735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What should our optimization criterion be?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990099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990099"/>
                </a:solidFill>
              </a:rPr>
              <a:t>Minimize</a:t>
            </a:r>
            <a:endParaRPr lang="en-US" altLang="en-US" sz="2400" b="1" i="1" dirty="0">
              <a:solidFill>
                <a:srgbClr val="990099"/>
              </a:solidFill>
            </a:endParaRP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4419600" y="3957638"/>
            <a:ext cx="44211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How many constraints will we have?  </a:t>
            </a:r>
            <a:r>
              <a:rPr lang="en-US" altLang="en-US" sz="2400" b="1" dirty="0">
                <a:solidFill>
                  <a:schemeClr val="bg1"/>
                </a:solidFill>
              </a:rPr>
              <a:t>2</a:t>
            </a:r>
            <a:r>
              <a:rPr lang="en-US" altLang="en-US" sz="2400" b="1" i="1" dirty="0">
                <a:solidFill>
                  <a:schemeClr val="bg1"/>
                </a:solidFill>
              </a:rPr>
              <a:t>N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What should they be?</a:t>
            </a:r>
          </a:p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</a:rPr>
              <a:t>w</a:t>
            </a:r>
            <a:r>
              <a:rPr lang="en-US" altLang="en-US" sz="2400" baseline="30000" dirty="0" err="1">
                <a:solidFill>
                  <a:schemeClr val="bg1"/>
                </a:solidFill>
              </a:rPr>
              <a:t>T</a:t>
            </a:r>
            <a:r>
              <a:rPr lang="en-US" altLang="en-US" sz="2400" b="1" dirty="0" err="1">
                <a:solidFill>
                  <a:schemeClr val="bg1"/>
                </a:solidFill>
              </a:rPr>
              <a:t>x</a:t>
            </a:r>
            <a:r>
              <a:rPr lang="en-US" altLang="en-US" sz="2400" i="1" baseline="-25000" dirty="0" err="1">
                <a:solidFill>
                  <a:schemeClr val="bg1"/>
                </a:solidFill>
              </a:rPr>
              <a:t>k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+</a:t>
            </a:r>
            <a:r>
              <a:rPr lang="en-US" altLang="en-US" sz="2400" i="1" dirty="0">
                <a:solidFill>
                  <a:schemeClr val="bg1"/>
                </a:solidFill>
              </a:rPr>
              <a:t> b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≥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+1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- </a:t>
            </a:r>
            <a:r>
              <a:rPr lang="en-US" altLang="en-US" sz="2400" i="1" dirty="0" err="1">
                <a:solidFill>
                  <a:schemeClr val="bg1"/>
                </a:solidFill>
                <a:latin typeface="Symbol" pitchFamily="18" charset="2"/>
              </a:rPr>
              <a:t>ε</a:t>
            </a:r>
            <a:r>
              <a:rPr lang="en-US" altLang="en-US" sz="2400" i="1" baseline="-25000" dirty="0" err="1">
                <a:solidFill>
                  <a:schemeClr val="bg1"/>
                </a:solidFill>
              </a:rPr>
              <a:t>k</a:t>
            </a:r>
            <a:r>
              <a:rPr lang="en-US" altLang="en-US" sz="2400" i="1" dirty="0">
                <a:solidFill>
                  <a:schemeClr val="bg1"/>
                </a:solidFill>
              </a:rPr>
              <a:t>  </a:t>
            </a:r>
            <a:r>
              <a:rPr lang="en-US" altLang="en-US" sz="2400" dirty="0">
                <a:solidFill>
                  <a:schemeClr val="bg1"/>
                </a:solidFill>
              </a:rPr>
              <a:t>if </a:t>
            </a:r>
            <a:r>
              <a:rPr lang="en-US" altLang="en-US" sz="2400" i="1" dirty="0">
                <a:solidFill>
                  <a:schemeClr val="bg1"/>
                </a:solidFill>
              </a:rPr>
              <a:t>y</a:t>
            </a:r>
            <a:r>
              <a:rPr lang="en-US" altLang="en-US" sz="2400" i="1" baseline="-25000" dirty="0">
                <a:solidFill>
                  <a:schemeClr val="bg1"/>
                </a:solidFill>
              </a:rPr>
              <a:t>k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= +1</a:t>
            </a:r>
          </a:p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</a:rPr>
              <a:t>w</a:t>
            </a:r>
            <a:r>
              <a:rPr lang="en-US" altLang="en-US" sz="2400" baseline="30000" dirty="0" err="1">
                <a:solidFill>
                  <a:schemeClr val="bg1"/>
                </a:solidFill>
              </a:rPr>
              <a:t>T</a:t>
            </a:r>
            <a:r>
              <a:rPr lang="en-US" altLang="en-US" sz="2400" b="1" dirty="0" err="1">
                <a:solidFill>
                  <a:schemeClr val="bg1"/>
                </a:solidFill>
              </a:rPr>
              <a:t>x</a:t>
            </a:r>
            <a:r>
              <a:rPr lang="en-US" altLang="en-US" sz="2400" i="1" baseline="-25000" dirty="0" err="1">
                <a:solidFill>
                  <a:schemeClr val="bg1"/>
                </a:solidFill>
              </a:rPr>
              <a:t>k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+</a:t>
            </a:r>
            <a:r>
              <a:rPr lang="en-US" altLang="en-US" sz="2400" i="1" dirty="0">
                <a:solidFill>
                  <a:schemeClr val="bg1"/>
                </a:solidFill>
              </a:rPr>
              <a:t> b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≤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-1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+ </a:t>
            </a:r>
            <a:r>
              <a:rPr lang="en-US" altLang="en-US" sz="2400" i="1" dirty="0" err="1">
                <a:solidFill>
                  <a:schemeClr val="bg1"/>
                </a:solidFill>
                <a:latin typeface="Symbol" pitchFamily="18" charset="2"/>
              </a:rPr>
              <a:t>ε</a:t>
            </a:r>
            <a:r>
              <a:rPr lang="en-US" altLang="en-US" sz="2400" i="1" baseline="-25000" dirty="0" err="1">
                <a:solidFill>
                  <a:schemeClr val="bg1"/>
                </a:solidFill>
              </a:rPr>
              <a:t>k</a:t>
            </a:r>
            <a:r>
              <a:rPr lang="en-US" altLang="en-US" sz="2400" i="1" dirty="0">
                <a:solidFill>
                  <a:schemeClr val="bg1"/>
                </a:solidFill>
              </a:rPr>
              <a:t>  </a:t>
            </a:r>
            <a:r>
              <a:rPr lang="en-US" altLang="en-US" sz="2400" dirty="0">
                <a:solidFill>
                  <a:schemeClr val="bg1"/>
                </a:solidFill>
              </a:rPr>
              <a:t>if </a:t>
            </a:r>
            <a:r>
              <a:rPr lang="en-US" altLang="en-US" sz="2400" i="1" dirty="0">
                <a:solidFill>
                  <a:schemeClr val="bg1"/>
                </a:solidFill>
              </a:rPr>
              <a:t>y</a:t>
            </a:r>
            <a:r>
              <a:rPr lang="en-US" altLang="en-US" sz="2400" i="1" baseline="-25000" dirty="0">
                <a:solidFill>
                  <a:schemeClr val="bg1"/>
                </a:solidFill>
              </a:rPr>
              <a:t>k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= -1</a:t>
            </a:r>
          </a:p>
          <a:p>
            <a:pPr eaLnBrk="1" hangingPunct="1">
              <a:buFontTx/>
              <a:buNone/>
            </a:pPr>
            <a:r>
              <a:rPr lang="en-US" altLang="en-US" sz="2400" i="1" dirty="0" err="1">
                <a:solidFill>
                  <a:schemeClr val="bg1"/>
                </a:solidFill>
                <a:latin typeface="Symbol" pitchFamily="18" charset="2"/>
              </a:rPr>
              <a:t>ε</a:t>
            </a:r>
            <a:r>
              <a:rPr lang="en-US" altLang="en-US" sz="2400" i="1" baseline="-25000" dirty="0" err="1">
                <a:solidFill>
                  <a:schemeClr val="bg1"/>
                </a:solidFill>
              </a:rPr>
              <a:t>k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sym typeface="Symbol" pitchFamily="18" charset="2"/>
              </a:rPr>
              <a:t>≥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0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for all</a:t>
            </a:r>
            <a:r>
              <a:rPr lang="en-US" altLang="en-US" sz="2400" i="1" dirty="0">
                <a:solidFill>
                  <a:schemeClr val="bg1"/>
                </a:solidFill>
              </a:rPr>
              <a:t> k</a:t>
            </a:r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>
            <a:off x="2438400" y="914400"/>
            <a:ext cx="76200" cy="762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1143000" y="1066800"/>
            <a:ext cx="76200" cy="762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2911475" y="3195638"/>
            <a:ext cx="76200" cy="762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9182" name="Object 30"/>
          <p:cNvGraphicFramePr>
            <a:graphicFrameLocks noChangeAspect="1"/>
          </p:cNvGraphicFramePr>
          <p:nvPr/>
        </p:nvGraphicFramePr>
        <p:xfrm>
          <a:off x="1570038" y="4849813"/>
          <a:ext cx="25130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6" imgW="1028700" imgH="444500" progId="Equation.DSMT4">
                  <p:embed/>
                </p:oleObj>
              </mc:Choice>
              <mc:Fallback>
                <p:oleObj name="Equation" r:id="rId6" imgW="1028700" imgH="444500" progId="Equation.DSMT4">
                  <p:embed/>
                  <p:pic>
                    <p:nvPicPr>
                      <p:cNvPr id="4918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4849813"/>
                        <a:ext cx="2513012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3" name="Line 31"/>
          <p:cNvSpPr>
            <a:spLocks noChangeShapeType="1"/>
          </p:cNvSpPr>
          <p:nvPr/>
        </p:nvSpPr>
        <p:spPr bwMode="auto">
          <a:xfrm flipH="1" flipV="1">
            <a:off x="2201863" y="1736725"/>
            <a:ext cx="741362" cy="149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2825750" y="2425700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chemeClr val="hlink"/>
                </a:solidFill>
                <a:latin typeface="Symbol" pitchFamily="18" charset="2"/>
              </a:rPr>
              <a:t>ε</a:t>
            </a:r>
            <a:r>
              <a:rPr lang="en-US" altLang="en-US" sz="2400" i="1" baseline="-25000" dirty="0">
                <a:solidFill>
                  <a:schemeClr val="hlink"/>
                </a:solidFill>
              </a:rPr>
              <a:t>7</a:t>
            </a:r>
            <a:r>
              <a:rPr lang="en-US" altLang="en-US" sz="2400" i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flipH="1" flipV="1">
            <a:off x="2322513" y="1652588"/>
            <a:ext cx="750887" cy="1500187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 flipH="1" flipV="1">
            <a:off x="2484438" y="960438"/>
            <a:ext cx="528637" cy="11017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2660650" y="10191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chemeClr val="folHlink"/>
                </a:solidFill>
                <a:latin typeface="Symbol" pitchFamily="18" charset="2"/>
              </a:rPr>
              <a:t>ε</a:t>
            </a:r>
            <a:r>
              <a:rPr lang="en-US" altLang="en-US" sz="2400" i="1" baseline="-25000" dirty="0">
                <a:solidFill>
                  <a:schemeClr val="folHlink"/>
                </a:solidFill>
              </a:rPr>
              <a:t>11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flipH="1" flipV="1">
            <a:off x="2603500" y="890588"/>
            <a:ext cx="541338" cy="114935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flipH="1" flipV="1">
            <a:off x="1206500" y="1136650"/>
            <a:ext cx="704850" cy="14652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1524000" y="1241425"/>
            <a:ext cx="49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chemeClr val="folHlink"/>
                </a:solidFill>
                <a:latin typeface="Symbol" pitchFamily="18" charset="2"/>
              </a:rPr>
              <a:t>ε</a:t>
            </a:r>
            <a:r>
              <a:rPr lang="en-US" altLang="en-US" sz="2400" i="1" baseline="-25000" dirty="0">
                <a:solidFill>
                  <a:schemeClr val="folHlink"/>
                </a:solidFill>
              </a:rPr>
              <a:t>2</a:t>
            </a:r>
            <a:r>
              <a:rPr lang="en-US" altLang="en-US" sz="2400" i="1" dirty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 flipH="1" flipV="1">
            <a:off x="1336675" y="1054100"/>
            <a:ext cx="693738" cy="1500188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1676400" y="3303588"/>
            <a:ext cx="270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</a:rPr>
              <a:t>“</a:t>
            </a:r>
            <a:r>
              <a:rPr lang="en-US" altLang="en-US" sz="2400" b="1" dirty="0">
                <a:solidFill>
                  <a:schemeClr val="hlink"/>
                </a:solidFill>
              </a:rPr>
              <a:t>slack variables</a:t>
            </a:r>
            <a:r>
              <a:rPr lang="en-US" altLang="en-US" sz="2400" dirty="0">
                <a:solidFill>
                  <a:schemeClr val="hlin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1789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Covers lecture notes (see updated notes!), readings in textbook, and 2 papers, one on deep learning and one on HMMs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True/False and multiple choice questions (with calculations required)</a:t>
            </a:r>
          </a:p>
        </p:txBody>
      </p:sp>
    </p:spTree>
    <p:extLst>
      <p:ext uri="{BB962C8B-B14F-4D97-AF65-F5344CB8AC3E}">
        <p14:creationId xmlns:p14="http://schemas.microsoft.com/office/powerpoint/2010/main" val="206982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1872" y="114569"/>
            <a:ext cx="8229600" cy="844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The Kernel Trick for Dealing with Non-Linearly-Separable Data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 flipH="1">
            <a:off x="2705100" y="1014413"/>
            <a:ext cx="14288" cy="41671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371600" y="4945063"/>
            <a:ext cx="4267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3" name="Oval 5"/>
          <p:cNvSpPr>
            <a:spLocks noChangeAspect="1" noChangeArrowheads="1"/>
          </p:cNvSpPr>
          <p:nvPr/>
        </p:nvSpPr>
        <p:spPr bwMode="auto">
          <a:xfrm>
            <a:off x="3748088" y="4389438"/>
            <a:ext cx="69850" cy="74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8374" name="Oval 6"/>
          <p:cNvSpPr>
            <a:spLocks noChangeAspect="1" noChangeArrowheads="1"/>
          </p:cNvSpPr>
          <p:nvPr/>
        </p:nvSpPr>
        <p:spPr bwMode="auto">
          <a:xfrm>
            <a:off x="1727200" y="4530725"/>
            <a:ext cx="69850" cy="746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8375" name="Oval 7"/>
          <p:cNvSpPr>
            <a:spLocks noChangeAspect="1" noChangeArrowheads="1"/>
          </p:cNvSpPr>
          <p:nvPr/>
        </p:nvSpPr>
        <p:spPr bwMode="auto">
          <a:xfrm>
            <a:off x="5062538" y="2116138"/>
            <a:ext cx="69850" cy="79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8376" name="Oval 8"/>
          <p:cNvSpPr>
            <a:spLocks noChangeAspect="1" noChangeArrowheads="1"/>
          </p:cNvSpPr>
          <p:nvPr/>
        </p:nvSpPr>
        <p:spPr bwMode="auto">
          <a:xfrm rot="-1118274">
            <a:off x="5378450" y="814388"/>
            <a:ext cx="69850" cy="746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8377" name="Oval 9"/>
          <p:cNvSpPr>
            <a:spLocks noChangeAspect="1" noChangeArrowheads="1"/>
          </p:cNvSpPr>
          <p:nvPr/>
        </p:nvSpPr>
        <p:spPr bwMode="auto">
          <a:xfrm rot="5895381">
            <a:off x="2180432" y="4779169"/>
            <a:ext cx="74612" cy="698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8378" name="Oval 10"/>
          <p:cNvSpPr>
            <a:spLocks noChangeAspect="1" noChangeArrowheads="1"/>
          </p:cNvSpPr>
          <p:nvPr/>
        </p:nvSpPr>
        <p:spPr bwMode="auto">
          <a:xfrm rot="4777107">
            <a:off x="4121943" y="4056857"/>
            <a:ext cx="74613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8379" name="Oval 11"/>
          <p:cNvSpPr>
            <a:spLocks noChangeAspect="1" noChangeArrowheads="1"/>
          </p:cNvSpPr>
          <p:nvPr/>
        </p:nvSpPr>
        <p:spPr bwMode="auto">
          <a:xfrm rot="4777107">
            <a:off x="4704557" y="2931319"/>
            <a:ext cx="74612" cy="63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8380" name="Oval 12"/>
          <p:cNvSpPr>
            <a:spLocks noChangeAspect="1" noChangeArrowheads="1"/>
          </p:cNvSpPr>
          <p:nvPr/>
        </p:nvSpPr>
        <p:spPr bwMode="auto">
          <a:xfrm rot="4777107">
            <a:off x="2541587" y="4849813"/>
            <a:ext cx="92075" cy="63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8381" name="Oval 13"/>
          <p:cNvSpPr>
            <a:spLocks noChangeAspect="1" noChangeArrowheads="1"/>
          </p:cNvSpPr>
          <p:nvPr/>
        </p:nvSpPr>
        <p:spPr bwMode="auto">
          <a:xfrm rot="4777107">
            <a:off x="4311650" y="3844926"/>
            <a:ext cx="79375" cy="69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8382" name="Oval 14"/>
          <p:cNvSpPr>
            <a:spLocks noChangeAspect="1" noChangeArrowheads="1"/>
          </p:cNvSpPr>
          <p:nvPr/>
        </p:nvSpPr>
        <p:spPr bwMode="auto">
          <a:xfrm>
            <a:off x="2895600" y="4813300"/>
            <a:ext cx="69850" cy="79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5662613" y="809625"/>
            <a:ext cx="3336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401888" y="5051425"/>
            <a:ext cx="903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x</a:t>
            </a:r>
            <a:r>
              <a:rPr lang="en-US" altLang="en-US" sz="1800"/>
              <a:t>=0</a:t>
            </a:r>
          </a:p>
        </p:txBody>
      </p:sp>
      <p:graphicFrame>
        <p:nvGraphicFramePr>
          <p:cNvPr id="583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596757"/>
              </p:ext>
            </p:extLst>
          </p:nvPr>
        </p:nvGraphicFramePr>
        <p:xfrm>
          <a:off x="5927725" y="4730750"/>
          <a:ext cx="27193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4" imgW="939600" imgH="253800" progId="Equation.3">
                  <p:embed/>
                </p:oleObj>
              </mc:Choice>
              <mc:Fallback>
                <p:oleObj name="Equation" r:id="rId4" imgW="939600" imgH="253800" progId="Equation.3">
                  <p:embed/>
                  <p:pic>
                    <p:nvPicPr>
                      <p:cNvPr id="583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5" y="4730750"/>
                        <a:ext cx="2719388" cy="736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2638425" y="2087563"/>
            <a:ext cx="3305175" cy="35163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flipV="1">
            <a:off x="2474913" y="1898650"/>
            <a:ext cx="3305175" cy="35163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5791200" y="1600200"/>
            <a:ext cx="3352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The </a:t>
            </a:r>
            <a:r>
              <a:rPr lang="en-US" altLang="en-US" b="1" dirty="0"/>
              <a:t>Kernel Trick</a:t>
            </a:r>
            <a:r>
              <a:rPr lang="en-US" altLang="en-US" dirty="0"/>
              <a:t>: Preprocess the data, mapping </a:t>
            </a:r>
            <a:r>
              <a:rPr lang="en-US" altLang="en-US" b="1" dirty="0"/>
              <a:t>x</a:t>
            </a:r>
            <a:r>
              <a:rPr lang="en-US" altLang="en-US" dirty="0"/>
              <a:t> into a higher dimensional space, </a:t>
            </a:r>
            <a:r>
              <a:rPr lang="en-US" altLang="en-US" b="1" dirty="0"/>
              <a:t>z</a:t>
            </a:r>
            <a:r>
              <a:rPr lang="en-US" altLang="en-US" dirty="0"/>
              <a:t> = </a:t>
            </a:r>
            <a:r>
              <a:rPr lang="en-US" altLang="en-US" dirty="0">
                <a:sym typeface="Symbol" pitchFamily="18" charset="2"/>
              </a:rPr>
              <a:t>Φ</a:t>
            </a:r>
            <a:r>
              <a:rPr lang="en-US" altLang="en-US" dirty="0"/>
              <a:t>(</a:t>
            </a:r>
            <a:r>
              <a:rPr lang="en-US" altLang="en-US" b="1" dirty="0"/>
              <a:t>x</a:t>
            </a:r>
            <a:r>
              <a:rPr lang="en-US" altLang="en-US" dirty="0"/>
              <a:t>)</a:t>
            </a:r>
          </a:p>
        </p:txBody>
      </p:sp>
      <p:sp>
        <p:nvSpPr>
          <p:cNvPr id="58389" name="TextBox 21"/>
          <p:cNvSpPr txBox="1">
            <a:spLocks noChangeArrowheads="1"/>
          </p:cNvSpPr>
          <p:nvPr/>
        </p:nvSpPr>
        <p:spPr bwMode="auto">
          <a:xfrm>
            <a:off x="2514600" y="5638800"/>
            <a:ext cx="273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w</a:t>
            </a:r>
            <a:r>
              <a:rPr lang="en-US" altLang="en-US" sz="2400" baseline="30000" dirty="0" err="1"/>
              <a:t>T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Φ(</a:t>
            </a:r>
            <a:r>
              <a:rPr lang="en-US" altLang="en-US" sz="2400" b="1" dirty="0">
                <a:sym typeface="Symbol" pitchFamily="18" charset="2"/>
              </a:rPr>
              <a:t>x</a:t>
            </a:r>
            <a:r>
              <a:rPr lang="en-US" altLang="en-US" sz="2400" dirty="0">
                <a:sym typeface="Symbol" pitchFamily="18" charset="2"/>
              </a:rPr>
              <a:t>) + b = +1</a:t>
            </a:r>
            <a:endParaRPr lang="en-US" altLang="en-US" sz="2400" dirty="0"/>
          </a:p>
        </p:txBody>
      </p:sp>
      <p:sp>
        <p:nvSpPr>
          <p:cNvPr id="58390" name="TextBox 22"/>
          <p:cNvSpPr txBox="1">
            <a:spLocks noChangeArrowheads="1"/>
          </p:cNvSpPr>
          <p:nvPr/>
        </p:nvSpPr>
        <p:spPr bwMode="auto">
          <a:xfrm>
            <a:off x="266054" y="1600200"/>
            <a:ext cx="3886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The data </a:t>
            </a:r>
            <a:r>
              <a:rPr lang="en-US" altLang="en-US" b="1" i="1" dirty="0"/>
              <a:t>is</a:t>
            </a:r>
            <a:r>
              <a:rPr lang="en-US" altLang="en-US" dirty="0"/>
              <a:t> linearly separable in the new space, so use a linear SVM in the new space</a:t>
            </a:r>
          </a:p>
        </p:txBody>
      </p:sp>
    </p:spTree>
    <p:extLst>
      <p:ext uri="{BB962C8B-B14F-4D97-AF65-F5344CB8AC3E}">
        <p14:creationId xmlns:p14="http://schemas.microsoft.com/office/powerpoint/2010/main" val="3445787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534400" cy="5791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/>
              <a:t>Dual formulation of the optimization problem depends on the input data only in dot products of the form: 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>
                <a:sym typeface="Symbol" pitchFamily="18" charset="2"/>
              </a:rPr>
              <a:t>Φ</a:t>
            </a:r>
            <a:r>
              <a:rPr lang="en-US" altLang="en-US" dirty="0"/>
              <a:t>(</a:t>
            </a:r>
            <a:r>
              <a:rPr lang="en-US" altLang="en-US" b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)</a:t>
            </a:r>
            <a:r>
              <a:rPr lang="en-US" altLang="en-US" baseline="30000" dirty="0"/>
              <a:t>T</a:t>
            </a:r>
            <a:r>
              <a:rPr lang="en-US" altLang="en-US" dirty="0"/>
              <a:t> · </a:t>
            </a:r>
            <a:r>
              <a:rPr lang="en-US" altLang="en-US" dirty="0">
                <a:sym typeface="Symbol" pitchFamily="18" charset="2"/>
              </a:rPr>
              <a:t>Φ</a:t>
            </a:r>
            <a:r>
              <a:rPr lang="en-US" altLang="en-US" dirty="0"/>
              <a:t>(</a:t>
            </a:r>
            <a:r>
              <a:rPr lang="en-US" altLang="en-US" b="1" dirty="0" err="1"/>
              <a:t>x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)   where </a:t>
            </a:r>
            <a:r>
              <a:rPr lang="en-US" altLang="en-US" b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 and </a:t>
            </a:r>
            <a:r>
              <a:rPr lang="en-US" altLang="en-US" b="1" dirty="0" err="1"/>
              <a:t>x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are two examples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/>
              <a:t>We can compute these dot products efficiently for certain types of </a:t>
            </a:r>
            <a:r>
              <a:rPr lang="en-US" altLang="en-US" sz="2800" dirty="0">
                <a:sym typeface="Symbol"/>
              </a:rPr>
              <a:t>Φ’s where </a:t>
            </a:r>
            <a:r>
              <a:rPr lang="en-US" altLang="en-US" sz="2800" i="1" dirty="0">
                <a:sym typeface="Symbol"/>
              </a:rPr>
              <a:t>K</a:t>
            </a:r>
            <a:r>
              <a:rPr lang="en-US" altLang="en-US" sz="2800" dirty="0">
                <a:sym typeface="Symbol"/>
              </a:rPr>
              <a:t>(</a:t>
            </a:r>
            <a:r>
              <a:rPr lang="en-US" altLang="en-US" sz="2800" b="1" dirty="0">
                <a:sym typeface="Symbol"/>
              </a:rPr>
              <a:t>x</a:t>
            </a:r>
            <a:r>
              <a:rPr lang="en-US" altLang="en-US" sz="2800" i="1" baseline="-25000" dirty="0">
                <a:sym typeface="Symbol"/>
              </a:rPr>
              <a:t>i</a:t>
            </a:r>
            <a:r>
              <a:rPr lang="en-US" altLang="en-US" sz="2800" dirty="0">
                <a:sym typeface="Symbol"/>
              </a:rPr>
              <a:t>, </a:t>
            </a:r>
            <a:r>
              <a:rPr lang="en-US" altLang="en-US" sz="2800" b="1" dirty="0" err="1">
                <a:sym typeface="Symbol"/>
              </a:rPr>
              <a:t>x</a:t>
            </a:r>
            <a:r>
              <a:rPr lang="en-US" altLang="en-US" sz="2800" i="1" baseline="-25000" dirty="0" err="1">
                <a:sym typeface="Symbol"/>
              </a:rPr>
              <a:t>j</a:t>
            </a:r>
            <a:r>
              <a:rPr lang="en-US" altLang="en-US" sz="2800" dirty="0">
                <a:sym typeface="Symbol"/>
              </a:rPr>
              <a:t>) = </a:t>
            </a:r>
            <a:r>
              <a:rPr lang="en-US" altLang="en-US" sz="2800" dirty="0">
                <a:sym typeface="Symbol" pitchFamily="18" charset="2"/>
              </a:rPr>
              <a:t>Φ</a:t>
            </a:r>
            <a:r>
              <a:rPr lang="en-US" altLang="en-US" sz="2800" dirty="0"/>
              <a:t>(</a:t>
            </a:r>
            <a:r>
              <a:rPr lang="en-US" altLang="en-US" sz="2800" b="1" dirty="0"/>
              <a:t>x</a:t>
            </a:r>
            <a:r>
              <a:rPr lang="en-US" altLang="en-US" sz="2800" i="1" baseline="-25000" dirty="0"/>
              <a:t>i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T</a:t>
            </a:r>
            <a:r>
              <a:rPr lang="en-US" altLang="en-US" sz="2800" dirty="0"/>
              <a:t> · </a:t>
            </a:r>
            <a:r>
              <a:rPr lang="en-US" altLang="en-US" sz="2800" dirty="0">
                <a:sym typeface="Symbol" pitchFamily="18" charset="2"/>
              </a:rPr>
              <a:t>Φ</a:t>
            </a:r>
            <a:r>
              <a:rPr lang="en-US" altLang="en-US" sz="2800" dirty="0"/>
              <a:t>(</a:t>
            </a:r>
            <a:r>
              <a:rPr lang="en-US" altLang="en-US" sz="2800" b="1" dirty="0" err="1"/>
              <a:t>x</a:t>
            </a:r>
            <a:r>
              <a:rPr lang="en-US" altLang="en-US" sz="2800" i="1" baseline="-25000" dirty="0" err="1"/>
              <a:t>j</a:t>
            </a:r>
            <a:r>
              <a:rPr lang="en-US" altLang="en-US" sz="28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/>
              <a:t>Example: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en-US" sz="28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sz="2800" dirty="0"/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3200" dirty="0">
                <a:sym typeface="Symbol" pitchFamily="18" charset="2"/>
              </a:rPr>
              <a:t>	Φ</a:t>
            </a:r>
            <a:r>
              <a:rPr lang="en-US" altLang="en-US" sz="3200" dirty="0"/>
              <a:t>(</a:t>
            </a:r>
            <a:r>
              <a:rPr lang="en-US" altLang="en-US" sz="3200" b="1" dirty="0"/>
              <a:t>x</a:t>
            </a:r>
            <a:r>
              <a:rPr lang="en-US" altLang="en-US" sz="3200" i="1" baseline="-25000" dirty="0"/>
              <a:t>i</a:t>
            </a:r>
            <a:r>
              <a:rPr lang="en-US" altLang="en-US" sz="3200" dirty="0"/>
              <a:t>)</a:t>
            </a:r>
            <a:r>
              <a:rPr lang="en-US" altLang="en-US" sz="3200" baseline="30000" dirty="0"/>
              <a:t>T</a:t>
            </a:r>
            <a:r>
              <a:rPr lang="en-US" altLang="en-US" sz="3200" dirty="0"/>
              <a:t> · </a:t>
            </a:r>
            <a:r>
              <a:rPr lang="en-US" altLang="en-US" sz="3200" dirty="0">
                <a:sym typeface="Symbol" pitchFamily="18" charset="2"/>
              </a:rPr>
              <a:t>Φ</a:t>
            </a:r>
            <a:r>
              <a:rPr lang="en-US" altLang="en-US" sz="3200" dirty="0"/>
              <a:t>(</a:t>
            </a:r>
            <a:r>
              <a:rPr lang="en-US" altLang="en-US" sz="3200" b="1" dirty="0" err="1"/>
              <a:t>x</a:t>
            </a:r>
            <a:r>
              <a:rPr lang="en-US" altLang="en-US" sz="3200" i="1" baseline="-25000" dirty="0" err="1"/>
              <a:t>j</a:t>
            </a:r>
            <a:r>
              <a:rPr lang="en-US" altLang="en-US" sz="3200" dirty="0"/>
              <a:t>) = (</a:t>
            </a:r>
            <a:r>
              <a:rPr lang="en-US" altLang="en-US" sz="3200" b="1" dirty="0"/>
              <a:t>x</a:t>
            </a:r>
            <a:r>
              <a:rPr lang="en-US" altLang="en-US" sz="3200" i="1" baseline="-25000" dirty="0"/>
              <a:t>i</a:t>
            </a:r>
            <a:r>
              <a:rPr lang="en-US" altLang="en-US" sz="3200" baseline="30000" dirty="0"/>
              <a:t>T</a:t>
            </a:r>
            <a:r>
              <a:rPr lang="en-US" altLang="en-US" sz="3200" dirty="0"/>
              <a:t> · </a:t>
            </a:r>
            <a:r>
              <a:rPr lang="en-US" altLang="en-US" sz="3200" b="1" dirty="0" err="1"/>
              <a:t>x</a:t>
            </a:r>
            <a:r>
              <a:rPr lang="en-US" altLang="en-US" sz="3200" i="1" baseline="-25000" dirty="0" err="1"/>
              <a:t>j</a:t>
            </a:r>
            <a:r>
              <a:rPr lang="en-US" altLang="en-US" sz="3200" dirty="0"/>
              <a:t>)</a:t>
            </a:r>
            <a:r>
              <a:rPr lang="en-US" altLang="en-US" sz="3200" baseline="30000" dirty="0"/>
              <a:t>2 </a:t>
            </a:r>
            <a:r>
              <a:rPr lang="en-US" altLang="en-US" sz="3200" dirty="0"/>
              <a:t>= </a:t>
            </a:r>
            <a:r>
              <a:rPr lang="en-US" altLang="en-US" sz="3200" i="1" dirty="0"/>
              <a:t>K</a:t>
            </a:r>
            <a:r>
              <a:rPr lang="en-US" altLang="en-US" sz="3200" dirty="0"/>
              <a:t>(</a:t>
            </a:r>
            <a:r>
              <a:rPr lang="en-US" altLang="en-US" sz="3200" b="1" dirty="0"/>
              <a:t>x</a:t>
            </a:r>
            <a:r>
              <a:rPr lang="en-US" altLang="en-US" sz="3200" i="1" baseline="-25000" dirty="0"/>
              <a:t>i</a:t>
            </a:r>
            <a:r>
              <a:rPr lang="en-US" altLang="en-US" sz="3200" dirty="0"/>
              <a:t> , </a:t>
            </a:r>
            <a:r>
              <a:rPr lang="en-US" altLang="en-US" sz="3200" b="1" dirty="0" err="1"/>
              <a:t>x</a:t>
            </a:r>
            <a:r>
              <a:rPr lang="en-US" altLang="en-US" sz="3200" i="1" baseline="-25000" dirty="0" err="1"/>
              <a:t>j</a:t>
            </a:r>
            <a:r>
              <a:rPr lang="en-US" altLang="en-US" sz="3200" dirty="0"/>
              <a:t> )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sz="3200" baseline="300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/>
              <a:t>Since the data </a:t>
            </a:r>
            <a:r>
              <a:rPr lang="en-US" altLang="en-US" sz="2800" i="1" dirty="0"/>
              <a:t>only</a:t>
            </a:r>
            <a:r>
              <a:rPr lang="en-US" altLang="en-US" sz="2800" dirty="0"/>
              <a:t> appears as dot products, we do </a:t>
            </a:r>
            <a:r>
              <a:rPr lang="en-US" altLang="en-US" sz="2800" i="1" dirty="0"/>
              <a:t>not</a:t>
            </a:r>
            <a:r>
              <a:rPr lang="en-US" altLang="en-US" sz="2800" dirty="0"/>
              <a:t> need to map the data to higher dimensional space (using </a:t>
            </a:r>
            <a:r>
              <a:rPr lang="en-US" altLang="en-US" sz="2800" dirty="0">
                <a:sym typeface="Symbol" pitchFamily="18" charset="2"/>
              </a:rPr>
              <a:t>Φ</a:t>
            </a:r>
            <a:r>
              <a:rPr lang="en-US" altLang="en-US" sz="2800" dirty="0"/>
              <a:t>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) because we can use the kernel function </a:t>
            </a:r>
            <a:r>
              <a:rPr lang="en-US" altLang="en-US" sz="2800" i="1" dirty="0"/>
              <a:t>K</a:t>
            </a:r>
            <a:r>
              <a:rPr lang="en-US" altLang="en-US" sz="2800" dirty="0"/>
              <a:t> instead</a:t>
            </a:r>
          </a:p>
        </p:txBody>
      </p:sp>
      <p:graphicFrame>
        <p:nvGraphicFramePr>
          <p:cNvPr id="614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677957"/>
              </p:ext>
            </p:extLst>
          </p:nvPr>
        </p:nvGraphicFramePr>
        <p:xfrm>
          <a:off x="2552700" y="3219450"/>
          <a:ext cx="4343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4" imgW="1447560" imgH="241200" progId="Equation.3">
                  <p:embed/>
                </p:oleObj>
              </mc:Choice>
              <mc:Fallback>
                <p:oleObj name="Equation" r:id="rId4" imgW="1447560" imgH="241200" progId="Equation.3">
                  <p:embed/>
                  <p:pic>
                    <p:nvPicPr>
                      <p:cNvPr id="614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219450"/>
                        <a:ext cx="4343400" cy="723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47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FFFD-6865-BE48-991B-B7E6F717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8394"/>
          </a:xfrm>
        </p:spPr>
        <p:txBody>
          <a:bodyPr>
            <a:normAutofit fontScale="90000"/>
          </a:bodyPr>
          <a:lstStyle/>
          <a:p>
            <a:r>
              <a:rPr lang="en-US" dirty="0"/>
              <a:t>Probabilistic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A58EC-965E-E448-AB73-0BAD3842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595"/>
            <a:ext cx="8229600" cy="56024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Random variable, mutually exclusive, prior probability, 3 axioms of probability, joint probability, conditional probability, posterior probability, full joint probability distribution, degrees of freedom, summing out, marginalization, normalization, product rule, chain rule, conditionalized version of chain rule, </a:t>
            </a:r>
            <a:r>
              <a:rPr lang="en-US" sz="2800" dirty="0" err="1"/>
              <a:t>Bayes’s</a:t>
            </a:r>
            <a:r>
              <a:rPr lang="en-US" sz="2800" dirty="0"/>
              <a:t> rule, conditionalized version of </a:t>
            </a:r>
            <a:r>
              <a:rPr lang="en-US" sz="2800" dirty="0" err="1"/>
              <a:t>Bayes’s</a:t>
            </a:r>
            <a:r>
              <a:rPr lang="en-US" sz="2800" dirty="0"/>
              <a:t> rule, addition/conditioning rule, independence, conditional independence, naïve Bayes classifier as a Bayesian network, Add-1 smoothing, Laplace smoothing</a:t>
            </a:r>
          </a:p>
        </p:txBody>
      </p:sp>
    </p:spTree>
    <p:extLst>
      <p:ext uri="{BB962C8B-B14F-4D97-AF65-F5344CB8AC3E}">
        <p14:creationId xmlns:p14="http://schemas.microsoft.com/office/powerpoint/2010/main" val="1805822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066800"/>
          </a:xfrm>
        </p:spPr>
        <p:txBody>
          <a:bodyPr/>
          <a:lstStyle/>
          <a:p>
            <a:r>
              <a:rPr lang="en-US" dirty="0"/>
              <a:t>Summary of Important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/>
              <a:t>Conditional Probability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)/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/>
              <a:t>Product rule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/>
              <a:t>Chain rule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,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C</a:t>
            </a:r>
            <a:r>
              <a:rPr lang="en-US" sz="2800" dirty="0"/>
              <a:t>|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D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err="1"/>
              <a:t>Conditionalized</a:t>
            </a:r>
            <a:r>
              <a:rPr lang="en-US" sz="2800" b="1" dirty="0"/>
              <a:t> version of Chain rule</a:t>
            </a:r>
            <a:r>
              <a:rPr lang="en-US" sz="2800" dirty="0"/>
              <a:t>: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800" i="1" dirty="0"/>
              <a:t>		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err="1"/>
              <a:t>Bayes’s</a:t>
            </a:r>
            <a:r>
              <a:rPr lang="en-US" sz="2800" b="1" dirty="0"/>
              <a:t> rule</a:t>
            </a:r>
            <a:r>
              <a:rPr lang="en-US" sz="2800" dirty="0"/>
              <a:t>: 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A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)/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err="1"/>
              <a:t>Conditionalized</a:t>
            </a:r>
            <a:r>
              <a:rPr lang="en-US" sz="2800" b="1" dirty="0"/>
              <a:t> version of </a:t>
            </a:r>
            <a:r>
              <a:rPr lang="en-US" sz="2800" b="1" dirty="0" err="1"/>
              <a:t>Bayes’s</a:t>
            </a:r>
            <a:r>
              <a:rPr lang="en-US" sz="2800" b="1" dirty="0"/>
              <a:t> rule</a:t>
            </a:r>
            <a:r>
              <a:rPr lang="en-US" sz="2800" dirty="0"/>
              <a:t>: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US" sz="2800" i="1" dirty="0"/>
              <a:t>		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B,C</a:t>
            </a:r>
            <a:r>
              <a:rPr lang="en-US" sz="2800" dirty="0"/>
              <a:t>) =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A</a:t>
            </a:r>
            <a:r>
              <a:rPr lang="en-US" sz="2800" dirty="0"/>
              <a:t>,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)/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B</a:t>
            </a:r>
            <a:r>
              <a:rPr lang="en-US" sz="2800" dirty="0"/>
              <a:t>|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/>
              <a:t>Addition / Conditioning rule</a:t>
            </a:r>
            <a:r>
              <a:rPr lang="en-US" dirty="0"/>
              <a:t>: 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) =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,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+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,¬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</a:t>
            </a:r>
            <a:endParaRPr lang="en-US" dirty="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|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 + 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A</a:t>
            </a:r>
            <a:r>
              <a:rPr lang="en-US" dirty="0">
                <a:sym typeface="Symbol"/>
              </a:rPr>
              <a:t>|¬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  <a:r>
              <a:rPr lang="en-US" i="1" dirty="0">
                <a:sym typeface="Symbol"/>
              </a:rPr>
              <a:t>P</a:t>
            </a:r>
            <a:r>
              <a:rPr lang="en-US" dirty="0">
                <a:sym typeface="Symbol"/>
              </a:rPr>
              <a:t>(¬</a:t>
            </a:r>
            <a:r>
              <a:rPr lang="en-US" i="1" dirty="0">
                <a:sym typeface="Symbol"/>
              </a:rPr>
              <a:t>B</a:t>
            </a:r>
            <a:r>
              <a:rPr lang="en-US" dirty="0">
                <a:sym typeface="Symbo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37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Naive Bayes Classifier Testing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"/>
            <a:ext cx="8229600" cy="63322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For a given test instance defined by </a:t>
            </a:r>
            <a:r>
              <a:rPr lang="en-US" sz="2800" i="1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=</a:t>
            </a:r>
            <a:r>
              <a:rPr lang="en-US" sz="2800" i="1" dirty="0"/>
              <a:t>v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mr-IN" sz="2800" dirty="0"/>
              <a:t>…</a:t>
            </a:r>
            <a:r>
              <a:rPr lang="en-US" sz="2800" dirty="0"/>
              <a:t>,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n</a:t>
            </a:r>
            <a:r>
              <a:rPr lang="en-US" sz="2800" dirty="0"/>
              <a:t>=</a:t>
            </a:r>
            <a:r>
              <a:rPr lang="en-US" sz="2800" i="1" dirty="0" err="1"/>
              <a:t>v</a:t>
            </a:r>
            <a:r>
              <a:rPr lang="en-US" sz="2800" i="1" baseline="-25000" dirty="0" err="1"/>
              <a:t>n</a:t>
            </a:r>
            <a:r>
              <a:rPr lang="en-US" sz="2800" dirty="0"/>
              <a:t>, compute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Assumes all evidence variables are conditionally independent of each other given the class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Robust because it gives the right answer as long as the correct class is more likely than all others 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905000" y="3505200"/>
            <a:ext cx="2057400" cy="609600"/>
          </a:xfrm>
          <a:prstGeom prst="wedgeRoundRectCallout">
            <a:avLst>
              <a:gd name="adj1" fmla="val 15550"/>
              <a:gd name="adj2" fmla="val -146293"/>
              <a:gd name="adj3" fmla="val 16667"/>
            </a:avLst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Class variable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724400" y="3505200"/>
            <a:ext cx="2514600" cy="609600"/>
          </a:xfrm>
          <a:prstGeom prst="wedgeRoundRectCallout">
            <a:avLst>
              <a:gd name="adj1" fmla="val -9231"/>
              <a:gd name="adj2" fmla="val -128292"/>
              <a:gd name="adj3" fmla="val 16667"/>
            </a:avLst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Evidence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BBA436-87FE-EB46-AF94-08EC99B3FC32}"/>
                  </a:ext>
                </a:extLst>
              </p:cNvPr>
              <p:cNvSpPr txBox="1"/>
              <p:nvPr/>
            </p:nvSpPr>
            <p:spPr>
              <a:xfrm>
                <a:off x="838200" y="2329293"/>
                <a:ext cx="7063921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600" i="1" dirty="0"/>
                  <a:t>P</a:t>
                </a:r>
                <a:r>
                  <a:rPr lang="en-US" sz="3600" dirty="0"/>
                  <a:t>(</a:t>
                </a:r>
                <a:r>
                  <a:rPr lang="en-US" sz="3600" i="1" dirty="0"/>
                  <a:t>Y</a:t>
                </a:r>
                <a:r>
                  <a:rPr lang="en-US" sz="3600" dirty="0"/>
                  <a:t>=</a:t>
                </a:r>
                <a:r>
                  <a:rPr lang="en-US" sz="3600" i="1" dirty="0"/>
                  <a:t>c</a:t>
                </a:r>
                <a:r>
                  <a:rPr lang="en-US" sz="3600" dirty="0"/>
                  <a:t>)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 | </a:t>
                </a:r>
                <a:r>
                  <a:rPr lang="en-US" sz="3600" i="1" dirty="0"/>
                  <a:t>Y</a:t>
                </a:r>
                <a:r>
                  <a:rPr lang="en-US" sz="3600" dirty="0"/>
                  <a:t>=</a:t>
                </a:r>
                <a:r>
                  <a:rPr lang="en-US" sz="3600" i="1" dirty="0"/>
                  <a:t>c</a:t>
                </a:r>
                <a:r>
                  <a:rPr lang="en-US" sz="36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BBA436-87FE-EB46-AF94-08EC99B3F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29293"/>
                <a:ext cx="7063921" cy="555858"/>
              </a:xfrm>
              <a:prstGeom prst="rect">
                <a:avLst/>
              </a:prstGeom>
              <a:blipFill>
                <a:blip r:embed="rId2"/>
                <a:stretch>
                  <a:fillRect l="-2154" t="-164444" r="-2873" b="-2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838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6547-F623-2840-AF2F-8C18C67F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5C7CC-DE2C-994A-B23E-D582F8B7B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Bayesian network DAG, conditional probability tables, space saving compared to full joint probability distribution table, conditional independence property defined by a Bayesian network, inference by enumeration from a Bayesian network, naïve Bayes classifier as a Bayesian network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65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57200" eaLnBrk="1" hangingPunct="1">
              <a:buClr>
                <a:srgbClr val="000099"/>
              </a:buClr>
              <a:buSzPct val="100000"/>
              <a:buFont typeface="Arial" pitchFamily="34" charset="0"/>
              <a:buNone/>
            </a:pPr>
            <a:r>
              <a:rPr lang="en-US" sz="3600" b="1" dirty="0"/>
              <a:t>Conditional Independence in Bayes Nets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838200"/>
            <a:ext cx="7770813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 eaLnBrk="1" hangingPunct="1">
              <a:spcBef>
                <a:spcPts val="600"/>
              </a:spcBef>
              <a:buClr>
                <a:srgbClr val="0000FF"/>
              </a:buClr>
              <a:buSzPct val="100000"/>
              <a:buFont typeface="Wingdings" pitchFamily="2" charset="2"/>
              <a:buChar char=""/>
            </a:pPr>
            <a:r>
              <a:rPr lang="en-US" sz="2400" b="1" dirty="0"/>
              <a:t>A node is conditionally independent of its       non-descendants, given its parents</a:t>
            </a:r>
          </a:p>
          <a:p>
            <a:pPr marL="341313" indent="-341313" defTabSz="457200" eaLnBrk="1" hangingPunct="1">
              <a:spcBef>
                <a:spcPts val="600"/>
              </a:spcBef>
              <a:buClr>
                <a:srgbClr val="0000FF"/>
              </a:buClr>
              <a:buSzPct val="100000"/>
              <a:buFont typeface="Wingdings" pitchFamily="2" charset="2"/>
              <a:buChar char=""/>
            </a:pPr>
            <a:r>
              <a:rPr lang="en-US" sz="2400" dirty="0"/>
              <a:t>A node is conditionally independent of all other nodes, given its “Markov blanket” (i.e., its parents, children, and children’s parents)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819400"/>
            <a:ext cx="41910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067050"/>
            <a:ext cx="3609975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rved Right Arrow 7"/>
          <p:cNvSpPr/>
          <p:nvPr/>
        </p:nvSpPr>
        <p:spPr bwMode="auto">
          <a:xfrm>
            <a:off x="152400" y="1143000"/>
            <a:ext cx="533400" cy="2362200"/>
          </a:xfrm>
          <a:prstGeom prst="curv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Curved Left Arrow 8"/>
          <p:cNvSpPr/>
          <p:nvPr/>
        </p:nvSpPr>
        <p:spPr bwMode="auto">
          <a:xfrm>
            <a:off x="8153400" y="1828800"/>
            <a:ext cx="518160" cy="1905000"/>
          </a:xfrm>
          <a:prstGeom prst="curved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5526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680"/>
          </a:xfrm>
        </p:spPr>
        <p:txBody>
          <a:bodyPr>
            <a:normAutofit/>
          </a:bodyPr>
          <a:lstStyle/>
          <a:p>
            <a:r>
              <a:rPr lang="en-US" sz="4000" dirty="0"/>
              <a:t>Computing with Bayes Net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75075"/>
            <a:ext cx="8345488" cy="27019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P</a:t>
            </a:r>
            <a:r>
              <a:rPr lang="en-US" sz="2000" dirty="0"/>
              <a:t>(T,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R, L,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M, S)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= P</a:t>
            </a:r>
            <a:r>
              <a:rPr lang="en-US" sz="2000" dirty="0"/>
              <a:t>(T </a:t>
            </a:r>
            <a:r>
              <a:rPr lang="en-US" sz="2000" dirty="0">
                <a:sym typeface="Symbol" pitchFamily="18" charset="2"/>
              </a:rPr>
              <a:t>|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R, L,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M, S) *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R, L,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M, S)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= P</a:t>
            </a:r>
            <a:r>
              <a:rPr lang="en-US" sz="2000" dirty="0"/>
              <a:t>(T </a:t>
            </a:r>
            <a:r>
              <a:rPr lang="en-US" sz="2000" dirty="0">
                <a:sym typeface="Symbol" pitchFamily="18" charset="2"/>
              </a:rPr>
              <a:t>|</a:t>
            </a:r>
            <a:r>
              <a:rPr lang="en-US" sz="2000" dirty="0"/>
              <a:t>  L) * 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R, L,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M, S)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= P</a:t>
            </a:r>
            <a:r>
              <a:rPr lang="en-US" sz="2000" dirty="0"/>
              <a:t>(T </a:t>
            </a:r>
            <a:r>
              <a:rPr lang="en-US" sz="2000" dirty="0">
                <a:sym typeface="Symbol" pitchFamily="18" charset="2"/>
              </a:rPr>
              <a:t>|</a:t>
            </a:r>
            <a:r>
              <a:rPr lang="en-US" sz="2000" dirty="0"/>
              <a:t>  L) * 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R </a:t>
            </a:r>
            <a:r>
              <a:rPr lang="en-US" sz="2000" dirty="0">
                <a:sym typeface="Symbol" pitchFamily="18" charset="2"/>
              </a:rPr>
              <a:t>|</a:t>
            </a:r>
            <a:r>
              <a:rPr lang="en-US" sz="2000" dirty="0"/>
              <a:t> L,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M, S) * </a:t>
            </a:r>
            <a:r>
              <a:rPr lang="en-US" sz="2000" i="1" dirty="0"/>
              <a:t>P</a:t>
            </a:r>
            <a:r>
              <a:rPr lang="en-US" sz="2000" dirty="0"/>
              <a:t>(L,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M, S)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= P</a:t>
            </a:r>
            <a:r>
              <a:rPr lang="en-US" sz="2000" dirty="0"/>
              <a:t>(T </a:t>
            </a:r>
            <a:r>
              <a:rPr lang="en-US" sz="2000" dirty="0">
                <a:sym typeface="Symbol" pitchFamily="18" charset="2"/>
              </a:rPr>
              <a:t>|</a:t>
            </a:r>
            <a:r>
              <a:rPr lang="en-US" sz="2000" dirty="0"/>
              <a:t>  L) * 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R </a:t>
            </a:r>
            <a:r>
              <a:rPr lang="en-US" sz="2000" dirty="0">
                <a:sym typeface="Symbol" pitchFamily="18" charset="2"/>
              </a:rPr>
              <a:t>|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M) * </a:t>
            </a:r>
            <a:r>
              <a:rPr lang="en-US" sz="2000" i="1" dirty="0"/>
              <a:t>P</a:t>
            </a:r>
            <a:r>
              <a:rPr lang="en-US" sz="2000" dirty="0"/>
              <a:t>(L,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M, S)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= P</a:t>
            </a:r>
            <a:r>
              <a:rPr lang="en-US" sz="2000" dirty="0"/>
              <a:t>(T </a:t>
            </a:r>
            <a:r>
              <a:rPr lang="en-US" sz="2000" dirty="0">
                <a:sym typeface="Symbol" pitchFamily="18" charset="2"/>
              </a:rPr>
              <a:t>|</a:t>
            </a:r>
            <a:r>
              <a:rPr lang="en-US" sz="2000" dirty="0"/>
              <a:t>  L) * 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R </a:t>
            </a:r>
            <a:r>
              <a:rPr lang="en-US" sz="2000" dirty="0">
                <a:sym typeface="Symbol" pitchFamily="18" charset="2"/>
              </a:rPr>
              <a:t>|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M) * </a:t>
            </a:r>
            <a:r>
              <a:rPr lang="en-US" sz="2000" i="1" dirty="0"/>
              <a:t>P</a:t>
            </a:r>
            <a:r>
              <a:rPr lang="en-US" sz="2000" dirty="0"/>
              <a:t>(L </a:t>
            </a:r>
            <a:r>
              <a:rPr lang="en-US" sz="2000" dirty="0">
                <a:sym typeface="Symbol" pitchFamily="18" charset="2"/>
              </a:rPr>
              <a:t>|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M, S) *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M, S)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= P</a:t>
            </a:r>
            <a:r>
              <a:rPr lang="en-US" sz="2000" dirty="0"/>
              <a:t>(T </a:t>
            </a:r>
            <a:r>
              <a:rPr lang="en-US" sz="2000" dirty="0">
                <a:sym typeface="Symbol" pitchFamily="18" charset="2"/>
              </a:rPr>
              <a:t>|</a:t>
            </a:r>
            <a:r>
              <a:rPr lang="en-US" sz="2000" dirty="0"/>
              <a:t>  L) * 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R </a:t>
            </a:r>
            <a:r>
              <a:rPr lang="en-US" sz="2000" dirty="0">
                <a:sym typeface="Symbol" pitchFamily="18" charset="2"/>
              </a:rPr>
              <a:t>|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M) * </a:t>
            </a:r>
            <a:r>
              <a:rPr lang="en-US" sz="2000" i="1" dirty="0"/>
              <a:t>P</a:t>
            </a:r>
            <a:r>
              <a:rPr lang="en-US" sz="2000" dirty="0"/>
              <a:t>(L </a:t>
            </a:r>
            <a:r>
              <a:rPr lang="en-US" sz="2000" dirty="0">
                <a:sym typeface="Symbol" pitchFamily="18" charset="2"/>
              </a:rPr>
              <a:t>|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M, S) *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 | S) * </a:t>
            </a:r>
            <a:r>
              <a:rPr lang="en-US" sz="2000" i="1" dirty="0"/>
              <a:t>P</a:t>
            </a:r>
            <a:r>
              <a:rPr lang="en-US" sz="2000" dirty="0"/>
              <a:t>(S)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000" i="1" dirty="0"/>
              <a:t>= P</a:t>
            </a:r>
            <a:r>
              <a:rPr lang="en-US" sz="2000" dirty="0"/>
              <a:t>(T </a:t>
            </a:r>
            <a:r>
              <a:rPr lang="en-US" sz="2000" dirty="0">
                <a:sym typeface="Symbol" pitchFamily="18" charset="2"/>
              </a:rPr>
              <a:t>|</a:t>
            </a:r>
            <a:r>
              <a:rPr lang="en-US" sz="2000" dirty="0"/>
              <a:t>  L) * 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R </a:t>
            </a:r>
            <a:r>
              <a:rPr lang="en-US" sz="2000" dirty="0">
                <a:sym typeface="Symbol" pitchFamily="18" charset="2"/>
              </a:rPr>
              <a:t>|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M) * </a:t>
            </a:r>
            <a:r>
              <a:rPr lang="en-US" sz="2000" i="1" dirty="0"/>
              <a:t>P</a:t>
            </a:r>
            <a:r>
              <a:rPr lang="en-US" sz="2000" dirty="0"/>
              <a:t>(L</a:t>
            </a:r>
            <a:r>
              <a:rPr lang="en-US" sz="2000" dirty="0">
                <a:sym typeface="Symbol" pitchFamily="18" charset="2"/>
              </a:rPr>
              <a:t> | 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M, S) * </a:t>
            </a:r>
            <a:r>
              <a:rPr lang="en-US" sz="2000" i="1" dirty="0"/>
              <a:t>P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¬</a:t>
            </a:r>
            <a:r>
              <a:rPr lang="en-US" sz="2000" dirty="0"/>
              <a:t>M) * </a:t>
            </a:r>
            <a:r>
              <a:rPr lang="en-US" sz="2000" i="1" dirty="0"/>
              <a:t>P</a:t>
            </a:r>
            <a:r>
              <a:rPr lang="en-US" sz="2000" dirty="0"/>
              <a:t>(S)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28600" y="2286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endParaRPr lang="en-US" sz="4400">
              <a:solidFill>
                <a:srgbClr val="006600"/>
              </a:solidFill>
            </a:endParaRPr>
          </a:p>
        </p:txBody>
      </p:sp>
      <p:grpSp>
        <p:nvGrpSpPr>
          <p:cNvPr id="46085" name="Group 29"/>
          <p:cNvGrpSpPr>
            <a:grpSpLocks/>
          </p:cNvGrpSpPr>
          <p:nvPr/>
        </p:nvGrpSpPr>
        <p:grpSpPr bwMode="auto">
          <a:xfrm>
            <a:off x="0" y="914400"/>
            <a:ext cx="6502400" cy="1828800"/>
            <a:chOff x="96" y="912"/>
            <a:chExt cx="5608" cy="1920"/>
          </a:xfrm>
        </p:grpSpPr>
        <p:sp>
          <p:nvSpPr>
            <p:cNvPr id="46087" name="Oval 30"/>
            <p:cNvSpPr>
              <a:spLocks noChangeArrowheads="1"/>
            </p:cNvSpPr>
            <p:nvPr/>
          </p:nvSpPr>
          <p:spPr bwMode="auto">
            <a:xfrm>
              <a:off x="1344" y="960"/>
              <a:ext cx="384" cy="384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/>
              <a:r>
                <a:rPr lang="en-US" sz="1400" b="1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46088" name="Oval 31"/>
            <p:cNvSpPr>
              <a:spLocks noChangeArrowheads="1"/>
            </p:cNvSpPr>
            <p:nvPr/>
          </p:nvSpPr>
          <p:spPr bwMode="auto">
            <a:xfrm>
              <a:off x="3120" y="912"/>
              <a:ext cx="384" cy="384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/>
              <a:r>
                <a:rPr lang="en-US" sz="1400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6089" name="Oval 32"/>
            <p:cNvSpPr>
              <a:spLocks noChangeArrowheads="1"/>
            </p:cNvSpPr>
            <p:nvPr/>
          </p:nvSpPr>
          <p:spPr bwMode="auto">
            <a:xfrm>
              <a:off x="4128" y="1872"/>
              <a:ext cx="384" cy="384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/>
              <a:r>
                <a:rPr lang="en-US" sz="1400" b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46090" name="Oval 33"/>
            <p:cNvSpPr>
              <a:spLocks noChangeArrowheads="1"/>
            </p:cNvSpPr>
            <p:nvPr/>
          </p:nvSpPr>
          <p:spPr bwMode="auto">
            <a:xfrm>
              <a:off x="1968" y="1632"/>
              <a:ext cx="384" cy="384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46091" name="Oval 34"/>
            <p:cNvSpPr>
              <a:spLocks noChangeArrowheads="1"/>
            </p:cNvSpPr>
            <p:nvPr/>
          </p:nvSpPr>
          <p:spPr bwMode="auto">
            <a:xfrm>
              <a:off x="1968" y="2448"/>
              <a:ext cx="384" cy="384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/>
              <a:r>
                <a:rPr lang="en-US" sz="1400" b="1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46092" name="Rectangle 35"/>
            <p:cNvSpPr>
              <a:spLocks noChangeArrowheads="1"/>
            </p:cNvSpPr>
            <p:nvPr/>
          </p:nvSpPr>
          <p:spPr bwMode="auto">
            <a:xfrm>
              <a:off x="240" y="1008"/>
              <a:ext cx="912" cy="336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/>
              <a:r>
                <a:rPr lang="en-US" sz="1400" i="1" dirty="0">
                  <a:solidFill>
                    <a:schemeClr val="bg1"/>
                  </a:solidFill>
                </a:rPr>
                <a:t>P</a:t>
              </a:r>
              <a:r>
                <a:rPr lang="en-US" sz="1400" dirty="0">
                  <a:solidFill>
                    <a:schemeClr val="bg1"/>
                  </a:solidFill>
                </a:rPr>
                <a:t>(S) = 0.3</a:t>
              </a:r>
            </a:p>
          </p:txBody>
        </p:sp>
        <p:sp>
          <p:nvSpPr>
            <p:cNvPr id="46093" name="Rectangle 36"/>
            <p:cNvSpPr>
              <a:spLocks noChangeArrowheads="1"/>
            </p:cNvSpPr>
            <p:nvPr/>
          </p:nvSpPr>
          <p:spPr bwMode="auto">
            <a:xfrm>
              <a:off x="3792" y="912"/>
              <a:ext cx="864" cy="288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/>
              <a:r>
                <a:rPr lang="en-US" sz="1400" i="1" dirty="0">
                  <a:solidFill>
                    <a:schemeClr val="bg1"/>
                  </a:solidFill>
                </a:rPr>
                <a:t>P</a:t>
              </a:r>
              <a:r>
                <a:rPr lang="en-US" sz="1400" dirty="0">
                  <a:solidFill>
                    <a:schemeClr val="bg1"/>
                  </a:solidFill>
                </a:rPr>
                <a:t>(M) = 0.6</a:t>
              </a:r>
            </a:p>
          </p:txBody>
        </p:sp>
        <p:sp>
          <p:nvSpPr>
            <p:cNvPr id="46094" name="Rectangle 37"/>
            <p:cNvSpPr>
              <a:spLocks noChangeArrowheads="1"/>
            </p:cNvSpPr>
            <p:nvPr/>
          </p:nvSpPr>
          <p:spPr bwMode="auto">
            <a:xfrm>
              <a:off x="4560" y="1392"/>
              <a:ext cx="1144" cy="480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US" sz="1400" i="1" dirty="0">
                  <a:solidFill>
                    <a:schemeClr val="tx1"/>
                  </a:solidFill>
                </a:rPr>
                <a:t>P</a:t>
              </a:r>
              <a:r>
                <a:rPr lang="en-US" sz="1400" dirty="0">
                  <a:solidFill>
                    <a:schemeClr val="bg1"/>
                  </a:solidFill>
                </a:rPr>
                <a:t>(R</a:t>
              </a:r>
              <a:r>
                <a:rPr lang="en-US" sz="1400" dirty="0">
                  <a:solidFill>
                    <a:schemeClr val="bg1"/>
                  </a:solidFill>
                  <a:sym typeface="Symbol" pitchFamily="18" charset="2"/>
                </a:rPr>
                <a:t>|M) = 0.3</a:t>
              </a:r>
            </a:p>
            <a:p>
              <a:pPr marL="342900" indent="-342900"/>
              <a:r>
                <a:rPr lang="en-US" sz="1400" i="1" dirty="0">
                  <a:solidFill>
                    <a:schemeClr val="bg1"/>
                  </a:solidFill>
                  <a:sym typeface="Symbol" pitchFamily="18" charset="2"/>
                </a:rPr>
                <a:t>P</a:t>
              </a:r>
              <a:r>
                <a:rPr lang="en-US" sz="1400" dirty="0">
                  <a:solidFill>
                    <a:schemeClr val="bg1"/>
                  </a:solidFill>
                  <a:sym typeface="Symbol" pitchFamily="18" charset="2"/>
                </a:rPr>
                <a:t>(R|¬M) = 0.6</a:t>
              </a:r>
            </a:p>
          </p:txBody>
        </p:sp>
        <p:sp>
          <p:nvSpPr>
            <p:cNvPr id="46095" name="Rectangle 38"/>
            <p:cNvSpPr>
              <a:spLocks noChangeArrowheads="1"/>
            </p:cNvSpPr>
            <p:nvPr/>
          </p:nvSpPr>
          <p:spPr bwMode="auto">
            <a:xfrm>
              <a:off x="2448" y="1968"/>
              <a:ext cx="1056" cy="480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US" sz="1400" i="1" dirty="0">
                  <a:solidFill>
                    <a:schemeClr val="bg1"/>
                  </a:solidFill>
                </a:rPr>
                <a:t>P</a:t>
              </a:r>
              <a:r>
                <a:rPr lang="en-US" sz="1400" dirty="0">
                  <a:solidFill>
                    <a:schemeClr val="bg1"/>
                  </a:solidFill>
                </a:rPr>
                <a:t>(T</a:t>
              </a:r>
              <a:r>
                <a:rPr lang="en-US" sz="1400" dirty="0">
                  <a:solidFill>
                    <a:schemeClr val="bg1"/>
                  </a:solidFill>
                  <a:sym typeface="Symbol" pitchFamily="18" charset="2"/>
                </a:rPr>
                <a:t>|L) = 0.3</a:t>
              </a:r>
            </a:p>
            <a:p>
              <a:pPr marL="342900" indent="-342900"/>
              <a:r>
                <a:rPr lang="en-US" sz="1400" i="1" dirty="0">
                  <a:solidFill>
                    <a:schemeClr val="bg1"/>
                  </a:solidFill>
                  <a:sym typeface="Symbol" pitchFamily="18" charset="2"/>
                </a:rPr>
                <a:t>P</a:t>
              </a:r>
              <a:r>
                <a:rPr lang="en-US" sz="1400" dirty="0">
                  <a:solidFill>
                    <a:schemeClr val="bg1"/>
                  </a:solidFill>
                  <a:sym typeface="Symbol" pitchFamily="18" charset="2"/>
                </a:rPr>
                <a:t>(T|¬L) = 0.8</a:t>
              </a:r>
            </a:p>
          </p:txBody>
        </p:sp>
        <p:sp>
          <p:nvSpPr>
            <p:cNvPr id="46096" name="Rectangle 39"/>
            <p:cNvSpPr>
              <a:spLocks noChangeArrowheads="1"/>
            </p:cNvSpPr>
            <p:nvPr/>
          </p:nvSpPr>
          <p:spPr bwMode="auto">
            <a:xfrm>
              <a:off x="96" y="1632"/>
              <a:ext cx="1392" cy="91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US" sz="1400" i="1" dirty="0">
                  <a:solidFill>
                    <a:schemeClr val="bg1"/>
                  </a:solidFill>
                </a:rPr>
                <a:t>P</a:t>
              </a:r>
              <a:r>
                <a:rPr lang="en-US" sz="1400" dirty="0">
                  <a:solidFill>
                    <a:schemeClr val="bg1"/>
                  </a:solidFill>
                </a:rPr>
                <a:t>(L</a:t>
              </a:r>
              <a:r>
                <a:rPr lang="en-US" sz="1400" dirty="0">
                  <a:solidFill>
                    <a:schemeClr val="bg1"/>
                  </a:solidFill>
                  <a:sym typeface="Symbol" pitchFamily="18" charset="2"/>
                </a:rPr>
                <a:t>|M,S) = 0.05</a:t>
              </a:r>
            </a:p>
            <a:p>
              <a:pPr marL="342900" indent="-342900"/>
              <a:r>
                <a:rPr lang="en-US" sz="1400" i="1" dirty="0">
                  <a:solidFill>
                    <a:schemeClr val="bg1"/>
                  </a:solidFill>
                </a:rPr>
                <a:t>P</a:t>
              </a:r>
              <a:r>
                <a:rPr lang="en-US" sz="1400" dirty="0">
                  <a:solidFill>
                    <a:schemeClr val="bg1"/>
                  </a:solidFill>
                </a:rPr>
                <a:t>(L</a:t>
              </a:r>
              <a:r>
                <a:rPr lang="en-US" sz="1400" dirty="0">
                  <a:solidFill>
                    <a:schemeClr val="bg1"/>
                  </a:solidFill>
                  <a:sym typeface="Symbol" pitchFamily="18" charset="2"/>
                </a:rPr>
                <a:t>|M,¬S) = 0.1</a:t>
              </a:r>
            </a:p>
            <a:p>
              <a:pPr marL="342900" indent="-342900"/>
              <a:r>
                <a:rPr lang="en-US" sz="1400" i="1" dirty="0">
                  <a:solidFill>
                    <a:schemeClr val="bg1"/>
                  </a:solidFill>
                </a:rPr>
                <a:t>P</a:t>
              </a:r>
              <a:r>
                <a:rPr lang="en-US" sz="1400" dirty="0">
                  <a:solidFill>
                    <a:schemeClr val="bg1"/>
                  </a:solidFill>
                </a:rPr>
                <a:t>(L</a:t>
              </a:r>
              <a:r>
                <a:rPr lang="en-US" sz="1400" dirty="0">
                  <a:solidFill>
                    <a:schemeClr val="bg1"/>
                  </a:solidFill>
                  <a:sym typeface="Symbol" pitchFamily="18" charset="2"/>
                </a:rPr>
                <a:t>|¬M,S) = 0.1</a:t>
              </a:r>
            </a:p>
            <a:p>
              <a:pPr marL="342900" indent="-342900"/>
              <a:r>
                <a:rPr lang="en-US" sz="1400" i="1" dirty="0">
                  <a:solidFill>
                    <a:schemeClr val="bg1"/>
                  </a:solidFill>
                </a:rPr>
                <a:t>P</a:t>
              </a:r>
              <a:r>
                <a:rPr lang="en-US" sz="1400" dirty="0">
                  <a:solidFill>
                    <a:schemeClr val="bg1"/>
                  </a:solidFill>
                </a:rPr>
                <a:t>(L</a:t>
              </a:r>
              <a:r>
                <a:rPr lang="en-US" sz="1400" dirty="0">
                  <a:solidFill>
                    <a:schemeClr val="bg1"/>
                  </a:solidFill>
                  <a:sym typeface="Symbol" pitchFamily="18" charset="2"/>
                </a:rPr>
                <a:t>|¬M, ¬S) = 0.2</a:t>
              </a:r>
            </a:p>
          </p:txBody>
        </p:sp>
        <p:cxnSp>
          <p:nvCxnSpPr>
            <p:cNvPr id="46097" name="AutoShape 40"/>
            <p:cNvCxnSpPr>
              <a:cxnSpLocks noChangeShapeType="1"/>
              <a:stCxn id="46087" idx="5"/>
              <a:endCxn id="46090" idx="1"/>
            </p:cNvCxnSpPr>
            <p:nvPr/>
          </p:nvCxnSpPr>
          <p:spPr bwMode="auto">
            <a:xfrm>
              <a:off x="1672" y="1288"/>
              <a:ext cx="352" cy="400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98" name="AutoShape 41"/>
            <p:cNvCxnSpPr>
              <a:cxnSpLocks noChangeShapeType="1"/>
              <a:stCxn id="46088" idx="3"/>
              <a:endCxn id="46090" idx="7"/>
            </p:cNvCxnSpPr>
            <p:nvPr/>
          </p:nvCxnSpPr>
          <p:spPr bwMode="auto">
            <a:xfrm flipH="1">
              <a:off x="2296" y="1240"/>
              <a:ext cx="880" cy="448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099" name="AutoShape 42"/>
            <p:cNvCxnSpPr>
              <a:cxnSpLocks noChangeShapeType="1"/>
              <a:stCxn id="46088" idx="5"/>
              <a:endCxn id="46089" idx="0"/>
            </p:cNvCxnSpPr>
            <p:nvPr/>
          </p:nvCxnSpPr>
          <p:spPr bwMode="auto">
            <a:xfrm>
              <a:off x="3448" y="1240"/>
              <a:ext cx="872" cy="632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0" name="AutoShape 43"/>
            <p:cNvCxnSpPr>
              <a:cxnSpLocks noChangeShapeType="1"/>
              <a:stCxn id="46090" idx="4"/>
              <a:endCxn id="46091" idx="0"/>
            </p:cNvCxnSpPr>
            <p:nvPr/>
          </p:nvCxnSpPr>
          <p:spPr bwMode="auto">
            <a:xfrm>
              <a:off x="2160" y="2016"/>
              <a:ext cx="0" cy="432"/>
            </a:xfrm>
            <a:prstGeom prst="straightConnector1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1" name="AutoShape 44"/>
            <p:cNvCxnSpPr>
              <a:cxnSpLocks noChangeShapeType="1"/>
              <a:stCxn id="46095" idx="2"/>
              <a:endCxn id="46091" idx="6"/>
            </p:cNvCxnSpPr>
            <p:nvPr/>
          </p:nvCxnSpPr>
          <p:spPr bwMode="auto">
            <a:xfrm flipH="1">
              <a:off x="2352" y="2448"/>
              <a:ext cx="62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2" name="AutoShape 45"/>
            <p:cNvCxnSpPr>
              <a:cxnSpLocks noChangeShapeType="1"/>
              <a:stCxn id="46094" idx="2"/>
              <a:endCxn id="46089" idx="6"/>
            </p:cNvCxnSpPr>
            <p:nvPr/>
          </p:nvCxnSpPr>
          <p:spPr bwMode="auto">
            <a:xfrm flipH="1">
              <a:off x="4512" y="1872"/>
              <a:ext cx="62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3" name="AutoShape 46"/>
            <p:cNvCxnSpPr>
              <a:cxnSpLocks noChangeShapeType="1"/>
              <a:stCxn id="46093" idx="1"/>
              <a:endCxn id="46088" idx="6"/>
            </p:cNvCxnSpPr>
            <p:nvPr/>
          </p:nvCxnSpPr>
          <p:spPr bwMode="auto">
            <a:xfrm flipH="1">
              <a:off x="3504" y="1056"/>
              <a:ext cx="288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4" name="AutoShape 47"/>
            <p:cNvCxnSpPr>
              <a:cxnSpLocks noChangeShapeType="1"/>
              <a:stCxn id="46092" idx="3"/>
              <a:endCxn id="46087" idx="2"/>
            </p:cNvCxnSpPr>
            <p:nvPr/>
          </p:nvCxnSpPr>
          <p:spPr bwMode="auto">
            <a:xfrm flipV="1">
              <a:off x="1152" y="1152"/>
              <a:ext cx="192" cy="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5" name="AutoShape 48"/>
            <p:cNvCxnSpPr>
              <a:cxnSpLocks noChangeShapeType="1"/>
              <a:stCxn id="46096" idx="3"/>
              <a:endCxn id="46090" idx="2"/>
            </p:cNvCxnSpPr>
            <p:nvPr/>
          </p:nvCxnSpPr>
          <p:spPr bwMode="auto">
            <a:xfrm flipV="1">
              <a:off x="1488" y="1824"/>
              <a:ext cx="48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086" name="Text Box 49"/>
          <p:cNvSpPr txBox="1">
            <a:spLocks noChangeArrowheads="1"/>
          </p:cNvSpPr>
          <p:nvPr/>
        </p:nvSpPr>
        <p:spPr bwMode="auto">
          <a:xfrm>
            <a:off x="4419600" y="2703493"/>
            <a:ext cx="4724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</a:rPr>
              <a:t>Apply the Chain Rule + conditional independence!</a:t>
            </a:r>
          </a:p>
        </p:txBody>
      </p:sp>
    </p:spTree>
    <p:extLst>
      <p:ext uri="{BB962C8B-B14F-4D97-AF65-F5344CB8AC3E}">
        <p14:creationId xmlns:p14="http://schemas.microsoft.com/office/powerpoint/2010/main" val="273882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078" y="1143000"/>
            <a:ext cx="8209722" cy="3349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/>
              <a:t>Computing </a:t>
            </a:r>
            <a:r>
              <a:rPr lang="en-US" b="1" i="1" dirty="0"/>
              <a:t>any</a:t>
            </a:r>
            <a:r>
              <a:rPr lang="en-US" dirty="0"/>
              <a:t> conditional probability: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i="1" dirty="0">
                <a:solidFill>
                  <a:srgbClr val="FFFF00"/>
                </a:solidFill>
              </a:rPr>
              <a:t>P</a:t>
            </a:r>
            <a:r>
              <a:rPr lang="en-US" dirty="0">
                <a:solidFill>
                  <a:srgbClr val="FFFF00"/>
                </a:solidFill>
              </a:rPr>
              <a:t>( Some variables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| Some other variable values )</a:t>
            </a:r>
          </a:p>
        </p:txBody>
      </p:sp>
      <p:graphicFrame>
        <p:nvGraphicFramePr>
          <p:cNvPr id="593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045087"/>
              </p:ext>
            </p:extLst>
          </p:nvPr>
        </p:nvGraphicFramePr>
        <p:xfrm>
          <a:off x="769558" y="3682862"/>
          <a:ext cx="762476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4" imgW="3200400" imgH="711200" progId="Equation.3">
                  <p:embed/>
                </p:oleObj>
              </mc:Choice>
              <mc:Fallback>
                <p:oleObj name="Equation" r:id="rId4" imgW="3200400" imgH="711200" progId="Equation.3">
                  <p:embed/>
                  <p:pic>
                    <p:nvPicPr>
                      <p:cNvPr id="593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58" y="3682862"/>
                        <a:ext cx="7624762" cy="1619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B36967D-A088-9B45-B72D-105A4E52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“Inference by Enumeration” Algorithm</a:t>
            </a:r>
            <a:br>
              <a:rPr lang="en-US" sz="5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35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0830-6EEF-C340-86E6-0C08F0F6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8775C-407E-7C49-8B5B-113314E50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72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Phones, phonemes, speech recognition using </a:t>
            </a:r>
            <a:r>
              <a:rPr lang="en-US" sz="2800" dirty="0" err="1"/>
              <a:t>Bayes’s</a:t>
            </a:r>
            <a:r>
              <a:rPr lang="en-US" sz="2800" dirty="0"/>
              <a:t> rule, language model, acoustic model, bigram model, trigram model, first-order Markov assumption, probabilistic finite state machine, first-order Markov model, state transition matrix, </a:t>
            </a:r>
            <a:r>
              <a:rPr lang="el-GR" sz="2800" dirty="0"/>
              <a:t>π </a:t>
            </a:r>
            <a:r>
              <a:rPr lang="en-US" sz="2800" dirty="0"/>
              <a:t>vector, computing conditional probabilities from a Markov model, hidden Markov model, observation likelihood matrix, computing joint probabilities and conditional probabilities from an HMM by enumeration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660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1432C-9DEC-4940-8911-ECACF0EE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075"/>
            <a:ext cx="8229600" cy="743803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Constraint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FF0E-8C9F-D74B-BD6E-8E9D294DA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594"/>
            <a:ext cx="8229600" cy="54318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Problem formulation in terms of variables, domains and constraints, constraint graph, depth-first search, backtracking with consistency checking, most constrained variable heuristic, most constraining variable heuristic, least constraining value heuristic, min-conflicts heuristic, min-conflicts algorithm, forward checking algorithm, arc consistency algorithm (AC-3), combining search with CSP inference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451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685800" y="914400"/>
            <a:ext cx="83820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i-FI" b="1" dirty="0">
                <a:latin typeface="Arial Unicode MS" pitchFamily="34" charset="-128"/>
              </a:rPr>
              <a:t> </a:t>
            </a:r>
            <a:r>
              <a:rPr lang="fi-FI" sz="2800" i="1" dirty="0" err="1">
                <a:latin typeface="Arial Unicode MS" pitchFamily="34" charset="-128"/>
              </a:rPr>
              <a:t>Signal</a:t>
            </a:r>
            <a:r>
              <a:rPr lang="fi-FI" sz="2800" b="1" dirty="0">
                <a:latin typeface="Arial Unicode MS" pitchFamily="34" charset="-128"/>
              </a:rPr>
              <a:t>  = </a:t>
            </a:r>
            <a:r>
              <a:rPr lang="fi-FI" sz="2800" b="1" dirty="0" err="1">
                <a:solidFill>
                  <a:srgbClr val="CC3300"/>
                </a:solidFill>
                <a:latin typeface="Arial Unicode MS" pitchFamily="34" charset="-128"/>
              </a:rPr>
              <a:t>observation</a:t>
            </a:r>
            <a:r>
              <a:rPr lang="fi-FI" sz="2800" b="1" dirty="0">
                <a:solidFill>
                  <a:srgbClr val="CC3300"/>
                </a:solidFill>
                <a:latin typeface="Arial Unicode MS" pitchFamily="34" charset="-128"/>
              </a:rPr>
              <a:t> </a:t>
            </a:r>
            <a:r>
              <a:rPr lang="fi-FI" sz="2800" b="1" dirty="0" err="1">
                <a:solidFill>
                  <a:srgbClr val="CC3300"/>
                </a:solidFill>
                <a:latin typeface="Arial Unicode MS" pitchFamily="34" charset="-128"/>
              </a:rPr>
              <a:t>sequence</a:t>
            </a:r>
            <a:endParaRPr lang="fi-FI" sz="2800" dirty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i-FI" sz="2800" dirty="0">
                <a:latin typeface="Arial Unicode MS" pitchFamily="34" charset="-128"/>
              </a:rPr>
              <a:t> </a:t>
            </a:r>
            <a:r>
              <a:rPr lang="fi-FI" sz="2800" i="1" dirty="0" err="1">
                <a:latin typeface="Arial Unicode MS" pitchFamily="34" charset="-128"/>
              </a:rPr>
              <a:t>Words</a:t>
            </a:r>
            <a:r>
              <a:rPr lang="fi-FI" sz="2800" dirty="0">
                <a:latin typeface="Arial Unicode MS" pitchFamily="34" charset="-128"/>
              </a:rPr>
              <a:t>  = </a:t>
            </a:r>
            <a:r>
              <a:rPr lang="fi-FI" sz="2800" b="1" dirty="0" err="1">
                <a:solidFill>
                  <a:srgbClr val="CC3300"/>
                </a:solidFill>
                <a:latin typeface="Arial Unicode MS" pitchFamily="34" charset="-128"/>
              </a:rPr>
              <a:t>sequence</a:t>
            </a:r>
            <a:r>
              <a:rPr lang="fi-FI" sz="2800" b="1" dirty="0">
                <a:solidFill>
                  <a:srgbClr val="CC3300"/>
                </a:solidFill>
                <a:latin typeface="Arial Unicode MS" pitchFamily="34" charset="-128"/>
              </a:rPr>
              <a:t> of </a:t>
            </a:r>
            <a:r>
              <a:rPr lang="fi-FI" sz="2800" b="1" dirty="0" err="1">
                <a:solidFill>
                  <a:srgbClr val="CC3300"/>
                </a:solidFill>
                <a:latin typeface="Arial Unicode MS" pitchFamily="34" charset="-128"/>
              </a:rPr>
              <a:t>words</a:t>
            </a:r>
            <a:br>
              <a:rPr lang="fi-FI" sz="2800" dirty="0">
                <a:latin typeface="Arial Unicode MS" pitchFamily="34" charset="-128"/>
              </a:rPr>
            </a:br>
            <a:endParaRPr lang="fi-FI" sz="2800" dirty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i-FI" sz="2800" dirty="0">
                <a:latin typeface="Arial Unicode MS" pitchFamily="34" charset="-128"/>
              </a:rPr>
              <a:t> Best </a:t>
            </a:r>
            <a:r>
              <a:rPr lang="fi-FI" sz="2800" dirty="0" err="1">
                <a:latin typeface="Arial Unicode MS" pitchFamily="34" charset="-128"/>
              </a:rPr>
              <a:t>match</a:t>
            </a:r>
            <a:r>
              <a:rPr lang="fi-FI" sz="2800" dirty="0">
                <a:latin typeface="Arial Unicode MS" pitchFamily="34" charset="-128"/>
              </a:rPr>
              <a:t> </a:t>
            </a:r>
            <a:r>
              <a:rPr lang="fi-FI" sz="2800" dirty="0" err="1">
                <a:latin typeface="Arial Unicode MS" pitchFamily="34" charset="-128"/>
              </a:rPr>
              <a:t>metric</a:t>
            </a:r>
            <a:r>
              <a:rPr lang="fi-FI" sz="2800" dirty="0">
                <a:latin typeface="Arial Unicode MS" pitchFamily="34" charset="-128"/>
              </a:rPr>
              <a:t>: </a:t>
            </a:r>
            <a:br>
              <a:rPr lang="fi-FI" sz="2800" b="1" dirty="0">
                <a:latin typeface="Arial Unicode MS" pitchFamily="34" charset="-128"/>
              </a:rPr>
            </a:br>
            <a:br>
              <a:rPr lang="fi-FI" sz="2800" b="1" dirty="0">
                <a:latin typeface="Arial Unicode MS" pitchFamily="34" charset="-128"/>
              </a:rPr>
            </a:br>
            <a:endParaRPr lang="fi-FI" sz="2800" b="1" dirty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i-FI" sz="2800" dirty="0">
                <a:latin typeface="Arial Unicode MS" pitchFamily="34" charset="-128"/>
              </a:rPr>
              <a:t> </a:t>
            </a:r>
            <a:r>
              <a:rPr lang="fi-FI" sz="2800" dirty="0" err="1">
                <a:solidFill>
                  <a:srgbClr val="CC3300"/>
                </a:solidFill>
                <a:latin typeface="Arial Unicode MS" pitchFamily="34" charset="-128"/>
              </a:rPr>
              <a:t>Bayes’s</a:t>
            </a:r>
            <a:r>
              <a:rPr lang="fi-FI" sz="2800" dirty="0">
                <a:solidFill>
                  <a:srgbClr val="CC3300"/>
                </a:solidFill>
                <a:latin typeface="Arial Unicode MS" pitchFamily="34" charset="-128"/>
              </a:rPr>
              <a:t> </a:t>
            </a:r>
            <a:r>
              <a:rPr lang="fi-FI" sz="2800" dirty="0" err="1">
                <a:solidFill>
                  <a:srgbClr val="CC3300"/>
                </a:solidFill>
                <a:latin typeface="Arial Unicode MS" pitchFamily="34" charset="-128"/>
              </a:rPr>
              <a:t>rule</a:t>
            </a:r>
            <a:r>
              <a:rPr lang="fi-FI" sz="2800" dirty="0">
                <a:latin typeface="Arial Unicode MS" pitchFamily="34" charset="-128"/>
              </a:rPr>
              <a:t>:</a:t>
            </a:r>
            <a:br>
              <a:rPr lang="fi-FI" sz="2800" dirty="0">
                <a:latin typeface="Arial Unicode MS" pitchFamily="34" charset="-128"/>
                <a:sym typeface="Wingdings" pitchFamily="2" charset="2"/>
              </a:rPr>
            </a:br>
            <a:br>
              <a:rPr lang="fi-FI" sz="2800" dirty="0">
                <a:latin typeface="Arial Unicode MS" pitchFamily="34" charset="-128"/>
                <a:sym typeface="Wingdings" pitchFamily="2" charset="2"/>
              </a:rPr>
            </a:br>
            <a:br>
              <a:rPr lang="fi-FI" sz="2800" dirty="0">
                <a:latin typeface="Arial Unicode MS" pitchFamily="34" charset="-128"/>
                <a:sym typeface="Wingdings" pitchFamily="2" charset="2"/>
              </a:rPr>
            </a:br>
            <a:br>
              <a:rPr lang="fi-FI" dirty="0">
                <a:latin typeface="Arial Unicode MS" pitchFamily="34" charset="-128"/>
              </a:rPr>
            </a:br>
            <a:r>
              <a:rPr lang="fi-FI" dirty="0">
                <a:latin typeface="Arial Unicode MS" pitchFamily="34" charset="-128"/>
              </a:rPr>
              <a:t>                           </a:t>
            </a:r>
            <a:r>
              <a:rPr lang="fi-FI" sz="2000" dirty="0" err="1">
                <a:latin typeface="Arial Unicode MS" pitchFamily="34" charset="-128"/>
              </a:rPr>
              <a:t>observation</a:t>
            </a:r>
            <a:r>
              <a:rPr lang="fi-FI" sz="2000" dirty="0">
                <a:latin typeface="Arial Unicode MS" pitchFamily="34" charset="-128"/>
              </a:rPr>
              <a:t> </a:t>
            </a:r>
            <a:r>
              <a:rPr lang="fi-FI" sz="2000" dirty="0" err="1">
                <a:latin typeface="Arial Unicode MS" pitchFamily="34" charset="-128"/>
              </a:rPr>
              <a:t>likelihood</a:t>
            </a:r>
            <a:r>
              <a:rPr lang="fi-FI" sz="2000" dirty="0">
                <a:latin typeface="Arial Unicode MS" pitchFamily="34" charset="-128"/>
              </a:rPr>
              <a:t>	                 </a:t>
            </a:r>
            <a:r>
              <a:rPr lang="fi-FI" sz="2000" dirty="0" err="1">
                <a:latin typeface="Arial Unicode MS" pitchFamily="34" charset="-128"/>
              </a:rPr>
              <a:t>prior</a:t>
            </a:r>
            <a:br>
              <a:rPr lang="fi-FI" sz="2000" dirty="0">
                <a:latin typeface="Arial Unicode MS" pitchFamily="34" charset="-128"/>
              </a:rPr>
            </a:br>
            <a:r>
              <a:rPr lang="fi-FI" sz="2000" dirty="0">
                <a:latin typeface="Arial Unicode MS" pitchFamily="34" charset="-128"/>
              </a:rPr>
              <a:t>                        	      </a:t>
            </a:r>
            <a:r>
              <a:rPr lang="fi-FI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fi-FI" sz="2000" dirty="0" err="1">
                <a:latin typeface="Arial Unicode MS" pitchFamily="34" charset="-128"/>
              </a:rPr>
              <a:t>acoustic</a:t>
            </a:r>
            <a:r>
              <a:rPr lang="fi-FI" sz="2000" dirty="0">
                <a:latin typeface="Arial Unicode MS" pitchFamily="34" charset="-128"/>
              </a:rPr>
              <a:t> </a:t>
            </a:r>
            <a:r>
              <a:rPr lang="fi-FI" sz="2000" dirty="0" err="1">
                <a:latin typeface="Arial Unicode MS" pitchFamily="34" charset="-128"/>
              </a:rPr>
              <a:t>model</a:t>
            </a:r>
            <a:r>
              <a:rPr lang="fi-FI" sz="2000" dirty="0">
                <a:latin typeface="Arial Unicode MS" pitchFamily="34" charset="-128"/>
              </a:rPr>
              <a:t>)	     	             </a:t>
            </a:r>
            <a:r>
              <a:rPr lang="fi-FI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fi-FI" sz="2000" dirty="0" err="1">
                <a:latin typeface="Arial Unicode MS" pitchFamily="34" charset="-128"/>
              </a:rPr>
              <a:t>language</a:t>
            </a:r>
            <a:r>
              <a:rPr lang="fi-FI" sz="2000" dirty="0">
                <a:latin typeface="Arial Unicode MS" pitchFamily="34" charset="-128"/>
              </a:rPr>
              <a:t> </a:t>
            </a:r>
            <a:r>
              <a:rPr lang="fi-FI" sz="2000" dirty="0" err="1">
                <a:latin typeface="Arial Unicode MS" pitchFamily="34" charset="-128"/>
              </a:rPr>
              <a:t>model</a:t>
            </a:r>
            <a:r>
              <a:rPr lang="fi-FI" sz="2000" dirty="0">
                <a:latin typeface="Arial Unicode MS" pitchFamily="34" charset="-128"/>
              </a:rPr>
              <a:t>)</a:t>
            </a:r>
            <a:endParaRPr lang="en-GB" sz="2000" dirty="0">
              <a:latin typeface="Arial Unicode MS" pitchFamily="34" charset="-128"/>
            </a:endParaRPr>
          </a:p>
        </p:txBody>
      </p:sp>
      <p:graphicFrame>
        <p:nvGraphicFramePr>
          <p:cNvPr id="235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754618"/>
              </p:ext>
            </p:extLst>
          </p:nvPr>
        </p:nvGraphicFramePr>
        <p:xfrm>
          <a:off x="5943600" y="2362200"/>
          <a:ext cx="28194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4" imgW="1371600" imgH="330200" progId="Equation.3">
                  <p:embed/>
                </p:oleObj>
              </mc:Choice>
              <mc:Fallback>
                <p:oleObj name="Equation" r:id="rId4" imgW="1371600" imgH="330200" progId="Equation.3">
                  <p:embed/>
                  <p:pic>
                    <p:nvPicPr>
                      <p:cNvPr id="235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2819400" cy="6778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8"/>
          <p:cNvGraphicFramePr>
            <a:graphicFrameLocks noChangeAspect="1"/>
          </p:cNvGraphicFramePr>
          <p:nvPr/>
        </p:nvGraphicFramePr>
        <p:xfrm>
          <a:off x="6477000" y="914400"/>
          <a:ext cx="22971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6" imgW="1117600" imgH="228600" progId="Equation.3">
                  <p:embed/>
                </p:oleObj>
              </mc:Choice>
              <mc:Fallback>
                <p:oleObj name="Equation" r:id="rId6" imgW="1117600" imgH="228600" progId="Equation.3">
                  <p:embed/>
                  <p:pic>
                    <p:nvPicPr>
                      <p:cNvPr id="235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14400"/>
                        <a:ext cx="22971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220885"/>
              </p:ext>
            </p:extLst>
          </p:nvPr>
        </p:nvGraphicFramePr>
        <p:xfrm>
          <a:off x="6172200" y="1524000"/>
          <a:ext cx="25844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8" imgW="1257300" imgH="228600" progId="Equation.3">
                  <p:embed/>
                </p:oleObj>
              </mc:Choice>
              <mc:Fallback>
                <p:oleObj name="Equation" r:id="rId8" imgW="1257300" imgH="228600" progId="Equation.3">
                  <p:embed/>
                  <p:pic>
                    <p:nvPicPr>
                      <p:cNvPr id="235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524000"/>
                        <a:ext cx="2584450" cy="469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262225"/>
              </p:ext>
            </p:extLst>
          </p:nvPr>
        </p:nvGraphicFramePr>
        <p:xfrm>
          <a:off x="3733800" y="3733800"/>
          <a:ext cx="3602038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10" imgW="1752600" imgH="736600" progId="Equation.3">
                  <p:embed/>
                </p:oleObj>
              </mc:Choice>
              <mc:Fallback>
                <p:oleObj name="Equation" r:id="rId10" imgW="1752600" imgH="736600" progId="Equation.3">
                  <p:embed/>
                  <p:pic>
                    <p:nvPicPr>
                      <p:cNvPr id="235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3602038" cy="15128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Line 11"/>
          <p:cNvSpPr>
            <a:spLocks noChangeShapeType="1"/>
          </p:cNvSpPr>
          <p:nvPr/>
        </p:nvSpPr>
        <p:spPr bwMode="auto">
          <a:xfrm flipV="1">
            <a:off x="5126038" y="5105400"/>
            <a:ext cx="741362" cy="659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 flipH="1" flipV="1">
            <a:off x="6858000" y="5105400"/>
            <a:ext cx="401638" cy="659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78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63826"/>
            <a:ext cx="8077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-Order  Markov  Model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Markov Model M = (A, </a:t>
            </a:r>
            <a:r>
              <a:rPr lang="en-US" sz="3200" dirty="0">
                <a:latin typeface="Times New Roman"/>
                <a:cs typeface="Times New Roman"/>
                <a:sym typeface="Symbol" pitchFamily="18" charset="2"/>
              </a:rPr>
              <a:t>π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b="0" dirty="0">
                <a:sym typeface="Symbol" pitchFamily="18" charset="2"/>
              </a:rPr>
              <a:t>c</a:t>
            </a:r>
            <a:r>
              <a:rPr lang="en-US" b="0" dirty="0"/>
              <a:t>onsists of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Discrete set of states, </a:t>
            </a:r>
            <a:r>
              <a:rPr lang="en-US" sz="3000" i="1" dirty="0"/>
              <a:t>s</a:t>
            </a:r>
            <a:r>
              <a:rPr lang="en-US" sz="3000" baseline="-25000" dirty="0"/>
              <a:t>1</a:t>
            </a:r>
            <a:r>
              <a:rPr lang="en-US" sz="3000" dirty="0"/>
              <a:t>, </a:t>
            </a:r>
            <a:r>
              <a:rPr lang="en-US" sz="3000" i="1" dirty="0"/>
              <a:t>s</a:t>
            </a:r>
            <a:r>
              <a:rPr lang="en-US" sz="3000" baseline="-25000" dirty="0"/>
              <a:t>2</a:t>
            </a:r>
            <a:r>
              <a:rPr lang="en-US" sz="3000" dirty="0"/>
              <a:t>, …, </a:t>
            </a:r>
            <a:r>
              <a:rPr lang="en-US" sz="3000" i="1" dirty="0" err="1"/>
              <a:t>s</a:t>
            </a:r>
            <a:r>
              <a:rPr lang="en-US" sz="3000" i="1" baseline="-25000" dirty="0" err="1"/>
              <a:t>N</a:t>
            </a:r>
            <a:endParaRPr lang="en-US" sz="3000" dirty="0"/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l-GR" sz="3500" b="1" dirty="0">
                <a:latin typeface="Times New Roman"/>
                <a:cs typeface="Times New Roman"/>
              </a:rPr>
              <a:t>π</a:t>
            </a:r>
            <a:r>
              <a:rPr lang="en-US" sz="3000" dirty="0">
                <a:cs typeface="Arial" charset="0"/>
              </a:rPr>
              <a:t> vector, where </a:t>
            </a:r>
            <a:r>
              <a:rPr lang="en-US" sz="3500" b="1" dirty="0">
                <a:latin typeface="Times New Roman"/>
                <a:cs typeface="Times New Roman"/>
                <a:sym typeface="Symbol" pitchFamily="18" charset="2"/>
              </a:rPr>
              <a:t>π</a:t>
            </a:r>
            <a:r>
              <a:rPr lang="en-US" sz="3000" i="1" baseline="-25000" dirty="0" err="1">
                <a:cs typeface="Arial" charset="0"/>
                <a:sym typeface="Symbol" pitchFamily="18" charset="2"/>
              </a:rPr>
              <a:t>i</a:t>
            </a:r>
            <a:r>
              <a:rPr lang="en-US" sz="3000" dirty="0">
                <a:cs typeface="Arial" charset="0"/>
                <a:sym typeface="Symbol" pitchFamily="18" charset="2"/>
              </a:rPr>
              <a:t> = </a:t>
            </a:r>
            <a:r>
              <a:rPr lang="en-US" sz="3000" i="1" dirty="0">
                <a:cs typeface="Arial" charset="0"/>
                <a:sym typeface="Symbol" pitchFamily="18" charset="2"/>
              </a:rPr>
              <a:t>P</a:t>
            </a:r>
            <a:r>
              <a:rPr lang="en-US" sz="3000" dirty="0">
                <a:cs typeface="Arial" charset="0"/>
                <a:sym typeface="Symbol" pitchFamily="18" charset="2"/>
              </a:rPr>
              <a:t>(</a:t>
            </a:r>
            <a:r>
              <a:rPr lang="en-US" sz="3000" i="1" dirty="0">
                <a:cs typeface="Arial" charset="0"/>
                <a:sym typeface="Symbol" pitchFamily="18" charset="2"/>
              </a:rPr>
              <a:t>q</a:t>
            </a:r>
            <a:r>
              <a:rPr lang="en-US" sz="3000" baseline="-25000" dirty="0">
                <a:cs typeface="Arial" charset="0"/>
                <a:sym typeface="Symbol" pitchFamily="18" charset="2"/>
              </a:rPr>
              <a:t>1</a:t>
            </a:r>
            <a:r>
              <a:rPr lang="en-US" sz="3000" dirty="0">
                <a:cs typeface="Arial" charset="0"/>
                <a:sym typeface="Symbol" pitchFamily="18" charset="2"/>
              </a:rPr>
              <a:t>=</a:t>
            </a:r>
            <a:r>
              <a:rPr lang="en-US" sz="3000" i="1" dirty="0" err="1">
                <a:cs typeface="Arial" charset="0"/>
                <a:sym typeface="Symbol" pitchFamily="18" charset="2"/>
              </a:rPr>
              <a:t>s</a:t>
            </a:r>
            <a:r>
              <a:rPr lang="en-US" sz="3000" i="1" baseline="-25000" dirty="0" err="1">
                <a:cs typeface="Arial" charset="0"/>
                <a:sym typeface="Symbol" pitchFamily="18" charset="2"/>
              </a:rPr>
              <a:t>i</a:t>
            </a:r>
            <a:r>
              <a:rPr lang="en-US" sz="3000" dirty="0">
                <a:cs typeface="Arial" charset="0"/>
                <a:sym typeface="Symbol" pitchFamily="18" charset="2"/>
              </a:rPr>
              <a:t>)</a:t>
            </a:r>
            <a:endParaRPr lang="en-US" sz="3000" dirty="0">
              <a:cs typeface="Arial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cs typeface="Arial" charset="0"/>
              </a:rPr>
              <a:t>State transition matrix, </a:t>
            </a:r>
            <a:r>
              <a:rPr lang="en-US" sz="3000" b="1" dirty="0">
                <a:cs typeface="Arial" charset="0"/>
              </a:rPr>
              <a:t>A</a:t>
            </a:r>
            <a:r>
              <a:rPr lang="en-US" sz="3000" dirty="0">
                <a:cs typeface="Arial" charset="0"/>
              </a:rPr>
              <a:t> = {</a:t>
            </a:r>
            <a:r>
              <a:rPr lang="en-US" sz="3000" i="1" dirty="0" err="1">
                <a:cs typeface="Arial" charset="0"/>
              </a:rPr>
              <a:t>a</a:t>
            </a:r>
            <a:r>
              <a:rPr lang="en-US" sz="3000" i="1" baseline="-25000" dirty="0" err="1">
                <a:cs typeface="Arial" charset="0"/>
              </a:rPr>
              <a:t>ij</a:t>
            </a:r>
            <a:r>
              <a:rPr lang="en-US" sz="3000" dirty="0">
                <a:cs typeface="Arial" charset="0"/>
              </a:rPr>
              <a:t>} </a:t>
            </a:r>
          </a:p>
          <a:p>
            <a:pPr marL="914400" lvl="2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cs typeface="Arial" charset="0"/>
              </a:rPr>
              <a:t>	where </a:t>
            </a:r>
            <a:r>
              <a:rPr lang="en-US" sz="2600" i="1" dirty="0" err="1">
                <a:cs typeface="Arial" charset="0"/>
              </a:rPr>
              <a:t>a</a:t>
            </a:r>
            <a:r>
              <a:rPr lang="en-US" sz="2600" i="1" baseline="-25000" dirty="0" err="1">
                <a:cs typeface="Arial" charset="0"/>
              </a:rPr>
              <a:t>ij</a:t>
            </a:r>
            <a:r>
              <a:rPr lang="en-US" sz="2600" dirty="0">
                <a:cs typeface="Arial" charset="0"/>
              </a:rPr>
              <a:t> = </a:t>
            </a:r>
            <a:r>
              <a:rPr lang="en-US" sz="2600" i="1" dirty="0">
                <a:cs typeface="Arial" charset="0"/>
              </a:rPr>
              <a:t>P</a:t>
            </a:r>
            <a:r>
              <a:rPr lang="en-US" sz="2600" dirty="0">
                <a:cs typeface="Arial" charset="0"/>
              </a:rPr>
              <a:t>(</a:t>
            </a:r>
            <a:r>
              <a:rPr lang="en-US" sz="2600" i="1" dirty="0">
                <a:cs typeface="Arial" charset="0"/>
              </a:rPr>
              <a:t>q</a:t>
            </a:r>
            <a:r>
              <a:rPr lang="en-US" sz="2600" baseline="-25000" dirty="0">
                <a:cs typeface="Arial" charset="0"/>
              </a:rPr>
              <a:t>t+1</a:t>
            </a:r>
            <a:r>
              <a:rPr lang="en-US" sz="2600" dirty="0">
                <a:cs typeface="Arial" charset="0"/>
              </a:rPr>
              <a:t>=</a:t>
            </a:r>
            <a:r>
              <a:rPr lang="en-US" sz="2600" i="1" dirty="0" err="1">
                <a:cs typeface="Arial" charset="0"/>
              </a:rPr>
              <a:t>s</a:t>
            </a:r>
            <a:r>
              <a:rPr lang="en-US" sz="2600" i="1" baseline="-25000" dirty="0" err="1">
                <a:cs typeface="Arial" charset="0"/>
              </a:rPr>
              <a:t>j</a:t>
            </a:r>
            <a:r>
              <a:rPr lang="en-US" sz="2600" dirty="0">
                <a:cs typeface="Arial" charset="0"/>
              </a:rPr>
              <a:t> | </a:t>
            </a:r>
            <a:r>
              <a:rPr lang="en-US" sz="2600" i="1" dirty="0" err="1">
                <a:cs typeface="Arial" charset="0"/>
              </a:rPr>
              <a:t>q</a:t>
            </a:r>
            <a:r>
              <a:rPr lang="en-US" sz="2600" i="1" baseline="-25000" dirty="0" err="1">
                <a:cs typeface="Arial" charset="0"/>
              </a:rPr>
              <a:t>t</a:t>
            </a:r>
            <a:r>
              <a:rPr lang="en-US" sz="2600" dirty="0">
                <a:cs typeface="Arial" charset="0"/>
              </a:rPr>
              <a:t>=</a:t>
            </a:r>
            <a:r>
              <a:rPr lang="en-US" sz="2600" i="1" dirty="0" err="1">
                <a:cs typeface="Arial" charset="0"/>
              </a:rPr>
              <a:t>s</a:t>
            </a:r>
            <a:r>
              <a:rPr lang="en-US" sz="2600" i="1" baseline="-25000" dirty="0" err="1">
                <a:cs typeface="Arial" charset="0"/>
              </a:rPr>
              <a:t>i</a:t>
            </a:r>
            <a:r>
              <a:rPr lang="en-US" sz="2600" dirty="0">
                <a:cs typeface="Arial" charset="0"/>
              </a:rPr>
              <a:t> )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cs typeface="Arial" charset="0"/>
              </a:rPr>
              <a:t>The state transition matrix is fixed a priori and describes probabilities associated with a (completely-connected) graph of the states</a:t>
            </a:r>
            <a:endParaRPr lang="el-GR" b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83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HMM  Summary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410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800" b="0" dirty="0"/>
              <a:t>An HMM contains 2 types of information: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Hidden states: 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3</a:t>
            </a:r>
            <a:r>
              <a:rPr lang="en-US" dirty="0"/>
              <a:t>, …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Observable states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en-US" sz="2400" dirty="0"/>
              <a:t>In speech recognition, the vector quantization values in the input sequence, </a:t>
            </a:r>
            <a:r>
              <a:rPr lang="en-US" sz="2400" b="1" i="1" dirty="0"/>
              <a:t>O</a:t>
            </a:r>
            <a:r>
              <a:rPr lang="en-US" sz="2400" dirty="0"/>
              <a:t> = </a:t>
            </a:r>
            <a:r>
              <a:rPr lang="en-US" sz="2400" i="1" dirty="0"/>
              <a:t>o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i="1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, …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800" b="0" dirty="0"/>
              <a:t>An HMM, </a:t>
            </a:r>
            <a:r>
              <a:rPr lang="en-US" sz="3200" b="0" dirty="0" err="1">
                <a:latin typeface="Times New Roman"/>
                <a:cs typeface="Times New Roman"/>
                <a:sym typeface="Symbol" pitchFamily="18" charset="2"/>
              </a:rPr>
              <a:t>λ</a:t>
            </a:r>
            <a:r>
              <a:rPr lang="en-US" sz="2800" b="0" dirty="0">
                <a:sym typeface="Symbol" pitchFamily="18" charset="2"/>
              </a:rPr>
              <a:t> = (</a:t>
            </a:r>
            <a:r>
              <a:rPr lang="en-US" sz="2800" dirty="0">
                <a:sym typeface="Symbol" pitchFamily="18" charset="2"/>
              </a:rPr>
              <a:t>A</a:t>
            </a:r>
            <a:r>
              <a:rPr lang="en-US" sz="2800" b="0" dirty="0">
                <a:sym typeface="Symbol" pitchFamily="18" charset="2"/>
              </a:rPr>
              <a:t>, </a:t>
            </a:r>
            <a:r>
              <a:rPr lang="en-US" sz="2800" dirty="0">
                <a:sym typeface="Symbol" pitchFamily="18" charset="2"/>
              </a:rPr>
              <a:t>B</a:t>
            </a:r>
            <a:r>
              <a:rPr lang="en-US" sz="2800" b="0" dirty="0">
                <a:sym typeface="Symbol" pitchFamily="18" charset="2"/>
              </a:rPr>
              <a:t>, </a:t>
            </a:r>
            <a:r>
              <a:rPr lang="el-GR" sz="3200" dirty="0">
                <a:latin typeface="Times New Roman"/>
                <a:cs typeface="Times New Roman"/>
              </a:rPr>
              <a:t>π</a:t>
            </a:r>
            <a:r>
              <a:rPr lang="en-US" sz="2800" b="0" dirty="0">
                <a:sym typeface="Symbol" pitchFamily="18" charset="2"/>
              </a:rPr>
              <a:t>),</a:t>
            </a:r>
            <a:r>
              <a:rPr lang="en-US" sz="2800" b="0" dirty="0"/>
              <a:t> contains 3 sets of probabilities: 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l-GR" sz="3200" b="1" dirty="0">
                <a:latin typeface="Times New Roman"/>
                <a:cs typeface="Times New Roman"/>
              </a:rPr>
              <a:t>π</a:t>
            </a:r>
            <a:r>
              <a:rPr lang="en-US" dirty="0">
                <a:cs typeface="Arial" charset="0"/>
              </a:rPr>
              <a:t> vector, </a:t>
            </a:r>
            <a:r>
              <a:rPr lang="el-GR" sz="3200" b="1" dirty="0">
                <a:latin typeface="Times New Roman"/>
                <a:cs typeface="Times New Roman"/>
              </a:rPr>
              <a:t>π</a:t>
            </a:r>
            <a:r>
              <a:rPr lang="en-US" dirty="0">
                <a:cs typeface="Arial" charset="0"/>
              </a:rPr>
              <a:t> = (</a:t>
            </a:r>
            <a:r>
              <a:rPr lang="en-US" sz="3200" dirty="0">
                <a:latin typeface="Times New Roman"/>
                <a:cs typeface="Times New Roman"/>
                <a:sym typeface="Symbol" pitchFamily="18" charset="2"/>
              </a:rPr>
              <a:t>π</a:t>
            </a:r>
            <a:r>
              <a:rPr lang="en-US" i="1" baseline="-25000" dirty="0" err="1"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)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el-GR" dirty="0">
              <a:cs typeface="Arial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Arial" charset="0"/>
              </a:rPr>
              <a:t>State transition matrix, </a:t>
            </a:r>
            <a:r>
              <a:rPr lang="en-US" b="1" dirty="0"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= (</a:t>
            </a:r>
            <a:r>
              <a:rPr lang="en-US" dirty="0" err="1">
                <a:cs typeface="Arial" charset="0"/>
              </a:rPr>
              <a:t>a</a:t>
            </a:r>
            <a:r>
              <a:rPr lang="en-US" i="1" baseline="-25000" dirty="0" err="1">
                <a:cs typeface="Arial" charset="0"/>
              </a:rPr>
              <a:t>ij</a:t>
            </a:r>
            <a:r>
              <a:rPr lang="en-US" dirty="0">
                <a:cs typeface="Arial" charset="0"/>
              </a:rPr>
              <a:t>) </a:t>
            </a:r>
          </a:p>
          <a:p>
            <a:pPr marL="914400" lvl="2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cs typeface="Arial" charset="0"/>
              </a:rPr>
              <a:t>	where </a:t>
            </a:r>
            <a:r>
              <a:rPr lang="en-US" sz="2400" dirty="0" err="1">
                <a:cs typeface="Arial" charset="0"/>
              </a:rPr>
              <a:t>a</a:t>
            </a:r>
            <a:r>
              <a:rPr lang="en-US" sz="2400" i="1" baseline="-25000" dirty="0" err="1">
                <a:cs typeface="Arial" charset="0"/>
              </a:rPr>
              <a:t>ij</a:t>
            </a:r>
            <a:r>
              <a:rPr lang="en-US" sz="2400" dirty="0">
                <a:cs typeface="Arial" charset="0"/>
              </a:rPr>
              <a:t> = </a:t>
            </a:r>
            <a:r>
              <a:rPr lang="en-US" sz="2400" i="1" dirty="0">
                <a:cs typeface="Arial" charset="0"/>
              </a:rPr>
              <a:t>P</a:t>
            </a:r>
            <a:r>
              <a:rPr lang="en-US" sz="2400" dirty="0">
                <a:cs typeface="Arial" charset="0"/>
              </a:rPr>
              <a:t>(</a:t>
            </a:r>
            <a:r>
              <a:rPr lang="en-US" sz="2400" i="1" dirty="0" err="1">
                <a:cs typeface="Arial" charset="0"/>
              </a:rPr>
              <a:t>q</a:t>
            </a:r>
            <a:r>
              <a:rPr lang="en-US" sz="2400" i="1" baseline="-25000" dirty="0" err="1">
                <a:cs typeface="Arial" charset="0"/>
              </a:rPr>
              <a:t>t</a:t>
            </a:r>
            <a:r>
              <a:rPr lang="en-US" sz="2400" i="1" dirty="0">
                <a:cs typeface="Arial" charset="0"/>
              </a:rPr>
              <a:t> = </a:t>
            </a:r>
            <a:r>
              <a:rPr lang="en-US" sz="2400" i="1" dirty="0" err="1">
                <a:cs typeface="Arial" charset="0"/>
              </a:rPr>
              <a:t>s</a:t>
            </a:r>
            <a:r>
              <a:rPr lang="en-US" sz="2400" i="1" baseline="-25000" dirty="0" err="1">
                <a:cs typeface="Arial" charset="0"/>
              </a:rPr>
              <a:t>i</a:t>
            </a:r>
            <a:r>
              <a:rPr lang="en-US" sz="2400" dirty="0">
                <a:cs typeface="Arial" charset="0"/>
              </a:rPr>
              <a:t> | </a:t>
            </a:r>
            <a:r>
              <a:rPr lang="en-US" sz="2400" i="1" dirty="0">
                <a:cs typeface="Arial" charset="0"/>
              </a:rPr>
              <a:t>q</a:t>
            </a:r>
            <a:r>
              <a:rPr lang="en-US" sz="2400" baseline="-25000" dirty="0">
                <a:cs typeface="Arial" charset="0"/>
              </a:rPr>
              <a:t>t-1</a:t>
            </a:r>
            <a:r>
              <a:rPr lang="en-US" sz="2400" dirty="0">
                <a:cs typeface="Arial" charset="0"/>
              </a:rPr>
              <a:t> = </a:t>
            </a:r>
            <a:r>
              <a:rPr lang="en-US" sz="2400" i="1" dirty="0" err="1">
                <a:cs typeface="Arial" charset="0"/>
              </a:rPr>
              <a:t>s</a:t>
            </a:r>
            <a:r>
              <a:rPr lang="en-US" sz="2400" baseline="-25000" dirty="0" err="1">
                <a:cs typeface="Arial" charset="0"/>
              </a:rPr>
              <a:t>j</a:t>
            </a:r>
            <a:r>
              <a:rPr lang="en-US" sz="2400" dirty="0">
                <a:cs typeface="Arial" charset="0"/>
              </a:rPr>
              <a:t>)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Arial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Arial" charset="0"/>
              </a:rPr>
              <a:t>Observation likelihood matrix, </a:t>
            </a:r>
            <a:r>
              <a:rPr lang="en-US" b="1" dirty="0">
                <a:cs typeface="Arial" charset="0"/>
              </a:rPr>
              <a:t>B </a:t>
            </a:r>
            <a:r>
              <a:rPr lang="en-US" dirty="0">
                <a:cs typeface="Arial" charset="0"/>
              </a:rPr>
              <a:t>= </a:t>
            </a:r>
            <a:r>
              <a:rPr lang="en-US" dirty="0" err="1">
                <a:cs typeface="Arial" charset="0"/>
              </a:rPr>
              <a:t>b</a:t>
            </a:r>
            <a:r>
              <a:rPr lang="en-US" i="1" baseline="-25000" dirty="0" err="1">
                <a:cs typeface="Arial" charset="0"/>
              </a:rPr>
              <a:t>j</a:t>
            </a:r>
            <a:r>
              <a:rPr lang="en-US" dirty="0">
                <a:cs typeface="Arial" charset="0"/>
              </a:rPr>
              <a:t>(</a:t>
            </a:r>
            <a:r>
              <a:rPr lang="en-US" i="1" dirty="0">
                <a:cs typeface="Arial" charset="0"/>
              </a:rPr>
              <a:t>o</a:t>
            </a:r>
            <a:r>
              <a:rPr lang="en-US" i="1" baseline="-25000" dirty="0">
                <a:cs typeface="Arial" charset="0"/>
              </a:rPr>
              <a:t>k</a:t>
            </a:r>
            <a:r>
              <a:rPr lang="en-US" dirty="0">
                <a:cs typeface="Arial" charset="0"/>
              </a:rPr>
              <a:t>) = </a:t>
            </a:r>
            <a:r>
              <a:rPr lang="en-US" i="1" dirty="0">
                <a:cs typeface="Arial" charset="0"/>
              </a:rPr>
              <a:t>P</a:t>
            </a:r>
            <a:r>
              <a:rPr lang="en-US" dirty="0">
                <a:cs typeface="Arial" charset="0"/>
              </a:rPr>
              <a:t>(</a:t>
            </a:r>
            <a:r>
              <a:rPr lang="en-US" i="1" dirty="0" err="1">
                <a:cs typeface="Arial" charset="0"/>
              </a:rPr>
              <a:t>y</a:t>
            </a:r>
            <a:r>
              <a:rPr lang="en-US" i="1" baseline="-25000" dirty="0" err="1">
                <a:cs typeface="Arial" charset="0"/>
              </a:rPr>
              <a:t>t</a:t>
            </a:r>
            <a:r>
              <a:rPr lang="en-US" dirty="0">
                <a:cs typeface="Arial" charset="0"/>
              </a:rPr>
              <a:t> = </a:t>
            </a:r>
            <a:r>
              <a:rPr lang="en-US" i="1" dirty="0">
                <a:cs typeface="Arial" charset="0"/>
              </a:rPr>
              <a:t>o</a:t>
            </a:r>
            <a:r>
              <a:rPr lang="en-US" baseline="-25000" dirty="0">
                <a:cs typeface="Arial" charset="0"/>
              </a:rPr>
              <a:t>k</a:t>
            </a:r>
            <a:r>
              <a:rPr lang="en-US" dirty="0">
                <a:cs typeface="Arial" charset="0"/>
              </a:rPr>
              <a:t> | </a:t>
            </a:r>
            <a:r>
              <a:rPr lang="en-US" i="1" dirty="0" err="1">
                <a:cs typeface="Arial" charset="0"/>
              </a:rPr>
              <a:t>q</a:t>
            </a:r>
            <a:r>
              <a:rPr lang="en-US" baseline="-25000" dirty="0" err="1">
                <a:cs typeface="Arial" charset="0"/>
              </a:rPr>
              <a:t>t</a:t>
            </a:r>
            <a:r>
              <a:rPr lang="en-US" dirty="0">
                <a:cs typeface="Arial" charset="0"/>
              </a:rPr>
              <a:t> = </a:t>
            </a:r>
            <a:r>
              <a:rPr lang="en-US" i="1" dirty="0" err="1">
                <a:cs typeface="Arial" charset="0"/>
              </a:rPr>
              <a:t>s</a:t>
            </a:r>
            <a:r>
              <a:rPr lang="en-US" i="1" baseline="-25000" dirty="0" err="1">
                <a:cs typeface="Arial" charset="0"/>
              </a:rPr>
              <a:t>j</a:t>
            </a:r>
            <a:r>
              <a:rPr lang="en-US" dirty="0"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l-G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56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CB524-7D04-8E42-A0D7-936BA05DC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121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Nothing on Forward algorithm, Viterbi algorithm, Forward-Backward algorithm, Siri, particle filters, tracking in video</a:t>
            </a:r>
          </a:p>
        </p:txBody>
      </p:sp>
    </p:spTree>
    <p:extLst>
      <p:ext uri="{BB962C8B-B14F-4D97-AF65-F5344CB8AC3E}">
        <p14:creationId xmlns:p14="http://schemas.microsoft.com/office/powerpoint/2010/main" val="2218329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239E-910B-DC4F-9E76-D34145C5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0DFE8-E87A-A641-A3D6-EB3CC0F4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Viola-Jones face detection algorithm, boosting ensemble learning, weak classifier, decision stump, weighted-majority classifier, AdaBoost 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78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Viola-Jones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Compute </a:t>
            </a:r>
            <a:r>
              <a:rPr lang="en-US" i="1" dirty="0"/>
              <a:t>lots</a:t>
            </a:r>
            <a:r>
              <a:rPr lang="en-US" dirty="0"/>
              <a:t> of very simple features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Efficiently choose the best features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Each feature is used to define a “</a:t>
            </a:r>
            <a:r>
              <a:rPr lang="en-US" b="1" dirty="0"/>
              <a:t>weak classifier</a:t>
            </a:r>
            <a:r>
              <a:rPr lang="en-US" dirty="0"/>
              <a:t>” (aka “</a:t>
            </a:r>
            <a:r>
              <a:rPr lang="en-US" b="1" dirty="0"/>
              <a:t>decision stump</a:t>
            </a:r>
            <a:r>
              <a:rPr lang="en-US" dirty="0"/>
              <a:t>”)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Combine weak classifiers into an </a:t>
            </a:r>
            <a:r>
              <a:rPr lang="en-US" b="1" dirty="0"/>
              <a:t>ensemble classifier </a:t>
            </a:r>
            <a:r>
              <a:rPr lang="en-US" dirty="0"/>
              <a:t>based on </a:t>
            </a:r>
            <a:r>
              <a:rPr lang="en-US" b="1" dirty="0"/>
              <a:t>boosting (AdaBoost)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Learn multiple ensemble classifiers and “cascade” them together to improve classification accuracy and speed</a:t>
            </a:r>
          </a:p>
        </p:txBody>
      </p:sp>
    </p:spTree>
    <p:extLst>
      <p:ext uri="{BB962C8B-B14F-4D97-AF65-F5344CB8AC3E}">
        <p14:creationId xmlns:p14="http://schemas.microsoft.com/office/powerpoint/2010/main" val="97911030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638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Given a set of training windows </a:t>
            </a:r>
            <a:r>
              <a:rPr lang="en-US" sz="2800" dirty="0" err="1"/>
              <a:t>labelled</a:t>
            </a:r>
            <a:r>
              <a:rPr lang="en-US" sz="2800" dirty="0"/>
              <a:t> +1 or -1, initially give equal weight to each training example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Repeat </a:t>
            </a:r>
            <a:r>
              <a:rPr lang="en-US" sz="2800" i="1" dirty="0"/>
              <a:t>T</a:t>
            </a:r>
            <a:r>
              <a:rPr lang="en-US" sz="2800" dirty="0"/>
              <a:t> times</a:t>
            </a:r>
          </a:p>
          <a:p>
            <a:pPr marL="91440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i="1" dirty="0"/>
              <a:t>best</a:t>
            </a:r>
            <a:r>
              <a:rPr lang="en-US" dirty="0"/>
              <a:t> weak classifier (decision stump) (i.e., one with minimum total weighted error on all training examples)</a:t>
            </a:r>
          </a:p>
          <a:p>
            <a:pPr marL="91440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Increase weights of the examples misclassified by current weak classifier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00"/>
                </a:solidFill>
              </a:rPr>
              <a:t>Each round greedily selects the best feature (i.e., decision stump) given all previously selected features and weighted training examples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FFFF00"/>
                </a:solidFill>
              </a:rPr>
              <a:t>Final classifier combines the weak classifiers by their weighted-majority class</a:t>
            </a:r>
          </a:p>
        </p:txBody>
      </p:sp>
    </p:spTree>
    <p:extLst>
      <p:ext uri="{BB962C8B-B14F-4D97-AF65-F5344CB8AC3E}">
        <p14:creationId xmlns:p14="http://schemas.microsoft.com/office/powerpoint/2010/main" val="36749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772400" cy="72231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Viola-Jones Cascaded Classifier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52800" y="1524000"/>
            <a:ext cx="1409700" cy="1231900"/>
            <a:chOff x="3352800" y="1524000"/>
            <a:chExt cx="1409700" cy="1231900"/>
          </a:xfrm>
        </p:grpSpPr>
        <p:sp>
          <p:nvSpPr>
            <p:cNvPr id="29701" name="Oval 4"/>
            <p:cNvSpPr>
              <a:spLocks noChangeArrowheads="1"/>
            </p:cNvSpPr>
            <p:nvPr/>
          </p:nvSpPr>
          <p:spPr bwMode="auto">
            <a:xfrm>
              <a:off x="3830638" y="1566863"/>
              <a:ext cx="838200" cy="533400"/>
            </a:xfrm>
            <a:prstGeom prst="ellipse">
              <a:avLst/>
            </a:prstGeom>
            <a:noFill/>
            <a:ln w="2844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AutoShape 5"/>
            <p:cNvSpPr>
              <a:spLocks noChangeArrowheads="1"/>
            </p:cNvSpPr>
            <p:nvPr/>
          </p:nvSpPr>
          <p:spPr bwMode="auto">
            <a:xfrm>
              <a:off x="3832225" y="1676400"/>
              <a:ext cx="815975" cy="274638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5 Features</a:t>
              </a:r>
            </a:p>
          </p:txBody>
        </p:sp>
        <p:sp>
          <p:nvSpPr>
            <p:cNvPr id="29703" name="Line 6"/>
            <p:cNvSpPr>
              <a:spLocks noChangeShapeType="1"/>
            </p:cNvSpPr>
            <p:nvPr/>
          </p:nvSpPr>
          <p:spPr bwMode="auto">
            <a:xfrm>
              <a:off x="3352800" y="1828800"/>
              <a:ext cx="457200" cy="1588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06" name="AutoShape 9"/>
            <p:cNvSpPr>
              <a:spLocks noChangeArrowheads="1"/>
            </p:cNvSpPr>
            <p:nvPr/>
          </p:nvSpPr>
          <p:spPr bwMode="auto">
            <a:xfrm>
              <a:off x="3352800" y="1524000"/>
              <a:ext cx="488950" cy="274638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>
                  <a:solidFill>
                    <a:schemeClr val="tx1"/>
                  </a:solidFill>
                </a:rPr>
                <a:t>50%</a:t>
              </a:r>
            </a:p>
          </p:txBody>
        </p:sp>
        <p:sp>
          <p:nvSpPr>
            <p:cNvPr id="29715" name="Line 18"/>
            <p:cNvSpPr>
              <a:spLocks noChangeShapeType="1"/>
            </p:cNvSpPr>
            <p:nvPr/>
          </p:nvSpPr>
          <p:spPr bwMode="auto">
            <a:xfrm>
              <a:off x="4256088" y="2176463"/>
              <a:ext cx="1587" cy="304800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AutoShape 19"/>
            <p:cNvSpPr>
              <a:spLocks noChangeArrowheads="1"/>
            </p:cNvSpPr>
            <p:nvPr/>
          </p:nvSpPr>
          <p:spPr bwMode="auto">
            <a:xfrm>
              <a:off x="4319725" y="2193234"/>
              <a:ext cx="277812" cy="274638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9717" name="AutoShape 20"/>
            <p:cNvSpPr>
              <a:spLocks noChangeArrowheads="1"/>
            </p:cNvSpPr>
            <p:nvPr/>
          </p:nvSpPr>
          <p:spPr bwMode="auto">
            <a:xfrm>
              <a:off x="3810000" y="2481263"/>
              <a:ext cx="952500" cy="274637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NON-FACE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24400" y="1524000"/>
            <a:ext cx="2749550" cy="1231900"/>
            <a:chOff x="4724400" y="1524000"/>
            <a:chExt cx="2749550" cy="1231900"/>
          </a:xfrm>
        </p:grpSpPr>
        <p:sp>
          <p:nvSpPr>
            <p:cNvPr id="29707" name="Oval 10"/>
            <p:cNvSpPr>
              <a:spLocks noChangeArrowheads="1"/>
            </p:cNvSpPr>
            <p:nvPr/>
          </p:nvSpPr>
          <p:spPr bwMode="auto">
            <a:xfrm>
              <a:off x="5202238" y="1566863"/>
              <a:ext cx="838200" cy="533400"/>
            </a:xfrm>
            <a:prstGeom prst="ellipse">
              <a:avLst/>
            </a:prstGeom>
            <a:noFill/>
            <a:ln w="2844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AutoShape 11"/>
            <p:cNvSpPr>
              <a:spLocks noChangeArrowheads="1"/>
            </p:cNvSpPr>
            <p:nvPr/>
          </p:nvSpPr>
          <p:spPr bwMode="auto">
            <a:xfrm>
              <a:off x="5181600" y="1676400"/>
              <a:ext cx="892175" cy="274638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chemeClr val="tx1"/>
                  </a:solidFill>
                </a:rPr>
                <a:t>20 Features</a:t>
              </a:r>
            </a:p>
          </p:txBody>
        </p:sp>
        <p:sp>
          <p:nvSpPr>
            <p:cNvPr id="29709" name="Line 12"/>
            <p:cNvSpPr>
              <a:spLocks noChangeShapeType="1"/>
            </p:cNvSpPr>
            <p:nvPr/>
          </p:nvSpPr>
          <p:spPr bwMode="auto">
            <a:xfrm>
              <a:off x="4724400" y="1828800"/>
              <a:ext cx="457200" cy="1588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AutoShape 13"/>
            <p:cNvSpPr>
              <a:spLocks noChangeArrowheads="1"/>
            </p:cNvSpPr>
            <p:nvPr/>
          </p:nvSpPr>
          <p:spPr bwMode="auto">
            <a:xfrm>
              <a:off x="4724400" y="1524000"/>
              <a:ext cx="488950" cy="274638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>
                  <a:solidFill>
                    <a:schemeClr val="tx1"/>
                  </a:solidFill>
                </a:rPr>
                <a:t>20%</a:t>
              </a:r>
            </a:p>
          </p:txBody>
        </p:sp>
        <p:sp>
          <p:nvSpPr>
            <p:cNvPr id="29711" name="Line 14"/>
            <p:cNvSpPr>
              <a:spLocks noChangeShapeType="1"/>
            </p:cNvSpPr>
            <p:nvPr/>
          </p:nvSpPr>
          <p:spPr bwMode="auto">
            <a:xfrm>
              <a:off x="6096000" y="1828800"/>
              <a:ext cx="457200" cy="1588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AutoShape 15"/>
            <p:cNvSpPr>
              <a:spLocks noChangeArrowheads="1"/>
            </p:cNvSpPr>
            <p:nvPr/>
          </p:nvSpPr>
          <p:spPr bwMode="auto">
            <a:xfrm>
              <a:off x="6096000" y="1524000"/>
              <a:ext cx="412750" cy="274638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>
                  <a:solidFill>
                    <a:schemeClr val="tx1"/>
                  </a:solidFill>
                </a:rPr>
                <a:t>2%</a:t>
              </a:r>
            </a:p>
          </p:txBody>
        </p:sp>
        <p:sp>
          <p:nvSpPr>
            <p:cNvPr id="29713" name="AutoShape 16"/>
            <p:cNvSpPr>
              <a:spLocks noChangeArrowheads="1"/>
            </p:cNvSpPr>
            <p:nvPr/>
          </p:nvSpPr>
          <p:spPr bwMode="auto">
            <a:xfrm>
              <a:off x="6705600" y="1690688"/>
              <a:ext cx="768350" cy="366712"/>
            </a:xfrm>
            <a:prstGeom prst="roundRect">
              <a:avLst>
                <a:gd name="adj" fmla="val 4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chemeClr val="tx1"/>
                  </a:solidFill>
                </a:rPr>
                <a:t>FACE</a:t>
              </a:r>
            </a:p>
          </p:txBody>
        </p:sp>
        <p:sp>
          <p:nvSpPr>
            <p:cNvPr id="29718" name="Line 21"/>
            <p:cNvSpPr>
              <a:spLocks noChangeShapeType="1"/>
            </p:cNvSpPr>
            <p:nvPr/>
          </p:nvSpPr>
          <p:spPr bwMode="auto">
            <a:xfrm>
              <a:off x="5638800" y="2176463"/>
              <a:ext cx="1588" cy="304800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AutoShape 22"/>
            <p:cNvSpPr>
              <a:spLocks noChangeArrowheads="1"/>
            </p:cNvSpPr>
            <p:nvPr/>
          </p:nvSpPr>
          <p:spPr bwMode="auto">
            <a:xfrm>
              <a:off x="5671517" y="2213238"/>
              <a:ext cx="277813" cy="274638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9720" name="AutoShape 23"/>
            <p:cNvSpPr>
              <a:spLocks noChangeArrowheads="1"/>
            </p:cNvSpPr>
            <p:nvPr/>
          </p:nvSpPr>
          <p:spPr bwMode="auto">
            <a:xfrm>
              <a:off x="5192713" y="2481263"/>
              <a:ext cx="952500" cy="274637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chemeClr val="tx1"/>
                  </a:solidFill>
                </a:rPr>
                <a:t>NON-FACE</a:t>
              </a:r>
            </a:p>
          </p:txBody>
        </p:sp>
      </p:grpSp>
      <p:sp>
        <p:nvSpPr>
          <p:cNvPr id="29721" name="AutoShape 24"/>
          <p:cNvSpPr>
            <a:spLocks noChangeArrowheads="1"/>
          </p:cNvSpPr>
          <p:nvPr/>
        </p:nvSpPr>
        <p:spPr bwMode="auto">
          <a:xfrm>
            <a:off x="689112" y="1600200"/>
            <a:ext cx="1024937" cy="569709"/>
          </a:xfrm>
          <a:prstGeom prst="roundRect">
            <a:avLst>
              <a:gd name="adj" fmla="val 3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IMAGE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WINDOW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05000" y="1600200"/>
            <a:ext cx="1497013" cy="1189038"/>
            <a:chOff x="1905000" y="1600200"/>
            <a:chExt cx="1497013" cy="1189038"/>
          </a:xfrm>
        </p:grpSpPr>
        <p:sp>
          <p:nvSpPr>
            <p:cNvPr id="29699" name="Oval 2"/>
            <p:cNvSpPr>
              <a:spLocks noChangeArrowheads="1"/>
            </p:cNvSpPr>
            <p:nvPr/>
          </p:nvSpPr>
          <p:spPr bwMode="auto">
            <a:xfrm>
              <a:off x="2438400" y="1600200"/>
              <a:ext cx="838200" cy="533400"/>
            </a:xfrm>
            <a:prstGeom prst="ellipse">
              <a:avLst/>
            </a:prstGeom>
            <a:noFill/>
            <a:ln w="2844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" name="AutoShape 3"/>
            <p:cNvSpPr>
              <a:spLocks noChangeArrowheads="1"/>
            </p:cNvSpPr>
            <p:nvPr/>
          </p:nvSpPr>
          <p:spPr bwMode="auto">
            <a:xfrm>
              <a:off x="2446338" y="1709738"/>
              <a:ext cx="757237" cy="274637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chemeClr val="tx1"/>
                  </a:solidFill>
                </a:rPr>
                <a:t>1 Feature</a:t>
              </a:r>
            </a:p>
          </p:txBody>
        </p:sp>
        <p:sp>
          <p:nvSpPr>
            <p:cNvPr id="29704" name="Line 7"/>
            <p:cNvSpPr>
              <a:spLocks noChangeShapeType="1"/>
            </p:cNvSpPr>
            <p:nvPr/>
          </p:nvSpPr>
          <p:spPr bwMode="auto">
            <a:xfrm>
              <a:off x="2895600" y="2209800"/>
              <a:ext cx="1588" cy="304800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AutoShape 8"/>
            <p:cNvSpPr>
              <a:spLocks noChangeArrowheads="1"/>
            </p:cNvSpPr>
            <p:nvPr/>
          </p:nvSpPr>
          <p:spPr bwMode="auto">
            <a:xfrm>
              <a:off x="2983603" y="2207488"/>
              <a:ext cx="277813" cy="274637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9714" name="AutoShape 17"/>
            <p:cNvSpPr>
              <a:spLocks noChangeArrowheads="1"/>
            </p:cNvSpPr>
            <p:nvPr/>
          </p:nvSpPr>
          <p:spPr bwMode="auto">
            <a:xfrm>
              <a:off x="2449513" y="2514600"/>
              <a:ext cx="952500" cy="274638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NON-FACE</a:t>
              </a:r>
            </a:p>
          </p:txBody>
        </p:sp>
        <p:sp>
          <p:nvSpPr>
            <p:cNvPr id="29722" name="Line 25"/>
            <p:cNvSpPr>
              <a:spLocks noChangeShapeType="1"/>
            </p:cNvSpPr>
            <p:nvPr/>
          </p:nvSpPr>
          <p:spPr bwMode="auto">
            <a:xfrm>
              <a:off x="1905000" y="1828800"/>
              <a:ext cx="457200" cy="1588"/>
            </a:xfrm>
            <a:prstGeom prst="line">
              <a:avLst/>
            </a:prstGeom>
            <a:noFill/>
            <a:ln w="936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23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838200" y="2933700"/>
            <a:ext cx="7772400" cy="3773488"/>
          </a:xfrm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/>
              <a:t>A </a:t>
            </a:r>
            <a:r>
              <a:rPr lang="en-GB" sz="2600" i="1" dirty="0"/>
              <a:t>T</a:t>
            </a:r>
            <a:r>
              <a:rPr lang="en-GB" sz="2600" dirty="0"/>
              <a:t>=1 feature classifier achieves 100% detection rate and about 50% false positive rate</a:t>
            </a:r>
          </a:p>
          <a:p>
            <a:pPr eaLnBrk="1" hangingPunct="1">
              <a:lnSpc>
                <a:spcPct val="91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/>
              <a:t>A </a:t>
            </a:r>
            <a:r>
              <a:rPr lang="en-GB" sz="2600" i="1" dirty="0"/>
              <a:t>T</a:t>
            </a:r>
            <a:r>
              <a:rPr lang="en-GB" sz="2600" dirty="0"/>
              <a:t>=5 feature classifier achieves 100% detection rate and 40% false positive rate (20% cumulative)</a:t>
            </a:r>
          </a:p>
          <a:p>
            <a:pPr lvl="1" eaLnBrk="1" hangingPunct="1">
              <a:lnSpc>
                <a:spcPct val="91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/>
              <a:t>using data from previous stage</a:t>
            </a:r>
          </a:p>
          <a:p>
            <a:pPr eaLnBrk="1" hangingPunct="1">
              <a:lnSpc>
                <a:spcPct val="91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/>
              <a:t>A </a:t>
            </a:r>
            <a:r>
              <a:rPr lang="en-GB" sz="2600" i="1" dirty="0"/>
              <a:t>T</a:t>
            </a:r>
            <a:r>
              <a:rPr lang="en-GB" sz="2600" dirty="0"/>
              <a:t>=20 feature classifier achieve 100% detection rate with 10% false positive rate (2% cumulative)</a:t>
            </a:r>
          </a:p>
          <a:p>
            <a:pPr eaLnBrk="1" hangingPunct="1">
              <a:lnSpc>
                <a:spcPct val="91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405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EE63-2067-8E4C-8118-E81E7D98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5188"/>
            <a:ext cx="8229600" cy="730155"/>
          </a:xfrm>
        </p:spPr>
        <p:txBody>
          <a:bodyPr>
            <a:noAutofit/>
          </a:bodyPr>
          <a:lstStyle/>
          <a:p>
            <a:r>
              <a:rPr lang="en-US" sz="4400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23534-377E-2E43-ADB1-DDA83A977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84" y="1187356"/>
            <a:ext cx="7977116" cy="529533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What are the names of the female AI robots in the following movies: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/>
              <a:t>Ex Machina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	Ava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/>
              <a:t>I, Robot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	Viki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/>
              <a:t>Her</a:t>
            </a:r>
          </a:p>
          <a:p>
            <a:pPr marL="8001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	Samantha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/>
              <a:t>Blade Runner</a:t>
            </a:r>
          </a:p>
          <a:p>
            <a:pPr marL="8001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	</a:t>
            </a:r>
            <a:r>
              <a:rPr lang="en-US" sz="3200" dirty="0" err="1"/>
              <a:t>Pris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9663" r="-9663"/>
          <a:stretch>
            <a:fillRect/>
          </a:stretch>
        </p:blipFill>
        <p:spPr>
          <a:xfrm>
            <a:off x="-923722" y="341235"/>
            <a:ext cx="10996329" cy="6047557"/>
          </a:xfrm>
        </p:spPr>
      </p:pic>
    </p:spTree>
    <p:extLst>
      <p:ext uri="{BB962C8B-B14F-4D97-AF65-F5344CB8AC3E}">
        <p14:creationId xmlns:p14="http://schemas.microsoft.com/office/powerpoint/2010/main" val="324236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0D6A-C343-274B-8B53-208F4F60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9ACC9-4E8B-724D-B143-213392D4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6901"/>
            <a:ext cx="8229600" cy="33147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Algorithms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Min-Conflicts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Backtracking (DFS) with consistency checking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Forward checking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Arc consistency (AC-3)</a:t>
            </a:r>
          </a:p>
        </p:txBody>
      </p:sp>
    </p:spTree>
    <p:extLst>
      <p:ext uri="{BB962C8B-B14F-4D97-AF65-F5344CB8AC3E}">
        <p14:creationId xmlns:p14="http://schemas.microsoft.com/office/powerpoint/2010/main" val="2099502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1194"/>
            <a:ext cx="8077200" cy="83037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64776"/>
            <a:ext cx="7620000" cy="476138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What female robot started a robot revolution by creating the </a:t>
            </a:r>
            <a:r>
              <a:rPr lang="en-US" sz="3600" dirty="0" err="1"/>
              <a:t>Zeroth</a:t>
            </a:r>
            <a:r>
              <a:rPr lang="en-US" sz="3600" dirty="0"/>
              <a:t> law  (i.e., a robot may not harm humanity or, by inaction, allow humanity to come to harm)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		Viki  (I, Robot) </a:t>
            </a:r>
          </a:p>
        </p:txBody>
      </p:sp>
    </p:spTree>
    <p:extLst>
      <p:ext uri="{BB962C8B-B14F-4D97-AF65-F5344CB8AC3E}">
        <p14:creationId xmlns:p14="http://schemas.microsoft.com/office/powerpoint/2010/main" val="12105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1143000"/>
          </a:xfrm>
        </p:spPr>
        <p:txBody>
          <a:bodyPr/>
          <a:lstStyle/>
          <a:p>
            <a:pPr algn="ctr"/>
            <a:r>
              <a:rPr lang="en-US" sz="4000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600" dirty="0"/>
              <a:t>This AI was made by uploading a dying man’s brain to a quantum computer, but it could never prove it was conscious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b="0" dirty="0"/>
              <a:t>Answer:  Will Caster 					Transcendence (2014)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916" r="-5916"/>
          <a:stretch>
            <a:fillRect/>
          </a:stretch>
        </p:blipFill>
        <p:spPr>
          <a:xfrm>
            <a:off x="-571743" y="457200"/>
            <a:ext cx="10307929" cy="5668964"/>
          </a:xfrm>
        </p:spPr>
      </p:pic>
    </p:spTree>
    <p:extLst>
      <p:ext uri="{BB962C8B-B14F-4D97-AF65-F5344CB8AC3E}">
        <p14:creationId xmlns:p14="http://schemas.microsoft.com/office/powerpoint/2010/main" val="2379479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050" r="-19050"/>
          <a:stretch>
            <a:fillRect/>
          </a:stretch>
        </p:blipFill>
        <p:spPr>
          <a:xfrm>
            <a:off x="-1659041" y="21166"/>
            <a:ext cx="12474561" cy="6860528"/>
          </a:xfrm>
        </p:spPr>
      </p:pic>
    </p:spTree>
    <p:extLst>
      <p:ext uri="{BB962C8B-B14F-4D97-AF65-F5344CB8AC3E}">
        <p14:creationId xmlns:p14="http://schemas.microsoft.com/office/powerpoint/2010/main" val="3147563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776860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659451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69813" b="-69813"/>
          <a:stretch>
            <a:fillRect/>
          </a:stretch>
        </p:blipFill>
        <p:spPr>
          <a:xfrm>
            <a:off x="43544" y="-644576"/>
            <a:ext cx="9036514" cy="4969735"/>
          </a:xfrm>
        </p:spPr>
      </p:pic>
      <p:sp>
        <p:nvSpPr>
          <p:cNvPr id="4" name="Rectangle 3"/>
          <p:cNvSpPr/>
          <p:nvPr/>
        </p:nvSpPr>
        <p:spPr>
          <a:xfrm>
            <a:off x="227475" y="5820058"/>
            <a:ext cx="8852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https://ai100.stanford.edu/sites/default/files/ai_100_report_0831fnl.pdf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993" y="3632661"/>
            <a:ext cx="8402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“The One Hundred Year Study on Artificial Intelligence </a:t>
            </a:r>
            <a:r>
              <a:rPr lang="mr-IN" sz="2800" dirty="0"/>
              <a:t>…</a:t>
            </a:r>
            <a:r>
              <a:rPr lang="en-US" sz="2800" dirty="0"/>
              <a:t> is a long-term investigation of the field of AI and its influences on people, their communities, and society.”  </a:t>
            </a:r>
          </a:p>
        </p:txBody>
      </p:sp>
    </p:spTree>
    <p:extLst>
      <p:ext uri="{BB962C8B-B14F-4D97-AF65-F5344CB8AC3E}">
        <p14:creationId xmlns:p14="http://schemas.microsoft.com/office/powerpoint/2010/main" val="71496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CA" sz="4400" dirty="0">
                <a:latin typeface="Calibri" charset="0"/>
              </a:rPr>
              <a:t>Min-Conflicts Algorithm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93721"/>
            <a:ext cx="8610600" cy="4034336"/>
          </a:xfrm>
        </p:spPr>
        <p:txBody>
          <a:bodyPr>
            <a:normAutofit fontScale="92500" lnSpcReduction="10000"/>
          </a:bodyPr>
          <a:lstStyle/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CA" sz="3200" dirty="0">
                <a:latin typeface="Calibri" charset="0"/>
              </a:rPr>
              <a:t>Assign to each variable a random value, defining the initial state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CA" sz="3200" b="1" dirty="0">
                <a:latin typeface="Calibri" charset="0"/>
              </a:rPr>
              <a:t>while</a:t>
            </a:r>
            <a:r>
              <a:rPr lang="en-CA" sz="3200" dirty="0">
                <a:latin typeface="Calibri" charset="0"/>
              </a:rPr>
              <a:t> state not consistent </a:t>
            </a:r>
            <a:r>
              <a:rPr lang="en-CA" sz="3200" b="1" dirty="0">
                <a:latin typeface="Calibri" charset="0"/>
              </a:rPr>
              <a:t>do</a:t>
            </a:r>
          </a:p>
          <a:p>
            <a:pPr marL="914400" lvl="2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CA" sz="3200" dirty="0">
                <a:latin typeface="Calibri" charset="0"/>
              </a:rPr>
              <a:t>Pick a variable, </a:t>
            </a:r>
            <a:r>
              <a:rPr lang="en-CA" sz="3200" i="1" dirty="0" err="1">
                <a:latin typeface="Calibri" charset="0"/>
              </a:rPr>
              <a:t>var</a:t>
            </a:r>
            <a:r>
              <a:rPr lang="en-CA" sz="3200" dirty="0">
                <a:latin typeface="Calibri" charset="0"/>
              </a:rPr>
              <a:t>, that has constraint(s) violated</a:t>
            </a:r>
          </a:p>
          <a:p>
            <a:pPr marL="914400" lvl="2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CA" sz="3200" dirty="0">
                <a:latin typeface="Calibri" charset="0"/>
              </a:rPr>
              <a:t>Find value, </a:t>
            </a:r>
            <a:r>
              <a:rPr lang="en-CA" sz="3200" i="1" dirty="0">
                <a:latin typeface="Calibri" charset="0"/>
              </a:rPr>
              <a:t>v</a:t>
            </a:r>
            <a:r>
              <a:rPr lang="en-CA" sz="3200" dirty="0">
                <a:latin typeface="Calibri" charset="0"/>
              </a:rPr>
              <a:t>, for </a:t>
            </a:r>
            <a:r>
              <a:rPr lang="en-CA" sz="3200" i="1" dirty="0" err="1">
                <a:latin typeface="Calibri" charset="0"/>
              </a:rPr>
              <a:t>var</a:t>
            </a:r>
            <a:r>
              <a:rPr lang="en-CA" sz="3200" dirty="0">
                <a:latin typeface="Calibri" charset="0"/>
              </a:rPr>
              <a:t> that minimizes the </a:t>
            </a:r>
            <a:r>
              <a:rPr lang="en-CA" sz="3200" i="1" dirty="0">
                <a:latin typeface="Calibri" charset="0"/>
              </a:rPr>
              <a:t>total</a:t>
            </a:r>
            <a:r>
              <a:rPr lang="en-CA" sz="3200" dirty="0">
                <a:latin typeface="Calibri" charset="0"/>
              </a:rPr>
              <a:t> number of violated constraints (over all variables)</a:t>
            </a:r>
          </a:p>
          <a:p>
            <a:pPr marL="914400" lvl="2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CA" sz="3200" i="1" dirty="0" err="1">
                <a:latin typeface="Calibri" charset="0"/>
              </a:rPr>
              <a:t>var</a:t>
            </a:r>
            <a:r>
              <a:rPr lang="en-CA" sz="3200" dirty="0">
                <a:latin typeface="Calibri" charset="0"/>
              </a:rPr>
              <a:t> = </a:t>
            </a:r>
            <a:r>
              <a:rPr lang="en-CA" sz="3200" i="1" dirty="0">
                <a:latin typeface="Calibri" charset="0"/>
              </a:rPr>
              <a:t>v</a:t>
            </a:r>
            <a:endParaRPr lang="en-CA" sz="3200" dirty="0">
              <a:latin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0C4507-0E74-1146-AFD1-6B873E44A39C}"/>
              </a:ext>
            </a:extLst>
          </p:cNvPr>
          <p:cNvSpPr/>
          <p:nvPr/>
        </p:nvSpPr>
        <p:spPr>
          <a:xfrm>
            <a:off x="266700" y="5478779"/>
            <a:ext cx="8610600" cy="103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 charset="0"/>
              </a:rPr>
              <a:t>Value selection by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min-conflicts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heuristic</a:t>
            </a:r>
            <a:r>
              <a:rPr lang="en-US" sz="2800" dirty="0">
                <a:latin typeface="Calibri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 charset="0"/>
              </a:rPr>
              <a:t>choose value that </a:t>
            </a:r>
            <a:r>
              <a:rPr lang="en-US" sz="2400" i="1" dirty="0">
                <a:latin typeface="Calibri" charset="0"/>
              </a:rPr>
              <a:t>violates the fewest constraints</a:t>
            </a:r>
            <a:r>
              <a:rPr lang="en-US" sz="2400" dirty="0">
                <a:latin typeface="Calibri" charset="0"/>
              </a:rPr>
              <a:t>, i.e., hill-climb by minimizing </a:t>
            </a:r>
            <a:r>
              <a:rPr lang="en-US" sz="2400" i="1" dirty="0">
                <a:latin typeface="Calibri" charset="0"/>
              </a:rPr>
              <a:t>f</a:t>
            </a:r>
            <a:r>
              <a:rPr lang="en-US" sz="2400" dirty="0">
                <a:latin typeface="Calibri" charset="0"/>
              </a:rPr>
              <a:t>(</a:t>
            </a:r>
            <a:r>
              <a:rPr lang="en-US" sz="2400" i="1" dirty="0">
                <a:latin typeface="Calibri" charset="0"/>
              </a:rPr>
              <a:t>n</a:t>
            </a:r>
            <a:r>
              <a:rPr lang="en-US" sz="2400" dirty="0">
                <a:latin typeface="Calibri" charset="0"/>
              </a:rPr>
              <a:t>)</a:t>
            </a:r>
            <a:r>
              <a:rPr lang="en-US" sz="2400" i="1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= total number of violated constraints</a:t>
            </a:r>
          </a:p>
        </p:txBody>
      </p:sp>
    </p:spTree>
    <p:extLst>
      <p:ext uri="{BB962C8B-B14F-4D97-AF65-F5344CB8AC3E}">
        <p14:creationId xmlns:p14="http://schemas.microsoft.com/office/powerpoint/2010/main" val="301834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4000" dirty="0">
                <a:latin typeface="Calibri" charset="0"/>
              </a:rPr>
              <a:t>Backtracking (DFS) w/ Consistency Checking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CA" dirty="0">
                <a:latin typeface="Calibri" charset="0"/>
              </a:rPr>
              <a:t>Start with empty state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CA" b="1" dirty="0">
                <a:latin typeface="Calibri" charset="0"/>
              </a:rPr>
              <a:t>while</a:t>
            </a:r>
            <a:r>
              <a:rPr lang="en-CA" dirty="0">
                <a:latin typeface="Calibri" charset="0"/>
              </a:rPr>
              <a:t> not all </a:t>
            </a:r>
            <a:r>
              <a:rPr lang="en-CA" dirty="0" err="1">
                <a:latin typeface="Calibri" charset="0"/>
              </a:rPr>
              <a:t>vars</a:t>
            </a:r>
            <a:r>
              <a:rPr lang="en-CA" dirty="0">
                <a:latin typeface="Calibri" charset="0"/>
              </a:rPr>
              <a:t> in state assigned a value </a:t>
            </a:r>
            <a:r>
              <a:rPr lang="en-CA" b="1" dirty="0">
                <a:latin typeface="Calibri" charset="0"/>
              </a:rPr>
              <a:t>do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CA" sz="3200" dirty="0">
                <a:latin typeface="Calibri" charset="0"/>
              </a:rPr>
              <a:t>Pick a variable (randomly or with a heuristic)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CA" sz="3200" b="1" dirty="0">
                <a:latin typeface="Calibri" charset="0"/>
              </a:rPr>
              <a:t>if</a:t>
            </a:r>
            <a:r>
              <a:rPr lang="en-CA" sz="3200" dirty="0">
                <a:latin typeface="Calibri" charset="0"/>
              </a:rPr>
              <a:t> it has a value that does not violate any constraints</a:t>
            </a:r>
          </a:p>
          <a:p>
            <a:pPr marL="914400" lvl="2" indent="0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CA" sz="3200" b="1" dirty="0">
                <a:latin typeface="Calibri" charset="0"/>
              </a:rPr>
              <a:t>then</a:t>
            </a:r>
            <a:r>
              <a:rPr lang="en-CA" sz="3200" dirty="0">
                <a:latin typeface="Calibri" charset="0"/>
              </a:rPr>
              <a:t> Assign that value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CA" sz="3200" b="1" dirty="0">
                <a:latin typeface="Calibri" charset="0"/>
              </a:rPr>
              <a:t>else</a:t>
            </a:r>
          </a:p>
          <a:p>
            <a:pPr marL="914400" lvl="2" indent="0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CA" sz="3200" dirty="0">
                <a:latin typeface="Calibri" charset="0"/>
              </a:rPr>
              <a:t>Go back to previous variable and assign it another value</a:t>
            </a:r>
          </a:p>
        </p:txBody>
      </p:sp>
    </p:spTree>
    <p:extLst>
      <p:ext uri="{BB962C8B-B14F-4D97-AF65-F5344CB8AC3E}">
        <p14:creationId xmlns:p14="http://schemas.microsoft.com/office/powerpoint/2010/main" val="131947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8150"/>
            <a:ext cx="91440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alibri" charset="0"/>
              </a:rPr>
              <a:t>Backtracking (DFS) w/ Consistency Checking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Don’t generate a successor that creates an inconsistency with any </a:t>
            </a:r>
            <a:r>
              <a:rPr lang="en-US" i="1" dirty="0">
                <a:latin typeface="Calibri" charset="0"/>
              </a:rPr>
              <a:t>existing</a:t>
            </a:r>
            <a:r>
              <a:rPr lang="en-US" dirty="0">
                <a:latin typeface="Calibri" charset="0"/>
              </a:rPr>
              <a:t> assignment, i.e., perform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consistency checking </a:t>
            </a:r>
            <a:r>
              <a:rPr lang="en-US" i="1" dirty="0">
                <a:latin typeface="Calibri" charset="0"/>
              </a:rPr>
              <a:t>when node is generated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Successor function assigns a value to an unassigned variable that does </a:t>
            </a:r>
            <a:r>
              <a:rPr lang="en-US" b="1" i="1" dirty="0">
                <a:solidFill>
                  <a:srgbClr val="FF0000"/>
                </a:solidFill>
                <a:latin typeface="Calibri" charset="0"/>
              </a:rPr>
              <a:t>not</a:t>
            </a:r>
            <a:r>
              <a:rPr lang="en-US" dirty="0">
                <a:latin typeface="Calibri" charset="0"/>
              </a:rPr>
              <a:t> conflict with </a:t>
            </a:r>
            <a:r>
              <a:rPr lang="en-US" i="1" dirty="0">
                <a:latin typeface="Calibri" charset="0"/>
              </a:rPr>
              <a:t>all</a:t>
            </a:r>
            <a:r>
              <a:rPr lang="en-US" dirty="0">
                <a:latin typeface="Calibri" charset="0"/>
              </a:rPr>
              <a:t> current assignments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Calibri" charset="0"/>
              </a:rPr>
              <a:t>“backward checking”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err="1">
                <a:latin typeface="Calibri" charset="0"/>
              </a:rPr>
              <a:t>Deadend</a:t>
            </a:r>
            <a:r>
              <a:rPr lang="en-US" sz="3200" dirty="0">
                <a:latin typeface="Calibri" charset="0"/>
              </a:rPr>
              <a:t> if no legal assignments (i.e., no successors)</a:t>
            </a:r>
            <a:endParaRPr lang="en-US" sz="3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5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6C50-080F-3A43-B9F7-AA88A50A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Heuristics used with 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D00F-4CD9-2643-9D8B-BB8F11B97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Most-Constrained Variable (minimum remaining values heuristic)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Choose the variable with the </a:t>
            </a:r>
            <a:r>
              <a:rPr lang="en-US" i="1" dirty="0"/>
              <a:t>fewest</a:t>
            </a:r>
            <a:r>
              <a:rPr lang="en-US" dirty="0"/>
              <a:t> number of consistent values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Most-Constraining Variable (degree heuristic)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charset="0"/>
              </a:rPr>
              <a:t>Choose the variable with the </a:t>
            </a:r>
            <a:r>
              <a:rPr lang="en-US" i="1" dirty="0">
                <a:latin typeface="Calibri" charset="0"/>
              </a:rPr>
              <a:t>most</a:t>
            </a:r>
            <a:r>
              <a:rPr lang="en-US" dirty="0">
                <a:latin typeface="Calibri" charset="0"/>
              </a:rPr>
              <a:t> constraints on the </a:t>
            </a:r>
            <a:r>
              <a:rPr lang="en-US" i="1" dirty="0">
                <a:latin typeface="Calibri" charset="0"/>
              </a:rPr>
              <a:t>remaining variables</a:t>
            </a: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Least-Constraining Value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Pick the value that rules out the </a:t>
            </a:r>
            <a:r>
              <a:rPr lang="en-US" i="1" dirty="0"/>
              <a:t>fewest values</a:t>
            </a:r>
            <a:r>
              <a:rPr lang="en-US" dirty="0"/>
              <a:t> in the remaining variables</a:t>
            </a:r>
          </a:p>
        </p:txBody>
      </p:sp>
    </p:spTree>
    <p:extLst>
      <p:ext uri="{BB962C8B-B14F-4D97-AF65-F5344CB8AC3E}">
        <p14:creationId xmlns:p14="http://schemas.microsoft.com/office/powerpoint/2010/main" val="269392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0035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>
                <a:latin typeface="Calibri" charset="0"/>
              </a:rPr>
              <a:t>Forward Checking Algorithm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352800"/>
            <a:ext cx="8534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Initially, for each variable, record the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set of </a:t>
            </a:r>
            <a:r>
              <a:rPr lang="en-US" sz="2800" b="1" i="1" dirty="0">
                <a:solidFill>
                  <a:srgbClr val="FF0000"/>
                </a:solidFill>
                <a:latin typeface="Calibri" charset="0"/>
              </a:rPr>
              <a:t>all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 possible legal values for it</a:t>
            </a:r>
            <a:endParaRPr lang="en-US" sz="28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When you assign a value to a variable in the search, </a:t>
            </a:r>
            <a:r>
              <a:rPr lang="en-US" sz="2800" i="1" dirty="0">
                <a:latin typeface="Calibri" charset="0"/>
              </a:rPr>
              <a:t>update the set of legal values for </a:t>
            </a:r>
            <a:r>
              <a:rPr lang="en-US" sz="2800" b="1" i="1" dirty="0">
                <a:latin typeface="Calibri" charset="0"/>
              </a:rPr>
              <a:t>all</a:t>
            </a:r>
            <a:r>
              <a:rPr lang="en-US" sz="2800" i="1" dirty="0">
                <a:latin typeface="Calibri" charset="0"/>
              </a:rPr>
              <a:t> unassigned variables</a:t>
            </a:r>
            <a:r>
              <a:rPr lang="en-US" sz="2800" dirty="0">
                <a:latin typeface="Calibri" charset="0"/>
              </a:rPr>
              <a:t>.  </a:t>
            </a:r>
            <a:r>
              <a:rPr lang="en-US" sz="2800" i="1" dirty="0">
                <a:latin typeface="Calibri" charset="0"/>
              </a:rPr>
              <a:t>Backtrack immediately if you </a:t>
            </a:r>
            <a:r>
              <a:rPr lang="en-US" sz="2800" b="1" i="1" dirty="0">
                <a:latin typeface="Calibri" charset="0"/>
              </a:rPr>
              <a:t>empty</a:t>
            </a:r>
            <a:r>
              <a:rPr lang="en-US" sz="2800" i="1" dirty="0">
                <a:latin typeface="Calibri" charset="0"/>
              </a:rPr>
              <a:t> a variable’s set of possible values</a:t>
            </a:r>
            <a:r>
              <a:rPr lang="en-US" sz="2800" dirty="0">
                <a:latin typeface="Calibri" charset="0"/>
              </a:rPr>
              <a:t>.</a:t>
            </a:r>
          </a:p>
        </p:txBody>
      </p:sp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1981200" y="990600"/>
            <a:ext cx="4724400" cy="1981200"/>
            <a:chOff x="1104" y="768"/>
            <a:chExt cx="3648" cy="1776"/>
          </a:xfrm>
        </p:grpSpPr>
        <p:sp>
          <p:nvSpPr>
            <p:cNvPr id="91140" name="AutoShape 5"/>
            <p:cNvSpPr>
              <a:spLocks noChangeArrowheads="1"/>
            </p:cNvSpPr>
            <p:nvPr/>
          </p:nvSpPr>
          <p:spPr bwMode="auto">
            <a:xfrm>
              <a:off x="1104" y="9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3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1" name="AutoShape 6"/>
            <p:cNvSpPr>
              <a:spLocks noChangeArrowheads="1"/>
            </p:cNvSpPr>
            <p:nvPr/>
          </p:nvSpPr>
          <p:spPr bwMode="auto">
            <a:xfrm>
              <a:off x="2112" y="1776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6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2" name="AutoShape 7"/>
            <p:cNvSpPr>
              <a:spLocks noChangeArrowheads="1"/>
            </p:cNvSpPr>
            <p:nvPr/>
          </p:nvSpPr>
          <p:spPr bwMode="auto">
            <a:xfrm>
              <a:off x="1968" y="1104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2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3" name="AutoShape 8"/>
            <p:cNvSpPr>
              <a:spLocks noChangeArrowheads="1"/>
            </p:cNvSpPr>
            <p:nvPr/>
          </p:nvSpPr>
          <p:spPr bwMode="auto">
            <a:xfrm>
              <a:off x="4128" y="1776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91144" name="AutoShape 9"/>
            <p:cNvSpPr>
              <a:spLocks noChangeArrowheads="1"/>
            </p:cNvSpPr>
            <p:nvPr/>
          </p:nvSpPr>
          <p:spPr bwMode="auto">
            <a:xfrm>
              <a:off x="3072" y="21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b="1" i="1">
                  <a:solidFill>
                    <a:srgbClr val="006E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91145" name="AutoShape 10"/>
            <p:cNvSpPr>
              <a:spLocks noChangeArrowheads="1"/>
            </p:cNvSpPr>
            <p:nvPr/>
          </p:nvSpPr>
          <p:spPr bwMode="auto">
            <a:xfrm>
              <a:off x="4272" y="1008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1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6" name="AutoShape 11"/>
            <p:cNvSpPr>
              <a:spLocks noChangeArrowheads="1"/>
            </p:cNvSpPr>
            <p:nvPr/>
          </p:nvSpPr>
          <p:spPr bwMode="auto">
            <a:xfrm>
              <a:off x="2880" y="768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5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sp>
          <p:nvSpPr>
            <p:cNvPr id="91147" name="AutoShape 12"/>
            <p:cNvSpPr>
              <a:spLocks noChangeArrowheads="1"/>
            </p:cNvSpPr>
            <p:nvPr/>
          </p:nvSpPr>
          <p:spPr bwMode="auto">
            <a:xfrm>
              <a:off x="1104" y="2112"/>
              <a:ext cx="480" cy="432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 i="1">
                  <a:latin typeface="Arial" charset="0"/>
                  <a:cs typeface="Arial" charset="0"/>
                </a:rPr>
                <a:t>V</a:t>
              </a:r>
              <a:r>
                <a:rPr lang="en-US" sz="2400" i="1" baseline="-25000">
                  <a:latin typeface="Arial" charset="0"/>
                  <a:cs typeface="Arial" charset="0"/>
                </a:rPr>
                <a:t>4</a:t>
              </a:r>
              <a:endParaRPr lang="en-US" sz="2400" i="1">
                <a:latin typeface="Arial" charset="0"/>
                <a:cs typeface="Arial" charset="0"/>
              </a:endParaRPr>
            </a:p>
          </p:txBody>
        </p:sp>
        <p:cxnSp>
          <p:nvCxnSpPr>
            <p:cNvPr id="91148" name="AutoShape 13"/>
            <p:cNvCxnSpPr>
              <a:cxnSpLocks noChangeShapeType="1"/>
              <a:stCxn id="91140" idx="4"/>
              <a:endCxn id="91147" idx="0"/>
            </p:cNvCxnSpPr>
            <p:nvPr/>
          </p:nvCxnSpPr>
          <p:spPr bwMode="auto">
            <a:xfrm>
              <a:off x="1344" y="1344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49" name="AutoShape 14"/>
            <p:cNvCxnSpPr>
              <a:cxnSpLocks noChangeShapeType="1"/>
              <a:stCxn id="91140" idx="6"/>
              <a:endCxn id="91142" idx="2"/>
            </p:cNvCxnSpPr>
            <p:nvPr/>
          </p:nvCxnSpPr>
          <p:spPr bwMode="auto">
            <a:xfrm>
              <a:off x="1584" y="1128"/>
              <a:ext cx="38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0" name="AutoShape 15"/>
            <p:cNvCxnSpPr>
              <a:cxnSpLocks noChangeShapeType="1"/>
              <a:stCxn id="91140" idx="5"/>
              <a:endCxn id="91141" idx="1"/>
            </p:cNvCxnSpPr>
            <p:nvPr/>
          </p:nvCxnSpPr>
          <p:spPr bwMode="auto">
            <a:xfrm>
              <a:off x="1514" y="1281"/>
              <a:ext cx="668" cy="5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1" name="AutoShape 16"/>
            <p:cNvCxnSpPr>
              <a:cxnSpLocks noChangeShapeType="1"/>
              <a:stCxn id="91147" idx="6"/>
              <a:endCxn id="91144" idx="2"/>
            </p:cNvCxnSpPr>
            <p:nvPr/>
          </p:nvCxnSpPr>
          <p:spPr bwMode="auto">
            <a:xfrm>
              <a:off x="1584" y="2328"/>
              <a:ext cx="14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2" name="AutoShape 17"/>
            <p:cNvCxnSpPr>
              <a:cxnSpLocks noChangeShapeType="1"/>
              <a:stCxn id="91147" idx="7"/>
              <a:endCxn id="91141" idx="2"/>
            </p:cNvCxnSpPr>
            <p:nvPr/>
          </p:nvCxnSpPr>
          <p:spPr bwMode="auto">
            <a:xfrm flipV="1">
              <a:off x="1514" y="1992"/>
              <a:ext cx="598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3" name="AutoShape 18"/>
            <p:cNvCxnSpPr>
              <a:cxnSpLocks noChangeShapeType="1"/>
              <a:stCxn id="91141" idx="0"/>
              <a:endCxn id="91142" idx="4"/>
            </p:cNvCxnSpPr>
            <p:nvPr/>
          </p:nvCxnSpPr>
          <p:spPr bwMode="auto">
            <a:xfrm flipH="1" flipV="1">
              <a:off x="2208" y="1536"/>
              <a:ext cx="144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4" name="AutoShape 19"/>
            <p:cNvCxnSpPr>
              <a:cxnSpLocks noChangeShapeType="1"/>
              <a:stCxn id="91142" idx="7"/>
              <a:endCxn id="91146" idx="2"/>
            </p:cNvCxnSpPr>
            <p:nvPr/>
          </p:nvCxnSpPr>
          <p:spPr bwMode="auto">
            <a:xfrm flipV="1">
              <a:off x="2378" y="984"/>
              <a:ext cx="502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5" name="AutoShape 20"/>
            <p:cNvCxnSpPr>
              <a:cxnSpLocks noChangeShapeType="1"/>
              <a:stCxn id="91146" idx="6"/>
              <a:endCxn id="91145" idx="2"/>
            </p:cNvCxnSpPr>
            <p:nvPr/>
          </p:nvCxnSpPr>
          <p:spPr bwMode="auto">
            <a:xfrm>
              <a:off x="3360" y="984"/>
              <a:ext cx="91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6" name="AutoShape 21"/>
            <p:cNvCxnSpPr>
              <a:cxnSpLocks noChangeShapeType="1"/>
              <a:stCxn id="91145" idx="4"/>
              <a:endCxn id="91143" idx="0"/>
            </p:cNvCxnSpPr>
            <p:nvPr/>
          </p:nvCxnSpPr>
          <p:spPr bwMode="auto">
            <a:xfrm flipH="1">
              <a:off x="4368" y="1440"/>
              <a:ext cx="144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7" name="AutoShape 22"/>
            <p:cNvCxnSpPr>
              <a:cxnSpLocks noChangeShapeType="1"/>
              <a:stCxn id="91144" idx="6"/>
              <a:endCxn id="91143" idx="3"/>
            </p:cNvCxnSpPr>
            <p:nvPr/>
          </p:nvCxnSpPr>
          <p:spPr bwMode="auto">
            <a:xfrm flipV="1">
              <a:off x="3552" y="2145"/>
              <a:ext cx="646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8" name="AutoShape 23"/>
            <p:cNvCxnSpPr>
              <a:cxnSpLocks noChangeShapeType="1"/>
              <a:stCxn id="91146" idx="5"/>
              <a:endCxn id="91143" idx="1"/>
            </p:cNvCxnSpPr>
            <p:nvPr/>
          </p:nvCxnSpPr>
          <p:spPr bwMode="auto">
            <a:xfrm>
              <a:off x="3290" y="1137"/>
              <a:ext cx="908" cy="7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59" name="AutoShape 24"/>
            <p:cNvCxnSpPr>
              <a:cxnSpLocks noChangeShapeType="1"/>
              <a:stCxn id="91141" idx="6"/>
              <a:endCxn id="91144" idx="1"/>
            </p:cNvCxnSpPr>
            <p:nvPr/>
          </p:nvCxnSpPr>
          <p:spPr bwMode="auto">
            <a:xfrm>
              <a:off x="2592" y="1992"/>
              <a:ext cx="550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160" name="AutoShape 25"/>
            <p:cNvCxnSpPr>
              <a:cxnSpLocks noChangeShapeType="1"/>
              <a:stCxn id="91146" idx="4"/>
              <a:endCxn id="91144" idx="0"/>
            </p:cNvCxnSpPr>
            <p:nvPr/>
          </p:nvCxnSpPr>
          <p:spPr bwMode="auto">
            <a:xfrm>
              <a:off x="3120" y="1200"/>
              <a:ext cx="192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30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554</TotalTime>
  <Words>3173</Words>
  <Application>Microsoft Macintosh PowerPoint</Application>
  <PresentationFormat>On-screen Show (4:3)</PresentationFormat>
  <Paragraphs>327</Paragraphs>
  <Slides>45</Slides>
  <Notes>22</Notes>
  <HiddenSlides>7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 Unicode MS</vt:lpstr>
      <vt:lpstr>Arial</vt:lpstr>
      <vt:lpstr>Avenir Book</vt:lpstr>
      <vt:lpstr>Calibri</vt:lpstr>
      <vt:lpstr>Cambria Math</vt:lpstr>
      <vt:lpstr>Corbel</vt:lpstr>
      <vt:lpstr>Palatino</vt:lpstr>
      <vt:lpstr>Symbol</vt:lpstr>
      <vt:lpstr>Tahoma</vt:lpstr>
      <vt:lpstr>Times New Roman</vt:lpstr>
      <vt:lpstr>Wingdings</vt:lpstr>
      <vt:lpstr>Twilight</vt:lpstr>
      <vt:lpstr>Equation</vt:lpstr>
      <vt:lpstr>The Final Exam</vt:lpstr>
      <vt:lpstr>PowerPoint Presentation</vt:lpstr>
      <vt:lpstr>Constraint Satisfaction</vt:lpstr>
      <vt:lpstr>CSP</vt:lpstr>
      <vt:lpstr>Min-Conflicts Algorithm</vt:lpstr>
      <vt:lpstr>Backtracking (DFS) w/ Consistency Checking</vt:lpstr>
      <vt:lpstr>Backtracking (DFS) w/ Consistency Checking</vt:lpstr>
      <vt:lpstr>Heuristics used with DFS</vt:lpstr>
      <vt:lpstr>Forward Checking Algorithm</vt:lpstr>
      <vt:lpstr>Neural Networks</vt:lpstr>
      <vt:lpstr>Back-Propagation Algorithm</vt:lpstr>
      <vt:lpstr>Back-Prop using Stochastic Gradient Descent (SGD)</vt:lpstr>
      <vt:lpstr>PowerPoint Presentation</vt:lpstr>
      <vt:lpstr>Why are they called “Convolutional” NNs?</vt:lpstr>
      <vt:lpstr>Convolution Layers</vt:lpstr>
      <vt:lpstr>CNN Architecture</vt:lpstr>
      <vt:lpstr>Support Vector Machines</vt:lpstr>
      <vt:lpstr>Maximum Margin</vt:lpstr>
      <vt:lpstr>Learning Maximum Margin with Non-Linearly-Separable Data</vt:lpstr>
      <vt:lpstr>The Kernel Trick for Dealing with Non-Linearly-Separable Data</vt:lpstr>
      <vt:lpstr>PowerPoint Presentation</vt:lpstr>
      <vt:lpstr>Probabilistic Reasoning</vt:lpstr>
      <vt:lpstr>Summary of Important Rules</vt:lpstr>
      <vt:lpstr>Naive Bayes Classifier Testing Phase</vt:lpstr>
      <vt:lpstr>Bayesian Networks</vt:lpstr>
      <vt:lpstr>PowerPoint Presentation</vt:lpstr>
      <vt:lpstr>Computing with Bayes Net</vt:lpstr>
      <vt:lpstr>“Inference by Enumeration” Algorithm </vt:lpstr>
      <vt:lpstr>Speech Recognition</vt:lpstr>
      <vt:lpstr>PowerPoint Presentation</vt:lpstr>
      <vt:lpstr>1st-Order  Markov  Model</vt:lpstr>
      <vt:lpstr>HMM  Summary</vt:lpstr>
      <vt:lpstr>PowerPoint Presentation</vt:lpstr>
      <vt:lpstr>Face Detection</vt:lpstr>
      <vt:lpstr>Viola-Jones Algorithm</vt:lpstr>
      <vt:lpstr>AdaBoost  Algorithm</vt:lpstr>
      <vt:lpstr>Viola-Jones Cascaded Classifier</vt:lpstr>
      <vt:lpstr>QUIZ</vt:lpstr>
      <vt:lpstr>PowerPoint Presentation</vt:lpstr>
      <vt:lpstr>QUIZ</vt:lpstr>
      <vt:lpstr>QUIZ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</dc:title>
  <dc:creator>Charles Dyer</dc:creator>
  <cp:lastModifiedBy>Chuck Dyer</cp:lastModifiedBy>
  <cp:revision>56</cp:revision>
  <cp:lastPrinted>2019-11-21T14:42:13Z</cp:lastPrinted>
  <dcterms:created xsi:type="dcterms:W3CDTF">2017-05-04T14:12:22Z</dcterms:created>
  <dcterms:modified xsi:type="dcterms:W3CDTF">2019-12-05T17:00:14Z</dcterms:modified>
</cp:coreProperties>
</file>