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notesMasterIdLst>
    <p:notesMasterId r:id="rId21"/>
  </p:notesMasterIdLst>
  <p:handoutMasterIdLst>
    <p:handoutMasterId r:id="rId22"/>
  </p:handoutMasterIdLst>
  <p:sldIdLst>
    <p:sldId id="257" r:id="rId2"/>
    <p:sldId id="261" r:id="rId3"/>
    <p:sldId id="269" r:id="rId4"/>
    <p:sldId id="270" r:id="rId5"/>
    <p:sldId id="271" r:id="rId6"/>
    <p:sldId id="275" r:id="rId7"/>
    <p:sldId id="272" r:id="rId8"/>
    <p:sldId id="276" r:id="rId9"/>
    <p:sldId id="273" r:id="rId10"/>
    <p:sldId id="277" r:id="rId11"/>
    <p:sldId id="278" r:id="rId12"/>
    <p:sldId id="274" r:id="rId13"/>
    <p:sldId id="279" r:id="rId14"/>
    <p:sldId id="281" r:id="rId15"/>
    <p:sldId id="280" r:id="rId16"/>
    <p:sldId id="282" r:id="rId17"/>
    <p:sldId id="285" r:id="rId18"/>
    <p:sldId id="283" r:id="rId19"/>
    <p:sldId id="284" r:id="rId2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4"/>
    <p:restoredTop sz="76661"/>
  </p:normalViewPr>
  <p:slideViewPr>
    <p:cSldViewPr snapToGrid="0" snapToObjects="1">
      <p:cViewPr varScale="1">
        <p:scale>
          <a:sx n="73" d="100"/>
          <a:sy n="73" d="100"/>
        </p:scale>
        <p:origin x="220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8BC3FA6-2381-494D-AD6A-CABB9D0D42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0AD164-57D9-E941-ABD2-D93AF13ACF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40586-567F-6947-8782-09EB3B557F8E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250EAD-4A3F-A34A-BB2B-749EC240298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3A6B2B-A35C-2040-AEC3-449E46565C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71A52-A368-9245-98C0-4D7854069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767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384D53-457B-E445-9414-3BAFCC6C73C9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3A86D-53BE-2D45-9E2B-07FE7CFFA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0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/>
              <a:t>IDA*:  </a:t>
            </a:r>
            <a:r>
              <a:rPr lang="en-US" sz="1200" dirty="0"/>
              <a:t>Iterative-deepening A*. Cutoff based on</a:t>
            </a:r>
            <a:r>
              <a:rPr lang="en-US" sz="1200" i="1" dirty="0"/>
              <a:t> f</a:t>
            </a:r>
            <a:r>
              <a:rPr lang="en-US" sz="1200" dirty="0"/>
              <a:t> = </a:t>
            </a:r>
            <a:r>
              <a:rPr lang="en-US" sz="1200" i="1" dirty="0"/>
              <a:t>g</a:t>
            </a:r>
            <a:r>
              <a:rPr lang="en-US" sz="1200" dirty="0"/>
              <a:t> + </a:t>
            </a:r>
            <a:r>
              <a:rPr lang="en-US" sz="1200" i="1" dirty="0"/>
              <a:t>h</a:t>
            </a:r>
            <a:r>
              <a:rPr lang="en-US" sz="1200" dirty="0"/>
              <a:t> value rather than depth.  At each iteration do loop-avoiding DFS, not expanding any node with an </a:t>
            </a:r>
            <a:r>
              <a:rPr lang="en-US" sz="1200" i="1" dirty="0"/>
              <a:t>f</a:t>
            </a:r>
            <a:r>
              <a:rPr lang="en-US" sz="1200" dirty="0"/>
              <a:t>-value that exceeds current threshold.  At each iteration increase the </a:t>
            </a:r>
            <a:r>
              <a:rPr lang="en-US" sz="1200" i="1" dirty="0"/>
              <a:t>f</a:t>
            </a:r>
            <a:r>
              <a:rPr lang="en-US" sz="1200" dirty="0"/>
              <a:t>-value threshold by setting it to the smallest </a:t>
            </a:r>
            <a:r>
              <a:rPr lang="en-US" sz="1200" i="1" dirty="0"/>
              <a:t>f</a:t>
            </a:r>
            <a:r>
              <a:rPr lang="en-US" sz="1200" dirty="0"/>
              <a:t>-value of any node that exceeded the cutoff in the previous iteration.  Complete.  Optimal / Admissible.  Linear space required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3A86D-53BE-2D45-9E2B-07FE7CFFAD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29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200" dirty="0">
                <a:solidFill>
                  <a:schemeClr val="accent2"/>
                </a:solidFill>
              </a:rPr>
              <a:t>examples: a list of training examples</a:t>
            </a:r>
            <a:r>
              <a:rPr lang="en-US" sz="1200" baseline="0" dirty="0">
                <a:solidFill>
                  <a:schemeClr val="accent2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200" dirty="0">
                <a:solidFill>
                  <a:schemeClr val="accent2"/>
                </a:solidFill>
              </a:rPr>
              <a:t>attributes: a set of candidate attributes/features/questions, e.g., “what’s the value of attribute </a:t>
            </a:r>
            <a:r>
              <a:rPr lang="en-US" sz="1200" i="1" dirty="0">
                <a:solidFill>
                  <a:schemeClr val="accent2"/>
                </a:solidFill>
              </a:rPr>
              <a:t>x</a:t>
            </a:r>
            <a:r>
              <a:rPr lang="en-US" sz="1200" i="1" baseline="-25000" dirty="0">
                <a:solidFill>
                  <a:schemeClr val="accent2"/>
                </a:solidFill>
              </a:rPr>
              <a:t>i</a:t>
            </a:r>
            <a:r>
              <a:rPr lang="en-US" sz="1200" dirty="0">
                <a:solidFill>
                  <a:schemeClr val="accent2"/>
                </a:solidFill>
              </a:rPr>
              <a:t>?”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200" dirty="0">
                <a:solidFill>
                  <a:schemeClr val="accent2"/>
                </a:solidFill>
              </a:rPr>
              <a:t>default: default label prediction, e.g., over-all majority vote</a:t>
            </a:r>
            <a:endParaRPr lang="en-US" sz="1200" dirty="0"/>
          </a:p>
          <a:p>
            <a:endParaRPr lang="en-US" dirty="0"/>
          </a:p>
        </p:txBody>
      </p:sp>
      <p:sp>
        <p:nvSpPr>
          <p:cNvPr id="140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9B8E72-D72C-475B-B71C-008839F6B559}" type="slidenum">
              <a:rPr lang="en-US" sz="1200" smtClean="0">
                <a:latin typeface="Arial" charset="0"/>
              </a:rPr>
              <a:pPr eaLnBrk="1" hangingPunct="1"/>
              <a:t>15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817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04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2488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FC37EB-71EB-4745-8A43-D284DC399D0C}" type="slidenum">
              <a:rPr lang="en-US" sz="1200" smtClean="0">
                <a:latin typeface="Arial" charset="0"/>
              </a:rPr>
              <a:pPr eaLnBrk="1" hangingPunct="1"/>
              <a:t>17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69982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563B06-FAE4-4F4C-AF34-ACE3031A9DF2}" type="slidenum">
              <a:rPr lang="en-US" sz="1200" smtClean="0">
                <a:latin typeface="Arial" charset="0"/>
              </a:rPr>
              <a:pPr eaLnBrk="1" hangingPunct="1"/>
              <a:t>18</a:t>
            </a:fld>
            <a:endParaRPr lang="en-US" sz="1200">
              <a:latin typeface="Arial" charset="0"/>
            </a:endParaRPr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b="1"/>
              <a:t>CLICK EACH SUB</a:t>
            </a:r>
            <a:r>
              <a:rPr lang="en-US"/>
              <a:t> </a:t>
            </a:r>
          </a:p>
          <a:p>
            <a:pPr eaLnBrk="1" hangingPunct="1"/>
            <a:r>
              <a:rPr lang="en-US"/>
              <a:t>When the number of examples available is small (less than about 100) use </a:t>
            </a:r>
            <a:r>
              <a:rPr lang="en-US" b="1"/>
              <a:t>Leave-1-Out</a:t>
            </a:r>
            <a:r>
              <a:rPr lang="en-US"/>
              <a:t> where N-fold cross-validation uses N = number of exs.</a:t>
            </a:r>
          </a:p>
        </p:txBody>
      </p:sp>
    </p:spTree>
    <p:extLst>
      <p:ext uri="{BB962C8B-B14F-4D97-AF65-F5344CB8AC3E}">
        <p14:creationId xmlns:p14="http://schemas.microsoft.com/office/powerpoint/2010/main" val="36546844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22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  <p:sp>
        <p:nvSpPr>
          <p:cNvPr id="222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44B055A-67B5-4552-BA10-61E2DC1840CD}" type="slidenum">
              <a:rPr lang="en-US" sz="1200" smtClean="0">
                <a:latin typeface="Arial" charset="0"/>
              </a:rPr>
              <a:pPr eaLnBrk="1" hangingPunct="1"/>
              <a:t>19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462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CC3300"/>
                </a:solidFill>
                <a:latin typeface="Calibri" charset="0"/>
              </a:rPr>
              <a:t>proportional selection</a:t>
            </a:r>
            <a:r>
              <a:rPr lang="en-US" dirty="0">
                <a:latin typeface="Calibri" charset="0"/>
              </a:rPr>
              <a:t>: individual selected with a probability:  </a:t>
            </a:r>
            <a:r>
              <a:rPr lang="en-US" sz="1100" dirty="0">
                <a:latin typeface="Calibri" charset="0"/>
              </a:rPr>
              <a:t> </a:t>
            </a:r>
            <a:r>
              <a:rPr lang="en-US" sz="1200" b="1" i="1" dirty="0">
                <a:latin typeface="Palatino" charset="0"/>
              </a:rPr>
              <a:t>Fitness</a:t>
            </a:r>
            <a:r>
              <a:rPr lang="en-US" sz="1200" b="1" dirty="0">
                <a:latin typeface="Palatino" charset="0"/>
              </a:rPr>
              <a:t>(</a:t>
            </a:r>
            <a:r>
              <a:rPr lang="en-US" sz="1200" b="1" i="1" dirty="0">
                <a:latin typeface="Palatino" charset="0"/>
              </a:rPr>
              <a:t>individual</a:t>
            </a:r>
            <a:r>
              <a:rPr lang="en-US" sz="1200" b="1" dirty="0">
                <a:latin typeface="Palatino" charset="0"/>
              </a:rPr>
              <a:t>)</a:t>
            </a:r>
            <a:r>
              <a:rPr lang="en-US" sz="1200" b="1" i="1" dirty="0">
                <a:latin typeface="Palatino" charset="0"/>
              </a:rPr>
              <a:t> / ∑ Fitness for all individuals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3A86D-53BE-2D45-9E2B-07FE7CFFADC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33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36F438E-A68A-FE45-AD18-6F7ED4C87B0F}" type="slidenum">
              <a:rPr lang="en-US" sz="1200">
                <a:latin typeface="Arial" charset="0"/>
              </a:rPr>
              <a:pPr eaLnBrk="1" hangingPunct="1"/>
              <a:t>6</a:t>
            </a:fld>
            <a:endParaRPr lang="en-US" sz="12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384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Cutoffs:  </a:t>
            </a:r>
            <a:r>
              <a:rPr lang="en-US" dirty="0">
                <a:latin typeface="Calibri" charset="0"/>
                <a:sym typeface="Symbol" charset="0"/>
              </a:rPr>
              <a:t>If </a:t>
            </a:r>
            <a:r>
              <a:rPr lang="en-US" b="1" i="1" dirty="0">
                <a:latin typeface="Calibri" charset="0"/>
                <a:sym typeface="Symbol" charset="0"/>
              </a:rPr>
              <a:t>v</a:t>
            </a:r>
            <a:r>
              <a:rPr lang="en-US" b="1" dirty="0">
                <a:latin typeface="Calibri" charset="0"/>
                <a:sym typeface="Symbol" charset="0"/>
              </a:rPr>
              <a:t> ≤</a:t>
            </a:r>
            <a:r>
              <a:rPr lang="en-US" dirty="0">
                <a:latin typeface="Calibri" charset="0"/>
                <a:sym typeface="Symbol" charset="0"/>
              </a:rPr>
              <a:t> </a:t>
            </a:r>
            <a:r>
              <a:rPr lang="en-US" b="1" dirty="0">
                <a:latin typeface="Calibri" charset="0"/>
                <a:sym typeface="Symbol" charset="0"/>
              </a:rPr>
              <a:t>α </a:t>
            </a:r>
            <a:r>
              <a:rPr lang="en-US" dirty="0">
                <a:latin typeface="Calibri" charset="0"/>
                <a:sym typeface="Symbol" charset="0"/>
              </a:rPr>
              <a:t>for </a:t>
            </a:r>
            <a:r>
              <a:rPr lang="en-US" i="1" dirty="0">
                <a:latin typeface="Calibri" charset="0"/>
                <a:sym typeface="Symbol" charset="0"/>
              </a:rPr>
              <a:t>some</a:t>
            </a:r>
            <a:r>
              <a:rPr lang="en-US" dirty="0">
                <a:latin typeface="Calibri" charset="0"/>
                <a:sym typeface="Symbol" charset="0"/>
              </a:rPr>
              <a:t> MAX node ancestor, </a:t>
            </a:r>
            <a:r>
              <a:rPr lang="en-US" b="1" dirty="0">
                <a:latin typeface="Calibri" charset="0"/>
                <a:sym typeface="Symbol" charset="0"/>
              </a:rPr>
              <a:t>don’t visit</a:t>
            </a:r>
            <a:r>
              <a:rPr lang="en-US" dirty="0">
                <a:latin typeface="Calibri" charset="0"/>
                <a:sym typeface="Symbol" charset="0"/>
              </a:rPr>
              <a:t> any more of the current MIN node’s children. If </a:t>
            </a:r>
            <a:r>
              <a:rPr lang="en-US" b="1" i="1" dirty="0">
                <a:latin typeface="Calibri" charset="0"/>
                <a:sym typeface="Symbol" charset="0"/>
              </a:rPr>
              <a:t>v</a:t>
            </a:r>
            <a:r>
              <a:rPr lang="en-US" b="1" dirty="0">
                <a:latin typeface="Calibri" charset="0"/>
                <a:sym typeface="Symbol" charset="0"/>
              </a:rPr>
              <a:t> ≥ β </a:t>
            </a:r>
            <a:r>
              <a:rPr lang="en-US" dirty="0">
                <a:latin typeface="Calibri" charset="0"/>
                <a:sym typeface="Symbol" charset="0"/>
              </a:rPr>
              <a:t>for </a:t>
            </a:r>
            <a:r>
              <a:rPr lang="en-US" i="1" dirty="0">
                <a:latin typeface="Calibri" charset="0"/>
                <a:sym typeface="Symbol" charset="0"/>
              </a:rPr>
              <a:t>some</a:t>
            </a:r>
            <a:r>
              <a:rPr lang="en-US" dirty="0">
                <a:latin typeface="Calibri" charset="0"/>
                <a:sym typeface="Symbol" charset="0"/>
              </a:rPr>
              <a:t> MIN node ancestor, </a:t>
            </a:r>
            <a:r>
              <a:rPr lang="en-US" b="1" dirty="0">
                <a:latin typeface="Calibri" charset="0"/>
                <a:sym typeface="Symbol" charset="0"/>
              </a:rPr>
              <a:t>don’t</a:t>
            </a:r>
            <a:r>
              <a:rPr lang="en-US" dirty="0">
                <a:latin typeface="Calibri" charset="0"/>
                <a:sym typeface="Symbol" charset="0"/>
              </a:rPr>
              <a:t> </a:t>
            </a:r>
            <a:r>
              <a:rPr lang="en-US" b="1" dirty="0">
                <a:latin typeface="Calibri" charset="0"/>
                <a:sym typeface="Symbol" charset="0"/>
              </a:rPr>
              <a:t>visit</a:t>
            </a:r>
            <a:r>
              <a:rPr lang="en-US" dirty="0">
                <a:latin typeface="Calibri" charset="0"/>
                <a:sym typeface="Symbol" charset="0"/>
              </a:rPr>
              <a:t> any more of the current MAX node’s children</a:t>
            </a:r>
          </a:p>
          <a:p>
            <a:endParaRPr lang="en-US" dirty="0">
              <a:latin typeface="Calibri" charset="0"/>
              <a:sym typeface="Symbol" charset="0"/>
            </a:endParaRPr>
          </a:p>
          <a:p>
            <a:r>
              <a:rPr lang="en-US" dirty="0">
                <a:latin typeface="Calibri" charset="0"/>
                <a:sym typeface="Symbol" charset="0"/>
              </a:rPr>
              <a:t>Exploitation in MCTS = </a:t>
            </a:r>
            <a:r>
              <a:rPr lang="en-US" dirty="0" err="1">
                <a:latin typeface="Calibri" charset="0"/>
                <a:sym typeface="Symbol" charset="0"/>
              </a:rPr>
              <a:t>w</a:t>
            </a:r>
            <a:r>
              <a:rPr lang="en-US" baseline="-25000" dirty="0" err="1">
                <a:latin typeface="Calibri" charset="0"/>
                <a:sym typeface="Symbol" charset="0"/>
              </a:rPr>
              <a:t>i</a:t>
            </a:r>
            <a:r>
              <a:rPr lang="en-US" dirty="0">
                <a:latin typeface="Calibri" charset="0"/>
                <a:sym typeface="Symbol" charset="0"/>
              </a:rPr>
              <a:t>/</a:t>
            </a:r>
            <a:r>
              <a:rPr lang="en-US" dirty="0" err="1">
                <a:latin typeface="Calibri" charset="0"/>
                <a:sym typeface="Symbol" charset="0"/>
              </a:rPr>
              <a:t>n</a:t>
            </a:r>
            <a:r>
              <a:rPr lang="en-US" baseline="-25000" dirty="0" err="1">
                <a:latin typeface="Calibri" charset="0"/>
                <a:sym typeface="Symbol" charset="0"/>
              </a:rPr>
              <a:t>i</a:t>
            </a:r>
            <a:r>
              <a:rPr lang="en-US" dirty="0">
                <a:latin typeface="Calibri" charset="0"/>
                <a:sym typeface="Symbol" charset="0"/>
              </a:rPr>
              <a:t> </a:t>
            </a:r>
            <a:r>
              <a:rPr lang="en-US" dirty="0"/>
              <a:t>where </a:t>
            </a:r>
            <a:r>
              <a:rPr lang="en-US" i="1" dirty="0" err="1"/>
              <a:t>w</a:t>
            </a:r>
            <a:r>
              <a:rPr lang="en-US" i="1" baseline="-25000" dirty="0" err="1"/>
              <a:t>i</a:t>
            </a:r>
            <a:r>
              <a:rPr lang="en-US" baseline="-25000" dirty="0"/>
              <a:t> </a:t>
            </a:r>
            <a:r>
              <a:rPr lang="en-US" dirty="0"/>
              <a:t>= number of wins after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move, </a:t>
            </a:r>
            <a:r>
              <a:rPr lang="en-US" i="1" dirty="0" err="1"/>
              <a:t>n</a:t>
            </a:r>
            <a:r>
              <a:rPr lang="en-US" i="1" baseline="-25000" dirty="0" err="1"/>
              <a:t>i</a:t>
            </a:r>
            <a:r>
              <a:rPr lang="en-US" dirty="0"/>
              <a:t> = number of playout simulations after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move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3A86D-53BE-2D45-9E2B-07FE7CFFADC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311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 Step</a:t>
            </a:r>
            <a:r>
              <a:rPr lang="en-US" baseline="0" dirty="0"/>
              <a:t> 3 (simulation) should not consider all children with equal probability.  Rather, weight children using heuristic game knowledge to give larger weights to moves that look more promising.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2833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68CF329-8914-EE45-A486-C7E8F0B4C678}" type="slidenum">
              <a:rPr kumimoji="0" lang="en-US"/>
              <a:pPr/>
              <a:t>10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527766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338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CC3300"/>
                </a:solidFill>
                <a:latin typeface="Calibri" charset="0"/>
              </a:rPr>
              <a:t>Preference Bias</a:t>
            </a:r>
            <a:r>
              <a:rPr lang="en-US" sz="1200" dirty="0">
                <a:latin typeface="Calibri" charset="0"/>
              </a:rPr>
              <a:t>:  define a metric for comparing </a:t>
            </a:r>
            <a:r>
              <a:rPr lang="en-US" sz="1200" i="1" dirty="0">
                <a:latin typeface="Palatino" charset="0"/>
              </a:rPr>
              <a:t>h’</a:t>
            </a:r>
            <a:r>
              <a:rPr lang="en-US" sz="1200" dirty="0">
                <a:latin typeface="Calibri" charset="0"/>
              </a:rPr>
              <a:t>s so as to determine whether one is better than another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A3A86D-53BE-2D45-9E2B-07FE7CFFADC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81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1427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1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159DF14-D736-9F49-B30D-35A466CE9634}" type="slidenum">
              <a:rPr kumimoji="0" lang="en-US"/>
              <a:pPr/>
              <a:t>13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04953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anchor="t">
            <a:normAutofit/>
          </a:bodyPr>
          <a:lstStyle>
            <a:lvl1pPr marL="0" indent="0" algn="ctr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EAFA9-7502-42D3-9B79-C38E938C236F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anchor="t"/>
          <a:lstStyle>
            <a:lvl1pPr marL="0" indent="0">
              <a:buNone/>
              <a:defRPr sz="14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86CF5-13E0-1C4E-9F0C-96F6B5F6C642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5A430-DB44-1B4D-A1E4-52A577BD01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EAFA9-7502-42D3-9B79-C38E938C236F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7B0AA-AC8E-4463-ADAC-E87D09B82E4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825690"/>
          </a:xfrm>
        </p:spPr>
        <p:txBody>
          <a:bodyPr>
            <a:normAutofit fontScale="90000"/>
          </a:bodyPr>
          <a:lstStyle/>
          <a:p>
            <a:r>
              <a:rPr lang="en-US" dirty="0"/>
              <a:t>Midterm Exam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1137030"/>
            <a:ext cx="8515351" cy="557511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Thursday, October 24, 7:15 </a:t>
            </a:r>
            <a:r>
              <a:rPr lang="mr-IN" dirty="0"/>
              <a:t>–</a:t>
            </a:r>
            <a:r>
              <a:rPr lang="en-US" dirty="0"/>
              <a:t> 9:15 p.m.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Last name A - Lin in room B130 Van </a:t>
            </a:r>
            <a:r>
              <a:rPr lang="en-US" dirty="0" err="1"/>
              <a:t>Vleck</a:t>
            </a:r>
            <a:endParaRPr lang="en-US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	Last name </a:t>
            </a:r>
            <a:r>
              <a:rPr lang="en-US" dirty="0" err="1"/>
              <a:t>Liou</a:t>
            </a:r>
            <a:r>
              <a:rPr lang="en-US" dirty="0"/>
              <a:t> - Z in room 3650 Humanities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Covers topics through Decision Trees, Random Forests, and </a:t>
            </a:r>
            <a:r>
              <a:rPr lang="en-US" i="1" dirty="0"/>
              <a:t>k</a:t>
            </a:r>
            <a:r>
              <a:rPr lang="en-US" dirty="0"/>
              <a:t>-Nearest-Neighbors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Closed book except 8.5” x 11” sheet with notes on both sides (typed or handwritten)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Bring student ID number, pencil, eraser, calculator (not on a phone)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294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8664575" cy="261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b="1" dirty="0"/>
              <a:t>Hierarchical Agglomerative Clustering Algorithm</a:t>
            </a:r>
          </a:p>
        </p:txBody>
      </p:sp>
    </p:spTree>
    <p:extLst>
      <p:ext uri="{BB962C8B-B14F-4D97-AF65-F5344CB8AC3E}">
        <p14:creationId xmlns:p14="http://schemas.microsoft.com/office/powerpoint/2010/main" val="178416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Calibri" charset="0"/>
              </a:rPr>
              <a:t>K-Means Clustering Algorithm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077200" cy="4525963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000" dirty="0">
                <a:latin typeface="Calibri" charset="0"/>
              </a:rPr>
              <a:t>Input:  </a:t>
            </a:r>
            <a:r>
              <a:rPr lang="en-US" sz="3000" b="1" dirty="0">
                <a:latin typeface="Calibri" charset="0"/>
              </a:rPr>
              <a:t>x</a:t>
            </a:r>
            <a:r>
              <a:rPr lang="en-US" sz="3000" baseline="-25000" dirty="0">
                <a:latin typeface="Calibri" charset="0"/>
              </a:rPr>
              <a:t>1</a:t>
            </a:r>
            <a:r>
              <a:rPr lang="en-US" sz="3000" dirty="0">
                <a:latin typeface="Calibri" charset="0"/>
              </a:rPr>
              <a:t>, …, </a:t>
            </a:r>
            <a:r>
              <a:rPr lang="en-US" sz="3000" b="1" dirty="0" err="1">
                <a:latin typeface="Calibri" charset="0"/>
              </a:rPr>
              <a:t>x</a:t>
            </a:r>
            <a:r>
              <a:rPr lang="en-US" sz="3000" baseline="-25000" dirty="0" err="1">
                <a:latin typeface="Calibri" charset="0"/>
              </a:rPr>
              <a:t>n</a:t>
            </a:r>
            <a:r>
              <a:rPr lang="en-US" sz="3000" dirty="0">
                <a:latin typeface="Calibri" charset="0"/>
              </a:rPr>
              <a:t>, </a:t>
            </a:r>
            <a:r>
              <a:rPr lang="en-US" sz="3000" i="1" dirty="0">
                <a:latin typeface="Calibri" charset="0"/>
              </a:rPr>
              <a:t>k   </a:t>
            </a:r>
            <a:r>
              <a:rPr lang="en-US" sz="3000" dirty="0">
                <a:latin typeface="Calibri" charset="0"/>
              </a:rPr>
              <a:t>where each </a:t>
            </a:r>
            <a:r>
              <a:rPr lang="en-US" sz="3000" b="1" dirty="0">
                <a:latin typeface="Calibri" charset="0"/>
              </a:rPr>
              <a:t>x</a:t>
            </a:r>
            <a:r>
              <a:rPr lang="en-US" sz="3000" i="1" baseline="-25000" dirty="0">
                <a:latin typeface="Calibri" charset="0"/>
              </a:rPr>
              <a:t>i</a:t>
            </a:r>
            <a:r>
              <a:rPr lang="en-US" sz="3000" dirty="0">
                <a:latin typeface="Calibri" charset="0"/>
              </a:rPr>
              <a:t> is a point in a </a:t>
            </a:r>
            <a:r>
              <a:rPr lang="en-US" sz="3000" i="1" dirty="0">
                <a:latin typeface="Calibri" charset="0"/>
              </a:rPr>
              <a:t>d</a:t>
            </a:r>
            <a:r>
              <a:rPr lang="en-US" sz="3000" dirty="0">
                <a:latin typeface="Calibri" charset="0"/>
              </a:rPr>
              <a:t>-dimensional feature space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1" dirty="0">
                <a:latin typeface="Calibri" charset="0"/>
              </a:rPr>
              <a:t>Step 1</a:t>
            </a:r>
            <a:r>
              <a:rPr lang="en-US" sz="3000" dirty="0">
                <a:latin typeface="Calibri" charset="0"/>
              </a:rPr>
              <a:t>: Select </a:t>
            </a:r>
            <a:r>
              <a:rPr lang="en-US" sz="3000" i="1" dirty="0">
                <a:latin typeface="Calibri" charset="0"/>
              </a:rPr>
              <a:t>k</a:t>
            </a:r>
            <a:r>
              <a:rPr lang="en-US" sz="3000" dirty="0">
                <a:latin typeface="Calibri" charset="0"/>
              </a:rPr>
              <a:t> cluster centers, </a:t>
            </a:r>
            <a:r>
              <a:rPr lang="en-US" sz="3000" b="1" dirty="0">
                <a:latin typeface="Calibri" charset="0"/>
              </a:rPr>
              <a:t>c</a:t>
            </a:r>
            <a:r>
              <a:rPr lang="en-US" sz="3000" baseline="-25000" dirty="0">
                <a:latin typeface="Calibri" charset="0"/>
              </a:rPr>
              <a:t>1</a:t>
            </a:r>
            <a:r>
              <a:rPr lang="en-US" sz="3000" dirty="0">
                <a:latin typeface="Calibri" charset="0"/>
              </a:rPr>
              <a:t> ,…, </a:t>
            </a:r>
            <a:r>
              <a:rPr lang="en-US" sz="3000" b="1" dirty="0" err="1">
                <a:latin typeface="Calibri" charset="0"/>
              </a:rPr>
              <a:t>c</a:t>
            </a:r>
            <a:r>
              <a:rPr lang="en-US" sz="3000" i="1" baseline="-25000" dirty="0" err="1">
                <a:latin typeface="Calibri" charset="0"/>
              </a:rPr>
              <a:t>k</a:t>
            </a:r>
            <a:endParaRPr lang="en-US" sz="3000" i="1" baseline="-25000" dirty="0"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b="1" dirty="0">
                <a:latin typeface="Calibri" charset="0"/>
              </a:rPr>
              <a:t>Step 2</a:t>
            </a:r>
            <a:r>
              <a:rPr lang="en-US" sz="3000" dirty="0">
                <a:latin typeface="Calibri" charset="0"/>
              </a:rPr>
              <a:t>: For each point </a:t>
            </a:r>
            <a:r>
              <a:rPr lang="en-US" sz="3000" b="1" dirty="0">
                <a:latin typeface="Calibri" charset="0"/>
              </a:rPr>
              <a:t>x</a:t>
            </a:r>
            <a:r>
              <a:rPr lang="en-US" sz="3000" i="1" baseline="-25000" dirty="0">
                <a:latin typeface="Calibri" charset="0"/>
              </a:rPr>
              <a:t>i</a:t>
            </a:r>
            <a:r>
              <a:rPr lang="en-US" sz="3000" dirty="0">
                <a:latin typeface="Calibri" charset="0"/>
              </a:rPr>
              <a:t>, determine its cluster:  Find the closest center (using, say, Euclidean distance)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b="1" dirty="0">
                <a:latin typeface="Calibri" charset="0"/>
              </a:rPr>
              <a:t>Step 3</a:t>
            </a:r>
            <a:r>
              <a:rPr lang="en-US" sz="3000" dirty="0">
                <a:latin typeface="Calibri" charset="0"/>
              </a:rPr>
              <a:t>: Update all cluster centers as the centroids</a:t>
            </a:r>
          </a:p>
          <a:p>
            <a:pPr eaLnBrk="1" hangingPunct="1">
              <a:lnSpc>
                <a:spcPct val="90000"/>
              </a:lnSpc>
            </a:pPr>
            <a:endParaRPr lang="en-US" sz="3000" dirty="0"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endParaRPr lang="en-US" sz="3000" dirty="0"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3000" dirty="0">
                <a:latin typeface="Calibri" charset="0"/>
              </a:rPr>
              <a:t>Repeat steps 2 and 3 until cluster centers no longer change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3794854"/>
              </p:ext>
            </p:extLst>
          </p:nvPr>
        </p:nvGraphicFramePr>
        <p:xfrm>
          <a:off x="1873250" y="4268788"/>
          <a:ext cx="5535613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Equation" r:id="rId4" imgW="2349500" imgH="419100" progId="Equation.DSMT4">
                  <p:embed/>
                </p:oleObj>
              </mc:Choice>
              <mc:Fallback>
                <p:oleObj name="Equation" r:id="rId4" imgW="2349500" imgH="41910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873250" y="4268788"/>
                        <a:ext cx="5535613" cy="98742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8779254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1BF74-EB58-5449-BEAE-3218FE4E8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Supervised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BC8EF-3CC8-0C47-98EE-130AA7F15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500" dirty="0"/>
              <a:t>Inductive bias, preference bias, decision boundaries, training set, tuning set, testing set, overfitting, noisy data, setting parameters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4500" dirty="0"/>
              <a:t>Methods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4500" b="1" i="1" dirty="0"/>
              <a:t>K</a:t>
            </a:r>
            <a:r>
              <a:rPr lang="en-US" sz="4500" b="1" dirty="0"/>
              <a:t>-nearest neighbor  (k-NN)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4500" b="1" dirty="0"/>
              <a:t>Decision Trees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4500" dirty="0"/>
              <a:t>Ockham’s razor, entropy, conditional entropy (aka remainder), information gain, categorical attributes, real-valued attributes, rule extraction, methods to avoid </a:t>
            </a:r>
            <a:r>
              <a:rPr lang="en-US" sz="4500" b="1" dirty="0"/>
              <a:t>overfitting</a:t>
            </a:r>
            <a:r>
              <a:rPr lang="en-US" sz="4500" dirty="0"/>
              <a:t>, pruning algorithm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4500" b="1" dirty="0"/>
              <a:t>Random Forests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4500" dirty="0"/>
              <a:t>Ensemble methods, bagging, bootstrap sampling, randomized node optimization, majority/mode classifier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4500" dirty="0"/>
              <a:t>Performance evaluation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4500" dirty="0"/>
              <a:t>Training set accuracy, training set error, testing set accuracy, testing set error, </a:t>
            </a:r>
            <a:r>
              <a:rPr lang="en-US" sz="4500" b="1" i="1" dirty="0"/>
              <a:t>k</a:t>
            </a:r>
            <a:r>
              <a:rPr lang="en-US" sz="4500" b="1" dirty="0"/>
              <a:t>-fold cross validation</a:t>
            </a:r>
            <a:r>
              <a:rPr lang="en-US" sz="4500" dirty="0"/>
              <a:t>, </a:t>
            </a:r>
            <a:r>
              <a:rPr lang="en-US" sz="4500" b="1" dirty="0"/>
              <a:t>leave-one-out cross validation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80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i="1" dirty="0">
                <a:latin typeface="Calibri" charset="0"/>
              </a:rPr>
              <a:t>k</a:t>
            </a:r>
            <a:r>
              <a:rPr lang="en-US" dirty="0">
                <a:latin typeface="Calibri" charset="0"/>
              </a:rPr>
              <a:t>-Nearest-Neighbors (k-NN)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2895600"/>
            <a:ext cx="8153400" cy="32004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1-NN: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143000"/>
            <a:ext cx="71707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2003425"/>
            <a:ext cx="692943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7543800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1238" y="2895600"/>
            <a:ext cx="2443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r>
              <a:rPr lang="en-US" sz="2400">
                <a:solidFill>
                  <a:schemeClr val="accent2"/>
                </a:solidFill>
                <a:latin typeface="Times New Roman" charset="0"/>
              </a:rPr>
              <a:t>Decision boundary</a:t>
            </a: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rot="10800000" flipV="1">
            <a:off x="4191000" y="3125788"/>
            <a:ext cx="1900238" cy="684212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rot="10800000" flipV="1">
            <a:off x="6019800" y="3125788"/>
            <a:ext cx="71438" cy="912812"/>
          </a:xfrm>
          <a:prstGeom prst="straightConnector1">
            <a:avLst/>
          </a:prstGeom>
          <a:ln w="254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A43E67E6-0DA6-AD4A-9EAA-A0CD78FE6281}"/>
              </a:ext>
            </a:extLst>
          </p:cNvPr>
          <p:cNvSpPr txBox="1"/>
          <p:nvPr/>
        </p:nvSpPr>
        <p:spPr>
          <a:xfrm>
            <a:off x="2819400" y="2286000"/>
            <a:ext cx="1371599" cy="457200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13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F94EEE7-4C40-0D40-B17D-4875942677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5091"/>
            <a:ext cx="8229600" cy="5599575"/>
          </a:xfrm>
        </p:spPr>
        <p:txBody>
          <a:bodyPr anchor="t" anchorCtr="0"/>
          <a:lstStyle/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Entropy: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Conditional Entropy: </a:t>
            </a:r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 fontAlgn="t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Information Gain:  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196CA43-3621-D445-8F64-39021231E8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582691"/>
              </p:ext>
            </p:extLst>
          </p:nvPr>
        </p:nvGraphicFramePr>
        <p:xfrm>
          <a:off x="2667000" y="661029"/>
          <a:ext cx="3810000" cy="1245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Equation" r:id="rId3" imgW="1358900" imgH="444500" progId="Equation.DSMT4">
                  <p:embed/>
                </p:oleObj>
              </mc:Choice>
              <mc:Fallback>
                <p:oleObj name="Equation" r:id="rId3" imgW="1358900" imgH="4445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661029"/>
                        <a:ext cx="3810000" cy="1245856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2">
            <a:extLst>
              <a:ext uri="{FF2B5EF4-FFF2-40B4-BE49-F238E27FC236}">
                <a16:creationId xmlns:a16="http://schemas.microsoft.com/office/drawing/2014/main" id="{20D7D8D0-CCAA-1847-A608-8998BE51BF1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86780"/>
              </p:ext>
            </p:extLst>
          </p:nvPr>
        </p:nvGraphicFramePr>
        <p:xfrm>
          <a:off x="762794" y="2978679"/>
          <a:ext cx="8126413" cy="202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Equation" r:id="rId5" imgW="3670300" imgH="914400" progId="Equation.3">
                  <p:embed/>
                </p:oleObj>
              </mc:Choice>
              <mc:Fallback>
                <p:oleObj name="Equation" r:id="rId5" imgW="3670300" imgH="914400" progId="Equation.3">
                  <p:embed/>
                  <p:pic>
                    <p:nvPicPr>
                      <p:cNvPr id="3584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794" y="2978679"/>
                        <a:ext cx="8126413" cy="20240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>
            <a:extLst>
              <a:ext uri="{FF2B5EF4-FFF2-40B4-BE49-F238E27FC236}">
                <a16:creationId xmlns:a16="http://schemas.microsoft.com/office/drawing/2014/main" id="{09E1DE2D-0296-2344-8394-43AAACE271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7256078"/>
              </p:ext>
            </p:extLst>
          </p:nvPr>
        </p:nvGraphicFramePr>
        <p:xfrm>
          <a:off x="1719262" y="5770528"/>
          <a:ext cx="696753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4" name="Equation" r:id="rId7" imgW="1688367" imgH="203112" progId="Equation.3">
                  <p:embed/>
                </p:oleObj>
              </mc:Choice>
              <mc:Fallback>
                <p:oleObj name="Equation" r:id="rId7" imgW="1688367" imgH="203112" progId="Equation.3">
                  <p:embed/>
                  <p:pic>
                    <p:nvPicPr>
                      <p:cNvPr id="4301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2" y="5770528"/>
                        <a:ext cx="6967538" cy="8382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0286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87866"/>
            <a:ext cx="8229600" cy="118533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Decision-Tree-Learning Algorithm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33400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b="1" dirty="0"/>
              <a:t>buildtree</a:t>
            </a:r>
            <a:r>
              <a:rPr lang="en-US" sz="2400" dirty="0"/>
              <a:t>(</a:t>
            </a:r>
            <a:r>
              <a:rPr lang="en-US" sz="2400" i="1" dirty="0"/>
              <a:t>examples</a:t>
            </a:r>
            <a:r>
              <a:rPr lang="en-US" sz="2400" dirty="0"/>
              <a:t>, </a:t>
            </a:r>
            <a:r>
              <a:rPr lang="en-US" sz="2400" i="1" dirty="0"/>
              <a:t>attributes</a:t>
            </a:r>
            <a:r>
              <a:rPr lang="en-US" sz="2400" dirty="0"/>
              <a:t>, </a:t>
            </a:r>
            <a:r>
              <a:rPr lang="en-US" sz="2400" i="1" dirty="0"/>
              <a:t>default-label</a:t>
            </a:r>
            <a:r>
              <a:rPr lang="en-US" sz="2400" dirty="0"/>
              <a:t>)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if</a:t>
            </a:r>
            <a:r>
              <a:rPr lang="en-US" sz="2400" dirty="0"/>
              <a:t> empty(</a:t>
            </a:r>
            <a:r>
              <a:rPr lang="en-US" sz="2400" i="1" dirty="0"/>
              <a:t>examples</a:t>
            </a:r>
            <a:r>
              <a:rPr lang="en-US" sz="2400" dirty="0"/>
              <a:t>) </a:t>
            </a:r>
            <a:r>
              <a:rPr lang="en-US" sz="2400" dirty="0">
                <a:solidFill>
                  <a:schemeClr val="accent1"/>
                </a:solidFill>
              </a:rPr>
              <a:t>then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1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i="1" dirty="0"/>
              <a:t>default-label</a:t>
            </a:r>
            <a:endParaRPr lang="en-US" sz="2400" dirty="0"/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if</a:t>
            </a:r>
            <a:r>
              <a:rPr lang="en-US" sz="2400" dirty="0"/>
              <a:t> (</a:t>
            </a:r>
            <a:r>
              <a:rPr lang="en-US" sz="2400" i="1" dirty="0"/>
              <a:t>examples </a:t>
            </a:r>
            <a:r>
              <a:rPr lang="en-US" sz="2400" dirty="0"/>
              <a:t>all</a:t>
            </a:r>
            <a:r>
              <a:rPr lang="en-US" sz="2400" i="1" dirty="0"/>
              <a:t> </a:t>
            </a:r>
            <a:r>
              <a:rPr lang="en-US" sz="2400" dirty="0"/>
              <a:t>have same label </a:t>
            </a:r>
            <a:r>
              <a:rPr lang="en-US" sz="2400" i="1" dirty="0"/>
              <a:t>y</a:t>
            </a:r>
            <a:r>
              <a:rPr lang="en-US" sz="2400" dirty="0"/>
              <a:t>) </a:t>
            </a:r>
            <a:r>
              <a:rPr lang="en-US" sz="2400" dirty="0">
                <a:solidFill>
                  <a:schemeClr val="accent1"/>
                </a:solidFill>
              </a:rPr>
              <a:t>then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4F81BD"/>
                </a:solidFill>
              </a:rPr>
              <a:t>return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endParaRPr lang="en-US" sz="2400" dirty="0"/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>
                <a:solidFill>
                  <a:schemeClr val="accent1"/>
                </a:solidFill>
              </a:rPr>
              <a:t>if</a:t>
            </a:r>
            <a:r>
              <a:rPr lang="en-US" sz="2400" dirty="0"/>
              <a:t> empty(</a:t>
            </a:r>
            <a:r>
              <a:rPr lang="en-US" sz="2400" i="1" dirty="0"/>
              <a:t>attributes</a:t>
            </a:r>
            <a:r>
              <a:rPr lang="en-US" sz="2400" dirty="0"/>
              <a:t>) </a:t>
            </a:r>
            <a:r>
              <a:rPr lang="en-US" sz="2400" dirty="0">
                <a:solidFill>
                  <a:schemeClr val="accent1"/>
                </a:solidFill>
              </a:rPr>
              <a:t>then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4F81BD"/>
                </a:solidFill>
              </a:rPr>
              <a:t>return</a:t>
            </a:r>
            <a:r>
              <a:rPr lang="en-US" sz="2400" dirty="0"/>
              <a:t> majority-class of </a:t>
            </a:r>
            <a:r>
              <a:rPr lang="en-US" sz="2400" i="1" dirty="0"/>
              <a:t>examples</a:t>
            </a:r>
            <a:endParaRPr lang="en-US" sz="2400" dirty="0"/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i="1" dirty="0"/>
              <a:t>q</a:t>
            </a:r>
            <a:r>
              <a:rPr lang="en-US" sz="2400" dirty="0"/>
              <a:t> = </a:t>
            </a:r>
            <a:r>
              <a:rPr lang="en-US" sz="2400" dirty="0" err="1">
                <a:solidFill>
                  <a:srgbClr val="FF3300"/>
                </a:solidFill>
              </a:rPr>
              <a:t>best_attribute</a:t>
            </a:r>
            <a:r>
              <a:rPr lang="en-US" sz="2400" dirty="0"/>
              <a:t>(</a:t>
            </a:r>
            <a:r>
              <a:rPr lang="en-US" sz="2400" i="1" dirty="0"/>
              <a:t>examples, attributes</a:t>
            </a:r>
            <a:r>
              <a:rPr lang="en-US" sz="2400" dirty="0"/>
              <a:t>)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i="1" dirty="0"/>
              <a:t>tree</a:t>
            </a:r>
            <a:r>
              <a:rPr lang="en-US" sz="2400" dirty="0"/>
              <a:t> = create-node with attribute </a:t>
            </a:r>
            <a:r>
              <a:rPr lang="en-US" sz="2400" i="1" dirty="0"/>
              <a:t>q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 err="1">
                <a:solidFill>
                  <a:srgbClr val="4F81BD"/>
                </a:solidFill>
              </a:rPr>
              <a:t>foreach</a:t>
            </a:r>
            <a:r>
              <a:rPr lang="en-US" sz="2400" dirty="0"/>
              <a:t> value </a:t>
            </a:r>
            <a:r>
              <a:rPr lang="en-US" sz="2400" i="1" dirty="0"/>
              <a:t>v</a:t>
            </a:r>
            <a:r>
              <a:rPr lang="en-US" sz="2400" dirty="0"/>
              <a:t> of attribute </a:t>
            </a:r>
            <a:r>
              <a:rPr lang="en-US" sz="2400" i="1" dirty="0"/>
              <a:t>q</a:t>
            </a:r>
            <a:r>
              <a:rPr lang="en-US" sz="2400" dirty="0">
                <a:solidFill>
                  <a:srgbClr val="4F81BD"/>
                </a:solidFill>
              </a:rPr>
              <a:t> do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i="1" dirty="0">
                <a:solidFill>
                  <a:srgbClr val="4F81BD"/>
                </a:solidFill>
              </a:rPr>
              <a:t>   </a:t>
            </a:r>
            <a:r>
              <a:rPr lang="en-US" sz="2400" i="1" dirty="0"/>
              <a:t>v-ex</a:t>
            </a:r>
            <a:r>
              <a:rPr lang="en-US" sz="2400" dirty="0"/>
              <a:t> = subset of examples with </a:t>
            </a:r>
            <a:r>
              <a:rPr lang="en-US" sz="2400" i="1" dirty="0"/>
              <a:t>q </a:t>
            </a:r>
            <a:r>
              <a:rPr lang="en-US" sz="2400" dirty="0"/>
              <a:t>== </a:t>
            </a:r>
            <a:r>
              <a:rPr lang="en-US" sz="2400" i="1" dirty="0"/>
              <a:t>v</a:t>
            </a:r>
            <a:endParaRPr lang="en-US" sz="2400" dirty="0"/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i="1" dirty="0"/>
              <a:t>   subtree</a:t>
            </a:r>
            <a:r>
              <a:rPr lang="en-US" sz="2400" dirty="0"/>
              <a:t> = </a:t>
            </a:r>
            <a:r>
              <a:rPr lang="en-US" sz="2400" b="1" dirty="0"/>
              <a:t>buildtree</a:t>
            </a:r>
            <a:r>
              <a:rPr lang="en-US" sz="2400" dirty="0"/>
              <a:t>(</a:t>
            </a:r>
            <a:r>
              <a:rPr lang="en-US" sz="2400" i="1" dirty="0"/>
              <a:t>v-ex</a:t>
            </a:r>
            <a:r>
              <a:rPr lang="en-US" sz="2400" dirty="0"/>
              <a:t>, </a:t>
            </a:r>
            <a:r>
              <a:rPr lang="en-US" sz="2400" i="1" dirty="0"/>
              <a:t>attributes </a:t>
            </a:r>
            <a:r>
              <a:rPr lang="en-US" sz="2400" i="1" dirty="0">
                <a:sym typeface="Symbol"/>
              </a:rPr>
              <a:t>- </a:t>
            </a:r>
            <a:r>
              <a:rPr lang="en-US" sz="2400" dirty="0"/>
              <a:t>{</a:t>
            </a:r>
            <a:r>
              <a:rPr lang="en-US" sz="2400" i="1" dirty="0"/>
              <a:t>q</a:t>
            </a:r>
            <a:r>
              <a:rPr lang="en-US" sz="2400" dirty="0"/>
              <a:t>}, </a:t>
            </a:r>
            <a:r>
              <a:rPr lang="en-US" sz="2400" i="1" dirty="0"/>
              <a:t>majority-class</a:t>
            </a:r>
            <a:r>
              <a:rPr lang="en-US" sz="2400" dirty="0"/>
              <a:t>(</a:t>
            </a:r>
            <a:r>
              <a:rPr lang="en-US" sz="2400" i="1" dirty="0"/>
              <a:t>examples</a:t>
            </a:r>
            <a:r>
              <a:rPr lang="en-US" sz="2400" dirty="0"/>
              <a:t>))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400" dirty="0"/>
              <a:t>   add arc from </a:t>
            </a:r>
            <a:r>
              <a:rPr lang="en-US" sz="2400" i="1" dirty="0"/>
              <a:t>tree</a:t>
            </a:r>
            <a:r>
              <a:rPr lang="en-US" sz="2400" dirty="0"/>
              <a:t> to </a:t>
            </a:r>
            <a:r>
              <a:rPr lang="en-US" sz="2400" i="1" dirty="0" err="1"/>
              <a:t>subtree</a:t>
            </a:r>
            <a:endParaRPr lang="en-US" sz="2400" i="1" dirty="0"/>
          </a:p>
          <a:p>
            <a:pPr marL="5715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dirty="0"/>
              <a:t>return </a:t>
            </a:r>
            <a:r>
              <a:rPr lang="en-US" sz="2400" i="1" dirty="0"/>
              <a:t>tree</a:t>
            </a:r>
          </a:p>
        </p:txBody>
      </p:sp>
    </p:spTree>
    <p:extLst>
      <p:ext uri="{BB962C8B-B14F-4D97-AF65-F5344CB8AC3E}">
        <p14:creationId xmlns:p14="http://schemas.microsoft.com/office/powerpoint/2010/main" val="586378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/>
              <a:t>Pruning using a Greedy Algorithm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534400" cy="5257800"/>
          </a:xfrm>
        </p:spPr>
        <p:txBody>
          <a:bodyPr>
            <a:normAutofit/>
          </a:bodyPr>
          <a:lstStyle/>
          <a:p>
            <a:pPr marL="457200" indent="-457200" eaLnBrk="1" hangingPunct="1">
              <a:lnSpc>
                <a:spcPct val="120000"/>
              </a:lnSpc>
              <a:spcBef>
                <a:spcPts val="0"/>
              </a:spcBef>
              <a:buFont typeface="Arial" charset="0"/>
              <a:buNone/>
            </a:pPr>
            <a:r>
              <a:rPr lang="en-US" sz="2800" dirty="0"/>
              <a:t>Prune(tree T, TUNE set)</a:t>
            </a:r>
          </a:p>
          <a:p>
            <a:pPr marL="457200" indent="-457200" eaLnBrk="1" hangingPunct="1">
              <a:lnSpc>
                <a:spcPct val="120000"/>
              </a:lnSpc>
              <a:spcBef>
                <a:spcPts val="0"/>
              </a:spcBef>
              <a:buFont typeface="Arial" charset="0"/>
              <a:buAutoNum type="arabicPeriod"/>
            </a:pPr>
            <a:r>
              <a:rPr lang="en-US" sz="2400" dirty="0"/>
              <a:t>Compute T’s accuracy on TUNE; call it </a:t>
            </a:r>
            <a:r>
              <a:rPr lang="en-US" sz="2400" dirty="0" err="1"/>
              <a:t>Acc</a:t>
            </a:r>
            <a:r>
              <a:rPr lang="en-US" sz="2400" dirty="0"/>
              <a:t>(T)</a:t>
            </a:r>
            <a:endParaRPr lang="en-US" sz="2400" baseline="-25000" dirty="0"/>
          </a:p>
          <a:p>
            <a:pPr marL="457200" indent="-457200" eaLnBrk="1" hangingPunct="1">
              <a:lnSpc>
                <a:spcPct val="120000"/>
              </a:lnSpc>
              <a:spcBef>
                <a:spcPts val="0"/>
              </a:spcBef>
              <a:buFont typeface="Arial" charset="0"/>
              <a:buAutoNum type="arabicPeriod"/>
            </a:pPr>
            <a:r>
              <a:rPr lang="en-US" sz="2400" dirty="0"/>
              <a:t>For every internal node N in T:</a:t>
            </a:r>
          </a:p>
          <a:p>
            <a:pPr marL="914400" lvl="1" indent="-457200" eaLnBrk="1" hangingPunct="1">
              <a:lnSpc>
                <a:spcPct val="120000"/>
              </a:lnSpc>
              <a:spcBef>
                <a:spcPts val="0"/>
              </a:spcBef>
              <a:buFont typeface="Calibri" pitchFamily="34" charset="0"/>
              <a:buAutoNum type="alphaLcParenR"/>
            </a:pPr>
            <a:r>
              <a:rPr lang="en-US" sz="2400" dirty="0"/>
              <a:t>New tree T</a:t>
            </a:r>
            <a:r>
              <a:rPr lang="en-US" sz="2400" baseline="-25000" dirty="0"/>
              <a:t>N</a:t>
            </a:r>
            <a:r>
              <a:rPr lang="en-US" sz="2400" dirty="0"/>
              <a:t> = copy of T, but prune (delete) the </a:t>
            </a:r>
            <a:r>
              <a:rPr lang="en-US" sz="2400" dirty="0" err="1"/>
              <a:t>subtree</a:t>
            </a:r>
            <a:r>
              <a:rPr lang="en-US" sz="2400" dirty="0"/>
              <a:t> under N </a:t>
            </a:r>
          </a:p>
          <a:p>
            <a:pPr marL="914400" lvl="1" indent="-457200" eaLnBrk="1" hangingPunct="1">
              <a:lnSpc>
                <a:spcPct val="120000"/>
              </a:lnSpc>
              <a:spcBef>
                <a:spcPts val="0"/>
              </a:spcBef>
              <a:buFont typeface="Calibri" pitchFamily="34" charset="0"/>
              <a:buAutoNum type="alphaLcParenR"/>
            </a:pPr>
            <a:r>
              <a:rPr lang="en-US" sz="2400" dirty="0"/>
              <a:t>N becomes a leaf node in T</a:t>
            </a:r>
            <a:r>
              <a:rPr lang="en-US" sz="2400" baseline="-25000" dirty="0"/>
              <a:t>N</a:t>
            </a:r>
            <a:r>
              <a:rPr lang="en-US" sz="2400" dirty="0"/>
              <a:t>.  The class is the majority vote of TRAIN examples reaching N</a:t>
            </a:r>
          </a:p>
          <a:p>
            <a:pPr marL="914400" lvl="1" indent="-457200" eaLnBrk="1" hangingPunct="1">
              <a:lnSpc>
                <a:spcPct val="120000"/>
              </a:lnSpc>
              <a:spcBef>
                <a:spcPts val="0"/>
              </a:spcBef>
              <a:buFont typeface="Calibri" pitchFamily="34" charset="0"/>
              <a:buAutoNum type="alphaLcParenR"/>
            </a:pPr>
            <a:r>
              <a:rPr lang="en-US" sz="2400" dirty="0" err="1"/>
              <a:t>Acc</a:t>
            </a:r>
            <a:r>
              <a:rPr lang="en-US" sz="2400" dirty="0"/>
              <a:t>(T</a:t>
            </a:r>
            <a:r>
              <a:rPr lang="en-US" sz="2400" baseline="-25000" dirty="0"/>
              <a:t>N</a:t>
            </a:r>
            <a:r>
              <a:rPr lang="en-US" sz="2400" dirty="0"/>
              <a:t>) = T</a:t>
            </a:r>
            <a:r>
              <a:rPr lang="en-US" sz="2400" baseline="-25000" dirty="0"/>
              <a:t>N</a:t>
            </a:r>
            <a:r>
              <a:rPr lang="en-US" sz="2400" dirty="0"/>
              <a:t>’s accuracy on TUNE</a:t>
            </a:r>
          </a:p>
          <a:p>
            <a:pPr marL="457200" indent="-457200" eaLnBrk="1" hangingPunct="1">
              <a:lnSpc>
                <a:spcPct val="120000"/>
              </a:lnSpc>
              <a:spcBef>
                <a:spcPts val="0"/>
              </a:spcBef>
              <a:buFont typeface="Arial" charset="0"/>
              <a:buAutoNum type="arabicPeriod"/>
            </a:pPr>
            <a:r>
              <a:rPr lang="en-US" sz="2400" dirty="0"/>
              <a:t>Let T* be the tree (among the T</a:t>
            </a:r>
            <a:r>
              <a:rPr lang="en-US" sz="2400" baseline="-25000" dirty="0"/>
              <a:t>N</a:t>
            </a:r>
            <a:r>
              <a:rPr lang="en-US" sz="2400" dirty="0"/>
              <a:t>’s and T) with the largest </a:t>
            </a:r>
            <a:r>
              <a:rPr lang="en-US" sz="2400" dirty="0" err="1"/>
              <a:t>Acc</a:t>
            </a:r>
            <a:r>
              <a:rPr lang="en-US" sz="2400" dirty="0"/>
              <a:t>()  Set </a:t>
            </a:r>
            <a:r>
              <a:rPr lang="en-US" sz="2400" dirty="0">
                <a:sym typeface="Symbol" pitchFamily="18" charset="2"/>
              </a:rPr>
              <a:t>T</a:t>
            </a:r>
            <a:r>
              <a:rPr lang="en-US" sz="2400" dirty="0">
                <a:sym typeface="Wingdings" pitchFamily="2" charset="2"/>
              </a:rPr>
              <a:t> = </a:t>
            </a:r>
            <a:r>
              <a:rPr lang="en-US" sz="2400" dirty="0">
                <a:sym typeface="Symbol" pitchFamily="18" charset="2"/>
              </a:rPr>
              <a:t>T</a:t>
            </a:r>
            <a:r>
              <a:rPr lang="en-US" sz="2400" baseline="30000" dirty="0">
                <a:sym typeface="Symbol" pitchFamily="18" charset="2"/>
              </a:rPr>
              <a:t>*</a:t>
            </a:r>
            <a:r>
              <a:rPr lang="en-US" sz="2400" dirty="0">
                <a:sym typeface="Symbol" pitchFamily="18" charset="2"/>
              </a:rPr>
              <a:t>  </a:t>
            </a:r>
            <a:r>
              <a:rPr lang="en-US" sz="2400" dirty="0">
                <a:solidFill>
                  <a:schemeClr val="accent2"/>
                </a:solidFill>
                <a:sym typeface="Symbol" pitchFamily="18" charset="2"/>
              </a:rPr>
              <a:t>/* prune */</a:t>
            </a:r>
            <a:endParaRPr lang="en-US" sz="2400" baseline="-25000" dirty="0">
              <a:solidFill>
                <a:schemeClr val="accent2"/>
              </a:solidFill>
              <a:sym typeface="Symbol" pitchFamily="18" charset="2"/>
            </a:endParaRPr>
          </a:p>
          <a:p>
            <a:pPr marL="457200" indent="-457200" eaLnBrk="1" hangingPunct="1">
              <a:lnSpc>
                <a:spcPct val="120000"/>
              </a:lnSpc>
              <a:spcBef>
                <a:spcPts val="0"/>
              </a:spcBef>
              <a:buFont typeface="Arial" charset="0"/>
              <a:buAutoNum type="arabicPeriod"/>
            </a:pPr>
            <a:r>
              <a:rPr lang="en-US" sz="2400" dirty="0"/>
              <a:t>If no improvement then Return T else </a:t>
            </a:r>
            <a:r>
              <a:rPr lang="en-US" sz="2400" dirty="0" err="1"/>
              <a:t>Goto</a:t>
            </a:r>
            <a:r>
              <a:rPr lang="en-US" sz="2400" dirty="0"/>
              <a:t> Step 1</a:t>
            </a:r>
          </a:p>
        </p:txBody>
      </p:sp>
    </p:spTree>
    <p:extLst>
      <p:ext uri="{BB962C8B-B14F-4D97-AF65-F5344CB8AC3E}">
        <p14:creationId xmlns:p14="http://schemas.microsoft.com/office/powerpoint/2010/main" val="1335835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pPr eaLnBrk="1" hangingPunct="1"/>
            <a:r>
              <a:rPr lang="en-US" dirty="0"/>
              <a:t>Random Forests</a:t>
            </a:r>
          </a:p>
        </p:txBody>
      </p:sp>
      <p:sp>
        <p:nvSpPr>
          <p:cNvPr id="12595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257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800" dirty="0"/>
              <a:t>For each tree,</a:t>
            </a:r>
          </a:p>
          <a:p>
            <a:pPr marL="914400" lvl="1" indent="-514350" eaLnBrk="1" hangingPunct="1">
              <a:lnSpc>
                <a:spcPct val="120000"/>
              </a:lnSpc>
              <a:spcBef>
                <a:spcPts val="0"/>
              </a:spcBef>
              <a:buFont typeface="Calibri" pitchFamily="34" charset="0"/>
              <a:buAutoNum type="arabicPeriod"/>
            </a:pPr>
            <a:r>
              <a:rPr lang="en-US" dirty="0"/>
              <a:t>Build a training set by choosing </a:t>
            </a:r>
            <a:r>
              <a:rPr lang="en-US" i="1" dirty="0"/>
              <a:t>n</a:t>
            </a:r>
            <a:r>
              <a:rPr lang="en-US" dirty="0"/>
              <a:t> times with replacement from all </a:t>
            </a:r>
            <a:r>
              <a:rPr lang="en-US" i="1" dirty="0"/>
              <a:t>N</a:t>
            </a:r>
            <a:r>
              <a:rPr lang="en-US" dirty="0"/>
              <a:t> available training examples (aka “taking a bootstrap sample”)</a:t>
            </a:r>
          </a:p>
          <a:p>
            <a:pPr marL="914400" lvl="1" indent="-514350" eaLnBrk="1" hangingPunct="1">
              <a:lnSpc>
                <a:spcPct val="120000"/>
              </a:lnSpc>
              <a:spcBef>
                <a:spcPts val="0"/>
              </a:spcBef>
              <a:buFont typeface="Calibri" pitchFamily="34" charset="0"/>
              <a:buAutoNum type="arabicPeriod"/>
            </a:pPr>
            <a:r>
              <a:rPr lang="en-US" dirty="0"/>
              <a:t>At each node of decision tree during construction, choose a </a:t>
            </a:r>
            <a:r>
              <a:rPr lang="en-US" i="1" dirty="0"/>
              <a:t>random subset </a:t>
            </a:r>
            <a:r>
              <a:rPr lang="en-US" dirty="0"/>
              <a:t>of </a:t>
            </a:r>
            <a:r>
              <a:rPr lang="en-US" i="1" dirty="0"/>
              <a:t>m</a:t>
            </a:r>
            <a:r>
              <a:rPr lang="en-US" dirty="0"/>
              <a:t> </a:t>
            </a:r>
            <a:r>
              <a:rPr lang="en-US" b="1" i="1" dirty="0"/>
              <a:t>attributes</a:t>
            </a:r>
            <a:r>
              <a:rPr lang="en-US" dirty="0"/>
              <a:t> from the total number, </a:t>
            </a:r>
            <a:r>
              <a:rPr lang="en-US" i="1" dirty="0"/>
              <a:t>M</a:t>
            </a:r>
            <a:r>
              <a:rPr lang="en-US" dirty="0"/>
              <a:t>, of possible attributes (</a:t>
            </a:r>
            <a:r>
              <a:rPr lang="en-US" i="1" dirty="0"/>
              <a:t>m</a:t>
            </a:r>
            <a:r>
              <a:rPr lang="en-US" dirty="0"/>
              <a:t> &lt;&lt; </a:t>
            </a:r>
            <a:r>
              <a:rPr lang="en-US" i="1" dirty="0"/>
              <a:t>M</a:t>
            </a:r>
            <a:r>
              <a:rPr lang="en-US" dirty="0"/>
              <a:t>)</a:t>
            </a:r>
          </a:p>
          <a:p>
            <a:pPr marL="914400" lvl="1" indent="-514350" eaLnBrk="1" hangingPunct="1">
              <a:lnSpc>
                <a:spcPct val="120000"/>
              </a:lnSpc>
              <a:spcBef>
                <a:spcPts val="0"/>
              </a:spcBef>
              <a:buFont typeface="Calibri" pitchFamily="34" charset="0"/>
              <a:buAutoNum type="arabicPeriod"/>
            </a:pPr>
            <a:r>
              <a:rPr lang="en-US" dirty="0"/>
              <a:t>Select the best attribute at node using Max-Gain</a:t>
            </a:r>
          </a:p>
        </p:txBody>
      </p:sp>
    </p:spTree>
    <p:extLst>
      <p:ext uri="{BB962C8B-B14F-4D97-AF65-F5344CB8AC3E}">
        <p14:creationId xmlns:p14="http://schemas.microsoft.com/office/powerpoint/2010/main" val="198181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54000"/>
            <a:ext cx="9144000" cy="108373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i="1" dirty="0"/>
              <a:t>K</a:t>
            </a:r>
            <a:r>
              <a:rPr lang="en-US" dirty="0"/>
              <a:t>-Fold Cross Validation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12800"/>
            <a:ext cx="8458200" cy="5740400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sz="3500" dirty="0"/>
          </a:p>
          <a:p>
            <a:pPr marL="914400" lvl="1" indent="-457200" eaLnBrk="1" fontAlgn="auto" hangingPunct="1">
              <a:lnSpc>
                <a:spcPct val="12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3000" dirty="0"/>
              <a:t>Divide all examples into </a:t>
            </a:r>
            <a:r>
              <a:rPr lang="en-US" sz="3000" i="1" dirty="0"/>
              <a:t>K</a:t>
            </a:r>
            <a:r>
              <a:rPr lang="en-US" sz="3000" dirty="0"/>
              <a:t> disjoint subsets</a:t>
            </a:r>
            <a:br>
              <a:rPr lang="en-US" sz="3000" dirty="0"/>
            </a:br>
            <a:r>
              <a:rPr lang="en-US" sz="3000" i="1" dirty="0"/>
              <a:t>E</a:t>
            </a:r>
            <a:r>
              <a:rPr lang="en-US" sz="3000" dirty="0"/>
              <a:t> = </a:t>
            </a:r>
            <a:r>
              <a:rPr lang="en-US" sz="3000" i="1" dirty="0"/>
              <a:t>E</a:t>
            </a:r>
            <a:r>
              <a:rPr lang="en-US" sz="3000" baseline="-25000" dirty="0"/>
              <a:t>1</a:t>
            </a:r>
            <a:r>
              <a:rPr lang="en-US" sz="3000" i="1" dirty="0"/>
              <a:t>, </a:t>
            </a:r>
            <a:r>
              <a:rPr lang="en-US" sz="3000" dirty="0"/>
              <a:t>E</a:t>
            </a:r>
            <a:r>
              <a:rPr lang="en-US" sz="3000" baseline="-25000" dirty="0"/>
              <a:t>2</a:t>
            </a:r>
            <a:r>
              <a:rPr lang="en-US" sz="3000" dirty="0"/>
              <a:t>, ..., </a:t>
            </a:r>
            <a:r>
              <a:rPr lang="en-US" sz="3000" i="1" dirty="0"/>
              <a:t>E</a:t>
            </a:r>
            <a:r>
              <a:rPr lang="en-US" sz="3000" i="1" baseline="-25000" dirty="0"/>
              <a:t>K</a:t>
            </a:r>
            <a:endParaRPr lang="en-US" sz="3000" i="1" dirty="0"/>
          </a:p>
          <a:p>
            <a:pPr marL="914400" lvl="1" indent="-457200" eaLnBrk="1" fontAlgn="auto" hangingPunct="1">
              <a:lnSpc>
                <a:spcPct val="12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3000" dirty="0"/>
              <a:t>For each </a:t>
            </a:r>
            <a:r>
              <a:rPr lang="en-US" sz="3000" i="1" dirty="0"/>
              <a:t>i</a:t>
            </a:r>
            <a:r>
              <a:rPr lang="en-US" sz="3000" dirty="0"/>
              <a:t> =</a:t>
            </a:r>
            <a:r>
              <a:rPr lang="en-US" sz="3000" i="1" dirty="0"/>
              <a:t> </a:t>
            </a:r>
            <a:r>
              <a:rPr lang="en-US" sz="3000" dirty="0"/>
              <a:t>1</a:t>
            </a:r>
            <a:r>
              <a:rPr lang="en-US" sz="3000" i="1" dirty="0"/>
              <a:t>, ..., K</a:t>
            </a:r>
          </a:p>
          <a:p>
            <a:pPr marL="1295400" lvl="2" indent="-38100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let TEST set = </a:t>
            </a:r>
            <a:r>
              <a:rPr lang="en-US" sz="2800" i="1" dirty="0" err="1"/>
              <a:t>E</a:t>
            </a:r>
            <a:r>
              <a:rPr lang="en-US" sz="2800" i="1" baseline="-25000" dirty="0" err="1"/>
              <a:t>i</a:t>
            </a:r>
            <a:r>
              <a:rPr lang="en-US" sz="2800" dirty="0"/>
              <a:t> and TRAIN set = </a:t>
            </a:r>
            <a:r>
              <a:rPr lang="en-US" sz="2800" i="1" dirty="0"/>
              <a:t>E - </a:t>
            </a:r>
            <a:r>
              <a:rPr lang="en-US" sz="2800" i="1" dirty="0" err="1"/>
              <a:t>E</a:t>
            </a:r>
            <a:r>
              <a:rPr lang="en-US" sz="2800" i="1" baseline="-25000" dirty="0" err="1"/>
              <a:t>i</a:t>
            </a:r>
            <a:endParaRPr lang="en-US" sz="2800" i="1" dirty="0"/>
          </a:p>
          <a:p>
            <a:pPr marL="1295400" lvl="2" indent="-38100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build decision tree using TRAIN set </a:t>
            </a:r>
          </a:p>
          <a:p>
            <a:pPr marL="1295400" lvl="2" indent="-381000" eaLnBrk="1" fontAlgn="auto" hangingPunct="1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800" dirty="0"/>
              <a:t>determine accuracy </a:t>
            </a:r>
            <a:r>
              <a:rPr lang="en-US" sz="2800" i="1" dirty="0" err="1"/>
              <a:t>Acc</a:t>
            </a:r>
            <a:r>
              <a:rPr lang="en-US" sz="2800" i="1" baseline="-25000" dirty="0" err="1"/>
              <a:t>i</a:t>
            </a:r>
            <a:r>
              <a:rPr lang="en-US" sz="2800" dirty="0"/>
              <a:t> using TEST set </a:t>
            </a:r>
          </a:p>
          <a:p>
            <a:pPr marL="914400" lvl="1" indent="-457200" eaLnBrk="1" fontAlgn="auto" hangingPunct="1">
              <a:lnSpc>
                <a:spcPct val="12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n-US" sz="3000" dirty="0"/>
              <a:t>Compute </a:t>
            </a:r>
            <a:r>
              <a:rPr lang="en-US" sz="3000" b="1" i="1" dirty="0"/>
              <a:t>K</a:t>
            </a:r>
            <a:r>
              <a:rPr lang="en-US" sz="3000" b="1" dirty="0"/>
              <a:t>-fold cross-validation </a:t>
            </a:r>
            <a:r>
              <a:rPr lang="en-US" sz="3000" dirty="0"/>
              <a:t>estimate of performance = mean accuracy = </a:t>
            </a:r>
          </a:p>
          <a:p>
            <a:pPr marL="457200" lvl="1" indent="0" eaLnBrk="1" fontAlgn="auto" hangingPunct="1">
              <a:lnSpc>
                <a:spcPct val="120000"/>
              </a:lnSpc>
              <a:spcAft>
                <a:spcPts val="0"/>
              </a:spcAft>
              <a:buFont typeface="Arial" charset="0"/>
              <a:buNone/>
              <a:defRPr/>
            </a:pPr>
            <a:r>
              <a:rPr lang="en-US" sz="3000" dirty="0"/>
              <a:t>	(</a:t>
            </a:r>
            <a:r>
              <a:rPr lang="en-US" sz="3000" i="1" dirty="0"/>
              <a:t>Acc</a:t>
            </a:r>
            <a:r>
              <a:rPr lang="en-US" sz="3000" baseline="-25000" dirty="0"/>
              <a:t>1</a:t>
            </a:r>
            <a:r>
              <a:rPr lang="en-US" sz="3000" dirty="0"/>
              <a:t> +</a:t>
            </a:r>
            <a:r>
              <a:rPr lang="en-US" sz="3000" i="1" dirty="0"/>
              <a:t> Acc</a:t>
            </a:r>
            <a:r>
              <a:rPr lang="en-US" sz="3000" baseline="-25000" dirty="0"/>
              <a:t>2</a:t>
            </a:r>
            <a:r>
              <a:rPr lang="en-US" sz="3000" i="1" dirty="0"/>
              <a:t> </a:t>
            </a:r>
            <a:r>
              <a:rPr lang="en-US" sz="3000" dirty="0"/>
              <a:t>+</a:t>
            </a:r>
            <a:r>
              <a:rPr lang="en-US" sz="3000" i="1" dirty="0"/>
              <a:t> </a:t>
            </a:r>
            <a:r>
              <a:rPr lang="en-US" sz="3000" dirty="0"/>
              <a:t>...</a:t>
            </a:r>
            <a:r>
              <a:rPr lang="en-US" sz="3000" i="1" dirty="0"/>
              <a:t> </a:t>
            </a:r>
            <a:r>
              <a:rPr lang="en-US" sz="3000" dirty="0"/>
              <a:t>+</a:t>
            </a:r>
            <a:r>
              <a:rPr lang="en-US" sz="3000" i="1" dirty="0"/>
              <a:t> </a:t>
            </a:r>
            <a:r>
              <a:rPr lang="en-US" sz="3000" i="1" dirty="0" err="1"/>
              <a:t>Acc</a:t>
            </a:r>
            <a:r>
              <a:rPr lang="en-US" sz="3000" i="1" baseline="-25000" dirty="0" err="1"/>
              <a:t>K</a:t>
            </a:r>
            <a:r>
              <a:rPr lang="en-US" sz="3000" dirty="0"/>
              <a:t>)/</a:t>
            </a:r>
            <a:r>
              <a:rPr lang="en-US" sz="3000" i="1" dirty="0"/>
              <a:t>K</a:t>
            </a:r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771035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0" y="321732"/>
            <a:ext cx="9144000" cy="821267"/>
          </a:xfrm>
        </p:spPr>
        <p:txBody>
          <a:bodyPr/>
          <a:lstStyle/>
          <a:p>
            <a:r>
              <a:rPr lang="en-US" sz="4000" b="1" dirty="0"/>
              <a:t>Leave-One-Out Cross Validation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marL="457200" lvl="1" indent="0" eaLnBrk="1" hangingPunct="1">
              <a:lnSpc>
                <a:spcPct val="120000"/>
              </a:lnSpc>
              <a:spcBef>
                <a:spcPts val="0"/>
              </a:spcBef>
              <a:buFont typeface="Arial" charset="0"/>
              <a:buNone/>
              <a:defRPr/>
            </a:pPr>
            <a:r>
              <a:rPr lang="en-US" dirty="0"/>
              <a:t>For </a:t>
            </a:r>
            <a:r>
              <a:rPr lang="en-US" i="1" dirty="0"/>
              <a:t>i</a:t>
            </a:r>
            <a:r>
              <a:rPr lang="en-US" dirty="0"/>
              <a:t> = 1 to </a:t>
            </a:r>
            <a:r>
              <a:rPr lang="en-US" i="1" dirty="0"/>
              <a:t>N</a:t>
            </a:r>
            <a:r>
              <a:rPr lang="en-US" dirty="0"/>
              <a:t> do		</a:t>
            </a:r>
            <a:r>
              <a:rPr lang="en-US" sz="2400" dirty="0"/>
              <a:t>//  </a:t>
            </a:r>
            <a:r>
              <a:rPr lang="en-US" sz="2400" i="1" dirty="0"/>
              <a:t>N</a:t>
            </a:r>
            <a:r>
              <a:rPr lang="en-US" sz="2400" dirty="0"/>
              <a:t> = number of examples</a:t>
            </a:r>
          </a:p>
          <a:p>
            <a:pPr marL="971550" lvl="1" indent="-514350" eaLnBrk="1" hangingPunct="1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Let (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i</a:t>
            </a:r>
            <a:r>
              <a:rPr lang="en-US" dirty="0"/>
              <a:t>) be the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example</a:t>
            </a:r>
          </a:p>
          <a:p>
            <a:pPr marL="971550" lvl="1" indent="-514350" eaLnBrk="1" hangingPunct="1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Remove (</a:t>
            </a:r>
            <a:r>
              <a:rPr lang="en-US" i="1" dirty="0"/>
              <a:t>x</a:t>
            </a:r>
            <a:r>
              <a:rPr lang="en-US" i="1" baseline="-25000" dirty="0"/>
              <a:t>i</a:t>
            </a:r>
            <a:r>
              <a:rPr lang="en-US" dirty="0"/>
              <a:t>, </a:t>
            </a:r>
            <a:r>
              <a:rPr lang="en-US" i="1" dirty="0" err="1"/>
              <a:t>y</a:t>
            </a:r>
            <a:r>
              <a:rPr lang="en-US" i="1" baseline="-25000" dirty="0" err="1"/>
              <a:t>i</a:t>
            </a:r>
            <a:r>
              <a:rPr lang="en-US" dirty="0"/>
              <a:t>) from the dataset</a:t>
            </a:r>
          </a:p>
          <a:p>
            <a:pPr marL="971550" lvl="1" indent="-514350" eaLnBrk="1" hangingPunct="1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Train on the remaining </a:t>
            </a:r>
            <a:r>
              <a:rPr lang="en-US" i="1" dirty="0"/>
              <a:t>N</a:t>
            </a:r>
            <a:r>
              <a:rPr lang="en-US" dirty="0"/>
              <a:t>-1 examples</a:t>
            </a:r>
          </a:p>
          <a:p>
            <a:pPr marL="971550" lvl="1" indent="-514350" eaLnBrk="1" hangingPunct="1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  <a:defRPr/>
            </a:pPr>
            <a:r>
              <a:rPr lang="en-US" dirty="0"/>
              <a:t>Compute accuracy on </a:t>
            </a:r>
            <a:r>
              <a:rPr lang="en-US" i="1" dirty="0" err="1"/>
              <a:t>i</a:t>
            </a:r>
            <a:r>
              <a:rPr lang="en-US" baseline="30000" dirty="0" err="1"/>
              <a:t>th</a:t>
            </a:r>
            <a:r>
              <a:rPr lang="en-US" dirty="0"/>
              <a:t> example</a:t>
            </a:r>
          </a:p>
          <a:p>
            <a:pPr marL="57150" indent="0" eaLnBrk="1" hangingPunct="1">
              <a:lnSpc>
                <a:spcPct val="120000"/>
              </a:lnSpc>
              <a:spcBef>
                <a:spcPts val="0"/>
              </a:spcBef>
              <a:buFont typeface="Arial" charset="0"/>
              <a:buNone/>
              <a:defRPr/>
            </a:pPr>
            <a:endParaRPr lang="en-US" dirty="0"/>
          </a:p>
          <a:p>
            <a:pPr marL="514350" indent="-457200" eaLnBrk="1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2800" dirty="0"/>
              <a:t>Accuracy = mean accuracy on all </a:t>
            </a:r>
            <a:r>
              <a:rPr lang="en-US" sz="2800" i="1" dirty="0"/>
              <a:t>N</a:t>
            </a:r>
            <a:r>
              <a:rPr lang="en-US" sz="2800" dirty="0"/>
              <a:t> runs</a:t>
            </a:r>
          </a:p>
        </p:txBody>
      </p:sp>
    </p:spTree>
    <p:extLst>
      <p:ext uri="{BB962C8B-B14F-4D97-AF65-F5344CB8AC3E}">
        <p14:creationId xmlns:p14="http://schemas.microsoft.com/office/powerpoint/2010/main" val="309475976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Covers lecture notes, readings in textbook (except Chapters 1 and 2), and 1 paper (intro to machine learning)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True/False and multiple choice questions</a:t>
            </a:r>
          </a:p>
        </p:txBody>
      </p:sp>
    </p:spTree>
    <p:extLst>
      <p:ext uri="{BB962C8B-B14F-4D97-AF65-F5344CB8AC3E}">
        <p14:creationId xmlns:p14="http://schemas.microsoft.com/office/powerpoint/2010/main" val="206982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4A81D-8988-B541-980C-31E41B75B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Uninformed Search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A1CAD-6491-5440-94FB-964BAA18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41696"/>
            <a:ext cx="8229600" cy="56911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Problem solving as search, problem representation in terms of states, goal test, operators, state-space graph search formulation, closed world assumption, Frontier and Explored lists, expanding a node, partial solution path, solution path, search tree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Properties and computations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completeness, optimality, time and space complexity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Methods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breadth-first search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depth-first search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uniform-cost search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iterative-deepening search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b="1" dirty="0"/>
              <a:t>bidirectional search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05286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760BC-411E-484B-B440-1D1DF67CA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Informed Search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CCB7ED-4AD2-F848-80FD-D19D39514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11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Heuristic functions, evaluation function, admissible heuristic (h ≤ h*), consistent heuristic (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≤ </a:t>
            </a:r>
            <a:r>
              <a:rPr lang="en-US" i="1" dirty="0"/>
              <a:t>c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, </a:t>
            </a:r>
            <a:r>
              <a:rPr lang="en-US" i="1" dirty="0"/>
              <a:t>n</a:t>
            </a:r>
            <a:r>
              <a:rPr lang="en-US" dirty="0"/>
              <a:t>’) + </a:t>
            </a:r>
            <a:r>
              <a:rPr lang="en-US" i="1" dirty="0"/>
              <a:t>h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’)), better informed heuristic, devising heuristics, completeness, admissibility, optimality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Methods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best-first search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greedy best-first search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beam search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algorithm A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algorithm A*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IDA*</a:t>
            </a:r>
          </a:p>
        </p:txBody>
      </p:sp>
    </p:spTree>
    <p:extLst>
      <p:ext uri="{BB962C8B-B14F-4D97-AF65-F5344CB8AC3E}">
        <p14:creationId xmlns:p14="http://schemas.microsoft.com/office/powerpoint/2010/main" val="119724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52109-F0D3-C144-82C6-8B4D2611B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Local Search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B6AAF-C417-7B43-88A8-C026DBEC8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Local search problem formulation, operators, neighborhood (aka move set), local optima problem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Methods: 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Hill-Climbing algorithm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Hill-Climbing with random restarts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b="1" dirty="0"/>
              <a:t>Simulated Annealing </a:t>
            </a:r>
            <a:r>
              <a:rPr lang="en-US" dirty="0"/>
              <a:t>(stochastic hill-climbing)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sz="2400" dirty="0"/>
              <a:t>escaping local optima, </a:t>
            </a:r>
            <a:r>
              <a:rPr lang="en-US" sz="2400" dirty="0" err="1"/>
              <a:t>Boltzman’s</a:t>
            </a:r>
            <a:r>
              <a:rPr lang="en-US" sz="2400" dirty="0"/>
              <a:t> equation (</a:t>
            </a:r>
            <a:r>
              <a:rPr lang="en-US" sz="2400" b="1" i="1" dirty="0">
                <a:latin typeface="Palatino" pitchFamily="18" charset="0"/>
              </a:rPr>
              <a:t>p = e </a:t>
            </a:r>
            <a:r>
              <a:rPr lang="en-US" sz="2400" b="1" baseline="40000" dirty="0">
                <a:latin typeface="Palatino" pitchFamily="18" charset="0"/>
                <a:sym typeface="Symbol" pitchFamily="18" charset="2"/>
              </a:rPr>
              <a:t>Δ</a:t>
            </a:r>
            <a:r>
              <a:rPr lang="en-US" sz="2400" b="1" i="1" baseline="40000" dirty="0">
                <a:latin typeface="Palatino" pitchFamily="18" charset="0"/>
              </a:rPr>
              <a:t>E </a:t>
            </a:r>
            <a:r>
              <a:rPr lang="en-US" sz="2400" b="1" baseline="40000" dirty="0">
                <a:latin typeface="Palatino" pitchFamily="18" charset="0"/>
              </a:rPr>
              <a:t>/ </a:t>
            </a:r>
            <a:r>
              <a:rPr lang="en-US" sz="2400" b="1" i="1" baseline="40000" dirty="0">
                <a:latin typeface="Palatino" pitchFamily="18" charset="0"/>
              </a:rPr>
              <a:t>T </a:t>
            </a:r>
            <a:r>
              <a:rPr lang="en-US" sz="2400" b="1" i="1" dirty="0">
                <a:latin typeface="Palatino" pitchFamily="18" charset="0"/>
              </a:rPr>
              <a:t>)</a:t>
            </a:r>
            <a:r>
              <a:rPr lang="en-US" sz="2400" dirty="0"/>
              <a:t>, 	temperature, cooling schedule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Nothing on Genetic algorithms</a:t>
            </a:r>
          </a:p>
          <a:p>
            <a:pPr marL="51435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232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Genetic Algorithm (1 version*)</a:t>
            </a:r>
          </a:p>
        </p:txBody>
      </p:sp>
      <p:sp>
        <p:nvSpPr>
          <p:cNvPr id="31746" name="TextBox 3"/>
          <p:cNvSpPr txBox="1">
            <a:spLocks noChangeArrowheads="1"/>
          </p:cNvSpPr>
          <p:nvPr/>
        </p:nvSpPr>
        <p:spPr bwMode="auto">
          <a:xfrm>
            <a:off x="609600" y="1143000"/>
            <a:ext cx="82296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AutoNum type="arabicPeriod"/>
            </a:pPr>
            <a:r>
              <a:rPr lang="en-US" sz="2800" dirty="0"/>
              <a:t>Let </a:t>
            </a:r>
            <a:r>
              <a:rPr lang="en-US" sz="2800" b="1" i="1" dirty="0"/>
              <a:t>s</a:t>
            </a:r>
            <a:r>
              <a:rPr lang="en-US" sz="2800" dirty="0"/>
              <a:t> = {</a:t>
            </a:r>
            <a:r>
              <a:rPr lang="en-US" sz="2800" i="1" dirty="0"/>
              <a:t>s</a:t>
            </a:r>
            <a:r>
              <a:rPr lang="en-US" sz="2800" baseline="-25000" dirty="0"/>
              <a:t>1</a:t>
            </a:r>
            <a:r>
              <a:rPr lang="en-US" sz="2800" dirty="0"/>
              <a:t>, …, </a:t>
            </a:r>
            <a:r>
              <a:rPr lang="en-US" sz="2800" i="1" dirty="0" err="1"/>
              <a:t>s</a:t>
            </a:r>
            <a:r>
              <a:rPr lang="en-US" sz="2800" baseline="-25000" dirty="0" err="1"/>
              <a:t>N</a:t>
            </a:r>
            <a:r>
              <a:rPr lang="en-US" sz="2800" dirty="0"/>
              <a:t>} be the current population</a:t>
            </a:r>
          </a:p>
          <a:p>
            <a:pPr eaLnBrk="1" hangingPunct="1">
              <a:buFont typeface="Arial" charset="0"/>
              <a:buAutoNum type="arabicPeriod"/>
            </a:pPr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dirty="0"/>
              <a:t>[</a:t>
            </a:r>
            <a:r>
              <a:rPr lang="en-US" sz="2800" i="1" dirty="0" err="1"/>
              <a:t>i</a:t>
            </a:r>
            <a:r>
              <a:rPr lang="en-US" sz="2800" dirty="0"/>
              <a:t>] = 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 err="1"/>
              <a:t>s</a:t>
            </a:r>
            <a:r>
              <a:rPr lang="en-US" sz="2800" i="1" baseline="-25000" dirty="0" err="1"/>
              <a:t>i</a:t>
            </a:r>
            <a:r>
              <a:rPr lang="en-US" sz="2800" dirty="0"/>
              <a:t>)/</a:t>
            </a:r>
            <a:r>
              <a:rPr lang="en-US" sz="2800" dirty="0" err="1">
                <a:sym typeface="Symbol" charset="0"/>
              </a:rPr>
              <a:t>SUM</a:t>
            </a:r>
            <a:r>
              <a:rPr lang="en-US" sz="2800" i="1" baseline="-25000" dirty="0" err="1">
                <a:sym typeface="Symbol" charset="0"/>
              </a:rPr>
              <a:t>j</a:t>
            </a:r>
            <a:r>
              <a:rPr lang="en-US" sz="2800" i="1" dirty="0" err="1">
                <a:sym typeface="Symbol" charset="0"/>
              </a:rPr>
              <a:t>f</a:t>
            </a:r>
            <a:r>
              <a:rPr lang="en-US" sz="2800" dirty="0">
                <a:sym typeface="Symbol" charset="0"/>
              </a:rPr>
              <a:t>(</a:t>
            </a:r>
            <a:r>
              <a:rPr lang="en-US" sz="2800" i="1" dirty="0" err="1">
                <a:sym typeface="Symbol" charset="0"/>
              </a:rPr>
              <a:t>s</a:t>
            </a:r>
            <a:r>
              <a:rPr lang="en-US" sz="2800" i="1" baseline="-25000" dirty="0" err="1">
                <a:sym typeface="Symbol" charset="0"/>
              </a:rPr>
              <a:t>j</a:t>
            </a:r>
            <a:r>
              <a:rPr lang="en-US" sz="2800" dirty="0">
                <a:sym typeface="Symbol" charset="0"/>
              </a:rPr>
              <a:t>) be the fitness probabilities</a:t>
            </a:r>
          </a:p>
          <a:p>
            <a:pPr eaLnBrk="1" hangingPunct="1">
              <a:buFont typeface="Arial" charset="0"/>
              <a:buAutoNum type="arabicPeriod"/>
            </a:pPr>
            <a:r>
              <a:rPr lang="en-US" sz="2800" dirty="0">
                <a:sym typeface="Symbol" charset="0"/>
              </a:rPr>
              <a:t>for </a:t>
            </a:r>
            <a:r>
              <a:rPr lang="en-US" sz="2800" i="1" dirty="0">
                <a:sym typeface="Symbol" charset="0"/>
              </a:rPr>
              <a:t>k</a:t>
            </a:r>
            <a:r>
              <a:rPr lang="en-US" sz="2800" dirty="0">
                <a:sym typeface="Symbol" charset="0"/>
              </a:rPr>
              <a:t> = 1;  </a:t>
            </a:r>
            <a:r>
              <a:rPr lang="en-US" sz="2800" i="1" dirty="0">
                <a:sym typeface="Symbol" charset="0"/>
              </a:rPr>
              <a:t>k</a:t>
            </a:r>
            <a:r>
              <a:rPr lang="en-US" sz="2800" dirty="0">
                <a:sym typeface="Symbol" charset="0"/>
              </a:rPr>
              <a:t> &lt; N;  </a:t>
            </a:r>
            <a:r>
              <a:rPr lang="en-US" sz="2800" i="1" dirty="0">
                <a:sym typeface="Symbol" charset="0"/>
              </a:rPr>
              <a:t>k</a:t>
            </a:r>
            <a:r>
              <a:rPr lang="en-US" sz="2800" dirty="0">
                <a:sym typeface="Symbol" charset="0"/>
              </a:rPr>
              <a:t> += 2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dirty="0">
                <a:sym typeface="Symbol" charset="0"/>
              </a:rPr>
              <a:t>Parent1 = randomly pick </a:t>
            </a:r>
            <a:r>
              <a:rPr lang="en-US" sz="2800" i="1" dirty="0" err="1">
                <a:sym typeface="Symbol" charset="0"/>
              </a:rPr>
              <a:t>s</a:t>
            </a:r>
            <a:r>
              <a:rPr lang="en-US" sz="2800" i="1" baseline="-25000" dirty="0" err="1">
                <a:sym typeface="Symbol" charset="0"/>
              </a:rPr>
              <a:t>i</a:t>
            </a:r>
            <a:r>
              <a:rPr lang="en-US" sz="2800" dirty="0">
                <a:sym typeface="Symbol" charset="0"/>
              </a:rPr>
              <a:t> with prob. </a:t>
            </a:r>
            <a:r>
              <a:rPr lang="en-US" sz="2800" i="1" dirty="0">
                <a:sym typeface="Symbol" charset="0"/>
              </a:rPr>
              <a:t>p</a:t>
            </a:r>
            <a:r>
              <a:rPr lang="en-US" sz="2800" dirty="0">
                <a:sym typeface="Symbol" charset="0"/>
              </a:rPr>
              <a:t>[</a:t>
            </a:r>
            <a:r>
              <a:rPr lang="en-US" sz="2800" i="1" dirty="0" err="1">
                <a:sym typeface="Symbol" charset="0"/>
              </a:rPr>
              <a:t>i</a:t>
            </a:r>
            <a:r>
              <a:rPr lang="en-US" sz="2800" dirty="0">
                <a:sym typeface="Symbol" charset="0"/>
              </a:rPr>
              <a:t>]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dirty="0">
                <a:sym typeface="Symbol" charset="0"/>
              </a:rPr>
              <a:t>Parent2 = randomly pick another </a:t>
            </a:r>
            <a:r>
              <a:rPr lang="en-US" sz="2800" i="1" dirty="0" err="1">
                <a:sym typeface="Symbol" charset="0"/>
              </a:rPr>
              <a:t>s</a:t>
            </a:r>
            <a:r>
              <a:rPr lang="en-US" sz="2800" i="1" baseline="-25000" dirty="0" err="1">
                <a:sym typeface="Symbol" charset="0"/>
              </a:rPr>
              <a:t>j</a:t>
            </a:r>
            <a:r>
              <a:rPr lang="en-US" sz="2800" dirty="0">
                <a:sym typeface="Symbol" charset="0"/>
              </a:rPr>
              <a:t> with prob. </a:t>
            </a:r>
            <a:r>
              <a:rPr lang="en-US" sz="2800" i="1" dirty="0">
                <a:sym typeface="Symbol" charset="0"/>
              </a:rPr>
              <a:t>p</a:t>
            </a:r>
            <a:r>
              <a:rPr lang="en-US" sz="2800" dirty="0">
                <a:sym typeface="Symbol" charset="0"/>
              </a:rPr>
              <a:t>[</a:t>
            </a:r>
            <a:r>
              <a:rPr lang="en-US" sz="2800" i="1" dirty="0">
                <a:sym typeface="Symbol" charset="0"/>
              </a:rPr>
              <a:t>j</a:t>
            </a:r>
            <a:r>
              <a:rPr lang="en-US" sz="2800" dirty="0">
                <a:sym typeface="Symbol" charset="0"/>
              </a:rPr>
              <a:t>]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dirty="0">
                <a:sym typeface="Symbol" charset="0"/>
              </a:rPr>
              <a:t>Randomly select 1 crossover point, and swap strings of parents 1 and 2 to generate two children </a:t>
            </a:r>
            <a:r>
              <a:rPr lang="en-US" sz="2800" i="1" dirty="0">
                <a:sym typeface="Symbol" charset="0"/>
              </a:rPr>
              <a:t>t</a:t>
            </a:r>
            <a:r>
              <a:rPr lang="en-US" sz="2800" dirty="0">
                <a:sym typeface="Symbol" charset="0"/>
              </a:rPr>
              <a:t>[</a:t>
            </a:r>
            <a:r>
              <a:rPr lang="en-US" sz="2800" i="1" dirty="0">
                <a:sym typeface="Symbol" charset="0"/>
              </a:rPr>
              <a:t>k</a:t>
            </a:r>
            <a:r>
              <a:rPr lang="en-US" sz="2800" dirty="0">
                <a:sym typeface="Symbol" charset="0"/>
              </a:rPr>
              <a:t>] and </a:t>
            </a:r>
            <a:r>
              <a:rPr lang="en-US" sz="2800" i="1" dirty="0">
                <a:sym typeface="Symbol" charset="0"/>
              </a:rPr>
              <a:t>t</a:t>
            </a:r>
            <a:r>
              <a:rPr lang="en-US" sz="2800" dirty="0">
                <a:sym typeface="Symbol" charset="0"/>
              </a:rPr>
              <a:t>[</a:t>
            </a:r>
            <a:r>
              <a:rPr lang="en-US" sz="2800" i="1" dirty="0">
                <a:sym typeface="Symbol" charset="0"/>
              </a:rPr>
              <a:t>k</a:t>
            </a:r>
            <a:r>
              <a:rPr lang="en-US" sz="2800" dirty="0">
                <a:sym typeface="Symbol" charset="0"/>
              </a:rPr>
              <a:t>+1]</a:t>
            </a:r>
          </a:p>
          <a:p>
            <a:pPr eaLnBrk="1" hangingPunct="1">
              <a:buFont typeface="Arial" charset="0"/>
              <a:buAutoNum type="arabicPeriod"/>
            </a:pPr>
            <a:r>
              <a:rPr lang="en-US" sz="2800" dirty="0">
                <a:sym typeface="Symbol" charset="0"/>
              </a:rPr>
              <a:t>for </a:t>
            </a:r>
            <a:r>
              <a:rPr lang="en-US" sz="2800" i="1" dirty="0">
                <a:sym typeface="Symbol" charset="0"/>
              </a:rPr>
              <a:t>k</a:t>
            </a:r>
            <a:r>
              <a:rPr lang="en-US" sz="2800" dirty="0">
                <a:sym typeface="Symbol" charset="0"/>
              </a:rPr>
              <a:t> = 1;  </a:t>
            </a:r>
            <a:r>
              <a:rPr lang="en-US" sz="2800" i="1" dirty="0">
                <a:sym typeface="Symbol" charset="0"/>
              </a:rPr>
              <a:t>k</a:t>
            </a:r>
            <a:r>
              <a:rPr lang="en-US" sz="2800" dirty="0">
                <a:sym typeface="Symbol" charset="0"/>
              </a:rPr>
              <a:t> ≤ N;  </a:t>
            </a:r>
            <a:r>
              <a:rPr lang="en-US" sz="2800" i="1" dirty="0">
                <a:sym typeface="Symbol" charset="0"/>
              </a:rPr>
              <a:t>k</a:t>
            </a:r>
            <a:r>
              <a:rPr lang="en-US" sz="2800" dirty="0">
                <a:sym typeface="Symbol" charset="0"/>
              </a:rPr>
              <a:t>++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800" dirty="0">
                <a:sym typeface="Symbol" charset="0"/>
              </a:rPr>
              <a:t>Randomly mutate each position in </a:t>
            </a:r>
            <a:r>
              <a:rPr lang="en-US" sz="2800" i="1" dirty="0">
                <a:sym typeface="Symbol" charset="0"/>
              </a:rPr>
              <a:t>t</a:t>
            </a:r>
            <a:r>
              <a:rPr lang="en-US" sz="2800" dirty="0">
                <a:sym typeface="Symbol" charset="0"/>
              </a:rPr>
              <a:t>[</a:t>
            </a:r>
            <a:r>
              <a:rPr lang="en-US" sz="2800" i="1" dirty="0">
                <a:sym typeface="Symbol" charset="0"/>
              </a:rPr>
              <a:t>k</a:t>
            </a:r>
            <a:r>
              <a:rPr lang="en-US" sz="2800" dirty="0">
                <a:sym typeface="Symbol" charset="0"/>
              </a:rPr>
              <a:t>] with a small probability</a:t>
            </a:r>
          </a:p>
          <a:p>
            <a:pPr eaLnBrk="1" hangingPunct="1">
              <a:buFont typeface="Arial" charset="0"/>
              <a:buAutoNum type="arabicPeriod"/>
            </a:pPr>
            <a:r>
              <a:rPr lang="en-US" sz="2800" dirty="0">
                <a:sym typeface="Symbol" charset="0"/>
              </a:rPr>
              <a:t>New generation replaces old generation:  </a:t>
            </a:r>
            <a:r>
              <a:rPr lang="en-US" sz="2800" b="1" i="1" dirty="0">
                <a:sym typeface="Symbol" charset="0"/>
              </a:rPr>
              <a:t>s</a:t>
            </a:r>
            <a:r>
              <a:rPr lang="en-US" sz="2800" i="1" dirty="0">
                <a:sym typeface="Symbol" charset="0"/>
              </a:rPr>
              <a:t> = </a:t>
            </a:r>
            <a:r>
              <a:rPr lang="en-US" sz="2800" b="1" i="1" dirty="0">
                <a:sym typeface="Symbol" charset="0"/>
              </a:rPr>
              <a:t>t</a:t>
            </a:r>
            <a:r>
              <a:rPr lang="en-US" sz="2800" i="1" dirty="0">
                <a:sym typeface="Symbol" charset="0"/>
              </a:rPr>
              <a:t> </a:t>
            </a:r>
            <a:endParaRPr lang="en-US" sz="2800" i="1" dirty="0"/>
          </a:p>
        </p:txBody>
      </p: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6726238" y="6384925"/>
            <a:ext cx="24177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/>
              <a:t>*</a:t>
            </a:r>
            <a:r>
              <a:rPr lang="en-US" sz="1800"/>
              <a:t>different than in book</a:t>
            </a:r>
          </a:p>
        </p:txBody>
      </p:sp>
    </p:spTree>
    <p:extLst>
      <p:ext uri="{BB962C8B-B14F-4D97-AF65-F5344CB8AC3E}">
        <p14:creationId xmlns:p14="http://schemas.microsoft.com/office/powerpoint/2010/main" val="4062975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D647AA-3890-D54A-AC45-0B2CA66FA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Game Playing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DD6EA-E08E-A34E-B655-60D531512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9067"/>
            <a:ext cx="8229600" cy="585893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Zero-sum games, perfect information games, deterministic vs. stochastic games, game playing as search, search tree, branching factor, ply, static evaluation function, horizon effect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2400" dirty="0"/>
              <a:t>Methods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/>
              <a:t>Minimax algorithm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Minimax principle, optimal playing strategy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/>
              <a:t>Alpha-beta algorithm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Cutoff tests: </a:t>
            </a:r>
            <a:r>
              <a:rPr lang="en-US" dirty="0">
                <a:latin typeface="Calibri" charset="0"/>
                <a:sym typeface="Symbol" charset="0"/>
              </a:rPr>
              <a:t>If </a:t>
            </a:r>
            <a:r>
              <a:rPr lang="en-US" b="1" i="1" dirty="0">
                <a:latin typeface="Calibri" charset="0"/>
                <a:sym typeface="Symbol" charset="0"/>
              </a:rPr>
              <a:t>v</a:t>
            </a:r>
            <a:r>
              <a:rPr lang="en-US" b="1" dirty="0">
                <a:latin typeface="Calibri" charset="0"/>
                <a:sym typeface="Symbol" charset="0"/>
              </a:rPr>
              <a:t> ≤</a:t>
            </a:r>
            <a:r>
              <a:rPr lang="en-US" dirty="0">
                <a:latin typeface="Calibri" charset="0"/>
                <a:sym typeface="Symbol" charset="0"/>
              </a:rPr>
              <a:t> </a:t>
            </a:r>
            <a:r>
              <a:rPr lang="en-US" b="1" dirty="0">
                <a:latin typeface="Calibri" charset="0"/>
                <a:sym typeface="Symbol" charset="0"/>
              </a:rPr>
              <a:t>α </a:t>
            </a:r>
            <a:r>
              <a:rPr lang="en-US" dirty="0">
                <a:latin typeface="Calibri" charset="0"/>
                <a:sym typeface="Symbol" charset="0"/>
              </a:rPr>
              <a:t>for </a:t>
            </a:r>
            <a:r>
              <a:rPr lang="en-US" i="1" dirty="0">
                <a:latin typeface="Calibri" charset="0"/>
                <a:sym typeface="Symbol" charset="0"/>
              </a:rPr>
              <a:t>some</a:t>
            </a:r>
            <a:r>
              <a:rPr lang="en-US" dirty="0">
                <a:latin typeface="Calibri" charset="0"/>
                <a:sym typeface="Symbol" charset="0"/>
              </a:rPr>
              <a:t> MAX node ancestor, </a:t>
            </a:r>
            <a:r>
              <a:rPr lang="en-US" b="1" dirty="0">
                <a:latin typeface="Calibri" charset="0"/>
                <a:sym typeface="Symbol" charset="0"/>
              </a:rPr>
              <a:t>don’t visit</a:t>
            </a:r>
            <a:r>
              <a:rPr lang="en-US" dirty="0">
                <a:latin typeface="Calibri" charset="0"/>
                <a:sym typeface="Symbol" charset="0"/>
              </a:rPr>
              <a:t> any more of the current MIN node’s children. If </a:t>
            </a:r>
            <a:r>
              <a:rPr lang="en-US" b="1" i="1" dirty="0">
                <a:latin typeface="Calibri" charset="0"/>
                <a:sym typeface="Symbol" charset="0"/>
              </a:rPr>
              <a:t>v</a:t>
            </a:r>
            <a:r>
              <a:rPr lang="en-US" b="1" dirty="0">
                <a:latin typeface="Calibri" charset="0"/>
                <a:sym typeface="Symbol" charset="0"/>
              </a:rPr>
              <a:t> ≥ β </a:t>
            </a:r>
            <a:r>
              <a:rPr lang="en-US" dirty="0">
                <a:latin typeface="Calibri" charset="0"/>
                <a:sym typeface="Symbol" charset="0"/>
              </a:rPr>
              <a:t>for </a:t>
            </a:r>
            <a:r>
              <a:rPr lang="en-US" i="1" dirty="0">
                <a:latin typeface="Calibri" charset="0"/>
                <a:sym typeface="Symbol" charset="0"/>
              </a:rPr>
              <a:t>some</a:t>
            </a:r>
            <a:r>
              <a:rPr lang="en-US" dirty="0">
                <a:latin typeface="Calibri" charset="0"/>
                <a:sym typeface="Symbol" charset="0"/>
              </a:rPr>
              <a:t> MIN node ancestor, </a:t>
            </a:r>
            <a:r>
              <a:rPr lang="en-US" b="1" dirty="0">
                <a:latin typeface="Calibri" charset="0"/>
                <a:sym typeface="Symbol" charset="0"/>
              </a:rPr>
              <a:t>don’t</a:t>
            </a:r>
            <a:r>
              <a:rPr lang="en-US" dirty="0">
                <a:latin typeface="Calibri" charset="0"/>
                <a:sym typeface="Symbol" charset="0"/>
              </a:rPr>
              <a:t> </a:t>
            </a:r>
            <a:r>
              <a:rPr lang="en-US" b="1" dirty="0">
                <a:latin typeface="Calibri" charset="0"/>
                <a:sym typeface="Symbol" charset="0"/>
              </a:rPr>
              <a:t>visit</a:t>
            </a:r>
            <a:r>
              <a:rPr lang="en-US" dirty="0">
                <a:latin typeface="Calibri" charset="0"/>
                <a:sym typeface="Symbol" charset="0"/>
              </a:rPr>
              <a:t> any more of the current MAX node’s children</a:t>
            </a:r>
            <a:endParaRPr lang="en-US" sz="18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/>
              <a:t>Iterative-deepening search with alpha-beta pruning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non-deterministic games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chance nodes, </a:t>
            </a:r>
            <a:r>
              <a:rPr lang="en-US" sz="1800" b="1" dirty="0" err="1"/>
              <a:t>expectiminimax</a:t>
            </a:r>
            <a:r>
              <a:rPr lang="en-US" sz="1800" dirty="0"/>
              <a:t> value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1800" b="1" dirty="0"/>
              <a:t>Monte Carlo tree search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1800" dirty="0"/>
              <a:t>Pure MCTS, Selection, expansion, simulation, backpropagation, playout, exploitation, exploration</a:t>
            </a:r>
          </a:p>
        </p:txBody>
      </p:sp>
    </p:spTree>
    <p:extLst>
      <p:ext uri="{BB962C8B-B14F-4D97-AF65-F5344CB8AC3E}">
        <p14:creationId xmlns:p14="http://schemas.microsoft.com/office/powerpoint/2010/main" val="3270827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245" y="24581"/>
            <a:ext cx="8229600" cy="868362"/>
          </a:xfrm>
        </p:spPr>
        <p:txBody>
          <a:bodyPr/>
          <a:lstStyle/>
          <a:p>
            <a:r>
              <a:rPr lang="en-US" dirty="0"/>
              <a:t>MCTS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Recursively build search tree, where each iteration consists of: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Selection:  Starting at root, successively select best child nodes using scoring method until leaf node </a:t>
            </a:r>
            <a:r>
              <a:rPr lang="en-US" sz="2800" i="1" dirty="0"/>
              <a:t>L</a:t>
            </a:r>
            <a:r>
              <a:rPr lang="en-US" sz="2800" dirty="0"/>
              <a:t> reached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Expansion:  Create and add best (or random) new child node, </a:t>
            </a:r>
            <a:r>
              <a:rPr lang="en-US" sz="2800" i="1" dirty="0"/>
              <a:t>C</a:t>
            </a:r>
            <a:r>
              <a:rPr lang="en-US" sz="2800" dirty="0"/>
              <a:t>, of </a:t>
            </a:r>
            <a:r>
              <a:rPr lang="en-US" sz="2800" i="1" dirty="0"/>
              <a:t>L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Simulation: Perform a (random) playout from </a:t>
            </a:r>
            <a:r>
              <a:rPr lang="en-US" sz="2800" i="1" dirty="0"/>
              <a:t>C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2800" dirty="0"/>
              <a:t>Backpropagation:  Update score at </a:t>
            </a:r>
            <a:r>
              <a:rPr lang="en-US" sz="2800" i="1" dirty="0"/>
              <a:t>C</a:t>
            </a:r>
            <a:r>
              <a:rPr lang="en-US" sz="2800" dirty="0"/>
              <a:t> and all of </a:t>
            </a:r>
            <a:r>
              <a:rPr lang="en-US" sz="2800" i="1" dirty="0"/>
              <a:t>C</a:t>
            </a:r>
            <a:r>
              <a:rPr lang="en-US" sz="2800" dirty="0"/>
              <a:t>’s ancestors in search tree based on playout results</a:t>
            </a:r>
          </a:p>
        </p:txBody>
      </p:sp>
    </p:spTree>
    <p:extLst>
      <p:ext uri="{BB962C8B-B14F-4D97-AF65-F5344CB8AC3E}">
        <p14:creationId xmlns:p14="http://schemas.microsoft.com/office/powerpoint/2010/main" val="359254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66A93-E289-5548-BC3C-E505C3163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Unsupervised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8A01CF-581B-2344-9BC8-1AAD57A1D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558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Inductive learning problem, feature space, feature, attribute, examples (aka instances), labels, classes, training set, tuning set, testing set, classification problems, decision boundaries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Methods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 </a:t>
            </a:r>
            <a:r>
              <a:rPr lang="en-US" sz="3200" b="1" dirty="0"/>
              <a:t>Hierarchical Agglomerative Clustering (HAC)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 single linkage, complete linkage, average linkage, Euclidean distance, Manhattan distance, </a:t>
            </a:r>
            <a:r>
              <a:rPr lang="en-US" sz="3200" dirty="0" err="1"/>
              <a:t>dendrogram</a:t>
            </a:r>
            <a:endParaRPr lang="en-US" sz="3200" dirty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b="1" i="1" dirty="0"/>
              <a:t>k</a:t>
            </a:r>
            <a:r>
              <a:rPr lang="en-US" sz="3200" b="1" dirty="0"/>
              <a:t>-Means Clustering</a:t>
            </a:r>
          </a:p>
          <a:p>
            <a:pPr lvl="2">
              <a:lnSpc>
                <a:spcPct val="120000"/>
              </a:lnSpc>
              <a:spcBef>
                <a:spcPts val="0"/>
              </a:spcBef>
            </a:pPr>
            <a:r>
              <a:rPr lang="en-US" sz="3200" dirty="0"/>
              <a:t>cluster center (centroid), distortion </a:t>
            </a:r>
            <a:r>
              <a:rPr lang="en-US" sz="3200" spc="-4" dirty="0">
                <a:latin typeface="Avenir Book" charset="0"/>
                <a:ea typeface="Avenir Book" charset="0"/>
                <a:cs typeface="Avenir Book" charset="0"/>
              </a:rPr>
              <a:t>cluster quality measure:</a:t>
            </a:r>
            <a:r>
              <a:rPr lang="en-US" sz="3200" b="1" spc="-4" dirty="0">
                <a:latin typeface="Avenir Book" charset="0"/>
                <a:ea typeface="Avenir Book" charset="0"/>
                <a:cs typeface="Avenir Book" charset="0"/>
              </a:rPr>
              <a:t>  </a:t>
            </a:r>
            <a:r>
              <a:rPr lang="en-US" sz="3200" spc="-4" dirty="0">
                <a:latin typeface="Avenir Book" charset="0"/>
                <a:ea typeface="Avenir Book" charset="0"/>
                <a:cs typeface="Avenir Book" charset="0"/>
              </a:rPr>
              <a:t>For all clusters, sum of squared distances from each point to its cluster center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200" spc="-4" dirty="0">
                <a:latin typeface="Avenir Book" charset="0"/>
              </a:rPr>
              <a:t>Nothing on Mean-Shift Clustering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843410"/>
      </p:ext>
    </p:extLst>
  </p:cSld>
  <p:clrMapOvr>
    <a:masterClrMapping/>
  </p:clrMapOvr>
</p:sld>
</file>

<file path=ppt/theme/theme1.xml><?xml version="1.0" encoding="utf-8"?>
<a:theme xmlns:a="http://schemas.openxmlformats.org/drawingml/2006/main" name="Twilight">
  <a:themeElements>
    <a:clrScheme name="Twilight">
      <a:dk1>
        <a:sysClr val="windowText" lastClr="000000"/>
      </a:dk1>
      <a:lt1>
        <a:sysClr val="window" lastClr="FFFFFF"/>
      </a:lt1>
      <a:dk2>
        <a:srgbClr val="24213E"/>
      </a:dk2>
      <a:lt2>
        <a:srgbClr val="E9EAF0"/>
      </a:lt2>
      <a:accent1>
        <a:srgbClr val="E8BC4A"/>
      </a:accent1>
      <a:accent2>
        <a:srgbClr val="83C1C6"/>
      </a:accent2>
      <a:accent3>
        <a:srgbClr val="E78D35"/>
      </a:accent3>
      <a:accent4>
        <a:srgbClr val="909CE1"/>
      </a:accent4>
      <a:accent5>
        <a:srgbClr val="839C41"/>
      </a:accent5>
      <a:accent6>
        <a:srgbClr val="CC5439"/>
      </a:accent6>
      <a:hlink>
        <a:srgbClr val="1C6CF1"/>
      </a:hlink>
      <a:folHlink>
        <a:srgbClr val="C649E0"/>
      </a:folHlink>
    </a:clrScheme>
    <a:fontScheme name="Twilight">
      <a:maj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ヒラギノ角ゴ Pro W3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 fov="600000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300000"/>
              </a:schemeClr>
            </a:gs>
            <a:gs pos="31000">
              <a:schemeClr val="bg1">
                <a:tint val="100000"/>
                <a:satMod val="300000"/>
              </a:schemeClr>
            </a:gs>
            <a:gs pos="62000">
              <a:schemeClr val="phClr">
                <a:tint val="100000"/>
                <a:shade val="100000"/>
                <a:satMod val="100000"/>
              </a:schemeClr>
            </a:gs>
            <a:gs pos="100000">
              <a:schemeClr val="phClr">
                <a:shade val="100000"/>
                <a:hueMod val="93000"/>
                <a:satMod val="50000"/>
                <a:lumMod val="2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atMod val="100000"/>
              </a:schemeClr>
            </a:gs>
            <a:gs pos="100000">
              <a:schemeClr val="phClr">
                <a:tint val="100000"/>
                <a:shade val="100000"/>
                <a:alpha val="100000"/>
                <a:hueMod val="100000"/>
                <a:satMod val="150000"/>
                <a:lumMod val="5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Twilight.thmx</Template>
  <TotalTime>621</TotalTime>
  <Words>1644</Words>
  <Application>Microsoft Macintosh PowerPoint</Application>
  <PresentationFormat>On-screen Show (4:3)</PresentationFormat>
  <Paragraphs>172</Paragraphs>
  <Slides>19</Slides>
  <Notes>14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Avenir Book</vt:lpstr>
      <vt:lpstr>Calibri</vt:lpstr>
      <vt:lpstr>Corbel</vt:lpstr>
      <vt:lpstr>Palatino</vt:lpstr>
      <vt:lpstr>Times New Roman</vt:lpstr>
      <vt:lpstr>Twilight</vt:lpstr>
      <vt:lpstr>Equation</vt:lpstr>
      <vt:lpstr>Midterm Exam</vt:lpstr>
      <vt:lpstr>PowerPoint Presentation</vt:lpstr>
      <vt:lpstr>Uninformed Search Methods</vt:lpstr>
      <vt:lpstr>Informed Search Methods</vt:lpstr>
      <vt:lpstr>Local Search Methods</vt:lpstr>
      <vt:lpstr>Genetic Algorithm (1 version*)</vt:lpstr>
      <vt:lpstr>Game Playing</vt:lpstr>
      <vt:lpstr>MCTS Algorithm</vt:lpstr>
      <vt:lpstr>Unsupervised Learning</vt:lpstr>
      <vt:lpstr>Hierarchical Agglomerative Clustering Algorithm</vt:lpstr>
      <vt:lpstr>K-Means Clustering Algorithm</vt:lpstr>
      <vt:lpstr>Supervised Learning</vt:lpstr>
      <vt:lpstr>k-Nearest-Neighbors (k-NN)</vt:lpstr>
      <vt:lpstr>PowerPoint Presentation</vt:lpstr>
      <vt:lpstr>Decision-Tree-Learning Algorithm</vt:lpstr>
      <vt:lpstr>Pruning using a Greedy Algorithm</vt:lpstr>
      <vt:lpstr>Random Forests</vt:lpstr>
      <vt:lpstr>K-Fold Cross Validation</vt:lpstr>
      <vt:lpstr>Leave-One-Out Cross Validation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End</dc:title>
  <dc:creator>Charles Dyer</dc:creator>
  <cp:lastModifiedBy>Chuck Dyer</cp:lastModifiedBy>
  <cp:revision>72</cp:revision>
  <cp:lastPrinted>2018-03-13T16:33:05Z</cp:lastPrinted>
  <dcterms:created xsi:type="dcterms:W3CDTF">2017-05-04T14:12:22Z</dcterms:created>
  <dcterms:modified xsi:type="dcterms:W3CDTF">2019-10-24T14:02:12Z</dcterms:modified>
</cp:coreProperties>
</file>