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390" r:id="rId1"/>
  </p:sldMasterIdLst>
  <p:notesMasterIdLst>
    <p:notesMasterId r:id="rId3"/>
  </p:notesMasterIdLst>
  <p:handoutMasterIdLst>
    <p:handoutMasterId r:id="rId4"/>
  </p:handoutMasterIdLst>
  <p:sldIdLst>
    <p:sldId id="805" r:id="rId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i="1" kern="1200">
        <a:solidFill>
          <a:schemeClr val="tx1"/>
        </a:solidFill>
        <a:latin typeface="Arial Rounded MT Bold" pitchFamily="8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i="1" kern="1200">
        <a:solidFill>
          <a:schemeClr val="tx1"/>
        </a:solidFill>
        <a:latin typeface="Arial Rounded MT Bold" pitchFamily="8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i="1" kern="1200">
        <a:solidFill>
          <a:schemeClr val="tx1"/>
        </a:solidFill>
        <a:latin typeface="Arial Rounded MT Bold" pitchFamily="8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i="1" kern="1200">
        <a:solidFill>
          <a:schemeClr val="tx1"/>
        </a:solidFill>
        <a:latin typeface="Arial Rounded MT Bold" pitchFamily="8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i="1" kern="1200">
        <a:solidFill>
          <a:schemeClr val="tx1"/>
        </a:solidFill>
        <a:latin typeface="Arial Rounded MT Bold" pitchFamily="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800" i="1" kern="1200">
        <a:solidFill>
          <a:schemeClr val="tx1"/>
        </a:solidFill>
        <a:latin typeface="Arial Rounded MT Bold" pitchFamily="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800" i="1" kern="1200">
        <a:solidFill>
          <a:schemeClr val="tx1"/>
        </a:solidFill>
        <a:latin typeface="Arial Rounded MT Bold" pitchFamily="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800" i="1" kern="1200">
        <a:solidFill>
          <a:schemeClr val="tx1"/>
        </a:solidFill>
        <a:latin typeface="Arial Rounded MT Bold" pitchFamily="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800" i="1" kern="1200">
        <a:solidFill>
          <a:schemeClr val="tx1"/>
        </a:solidFill>
        <a:latin typeface="Arial Rounded MT Bold" pitchFamily="8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">
          <p15:clr>
            <a:srgbClr val="A4A3A4"/>
          </p15:clr>
        </p15:guide>
        <p15:guide id="2" pos="5712">
          <p15:clr>
            <a:srgbClr val="A4A3A4"/>
          </p15:clr>
        </p15:guide>
        <p15:guide id="3" pos="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000"/>
    <a:srgbClr val="0000FF"/>
    <a:srgbClr val="FF0066"/>
    <a:srgbClr val="B2B2B2"/>
    <a:srgbClr val="F3A4A2"/>
    <a:srgbClr val="D7E3AF"/>
    <a:srgbClr val="E3B3DB"/>
    <a:srgbClr val="E2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2104" autoAdjust="0"/>
    <p:restoredTop sz="87342" autoAdjust="0"/>
  </p:normalViewPr>
  <p:slideViewPr>
    <p:cSldViewPr>
      <p:cViewPr varScale="1">
        <p:scale>
          <a:sx n="70" d="100"/>
          <a:sy n="70" d="100"/>
        </p:scale>
        <p:origin x="931" y="38"/>
      </p:cViewPr>
      <p:guideLst>
        <p:guide orient="horz" pos="384"/>
        <p:guide pos="5712"/>
        <p:guide pos="56"/>
      </p:guideLst>
    </p:cSldViewPr>
  </p:slideViewPr>
  <p:outlineViewPr>
    <p:cViewPr>
      <p:scale>
        <a:sx n="33" d="100"/>
        <a:sy n="33" d="100"/>
      </p:scale>
      <p:origin x="0" y="12303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171825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1198" tIns="50598" rIns="101198" bIns="50598" numCol="1" anchor="t" anchorCtr="0" compatLnSpc="1">
            <a:prstTxWarp prst="textNoShape">
              <a:avLst/>
            </a:prstTxWarp>
          </a:bodyPr>
          <a:lstStyle>
            <a:lvl1pPr defTabSz="1012077"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 sz="1400" i="0">
                <a:latin typeface="Arial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Vulnerability Assessment and Secure Coding Practices</a:t>
            </a:r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6" y="2"/>
            <a:ext cx="3171825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1198" tIns="50598" rIns="101198" bIns="50598" numCol="1" anchor="t" anchorCtr="0" compatLnSpc="1">
            <a:prstTxWarp prst="textNoShape">
              <a:avLst/>
            </a:prstTxWarp>
          </a:bodyPr>
          <a:lstStyle>
            <a:lvl1pPr algn="r" defTabSz="1012077"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 sz="1400" i="0">
                <a:latin typeface="Arial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20188"/>
            <a:ext cx="3171825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1198" tIns="50598" rIns="101198" bIns="50598" numCol="1" anchor="b" anchorCtr="0" compatLnSpc="1">
            <a:prstTxWarp prst="textNoShape">
              <a:avLst/>
            </a:prstTxWarp>
          </a:bodyPr>
          <a:lstStyle>
            <a:lvl1pPr defTabSz="1012077"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 sz="1400" i="0">
                <a:latin typeface="Arial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6" y="9120188"/>
            <a:ext cx="3171825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1198" tIns="50598" rIns="101198" bIns="50598" numCol="1" anchor="b" anchorCtr="0" compatLnSpc="1">
            <a:prstTxWarp prst="textNoShape">
              <a:avLst/>
            </a:prstTxWarp>
          </a:bodyPr>
          <a:lstStyle>
            <a:lvl1pPr algn="r" defTabSz="1010661" eaLnBrk="0" hangingPunct="0">
              <a:defRPr sz="1400" i="0">
                <a:latin typeface="Arial" pitchFamily="34" charset="0"/>
              </a:defRPr>
            </a:lvl1pPr>
          </a:lstStyle>
          <a:p>
            <a:pPr>
              <a:defRPr/>
            </a:pPr>
            <a:fld id="{1EBC245C-F3C3-4025-8CA2-949C09C05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2538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171825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1198" tIns="50598" rIns="101198" bIns="50598" numCol="1" anchor="t" anchorCtr="0" compatLnSpc="1">
            <a:prstTxWarp prst="textNoShape">
              <a:avLst/>
            </a:prstTxWarp>
          </a:bodyPr>
          <a:lstStyle>
            <a:lvl1pPr defTabSz="1012077"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 sz="1400" i="0">
                <a:latin typeface="Arial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Vulnerability Assessment and Secure Coding Practices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6" y="2"/>
            <a:ext cx="3171825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1198" tIns="50598" rIns="101198" bIns="50598" numCol="1" anchor="t" anchorCtr="0" compatLnSpc="1">
            <a:prstTxWarp prst="textNoShape">
              <a:avLst/>
            </a:prstTxWarp>
          </a:bodyPr>
          <a:lstStyle>
            <a:lvl1pPr algn="r" defTabSz="1012077"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 sz="1400" i="0">
                <a:latin typeface="Arial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19138"/>
            <a:ext cx="4797425" cy="3598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5" y="4560889"/>
            <a:ext cx="536257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1198" tIns="50598" rIns="101198" bIns="505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0"/>
            <a:r>
              <a:rPr lang="en-US" noProof="0"/>
              <a:t>Second level</a:t>
            </a:r>
          </a:p>
          <a:p>
            <a:pPr lvl="0"/>
            <a:r>
              <a:rPr lang="en-US" noProof="0"/>
              <a:t>Third level</a:t>
            </a:r>
          </a:p>
          <a:p>
            <a:pPr lvl="0"/>
            <a:r>
              <a:rPr lang="en-US" noProof="0"/>
              <a:t>Fourth level</a:t>
            </a:r>
          </a:p>
          <a:p>
            <a:pPr lvl="0"/>
            <a:r>
              <a:rPr lang="en-US" noProof="0"/>
              <a:t>Fifth level</a:t>
            </a:r>
          </a:p>
        </p:txBody>
      </p:sp>
      <p:sp>
        <p:nvSpPr>
          <p:cNvPr id="931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20188"/>
            <a:ext cx="3171825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1198" tIns="50598" rIns="101198" bIns="50598" numCol="1" anchor="b" anchorCtr="0" compatLnSpc="1">
            <a:prstTxWarp prst="textNoShape">
              <a:avLst/>
            </a:prstTxWarp>
          </a:bodyPr>
          <a:lstStyle>
            <a:lvl1pPr defTabSz="1012077"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 sz="1400" i="0">
                <a:latin typeface="Arial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6" y="9120188"/>
            <a:ext cx="3171825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1198" tIns="50598" rIns="101198" bIns="50598" numCol="1" anchor="b" anchorCtr="0" compatLnSpc="1">
            <a:prstTxWarp prst="textNoShape">
              <a:avLst/>
            </a:prstTxWarp>
          </a:bodyPr>
          <a:lstStyle>
            <a:lvl1pPr algn="r" defTabSz="1010661" eaLnBrk="0" hangingPunct="0">
              <a:defRPr sz="1400" i="0">
                <a:latin typeface="Arial" pitchFamily="34" charset="0"/>
              </a:defRPr>
            </a:lvl1pPr>
          </a:lstStyle>
          <a:p>
            <a:pPr>
              <a:defRPr/>
            </a:pPr>
            <a:fld id="{7270A515-33CA-496D-9095-6844275792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12274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pitchFamily="34" charset="-128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 charset="-128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Vulnerability Assessment and Secure Coding Practices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624B4A-D908-4EEA-9EE9-8D26BD4E9765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67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S_ISLNK:</a:t>
            </a:r>
            <a:r>
              <a:rPr lang="en-US" baseline="0" dirty="0"/>
              <a:t> is it a symbolic link?</a:t>
            </a:r>
          </a:p>
          <a:p>
            <a:r>
              <a:rPr lang="en-US" baseline="0" dirty="0"/>
              <a:t>EINVAL: invalid value for an option</a:t>
            </a:r>
            <a:br>
              <a:rPr lang="es-ES" dirty="0"/>
            </a:br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8F4B3D-1673-46DE-A729-59E50A4A76AA}" type="datetimeFigureOut">
              <a:rPr lang="en-US" smtClean="0">
                <a:solidFill>
                  <a:prstClr val="black"/>
                </a:solidFill>
              </a:rPr>
              <a:pPr/>
              <a:t>2020-02-26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5967AC-8818-4A69-8B27-1162CA3460A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423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8F4B3D-1673-46DE-A729-59E50A4A76AA}" type="datetimeFigureOut">
              <a:rPr lang="en-US" smtClean="0">
                <a:solidFill>
                  <a:prstClr val="black"/>
                </a:solidFill>
              </a:rPr>
              <a:pPr/>
              <a:t>2020-02-26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5967AC-8818-4A69-8B27-1162CA3460A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879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8F4B3D-1673-46DE-A729-59E50A4A76AA}" type="datetimeFigureOut">
              <a:rPr lang="en-US" smtClean="0">
                <a:solidFill>
                  <a:prstClr val="black"/>
                </a:solidFill>
              </a:rPr>
              <a:pPr/>
              <a:t>2020-02-26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5967AC-8818-4A69-8B27-1162CA3460A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947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8F4B3D-1673-46DE-A729-59E50A4A76AA}" type="datetimeFigureOut">
              <a:rPr lang="en-US" smtClean="0">
                <a:solidFill>
                  <a:prstClr val="black"/>
                </a:solidFill>
              </a:rPr>
              <a:pPr/>
              <a:t>2020-02-26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5967AC-8818-4A69-8B27-1162CA3460A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8335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8F4B3D-1673-46DE-A729-59E50A4A76AA}" type="datetimeFigureOut">
              <a:rPr lang="en-US" smtClean="0">
                <a:solidFill>
                  <a:prstClr val="black"/>
                </a:solidFill>
              </a:rPr>
              <a:pPr/>
              <a:t>2020-02-26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5967AC-8818-4A69-8B27-1162CA3460A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831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8F4B3D-1673-46DE-A729-59E50A4A76AA}" type="datetimeFigureOut">
              <a:rPr lang="en-US" smtClean="0">
                <a:solidFill>
                  <a:prstClr val="black"/>
                </a:solidFill>
              </a:rPr>
              <a:pPr/>
              <a:t>2020-02-26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5967AC-8818-4A69-8B27-1162CA3460A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422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8F4B3D-1673-46DE-A729-59E50A4A76AA}" type="datetimeFigureOut">
              <a:rPr lang="en-US" smtClean="0">
                <a:solidFill>
                  <a:prstClr val="black"/>
                </a:solidFill>
              </a:rPr>
              <a:pPr/>
              <a:t>2020-02-26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5967AC-8818-4A69-8B27-1162CA3460A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226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8F4B3D-1673-46DE-A729-59E50A4A76AA}" type="datetimeFigureOut">
              <a:rPr lang="en-US" smtClean="0">
                <a:solidFill>
                  <a:prstClr val="black"/>
                </a:solidFill>
              </a:rPr>
              <a:pPr/>
              <a:t>2020-02-26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5967AC-8818-4A69-8B27-1162CA3460A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735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8F4B3D-1673-46DE-A729-59E50A4A76AA}" type="datetimeFigureOut">
              <a:rPr lang="en-US" smtClean="0">
                <a:solidFill>
                  <a:prstClr val="black"/>
                </a:solidFill>
              </a:rPr>
              <a:pPr/>
              <a:t>2020-02-26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5967AC-8818-4A69-8B27-1162CA3460A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071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8F4B3D-1673-46DE-A729-59E50A4A76AA}" type="datetimeFigureOut">
              <a:rPr lang="en-US" smtClean="0">
                <a:solidFill>
                  <a:prstClr val="black"/>
                </a:solidFill>
              </a:rPr>
              <a:pPr/>
              <a:t>2020-02-26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5967AC-8818-4A69-8B27-1162CA3460A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499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8F4B3D-1673-46DE-A729-59E50A4A76AA}" type="datetimeFigureOut">
              <a:rPr lang="en-US" smtClean="0">
                <a:solidFill>
                  <a:prstClr val="black"/>
                </a:solidFill>
              </a:rPr>
              <a:pPr/>
              <a:t>2020-02-26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5967AC-8818-4A69-8B27-1162CA3460A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005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6389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1" r:id="rId1"/>
    <p:sldLayoutId id="2147484392" r:id="rId2"/>
    <p:sldLayoutId id="2147484393" r:id="rId3"/>
    <p:sldLayoutId id="2147484394" r:id="rId4"/>
    <p:sldLayoutId id="2147484395" r:id="rId5"/>
    <p:sldLayoutId id="2147484396" r:id="rId6"/>
    <p:sldLayoutId id="2147484397" r:id="rId7"/>
    <p:sldLayoutId id="2147484398" r:id="rId8"/>
    <p:sldLayoutId id="2147484399" r:id="rId9"/>
    <p:sldLayoutId id="2147484400" r:id="rId10"/>
    <p:sldLayoutId id="214748440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8900" y="0"/>
            <a:ext cx="9055100" cy="6858000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function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safe_open_no_create(fn, flags)</a:t>
            </a:r>
            <a:br>
              <a:rPr lang="en-US" sz="2000" dirty="0">
                <a:latin typeface="Courier New" pitchFamily="49" charset="0"/>
                <a:cs typeface="Courier New" pitchFamily="49" charset="0"/>
              </a:rPr>
            </a:b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if ((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O_CREAT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or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O_EXCL) </a:t>
            </a:r>
            <a:r>
              <a:rPr lang="en-US" sz="2000" dirty="0">
                <a:latin typeface="Courier New" pitchFamily="49" charset="0"/>
                <a:cs typeface="Courier New" pitchFamily="49" charset="0"/>
                <a:sym typeface="Symbol"/>
              </a:rPr>
              <a:t> flags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return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EINVAL</a:t>
            </a:r>
            <a:br>
              <a:rPr lang="en-US" sz="2000" dirty="0">
                <a:latin typeface="Courier New" pitchFamily="49" charset="0"/>
                <a:cs typeface="Courier New" pitchFamily="49" charset="0"/>
              </a:rPr>
            </a:br>
            <a:r>
              <a:rPr lang="en-US" sz="2000" dirty="0">
                <a:latin typeface="Courier New" pitchFamily="49" charset="0"/>
                <a:cs typeface="Courier New" pitchFamily="49" charset="0"/>
              </a:rPr>
              <a:t>	want_trunc</a:t>
            </a:r>
            <a:r>
              <a:rPr lang="en-US" sz="2000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← (O_TRUNC </a:t>
            </a:r>
            <a:r>
              <a:rPr lang="en-US" sz="2000" b="1" dirty="0"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flags)</a:t>
            </a:r>
            <a:br>
              <a:rPr lang="en-US" sz="2000" i="1" dirty="0">
                <a:latin typeface="Courier New" pitchFamily="49" charset="0"/>
                <a:cs typeface="Courier New" pitchFamily="49" charset="0"/>
              </a:rPr>
            </a:br>
            <a:r>
              <a:rPr lang="en-US" sz="2000" i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want_trunc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flags ← flags –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O_TRUNC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  <a:br>
              <a:rPr lang="en-US" sz="2000" i="1" dirty="0">
                <a:latin typeface="Courier New" pitchFamily="49" charset="0"/>
                <a:cs typeface="Courier New" pitchFamily="49" charset="0"/>
              </a:rPr>
            </a:br>
            <a:r>
              <a:rPr lang="en-US" sz="2000" i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TRY_AGAIN:</a:t>
            </a:r>
            <a:br>
              <a:rPr lang="en-US" sz="2000" dirty="0">
                <a:latin typeface="Courier New" pitchFamily="49" charset="0"/>
                <a:cs typeface="Courier New" pitchFamily="49" charset="0"/>
              </a:rPr>
            </a:br>
            <a:r>
              <a:rPr lang="en-US" sz="2000" dirty="0">
                <a:latin typeface="Courier New" pitchFamily="49" charset="0"/>
                <a:cs typeface="Courier New" pitchFamily="49" charset="0"/>
              </a:rPr>
              <a:t>	f</a:t>
            </a:r>
            <a:r>
              <a:rPr lang="en-US" sz="2000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← open(fn, flags)</a:t>
            </a:r>
            <a:br>
              <a:rPr lang="en-US" sz="2000" dirty="0">
                <a:latin typeface="Courier New" pitchFamily="49" charset="0"/>
                <a:cs typeface="Courier New" pitchFamily="49" charset="0"/>
              </a:rPr>
            </a:br>
            <a:r>
              <a:rPr lang="en-US" sz="2000" dirty="0">
                <a:latin typeface="Courier New" pitchFamily="49" charset="0"/>
                <a:cs typeface="Courier New" pitchFamily="49" charset="0"/>
              </a:rPr>
              <a:t>	entryStat</a:t>
            </a:r>
            <a:r>
              <a:rPr lang="en-US" sz="2000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← lstat(fn)</a:t>
            </a:r>
            <a:br>
              <a:rPr lang="en-US" sz="2000" dirty="0">
                <a:latin typeface="Courier New" pitchFamily="49" charset="0"/>
                <a:cs typeface="Courier New" pitchFamily="49" charset="0"/>
              </a:rPr>
            </a:b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entryStat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0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and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f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return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error from lstat</a:t>
            </a:r>
            <a:br>
              <a:rPr lang="en-US" sz="2000" dirty="0">
                <a:latin typeface="Courier New" pitchFamily="49" charset="0"/>
                <a:cs typeface="Courier New" pitchFamily="49" charset="0"/>
              </a:rPr>
            </a:b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entryStat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0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and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f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≥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</a:t>
            </a:r>
            <a:br>
              <a:rPr lang="en-US" sz="2000" b="1" dirty="0">
                <a:latin typeface="Courier New" pitchFamily="49" charset="0"/>
                <a:cs typeface="Courier New" pitchFamily="49" charset="0"/>
              </a:rPr>
            </a:b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close(f)</a:t>
            </a:r>
            <a:br>
              <a:rPr lang="en-US" sz="2000" dirty="0">
                <a:latin typeface="Courier New" pitchFamily="49" charset="0"/>
                <a:cs typeface="Courier New" pitchFamily="49" charset="0"/>
              </a:rPr>
            </a:br>
            <a:r>
              <a:rPr lang="en-US" sz="2000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goto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TRY_AGAIN</a:t>
            </a:r>
            <a:br>
              <a:rPr lang="en-US" sz="2000" dirty="0">
                <a:latin typeface="Courier New" pitchFamily="49" charset="0"/>
                <a:cs typeface="Courier New" pitchFamily="49" charset="0"/>
              </a:rPr>
            </a:b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S_ISLNK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entryStat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))</a:t>
            </a:r>
            <a:br>
              <a:rPr lang="en-US" sz="2000" b="1" dirty="0">
                <a:latin typeface="Courier New" pitchFamily="49" charset="0"/>
                <a:cs typeface="Courier New" pitchFamily="49" charset="0"/>
              </a:rPr>
            </a:b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	if (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f</a:t>
            </a:r>
            <a:r>
              <a:rPr lang="en-US" sz="2000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≠ -1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close(f)</a:t>
            </a:r>
            <a:br>
              <a:rPr lang="en-US" sz="2000" dirty="0">
                <a:latin typeface="Courier New" pitchFamily="49" charset="0"/>
                <a:cs typeface="Courier New" pitchFamily="49" charset="0"/>
              </a:rPr>
            </a:br>
            <a:r>
              <a:rPr lang="en-US" sz="2000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return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EEXIST</a:t>
            </a:r>
            <a:br>
              <a:rPr lang="en-US" sz="2000" dirty="0">
                <a:latin typeface="Courier New" pitchFamily="49" charset="0"/>
                <a:cs typeface="Courier New" pitchFamily="49" charset="0"/>
              </a:rPr>
            </a:b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open failed with ENOENT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goto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TRY AGAIN</a:t>
            </a:r>
            <a:br>
              <a:rPr lang="en-US" sz="2000" dirty="0">
                <a:latin typeface="Courier New" pitchFamily="49" charset="0"/>
                <a:cs typeface="Courier New" pitchFamily="49" charset="0"/>
              </a:rPr>
            </a:b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f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0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return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error from open</a:t>
            </a:r>
            <a:br>
              <a:rPr lang="en-US" sz="2000" dirty="0">
                <a:latin typeface="Courier New" pitchFamily="49" charset="0"/>
                <a:cs typeface="Courier New" pitchFamily="49" charset="0"/>
              </a:rPr>
            </a:b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fdStat</a:t>
            </a:r>
            <a:r>
              <a:rPr lang="en-US" sz="2000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←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fstat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(f)</a:t>
            </a:r>
            <a:br>
              <a:rPr lang="en-US" sz="2000" dirty="0">
                <a:latin typeface="Courier New" pitchFamily="49" charset="0"/>
                <a:cs typeface="Courier New" pitchFamily="49" charset="0"/>
              </a:rPr>
            </a:b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entryStat</a:t>
            </a:r>
            <a:r>
              <a:rPr lang="en-US" sz="2000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and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fdStat</a:t>
            </a:r>
            <a:r>
              <a:rPr lang="en-US" sz="2000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refer to different files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</a:t>
            </a:r>
            <a:br>
              <a:rPr lang="en-US" sz="2000" b="1" dirty="0">
                <a:latin typeface="Courier New" pitchFamily="49" charset="0"/>
                <a:cs typeface="Courier New" pitchFamily="49" charset="0"/>
              </a:rPr>
            </a:b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close(f)</a:t>
            </a:r>
            <a:br>
              <a:rPr lang="en-US" sz="2000" dirty="0">
                <a:latin typeface="Courier New" pitchFamily="49" charset="0"/>
                <a:cs typeface="Courier New" pitchFamily="49" charset="0"/>
              </a:rPr>
            </a:br>
            <a:r>
              <a:rPr lang="en-US" sz="2000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goto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TRY_AGAIN</a:t>
            </a:r>
            <a:br>
              <a:rPr lang="en-US" sz="2000" dirty="0">
                <a:latin typeface="Courier New" pitchFamily="49" charset="0"/>
                <a:cs typeface="Courier New" pitchFamily="49" charset="0"/>
              </a:rPr>
            </a:b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want_trunc</a:t>
            </a:r>
            <a:r>
              <a:rPr lang="en-US" sz="2000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and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fdStat.st_size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≠ 0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ftruncate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(f,0)</a:t>
            </a:r>
            <a:br>
              <a:rPr lang="en-US" sz="2000" dirty="0">
                <a:latin typeface="Courier New" pitchFamily="49" charset="0"/>
                <a:cs typeface="Courier New" pitchFamily="49" charset="0"/>
              </a:rPr>
            </a:b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return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f</a:t>
            </a:r>
          </a:p>
        </p:txBody>
      </p:sp>
      <p:sp>
        <p:nvSpPr>
          <p:cNvPr id="2" name="Rectangle 1"/>
          <p:cNvSpPr/>
          <p:nvPr/>
        </p:nvSpPr>
        <p:spPr>
          <a:xfrm>
            <a:off x="533400" y="381000"/>
            <a:ext cx="7239000" cy="274320"/>
          </a:xfrm>
          <a:prstGeom prst="rect">
            <a:avLst/>
          </a:prstGeom>
          <a:solidFill>
            <a:srgbClr val="FF0000">
              <a:alpha val="32000"/>
            </a:srgbClr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ounded Rectangular Callout 2"/>
          <p:cNvSpPr/>
          <p:nvPr/>
        </p:nvSpPr>
        <p:spPr>
          <a:xfrm>
            <a:off x="7010400" y="838200"/>
            <a:ext cx="1981200" cy="1371600"/>
          </a:xfrm>
          <a:prstGeom prst="wedgeRoundRectCallout">
            <a:avLst>
              <a:gd name="adj1" fmla="val -67948"/>
              <a:gd name="adj2" fmla="val -56250"/>
              <a:gd name="adj3" fmla="val 16667"/>
            </a:avLst>
          </a:prstGeom>
          <a:solidFill>
            <a:srgbClr val="FF0000">
              <a:alpha val="36000"/>
            </a:srgbClr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Insure that we use a safe parameter set.</a:t>
            </a:r>
          </a:p>
        </p:txBody>
      </p:sp>
      <p:sp>
        <p:nvSpPr>
          <p:cNvPr id="5" name="Rectangle 4"/>
          <p:cNvSpPr/>
          <p:nvPr/>
        </p:nvSpPr>
        <p:spPr>
          <a:xfrm>
            <a:off x="533400" y="685800"/>
            <a:ext cx="7239000" cy="609600"/>
          </a:xfrm>
          <a:prstGeom prst="rect">
            <a:avLst/>
          </a:prstGeom>
          <a:solidFill>
            <a:srgbClr val="FF0000">
              <a:alpha val="32000"/>
            </a:srgbClr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`</a:t>
            </a:r>
          </a:p>
        </p:txBody>
      </p:sp>
      <p:sp>
        <p:nvSpPr>
          <p:cNvPr id="6" name="Rectangle 5"/>
          <p:cNvSpPr/>
          <p:nvPr/>
        </p:nvSpPr>
        <p:spPr>
          <a:xfrm>
            <a:off x="533400" y="6172200"/>
            <a:ext cx="8229600" cy="274320"/>
          </a:xfrm>
          <a:prstGeom prst="rect">
            <a:avLst/>
          </a:prstGeom>
          <a:solidFill>
            <a:srgbClr val="FF0000">
              <a:alpha val="32000"/>
            </a:srgbClr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5638800" y="1371600"/>
            <a:ext cx="3352800" cy="838200"/>
          </a:xfrm>
          <a:prstGeom prst="wedgeRoundRectCallout">
            <a:avLst>
              <a:gd name="adj1" fmla="val -95615"/>
              <a:gd name="adj2" fmla="val -54735"/>
              <a:gd name="adj3" fmla="val 16667"/>
            </a:avLst>
          </a:prstGeom>
          <a:solidFill>
            <a:srgbClr val="FF0000">
              <a:alpha val="36000"/>
            </a:srgbClr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Insure we don’t truncate </a:t>
            </a:r>
            <a:r>
              <a:rPr lang="en-US" sz="2000">
                <a:solidFill>
                  <a:srgbClr val="000000"/>
                </a:solidFill>
              </a:rPr>
              <a:t>file until </a:t>
            </a:r>
            <a:r>
              <a:rPr lang="en-US" sz="2000" dirty="0">
                <a:solidFill>
                  <a:srgbClr val="000000"/>
                </a:solidFill>
              </a:rPr>
              <a:t>we know it’s the right file.</a:t>
            </a:r>
          </a:p>
        </p:txBody>
      </p:sp>
      <p:sp>
        <p:nvSpPr>
          <p:cNvPr id="8" name="Rectangle 7"/>
          <p:cNvSpPr/>
          <p:nvPr/>
        </p:nvSpPr>
        <p:spPr>
          <a:xfrm>
            <a:off x="533400" y="1600200"/>
            <a:ext cx="8077200" cy="914400"/>
          </a:xfrm>
          <a:prstGeom prst="rect">
            <a:avLst/>
          </a:prstGeom>
          <a:solidFill>
            <a:srgbClr val="FF0000">
              <a:alpha val="32000"/>
            </a:srgbClr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6858000" y="2667000"/>
            <a:ext cx="2209800" cy="657225"/>
          </a:xfrm>
          <a:prstGeom prst="wedgeRoundRectCallout">
            <a:avLst>
              <a:gd name="adj1" fmla="val -108273"/>
              <a:gd name="adj2" fmla="val -56944"/>
              <a:gd name="adj3" fmla="val 16667"/>
            </a:avLst>
          </a:prstGeom>
          <a:solidFill>
            <a:srgbClr val="FF0000">
              <a:alpha val="36000"/>
            </a:srgbClr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Simple: normal error if open fails.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533400" y="2514600"/>
            <a:ext cx="8077200" cy="914400"/>
          </a:xfrm>
          <a:prstGeom prst="rect">
            <a:avLst/>
          </a:prstGeom>
          <a:solidFill>
            <a:srgbClr val="FF0000">
              <a:alpha val="32000"/>
            </a:srgbClr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ounded Rectangular Callout 10"/>
          <p:cNvSpPr/>
          <p:nvPr/>
        </p:nvSpPr>
        <p:spPr>
          <a:xfrm>
            <a:off x="6019800" y="3457575"/>
            <a:ext cx="3048000" cy="809625"/>
          </a:xfrm>
          <a:prstGeom prst="wedgeRoundRectCallout">
            <a:avLst>
              <a:gd name="adj1" fmla="val -70952"/>
              <a:gd name="adj2" fmla="val -46723"/>
              <a:gd name="adj3" fmla="val 16667"/>
            </a:avLst>
          </a:prstGeom>
          <a:solidFill>
            <a:srgbClr val="FF0000">
              <a:alpha val="36000"/>
            </a:srgbClr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Are we in the middle of a path manipulation?</a:t>
            </a:r>
          </a:p>
        </p:txBody>
      </p:sp>
      <p:sp>
        <p:nvSpPr>
          <p:cNvPr id="12" name="Rounded Rectangular Callout 11"/>
          <p:cNvSpPr/>
          <p:nvPr/>
        </p:nvSpPr>
        <p:spPr>
          <a:xfrm>
            <a:off x="5867400" y="4572001"/>
            <a:ext cx="3200400" cy="685800"/>
          </a:xfrm>
          <a:prstGeom prst="wedgeRoundRectCallout">
            <a:avLst>
              <a:gd name="adj1" fmla="val -81592"/>
              <a:gd name="adj2" fmla="val -85612"/>
              <a:gd name="adj3" fmla="val 16667"/>
            </a:avLst>
          </a:prstGeom>
          <a:solidFill>
            <a:srgbClr val="FF0000">
              <a:alpha val="36000"/>
            </a:srgbClr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Return error if last element of path name is a symbolic link.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3400" y="3429000"/>
            <a:ext cx="8077200" cy="838200"/>
          </a:xfrm>
          <a:prstGeom prst="rect">
            <a:avLst/>
          </a:prstGeom>
          <a:solidFill>
            <a:srgbClr val="FF0000">
              <a:alpha val="32000"/>
            </a:srgbClr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33400" y="4953000"/>
            <a:ext cx="8077200" cy="1143000"/>
          </a:xfrm>
          <a:prstGeom prst="rect">
            <a:avLst/>
          </a:prstGeom>
          <a:solidFill>
            <a:srgbClr val="FF0000">
              <a:alpha val="32000"/>
            </a:srgbClr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5867400" y="3048000"/>
            <a:ext cx="3200400" cy="914400"/>
          </a:xfrm>
          <a:prstGeom prst="wedgeRoundRectCallout">
            <a:avLst>
              <a:gd name="adj1" fmla="val -64032"/>
              <a:gd name="adj2" fmla="val 146680"/>
              <a:gd name="adj3" fmla="val 16667"/>
            </a:avLst>
          </a:prstGeom>
          <a:solidFill>
            <a:srgbClr val="FF0000">
              <a:alpha val="36000"/>
            </a:srgbClr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Did the file disappear and another appear in its place? (</a:t>
            </a:r>
            <a:r>
              <a:rPr lang="en-US" sz="2000" dirty="0" err="1">
                <a:solidFill>
                  <a:srgbClr val="000000"/>
                </a:solidFill>
              </a:rPr>
              <a:t>Cryo</a:t>
            </a:r>
            <a:r>
              <a:rPr lang="en-US" sz="2000" dirty="0">
                <a:solidFill>
                  <a:srgbClr val="000000"/>
                </a:solidFill>
              </a:rPr>
              <a:t> Sleep Attack)</a:t>
            </a:r>
          </a:p>
        </p:txBody>
      </p:sp>
    </p:spTree>
    <p:extLst>
      <p:ext uri="{BB962C8B-B14F-4D97-AF65-F5344CB8AC3E}">
        <p14:creationId xmlns:p14="http://schemas.microsoft.com/office/powerpoint/2010/main" val="7060154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5" grpId="0" animBg="1"/>
      <p:bldP spid="5" grpId="1" animBg="1"/>
      <p:bldP spid="6" grpId="0" animBg="1"/>
      <p:bldP spid="6" grpId="1" animBg="1"/>
      <p:bldP spid="6" grpId="2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4" grpId="0" animBg="1"/>
      <p:bldP spid="14" grpId="1" animBg="1"/>
      <p:bldP spid="15" grpId="0" animBg="1"/>
      <p:bldP spid="15" grpId="1" animBg="1"/>
      <p:bldP spid="17" grpId="0" animBg="1"/>
      <p:bldP spid="17" grpId="1" animBg="1"/>
    </p:bldLst>
  </p:timing>
</p:sld>
</file>

<file path=ppt/theme/theme1.xml><?xml version="1.0" encoding="utf-8"?>
<a:theme xmlns:a="http://schemas.openxmlformats.org/drawingml/2006/main" name="blank_no_foo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333399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jkpb:Applications:Microsoft Office 2004:Templates:My Templates:tutorial_std.pot</Template>
  <TotalTime>15231</TotalTime>
  <Words>334</Words>
  <Application>Microsoft Office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Courier New</vt:lpstr>
      <vt:lpstr>blank_no_footer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Tutorial Part 2</dc:title>
  <dc:creator>Barton P. Miller</dc:creator>
  <cp:lastModifiedBy>BARTON P MILLER</cp:lastModifiedBy>
  <cp:revision>511</cp:revision>
  <cp:lastPrinted>2012-08-14T21:25:43Z</cp:lastPrinted>
  <dcterms:created xsi:type="dcterms:W3CDTF">2012-05-02T15:04:19Z</dcterms:created>
  <dcterms:modified xsi:type="dcterms:W3CDTF">2020-02-26T19:06:36Z</dcterms:modified>
</cp:coreProperties>
</file>