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50" r:id="rId1"/>
  </p:sldMasterIdLst>
  <p:notesMasterIdLst>
    <p:notesMasterId r:id="rId63"/>
  </p:notesMasterIdLst>
  <p:sldIdLst>
    <p:sldId id="471" r:id="rId2"/>
    <p:sldId id="495" r:id="rId3"/>
    <p:sldId id="318" r:id="rId4"/>
    <p:sldId id="319" r:id="rId5"/>
    <p:sldId id="275" r:id="rId6"/>
    <p:sldId id="276" r:id="rId7"/>
    <p:sldId id="482" r:id="rId8"/>
    <p:sldId id="278" r:id="rId9"/>
    <p:sldId id="279" r:id="rId10"/>
    <p:sldId id="280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9" r:id="rId28"/>
    <p:sldId id="300" r:id="rId29"/>
    <p:sldId id="301" r:id="rId30"/>
    <p:sldId id="303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5" r:id="rId40"/>
    <p:sldId id="484" r:id="rId41"/>
    <p:sldId id="485" r:id="rId42"/>
    <p:sldId id="486" r:id="rId43"/>
    <p:sldId id="487" r:id="rId44"/>
    <p:sldId id="488" r:id="rId45"/>
    <p:sldId id="489" r:id="rId46"/>
    <p:sldId id="490" r:id="rId47"/>
    <p:sldId id="491" r:id="rId48"/>
    <p:sldId id="492" r:id="rId49"/>
    <p:sldId id="493" r:id="rId50"/>
    <p:sldId id="496" r:id="rId51"/>
    <p:sldId id="497" r:id="rId52"/>
    <p:sldId id="498" r:id="rId53"/>
    <p:sldId id="499" r:id="rId54"/>
    <p:sldId id="500" r:id="rId55"/>
    <p:sldId id="501" r:id="rId56"/>
    <p:sldId id="502" r:id="rId57"/>
    <p:sldId id="503" r:id="rId58"/>
    <p:sldId id="504" r:id="rId59"/>
    <p:sldId id="505" r:id="rId60"/>
    <p:sldId id="506" r:id="rId61"/>
    <p:sldId id="507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Rg st="1" end="5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8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2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7D74-E0D7-E642-8D6C-48DB8ED089BC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D8446-C5FF-9C45-A64D-C717A799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C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narHorz">
            <a:fgClr>
              <a:schemeClr val="bg2"/>
            </a:fgClr>
            <a:bgClr>
              <a:srgbClr val="D8CFA7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uwlogo_web_lrg_ct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308" y="1130300"/>
            <a:ext cx="59239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850900"/>
            <a:ext cx="2832100" cy="5842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850900"/>
            <a:ext cx="4584700" cy="5275263"/>
          </a:xfrm>
        </p:spPr>
        <p:txBody>
          <a:bodyPr/>
          <a:lstStyle>
            <a:lvl1pPr marL="228600" indent="-228600">
              <a:defRPr sz="2800" baseline="0"/>
            </a:lvl1pPr>
            <a:lvl2pPr marL="685800" indent="-228600">
              <a:spcBef>
                <a:spcPts val="1176"/>
              </a:spcBef>
              <a:defRPr sz="2400" baseline="0"/>
            </a:lvl2pPr>
            <a:lvl3pPr marL="1005840" indent="-182880">
              <a:spcBef>
                <a:spcPts val="1080"/>
              </a:spcBef>
              <a:defRPr sz="2000"/>
            </a:lvl3pPr>
            <a:lvl4pPr marL="1371600" indent="-182880">
              <a:spcBef>
                <a:spcPts val="1032"/>
              </a:spcBef>
              <a:defRPr sz="1800"/>
            </a:lvl4pPr>
            <a:lvl5pPr marL="1600200" indent="-182880">
              <a:spcBef>
                <a:spcPts val="984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549400"/>
            <a:ext cx="2832100" cy="45767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064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6858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2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7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381000" y="381000"/>
            <a:ext cx="8343900" cy="5981700"/>
          </a:xfrm>
          <a:prstGeom prst="snip1Rect">
            <a:avLst/>
          </a:prstGeom>
          <a:gradFill flip="none" rotWithShape="1">
            <a:gsLst>
              <a:gs pos="30000">
                <a:srgbClr val="B70000"/>
              </a:gs>
              <a:gs pos="100000">
                <a:srgbClr val="7B0000"/>
              </a:gs>
            </a:gsLst>
            <a:lin ang="6900000" scaled="0"/>
            <a:tileRect/>
          </a:gradFill>
          <a:ln w="3175" cmpd="sng">
            <a:noFill/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2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1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8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3000" b="0" i="0" kern="1200" cap="all" spc="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305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056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714500"/>
            <a:ext cx="3632200" cy="4411663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buClr>
                <a:srgbClr val="B70000"/>
              </a:buClr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984"/>
              </a:spcBef>
              <a:defRPr sz="1700"/>
            </a:lvl4pPr>
            <a:lvl5pPr marL="1417320" indent="-137160">
              <a:spcBef>
                <a:spcPts val="984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714500"/>
            <a:ext cx="3619500" cy="4411663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1008"/>
              </a:spcBef>
              <a:defRPr sz="1700"/>
            </a:lvl4pPr>
            <a:lvl5pPr marL="1417320" indent="-137160">
              <a:spcBef>
                <a:spcPts val="1008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84700" y="1714500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20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14499"/>
            <a:ext cx="3632200" cy="5715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86001"/>
            <a:ext cx="3632200" cy="3840162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 baseline="0"/>
            </a:lvl1pPr>
            <a:lvl2pPr marL="502920" indent="-182880">
              <a:spcBef>
                <a:spcPts val="1008"/>
              </a:spcBef>
              <a:defRPr sz="1700" baseline="0"/>
            </a:lvl2pPr>
            <a:lvl3pPr marL="822960" indent="-182880">
              <a:spcBef>
                <a:spcPts val="960"/>
              </a:spcBef>
              <a:defRPr sz="1600"/>
            </a:lvl3pPr>
            <a:lvl4pPr marL="1097280" indent="-182880">
              <a:spcBef>
                <a:spcPts val="960"/>
              </a:spcBef>
              <a:defRPr sz="1600"/>
            </a:lvl4pPr>
            <a:lvl5pPr marL="1371600" indent="-182880">
              <a:spcBef>
                <a:spcPts val="96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714499"/>
            <a:ext cx="3683000" cy="57150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286001"/>
            <a:ext cx="3683000" cy="3840161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/>
            </a:lvl1pPr>
            <a:lvl2pPr marL="502920" indent="-182880">
              <a:spcBef>
                <a:spcPts val="984"/>
              </a:spcBef>
              <a:defRPr sz="1600"/>
            </a:lvl2pPr>
            <a:lvl3pPr marL="822960" indent="-182880">
              <a:spcBef>
                <a:spcPts val="984"/>
              </a:spcBef>
              <a:defRPr sz="1600"/>
            </a:lvl3pPr>
            <a:lvl4pPr marL="1143000" indent="-182880">
              <a:spcBef>
                <a:spcPts val="984"/>
              </a:spcBef>
              <a:defRPr sz="1600"/>
            </a:lvl4pPr>
            <a:lvl5pPr marL="1371600" indent="-182880">
              <a:spcBef>
                <a:spcPts val="984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84700" y="1714500"/>
            <a:ext cx="0" cy="4411663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05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2"/>
          </a:fgClr>
          <a:bgClr>
            <a:srgbClr val="D8CFA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nip Single Corner Rectangle 61"/>
          <p:cNvSpPr/>
          <p:nvPr/>
        </p:nvSpPr>
        <p:spPr>
          <a:xfrm>
            <a:off x="381000" y="381000"/>
            <a:ext cx="8343900" cy="5981700"/>
          </a:xfrm>
          <a:prstGeom prst="snip1Rect">
            <a:avLst/>
          </a:prstGeom>
          <a:solidFill>
            <a:srgbClr val="FFFFFF"/>
          </a:solidFill>
          <a:ln w="3175" cmpd="sng">
            <a:solidFill>
              <a:srgbClr val="D8CFA7"/>
            </a:solidFill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759227"/>
            <a:ext cx="8331200" cy="12501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2" y="1727200"/>
            <a:ext cx="7645475" cy="4208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846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8F984142-BC3D-7F40-A12E-3DA0166C52C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B7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8F30C2D-1E98-5546-B919-4E64F9B9B121}" type="slidenum">
              <a:rPr lang="en-US" smtClean="0"/>
              <a:t>‹#›</a:t>
            </a:fld>
            <a:endParaRPr lang="en-US"/>
          </a:p>
        </p:txBody>
      </p:sp>
      <p:pic>
        <p:nvPicPr>
          <p:cNvPr id="68" name="Picture 67" descr="uwcrest_web_lrg_noshad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75" y="187727"/>
            <a:ext cx="5207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800" kern="1200">
          <a:solidFill>
            <a:srgbClr val="B70000"/>
          </a:solidFill>
          <a:effectLst>
            <a:outerShdw blurRad="57150" dist="25400" dir="27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001"/>
            <a:ext cx="7772400" cy="5545666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CS </a:t>
            </a:r>
            <a:r>
              <a:rPr lang="en-US" b="1" dirty="0" smtClean="0">
                <a:effectLst/>
              </a:rPr>
              <a:t>367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Introduction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Data Structures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6445"/>
            <a:ext cx="6400800" cy="2469444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Lecture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5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0537"/>
            <a:ext cx="7772400" cy="499329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static void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printBag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myBag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){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/* Body here */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89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870" y="510537"/>
            <a:ext cx="7772400" cy="499329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static void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printBag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myBag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){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/>
              <a:t>   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while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(!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bag.isEmpty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 {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/* Loop Body here */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}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902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870" y="510537"/>
            <a:ext cx="7772400" cy="499329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static void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printBag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myBag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){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/>
              <a:t>   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while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(!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bag.isEmpty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 {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System.out.println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bag.remove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}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624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3778"/>
            <a:ext cx="7772400" cy="1340555"/>
          </a:xfrm>
        </p:spPr>
        <p:txBody>
          <a:bodyPr/>
          <a:lstStyle/>
          <a:p>
            <a:r>
              <a:rPr lang="en-US" dirty="0" smtClean="0"/>
              <a:t>But </a:t>
            </a:r>
            <a:r>
              <a:rPr lang="en-US" dirty="0" err="1" smtClean="0"/>
              <a:t>printBag</a:t>
            </a:r>
            <a:r>
              <a:rPr lang="en-US" dirty="0" smtClean="0"/>
              <a:t> has a major flaw!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2445"/>
            <a:ext cx="6400800" cy="306140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It has a side-effect (it is destructive!)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The following doesn’t work as expected: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printBag</a:t>
            </a:r>
            <a:r>
              <a:rPr lang="en-US" sz="26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</a:t>
            </a:r>
            <a:r>
              <a:rPr lang="en-US" sz="26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myBag</a:t>
            </a:r>
            <a:r>
              <a:rPr lang="en-US" sz="26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;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printBag</a:t>
            </a:r>
            <a:r>
              <a:rPr lang="en-US" sz="26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</a:t>
            </a:r>
            <a:r>
              <a:rPr lang="en-US" sz="26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myBag</a:t>
            </a:r>
            <a:r>
              <a:rPr lang="en-US" sz="26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;</a:t>
            </a:r>
          </a:p>
          <a:p>
            <a:pPr algn="l"/>
            <a:endParaRPr lang="en-US" sz="2600" dirty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2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857"/>
            <a:ext cx="7772400" cy="1470025"/>
          </a:xfrm>
        </p:spPr>
        <p:txBody>
          <a:bodyPr/>
          <a:lstStyle/>
          <a:p>
            <a:r>
              <a:rPr lang="en-US" dirty="0" smtClean="0"/>
              <a:t>The following simple fix </a:t>
            </a:r>
            <a:r>
              <a:rPr lang="en-US" b="1" i="1" dirty="0" smtClean="0"/>
              <a:t>doesn’t</a:t>
            </a:r>
            <a:r>
              <a:rPr lang="en-US" dirty="0" smtClean="0"/>
              <a:t> work: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051" y="2317882"/>
            <a:ext cx="7757224" cy="3584418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static void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printBag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myBag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 temp = </a:t>
            </a:r>
            <a:r>
              <a:rPr lang="en-US" sz="2400" dirty="0" err="1" smtClean="0">
                <a:solidFill>
                  <a:srgbClr val="FF0000"/>
                </a:solidFill>
                <a:latin typeface="Courier"/>
                <a:cs typeface="Courier"/>
              </a:rPr>
              <a:t>myBag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;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/>
              <a:t>  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while(! </a:t>
            </a:r>
            <a:r>
              <a:rPr lang="en-US" sz="2400" dirty="0" err="1" smtClean="0">
                <a:solidFill>
                  <a:srgbClr val="FF0000"/>
                </a:solidFill>
                <a:latin typeface="Courier"/>
                <a:cs typeface="Courier"/>
              </a:rPr>
              <a:t>temp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.isEmpty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 {	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System.out.println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Courier"/>
                <a:cs typeface="Courier"/>
              </a:rPr>
              <a:t>temp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.remove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 }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282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69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simple assignment simply adds a new reference to an existing object.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39081"/>
            <a:ext cx="6400800" cy="2564769"/>
          </a:xfrm>
        </p:spPr>
        <p:txBody>
          <a:bodyPr/>
          <a:lstStyle/>
          <a:p>
            <a:pPr algn="l"/>
            <a:r>
              <a:rPr lang="en-US" dirty="0" smtClean="0"/>
              <a:t>After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temp =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myBag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; </a:t>
            </a:r>
            <a:endParaRPr lang="en-US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algn="l"/>
            <a:r>
              <a:rPr lang="en-US" dirty="0" smtClean="0"/>
              <a:t>we have two references to </a:t>
            </a:r>
            <a:r>
              <a:rPr lang="en-US" i="1" dirty="0" smtClean="0"/>
              <a:t>one</a:t>
            </a:r>
            <a:r>
              <a:rPr lang="en-US" dirty="0" smtClean="0"/>
              <a:t> object.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0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0501"/>
            <a:ext cx="7772400" cy="1470025"/>
          </a:xfrm>
        </p:spPr>
        <p:txBody>
          <a:bodyPr/>
          <a:lstStyle/>
          <a:p>
            <a:r>
              <a:rPr lang="en-US" dirty="0" smtClean="0"/>
              <a:t>If we require that the interface implements: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210" y="2280526"/>
            <a:ext cx="7159557" cy="31233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clone(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);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endParaRPr lang="en-US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pPr algn="l"/>
            <a:r>
              <a:rPr lang="en-US" dirty="0"/>
              <a:t>We can </a:t>
            </a:r>
            <a:r>
              <a:rPr lang="en-US" dirty="0" smtClean="0"/>
              <a:t>use this:</a:t>
            </a:r>
          </a:p>
          <a:p>
            <a:pPr algn="l"/>
            <a:endParaRPr lang="en-US" dirty="0" smtClean="0"/>
          </a:p>
          <a:p>
            <a:pPr algn="l"/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public static void 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printBag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myBag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){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BagADT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temp = 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myBag.clone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(); 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/>
              <a:t>    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while(!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temp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.isEmpty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()) {	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System.out.println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temp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.remove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());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 }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6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3966"/>
            <a:ext cx="7772400" cy="1470025"/>
          </a:xfrm>
        </p:spPr>
        <p:txBody>
          <a:bodyPr/>
          <a:lstStyle/>
          <a:p>
            <a:r>
              <a:rPr lang="en-US" dirty="0" smtClean="0"/>
              <a:t>Let’s implement a </a:t>
            </a:r>
            <a:r>
              <a:rPr lang="en-US" dirty="0" err="1" smtClean="0"/>
              <a:t>BagADT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1365"/>
            <a:ext cx="6400800" cy="2923464"/>
          </a:xfrm>
        </p:spPr>
        <p:txBody>
          <a:bodyPr/>
          <a:lstStyle/>
          <a:p>
            <a:pPr algn="l"/>
            <a:r>
              <a:rPr lang="en-US" dirty="0" smtClean="0"/>
              <a:t>We need to define: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Local Data Structures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Constructors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Implementations of all interface methods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9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857"/>
            <a:ext cx="7772400" cy="1470025"/>
          </a:xfrm>
        </p:spPr>
        <p:txBody>
          <a:bodyPr/>
          <a:lstStyle/>
          <a:p>
            <a:r>
              <a:rPr lang="en-US" dirty="0" smtClean="0"/>
              <a:t>Let’s build a </a:t>
            </a:r>
            <a:r>
              <a:rPr lang="en-US" dirty="0" err="1" smtClean="0"/>
              <a:t>BagAST</a:t>
            </a:r>
            <a:r>
              <a:rPr lang="en-US" dirty="0" smtClean="0"/>
              <a:t> using an array of Objects.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538" y="277495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Arrays are simple to use </a:t>
            </a:r>
            <a:r>
              <a:rPr lang="en-US" i="1" dirty="0" smtClean="0"/>
              <a:t>but</a:t>
            </a:r>
            <a:r>
              <a:rPr lang="en-US" dirty="0" smtClean="0"/>
              <a:t> also have a fixed 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8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	/* Local data to implement a Bag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One or more constructors 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Implementations for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  add, remove, </a:t>
            </a:r>
            <a:r>
              <a:rPr lang="en-US" sz="2800" dirty="0" err="1" smtClean="0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and clone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181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2381"/>
            <a:ext cx="7772400" cy="920397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92111"/>
            <a:ext cx="6400800" cy="3611739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Classes </a:t>
            </a:r>
            <a:r>
              <a:rPr lang="en-US" dirty="0" smtClean="0"/>
              <a:t>and Interfaces  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Java Generics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9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Object[]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One or more constructors 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Implementations for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  add, remove, </a:t>
            </a:r>
            <a:r>
              <a:rPr lang="en-US" sz="2800" dirty="0" err="1" smtClean="0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and clone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237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Object[]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= 0;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INIT_SIZE = 100;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items = new Object[INIT_SIZE];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Implementations for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  add, remove, </a:t>
            </a:r>
            <a:r>
              <a:rPr lang="en-US" sz="2800" dirty="0" err="1" smtClean="0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and clone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248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Object[]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return (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== 0);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  <a:endParaRPr lang="en-US" sz="24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9863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Object[] items;</a:t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void add(Object item)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if (item == null)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	throw new NullPointerException();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if (itemCount &gt;= INIT_SIZE)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	throw new Error();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items[itemCount] = item;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itemCount++;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</a:p>
        </p:txBody>
      </p:sp>
    </p:spTree>
    <p:extLst>
      <p:ext uri="{BB962C8B-B14F-4D97-AF65-F5344CB8AC3E}">
        <p14:creationId xmlns:p14="http://schemas.microsoft.com/office/powerpoint/2010/main" val="45236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Object[] items;</a:t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void add(Object item)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{…</a:t>
            </a:r>
            <a:r>
              <a:rPr lang="ro-RO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Object remove()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throws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if (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== 0)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	throw new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else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		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--;</a:t>
            </a:r>
            <a:b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		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return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 items[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]</a:t>
            </a:r>
            <a:r>
              <a:rPr lang="da-DK" sz="2400" b="1" dirty="0"/>
              <a:t>;</a:t>
            </a:r>
            <a:br>
              <a:rPr lang="da-DK" sz="2400" b="1" dirty="0"/>
            </a:br>
            <a:r>
              <a:rPr lang="da-DK" sz="2400" dirty="0"/>
              <a:t>	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b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endParaRPr lang="en-US" sz="24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1751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Object[] items;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 public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void add(Object item)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{…</a:t>
            </a:r>
            <a:r>
              <a:rPr lang="ro-RO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public Object remove()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throws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  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{…</a:t>
            </a: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>  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clone() {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copy = new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copy.itemCount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=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copy.items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=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items.clone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return copy;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0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0223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0115"/>
            <a:ext cx="7772400" cy="958813"/>
          </a:xfrm>
        </p:spPr>
        <p:txBody>
          <a:bodyPr/>
          <a:lstStyle/>
          <a:p>
            <a:r>
              <a:rPr lang="en-US" dirty="0" smtClean="0"/>
              <a:t>Examples of using </a:t>
            </a:r>
            <a:r>
              <a:rPr lang="en-US" dirty="0" err="1" smtClean="0"/>
              <a:t>ArrayBag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28927"/>
            <a:ext cx="6400800" cy="349904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ArrayBag</a:t>
            </a:r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bag = new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ArrayBag</a:t>
            </a:r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();</a:t>
            </a:r>
          </a:p>
          <a:p>
            <a:pPr algn="l"/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bag.add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(1); </a:t>
            </a:r>
            <a:r>
              <a:rPr lang="da-DK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bag.add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(2); </a:t>
            </a:r>
            <a:r>
              <a:rPr lang="da-DK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bag.add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(3);</a:t>
            </a:r>
          </a:p>
          <a:p>
            <a:pPr algn="l"/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printBag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(bag);</a:t>
            </a:r>
          </a:p>
          <a:p>
            <a:pPr algn="l"/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item = (</a:t>
            </a:r>
            <a:r>
              <a:rPr lang="da-DK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 </a:t>
            </a:r>
            <a:r>
              <a:rPr lang="da-DK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bag.remove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();</a:t>
            </a:r>
          </a:p>
          <a:p>
            <a:pPr algn="l"/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System.out.println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(item)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;</a:t>
            </a:r>
          </a:p>
          <a:p>
            <a:pPr algn="l"/>
            <a:endParaRPr lang="da-DK" sz="2000" dirty="0" smtClean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r>
              <a:rPr lang="da-DK" sz="3000" dirty="0"/>
              <a:t>Output is:</a:t>
            </a:r>
          </a:p>
          <a:p>
            <a:pPr algn="l"/>
            <a:r>
              <a:rPr lang="en-US" sz="21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3</a:t>
            </a:r>
          </a:p>
          <a:p>
            <a:pPr algn="l"/>
            <a:r>
              <a:rPr lang="en-US" sz="21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2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1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415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1701"/>
            <a:ext cx="7772400" cy="1600199"/>
          </a:xfrm>
        </p:spPr>
        <p:txBody>
          <a:bodyPr/>
          <a:lstStyle/>
          <a:p>
            <a:r>
              <a:rPr lang="en-US" dirty="0" smtClean="0"/>
              <a:t>Using the Object class in </a:t>
            </a:r>
            <a:r>
              <a:rPr lang="en-US" dirty="0" err="1" smtClean="0"/>
              <a:t>BagADT</a:t>
            </a:r>
            <a:r>
              <a:rPr lang="en-US" dirty="0" smtClean="0"/>
              <a:t> can be problematic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6700"/>
            <a:ext cx="6400800" cy="3149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You have to type-cast all objects returned by </a:t>
            </a:r>
            <a:r>
              <a:rPr lang="en-US" dirty="0" smtClean="0">
                <a:latin typeface="Courier"/>
                <a:cs typeface="Courier"/>
              </a:rPr>
              <a:t>remove</a:t>
            </a:r>
            <a:r>
              <a:rPr lang="en-US" dirty="0" smtClean="0"/>
              <a:t>()   (Why?)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It is hard to enforce a uniform type in a bag.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Bag declarations are uninformative. (All bags are essentially the same)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5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5501"/>
            <a:ext cx="7772400" cy="1028699"/>
          </a:xfrm>
        </p:spPr>
        <p:txBody>
          <a:bodyPr/>
          <a:lstStyle/>
          <a:p>
            <a:r>
              <a:rPr lang="en-US" dirty="0" smtClean="0"/>
              <a:t>Java Generics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22500"/>
            <a:ext cx="6400800" cy="3181350"/>
          </a:xfrm>
        </p:spPr>
        <p:txBody>
          <a:bodyPr/>
          <a:lstStyle/>
          <a:p>
            <a:pPr algn="l"/>
            <a:r>
              <a:rPr lang="en-US" dirty="0" smtClean="0"/>
              <a:t>Generics allow you to add a type parameter to an interface or class: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BagADT</a:t>
            </a:r>
            <a:r>
              <a:rPr lang="en-US" dirty="0" smtClean="0"/>
              <a:t>&lt;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&gt;   or  </a:t>
            </a:r>
            <a:r>
              <a:rPr lang="en-US" dirty="0" err="1" smtClean="0"/>
              <a:t>ArrayBag</a:t>
            </a:r>
            <a:r>
              <a:rPr lang="en-US" dirty="0" smtClean="0"/>
              <a:t>&lt;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&gt;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3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600" y="793750"/>
            <a:ext cx="6629400" cy="4400550"/>
          </a:xfrm>
        </p:spPr>
        <p:txBody>
          <a:bodyPr/>
          <a:lstStyle/>
          <a:p>
            <a:pPr algn="l"/>
            <a:r>
              <a:rPr lang="en-US" dirty="0" smtClean="0"/>
              <a:t>When a type is declared, a class name</a:t>
            </a:r>
          </a:p>
          <a:p>
            <a:pPr algn="l"/>
            <a:r>
              <a:rPr lang="en-US" dirty="0"/>
              <a:t>r</a:t>
            </a:r>
            <a:r>
              <a:rPr lang="en-US" dirty="0" smtClean="0"/>
              <a:t>eplaces the type parameter:</a:t>
            </a:r>
          </a:p>
          <a:p>
            <a:pPr algn="l"/>
            <a:endParaRPr lang="en-US" dirty="0"/>
          </a:p>
          <a:p>
            <a:pPr algn="l"/>
            <a:r>
              <a:rPr lang="en-US" dirty="0" err="1" smtClean="0"/>
              <a:t>ArrayBag</a:t>
            </a:r>
            <a:r>
              <a:rPr lang="en-US" dirty="0" smtClean="0"/>
              <a:t>&lt;Integer&gt;  or </a:t>
            </a:r>
            <a:r>
              <a:rPr lang="en-US" dirty="0" err="1" smtClean="0"/>
              <a:t>ArrayBag</a:t>
            </a:r>
            <a:r>
              <a:rPr lang="en-US" dirty="0" smtClean="0"/>
              <a:t>&lt;String&gt;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Only the declared type can be inserted.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Removed items need not be type-cast.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8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5500"/>
            <a:ext cx="7772400" cy="972718"/>
          </a:xfrm>
        </p:spPr>
        <p:txBody>
          <a:bodyPr/>
          <a:lstStyle/>
          <a:p>
            <a:r>
              <a:rPr lang="en-US" dirty="0" smtClean="0"/>
              <a:t>Abstract Data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1926"/>
            <a:ext cx="6400800" cy="406650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Separate needed operations from actual implementation.</a:t>
            </a:r>
            <a:endParaRPr lang="en-US" dirty="0"/>
          </a:p>
          <a:p>
            <a:pPr algn="l"/>
            <a:r>
              <a:rPr lang="en-US" dirty="0" smtClean="0"/>
              <a:t>User determines what’s needed in an</a:t>
            </a:r>
          </a:p>
          <a:p>
            <a:pPr algn="l"/>
            <a:r>
              <a:rPr lang="en-US" i="1" dirty="0" smtClean="0"/>
              <a:t>Interface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Implementer programs operations in a </a:t>
            </a:r>
            <a:r>
              <a:rPr lang="en-US" i="1" dirty="0" smtClean="0"/>
              <a:t>Class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Can use </a:t>
            </a:r>
            <a:r>
              <a:rPr lang="en-US" i="1" dirty="0" smtClean="0"/>
              <a:t>any</a:t>
            </a:r>
            <a:r>
              <a:rPr lang="en-US" dirty="0" smtClean="0"/>
              <a:t> class that meets the interface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2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807" y="660400"/>
            <a:ext cx="7772400" cy="52959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public interface </a:t>
            </a:r>
            <a:r>
              <a:rPr lang="en-US" sz="32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32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&gt; </a:t>
            </a: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	void add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 item</a:t>
            </a: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);</a:t>
            </a:r>
            <a:b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 remove </a:t>
            </a: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)</a:t>
            </a:r>
            <a:b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     throws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b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32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b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32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&gt; clone();</a:t>
            </a:r>
            <a:b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3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7600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473181"/>
            <a:ext cx="8699500" cy="533129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&gt; implements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&gt;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	/* Local data to implement a Bag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One or more constructors 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Implementations for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  add, remove, </a:t>
            </a:r>
            <a:r>
              <a:rPr lang="en-US" sz="2800" dirty="0" err="1" smtClean="0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and clone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689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implements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[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One or more constructors 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Implementations for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  add, remove, </a:t>
            </a:r>
            <a:r>
              <a:rPr lang="en-US" sz="2800" dirty="0" err="1" smtClean="0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and clone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665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implements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= 0;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INIT_SIZE =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100;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// Kludge alert!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items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(E[])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new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Object[INIT_SIZE];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/* Implementations for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  add, remove, </a:t>
            </a:r>
            <a:r>
              <a:rPr lang="en-US" sz="2800" dirty="0" err="1" smtClean="0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and clone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*/</a:t>
            </a:r>
            <a:b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318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812799"/>
            <a:ext cx="8763000" cy="499167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implements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return (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== 0);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  <a:endParaRPr lang="en-US" sz="24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12654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implements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void add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item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)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if (item == null)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	throw new NullPointerException();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if (itemCount &gt;= INIT_SIZE)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	throw new Error();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items[itemCount] = item;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	itemCount++;</a:t>
            </a:r>
            <a:b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ro-RO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}   </a:t>
            </a:r>
          </a:p>
        </p:txBody>
      </p:sp>
    </p:spTree>
    <p:extLst>
      <p:ext uri="{BB962C8B-B14F-4D97-AF65-F5344CB8AC3E}">
        <p14:creationId xmlns:p14="http://schemas.microsoft.com/office/powerpoint/2010/main" val="376003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implements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void add(Object item)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{…</a:t>
            </a:r>
            <a:r>
              <a:rPr lang="ro-RO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remove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throws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if (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== 0)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		throw new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else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		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--;</a:t>
            </a:r>
            <a:b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		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return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 items[</a:t>
            </a:r>
            <a:r>
              <a:rPr lang="da-DK" sz="24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]</a:t>
            </a:r>
            <a:r>
              <a:rPr lang="da-DK" sz="2400" b="1" dirty="0"/>
              <a:t>;</a:t>
            </a:r>
            <a:br>
              <a:rPr lang="da-DK" sz="2400" b="1" dirty="0"/>
            </a:br>
            <a:r>
              <a:rPr lang="da-DK" sz="2400" dirty="0"/>
              <a:t>	</a:t>
            </a: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b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4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endParaRPr lang="en-US" sz="24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6883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320" y="473181"/>
            <a:ext cx="7967925" cy="5331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implements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&gt; {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	private 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[] items;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private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final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INIT_SIZE;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 public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()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{ … }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void add(Object item)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{…</a:t>
            </a:r>
            <a:r>
              <a:rPr lang="ro-RO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public Object remove()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throws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  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{…</a:t>
            </a: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>   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public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0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&gt;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clone() {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0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&gt; 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copy = new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ArrayBag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0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&gt;(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);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copy.itemCount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=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itemCount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copy.items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 =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items.clone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	return copy;</a:t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>	}</a:t>
            </a:r>
            <a: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da-DK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0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34295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5201"/>
            <a:ext cx="7772400" cy="1130299"/>
          </a:xfrm>
        </p:spPr>
        <p:txBody>
          <a:bodyPr/>
          <a:lstStyle/>
          <a:p>
            <a:r>
              <a:rPr lang="en-US" dirty="0" err="1" smtClean="0"/>
              <a:t>printBag</a:t>
            </a:r>
            <a:r>
              <a:rPr lang="en-US" dirty="0" smtClean="0"/>
              <a:t> becomes: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099" y="2330450"/>
            <a:ext cx="8090557" cy="344805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void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printBag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&lt;E&gt;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myBag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&gt; temp =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myBag.clone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endParaRPr lang="en-US" dirty="0" smtClean="0"/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while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(!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temp.isEmpty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 {	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System.out.println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temp.remove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());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 }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61222" y="524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4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5169"/>
            <a:ext cx="7772400" cy="1323760"/>
          </a:xfrm>
        </p:spPr>
        <p:txBody>
          <a:bodyPr/>
          <a:lstStyle/>
          <a:p>
            <a:r>
              <a:rPr lang="en-US" dirty="0" smtClean="0"/>
              <a:t>Examples of using </a:t>
            </a:r>
            <a:r>
              <a:rPr lang="en-US" dirty="0" err="1" smtClean="0"/>
              <a:t>ArrayBag</a:t>
            </a:r>
            <a:r>
              <a:rPr lang="en-US" dirty="0" smtClean="0"/>
              <a:t> in Generic form: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228927"/>
            <a:ext cx="7610344" cy="349904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ArrayBag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&lt;Integer&gt; </a:t>
            </a:r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 = new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ArrayBag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&lt;Integer&gt;(</a:t>
            </a:r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);</a:t>
            </a:r>
          </a:p>
          <a:p>
            <a:pPr algn="l"/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bag.add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(1); </a:t>
            </a:r>
            <a:r>
              <a:rPr lang="da-DK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bag.add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(2); </a:t>
            </a:r>
            <a:r>
              <a:rPr lang="da-DK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bag.add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33)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;</a:t>
            </a:r>
          </a:p>
          <a:p>
            <a:pPr algn="l"/>
            <a:r>
              <a:rPr lang="da-DK" sz="2000" dirty="0" err="1" smtClean="0">
                <a:solidFill>
                  <a:srgbClr val="FF0000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</a:t>
            </a:r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.printBag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(bag);</a:t>
            </a:r>
          </a:p>
          <a:p>
            <a:pPr algn="l"/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item = </a:t>
            </a:r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bag.remove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()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;  </a:t>
            </a:r>
            <a:r>
              <a:rPr lang="da-DK" sz="2000" dirty="0" smtClean="0">
                <a:solidFill>
                  <a:srgbClr val="FF0000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// No casting!</a:t>
            </a:r>
            <a:endParaRPr lang="da-DK" sz="2000" dirty="0">
              <a:solidFill>
                <a:srgbClr val="FF0000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System.out.println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(item)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;</a:t>
            </a:r>
          </a:p>
          <a:p>
            <a:pPr algn="l"/>
            <a:endParaRPr lang="da-DK" sz="2000" dirty="0" smtClean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r>
              <a:rPr lang="da-DK" sz="3000" dirty="0"/>
              <a:t>Output is:</a:t>
            </a:r>
          </a:p>
          <a:p>
            <a:pPr algn="l"/>
            <a:r>
              <a:rPr lang="en-US" sz="21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33</a:t>
            </a:r>
            <a:endParaRPr lang="en-US" sz="2100" dirty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r>
              <a:rPr lang="en-US" sz="21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2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1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33</a:t>
            </a:r>
            <a:endParaRPr lang="en-US" sz="2000" dirty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7388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bm2_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159" y="1009942"/>
            <a:ext cx="2453640" cy="3438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51163" y="4742000"/>
            <a:ext cx="237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Interface says</a:t>
            </a:r>
          </a:p>
          <a:p>
            <a:r>
              <a:rPr lang="en-US" sz="2400" dirty="0" smtClean="0"/>
              <a:t>what is needed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00369" y="4633922"/>
            <a:ext cx="257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 says what is</a:t>
            </a:r>
          </a:p>
          <a:p>
            <a:r>
              <a:rPr lang="en-US" sz="2400" dirty="0" smtClean="0"/>
              <a:t>implemented</a:t>
            </a:r>
            <a:endParaRPr lang="en-US" sz="2400" dirty="0"/>
          </a:p>
        </p:txBody>
      </p:sp>
      <p:pic>
        <p:nvPicPr>
          <p:cNvPr id="7" name="Picture 6" descr="skd182040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369" y="812483"/>
            <a:ext cx="2791968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6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2549"/>
            <a:ext cx="7772400" cy="746359"/>
          </a:xfrm>
        </p:spPr>
        <p:txBody>
          <a:bodyPr/>
          <a:lstStyle/>
          <a:p>
            <a:r>
              <a:rPr lang="en-US" dirty="0" smtClean="0"/>
              <a:t>List 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85541"/>
            <a:ext cx="6400800" cy="3518309"/>
          </a:xfrm>
        </p:spPr>
        <p:txBody>
          <a:bodyPr/>
          <a:lstStyle/>
          <a:p>
            <a:pPr algn="l"/>
            <a:r>
              <a:rPr lang="en-US" dirty="0" smtClean="0"/>
              <a:t>A List is an ordered collection of items.</a:t>
            </a:r>
          </a:p>
          <a:p>
            <a:pPr algn="l"/>
            <a:r>
              <a:rPr lang="en-US" dirty="0" smtClean="0"/>
              <a:t>Each item has a </a:t>
            </a:r>
            <a:r>
              <a:rPr lang="en-US" i="1" dirty="0" smtClean="0"/>
              <a:t>position</a:t>
            </a:r>
            <a:r>
              <a:rPr lang="en-US" dirty="0" smtClean="0"/>
              <a:t>, starting at 0.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Item:           “a”    “b”    “c”    “d”    “e”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Position:      0        1        2        3     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7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24102"/>
            <a:ext cx="6400800" cy="4532520"/>
          </a:xfrm>
        </p:spPr>
        <p:txBody>
          <a:bodyPr/>
          <a:lstStyle/>
          <a:p>
            <a:pPr algn="l"/>
            <a:r>
              <a:rPr lang="en-US" dirty="0" smtClean="0"/>
              <a:t>Like an array, a list can be indexed.</a:t>
            </a:r>
          </a:p>
          <a:p>
            <a:pPr algn="l"/>
            <a:endParaRPr lang="en-US" dirty="0"/>
          </a:p>
          <a:p>
            <a:pPr algn="l"/>
            <a:r>
              <a:rPr lang="en-US" i="1" dirty="0" smtClean="0"/>
              <a:t>But</a:t>
            </a:r>
            <a:r>
              <a:rPr lang="en-US" dirty="0" smtClean="0"/>
              <a:t>, a list can grow or shrink in size.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A size of zero (an empty list) </a:t>
            </a:r>
            <a:r>
              <a:rPr lang="en-US" i="1" dirty="0" smtClean="0"/>
              <a:t>is</a:t>
            </a:r>
            <a:r>
              <a:rPr lang="en-US" dirty="0" smtClean="0"/>
              <a:t> allowed.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1295"/>
            <a:ext cx="7772400" cy="985955"/>
          </a:xfrm>
        </p:spPr>
        <p:txBody>
          <a:bodyPr/>
          <a:lstStyle/>
          <a:p>
            <a:r>
              <a:rPr lang="en-US" dirty="0" smtClean="0"/>
              <a:t>Operations in a </a:t>
            </a:r>
            <a:r>
              <a:rPr lang="en-US" dirty="0" err="1" smtClean="0"/>
              <a:t>ListADT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451452"/>
            <a:ext cx="7589136" cy="4807495"/>
          </a:xfrm>
        </p:spPr>
        <p:txBody>
          <a:bodyPr>
            <a:normAutofit/>
          </a:bodyPr>
          <a:lstStyle/>
          <a:p>
            <a:pPr algn="l"/>
            <a:r>
              <a:rPr lang="en-US" sz="29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void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add(E item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</a:t>
            </a:r>
            <a:endParaRPr lang="en-US" sz="2900" dirty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r>
              <a:rPr lang="en-US" dirty="0" smtClean="0"/>
              <a:t>Add where?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At right end of list.</a:t>
            </a:r>
          </a:p>
          <a:p>
            <a:pPr algn="l"/>
            <a:endParaRPr lang="en-US" dirty="0"/>
          </a:p>
          <a:p>
            <a:pPr algn="l"/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void add(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, E item)</a:t>
            </a:r>
          </a:p>
          <a:p>
            <a:pPr algn="l"/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add</a:t>
            </a:r>
            <a:r>
              <a:rPr lang="en-US" dirty="0" smtClean="0"/>
              <a:t> does not overwrite items, so list size grows.</a:t>
            </a:r>
          </a:p>
          <a:p>
            <a:pPr algn="l"/>
            <a:r>
              <a:rPr lang="en-US" dirty="0" smtClean="0"/>
              <a:t>Valid values for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dirty="0" smtClean="0"/>
              <a:t> are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0 &lt;=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&lt;= size()-1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0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257" y="521776"/>
            <a:ext cx="7458424" cy="5684796"/>
          </a:xfrm>
        </p:spPr>
        <p:txBody>
          <a:bodyPr/>
          <a:lstStyle/>
          <a:p>
            <a:pPr algn="l"/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boolean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contains(E item)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Is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E</a:t>
            </a:r>
            <a:r>
              <a:rPr lang="en-US" dirty="0" smtClean="0"/>
              <a:t> already in the list?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Use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equals(item) </a:t>
            </a:r>
            <a:r>
              <a:rPr lang="en-US" dirty="0" smtClean="0"/>
              <a:t>to test membership.</a:t>
            </a:r>
          </a:p>
          <a:p>
            <a:pPr algn="l"/>
            <a:endParaRPr lang="en-US" dirty="0"/>
          </a:p>
          <a:p>
            <a:pPr algn="l"/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size()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Zero size is OK.</a:t>
            </a:r>
          </a:p>
          <a:p>
            <a:pPr algn="l"/>
            <a:endParaRPr lang="en-US" dirty="0"/>
          </a:p>
          <a:p>
            <a:pPr algn="l"/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boolean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isEmpty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Same as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size() == 0</a:t>
            </a:r>
          </a:p>
        </p:txBody>
      </p:sp>
    </p:spTree>
    <p:extLst>
      <p:ext uri="{BB962C8B-B14F-4D97-AF65-F5344CB8AC3E}">
        <p14:creationId xmlns:p14="http://schemas.microsoft.com/office/powerpoint/2010/main" val="217554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661989"/>
            <a:ext cx="6775917" cy="4904120"/>
          </a:xfrm>
        </p:spPr>
        <p:txBody>
          <a:bodyPr>
            <a:normAutofit/>
          </a:bodyPr>
          <a:lstStyle/>
          <a:p>
            <a:pPr algn="l"/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E get(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Return value at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dirty="0" smtClean="0"/>
              <a:t>. Non-destructive.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Requires 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0 &lt;=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&lt;= size()-1</a:t>
            </a:r>
          </a:p>
          <a:p>
            <a:pPr algn="l"/>
            <a:endParaRPr lang="en-US" dirty="0"/>
          </a:p>
          <a:p>
            <a:pPr algn="l"/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E remove(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Remove and return value at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dirty="0" smtClean="0"/>
              <a:t>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Is destructive.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Requires  </a:t>
            </a:r>
            <a:r>
              <a:rPr lang="en-US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cs typeface="Courier"/>
              </a:rPr>
              <a:t>0 &lt;= </a:t>
            </a:r>
            <a:r>
              <a:rPr lang="en-US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cs typeface="Courier"/>
              </a:rPr>
              <a:t>pos</a:t>
            </a:r>
            <a:r>
              <a:rPr lang="en-US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cs typeface="Courier"/>
              </a:rPr>
              <a:t> &lt;= size()-1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6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3380"/>
            <a:ext cx="7772400" cy="945698"/>
          </a:xfrm>
        </p:spPr>
        <p:txBody>
          <a:bodyPr/>
          <a:lstStyle/>
          <a:p>
            <a:r>
              <a:rPr lang="en-US" dirty="0" smtClean="0"/>
              <a:t>Error Conditions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59078"/>
            <a:ext cx="7086600" cy="456637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Can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null</a:t>
            </a:r>
            <a:r>
              <a:rPr lang="en-US" dirty="0" smtClean="0"/>
              <a:t> be added?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We’ll ignore adds of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null</a:t>
            </a:r>
            <a:r>
              <a:rPr lang="en-US" dirty="0" smtClean="0"/>
              <a:t>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contains</a:t>
            </a:r>
            <a:r>
              <a:rPr lang="en-US" dirty="0" smtClean="0"/>
              <a:t> must handle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null</a:t>
            </a:r>
            <a:r>
              <a:rPr lang="en-US" dirty="0" smtClean="0"/>
              <a:t> correctly.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Bad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dirty="0" smtClean="0"/>
              <a:t> values will throw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IndexOutOfBounds</a:t>
            </a:r>
            <a:endParaRPr lang="en-US" sz="2900" dirty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endParaRPr lang="en-US" dirty="0"/>
          </a:p>
          <a:p>
            <a:pPr algn="l"/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get</a:t>
            </a:r>
            <a:r>
              <a:rPr lang="en-US" dirty="0" smtClean="0"/>
              <a:t> or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remove</a:t>
            </a:r>
            <a:r>
              <a:rPr lang="en-US" dirty="0" smtClean="0"/>
              <a:t> on empty list is really a  bad                    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dirty="0" smtClean="0"/>
              <a:t> error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5188"/>
            <a:ext cx="7772400" cy="1470025"/>
          </a:xfrm>
        </p:spPr>
        <p:txBody>
          <a:bodyPr/>
          <a:lstStyle/>
          <a:p>
            <a:r>
              <a:rPr lang="en-US" dirty="0" smtClean="0"/>
              <a:t>Interface definition for </a:t>
            </a:r>
            <a:r>
              <a:rPr lang="en-US" dirty="0" err="1" smtClean="0"/>
              <a:t>ListADT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16674"/>
            <a:ext cx="6400800" cy="4684404"/>
          </a:xfrm>
        </p:spPr>
        <p:txBody>
          <a:bodyPr/>
          <a:lstStyle/>
          <a:p>
            <a:pPr algn="l"/>
            <a:r>
              <a:rPr lang="en-US" dirty="0">
                <a:latin typeface="Courier"/>
                <a:cs typeface="Courier"/>
              </a:rPr>
              <a:t>public interface </a:t>
            </a:r>
            <a:r>
              <a:rPr lang="en-US" dirty="0" err="1">
                <a:latin typeface="Courier"/>
                <a:cs typeface="Courier"/>
              </a:rPr>
              <a:t>ListADT</a:t>
            </a:r>
            <a:r>
              <a:rPr lang="en-US" dirty="0">
                <a:latin typeface="Courier"/>
                <a:cs typeface="Courier"/>
              </a:rPr>
              <a:t>&lt;E&gt;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void add(E item);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void add(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, E item);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boolean</a:t>
            </a:r>
            <a:r>
              <a:rPr lang="en-US" dirty="0">
                <a:latin typeface="Courier"/>
                <a:cs typeface="Courier"/>
              </a:rPr>
              <a:t> contains(E item);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size( 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boolean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isEmpty</a:t>
            </a:r>
            <a:r>
              <a:rPr lang="en-US" dirty="0">
                <a:latin typeface="Courier"/>
                <a:cs typeface="Courier"/>
              </a:rPr>
              <a:t>( 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E get(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E remove(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2579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405" y="549758"/>
            <a:ext cx="7772400" cy="976869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ListADT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6626"/>
            <a:ext cx="6400800" cy="4444781"/>
          </a:xfrm>
        </p:spPr>
        <p:txBody>
          <a:bodyPr/>
          <a:lstStyle/>
          <a:p>
            <a:pPr algn="l"/>
            <a:r>
              <a:rPr lang="en-US" dirty="0" smtClean="0"/>
              <a:t>Write a method that </a:t>
            </a:r>
            <a:r>
              <a:rPr lang="en-US" i="1" dirty="0" smtClean="0"/>
              <a:t>reverses</a:t>
            </a:r>
            <a:r>
              <a:rPr lang="en-US" dirty="0" smtClean="0"/>
              <a:t> the contents of a list.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Thus  (1,2,3,4)  becomes  (4,3,2,1).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Choose the approach you will take </a:t>
            </a:r>
            <a:r>
              <a:rPr lang="en-US" i="1" dirty="0" smtClean="0"/>
              <a:t>before</a:t>
            </a:r>
            <a:r>
              <a:rPr lang="en-US" dirty="0" smtClean="0"/>
              <a:t> writing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2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60" y="787134"/>
            <a:ext cx="6400800" cy="5170763"/>
          </a:xfrm>
        </p:spPr>
        <p:txBody>
          <a:bodyPr/>
          <a:lstStyle/>
          <a:p>
            <a:pPr algn="l"/>
            <a:r>
              <a:rPr lang="en-US" dirty="0" smtClean="0"/>
              <a:t>One approach: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Move 2</a:t>
            </a:r>
            <a:r>
              <a:rPr lang="en-US" baseline="30000" dirty="0" smtClean="0"/>
              <a:t>nd</a:t>
            </a:r>
            <a:r>
              <a:rPr lang="en-US" dirty="0" smtClean="0"/>
              <a:t> from right to very end.</a:t>
            </a:r>
          </a:p>
          <a:p>
            <a:pPr algn="l"/>
            <a:r>
              <a:rPr lang="en-US" dirty="0" smtClean="0"/>
              <a:t>Then 3</a:t>
            </a:r>
            <a:r>
              <a:rPr lang="en-US" baseline="30000" dirty="0" smtClean="0"/>
              <a:t>rd</a:t>
            </a:r>
            <a:r>
              <a:rPr lang="en-US" dirty="0" smtClean="0"/>
              <a:t> from right to very end.</a:t>
            </a:r>
          </a:p>
          <a:p>
            <a:pPr algn="l"/>
            <a:r>
              <a:rPr lang="en-US" dirty="0" smtClean="0"/>
              <a:t>…</a:t>
            </a:r>
          </a:p>
          <a:p>
            <a:pPr algn="l"/>
            <a:r>
              <a:rPr lang="en-US" dirty="0" smtClean="0"/>
              <a:t>Finally, farthest from right (leftmost)</a:t>
            </a:r>
          </a:p>
          <a:p>
            <a:pPr algn="l"/>
            <a:r>
              <a:rPr lang="en-US" dirty="0" smtClean="0"/>
              <a:t>To very end.</a:t>
            </a:r>
          </a:p>
          <a:p>
            <a:pPr algn="l"/>
            <a:r>
              <a:rPr lang="en-US" dirty="0" smtClean="0"/>
              <a:t>(11,22,33,44)                 (11,22,44,33)</a:t>
            </a:r>
          </a:p>
          <a:p>
            <a:pPr algn="l"/>
            <a:r>
              <a:rPr lang="en-US" dirty="0" smtClean="0"/>
              <a:t>(11,44,33,22)                (44,33,22,11)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40052" y="439160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989292" y="439160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540052" y="487623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7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9758"/>
            <a:ext cx="7772400" cy="828259"/>
          </a:xfrm>
        </p:spPr>
        <p:txBody>
          <a:bodyPr/>
          <a:lstStyle/>
          <a:p>
            <a:r>
              <a:rPr lang="en-US" dirty="0" smtClean="0"/>
              <a:t>Java code to reverse a List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1378017"/>
            <a:ext cx="7894088" cy="4890610"/>
          </a:xfrm>
        </p:spPr>
        <p:txBody>
          <a:bodyPr/>
          <a:lstStyle/>
          <a:p>
            <a:endParaRPr lang="en-US" b="1" dirty="0" smtClean="0"/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void reverse(</a:t>
            </a:r>
            <a:r>
              <a:rPr lang="en-US" sz="2400" dirty="0">
                <a:latin typeface="Courier"/>
                <a:cs typeface="Courier"/>
              </a:rPr>
              <a:t>){</a:t>
            </a:r>
          </a:p>
          <a:p>
            <a:pPr algn="l"/>
            <a:r>
              <a:rPr lang="nb-NO" sz="2400" dirty="0">
                <a:latin typeface="Courier"/>
                <a:cs typeface="Courier"/>
              </a:rPr>
              <a:t>		for (</a:t>
            </a:r>
            <a:r>
              <a:rPr lang="nb-NO" sz="2400" dirty="0" err="1">
                <a:latin typeface="Courier"/>
                <a:cs typeface="Courier"/>
              </a:rPr>
              <a:t>int</a:t>
            </a:r>
            <a:r>
              <a:rPr lang="nb-NO" sz="2400" dirty="0">
                <a:latin typeface="Courier"/>
                <a:cs typeface="Courier"/>
              </a:rPr>
              <a:t> i = </a:t>
            </a:r>
            <a:r>
              <a:rPr lang="nb-NO" sz="2400" dirty="0" err="1">
                <a:latin typeface="Courier"/>
                <a:cs typeface="Courier"/>
              </a:rPr>
              <a:t>size</a:t>
            </a:r>
            <a:r>
              <a:rPr lang="nb-NO" sz="2400" dirty="0">
                <a:latin typeface="Courier"/>
                <a:cs typeface="Courier"/>
              </a:rPr>
              <a:t>() - 2; i &gt;= 0; i--)</a:t>
            </a:r>
          </a:p>
          <a:p>
            <a:pPr algn="l"/>
            <a:r>
              <a:rPr lang="nb-NO" sz="2400" dirty="0">
                <a:latin typeface="Courier"/>
                <a:cs typeface="Courier"/>
              </a:rPr>
              <a:t>			</a:t>
            </a:r>
            <a:r>
              <a:rPr lang="nb-NO" sz="2400" dirty="0" err="1">
                <a:latin typeface="Courier"/>
                <a:cs typeface="Courier"/>
              </a:rPr>
              <a:t>add</a:t>
            </a:r>
            <a:r>
              <a:rPr lang="nb-NO" sz="2400" dirty="0">
                <a:latin typeface="Courier"/>
                <a:cs typeface="Courier"/>
              </a:rPr>
              <a:t>(</a:t>
            </a:r>
            <a:r>
              <a:rPr lang="nb-NO" sz="2400" dirty="0" err="1">
                <a:latin typeface="Courier"/>
                <a:cs typeface="Courier"/>
              </a:rPr>
              <a:t>remove</a:t>
            </a:r>
            <a:r>
              <a:rPr lang="nb-NO" sz="2400" dirty="0">
                <a:latin typeface="Courier"/>
                <a:cs typeface="Courier"/>
              </a:rPr>
              <a:t>(i));</a:t>
            </a:r>
          </a:p>
          <a:p>
            <a:pPr algn="l"/>
            <a:r>
              <a:rPr lang="nb-NO" sz="2400" dirty="0">
                <a:latin typeface="Courier"/>
                <a:cs typeface="Courier"/>
              </a:rPr>
              <a:t>	</a:t>
            </a:r>
            <a:r>
              <a:rPr lang="nb-NO" sz="2400" dirty="0" smtClean="0">
                <a:latin typeface="Courier"/>
                <a:cs typeface="Courier"/>
              </a:rPr>
              <a:t>}</a:t>
            </a:r>
          </a:p>
          <a:p>
            <a:pPr algn="l"/>
            <a:endParaRPr lang="nb-NO" sz="2400" dirty="0">
              <a:latin typeface="Courier"/>
              <a:cs typeface="Courier"/>
            </a:endParaRPr>
          </a:p>
          <a:p>
            <a:pPr algn="l"/>
            <a:r>
              <a:rPr lang="en-US" dirty="0" smtClean="0"/>
              <a:t>Why start </a:t>
            </a:r>
            <a:r>
              <a:rPr lang="nb-NO" dirty="0" smtClean="0">
                <a:latin typeface="Courier"/>
                <a:cs typeface="Courier"/>
              </a:rPr>
              <a:t>i </a:t>
            </a:r>
            <a:r>
              <a:rPr lang="en-US" dirty="0" smtClean="0"/>
              <a:t>at </a:t>
            </a:r>
            <a:r>
              <a:rPr lang="nb-NO" dirty="0" err="1" smtClean="0">
                <a:latin typeface="Courier"/>
                <a:cs typeface="Courier"/>
              </a:rPr>
              <a:t>size</a:t>
            </a:r>
            <a:r>
              <a:rPr lang="nb-NO" dirty="0">
                <a:latin typeface="Courier"/>
                <a:cs typeface="Courier"/>
              </a:rPr>
              <a:t>() - 2</a:t>
            </a:r>
            <a:r>
              <a:rPr lang="en-US" dirty="0" smtClean="0"/>
              <a:t>?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Are “corner cases” (lists of size 0 or 1) handled</a:t>
            </a:r>
          </a:p>
          <a:p>
            <a:pPr algn="l"/>
            <a:r>
              <a:rPr lang="en-US" dirty="0" smtClean="0"/>
              <a:t>properly?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0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L00276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354" y="3129718"/>
            <a:ext cx="1781725" cy="2663709"/>
          </a:xfrm>
          <a:prstGeom prst="rect">
            <a:avLst/>
          </a:prstGeom>
        </p:spPr>
      </p:pic>
      <p:pic>
        <p:nvPicPr>
          <p:cNvPr id="7" name="Picture 6" descr="BU0058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887" y="3120571"/>
            <a:ext cx="3007373" cy="35303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60067" y="1864014"/>
            <a:ext cx="2443480" cy="1558289"/>
          </a:xfrm>
          <a:prstGeom prst="curvedDownArrow">
            <a:avLst/>
          </a:prstGeom>
          <a:solidFill>
            <a:srgbClr val="FF6600"/>
          </a:solidFill>
          <a:ln w="28575" cmpd="sng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55390" y="1758016"/>
            <a:ext cx="2443480" cy="1558289"/>
          </a:xfrm>
          <a:prstGeom prst="curvedDownArrow">
            <a:avLst/>
          </a:prstGeom>
          <a:solidFill>
            <a:srgbClr val="FF6600"/>
          </a:solidFill>
          <a:ln w="28575" cmpd="sng">
            <a:solidFill>
              <a:schemeClr val="tx1"/>
            </a:solidFill>
          </a:ln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rgbClr val="B70000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6978952" y="1620754"/>
            <a:ext cx="166914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Remove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58458" y="1582295"/>
            <a:ext cx="9440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Add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4558" y="508010"/>
            <a:ext cx="570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BAG Abstract Data Type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123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11875 L -0.00556 -0.15231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5201"/>
            <a:ext cx="7772400" cy="1130299"/>
          </a:xfrm>
        </p:spPr>
        <p:txBody>
          <a:bodyPr/>
          <a:lstStyle/>
          <a:p>
            <a:r>
              <a:rPr lang="en-US" dirty="0" err="1" smtClean="0"/>
              <a:t>printBag</a:t>
            </a:r>
            <a:r>
              <a:rPr lang="en-US" dirty="0" smtClean="0"/>
              <a:t> becomes: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099" y="2330450"/>
            <a:ext cx="8090557" cy="344805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public void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printBag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&lt;E&gt; </a:t>
            </a: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myBag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24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&gt; temp =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myBag.clone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endParaRPr lang="en-US" dirty="0" smtClean="0"/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while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(!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temp.isEmpty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 {	</a:t>
            </a:r>
            <a:b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System.out.println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temp.remove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());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 }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61222" y="524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2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5169"/>
            <a:ext cx="7772400" cy="1323760"/>
          </a:xfrm>
        </p:spPr>
        <p:txBody>
          <a:bodyPr/>
          <a:lstStyle/>
          <a:p>
            <a:r>
              <a:rPr lang="en-US" dirty="0" smtClean="0"/>
              <a:t>Examples of using </a:t>
            </a:r>
            <a:r>
              <a:rPr lang="en-US" dirty="0" err="1" smtClean="0"/>
              <a:t>ArrayBag</a:t>
            </a:r>
            <a:r>
              <a:rPr lang="en-US" dirty="0" smtClean="0"/>
              <a:t> in Generic form: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228927"/>
            <a:ext cx="7610344" cy="349904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ArrayBag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&lt;Integer&gt; </a:t>
            </a:r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 = new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ArrayBag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&lt;Integer&gt;(</a:t>
            </a:r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);</a:t>
            </a:r>
          </a:p>
          <a:p>
            <a:pPr algn="l"/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bag.add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(1); </a:t>
            </a:r>
            <a:r>
              <a:rPr lang="da-DK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bag.add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(2); </a:t>
            </a:r>
            <a:r>
              <a:rPr lang="da-DK" sz="20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bag.add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33)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;</a:t>
            </a:r>
          </a:p>
          <a:p>
            <a:pPr algn="l"/>
            <a:r>
              <a:rPr lang="da-DK" sz="2000" dirty="0" err="1" smtClean="0">
                <a:solidFill>
                  <a:srgbClr val="FF0000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</a:t>
            </a:r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.printBag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(bag);</a:t>
            </a:r>
          </a:p>
          <a:p>
            <a:pPr algn="l"/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item = </a:t>
            </a:r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bag.remove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()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;  </a:t>
            </a:r>
            <a:r>
              <a:rPr lang="da-DK" sz="2000" dirty="0" smtClean="0">
                <a:solidFill>
                  <a:srgbClr val="FF0000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// No casting!</a:t>
            </a:r>
            <a:endParaRPr lang="da-DK" sz="2000" dirty="0">
              <a:solidFill>
                <a:srgbClr val="FF0000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r>
              <a:rPr lang="da-DK" sz="20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System.out.println</a:t>
            </a:r>
            <a:r>
              <a:rPr lang="da-DK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(item)</a:t>
            </a:r>
            <a:r>
              <a:rPr lang="da-DK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;</a:t>
            </a:r>
          </a:p>
          <a:p>
            <a:pPr algn="l"/>
            <a:endParaRPr lang="da-DK" sz="2000" dirty="0" smtClean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r>
              <a:rPr lang="da-DK" sz="3000" dirty="0"/>
              <a:t>Output is:</a:t>
            </a:r>
          </a:p>
          <a:p>
            <a:pPr algn="l"/>
            <a:r>
              <a:rPr lang="en-US" sz="21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33</a:t>
            </a:r>
            <a:endParaRPr lang="en-US" sz="2100" dirty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r>
              <a:rPr lang="en-US" sz="21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2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1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33</a:t>
            </a:r>
            <a:endParaRPr lang="en-US" sz="2000" dirty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78772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2549"/>
            <a:ext cx="7772400" cy="746359"/>
          </a:xfrm>
        </p:spPr>
        <p:txBody>
          <a:bodyPr/>
          <a:lstStyle/>
          <a:p>
            <a:r>
              <a:rPr lang="en-US" dirty="0" smtClean="0"/>
              <a:t>List 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85541"/>
            <a:ext cx="6400800" cy="3518309"/>
          </a:xfrm>
        </p:spPr>
        <p:txBody>
          <a:bodyPr/>
          <a:lstStyle/>
          <a:p>
            <a:pPr algn="l"/>
            <a:r>
              <a:rPr lang="en-US" dirty="0" smtClean="0"/>
              <a:t>A List is an ordered collection of items.</a:t>
            </a:r>
          </a:p>
          <a:p>
            <a:pPr algn="l"/>
            <a:r>
              <a:rPr lang="en-US" dirty="0" smtClean="0"/>
              <a:t>Each item has a </a:t>
            </a:r>
            <a:r>
              <a:rPr lang="en-US" i="1" dirty="0" smtClean="0"/>
              <a:t>position</a:t>
            </a:r>
            <a:r>
              <a:rPr lang="en-US" dirty="0" smtClean="0"/>
              <a:t>, starting at 0.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Item:           “a”    “b”    “c”    “d”    “e”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Position:      0        1        2        3     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4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24102"/>
            <a:ext cx="6400800" cy="4532520"/>
          </a:xfrm>
        </p:spPr>
        <p:txBody>
          <a:bodyPr/>
          <a:lstStyle/>
          <a:p>
            <a:pPr algn="l"/>
            <a:r>
              <a:rPr lang="en-US" dirty="0" smtClean="0"/>
              <a:t>Like an array, a list can be indexed.</a:t>
            </a:r>
          </a:p>
          <a:p>
            <a:pPr algn="l"/>
            <a:endParaRPr lang="en-US" dirty="0"/>
          </a:p>
          <a:p>
            <a:pPr algn="l"/>
            <a:r>
              <a:rPr lang="en-US" i="1" dirty="0" smtClean="0"/>
              <a:t>But</a:t>
            </a:r>
            <a:r>
              <a:rPr lang="en-US" dirty="0" smtClean="0"/>
              <a:t>, a list can grow or shrink in size.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A size of zero (an empty list) </a:t>
            </a:r>
            <a:r>
              <a:rPr lang="en-US" i="1" dirty="0" smtClean="0"/>
              <a:t>is</a:t>
            </a:r>
            <a:r>
              <a:rPr lang="en-US" dirty="0" smtClean="0"/>
              <a:t> allowed.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2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1295"/>
            <a:ext cx="7772400" cy="985955"/>
          </a:xfrm>
        </p:spPr>
        <p:txBody>
          <a:bodyPr/>
          <a:lstStyle/>
          <a:p>
            <a:r>
              <a:rPr lang="en-US" dirty="0" smtClean="0"/>
              <a:t>Operations in a </a:t>
            </a:r>
            <a:r>
              <a:rPr lang="en-US" dirty="0" err="1" smtClean="0"/>
              <a:t>ListADT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451452"/>
            <a:ext cx="7589136" cy="4807495"/>
          </a:xfrm>
        </p:spPr>
        <p:txBody>
          <a:bodyPr>
            <a:normAutofit/>
          </a:bodyPr>
          <a:lstStyle/>
          <a:p>
            <a:pPr algn="l"/>
            <a:r>
              <a:rPr lang="en-US" sz="29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void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add(E item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</a:t>
            </a:r>
            <a:endParaRPr lang="en-US" sz="2900" dirty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r>
              <a:rPr lang="en-US" dirty="0" smtClean="0"/>
              <a:t>Add where?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At right end of list.</a:t>
            </a:r>
          </a:p>
          <a:p>
            <a:pPr algn="l"/>
            <a:endParaRPr lang="en-US" dirty="0"/>
          </a:p>
          <a:p>
            <a:pPr algn="l"/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void add(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, E item)</a:t>
            </a:r>
          </a:p>
          <a:p>
            <a:pPr algn="l"/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add</a:t>
            </a:r>
            <a:r>
              <a:rPr lang="en-US" dirty="0" smtClean="0"/>
              <a:t> does not overwrite items, so list size grows.</a:t>
            </a:r>
          </a:p>
          <a:p>
            <a:pPr algn="l"/>
            <a:r>
              <a:rPr lang="en-US" dirty="0" smtClean="0"/>
              <a:t>Valid values for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dirty="0" smtClean="0"/>
              <a:t> are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0 &lt;=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&lt;= size()-1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257" y="521776"/>
            <a:ext cx="7458424" cy="5684796"/>
          </a:xfrm>
        </p:spPr>
        <p:txBody>
          <a:bodyPr/>
          <a:lstStyle/>
          <a:p>
            <a:pPr algn="l"/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boolean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contains(E item)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Is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E</a:t>
            </a:r>
            <a:r>
              <a:rPr lang="en-US" dirty="0" smtClean="0"/>
              <a:t> already in the list?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Use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equals(item) </a:t>
            </a:r>
            <a:r>
              <a:rPr lang="en-US" dirty="0" smtClean="0"/>
              <a:t>to test membership.</a:t>
            </a:r>
          </a:p>
          <a:p>
            <a:pPr algn="l"/>
            <a:endParaRPr lang="en-US" dirty="0"/>
          </a:p>
          <a:p>
            <a:pPr algn="l"/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size()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Zero size is OK.</a:t>
            </a:r>
          </a:p>
          <a:p>
            <a:pPr algn="l"/>
            <a:endParaRPr lang="en-US" dirty="0"/>
          </a:p>
          <a:p>
            <a:pPr algn="l"/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boolean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isEmpty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()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Same as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size() == 0</a:t>
            </a:r>
          </a:p>
        </p:txBody>
      </p:sp>
    </p:spTree>
    <p:extLst>
      <p:ext uri="{BB962C8B-B14F-4D97-AF65-F5344CB8AC3E}">
        <p14:creationId xmlns:p14="http://schemas.microsoft.com/office/powerpoint/2010/main" val="372305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661989"/>
            <a:ext cx="6775917" cy="4904120"/>
          </a:xfrm>
        </p:spPr>
        <p:txBody>
          <a:bodyPr>
            <a:normAutofit/>
          </a:bodyPr>
          <a:lstStyle/>
          <a:p>
            <a:pPr algn="l"/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E get(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Return value at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dirty="0" smtClean="0"/>
              <a:t>. Non-destructive.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Requires 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0 &lt;=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&lt;= size()-1</a:t>
            </a:r>
          </a:p>
          <a:p>
            <a:pPr algn="l"/>
            <a:endParaRPr lang="en-US" dirty="0"/>
          </a:p>
          <a:p>
            <a:pPr algn="l"/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E remove(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int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Remove and return value at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dirty="0" smtClean="0"/>
              <a:t>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Is destructive.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Requires  </a:t>
            </a:r>
            <a:r>
              <a:rPr lang="en-US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cs typeface="Courier"/>
              </a:rPr>
              <a:t>0 &lt;= </a:t>
            </a:r>
            <a:r>
              <a:rPr lang="en-US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cs typeface="Courier"/>
              </a:rPr>
              <a:t>pos</a:t>
            </a:r>
            <a:r>
              <a:rPr lang="en-US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cs typeface="Courier"/>
              </a:rPr>
              <a:t> &lt;= size()-1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8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3380"/>
            <a:ext cx="7772400" cy="945698"/>
          </a:xfrm>
        </p:spPr>
        <p:txBody>
          <a:bodyPr/>
          <a:lstStyle/>
          <a:p>
            <a:r>
              <a:rPr lang="en-US" dirty="0" smtClean="0"/>
              <a:t>Error Conditions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59078"/>
            <a:ext cx="7086600" cy="456637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Can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null</a:t>
            </a:r>
            <a:r>
              <a:rPr lang="en-US" dirty="0" smtClean="0"/>
              <a:t> be added?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We’ll ignore adds of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null</a:t>
            </a:r>
            <a:r>
              <a:rPr lang="en-US" dirty="0" smtClean="0"/>
              <a:t>.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contains</a:t>
            </a:r>
            <a:r>
              <a:rPr lang="en-US" dirty="0" smtClean="0"/>
              <a:t> must handle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null</a:t>
            </a:r>
            <a:r>
              <a:rPr lang="en-US" dirty="0" smtClean="0"/>
              <a:t> correctly.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Bad </a:t>
            </a:r>
            <a:r>
              <a:rPr lang="en-US" sz="2900" dirty="0" err="1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dirty="0" smtClean="0"/>
              <a:t> values will throw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IndexOutOfBounds</a:t>
            </a:r>
            <a:endParaRPr lang="en-US" sz="2900" dirty="0">
              <a:solidFill>
                <a:schemeClr val="tx1"/>
              </a:solidFill>
              <a:effectLst>
                <a:outerShdw blurRad="57150" dist="25400" dir="2700000" algn="tl" rotWithShape="0">
                  <a:srgbClr val="000000">
                    <a:alpha val="30000"/>
                  </a:srgbClr>
                </a:outerShdw>
              </a:effectLst>
              <a:latin typeface="Courier"/>
              <a:ea typeface="+mj-ea"/>
              <a:cs typeface="Courier"/>
            </a:endParaRPr>
          </a:p>
          <a:p>
            <a:pPr algn="l"/>
            <a:endParaRPr lang="en-US" dirty="0"/>
          </a:p>
          <a:p>
            <a:pPr algn="l"/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get</a:t>
            </a:r>
            <a:r>
              <a:rPr lang="en-US" dirty="0" smtClean="0"/>
              <a:t> or </a:t>
            </a:r>
            <a:r>
              <a:rPr lang="en-US" sz="2900" dirty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remove</a:t>
            </a:r>
            <a:r>
              <a:rPr lang="en-US" dirty="0" smtClean="0"/>
              <a:t> on empty list is really a  bad                    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ourier"/>
                <a:ea typeface="+mj-ea"/>
                <a:cs typeface="Courier"/>
              </a:rPr>
              <a:t>pos</a:t>
            </a:r>
            <a:r>
              <a:rPr lang="en-US" dirty="0" smtClean="0"/>
              <a:t> error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3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5188"/>
            <a:ext cx="7772400" cy="1470025"/>
          </a:xfrm>
        </p:spPr>
        <p:txBody>
          <a:bodyPr/>
          <a:lstStyle/>
          <a:p>
            <a:r>
              <a:rPr lang="en-US" dirty="0" smtClean="0"/>
              <a:t>Interface definition for </a:t>
            </a:r>
            <a:r>
              <a:rPr lang="en-US" dirty="0" err="1" smtClean="0"/>
              <a:t>ListADT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16674"/>
            <a:ext cx="6400800" cy="4684404"/>
          </a:xfrm>
        </p:spPr>
        <p:txBody>
          <a:bodyPr/>
          <a:lstStyle/>
          <a:p>
            <a:pPr algn="l"/>
            <a:r>
              <a:rPr lang="en-US" dirty="0">
                <a:latin typeface="Courier"/>
                <a:cs typeface="Courier"/>
              </a:rPr>
              <a:t>public interface </a:t>
            </a:r>
            <a:r>
              <a:rPr lang="en-US" dirty="0" err="1">
                <a:latin typeface="Courier"/>
                <a:cs typeface="Courier"/>
              </a:rPr>
              <a:t>ListADT</a:t>
            </a:r>
            <a:r>
              <a:rPr lang="en-US" dirty="0">
                <a:latin typeface="Courier"/>
                <a:cs typeface="Courier"/>
              </a:rPr>
              <a:t>&lt;E&gt; {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void add(E item);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void add(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, E item);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boolean</a:t>
            </a:r>
            <a:r>
              <a:rPr lang="en-US" dirty="0">
                <a:latin typeface="Courier"/>
                <a:cs typeface="Courier"/>
              </a:rPr>
              <a:t> contains(E item);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size( 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>
                <a:latin typeface="Courier"/>
                <a:cs typeface="Courier"/>
              </a:rPr>
              <a:t>boolean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isEmpty</a:t>
            </a:r>
            <a:r>
              <a:rPr lang="en-US" dirty="0">
                <a:latin typeface="Courier"/>
                <a:cs typeface="Courier"/>
              </a:rPr>
              <a:t>( 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E get(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	E remove(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pos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pPr algn="l"/>
            <a:r>
              <a:rPr lang="en-US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875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405" y="549758"/>
            <a:ext cx="7772400" cy="976869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ListADT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6626"/>
            <a:ext cx="6400800" cy="4444781"/>
          </a:xfrm>
        </p:spPr>
        <p:txBody>
          <a:bodyPr/>
          <a:lstStyle/>
          <a:p>
            <a:pPr algn="l"/>
            <a:r>
              <a:rPr lang="en-US" dirty="0" smtClean="0"/>
              <a:t>Write a method that </a:t>
            </a:r>
            <a:r>
              <a:rPr lang="en-US" i="1" dirty="0" smtClean="0"/>
              <a:t>reverses</a:t>
            </a:r>
            <a:r>
              <a:rPr lang="en-US" dirty="0" smtClean="0"/>
              <a:t> the contents of a list.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Thus  (1,2,3,4)  becomes  (4,3,2,1).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Choose the approach you will take </a:t>
            </a:r>
            <a:r>
              <a:rPr lang="en-US" i="1" dirty="0" smtClean="0"/>
              <a:t>before</a:t>
            </a:r>
            <a:r>
              <a:rPr lang="en-US" dirty="0" smtClean="0"/>
              <a:t> writing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8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2572"/>
            <a:ext cx="7772400" cy="995054"/>
          </a:xfrm>
        </p:spPr>
        <p:txBody>
          <a:bodyPr/>
          <a:lstStyle/>
          <a:p>
            <a:r>
              <a:rPr lang="en-US" dirty="0" smtClean="0"/>
              <a:t>Interfaces in Java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53832"/>
            <a:ext cx="6400800" cy="3150018"/>
          </a:xfrm>
        </p:spPr>
        <p:txBody>
          <a:bodyPr/>
          <a:lstStyle/>
          <a:p>
            <a:pPr algn="l"/>
            <a:r>
              <a:rPr lang="en-US" sz="3200" dirty="0" smtClean="0"/>
              <a:t>Interfaces specify the operations an AST will provide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sz="3200" dirty="0" smtClean="0"/>
              <a:t>This is </a:t>
            </a:r>
            <a:r>
              <a:rPr lang="en-US" sz="3200" dirty="0" smtClean="0">
                <a:solidFill>
                  <a:srgbClr val="FF0000"/>
                </a:solidFill>
              </a:rPr>
              <a:t>independent</a:t>
            </a:r>
            <a:r>
              <a:rPr lang="en-US" sz="3200" dirty="0" smtClean="0"/>
              <a:t> of implementation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60" y="787134"/>
            <a:ext cx="6400800" cy="5170763"/>
          </a:xfrm>
        </p:spPr>
        <p:txBody>
          <a:bodyPr/>
          <a:lstStyle/>
          <a:p>
            <a:pPr algn="l"/>
            <a:r>
              <a:rPr lang="en-US" dirty="0" smtClean="0"/>
              <a:t>One approach: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Move 2</a:t>
            </a:r>
            <a:r>
              <a:rPr lang="en-US" baseline="30000" dirty="0" smtClean="0"/>
              <a:t>nd</a:t>
            </a:r>
            <a:r>
              <a:rPr lang="en-US" dirty="0" smtClean="0"/>
              <a:t> from right to very end.</a:t>
            </a:r>
          </a:p>
          <a:p>
            <a:pPr algn="l"/>
            <a:r>
              <a:rPr lang="en-US" dirty="0" smtClean="0"/>
              <a:t>Then 3</a:t>
            </a:r>
            <a:r>
              <a:rPr lang="en-US" baseline="30000" dirty="0" smtClean="0"/>
              <a:t>rd</a:t>
            </a:r>
            <a:r>
              <a:rPr lang="en-US" dirty="0" smtClean="0"/>
              <a:t> from right to very end.</a:t>
            </a:r>
          </a:p>
          <a:p>
            <a:pPr algn="l"/>
            <a:r>
              <a:rPr lang="en-US" dirty="0" smtClean="0"/>
              <a:t>…</a:t>
            </a:r>
          </a:p>
          <a:p>
            <a:pPr algn="l"/>
            <a:r>
              <a:rPr lang="en-US" dirty="0" smtClean="0"/>
              <a:t>Finally, farthest from right (leftmost)</a:t>
            </a:r>
          </a:p>
          <a:p>
            <a:pPr algn="l"/>
            <a:r>
              <a:rPr lang="en-US" dirty="0" smtClean="0"/>
              <a:t>To very end.</a:t>
            </a:r>
          </a:p>
          <a:p>
            <a:pPr algn="l"/>
            <a:r>
              <a:rPr lang="en-US" dirty="0" smtClean="0"/>
              <a:t>(11,22,33,44)                 (11,22,44,33)</a:t>
            </a:r>
          </a:p>
          <a:p>
            <a:pPr algn="l"/>
            <a:r>
              <a:rPr lang="en-US" dirty="0" smtClean="0"/>
              <a:t>(11,44,33,22)                (44,33,22,11)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40052" y="439160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989292" y="439160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540052" y="487623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3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9758"/>
            <a:ext cx="7772400" cy="828259"/>
          </a:xfrm>
        </p:spPr>
        <p:txBody>
          <a:bodyPr/>
          <a:lstStyle/>
          <a:p>
            <a:r>
              <a:rPr lang="en-US" dirty="0" smtClean="0"/>
              <a:t>Java code to reverse a List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1378017"/>
            <a:ext cx="7894088" cy="4890610"/>
          </a:xfrm>
        </p:spPr>
        <p:txBody>
          <a:bodyPr/>
          <a:lstStyle/>
          <a:p>
            <a:endParaRPr lang="en-US" b="1" dirty="0" smtClean="0"/>
          </a:p>
          <a:p>
            <a:pPr algn="l"/>
            <a:r>
              <a:rPr lang="en-US" sz="2400" dirty="0" smtClean="0">
                <a:latin typeface="Courier"/>
                <a:cs typeface="Courier"/>
              </a:rPr>
              <a:t>void reverse(</a:t>
            </a:r>
            <a:r>
              <a:rPr lang="en-US" sz="2400" dirty="0">
                <a:latin typeface="Courier"/>
                <a:cs typeface="Courier"/>
              </a:rPr>
              <a:t>){</a:t>
            </a:r>
          </a:p>
          <a:p>
            <a:pPr algn="l"/>
            <a:r>
              <a:rPr lang="nb-NO" sz="2400" dirty="0">
                <a:latin typeface="Courier"/>
                <a:cs typeface="Courier"/>
              </a:rPr>
              <a:t>		for (</a:t>
            </a:r>
            <a:r>
              <a:rPr lang="nb-NO" sz="2400" dirty="0" err="1">
                <a:latin typeface="Courier"/>
                <a:cs typeface="Courier"/>
              </a:rPr>
              <a:t>int</a:t>
            </a:r>
            <a:r>
              <a:rPr lang="nb-NO" sz="2400" dirty="0">
                <a:latin typeface="Courier"/>
                <a:cs typeface="Courier"/>
              </a:rPr>
              <a:t> i = </a:t>
            </a:r>
            <a:r>
              <a:rPr lang="nb-NO" sz="2400" dirty="0" err="1">
                <a:latin typeface="Courier"/>
                <a:cs typeface="Courier"/>
              </a:rPr>
              <a:t>size</a:t>
            </a:r>
            <a:r>
              <a:rPr lang="nb-NO" sz="2400" dirty="0">
                <a:latin typeface="Courier"/>
                <a:cs typeface="Courier"/>
              </a:rPr>
              <a:t>() - 2; i &gt;= 0; i--)</a:t>
            </a:r>
          </a:p>
          <a:p>
            <a:pPr algn="l"/>
            <a:r>
              <a:rPr lang="nb-NO" sz="2400" dirty="0">
                <a:latin typeface="Courier"/>
                <a:cs typeface="Courier"/>
              </a:rPr>
              <a:t>			</a:t>
            </a:r>
            <a:r>
              <a:rPr lang="nb-NO" sz="2400" dirty="0" err="1">
                <a:latin typeface="Courier"/>
                <a:cs typeface="Courier"/>
              </a:rPr>
              <a:t>add</a:t>
            </a:r>
            <a:r>
              <a:rPr lang="nb-NO" sz="2400" dirty="0">
                <a:latin typeface="Courier"/>
                <a:cs typeface="Courier"/>
              </a:rPr>
              <a:t>(</a:t>
            </a:r>
            <a:r>
              <a:rPr lang="nb-NO" sz="2400" dirty="0" err="1">
                <a:latin typeface="Courier"/>
                <a:cs typeface="Courier"/>
              </a:rPr>
              <a:t>remove</a:t>
            </a:r>
            <a:r>
              <a:rPr lang="nb-NO" sz="2400" dirty="0">
                <a:latin typeface="Courier"/>
                <a:cs typeface="Courier"/>
              </a:rPr>
              <a:t>(i));</a:t>
            </a:r>
          </a:p>
          <a:p>
            <a:pPr algn="l"/>
            <a:r>
              <a:rPr lang="nb-NO" sz="2400" dirty="0">
                <a:latin typeface="Courier"/>
                <a:cs typeface="Courier"/>
              </a:rPr>
              <a:t>	</a:t>
            </a:r>
            <a:r>
              <a:rPr lang="nb-NO" sz="2400" dirty="0" smtClean="0">
                <a:latin typeface="Courier"/>
                <a:cs typeface="Courier"/>
              </a:rPr>
              <a:t>}</a:t>
            </a:r>
          </a:p>
          <a:p>
            <a:pPr algn="l"/>
            <a:endParaRPr lang="nb-NO" sz="2400" dirty="0">
              <a:latin typeface="Courier"/>
              <a:cs typeface="Courier"/>
            </a:endParaRPr>
          </a:p>
          <a:p>
            <a:pPr algn="l"/>
            <a:r>
              <a:rPr lang="en-US" dirty="0" smtClean="0"/>
              <a:t>Why start </a:t>
            </a:r>
            <a:r>
              <a:rPr lang="nb-NO" dirty="0" smtClean="0">
                <a:latin typeface="Courier"/>
                <a:cs typeface="Courier"/>
              </a:rPr>
              <a:t>i </a:t>
            </a:r>
            <a:r>
              <a:rPr lang="en-US" dirty="0" smtClean="0"/>
              <a:t>at </a:t>
            </a:r>
            <a:r>
              <a:rPr lang="nb-NO" dirty="0" err="1" smtClean="0">
                <a:latin typeface="Courier"/>
                <a:cs typeface="Courier"/>
              </a:rPr>
              <a:t>size</a:t>
            </a:r>
            <a:r>
              <a:rPr lang="nb-NO" dirty="0">
                <a:latin typeface="Courier"/>
                <a:cs typeface="Courier"/>
              </a:rPr>
              <a:t>() - 2</a:t>
            </a:r>
            <a:r>
              <a:rPr lang="en-US" dirty="0" smtClean="0"/>
              <a:t>?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Are “corner cases” (lists of size 0 or 1) handled</a:t>
            </a:r>
          </a:p>
          <a:p>
            <a:pPr algn="l"/>
            <a:r>
              <a:rPr lang="en-US" dirty="0" smtClean="0"/>
              <a:t>properly?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3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223"/>
            <a:ext cx="7772400" cy="1044221"/>
          </a:xfrm>
        </p:spPr>
        <p:txBody>
          <a:bodyPr/>
          <a:lstStyle/>
          <a:p>
            <a:r>
              <a:rPr lang="en-US" dirty="0" smtClean="0"/>
              <a:t>Interface for a Bag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387985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public interface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BagADT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	void add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Object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item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);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Object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()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     throws </a:t>
            </a:r>
            <a:r>
              <a:rPr lang="en-US" sz="2000" dirty="0" err="1">
                <a:solidFill>
                  <a:schemeClr val="tx1"/>
                </a:solidFill>
                <a:latin typeface="Courier"/>
                <a:cs typeface="Courier"/>
              </a:rPr>
              <a:t>NoSuchElementException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boolean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isEmpty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();</a:t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2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223" y="698870"/>
            <a:ext cx="7772400" cy="944809"/>
          </a:xfrm>
        </p:spPr>
        <p:txBody>
          <a:bodyPr/>
          <a:lstStyle/>
          <a:p>
            <a:r>
              <a:rPr lang="en-US" dirty="0" smtClean="0"/>
              <a:t>Interface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281" y="1643679"/>
            <a:ext cx="6400800" cy="3611112"/>
          </a:xfrm>
        </p:spPr>
        <p:txBody>
          <a:bodyPr/>
          <a:lstStyle/>
          <a:p>
            <a:pPr marL="457200" indent="-457200" algn="l">
              <a:buFont typeface="Wingdings" charset="2"/>
              <a:buChar char="§"/>
            </a:pPr>
            <a:r>
              <a:rPr lang="en-US" dirty="0" smtClean="0"/>
              <a:t>Why use class </a:t>
            </a:r>
            <a:r>
              <a:rPr lang="en-US" dirty="0" smtClean="0">
                <a:latin typeface="Courier"/>
                <a:cs typeface="Courier"/>
              </a:rPr>
              <a:t>Object</a:t>
            </a:r>
            <a:r>
              <a:rPr lang="en-US" dirty="0" smtClean="0"/>
              <a:t>?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dirty="0" smtClean="0"/>
              <a:t>Why is an exception thrown?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dirty="0" smtClean="0"/>
              <a:t>Should insert of </a:t>
            </a:r>
            <a:r>
              <a:rPr lang="en-US" dirty="0" smtClean="0">
                <a:latin typeface="Courier"/>
                <a:cs typeface="Courier"/>
              </a:rPr>
              <a:t>null</a:t>
            </a:r>
            <a:r>
              <a:rPr lang="en-US" dirty="0" smtClean="0"/>
              <a:t> be allowed?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9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5214"/>
            <a:ext cx="7772400" cy="1470025"/>
          </a:xfrm>
        </p:spPr>
        <p:txBody>
          <a:bodyPr/>
          <a:lstStyle/>
          <a:p>
            <a:r>
              <a:rPr lang="en-US" dirty="0" smtClean="0"/>
              <a:t>Useful methods can be defined in terms of Interfaces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4000"/>
            <a:ext cx="6400800" cy="2623961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These methods can be used by any implementation of the Interface!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683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ogo_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logo_design.potx</Template>
  <TotalTime>96399</TotalTime>
  <Words>1568</Words>
  <Application>Microsoft Macintosh PowerPoint</Application>
  <PresentationFormat>On-screen Show (4:3)</PresentationFormat>
  <Paragraphs>303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logo_design</vt:lpstr>
      <vt:lpstr>CS 367   Introduction to Data Structures   </vt:lpstr>
      <vt:lpstr>Today’s Agenda</vt:lpstr>
      <vt:lpstr>Abstract Data Types</vt:lpstr>
      <vt:lpstr>PowerPoint Presentation</vt:lpstr>
      <vt:lpstr>PowerPoint Presentation</vt:lpstr>
      <vt:lpstr>Interfaces in Java</vt:lpstr>
      <vt:lpstr>Interface for a Bag</vt:lpstr>
      <vt:lpstr>Interface issues</vt:lpstr>
      <vt:lpstr>Useful methods can be defined in terms of Interfaces</vt:lpstr>
      <vt:lpstr>public static void printBag(BagADT myBag){   /* Body here */  }</vt:lpstr>
      <vt:lpstr>public static void printBag(BagADT myBag){      while(! bag.isEmpty()) {      /* Loop Body here */   } }</vt:lpstr>
      <vt:lpstr>public static void printBag(BagADT myBag){      while(! bag.isEmpty()) {      System.out.println(bag.remove());   } }</vt:lpstr>
      <vt:lpstr>But printBag has a major flaw!</vt:lpstr>
      <vt:lpstr>The following simple fix doesn’t work:</vt:lpstr>
      <vt:lpstr>A simple assignment simply adds a new reference to an existing object.</vt:lpstr>
      <vt:lpstr>If we require that the interface implements:</vt:lpstr>
      <vt:lpstr>Let’s implement a BagADT</vt:lpstr>
      <vt:lpstr>Let’s build a BagAST using an array of Objects.</vt:lpstr>
      <vt:lpstr>public class ArrayBag implements BagADT {   /* Local data to implement a Bag */    /* One or more constructors  */    /* Implementations for      add, remove, isEmpty and clone   */  }</vt:lpstr>
      <vt:lpstr>public class ArrayBag implements BagADT {   private Object[] items;    private int itemCount;    private final int INIT_SIZE;    /* One or more constructors  */    /* Implementations for      add, remove, isEmpty and clone   */  }   </vt:lpstr>
      <vt:lpstr>public class ArrayBag implements BagADT {   private Object[] items;  private int itemCount;  private final int INIT_SIZE;    public ArrayBag() {   itemCount = 0;   INIT_SIZE = 100;   items = new Object[INIT_SIZE];  }   /* Implementations for      add, remove, isEmpty and clone   */ }   </vt:lpstr>
      <vt:lpstr>public class ArrayBag implements BagADT {   private Object[] items;  private int itemCount;  private final int INIT_SIZE;   public ArrayBag() { … }      public boolean isEmpty() {   return (itemCount == 0);  } }   </vt:lpstr>
      <vt:lpstr>public class ArrayBag implements BagADT {   private Object[] items;  private int itemCount;  private final int INIT_SIZE;    public ArrayBag() { … }   public boolean isEmpty() { … }    public void add(Object item) {   if (item == null)    throw new NullPointerException();   if (itemCount &gt;= INIT_SIZE)    throw new Error();   items[itemCount] = item;   itemCount++;  }}   </vt:lpstr>
      <vt:lpstr>public class ArrayBag implements BagADT {   private Object[] items;  private int itemCount;  private final int INIT_SIZE;    public ArrayBag() { … }   public boolean isEmpty() { … }   public void add(Object item) {…}    public Object remove() throws     NoSuchElementException {   if (itemCount == 0)    throw new NoSuchElementException();   else {    itemCount--;    return items[itemCount];   }  }</vt:lpstr>
      <vt:lpstr>public class ArrayBag implements BagADT {   private Object[] items;  private int itemCount;  private final int INIT_SIZE;    public ArrayBag() { … }   public boolean isEmpty() { … }   public void add(Object item) {…}    public Object remove() throws      NoSuchElementException {…}     public ArrayBag clone() {   ArrayBag copy = new ArrayBag();   copy.itemCount = itemCount;   copy.items = items.clone();   return copy;  } }</vt:lpstr>
      <vt:lpstr>Examples of using ArrayBag: </vt:lpstr>
      <vt:lpstr>Using the Object class in BagADT can be problematic</vt:lpstr>
      <vt:lpstr>Java Generics</vt:lpstr>
      <vt:lpstr>PowerPoint Presentation</vt:lpstr>
      <vt:lpstr>public interface BagADT&lt;E&gt; {   void add(E item);   E remove ()       throws NoSuchElementException;   boolean isEmpty();     BagADT&lt;E&gt; clone(); }</vt:lpstr>
      <vt:lpstr>public class ArrayBag&lt;E&gt; implements BagADT&lt;E&gt; {   /* Local data to implement a Bag */    /* One or more constructors  */    /* Implementations for      add, remove, isEmpty and clone   */  }</vt:lpstr>
      <vt:lpstr>public class ArrayBag&lt;E&gt; implements BagADT&lt;E&gt; {   private E[] items;    private int itemCount;    private final int INIT_SIZE;    /* One or more constructors  */    /* Implementations for      add, remove, isEmpty and clone   */  }   </vt:lpstr>
      <vt:lpstr>public class ArrayBag&lt;E&gt; implements BagADT&lt;E&gt; {   private E[] items;  private int itemCount;  private final int INIT_SIZE;    public ArrayBag() {   itemCount = 0;   INIT_SIZE = 100;       // Kludge alert!      items = (E[]) new Object[INIT_SIZE];  }   /* Implementations for      add, remove, isEmpty and clone   */ }   </vt:lpstr>
      <vt:lpstr>public class ArrayBag&lt;E&gt; implements BagADT&lt;E&gt; {   private E[] items;  private int itemCount;  private final int INIT_SIZE;   public ArrayBag() { … }      public boolean isEmpty() {   return (itemCount == 0);  } }   </vt:lpstr>
      <vt:lpstr>public class ArrayBag&lt;E&gt; implements BagADT&lt;E&gt; {   private E[] items;  private int itemCount;  private final int INIT_SIZE;    public ArrayBag() { … }   public boolean isEmpty() { … }    public void add(E item) {   if (item == null)    throw new NullPointerException();   if (itemCount &gt;= INIT_SIZE)    throw new Error();   items[itemCount] = item;   itemCount++;  }}   </vt:lpstr>
      <vt:lpstr>public class ArrayBag&lt;E&gt; implements BagADT&lt;E&gt; {   private E[] items;  private int itemCount;  private final int INIT_SIZE;    public ArrayBag() { … }   public boolean isEmpty() { … }   public void add(Object item) {…}    public E remove() throws     NoSuchElementException {   if (itemCount == 0)    throw new NoSuchElementException();   else {    itemCount--;    return items[itemCount];   }  }</vt:lpstr>
      <vt:lpstr>public class ArrayBag&lt;E&gt; implements BagADT&lt;E&gt; {   private E[] items;  private int itemCount;  private final int INIT_SIZE;    public ArrayBag() { … }   public boolean isEmpty() { … }   public void add(Object item) {…}    public Object remove() throws      NoSuchElementException {…}     public ArrayBag&lt;E&gt; clone() {   ArrayBag&lt;E&gt; copy = new ArrayBag&lt;E&gt;();   copy.itemCount = itemCount;   copy.items = items.clone();   return copy;  } }</vt:lpstr>
      <vt:lpstr>printBag becomes:</vt:lpstr>
      <vt:lpstr>Examples of using ArrayBag in Generic form: </vt:lpstr>
      <vt:lpstr>List ADT</vt:lpstr>
      <vt:lpstr>PowerPoint Presentation</vt:lpstr>
      <vt:lpstr>Operations in a ListADT</vt:lpstr>
      <vt:lpstr>PowerPoint Presentation</vt:lpstr>
      <vt:lpstr>PowerPoint Presentation</vt:lpstr>
      <vt:lpstr>Error Conditions</vt:lpstr>
      <vt:lpstr>Interface definition for ListADT</vt:lpstr>
      <vt:lpstr>Using the ListADT</vt:lpstr>
      <vt:lpstr>PowerPoint Presentation</vt:lpstr>
      <vt:lpstr>Java code to reverse a List</vt:lpstr>
      <vt:lpstr>printBag becomes:</vt:lpstr>
      <vt:lpstr>Examples of using ArrayBag in Generic form: </vt:lpstr>
      <vt:lpstr>List ADT</vt:lpstr>
      <vt:lpstr>PowerPoint Presentation</vt:lpstr>
      <vt:lpstr>Operations in a ListADT</vt:lpstr>
      <vt:lpstr>PowerPoint Presentation</vt:lpstr>
      <vt:lpstr>PowerPoint Presentation</vt:lpstr>
      <vt:lpstr>Error Conditions</vt:lpstr>
      <vt:lpstr>Interface definition for ListADT</vt:lpstr>
      <vt:lpstr>Using the ListADT</vt:lpstr>
      <vt:lpstr>PowerPoint Presentation</vt:lpstr>
      <vt:lpstr>Java code to reverse a List</vt:lpstr>
    </vt:vector>
  </TitlesOfParts>
  <Company>U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Fischer</dc:creator>
  <cp:lastModifiedBy>Charles Fischer</cp:lastModifiedBy>
  <cp:revision>258</cp:revision>
  <cp:lastPrinted>2018-01-17T21:48:56Z</cp:lastPrinted>
  <dcterms:created xsi:type="dcterms:W3CDTF">2014-03-07T22:02:56Z</dcterms:created>
  <dcterms:modified xsi:type="dcterms:W3CDTF">2018-01-23T21:39:13Z</dcterms:modified>
</cp:coreProperties>
</file>