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50" r:id="rId1"/>
  </p:sldMasterIdLst>
  <p:notesMasterIdLst>
    <p:notesMasterId r:id="rId81"/>
  </p:notesMasterIdLst>
  <p:sldIdLst>
    <p:sldId id="471" r:id="rId2"/>
    <p:sldId id="472" r:id="rId3"/>
    <p:sldId id="397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07" r:id="rId13"/>
    <p:sldId id="482" r:id="rId14"/>
    <p:sldId id="483" r:id="rId15"/>
    <p:sldId id="484" r:id="rId16"/>
    <p:sldId id="485" r:id="rId17"/>
    <p:sldId id="486" r:id="rId18"/>
    <p:sldId id="487" r:id="rId19"/>
    <p:sldId id="488" r:id="rId20"/>
    <p:sldId id="489" r:id="rId21"/>
    <p:sldId id="490" r:id="rId22"/>
    <p:sldId id="491" r:id="rId23"/>
    <p:sldId id="492" r:id="rId24"/>
    <p:sldId id="493" r:id="rId25"/>
    <p:sldId id="494" r:id="rId26"/>
    <p:sldId id="495" r:id="rId27"/>
    <p:sldId id="496" r:id="rId28"/>
    <p:sldId id="497" r:id="rId29"/>
    <p:sldId id="498" r:id="rId30"/>
    <p:sldId id="499" r:id="rId31"/>
    <p:sldId id="500" r:id="rId32"/>
    <p:sldId id="501" r:id="rId33"/>
    <p:sldId id="502" r:id="rId34"/>
    <p:sldId id="503" r:id="rId35"/>
    <p:sldId id="504" r:id="rId36"/>
    <p:sldId id="505" r:id="rId37"/>
    <p:sldId id="506" r:id="rId38"/>
    <p:sldId id="507" r:id="rId39"/>
    <p:sldId id="508" r:id="rId40"/>
    <p:sldId id="509" r:id="rId41"/>
    <p:sldId id="510" r:id="rId42"/>
    <p:sldId id="511" r:id="rId43"/>
    <p:sldId id="512" r:id="rId44"/>
    <p:sldId id="513" r:id="rId45"/>
    <p:sldId id="514" r:id="rId46"/>
    <p:sldId id="515" r:id="rId47"/>
    <p:sldId id="516" r:id="rId48"/>
    <p:sldId id="517" r:id="rId49"/>
    <p:sldId id="518" r:id="rId50"/>
    <p:sldId id="519" r:id="rId51"/>
    <p:sldId id="520" r:id="rId52"/>
    <p:sldId id="521" r:id="rId53"/>
    <p:sldId id="522" r:id="rId54"/>
    <p:sldId id="523" r:id="rId55"/>
    <p:sldId id="524" r:id="rId56"/>
    <p:sldId id="525" r:id="rId57"/>
    <p:sldId id="526" r:id="rId58"/>
    <p:sldId id="527" r:id="rId59"/>
    <p:sldId id="528" r:id="rId60"/>
    <p:sldId id="529" r:id="rId61"/>
    <p:sldId id="530" r:id="rId62"/>
    <p:sldId id="531" r:id="rId63"/>
    <p:sldId id="532" r:id="rId64"/>
    <p:sldId id="533" r:id="rId65"/>
    <p:sldId id="534" r:id="rId66"/>
    <p:sldId id="535" r:id="rId67"/>
    <p:sldId id="536" r:id="rId68"/>
    <p:sldId id="537" r:id="rId69"/>
    <p:sldId id="538" r:id="rId70"/>
    <p:sldId id="539" r:id="rId71"/>
    <p:sldId id="540" r:id="rId72"/>
    <p:sldId id="541" r:id="rId73"/>
    <p:sldId id="542" r:id="rId74"/>
    <p:sldId id="543" r:id="rId75"/>
    <p:sldId id="544" r:id="rId76"/>
    <p:sldId id="545" r:id="rId77"/>
    <p:sldId id="546" r:id="rId78"/>
    <p:sldId id="547" r:id="rId79"/>
    <p:sldId id="548" r:id="rId8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notesMaster" Target="notesMasters/notesMaster1.xml"/><Relationship Id="rId82" Type="http://schemas.openxmlformats.org/officeDocument/2006/relationships/printerSettings" Target="printerSettings/printerSettings1.bin"/><Relationship Id="rId83" Type="http://schemas.openxmlformats.org/officeDocument/2006/relationships/presProps" Target="presProps.xml"/><Relationship Id="rId84" Type="http://schemas.openxmlformats.org/officeDocument/2006/relationships/viewProps" Target="viewProps.xml"/><Relationship Id="rId85" Type="http://schemas.openxmlformats.org/officeDocument/2006/relationships/theme" Target="theme/theme1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7D74-E0D7-E642-8D6C-48DB8ED089BC}" type="datetimeFigureOut">
              <a:rPr lang="en-US" smtClean="0"/>
              <a:t>2/6/18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D8446-C5FF-9C45-A64D-C717A799A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8C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pattFill prst="narHorz">
            <a:fgClr>
              <a:schemeClr val="bg2"/>
            </a:fgClr>
            <a:bgClr>
              <a:srgbClr val="D8CFA7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uwlogo_web_lrg_ct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7308" y="1130300"/>
            <a:ext cx="59239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850900"/>
            <a:ext cx="2832100" cy="58420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850900"/>
            <a:ext cx="4584700" cy="5275263"/>
          </a:xfrm>
        </p:spPr>
        <p:txBody>
          <a:bodyPr/>
          <a:lstStyle>
            <a:lvl1pPr marL="228600" indent="-228600">
              <a:defRPr sz="2800" baseline="0"/>
            </a:lvl1pPr>
            <a:lvl2pPr marL="685800" indent="-228600">
              <a:spcBef>
                <a:spcPts val="1176"/>
              </a:spcBef>
              <a:defRPr sz="2400" baseline="0"/>
            </a:lvl2pPr>
            <a:lvl3pPr marL="1005840" indent="-182880">
              <a:spcBef>
                <a:spcPts val="1080"/>
              </a:spcBef>
              <a:defRPr sz="2000"/>
            </a:lvl3pPr>
            <a:lvl4pPr marL="1371600" indent="-182880">
              <a:spcBef>
                <a:spcPts val="1032"/>
              </a:spcBef>
              <a:defRPr sz="1800"/>
            </a:lvl4pPr>
            <a:lvl5pPr marL="1600200" indent="-182880">
              <a:spcBef>
                <a:spcPts val="984"/>
              </a:spcBef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549400"/>
            <a:ext cx="2832100" cy="4576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064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6400"/>
            <a:ext cx="5486400" cy="6858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7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gradFill flip="none" rotWithShape="1">
            <a:gsLst>
              <a:gs pos="30000">
                <a:srgbClr val="B70000"/>
              </a:gs>
              <a:gs pos="100000">
                <a:srgbClr val="7B0000"/>
              </a:gs>
            </a:gsLst>
            <a:lin ang="6900000" scaled="0"/>
            <a:tileRect/>
          </a:gradFill>
          <a:ln w="3175" cmpd="sng">
            <a:noFill/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8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1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3000" b="0" i="0" kern="1200" cap="all" spc="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30513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056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714500"/>
            <a:ext cx="36322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buClr>
                <a:srgbClr val="B70000"/>
              </a:buClr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984"/>
              </a:spcBef>
              <a:defRPr sz="1700"/>
            </a:lvl4pPr>
            <a:lvl5pPr marL="1417320" indent="-137160">
              <a:spcBef>
                <a:spcPts val="984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714500"/>
            <a:ext cx="36195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1008"/>
              </a:spcBef>
              <a:defRPr sz="1700"/>
            </a:lvl4pPr>
            <a:lvl5pPr marL="1417320" indent="-137160">
              <a:spcBef>
                <a:spcPts val="1008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20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714499"/>
            <a:ext cx="3632200" cy="57150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286001"/>
            <a:ext cx="3632200" cy="3840162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 baseline="0"/>
            </a:lvl1pPr>
            <a:lvl2pPr marL="502920" indent="-182880">
              <a:spcBef>
                <a:spcPts val="1008"/>
              </a:spcBef>
              <a:defRPr sz="1700" baseline="0"/>
            </a:lvl2pPr>
            <a:lvl3pPr marL="822960" indent="-182880">
              <a:spcBef>
                <a:spcPts val="960"/>
              </a:spcBef>
              <a:defRPr sz="1600"/>
            </a:lvl3pPr>
            <a:lvl4pPr marL="1097280" indent="-182880">
              <a:spcBef>
                <a:spcPts val="960"/>
              </a:spcBef>
              <a:defRPr sz="1600"/>
            </a:lvl4pPr>
            <a:lvl5pPr marL="1371600" indent="-182880">
              <a:spcBef>
                <a:spcPts val="96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714499"/>
            <a:ext cx="3683000" cy="571502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286001"/>
            <a:ext cx="3683000" cy="3840161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/>
            </a:lvl1pPr>
            <a:lvl2pPr marL="502920" indent="-182880">
              <a:spcBef>
                <a:spcPts val="984"/>
              </a:spcBef>
              <a:defRPr sz="1600"/>
            </a:lvl2pPr>
            <a:lvl3pPr marL="822960" indent="-182880">
              <a:spcBef>
                <a:spcPts val="984"/>
              </a:spcBef>
              <a:defRPr sz="1600"/>
            </a:lvl3pPr>
            <a:lvl4pPr marL="1143000" indent="-182880">
              <a:spcBef>
                <a:spcPts val="984"/>
              </a:spcBef>
              <a:defRPr sz="1600"/>
            </a:lvl4pPr>
            <a:lvl5pPr marL="1371600" indent="-182880">
              <a:spcBef>
                <a:spcPts val="984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05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2/6/18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bg2"/>
          </a:fgClr>
          <a:bgClr>
            <a:srgbClr val="D8CFA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nip Single Corner Rectangle 61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solidFill>
            <a:srgbClr val="FFFFFF"/>
          </a:solidFill>
          <a:ln w="3175" cmpd="sng">
            <a:solidFill>
              <a:srgbClr val="D8CFA7"/>
            </a:solidFill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759227"/>
            <a:ext cx="8331200" cy="12501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2" y="1727200"/>
            <a:ext cx="7645475" cy="4208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4846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fld id="{8F984142-BC3D-7F40-A12E-3DA0166C52C3}" type="datetimeFigureOut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3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B7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4800" y="6483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pic>
        <p:nvPicPr>
          <p:cNvPr id="68" name="Picture 67" descr="uwcrest_web_lrg_noshado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8275" y="187727"/>
            <a:ext cx="5207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52" r:id="rId2"/>
    <p:sldLayoutId id="2147484453" r:id="rId3"/>
    <p:sldLayoutId id="2147484454" r:id="rId4"/>
    <p:sldLayoutId id="2147484455" r:id="rId5"/>
    <p:sldLayoutId id="2147484456" r:id="rId6"/>
    <p:sldLayoutId id="2147484457" r:id="rId7"/>
    <p:sldLayoutId id="2147484458" r:id="rId8"/>
    <p:sldLayoutId id="2147484459" r:id="rId9"/>
    <p:sldLayoutId id="2147484460" r:id="rId10"/>
    <p:sldLayoutId id="2147484461" r:id="rId11"/>
    <p:sldLayoutId id="214748446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800" kern="1200">
          <a:solidFill>
            <a:srgbClr val="B70000"/>
          </a:solidFill>
          <a:effectLst>
            <a:outerShdw blurRad="57150" dist="25400" dir="27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microsoft.com/office/2007/relationships/hdphoto" Target="../media/hdphoto1.wdp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microsoft.com/office/2007/relationships/hdphoto" Target="../media/hdphoto1.wdp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microsoft.com/office/2007/relationships/hdphoto" Target="../media/hdphoto1.wdp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microsoft.com/office/2007/relationships/hdphoto" Target="../media/hdphoto1.wdp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5545666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CS </a:t>
            </a:r>
            <a:r>
              <a:rPr lang="en-US" b="1" dirty="0" smtClean="0">
                <a:effectLst/>
              </a:rPr>
              <a:t>367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>
                <a:effectLst/>
              </a:rPr>
              <a:t>Introduction </a:t>
            </a:r>
            <a:r>
              <a:rPr lang="en-US" b="1" dirty="0">
                <a:effectLst/>
              </a:rPr>
              <a:t>to </a:t>
            </a:r>
            <a:r>
              <a:rPr lang="en-US" b="1" dirty="0" smtClean="0">
                <a:effectLst/>
              </a:rPr>
              <a:t>Data Structures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6445"/>
            <a:ext cx="6400800" cy="2469444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Lecture </a:t>
            </a:r>
            <a:r>
              <a:rPr lang="en-US" b="1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5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400800" cy="4641850"/>
          </a:xfrm>
        </p:spPr>
        <p:txBody>
          <a:bodyPr/>
          <a:lstStyle/>
          <a:p>
            <a:pPr algn="l"/>
            <a:r>
              <a:rPr lang="en-US" dirty="0" smtClean="0"/>
              <a:t>The three functions: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4N</a:t>
            </a:r>
            <a:r>
              <a:rPr lang="en-US" baseline="30000" dirty="0" smtClean="0"/>
              <a:t>2</a:t>
            </a:r>
            <a:r>
              <a:rPr lang="en-US" dirty="0" smtClean="0"/>
              <a:t>+3N+2,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300N</a:t>
            </a:r>
            <a:r>
              <a:rPr lang="en-US" baseline="30000" dirty="0" smtClean="0"/>
              <a:t>2</a:t>
            </a:r>
            <a:r>
              <a:rPr lang="en-US" dirty="0" smtClean="0"/>
              <a:t>,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N(N-2)/2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Are all 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22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032933"/>
          </a:xfrm>
        </p:spPr>
        <p:txBody>
          <a:bodyPr/>
          <a:lstStyle/>
          <a:p>
            <a:r>
              <a:rPr lang="en-US" dirty="0" smtClean="0"/>
              <a:t>Formal Definition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862667"/>
            <a:ext cx="6855179" cy="3541183"/>
          </a:xfrm>
        </p:spPr>
        <p:txBody>
          <a:bodyPr/>
          <a:lstStyle/>
          <a:p>
            <a:pPr algn="l"/>
            <a:r>
              <a:rPr lang="en-US" dirty="0" smtClean="0"/>
              <a:t>A function T(N) is O(F(N)) if for some constant c and threshold n</a:t>
            </a:r>
            <a:r>
              <a:rPr lang="en-US" baseline="-25000" dirty="0" smtClean="0"/>
              <a:t>0</a:t>
            </a:r>
            <a:r>
              <a:rPr lang="en-US" dirty="0" smtClean="0"/>
              <a:t>,</a:t>
            </a:r>
          </a:p>
          <a:p>
            <a:pPr algn="l"/>
            <a:r>
              <a:rPr lang="en-US" dirty="0" smtClean="0"/>
              <a:t>  it is the case T(N) ≤ c F(N) for all N &gt; n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973380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3223"/>
            <a:ext cx="7772400" cy="77611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22778"/>
            <a:ext cx="6400800" cy="3781072"/>
          </a:xfrm>
        </p:spPr>
        <p:txBody>
          <a:bodyPr/>
          <a:lstStyle/>
          <a:p>
            <a:pPr algn="l"/>
            <a:r>
              <a:rPr lang="en-US" dirty="0" smtClean="0"/>
              <a:t>The function 3n</a:t>
            </a:r>
            <a:r>
              <a:rPr lang="en-US" baseline="30000" dirty="0" smtClean="0"/>
              <a:t>2</a:t>
            </a:r>
            <a:r>
              <a:rPr lang="en-US" dirty="0" smtClean="0"/>
              <a:t>-n+3 is O(n</a:t>
            </a:r>
            <a:r>
              <a:rPr lang="en-US" baseline="30000" dirty="0" smtClean="0"/>
              <a:t>2</a:t>
            </a:r>
            <a:r>
              <a:rPr lang="en-US" dirty="0" smtClean="0"/>
              <a:t>) with c =3 and n</a:t>
            </a:r>
            <a:r>
              <a:rPr lang="en-US" baseline="-25000" dirty="0" smtClean="0"/>
              <a:t>0</a:t>
            </a:r>
            <a:r>
              <a:rPr lang="en-US" dirty="0" smtClean="0"/>
              <a:t> = 3:</a:t>
            </a:r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983661"/>
              </p:ext>
            </p:extLst>
          </p:nvPr>
        </p:nvGraphicFramePr>
        <p:xfrm>
          <a:off x="1676400" y="2949222"/>
          <a:ext cx="60960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73355"/>
              </p:ext>
            </p:extLst>
          </p:nvPr>
        </p:nvGraphicFramePr>
        <p:xfrm>
          <a:off x="1464733" y="2723445"/>
          <a:ext cx="6248400" cy="3090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/>
                <a:gridCol w="2082800"/>
                <a:gridCol w="2082800"/>
              </a:tblGrid>
              <a:tr h="60505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3n</a:t>
                      </a:r>
                      <a:r>
                        <a:rPr lang="en-US" sz="2400" baseline="30000" dirty="0" smtClean="0"/>
                        <a:t>2</a:t>
                      </a:r>
                      <a:r>
                        <a:rPr lang="en-US" sz="2400" dirty="0" smtClean="0"/>
                        <a:t>-n+3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3n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970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4970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4970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</a:t>
                      </a:r>
                      <a:endParaRPr lang="en-US" sz="2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</a:t>
                      </a:r>
                      <a:endParaRPr lang="en-US" sz="2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4970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48</a:t>
                      </a:r>
                      <a:endParaRPr lang="en-US" sz="2400" dirty="0"/>
                    </a:p>
                  </a:txBody>
                  <a:tcPr/>
                </a:tc>
              </a:tr>
              <a:tr h="4970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63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445"/>
            <a:ext cx="7772400" cy="1185333"/>
          </a:xfrm>
        </p:spPr>
        <p:txBody>
          <a:bodyPr/>
          <a:lstStyle/>
          <a:p>
            <a:r>
              <a:rPr lang="en-US" dirty="0" smtClean="0"/>
              <a:t>Complexity in Java Code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8667"/>
            <a:ext cx="6756400" cy="4205111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Basic Operations 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smtClean="0"/>
              <a:t>(assignment, arithmetic, comparison, etc.) :      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Constant time, O(1)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List of statements</a:t>
            </a:r>
            <a:r>
              <a:rPr lang="en-US" dirty="0" smtClean="0"/>
              <a:t>: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smtClean="0">
                <a:latin typeface="Courier"/>
                <a:cs typeface="Courier"/>
              </a:rPr>
              <a:t>statement</a:t>
            </a:r>
            <a:r>
              <a:rPr lang="en-US" baseline="-25000" dirty="0" smtClean="0">
                <a:latin typeface="Courier"/>
                <a:cs typeface="Courier"/>
              </a:rPr>
              <a:t>1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statement</a:t>
            </a:r>
            <a:r>
              <a:rPr lang="en-US" baseline="-25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…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statement</a:t>
            </a:r>
            <a:r>
              <a:rPr lang="en-US" baseline="-25000" dirty="0" err="1" smtClean="0">
                <a:latin typeface="Courier"/>
                <a:cs typeface="Courier"/>
              </a:rPr>
              <a:t>k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// k </a:t>
            </a:r>
            <a:r>
              <a:rPr lang="en-US" sz="2600" dirty="0">
                <a:latin typeface="Courier"/>
                <a:cs typeface="Courier"/>
              </a:rPr>
              <a:t>is independent of problem size</a:t>
            </a:r>
          </a:p>
        </p:txBody>
      </p:sp>
    </p:spTree>
    <p:extLst>
      <p:ext uri="{BB962C8B-B14F-4D97-AF65-F5344CB8AC3E}">
        <p14:creationId xmlns:p14="http://schemas.microsoft.com/office/powerpoint/2010/main" val="2389064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889" y="578555"/>
            <a:ext cx="7069667" cy="5348111"/>
          </a:xfrm>
        </p:spPr>
        <p:txBody>
          <a:bodyPr/>
          <a:lstStyle/>
          <a:p>
            <a:pPr algn="l"/>
            <a:r>
              <a:rPr lang="en-US" dirty="0" smtClean="0"/>
              <a:t>If each statement uses only basic operations,</a:t>
            </a:r>
          </a:p>
          <a:p>
            <a:pPr algn="l"/>
            <a:r>
              <a:rPr lang="en-US" dirty="0" smtClean="0"/>
              <a:t>complexity is k*O(1) = O(1)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Otherwise, complexity of the list is the</a:t>
            </a:r>
          </a:p>
          <a:p>
            <a:pPr algn="l"/>
            <a:r>
              <a:rPr lang="en-US" dirty="0" smtClean="0"/>
              <a:t>maximum of the individual statements.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87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0111" y="941916"/>
            <a:ext cx="7154333" cy="573263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If-Then-Else</a:t>
            </a:r>
          </a:p>
          <a:p>
            <a:pPr algn="l"/>
            <a:r>
              <a:rPr lang="en-US" dirty="0" smtClean="0"/>
              <a:t>  </a:t>
            </a:r>
            <a:r>
              <a:rPr lang="en-US" sz="2400" dirty="0" smtClean="0">
                <a:latin typeface="Courier"/>
                <a:cs typeface="Courier"/>
              </a:rPr>
              <a:t> if (</a:t>
            </a:r>
            <a:r>
              <a:rPr lang="en-US" sz="2400" dirty="0" err="1" smtClean="0">
                <a:latin typeface="Courier"/>
                <a:cs typeface="Courier"/>
              </a:rPr>
              <a:t>cond</a:t>
            </a:r>
            <a:r>
              <a:rPr lang="en-US" sz="2400" dirty="0" smtClean="0">
                <a:latin typeface="Courier"/>
                <a:cs typeface="Courier"/>
              </a:rPr>
              <a:t>) {  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  sequence</a:t>
            </a:r>
            <a:r>
              <a:rPr lang="en-US" sz="2400" baseline="-25000" dirty="0" smtClean="0">
                <a:latin typeface="Courier"/>
                <a:cs typeface="Courier"/>
              </a:rPr>
              <a:t>1</a:t>
            </a:r>
            <a:r>
              <a:rPr lang="en-US" sz="2400" dirty="0" smtClean="0">
                <a:latin typeface="Courier"/>
                <a:cs typeface="Courier"/>
              </a:rPr>
              <a:t> of statements  }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da-DK" sz="2400" dirty="0" err="1" smtClean="0">
                <a:latin typeface="Courier"/>
                <a:cs typeface="Courier"/>
              </a:rPr>
              <a:t>else</a:t>
            </a:r>
            <a:r>
              <a:rPr lang="da-DK" sz="2400" dirty="0" smtClean="0">
                <a:latin typeface="Courier"/>
                <a:cs typeface="Courier"/>
              </a:rPr>
              <a:t> {  </a:t>
            </a:r>
          </a:p>
          <a:p>
            <a:pPr algn="l"/>
            <a:r>
              <a:rPr lang="da-DK" sz="2400" dirty="0" smtClean="0">
                <a:latin typeface="Courier"/>
                <a:cs typeface="Courier"/>
              </a:rPr>
              <a:t>    sequence</a:t>
            </a:r>
            <a:r>
              <a:rPr lang="da-DK" sz="2400" baseline="-25000" dirty="0" smtClean="0">
                <a:latin typeface="Courier"/>
                <a:cs typeface="Courier"/>
              </a:rPr>
              <a:t>2</a:t>
            </a:r>
            <a:r>
              <a:rPr lang="da-DK" sz="2400" dirty="0" smtClean="0">
                <a:latin typeface="Courier"/>
                <a:cs typeface="Courier"/>
              </a:rPr>
              <a:t> of statements  }</a:t>
            </a:r>
          </a:p>
          <a:p>
            <a:pPr algn="l"/>
            <a:r>
              <a:rPr lang="en-US" dirty="0" smtClean="0"/>
              <a:t>Assume conditional requires O(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r>
              <a:rPr lang="en-US" dirty="0" smtClean="0"/>
              <a:t>),</a:t>
            </a:r>
          </a:p>
          <a:p>
            <a:pPr algn="l"/>
            <a:r>
              <a:rPr lang="en-US" dirty="0" smtClean="0"/>
              <a:t>then requires O(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</a:t>
            </a:r>
            <a:r>
              <a:rPr lang="en-US" dirty="0" smtClean="0"/>
              <a:t>) and else requires O(N</a:t>
            </a:r>
            <a:r>
              <a:rPr lang="en-US" baseline="-25000" dirty="0" smtClean="0"/>
              <a:t>e</a:t>
            </a:r>
            <a:r>
              <a:rPr lang="en-US" dirty="0" smtClean="0"/>
              <a:t>).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6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58333"/>
            <a:ext cx="6400800" cy="4345517"/>
          </a:xfrm>
        </p:spPr>
        <p:txBody>
          <a:bodyPr/>
          <a:lstStyle/>
          <a:p>
            <a:pPr algn="l"/>
            <a:r>
              <a:rPr lang="en-US" dirty="0"/>
              <a:t>Overall complexity </a:t>
            </a:r>
            <a:r>
              <a:rPr lang="en-US" dirty="0" smtClean="0"/>
              <a:t>is: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 </a:t>
            </a:r>
            <a:r>
              <a:rPr lang="en-US" dirty="0" smtClean="0"/>
              <a:t>  O</a:t>
            </a:r>
            <a:r>
              <a:rPr lang="en-US" dirty="0"/>
              <a:t>(</a:t>
            </a:r>
            <a:r>
              <a:rPr lang="en-US" dirty="0" err="1"/>
              <a:t>N</a:t>
            </a:r>
            <a:r>
              <a:rPr lang="en-US" baseline="-25000" dirty="0" err="1"/>
              <a:t>c</a:t>
            </a:r>
            <a:r>
              <a:rPr lang="en-US" dirty="0"/>
              <a:t>) + </a:t>
            </a:r>
            <a:r>
              <a:rPr lang="en-US" dirty="0" smtClean="0"/>
              <a:t>O(max</a:t>
            </a:r>
            <a:r>
              <a:rPr lang="en-US" dirty="0"/>
              <a:t>(</a:t>
            </a:r>
            <a:r>
              <a:rPr lang="en-US" dirty="0" err="1"/>
              <a:t>N</a:t>
            </a:r>
            <a:r>
              <a:rPr lang="en-US" baseline="-25000" dirty="0" err="1"/>
              <a:t>t</a:t>
            </a:r>
            <a:r>
              <a:rPr lang="en-US" dirty="0"/>
              <a:t>, N</a:t>
            </a:r>
            <a:r>
              <a:rPr lang="en-US" baseline="-25000" dirty="0"/>
              <a:t>e</a:t>
            </a:r>
            <a:r>
              <a:rPr lang="en-US" dirty="0" smtClean="0"/>
              <a:t>)) =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    O(max(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r>
              <a:rPr lang="en-US" dirty="0" smtClean="0"/>
              <a:t>, </a:t>
            </a:r>
            <a:r>
              <a:rPr lang="en-US" dirty="0"/>
              <a:t>max(</a:t>
            </a:r>
            <a:r>
              <a:rPr lang="en-US" dirty="0" err="1"/>
              <a:t>N</a:t>
            </a:r>
            <a:r>
              <a:rPr lang="en-US" baseline="-25000" dirty="0" err="1"/>
              <a:t>t</a:t>
            </a:r>
            <a:r>
              <a:rPr lang="en-US" dirty="0"/>
              <a:t>, N</a:t>
            </a:r>
            <a:r>
              <a:rPr lang="en-US" baseline="-25000" dirty="0"/>
              <a:t>e</a:t>
            </a:r>
            <a:r>
              <a:rPr lang="en-US" dirty="0"/>
              <a:t>)</a:t>
            </a:r>
            <a:r>
              <a:rPr lang="en-US" dirty="0" smtClean="0"/>
              <a:t>)</a:t>
            </a:r>
            <a:r>
              <a:rPr lang="en-US" dirty="0"/>
              <a:t>)  </a:t>
            </a:r>
            <a:r>
              <a:rPr lang="en-US" dirty="0" smtClean="0"/>
              <a:t>=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    O</a:t>
            </a:r>
            <a:r>
              <a:rPr lang="en-US" dirty="0"/>
              <a:t>(max(</a:t>
            </a:r>
            <a:r>
              <a:rPr lang="en-US" dirty="0" err="1"/>
              <a:t>N</a:t>
            </a:r>
            <a:r>
              <a:rPr lang="en-US" baseline="-25000" dirty="0" err="1"/>
              <a:t>c</a:t>
            </a:r>
            <a:r>
              <a:rPr lang="en-US" dirty="0" err="1" smtClean="0"/>
              <a:t>,N</a:t>
            </a:r>
            <a:r>
              <a:rPr lang="en-US" baseline="-25000" dirty="0" err="1" smtClean="0"/>
              <a:t>t</a:t>
            </a:r>
            <a:r>
              <a:rPr lang="en-US" dirty="0"/>
              <a:t>, N</a:t>
            </a:r>
            <a:r>
              <a:rPr lang="en-US" baseline="-25000" dirty="0"/>
              <a:t>e</a:t>
            </a:r>
            <a:r>
              <a:rPr lang="en-US" dirty="0"/>
              <a:t>)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86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8000"/>
            <a:ext cx="6400800" cy="489585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Basic loops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for (i = 0; i &lt; </a:t>
            </a:r>
            <a:r>
              <a:rPr lang="da-DK" dirty="0" smtClean="0">
                <a:latin typeface="Courier"/>
                <a:cs typeface="Courier"/>
              </a:rPr>
              <a:t>M; </a:t>
            </a:r>
            <a:r>
              <a:rPr lang="da-DK" dirty="0">
                <a:latin typeface="Courier"/>
                <a:cs typeface="Courier"/>
              </a:rPr>
              <a:t>i++) 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	</a:t>
            </a:r>
            <a:r>
              <a:rPr lang="da-DK" dirty="0" err="1">
                <a:latin typeface="Courier"/>
                <a:cs typeface="Courier"/>
              </a:rPr>
              <a:t>sequence</a:t>
            </a:r>
            <a:r>
              <a:rPr lang="da-DK" dirty="0">
                <a:latin typeface="Courier"/>
                <a:cs typeface="Courier"/>
              </a:rPr>
              <a:t> of statements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}</a:t>
            </a:r>
          </a:p>
          <a:p>
            <a:pPr algn="l"/>
            <a:endParaRPr lang="da-DK" dirty="0"/>
          </a:p>
          <a:p>
            <a:pPr algn="l"/>
            <a:r>
              <a:rPr lang="en-US" dirty="0" smtClean="0"/>
              <a:t>We have M iterations. </a:t>
            </a:r>
          </a:p>
          <a:p>
            <a:pPr algn="l"/>
            <a:r>
              <a:rPr lang="en-US" dirty="0" smtClean="0"/>
              <a:t>If the body’s complexity is O(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 smtClean="0"/>
              <a:t>), the whole loop requires M*O(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 smtClean="0"/>
              <a:t>) = O(M*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(simplify O term if possible).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97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582"/>
            <a:ext cx="6400800" cy="5732639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Nested Loops</a:t>
            </a:r>
            <a:endParaRPr lang="en-US" b="1" dirty="0">
              <a:solidFill>
                <a:srgbClr val="FF0000"/>
              </a:solidFill>
            </a:endParaRPr>
          </a:p>
          <a:p>
            <a:pPr algn="l"/>
            <a:r>
              <a:rPr lang="da-DK" dirty="0">
                <a:latin typeface="Courier"/>
                <a:cs typeface="Courier"/>
              </a:rPr>
              <a:t>for (i = 0; i &lt; M; i++) </a:t>
            </a:r>
            <a:r>
              <a:rPr lang="da-DK" dirty="0" smtClean="0">
                <a:latin typeface="Courier"/>
                <a:cs typeface="Courier"/>
              </a:rPr>
              <a:t>{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   for (j </a:t>
            </a:r>
            <a:r>
              <a:rPr lang="da-DK" dirty="0">
                <a:latin typeface="Courier"/>
                <a:cs typeface="Courier"/>
              </a:rPr>
              <a:t>= 0; </a:t>
            </a:r>
            <a:r>
              <a:rPr lang="da-DK" dirty="0" smtClean="0">
                <a:latin typeface="Courier"/>
                <a:cs typeface="Courier"/>
              </a:rPr>
              <a:t>j </a:t>
            </a:r>
            <a:r>
              <a:rPr lang="da-DK" dirty="0">
                <a:latin typeface="Courier"/>
                <a:cs typeface="Courier"/>
              </a:rPr>
              <a:t>&lt; </a:t>
            </a:r>
            <a:r>
              <a:rPr lang="da-DK" dirty="0" smtClean="0">
                <a:latin typeface="Courier"/>
                <a:cs typeface="Courier"/>
              </a:rPr>
              <a:t>L; </a:t>
            </a:r>
            <a:r>
              <a:rPr lang="da-DK" dirty="0" err="1" smtClean="0">
                <a:latin typeface="Courier"/>
                <a:cs typeface="Courier"/>
              </a:rPr>
              <a:t>j+</a:t>
            </a:r>
            <a:r>
              <a:rPr lang="da-DK" dirty="0" err="1">
                <a:latin typeface="Courier"/>
                <a:cs typeface="Courier"/>
              </a:rPr>
              <a:t>+</a:t>
            </a:r>
            <a:r>
              <a:rPr lang="da-DK" dirty="0">
                <a:latin typeface="Courier"/>
                <a:cs typeface="Courier"/>
              </a:rPr>
              <a:t>) </a:t>
            </a:r>
            <a:r>
              <a:rPr lang="da-DK" dirty="0" smtClean="0">
                <a:latin typeface="Courier"/>
                <a:cs typeface="Courier"/>
              </a:rPr>
              <a:t>{</a:t>
            </a:r>
            <a:endParaRPr lang="da-DK" dirty="0">
              <a:latin typeface="Courier"/>
              <a:cs typeface="Courier"/>
            </a:endParaRPr>
          </a:p>
          <a:p>
            <a:pPr algn="l"/>
            <a:r>
              <a:rPr lang="da-DK" dirty="0">
                <a:latin typeface="Courier"/>
                <a:cs typeface="Courier"/>
              </a:rPr>
              <a:t>	</a:t>
            </a:r>
            <a:r>
              <a:rPr lang="da-DK" dirty="0" err="1">
                <a:latin typeface="Courier"/>
                <a:cs typeface="Courier"/>
              </a:rPr>
              <a:t>sequence</a:t>
            </a:r>
            <a:r>
              <a:rPr lang="da-DK" dirty="0">
                <a:latin typeface="Courier"/>
                <a:cs typeface="Courier"/>
              </a:rPr>
              <a:t> of statements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}</a:t>
            </a:r>
          </a:p>
          <a:p>
            <a:pPr algn="l"/>
            <a:endParaRPr lang="da-DK" dirty="0"/>
          </a:p>
          <a:p>
            <a:pPr algn="l"/>
            <a:r>
              <a:rPr lang="en-US" dirty="0"/>
              <a:t>We have </a:t>
            </a:r>
            <a:r>
              <a:rPr lang="en-US" dirty="0" smtClean="0"/>
              <a:t>M*L </a:t>
            </a:r>
            <a:r>
              <a:rPr lang="en-US" dirty="0"/>
              <a:t>iterations. </a:t>
            </a:r>
            <a:endParaRPr lang="en-US" dirty="0" smtClean="0"/>
          </a:p>
          <a:p>
            <a:pPr algn="l"/>
            <a:r>
              <a:rPr lang="en-US" dirty="0" smtClean="0"/>
              <a:t>If </a:t>
            </a:r>
            <a:r>
              <a:rPr lang="en-US" dirty="0"/>
              <a:t>the body’s complexity is O(</a:t>
            </a:r>
            <a:r>
              <a:rPr lang="en-US" dirty="0" err="1"/>
              <a:t>N</a:t>
            </a:r>
            <a:r>
              <a:rPr lang="en-US" baseline="-25000" dirty="0" err="1"/>
              <a:t>b</a:t>
            </a:r>
            <a:r>
              <a:rPr lang="en-US" dirty="0"/>
              <a:t>), the whole loop requires </a:t>
            </a:r>
            <a:r>
              <a:rPr lang="en-US" dirty="0" smtClean="0"/>
              <a:t>M*L*</a:t>
            </a:r>
            <a:r>
              <a:rPr lang="en-US" dirty="0"/>
              <a:t>O(</a:t>
            </a:r>
            <a:r>
              <a:rPr lang="en-US" dirty="0" err="1"/>
              <a:t>N</a:t>
            </a:r>
            <a:r>
              <a:rPr lang="en-US" baseline="-25000" dirty="0" err="1"/>
              <a:t>b</a:t>
            </a:r>
            <a:r>
              <a:rPr lang="en-US" dirty="0"/>
              <a:t>) = O(M</a:t>
            </a:r>
            <a:r>
              <a:rPr lang="en-US" dirty="0" smtClean="0"/>
              <a:t>*L*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/>
              <a:t>)</a:t>
            </a:r>
          </a:p>
          <a:p>
            <a:pPr algn="l"/>
            <a:r>
              <a:rPr lang="en-US" dirty="0"/>
              <a:t>(simplify O term if possible).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8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2266" y="546804"/>
            <a:ext cx="6400800" cy="5619751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Method calls</a:t>
            </a:r>
          </a:p>
          <a:p>
            <a:pPr algn="l"/>
            <a:r>
              <a:rPr lang="en-US" dirty="0"/>
              <a:t>Suppose </a:t>
            </a:r>
            <a:r>
              <a:rPr lang="en-US" dirty="0">
                <a:latin typeface="Courier"/>
                <a:cs typeface="Courier"/>
              </a:rPr>
              <a:t>f1(k) </a:t>
            </a:r>
            <a:r>
              <a:rPr lang="en-US" dirty="0"/>
              <a:t>is O(</a:t>
            </a:r>
            <a:r>
              <a:rPr lang="en-US" dirty="0" smtClean="0"/>
              <a:t>1) (constant time):</a:t>
            </a:r>
          </a:p>
          <a:p>
            <a:pPr algn="l"/>
            <a:endParaRPr lang="en-US" dirty="0" smtClean="0"/>
          </a:p>
          <a:p>
            <a:pPr algn="l"/>
            <a:r>
              <a:rPr lang="da-DK" dirty="0" smtClean="0">
                <a:latin typeface="Courier"/>
                <a:cs typeface="Courier"/>
              </a:rPr>
              <a:t>for </a:t>
            </a:r>
            <a:r>
              <a:rPr lang="da-DK" dirty="0">
                <a:latin typeface="Courier"/>
                <a:cs typeface="Courier"/>
              </a:rPr>
              <a:t>(i = 0; i &lt; N; i++) 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f1(i);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}</a:t>
            </a:r>
          </a:p>
          <a:p>
            <a:pPr algn="l"/>
            <a:endParaRPr lang="da-DK" dirty="0">
              <a:latin typeface="Courier"/>
              <a:cs typeface="Courier"/>
            </a:endParaRPr>
          </a:p>
          <a:p>
            <a:pPr algn="l"/>
            <a:r>
              <a:rPr lang="da-DK" dirty="0"/>
              <a:t>Overall </a:t>
            </a:r>
            <a:r>
              <a:rPr lang="da-DK" dirty="0" smtClean="0"/>
              <a:t>complexity is N*O(1) = O(N)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32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Today’s Agenda:</a:t>
            </a:r>
            <a:endParaRPr lang="en-US" dirty="0" smtClean="0"/>
          </a:p>
          <a:p>
            <a:pPr marL="914400" lvl="1" indent="-457200" algn="l">
              <a:buFont typeface="Wingdings" charset="2"/>
              <a:buChar char="u"/>
            </a:pPr>
            <a:r>
              <a:rPr lang="en-US" dirty="0" smtClean="0"/>
              <a:t>Complexity of </a:t>
            </a:r>
            <a:r>
              <a:rPr lang="en-US" dirty="0" smtClean="0"/>
              <a:t>Computations</a:t>
            </a:r>
          </a:p>
          <a:p>
            <a:pPr marL="914400" lvl="1" indent="-457200" algn="l">
              <a:buFont typeface="Wingdings" charset="2"/>
              <a:buChar char="u"/>
            </a:pPr>
            <a:r>
              <a:rPr lang="en-US" smtClean="0"/>
              <a:t>Linked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386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0333"/>
            <a:ext cx="6400800" cy="4853517"/>
          </a:xfrm>
        </p:spPr>
        <p:txBody>
          <a:bodyPr/>
          <a:lstStyle/>
          <a:p>
            <a:pPr algn="l"/>
            <a:r>
              <a:rPr lang="en-US" dirty="0"/>
              <a:t>Suppose </a:t>
            </a:r>
            <a:r>
              <a:rPr lang="en-US" dirty="0" smtClean="0">
                <a:latin typeface="Courier"/>
                <a:cs typeface="Courier"/>
              </a:rPr>
              <a:t>f2(</a:t>
            </a:r>
            <a:r>
              <a:rPr lang="en-US" dirty="0">
                <a:latin typeface="Courier"/>
                <a:cs typeface="Courier"/>
              </a:rPr>
              <a:t>k) </a:t>
            </a:r>
            <a:r>
              <a:rPr lang="en-US" dirty="0"/>
              <a:t>is O</a:t>
            </a:r>
            <a:r>
              <a:rPr lang="en-US" dirty="0" smtClean="0"/>
              <a:t>(k) (linear time</a:t>
            </a:r>
            <a:r>
              <a:rPr lang="en-US" dirty="0"/>
              <a:t>):</a:t>
            </a:r>
          </a:p>
          <a:p>
            <a:pPr algn="l"/>
            <a:endParaRPr lang="en-US" dirty="0"/>
          </a:p>
          <a:p>
            <a:pPr algn="l"/>
            <a:r>
              <a:rPr lang="da-DK" dirty="0">
                <a:latin typeface="Courier"/>
                <a:cs typeface="Courier"/>
              </a:rPr>
              <a:t>for (i = 0; i &lt; N; i++) 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smtClean="0">
                <a:latin typeface="Courier"/>
                <a:cs typeface="Courier"/>
              </a:rPr>
              <a:t>f2(N)</a:t>
            </a:r>
            <a:r>
              <a:rPr lang="da-DK" dirty="0">
                <a:latin typeface="Courier"/>
                <a:cs typeface="Courier"/>
              </a:rPr>
              <a:t>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}</a:t>
            </a:r>
          </a:p>
          <a:p>
            <a:pPr algn="l"/>
            <a:endParaRPr lang="da-DK" dirty="0">
              <a:latin typeface="Courier"/>
              <a:cs typeface="Courier"/>
            </a:endParaRPr>
          </a:p>
          <a:p>
            <a:pPr algn="l"/>
            <a:r>
              <a:rPr lang="da-DK" dirty="0"/>
              <a:t>Overall complexity is N*O</a:t>
            </a:r>
            <a:r>
              <a:rPr lang="da-DK" dirty="0" smtClean="0"/>
              <a:t>(N) </a:t>
            </a:r>
            <a:r>
              <a:rPr lang="da-DK" dirty="0"/>
              <a:t>= O(</a:t>
            </a:r>
            <a:r>
              <a:rPr lang="da-DK" dirty="0" smtClean="0"/>
              <a:t>N</a:t>
            </a:r>
            <a:r>
              <a:rPr lang="da-DK" baseline="30000" dirty="0" smtClean="0"/>
              <a:t>2</a:t>
            </a:r>
            <a:r>
              <a:rPr lang="da-DK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318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6778" y="550333"/>
            <a:ext cx="7507111" cy="485351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Suppose </a:t>
            </a:r>
            <a:r>
              <a:rPr lang="en-US" dirty="0" smtClean="0">
                <a:latin typeface="Courier"/>
                <a:cs typeface="Courier"/>
              </a:rPr>
              <a:t>f2(</a:t>
            </a:r>
            <a:r>
              <a:rPr lang="en-US" dirty="0">
                <a:latin typeface="Courier"/>
                <a:cs typeface="Courier"/>
              </a:rPr>
              <a:t>k) </a:t>
            </a:r>
            <a:r>
              <a:rPr lang="en-US" dirty="0"/>
              <a:t>is O</a:t>
            </a:r>
            <a:r>
              <a:rPr lang="en-US" dirty="0" smtClean="0"/>
              <a:t>(k) (linear time</a:t>
            </a:r>
            <a:r>
              <a:rPr lang="en-US" dirty="0"/>
              <a:t>):</a:t>
            </a:r>
          </a:p>
          <a:p>
            <a:pPr algn="l"/>
            <a:endParaRPr lang="en-US" dirty="0"/>
          </a:p>
          <a:p>
            <a:pPr algn="l"/>
            <a:r>
              <a:rPr lang="da-DK" dirty="0">
                <a:latin typeface="Courier"/>
                <a:cs typeface="Courier"/>
              </a:rPr>
              <a:t>for (i = 0; i &lt; N; i++) 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smtClean="0">
                <a:latin typeface="Courier"/>
                <a:cs typeface="Courier"/>
              </a:rPr>
              <a:t>f2(</a:t>
            </a:r>
            <a:r>
              <a:rPr lang="da-DK" dirty="0" smtClean="0">
                <a:solidFill>
                  <a:srgbClr val="FF0000"/>
                </a:solidFill>
                <a:latin typeface="Courier"/>
                <a:cs typeface="Courier"/>
              </a:rPr>
              <a:t>i</a:t>
            </a:r>
            <a:r>
              <a:rPr lang="da-DK" dirty="0" smtClean="0">
                <a:latin typeface="Courier"/>
                <a:cs typeface="Courier"/>
              </a:rPr>
              <a:t>)</a:t>
            </a:r>
            <a:r>
              <a:rPr lang="da-DK" dirty="0">
                <a:latin typeface="Courier"/>
                <a:cs typeface="Courier"/>
              </a:rPr>
              <a:t>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}</a:t>
            </a:r>
          </a:p>
          <a:p>
            <a:pPr algn="l"/>
            <a:r>
              <a:rPr lang="da-DK" dirty="0"/>
              <a:t>”</a:t>
            </a:r>
            <a:r>
              <a:rPr lang="da-DK" dirty="0" err="1"/>
              <a:t>Unroll</a:t>
            </a:r>
            <a:r>
              <a:rPr lang="da-DK" dirty="0"/>
              <a:t>” </a:t>
            </a:r>
            <a:r>
              <a:rPr lang="da-DK" dirty="0" smtClean="0"/>
              <a:t>the loop. Complexity is:</a:t>
            </a:r>
          </a:p>
          <a:p>
            <a:pPr algn="l"/>
            <a:r>
              <a:rPr lang="da-DK" dirty="0" smtClean="0"/>
              <a:t>O(0)+O(1)+… +O(N-1) = O(0+1+ … +N-1)</a:t>
            </a:r>
          </a:p>
          <a:p>
            <a:pPr algn="l"/>
            <a:r>
              <a:rPr lang="da-DK" dirty="0"/>
              <a:t> </a:t>
            </a:r>
            <a:r>
              <a:rPr lang="da-DK" dirty="0" smtClean="0"/>
              <a:t>= O(N*(N-1)/2) </a:t>
            </a:r>
            <a:endParaRPr lang="da-DK" dirty="0"/>
          </a:p>
          <a:p>
            <a:pPr algn="l"/>
            <a:r>
              <a:rPr lang="da-DK" dirty="0"/>
              <a:t> </a:t>
            </a:r>
            <a:r>
              <a:rPr lang="da-DK" dirty="0" smtClean="0"/>
              <a:t>= </a:t>
            </a:r>
            <a:r>
              <a:rPr lang="da-DK" dirty="0"/>
              <a:t>O(</a:t>
            </a:r>
            <a:r>
              <a:rPr lang="da-DK" dirty="0" smtClean="0"/>
              <a:t>N</a:t>
            </a:r>
            <a:r>
              <a:rPr lang="da-DK" baseline="30000" dirty="0" smtClean="0"/>
              <a:t>2</a:t>
            </a:r>
            <a:r>
              <a:rPr lang="da-DK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608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9668"/>
            <a:ext cx="7772400" cy="889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Number Guessing Game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6667" y="1721556"/>
            <a:ext cx="7422443" cy="3682294"/>
          </a:xfrm>
        </p:spPr>
        <p:txBody>
          <a:bodyPr/>
          <a:lstStyle/>
          <a:p>
            <a:pPr algn="l"/>
            <a:r>
              <a:rPr lang="en-US" dirty="0"/>
              <a:t>Person 1 picks a number between 1 and </a:t>
            </a:r>
            <a:r>
              <a:rPr lang="en-US" dirty="0" smtClean="0"/>
              <a:t>N.</a:t>
            </a:r>
          </a:p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dirty="0"/>
              <a:t>Repeat until number is guessed:</a:t>
            </a:r>
            <a:br>
              <a:rPr lang="en-US" dirty="0"/>
            </a:br>
            <a:r>
              <a:rPr lang="en-US" dirty="0"/>
              <a:t>    Person 2 guesses a number </a:t>
            </a:r>
            <a:br>
              <a:rPr lang="en-US" dirty="0"/>
            </a:br>
            <a:r>
              <a:rPr lang="en-US" dirty="0"/>
              <a:t>    </a:t>
            </a:r>
            <a:r>
              <a:rPr lang="en-US" dirty="0" smtClean="0"/>
              <a:t>Person </a:t>
            </a:r>
            <a:r>
              <a:rPr lang="en-US" dirty="0"/>
              <a:t>1 answers "correct", "too high",</a:t>
            </a:r>
          </a:p>
          <a:p>
            <a:pPr algn="l"/>
            <a:r>
              <a:rPr lang="en-US" dirty="0" smtClean="0"/>
              <a:t> </a:t>
            </a:r>
            <a:r>
              <a:rPr lang="en-US" dirty="0"/>
              <a:t>or "too </a:t>
            </a:r>
            <a:r>
              <a:rPr lang="en-US" dirty="0" smtClean="0"/>
              <a:t>low”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problem </a:t>
            </a:r>
            <a:r>
              <a:rPr lang="en-US" dirty="0"/>
              <a:t>size = N </a:t>
            </a:r>
            <a:br>
              <a:rPr lang="en-US" dirty="0"/>
            </a:br>
            <a:r>
              <a:rPr lang="en-US" dirty="0"/>
              <a:t>   count : # guesses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41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2139"/>
            <a:ext cx="6400800" cy="6028972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Algorithm 1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algn="l"/>
            <a:endParaRPr lang="en-US" b="1" dirty="0">
              <a:solidFill>
                <a:srgbClr val="FF0000"/>
              </a:solidFill>
            </a:endParaRPr>
          </a:p>
          <a:p>
            <a:pPr algn="l"/>
            <a:r>
              <a:rPr lang="en-US" dirty="0"/>
              <a:t>Guess number = 1</a:t>
            </a:r>
          </a:p>
          <a:p>
            <a:pPr algn="l"/>
            <a:r>
              <a:rPr lang="en-US" dirty="0"/>
              <a:t>Repeat</a:t>
            </a:r>
          </a:p>
          <a:p>
            <a:pPr algn="l"/>
            <a:r>
              <a:rPr lang="en-US" dirty="0" smtClean="0"/>
              <a:t>    If </a:t>
            </a:r>
            <a:r>
              <a:rPr lang="en-US" dirty="0"/>
              <a:t>guess is incorrect</a:t>
            </a:r>
            <a:r>
              <a:rPr lang="en-US" dirty="0" smtClean="0"/>
              <a:t>,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/>
              <a:t>increment guess by 1</a:t>
            </a:r>
          </a:p>
          <a:p>
            <a:pPr algn="l"/>
            <a:r>
              <a:rPr lang="en-US" dirty="0"/>
              <a:t>until </a:t>
            </a:r>
            <a:r>
              <a:rPr lang="en-US" dirty="0" smtClean="0"/>
              <a:t>correct</a:t>
            </a:r>
          </a:p>
          <a:p>
            <a:pPr algn="l"/>
            <a:r>
              <a:rPr lang="en-US" dirty="0" smtClean="0"/>
              <a:t>Best case: 1 guess</a:t>
            </a:r>
          </a:p>
          <a:p>
            <a:pPr algn="l"/>
            <a:r>
              <a:rPr lang="en-US" dirty="0" smtClean="0"/>
              <a:t>Worst case: N guesses</a:t>
            </a:r>
          </a:p>
          <a:p>
            <a:pPr algn="l"/>
            <a:r>
              <a:rPr lang="en-US" dirty="0" smtClean="0"/>
              <a:t>Average case: N/2 guesses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Complexity = O(N)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75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445" y="659694"/>
            <a:ext cx="7323666" cy="5563305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Algorithm 2:</a:t>
            </a:r>
          </a:p>
          <a:p>
            <a:pPr algn="l"/>
            <a:r>
              <a:rPr lang="en-US" dirty="0" smtClean="0"/>
              <a:t>  Guess </a:t>
            </a:r>
            <a:r>
              <a:rPr lang="en-US" dirty="0"/>
              <a:t>number = N/2</a:t>
            </a:r>
          </a:p>
          <a:p>
            <a:pPr algn="l"/>
            <a:r>
              <a:rPr lang="en-US" dirty="0" smtClean="0"/>
              <a:t>  Set </a:t>
            </a:r>
            <a:r>
              <a:rPr lang="en-US" dirty="0"/>
              <a:t>step = N/4</a:t>
            </a:r>
          </a:p>
          <a:p>
            <a:pPr algn="l"/>
            <a:r>
              <a:rPr lang="en-US" dirty="0" smtClean="0"/>
              <a:t>  Repeat</a:t>
            </a:r>
            <a:endParaRPr lang="en-US" dirty="0"/>
          </a:p>
          <a:p>
            <a:pPr algn="l"/>
            <a:r>
              <a:rPr lang="en-US" dirty="0" smtClean="0"/>
              <a:t>     If </a:t>
            </a:r>
            <a:r>
              <a:rPr lang="en-US" dirty="0"/>
              <a:t>guess is too large, next guess = </a:t>
            </a:r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      guess - step</a:t>
            </a:r>
            <a:endParaRPr lang="en-US" dirty="0"/>
          </a:p>
          <a:p>
            <a:pPr algn="l"/>
            <a:r>
              <a:rPr lang="en-US" dirty="0" smtClean="0"/>
              <a:t>     If </a:t>
            </a:r>
            <a:r>
              <a:rPr lang="en-US" dirty="0"/>
              <a:t>guess is too small, next guess = </a:t>
            </a:r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     guess </a:t>
            </a:r>
            <a:r>
              <a:rPr lang="en-US" dirty="0"/>
              <a:t>+ step</a:t>
            </a:r>
          </a:p>
          <a:p>
            <a:pPr algn="l"/>
            <a:r>
              <a:rPr lang="en-US" dirty="0" smtClean="0"/>
              <a:t>     step </a:t>
            </a:r>
            <a:r>
              <a:rPr lang="en-US" dirty="0"/>
              <a:t>= step/2 (alternate rounding up/down)</a:t>
            </a:r>
          </a:p>
          <a:p>
            <a:pPr algn="l"/>
            <a:r>
              <a:rPr lang="en-US" dirty="0"/>
              <a:t>until </a:t>
            </a:r>
            <a:r>
              <a:rPr lang="en-US" dirty="0" smtClean="0"/>
              <a:t>correct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327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59694"/>
            <a:ext cx="6400800" cy="5281084"/>
          </a:xfrm>
        </p:spPr>
        <p:txBody>
          <a:bodyPr/>
          <a:lstStyle/>
          <a:p>
            <a:pPr algn="l"/>
            <a:r>
              <a:rPr lang="en-US" dirty="0" smtClean="0"/>
              <a:t>Best case: 1 guess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Worst case: log</a:t>
            </a:r>
            <a:r>
              <a:rPr lang="en-US" baseline="-25000" dirty="0" smtClean="0"/>
              <a:t>2</a:t>
            </a:r>
            <a:r>
              <a:rPr lang="en-US" dirty="0" smtClean="0"/>
              <a:t>(N).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So complexity is O(log N).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Algorithm 2 is way better!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79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1523999"/>
          </a:xfrm>
        </p:spPr>
        <p:txBody>
          <a:bodyPr/>
          <a:lstStyle/>
          <a:p>
            <a:r>
              <a:rPr lang="en-US" b="1" dirty="0"/>
              <a:t>Returning N Papers to N Students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03778"/>
            <a:ext cx="6400800" cy="3400072"/>
          </a:xfrm>
        </p:spPr>
        <p:txBody>
          <a:bodyPr/>
          <a:lstStyle/>
          <a:p>
            <a:pPr algn="l"/>
            <a:r>
              <a:rPr lang="en-US" b="1" dirty="0"/>
              <a:t>problem size (N) = # students count # of "looks" at a </a:t>
            </a:r>
            <a:r>
              <a:rPr lang="en-US" b="1" dirty="0" smtClean="0"/>
              <a:t>paper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What is the complexity of each algorithm below?</a:t>
            </a:r>
          </a:p>
        </p:txBody>
      </p:sp>
    </p:spTree>
    <p:extLst>
      <p:ext uri="{BB962C8B-B14F-4D97-AF65-F5344CB8AC3E}">
        <p14:creationId xmlns:p14="http://schemas.microsoft.com/office/powerpoint/2010/main" val="3138983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778"/>
            <a:ext cx="6400800" cy="4924072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6600"/>
                </a:solidFill>
              </a:rPr>
              <a:t>Algorithm 1</a:t>
            </a:r>
            <a:r>
              <a:rPr lang="en-US" b="1" dirty="0" smtClean="0">
                <a:solidFill>
                  <a:srgbClr val="FF6600"/>
                </a:solidFill>
              </a:rPr>
              <a:t>:</a:t>
            </a:r>
          </a:p>
          <a:p>
            <a:pPr algn="l"/>
            <a:r>
              <a:rPr lang="en-US" dirty="0" smtClean="0"/>
              <a:t> Call </a:t>
            </a:r>
            <a:r>
              <a:rPr lang="en-US" dirty="0"/>
              <a:t>out each name, have student come forward &amp; pick </a:t>
            </a:r>
            <a:r>
              <a:rPr lang="en-US" dirty="0" smtClean="0"/>
              <a:t>up paper</a:t>
            </a:r>
            <a:endParaRPr lang="en-US" dirty="0"/>
          </a:p>
          <a:p>
            <a:pPr algn="l"/>
            <a:r>
              <a:rPr lang="en-US" dirty="0"/>
              <a:t>best-case</a:t>
            </a:r>
            <a:r>
              <a:rPr lang="en-US" dirty="0" smtClean="0"/>
              <a:t>:  O(N)</a:t>
            </a:r>
            <a:endParaRPr lang="en-US" dirty="0"/>
          </a:p>
          <a:p>
            <a:pPr algn="l"/>
            <a:r>
              <a:rPr lang="en-US" dirty="0"/>
              <a:t>worst-case</a:t>
            </a:r>
            <a:r>
              <a:rPr lang="en-US" dirty="0" smtClean="0"/>
              <a:t>: O(N)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But, this algorithm “cheats” a bit! Why?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Concurrency!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49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6667" y="620889"/>
            <a:ext cx="7309555" cy="4782961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6600"/>
                </a:solidFill>
              </a:rPr>
              <a:t>Algorithm 2:</a:t>
            </a:r>
            <a:r>
              <a:rPr lang="en-US" dirty="0">
                <a:solidFill>
                  <a:srgbClr val="FF6600"/>
                </a:solidFill>
              </a:rPr>
              <a:t> </a:t>
            </a:r>
            <a:endParaRPr lang="en-US" dirty="0" smtClean="0">
              <a:solidFill>
                <a:srgbClr val="FF6600"/>
              </a:solidFill>
            </a:endParaRPr>
          </a:p>
          <a:p>
            <a:pPr algn="l"/>
            <a:r>
              <a:rPr lang="en-US" dirty="0" smtClean="0"/>
              <a:t>Hand </a:t>
            </a:r>
            <a:r>
              <a:rPr lang="en-US" dirty="0"/>
              <a:t>pile to first student, student searches </a:t>
            </a:r>
            <a:r>
              <a:rPr lang="en-US" dirty="0" smtClean="0"/>
              <a:t>&amp; </a:t>
            </a:r>
            <a:r>
              <a:rPr lang="en-US" dirty="0"/>
              <a:t>takes </a:t>
            </a:r>
            <a:r>
              <a:rPr lang="en-US" dirty="0" smtClean="0"/>
              <a:t>own paper,</a:t>
            </a:r>
          </a:p>
          <a:p>
            <a:pPr algn="l"/>
            <a:r>
              <a:rPr lang="en-US" dirty="0" smtClean="0"/>
              <a:t> then pass </a:t>
            </a:r>
            <a:r>
              <a:rPr lang="en-US" dirty="0"/>
              <a:t>pile to next </a:t>
            </a:r>
            <a:r>
              <a:rPr lang="en-US" dirty="0" smtClean="0"/>
              <a:t>student.</a:t>
            </a:r>
            <a:endParaRPr lang="en-US" dirty="0"/>
          </a:p>
          <a:p>
            <a:pPr algn="l"/>
            <a:r>
              <a:rPr lang="en-US" dirty="0"/>
              <a:t>best-case</a:t>
            </a:r>
            <a:r>
              <a:rPr lang="en-US" dirty="0" smtClean="0"/>
              <a:t>: Each of N students “hits” at first search. This is N*O(1) = O(N).</a:t>
            </a:r>
            <a:endParaRPr lang="en-US" dirty="0"/>
          </a:p>
          <a:p>
            <a:pPr algn="l"/>
            <a:r>
              <a:rPr lang="en-US" dirty="0"/>
              <a:t>worst-</a:t>
            </a:r>
            <a:r>
              <a:rPr lang="en-US" dirty="0" smtClean="0"/>
              <a:t>case: N compares, then N-1 compares, etc. Time is O(N)+O(N-1)+… + O(1)  =</a:t>
            </a:r>
          </a:p>
          <a:p>
            <a:pPr algn="l"/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68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35000"/>
            <a:ext cx="6400800" cy="5150556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Algorithm 3:</a:t>
            </a:r>
            <a:r>
              <a:rPr lang="en-US" dirty="0"/>
              <a:t> </a:t>
            </a:r>
            <a:endParaRPr lang="en-US" dirty="0" smtClean="0"/>
          </a:p>
          <a:p>
            <a:pPr algn="l"/>
            <a:r>
              <a:rPr lang="en-US" dirty="0" smtClean="0"/>
              <a:t>Sort </a:t>
            </a:r>
            <a:r>
              <a:rPr lang="en-US" dirty="0"/>
              <a:t>the papers alphabetically</a:t>
            </a:r>
            <a:r>
              <a:rPr lang="en-US" dirty="0" smtClean="0"/>
              <a:t>,</a:t>
            </a:r>
          </a:p>
          <a:p>
            <a:pPr algn="l"/>
            <a:r>
              <a:rPr lang="en-US" dirty="0" smtClean="0"/>
              <a:t>hand </a:t>
            </a:r>
            <a:r>
              <a:rPr lang="en-US" dirty="0"/>
              <a:t>pile to first </a:t>
            </a:r>
            <a:r>
              <a:rPr lang="en-US" dirty="0" smtClean="0"/>
              <a:t>student who </a:t>
            </a:r>
            <a:r>
              <a:rPr lang="en-US" dirty="0"/>
              <a:t>does </a:t>
            </a:r>
            <a:r>
              <a:rPr lang="en-US" dirty="0" smtClean="0"/>
              <a:t>a binary search,</a:t>
            </a:r>
          </a:p>
          <a:p>
            <a:pPr algn="l"/>
            <a:r>
              <a:rPr lang="en-US" dirty="0" smtClean="0"/>
              <a:t>then pass pile to </a:t>
            </a:r>
            <a:r>
              <a:rPr lang="en-US" dirty="0"/>
              <a:t>next </a:t>
            </a:r>
            <a:r>
              <a:rPr lang="en-US" dirty="0" smtClean="0"/>
              <a:t>student.</a:t>
            </a:r>
          </a:p>
          <a:p>
            <a:pPr algn="l"/>
            <a:r>
              <a:rPr lang="en-US" dirty="0" smtClean="0"/>
              <a:t>Sort is O(N log N).</a:t>
            </a:r>
          </a:p>
          <a:p>
            <a:pPr algn="l"/>
            <a:r>
              <a:rPr lang="en-US" dirty="0" smtClean="0"/>
              <a:t>Student 1 takes O(log N),</a:t>
            </a:r>
          </a:p>
          <a:p>
            <a:pPr algn="l"/>
            <a:r>
              <a:rPr lang="en-US" dirty="0" smtClean="0"/>
              <a:t>Student 2 takes O(log (N-1)), …</a:t>
            </a:r>
          </a:p>
          <a:p>
            <a:pPr algn="l"/>
            <a:r>
              <a:rPr lang="en-US" dirty="0" smtClean="0"/>
              <a:t>Bounded by N*O(log n).</a:t>
            </a:r>
          </a:p>
          <a:p>
            <a:pPr algn="l"/>
            <a:r>
              <a:rPr lang="en-US" dirty="0" smtClean="0"/>
              <a:t>Overall complexity is O(N log 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44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1204"/>
            <a:ext cx="7772400" cy="959908"/>
          </a:xfrm>
        </p:spPr>
        <p:txBody>
          <a:bodyPr/>
          <a:lstStyle/>
          <a:p>
            <a:r>
              <a:rPr lang="en-US" dirty="0" smtClean="0"/>
              <a:t>What’s this </a:t>
            </a:r>
            <a:r>
              <a:rPr lang="en-US" i="1" dirty="0" smtClean="0"/>
              <a:t>log</a:t>
            </a:r>
            <a:r>
              <a:rPr lang="en-US" dirty="0" smtClean="0"/>
              <a:t> business?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3557" y="1411112"/>
            <a:ext cx="6702776" cy="4487332"/>
          </a:xfrm>
        </p:spPr>
        <p:txBody>
          <a:bodyPr/>
          <a:lstStyle/>
          <a:p>
            <a:pPr algn="l"/>
            <a:r>
              <a:rPr lang="en-US" dirty="0" smtClean="0"/>
              <a:t>Log is logarithm.</a:t>
            </a:r>
          </a:p>
          <a:p>
            <a:pPr algn="l"/>
            <a:r>
              <a:rPr lang="en-US" dirty="0" smtClean="0"/>
              <a:t>Remember that an exponent tells us how many times a number is to be multiplied: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10</a:t>
            </a:r>
            <a:r>
              <a:rPr lang="en-US" baseline="30000" dirty="0" smtClean="0"/>
              <a:t>3</a:t>
            </a:r>
            <a:r>
              <a:rPr lang="en-US" dirty="0" smtClean="0"/>
              <a:t> means 10*10*10</a:t>
            </a:r>
          </a:p>
          <a:p>
            <a:pPr algn="l"/>
            <a:r>
              <a:rPr lang="en-US" dirty="0" smtClean="0"/>
              <a:t>A logarithm tells us what exponent is needed to produce a particular value.</a:t>
            </a:r>
          </a:p>
          <a:p>
            <a:pPr algn="l"/>
            <a:r>
              <a:rPr lang="en-US" dirty="0" smtClean="0"/>
              <a:t>Hence log</a:t>
            </a:r>
            <a:r>
              <a:rPr lang="en-US" baseline="-25000" dirty="0" smtClean="0"/>
              <a:t>10</a:t>
            </a:r>
            <a:r>
              <a:rPr lang="en-US" dirty="0" smtClean="0"/>
              <a:t>(1000) = 3 since 10</a:t>
            </a:r>
            <a:r>
              <a:rPr lang="en-US" baseline="30000" dirty="0" smtClean="0"/>
              <a:t>3</a:t>
            </a:r>
            <a:r>
              <a:rPr lang="en-US" dirty="0" smtClean="0"/>
              <a:t> = 1000.</a:t>
            </a:r>
          </a:p>
          <a:p>
            <a:pPr algn="l"/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82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92667"/>
            <a:ext cx="7772400" cy="1382889"/>
          </a:xfrm>
        </p:spPr>
        <p:txBody>
          <a:bodyPr/>
          <a:lstStyle/>
          <a:p>
            <a:r>
              <a:rPr lang="en-US" b="1" dirty="0"/>
              <a:t>Practice with analyzing complexity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10556"/>
            <a:ext cx="6400800" cy="2793294"/>
          </a:xfrm>
        </p:spPr>
        <p:txBody>
          <a:bodyPr/>
          <a:lstStyle/>
          <a:p>
            <a:pPr algn="l"/>
            <a:r>
              <a:rPr lang="en-US" dirty="0"/>
              <a:t>For each of the following methods, determine the complexity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Assume </a:t>
            </a:r>
            <a:r>
              <a:rPr lang="en-US" dirty="0"/>
              <a:t>arrays A and B are each of size N (i.e., </a:t>
            </a:r>
            <a:r>
              <a:rPr lang="en-US" dirty="0" err="1"/>
              <a:t>A.length</a:t>
            </a:r>
            <a:r>
              <a:rPr lang="en-US" dirty="0"/>
              <a:t> = </a:t>
            </a:r>
            <a:r>
              <a:rPr lang="en-US" dirty="0" err="1"/>
              <a:t>B.length</a:t>
            </a:r>
            <a:r>
              <a:rPr lang="en-US" dirty="0"/>
              <a:t> = N)</a:t>
            </a:r>
          </a:p>
        </p:txBody>
      </p:sp>
    </p:spTree>
    <p:extLst>
      <p:ext uri="{BB962C8B-B14F-4D97-AF65-F5344CB8AC3E}">
        <p14:creationId xmlns:p14="http://schemas.microsoft.com/office/powerpoint/2010/main" val="212362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874889"/>
          </a:xfrm>
        </p:spPr>
        <p:txBody>
          <a:bodyPr/>
          <a:lstStyle/>
          <a:p>
            <a:r>
              <a:rPr lang="en-US" b="1" dirty="0"/>
              <a:t>method1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978421" cy="3879850"/>
          </a:xfrm>
        </p:spPr>
        <p:txBody>
          <a:bodyPr/>
          <a:lstStyle/>
          <a:p>
            <a:pPr algn="l"/>
            <a:r>
              <a:rPr lang="en-US" dirty="0" smtClean="0">
                <a:latin typeface="Courier"/>
                <a:cs typeface="Courier"/>
              </a:rPr>
              <a:t>void </a:t>
            </a:r>
            <a:r>
              <a:rPr lang="en-US" dirty="0">
                <a:latin typeface="Courier"/>
                <a:cs typeface="Courier"/>
              </a:rPr>
              <a:t>method1(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[] A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x,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y) </a:t>
            </a:r>
            <a:r>
              <a:rPr lang="en-US" dirty="0" smtClean="0">
                <a:latin typeface="Courier"/>
                <a:cs typeface="Courier"/>
              </a:rPr>
              <a:t>{ 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fr-FR" dirty="0">
                <a:latin typeface="Courier"/>
                <a:cs typeface="Courier"/>
              </a:rPr>
              <a:t>   </a:t>
            </a:r>
            <a:r>
              <a:rPr lang="fr-FR" dirty="0" err="1">
                <a:latin typeface="Courier"/>
                <a:cs typeface="Courier"/>
              </a:rPr>
              <a:t>int</a:t>
            </a:r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err="1">
                <a:latin typeface="Courier"/>
                <a:cs typeface="Courier"/>
              </a:rPr>
              <a:t>temp</a:t>
            </a:r>
            <a:r>
              <a:rPr lang="fr-FR" dirty="0">
                <a:latin typeface="Courier"/>
                <a:cs typeface="Courier"/>
              </a:rPr>
              <a:t> = A[x];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A[x] = A[y];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A[y] = </a:t>
            </a:r>
            <a:r>
              <a:rPr lang="fr-FR" dirty="0" err="1">
                <a:latin typeface="Courier"/>
                <a:cs typeface="Courier"/>
              </a:rPr>
              <a:t>temp</a:t>
            </a:r>
            <a:r>
              <a:rPr lang="fr-FR" dirty="0" smtClean="0">
                <a:latin typeface="Courier"/>
                <a:cs typeface="Courier"/>
              </a:rPr>
              <a:t>;}</a:t>
            </a:r>
            <a:endParaRPr lang="fr-FR" dirty="0">
              <a:latin typeface="Courier"/>
              <a:cs typeface="Courier"/>
            </a:endParaRPr>
          </a:p>
          <a:p>
            <a:pPr algn="l"/>
            <a:r>
              <a:rPr lang="en-US" dirty="0" smtClean="0"/>
              <a:t>Constant time per call, thus O(1).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470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874889"/>
          </a:xfrm>
        </p:spPr>
        <p:txBody>
          <a:bodyPr/>
          <a:lstStyle/>
          <a:p>
            <a:r>
              <a:rPr lang="en-US" b="1" dirty="0" smtClean="0"/>
              <a:t>method2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978421" cy="3879850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latin typeface="Courier"/>
                <a:cs typeface="Courier"/>
              </a:rPr>
              <a:t>void </a:t>
            </a:r>
            <a:r>
              <a:rPr lang="en-US" sz="2600" dirty="0">
                <a:latin typeface="Courier"/>
                <a:cs typeface="Courier"/>
              </a:rPr>
              <a:t>method2(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[] A, 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s) 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</a:t>
            </a:r>
            <a:r>
              <a:rPr lang="en-US" sz="2600" dirty="0" smtClean="0">
                <a:latin typeface="Courier"/>
                <a:cs typeface="Courier"/>
              </a:rPr>
              <a:t>for </a:t>
            </a:r>
            <a:r>
              <a:rPr lang="en-US" sz="2600" dirty="0">
                <a:latin typeface="Courier"/>
                <a:cs typeface="Courier"/>
              </a:rPr>
              <a:t>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 = s;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 &lt; </a:t>
            </a:r>
            <a:r>
              <a:rPr lang="en-US" sz="2600" dirty="0" err="1">
                <a:latin typeface="Courier"/>
                <a:cs typeface="Courier"/>
              </a:rPr>
              <a:t>A.length</a:t>
            </a:r>
            <a:r>
              <a:rPr lang="en-US" sz="2600" dirty="0">
                <a:latin typeface="Courier"/>
                <a:cs typeface="Courier"/>
              </a:rPr>
              <a:t> - 1;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++) 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if (A[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] &gt; A[i+1])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   method1(A,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, i+1)</a:t>
            </a:r>
            <a:r>
              <a:rPr lang="en-US" sz="2600" dirty="0" smtClean="0">
                <a:latin typeface="Courier"/>
                <a:cs typeface="Courier"/>
              </a:rPr>
              <a:t>; }</a:t>
            </a:r>
          </a:p>
          <a:p>
            <a:pPr algn="l"/>
            <a:r>
              <a:rPr lang="en-US" dirty="0"/>
              <a:t>Number of </a:t>
            </a:r>
            <a:r>
              <a:rPr lang="en-US" dirty="0" smtClean="0"/>
              <a:t>iterations is at most N. Each call is O(1) so overall complexity is O(N).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8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874889"/>
          </a:xfrm>
        </p:spPr>
        <p:txBody>
          <a:bodyPr/>
          <a:lstStyle/>
          <a:p>
            <a:r>
              <a:rPr lang="en-US" b="1" dirty="0" smtClean="0"/>
              <a:t>method3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111" y="1524000"/>
            <a:ext cx="8269111" cy="3879850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latin typeface="Courier"/>
                <a:cs typeface="Courier"/>
              </a:rPr>
              <a:t>void </a:t>
            </a:r>
            <a:r>
              <a:rPr lang="en-US" sz="2600" dirty="0">
                <a:latin typeface="Courier"/>
                <a:cs typeface="Courier"/>
              </a:rPr>
              <a:t>method3(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[] B) 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for 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 = 0;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 &lt; </a:t>
            </a:r>
            <a:r>
              <a:rPr lang="en-US" sz="2600" dirty="0" err="1">
                <a:latin typeface="Courier"/>
                <a:cs typeface="Courier"/>
              </a:rPr>
              <a:t>B.length</a:t>
            </a:r>
            <a:r>
              <a:rPr lang="en-US" sz="2600" dirty="0">
                <a:latin typeface="Courier"/>
                <a:cs typeface="Courier"/>
              </a:rPr>
              <a:t> - 1;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++)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method2(B,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)</a:t>
            </a:r>
            <a:r>
              <a:rPr lang="en-US" sz="2600" dirty="0" smtClean="0">
                <a:latin typeface="Courier"/>
                <a:cs typeface="Courier"/>
              </a:rPr>
              <a:t>; }</a:t>
            </a:r>
            <a:endParaRPr lang="en-US" sz="2600" dirty="0">
              <a:latin typeface="Courier"/>
              <a:cs typeface="Courier"/>
            </a:endParaRPr>
          </a:p>
          <a:p>
            <a:pPr algn="l"/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en-US" dirty="0"/>
              <a:t>Number of </a:t>
            </a:r>
            <a:r>
              <a:rPr lang="en-US" dirty="0" smtClean="0"/>
              <a:t>iterations is N-1.</a:t>
            </a:r>
          </a:p>
          <a:p>
            <a:pPr algn="l"/>
            <a:r>
              <a:rPr lang="en-US" dirty="0" smtClean="0"/>
              <a:t> </a:t>
            </a:r>
            <a:r>
              <a:rPr lang="en-US" dirty="0" smtClean="0">
                <a:latin typeface="Courier"/>
                <a:cs typeface="Courier"/>
              </a:rPr>
              <a:t>method2 </a:t>
            </a:r>
            <a:r>
              <a:rPr lang="en-US" dirty="0" smtClean="0"/>
              <a:t>does N-1 iterations, then N-2, etc. </a:t>
            </a:r>
          </a:p>
          <a:p>
            <a:pPr algn="l"/>
            <a:r>
              <a:rPr lang="en-US" dirty="0" smtClean="0"/>
              <a:t>This totals to N</a:t>
            </a:r>
            <a:r>
              <a:rPr lang="en-US" baseline="30000" dirty="0" smtClean="0"/>
              <a:t>2</a:t>
            </a:r>
            <a:r>
              <a:rPr lang="en-US" dirty="0" smtClean="0"/>
              <a:t>, so overall complexity is O(</a:t>
            </a: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92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874889"/>
          </a:xfrm>
        </p:spPr>
        <p:txBody>
          <a:bodyPr/>
          <a:lstStyle/>
          <a:p>
            <a:r>
              <a:rPr lang="en-US" b="1" dirty="0" smtClean="0"/>
              <a:t>method4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111" y="1524000"/>
            <a:ext cx="8269111" cy="4445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dirty="0" smtClean="0">
                <a:latin typeface="Courier"/>
                <a:cs typeface="Courier"/>
              </a:rPr>
              <a:t>void </a:t>
            </a:r>
            <a:r>
              <a:rPr lang="en-US" sz="2600" dirty="0">
                <a:latin typeface="Courier"/>
                <a:cs typeface="Courier"/>
              </a:rPr>
              <a:t>method4(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N) 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sum = 0, M = 1000</a:t>
            </a:r>
            <a:r>
              <a:rPr lang="en-US" sz="2600" dirty="0" smtClean="0">
                <a:latin typeface="Courier"/>
                <a:cs typeface="Courier"/>
              </a:rPr>
              <a:t>;</a:t>
            </a:r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da-DK" sz="2600" dirty="0">
                <a:latin typeface="Courier"/>
                <a:cs typeface="Courier"/>
              </a:rPr>
              <a:t>   for (</a:t>
            </a:r>
            <a:r>
              <a:rPr lang="da-DK" sz="2600" dirty="0" err="1">
                <a:latin typeface="Courier"/>
                <a:cs typeface="Courier"/>
              </a:rPr>
              <a:t>int</a:t>
            </a:r>
            <a:r>
              <a:rPr lang="da-DK" sz="2600" dirty="0">
                <a:latin typeface="Courier"/>
                <a:cs typeface="Courier"/>
              </a:rPr>
              <a:t> i = N; i &gt; 0; i--)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for 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j = 0; j &lt; M; j++)</a:t>
            </a:r>
          </a:p>
          <a:p>
            <a:pPr algn="l"/>
            <a:r>
              <a:rPr lang="is-IS" sz="2600" dirty="0">
                <a:latin typeface="Courier"/>
                <a:cs typeface="Courier"/>
              </a:rPr>
              <a:t>         sum += j</a:t>
            </a:r>
            <a:r>
              <a:rPr lang="is-IS" sz="2600" dirty="0" smtClean="0">
                <a:latin typeface="Courier"/>
                <a:cs typeface="Courier"/>
              </a:rPr>
              <a:t>; }</a:t>
            </a:r>
            <a:endParaRPr lang="is-IS" sz="2600" dirty="0">
              <a:latin typeface="Courier"/>
              <a:cs typeface="Courier"/>
            </a:endParaRPr>
          </a:p>
          <a:p>
            <a:pPr algn="l"/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en-US" dirty="0" smtClean="0"/>
              <a:t>Since </a:t>
            </a:r>
            <a:r>
              <a:rPr lang="en-US" sz="2600" dirty="0">
                <a:latin typeface="Courier"/>
                <a:cs typeface="Courier"/>
              </a:rPr>
              <a:t>M</a:t>
            </a:r>
            <a:r>
              <a:rPr lang="en-US" dirty="0" smtClean="0"/>
              <a:t> is a constant, the entire inner loop takes a bounded amount of time; its complexity is O(1).</a:t>
            </a:r>
          </a:p>
          <a:p>
            <a:pPr algn="l"/>
            <a:r>
              <a:rPr lang="en-US" dirty="0" smtClean="0"/>
              <a:t>Outer loop iterates N times, so overall complexity is O(N).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47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1"/>
            <a:ext cx="7772400" cy="874889"/>
          </a:xfrm>
        </p:spPr>
        <p:txBody>
          <a:bodyPr/>
          <a:lstStyle/>
          <a:p>
            <a:r>
              <a:rPr lang="en-US" b="1" dirty="0" smtClean="0"/>
              <a:t>What if M is a parameter?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111" y="1524000"/>
            <a:ext cx="8269111" cy="4445000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latin typeface="Courier"/>
                <a:cs typeface="Courier"/>
              </a:rPr>
              <a:t>void method4a(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N, </a:t>
            </a:r>
            <a:r>
              <a:rPr lang="en-US" sz="2600" dirty="0" err="1" smtClean="0">
                <a:latin typeface="Courier"/>
                <a:cs typeface="Courier"/>
              </a:rPr>
              <a:t>int</a:t>
            </a:r>
            <a:r>
              <a:rPr lang="en-US" sz="2600" dirty="0" smtClean="0">
                <a:latin typeface="Courier"/>
                <a:cs typeface="Courier"/>
              </a:rPr>
              <a:t> M) </a:t>
            </a:r>
            <a:r>
              <a:rPr lang="en-US" sz="2600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sum = </a:t>
            </a:r>
            <a:r>
              <a:rPr lang="en-US" sz="2600" dirty="0" smtClean="0">
                <a:latin typeface="Courier"/>
                <a:cs typeface="Courier"/>
              </a:rPr>
              <a:t>0;</a:t>
            </a:r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da-DK" sz="2600" dirty="0">
                <a:latin typeface="Courier"/>
                <a:cs typeface="Courier"/>
              </a:rPr>
              <a:t>   for (</a:t>
            </a:r>
            <a:r>
              <a:rPr lang="da-DK" sz="2600" dirty="0" err="1">
                <a:latin typeface="Courier"/>
                <a:cs typeface="Courier"/>
              </a:rPr>
              <a:t>int</a:t>
            </a:r>
            <a:r>
              <a:rPr lang="da-DK" sz="2600" dirty="0">
                <a:latin typeface="Courier"/>
                <a:cs typeface="Courier"/>
              </a:rPr>
              <a:t> i = N; i &gt; 0; i--)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for 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j = 0; j &lt; M; j++)</a:t>
            </a:r>
          </a:p>
          <a:p>
            <a:pPr algn="l"/>
            <a:r>
              <a:rPr lang="is-IS" sz="2600" dirty="0">
                <a:latin typeface="Courier"/>
                <a:cs typeface="Courier"/>
              </a:rPr>
              <a:t>         sum += j</a:t>
            </a:r>
            <a:r>
              <a:rPr lang="is-IS" sz="2600" dirty="0" smtClean="0">
                <a:latin typeface="Courier"/>
                <a:cs typeface="Courier"/>
              </a:rPr>
              <a:t>; }</a:t>
            </a:r>
            <a:endParaRPr lang="is-IS" sz="2600" dirty="0">
              <a:latin typeface="Courier"/>
              <a:cs typeface="Courier"/>
            </a:endParaRPr>
          </a:p>
          <a:p>
            <a:pPr algn="l"/>
            <a:endParaRPr lang="en-US" sz="2600" dirty="0">
              <a:latin typeface="Courier"/>
              <a:cs typeface="Courier"/>
            </a:endParaRPr>
          </a:p>
          <a:p>
            <a:pPr algn="l"/>
            <a:r>
              <a:rPr lang="en-US" dirty="0" smtClean="0"/>
              <a:t>Now the entire inner loops takes O(M) time.</a:t>
            </a:r>
          </a:p>
          <a:p>
            <a:pPr algn="l"/>
            <a:r>
              <a:rPr lang="en-US" dirty="0" smtClean="0"/>
              <a:t>The overall complexity is now  O(N*M).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702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5667"/>
            <a:ext cx="7772400" cy="804333"/>
          </a:xfrm>
        </p:spPr>
        <p:txBody>
          <a:bodyPr/>
          <a:lstStyle/>
          <a:p>
            <a:r>
              <a:rPr lang="en-US" dirty="0" smtClean="0"/>
              <a:t>method5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14778"/>
            <a:ext cx="6699956" cy="5305778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latin typeface="Courier"/>
                <a:cs typeface="Courier"/>
              </a:rPr>
              <a:t>public void method5(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 N) {</a:t>
            </a:r>
          </a:p>
          <a:p>
            <a:pPr algn="l"/>
            <a:r>
              <a:rPr lang="fr-FR" sz="2000" dirty="0">
                <a:latin typeface="Courier"/>
                <a:cs typeface="Courier"/>
              </a:rPr>
              <a:t>   </a:t>
            </a:r>
            <a:r>
              <a:rPr lang="fr-FR" sz="2000" dirty="0" err="1">
                <a:latin typeface="Courier"/>
                <a:cs typeface="Courier"/>
              </a:rPr>
              <a:t>int</a:t>
            </a:r>
            <a:r>
              <a:rPr lang="fr-FR" sz="2000" dirty="0">
                <a:latin typeface="Courier"/>
                <a:cs typeface="Courier"/>
              </a:rPr>
              <a:t> </a:t>
            </a:r>
            <a:r>
              <a:rPr lang="fr-FR" sz="2000" dirty="0" err="1">
                <a:latin typeface="Courier"/>
                <a:cs typeface="Courier"/>
              </a:rPr>
              <a:t>tmp</a:t>
            </a:r>
            <a:r>
              <a:rPr lang="fr-FR" sz="2000" dirty="0">
                <a:latin typeface="Courier"/>
                <a:cs typeface="Courier"/>
              </a:rPr>
              <a:t>, </a:t>
            </a:r>
            <a:r>
              <a:rPr lang="fr-FR" sz="2000" dirty="0" err="1">
                <a:latin typeface="Courier"/>
                <a:cs typeface="Courier"/>
              </a:rPr>
              <a:t>arr</a:t>
            </a:r>
            <a:r>
              <a:rPr lang="fr-FR" sz="2000" dirty="0">
                <a:latin typeface="Courier"/>
                <a:cs typeface="Courier"/>
              </a:rPr>
              <a:t>[]</a:t>
            </a:r>
            <a:r>
              <a:rPr lang="fr-FR" sz="2000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2000" dirty="0" smtClean="0">
                <a:latin typeface="Courier"/>
                <a:cs typeface="Courier"/>
              </a:rPr>
              <a:t>   </a:t>
            </a:r>
            <a:r>
              <a:rPr lang="en-US" sz="2000" dirty="0" err="1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 = new 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[N]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sz="2000" dirty="0">
              <a:latin typeface="Courier"/>
              <a:cs typeface="Courier"/>
            </a:endParaRPr>
          </a:p>
          <a:p>
            <a:pPr algn="l"/>
            <a:r>
              <a:rPr lang="da-DK" sz="2000" dirty="0">
                <a:latin typeface="Courier"/>
                <a:cs typeface="Courier"/>
              </a:rPr>
              <a:t>   for (</a:t>
            </a:r>
            <a:r>
              <a:rPr lang="da-DK" sz="2000" dirty="0" err="1">
                <a:latin typeface="Courier"/>
                <a:cs typeface="Courier"/>
              </a:rPr>
              <a:t>int</a:t>
            </a:r>
            <a:r>
              <a:rPr lang="da-DK" sz="2000" dirty="0">
                <a:latin typeface="Courier"/>
                <a:cs typeface="Courier"/>
              </a:rPr>
              <a:t> i = 0; i &lt; N; i++)</a:t>
            </a:r>
          </a:p>
          <a:p>
            <a:pPr algn="l"/>
            <a:r>
              <a:rPr lang="da-DK" sz="2000" dirty="0">
                <a:latin typeface="Courier"/>
                <a:cs typeface="Courier"/>
              </a:rPr>
              <a:t>      </a:t>
            </a:r>
            <a:r>
              <a:rPr lang="da-DK" sz="2000" dirty="0" err="1">
                <a:latin typeface="Courier"/>
                <a:cs typeface="Courier"/>
              </a:rPr>
              <a:t>arr</a:t>
            </a:r>
            <a:r>
              <a:rPr lang="da-DK" sz="2000" dirty="0">
                <a:latin typeface="Courier"/>
                <a:cs typeface="Courier"/>
              </a:rPr>
              <a:t>[i] = N - i;</a:t>
            </a:r>
          </a:p>
          <a:p>
            <a:pPr algn="l"/>
            <a:r>
              <a:rPr lang="da-DK" sz="2000" dirty="0">
                <a:latin typeface="Courier"/>
                <a:cs typeface="Courier"/>
              </a:rPr>
              <a:t> </a:t>
            </a:r>
          </a:p>
          <a:p>
            <a:pPr algn="l"/>
            <a:r>
              <a:rPr lang="da-DK" sz="2000" dirty="0">
                <a:latin typeface="Courier"/>
                <a:cs typeface="Courier"/>
              </a:rPr>
              <a:t>   </a:t>
            </a:r>
            <a:r>
              <a:rPr lang="en-US" sz="2000" dirty="0">
                <a:latin typeface="Courier"/>
                <a:cs typeface="Courier"/>
              </a:rPr>
              <a:t>for (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err="1">
                <a:latin typeface="Courier"/>
                <a:cs typeface="Courier"/>
              </a:rPr>
              <a:t>i</a:t>
            </a:r>
            <a:r>
              <a:rPr lang="en-US" sz="2000" dirty="0">
                <a:latin typeface="Courier"/>
                <a:cs typeface="Courier"/>
              </a:rPr>
              <a:t> = 1; </a:t>
            </a:r>
            <a:r>
              <a:rPr lang="en-US" sz="2000" dirty="0" err="1">
                <a:latin typeface="Courier"/>
                <a:cs typeface="Courier"/>
              </a:rPr>
              <a:t>i</a:t>
            </a:r>
            <a:r>
              <a:rPr lang="en-US" sz="2000" dirty="0">
                <a:latin typeface="Courier"/>
                <a:cs typeface="Courier"/>
              </a:rPr>
              <a:t> &lt; N; </a:t>
            </a:r>
            <a:r>
              <a:rPr lang="en-US" sz="2000" dirty="0" err="1">
                <a:latin typeface="Courier"/>
                <a:cs typeface="Courier"/>
              </a:rPr>
              <a:t>i</a:t>
            </a:r>
            <a:r>
              <a:rPr lang="en-US" sz="2000" dirty="0">
                <a:latin typeface="Courier"/>
                <a:cs typeface="Courier"/>
              </a:rPr>
              <a:t>++) {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     </a:t>
            </a:r>
            <a:r>
              <a:rPr lang="en-US" sz="2000" dirty="0" smtClean="0">
                <a:latin typeface="Courier"/>
                <a:cs typeface="Courier"/>
              </a:rPr>
              <a:t>for 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 j = 0; j &lt; N - </a:t>
            </a:r>
            <a:r>
              <a:rPr lang="en-US" sz="2000" dirty="0" err="1">
                <a:latin typeface="Courier"/>
                <a:cs typeface="Courier"/>
              </a:rPr>
              <a:t>i</a:t>
            </a:r>
            <a:r>
              <a:rPr lang="en-US" sz="2000" dirty="0">
                <a:latin typeface="Courier"/>
                <a:cs typeface="Courier"/>
              </a:rPr>
              <a:t>; j++) {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        </a:t>
            </a:r>
            <a:r>
              <a:rPr lang="en-US" sz="2000" dirty="0" smtClean="0">
                <a:latin typeface="Courier"/>
                <a:cs typeface="Courier"/>
              </a:rPr>
              <a:t>if 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[j] &gt; </a:t>
            </a:r>
            <a:r>
              <a:rPr lang="en-US" sz="2000" dirty="0" err="1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[j+1]) {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              </a:t>
            </a:r>
            <a:r>
              <a:rPr lang="en-US" sz="2000" dirty="0" err="1" smtClean="0">
                <a:latin typeface="Courier"/>
                <a:cs typeface="Courier"/>
              </a:rPr>
              <a:t>tmp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>
                <a:latin typeface="Courier"/>
                <a:cs typeface="Courier"/>
              </a:rPr>
              <a:t>= </a:t>
            </a:r>
            <a:r>
              <a:rPr lang="en-US" sz="2000" dirty="0" err="1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[j]</a:t>
            </a:r>
            <a:r>
              <a:rPr lang="en-US" sz="2000" dirty="0" smtClean="0">
                <a:latin typeface="Courier"/>
                <a:cs typeface="Courier"/>
              </a:rPr>
              <a:t>;  </a:t>
            </a:r>
          </a:p>
          <a:p>
            <a:pPr algn="l"/>
            <a:r>
              <a:rPr lang="en-US" sz="2000" dirty="0" smtClean="0">
                <a:latin typeface="Courier"/>
                <a:cs typeface="Courier"/>
              </a:rPr>
              <a:t>              </a:t>
            </a:r>
            <a:r>
              <a:rPr lang="en-US" sz="2000" dirty="0" err="1" smtClean="0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[j] = </a:t>
            </a:r>
            <a:r>
              <a:rPr lang="en-US" sz="2000" dirty="0" err="1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[j+1]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  <a:endParaRPr lang="en-US" sz="2000" dirty="0">
              <a:latin typeface="Courier"/>
              <a:cs typeface="Courier"/>
            </a:endParaRPr>
          </a:p>
          <a:p>
            <a:pPr algn="l"/>
            <a:r>
              <a:rPr lang="en-US" sz="2000" dirty="0" smtClean="0">
                <a:latin typeface="Courier"/>
                <a:cs typeface="Courier"/>
              </a:rPr>
              <a:t>              </a:t>
            </a:r>
            <a:r>
              <a:rPr lang="en-US" sz="2000" dirty="0" err="1" smtClean="0">
                <a:latin typeface="Courier"/>
                <a:cs typeface="Courier"/>
              </a:rPr>
              <a:t>arr</a:t>
            </a:r>
            <a:r>
              <a:rPr lang="en-US" sz="2000" dirty="0">
                <a:latin typeface="Courier"/>
                <a:cs typeface="Courier"/>
              </a:rPr>
              <a:t>[j+1] = </a:t>
            </a:r>
            <a:r>
              <a:rPr lang="en-US" sz="2000" dirty="0" err="1">
                <a:latin typeface="Courier"/>
                <a:cs typeface="Courier"/>
              </a:rPr>
              <a:t>tmp</a:t>
            </a:r>
            <a:r>
              <a:rPr lang="en-US" sz="2000" dirty="0">
                <a:latin typeface="Courier"/>
                <a:cs typeface="Courier"/>
              </a:rPr>
              <a:t>; }}}} </a:t>
            </a:r>
            <a:endParaRPr lang="en-US" sz="2000" dirty="0" smtClean="0">
              <a:latin typeface="Courier"/>
              <a:cs typeface="Courier"/>
            </a:endParaRPr>
          </a:p>
          <a:p>
            <a:pPr algn="l"/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dirty="0"/>
              <a:t>What does this do?   </a:t>
            </a:r>
          </a:p>
        </p:txBody>
      </p:sp>
    </p:spTree>
    <p:extLst>
      <p:ext uri="{BB962C8B-B14F-4D97-AF65-F5344CB8AC3E}">
        <p14:creationId xmlns:p14="http://schemas.microsoft.com/office/powerpoint/2010/main" val="2560887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5112"/>
            <a:ext cx="7772400" cy="832556"/>
          </a:xfrm>
        </p:spPr>
        <p:txBody>
          <a:bodyPr/>
          <a:lstStyle/>
          <a:p>
            <a:r>
              <a:rPr lang="en-US" dirty="0" smtClean="0"/>
              <a:t>Complexity of method5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27668"/>
            <a:ext cx="6400800" cy="417618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Analyze in steps: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 call to new is O(1).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 first loop iterates N times; loop body is O(1), so loop is O(N).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 nested loop body iterates N-1 times, then N-2 times, …, 1 time. Total is 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pPr algn="l"/>
            <a:r>
              <a:rPr lang="en-US" dirty="0" smtClean="0"/>
              <a:t>Overall complexity is O(1)+O(N)+O(</a:t>
            </a: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 smtClean="0"/>
              <a:t>) = O(</a:t>
            </a: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53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5313"/>
            <a:ext cx="7772400" cy="931687"/>
          </a:xfrm>
        </p:spPr>
        <p:txBody>
          <a:bodyPr/>
          <a:lstStyle/>
          <a:p>
            <a:r>
              <a:rPr lang="en-US" dirty="0" smtClean="0"/>
              <a:t>Complexity Caveats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97000"/>
            <a:ext cx="6400800" cy="4006850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Algorithms with the same complexity can differ when constants, coefficients and lower-order terms are considered.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Which of these is better?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2N</a:t>
            </a:r>
            <a:r>
              <a:rPr lang="en-US" baseline="30000" dirty="0" smtClean="0"/>
              <a:t>2</a:t>
            </a:r>
            <a:r>
              <a:rPr lang="en-US" dirty="0" smtClean="0"/>
              <a:t>+3N     vs.   10N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25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16138"/>
            <a:ext cx="6530622" cy="5281083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 startAt="2"/>
            </a:pPr>
            <a:r>
              <a:rPr lang="en-US" dirty="0" smtClean="0"/>
              <a:t>A better complexity means </a:t>
            </a:r>
            <a:r>
              <a:rPr lang="en-US" i="1" dirty="0" smtClean="0"/>
              <a:t>eventually</a:t>
            </a:r>
            <a:r>
              <a:rPr lang="en-US" dirty="0" smtClean="0"/>
              <a:t> an algorithm will be better. But for small to intermediate problem sizes, an inferior complexity may win out!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Consider 100*N vs. N</a:t>
            </a:r>
            <a:r>
              <a:rPr lang="en-US" baseline="30000" dirty="0" smtClean="0"/>
              <a:t>2</a:t>
            </a:r>
            <a:r>
              <a:rPr lang="en-US" dirty="0" smtClean="0"/>
              <a:t>/100.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      The quadratic complexity is better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until N = 10,000.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115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8269"/>
            <a:ext cx="7772400" cy="1470025"/>
          </a:xfrm>
        </p:spPr>
        <p:txBody>
          <a:bodyPr/>
          <a:lstStyle/>
          <a:p>
            <a:r>
              <a:rPr lang="en-US" dirty="0" smtClean="0"/>
              <a:t>Fractional exponents (and logs) are allowed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58294"/>
            <a:ext cx="6400800" cy="3245556"/>
          </a:xfrm>
        </p:spPr>
        <p:txBody>
          <a:bodyPr/>
          <a:lstStyle/>
          <a:p>
            <a:pPr algn="l"/>
            <a:r>
              <a:rPr lang="en-US" dirty="0" smtClean="0"/>
              <a:t>√x  = x</a:t>
            </a:r>
            <a:r>
              <a:rPr lang="en-US" baseline="30000" dirty="0" smtClean="0"/>
              <a:t>0.5</a:t>
            </a:r>
          </a:p>
          <a:p>
            <a:pPr algn="l"/>
            <a:r>
              <a:rPr lang="en-US" dirty="0" smtClean="0"/>
              <a:t>This is because </a:t>
            </a:r>
            <a:r>
              <a:rPr lang="en-US" dirty="0"/>
              <a:t>√x </a:t>
            </a:r>
            <a:r>
              <a:rPr lang="en-US" dirty="0" smtClean="0"/>
              <a:t> * </a:t>
            </a:r>
            <a:r>
              <a:rPr lang="en-US" dirty="0"/>
              <a:t>√x </a:t>
            </a:r>
            <a:r>
              <a:rPr lang="en-US" dirty="0" smtClean="0"/>
              <a:t> = x,</a:t>
            </a:r>
          </a:p>
          <a:p>
            <a:pPr algn="l"/>
            <a:r>
              <a:rPr lang="en-US" dirty="0" smtClean="0"/>
              <a:t>so x</a:t>
            </a:r>
            <a:r>
              <a:rPr lang="en-US" baseline="30000" dirty="0" smtClean="0"/>
              <a:t>0.5</a:t>
            </a:r>
            <a:r>
              <a:rPr lang="en-US" dirty="0" smtClean="0"/>
              <a:t> * x</a:t>
            </a:r>
            <a:r>
              <a:rPr lang="en-US" baseline="30000" dirty="0" smtClean="0"/>
              <a:t>0.5</a:t>
            </a:r>
            <a:r>
              <a:rPr lang="en-US" dirty="0" smtClean="0"/>
              <a:t> = x</a:t>
            </a:r>
            <a:r>
              <a:rPr lang="en-US" baseline="30000" dirty="0" smtClean="0"/>
              <a:t>1</a:t>
            </a:r>
            <a:r>
              <a:rPr lang="en-US" dirty="0" smtClean="0"/>
              <a:t> = x</a:t>
            </a:r>
          </a:p>
          <a:p>
            <a:pPr algn="l"/>
            <a:r>
              <a:rPr lang="en-US" dirty="0" smtClean="0"/>
              <a:t>Thus log</a:t>
            </a:r>
            <a:r>
              <a:rPr lang="en-US" baseline="-25000" dirty="0" smtClean="0"/>
              <a:t>10</a:t>
            </a:r>
            <a:r>
              <a:rPr lang="en-US" dirty="0" smtClean="0"/>
              <a:t>(√x) = 0.5 * log</a:t>
            </a:r>
            <a:r>
              <a:rPr lang="en-US" baseline="-25000" dirty="0" smtClean="0"/>
              <a:t>10</a:t>
            </a:r>
            <a:r>
              <a:rPr lang="en-US" dirty="0" smtClean="0"/>
              <a:t>(x).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2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0334"/>
            <a:ext cx="7772400" cy="889000"/>
          </a:xfrm>
        </p:spPr>
        <p:txBody>
          <a:bodyPr/>
          <a:lstStyle/>
          <a:p>
            <a:r>
              <a:rPr lang="en-US" dirty="0" smtClean="0"/>
              <a:t>Primitive vs. Reference Types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5045" y="1523295"/>
            <a:ext cx="6400800" cy="3851628"/>
          </a:xfrm>
        </p:spPr>
        <p:txBody>
          <a:bodyPr/>
          <a:lstStyle/>
          <a:p>
            <a:pPr algn="l"/>
            <a:r>
              <a:rPr lang="en-US" dirty="0" smtClean="0"/>
              <a:t>Primitive types represent fundamental data values (integer, floating point, characters). Values are placed directly in memory.</a:t>
            </a:r>
          </a:p>
          <a:p>
            <a:pPr algn="l"/>
            <a:r>
              <a:rPr lang="en-US" dirty="0" smtClean="0"/>
              <a:t>An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/>
              <a:t> value in one word (4 bytes):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66999" y="4134555"/>
            <a:ext cx="2779889" cy="846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1234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0675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01890"/>
            <a:ext cx="7772400" cy="987778"/>
          </a:xfrm>
        </p:spPr>
        <p:txBody>
          <a:bodyPr/>
          <a:lstStyle/>
          <a:p>
            <a:r>
              <a:rPr lang="en-US" dirty="0" smtClean="0"/>
              <a:t>Reference Types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9668"/>
            <a:ext cx="6400800" cy="2963332"/>
          </a:xfrm>
        </p:spPr>
        <p:txBody>
          <a:bodyPr/>
          <a:lstStyle/>
          <a:p>
            <a:pPr algn="l"/>
            <a:r>
              <a:rPr lang="en-US" dirty="0" smtClean="0"/>
              <a:t>Data objects (created by </a:t>
            </a:r>
            <a:r>
              <a:rPr lang="en-US" dirty="0">
                <a:latin typeface="Courier"/>
                <a:cs typeface="Courier"/>
              </a:rPr>
              <a:t>new</a:t>
            </a:r>
            <a:r>
              <a:rPr lang="en-US" dirty="0" smtClean="0"/>
              <a:t>) are </a:t>
            </a:r>
            <a:r>
              <a:rPr lang="en-US" i="1" dirty="0" smtClean="0"/>
              <a:t>pointed to </a:t>
            </a:r>
            <a:r>
              <a:rPr lang="en-US" dirty="0" smtClean="0"/>
              <a:t>by a reference type.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24704"/>
          <a:stretch/>
        </p:blipFill>
        <p:spPr>
          <a:xfrm>
            <a:off x="2532944" y="3561834"/>
            <a:ext cx="4134555" cy="105833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342444" y="4953000"/>
            <a:ext cx="184855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ourier"/>
                <a:cs typeface="Courier"/>
              </a:rPr>
              <a:t>Int</a:t>
            </a:r>
            <a:r>
              <a:rPr lang="en-US" sz="3200" dirty="0" smtClean="0">
                <a:latin typeface="Courier"/>
                <a:cs typeface="Courier"/>
              </a:rPr>
              <a:t> []</a:t>
            </a:r>
            <a:endParaRPr 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022091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5557"/>
            <a:ext cx="7772400" cy="1015999"/>
          </a:xfrm>
        </p:spPr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222"/>
            <a:ext cx="6400800" cy="3343628"/>
          </a:xfrm>
        </p:spPr>
        <p:txBody>
          <a:bodyPr/>
          <a:lstStyle/>
          <a:p>
            <a:pPr algn="l"/>
            <a:r>
              <a:rPr lang="en-US" dirty="0" smtClean="0"/>
              <a:t>Assignment of a primitive type copies the actual value.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latin typeface="Courier"/>
                <a:cs typeface="Courier"/>
              </a:rPr>
              <a:t>A = 1234;   A: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 B = A;   B: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50555" y="2921001"/>
            <a:ext cx="1862667" cy="6914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1234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5150555" y="4007556"/>
            <a:ext cx="1862667" cy="7337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1234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8707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0223" y="1433193"/>
            <a:ext cx="8164689" cy="4754739"/>
          </a:xfrm>
        </p:spPr>
        <p:txBody>
          <a:bodyPr/>
          <a:lstStyle/>
          <a:p>
            <a:pPr algn="l"/>
            <a:r>
              <a:rPr lang="en-US" dirty="0" smtClean="0"/>
              <a:t>Assignment of a reference type copies</a:t>
            </a:r>
          </a:p>
          <a:p>
            <a:pPr algn="l"/>
            <a:r>
              <a:rPr lang="en-US" dirty="0" smtClean="0"/>
              <a:t>a pointer to an object. The object is</a:t>
            </a:r>
          </a:p>
          <a:p>
            <a:pPr algn="l"/>
            <a:r>
              <a:rPr lang="en-US" i="1" dirty="0" smtClean="0"/>
              <a:t>not duplicated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   </a:t>
            </a:r>
            <a:r>
              <a:rPr lang="en-US" dirty="0" smtClean="0">
                <a:latin typeface="Courier"/>
                <a:cs typeface="Courier"/>
              </a:rPr>
              <a:t>B = A;  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85344" y="2596443"/>
            <a:ext cx="560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24704"/>
          <a:stretch/>
        </p:blipFill>
        <p:spPr>
          <a:xfrm>
            <a:off x="2532944" y="3613007"/>
            <a:ext cx="4134555" cy="124121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7490178" y="3958167"/>
            <a:ext cx="1080911" cy="8889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 flipV="1">
            <a:off x="6704188" y="4395612"/>
            <a:ext cx="785990" cy="70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85344" y="4076890"/>
            <a:ext cx="743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6685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04334"/>
            <a:ext cx="7772400" cy="11712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Assignment of Reference Types</a:t>
            </a:r>
            <a:br>
              <a:rPr lang="en-US" dirty="0" smtClean="0"/>
            </a:br>
            <a:r>
              <a:rPr lang="en-US" dirty="0" smtClean="0"/>
              <a:t>Leads to </a:t>
            </a:r>
            <a:r>
              <a:rPr lang="en-US" i="1" dirty="0" smtClean="0"/>
              <a:t>Sharing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70668"/>
            <a:ext cx="6400800" cy="3316110"/>
          </a:xfrm>
        </p:spPr>
        <p:txBody>
          <a:bodyPr/>
          <a:lstStyle/>
          <a:p>
            <a:pPr algn="l"/>
            <a:r>
              <a:rPr lang="en-US" dirty="0" smtClean="0"/>
              <a:t>Given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Courier"/>
                <a:cs typeface="Courier"/>
              </a:rPr>
              <a:t>A[1] = 1; </a:t>
            </a:r>
            <a:r>
              <a:rPr lang="en-US" dirty="0" smtClean="0"/>
              <a:t>causes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532944" y="2257778"/>
            <a:ext cx="6038145" cy="1310239"/>
            <a:chOff x="2532944" y="3613007"/>
            <a:chExt cx="6038145" cy="124121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 l="24704"/>
            <a:stretch/>
          </p:blipFill>
          <p:spPr>
            <a:xfrm>
              <a:off x="2532944" y="3613007"/>
              <a:ext cx="4134555" cy="12412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Rectangle 12"/>
            <p:cNvSpPr/>
            <p:nvPr/>
          </p:nvSpPr>
          <p:spPr>
            <a:xfrm>
              <a:off x="7490178" y="3958167"/>
              <a:ext cx="1080911" cy="888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B</a:t>
              </a:r>
              <a:endParaRPr lang="en-US" sz="2800" dirty="0"/>
            </a:p>
          </p:txBody>
        </p:sp>
        <p:cxnSp>
          <p:nvCxnSpPr>
            <p:cNvPr id="14" name="Straight Arrow Connector 13"/>
            <p:cNvCxnSpPr>
              <a:stCxn id="13" idx="1"/>
            </p:cNvCxnSpPr>
            <p:nvPr/>
          </p:nvCxnSpPr>
          <p:spPr>
            <a:xfrm flipH="1" flipV="1">
              <a:off x="6704188" y="4395613"/>
              <a:ext cx="785990" cy="7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685344" y="4076890"/>
              <a:ext cx="7436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A</a:t>
              </a:r>
              <a:endParaRPr lang="en-US" sz="28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78944" y="4408964"/>
            <a:ext cx="6038145" cy="1310239"/>
            <a:chOff x="2532944" y="3613007"/>
            <a:chExt cx="6038145" cy="1241214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 l="24704"/>
            <a:stretch/>
          </p:blipFill>
          <p:spPr>
            <a:xfrm>
              <a:off x="2532944" y="3613007"/>
              <a:ext cx="4134555" cy="12412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Rectangle 20"/>
            <p:cNvSpPr/>
            <p:nvPr/>
          </p:nvSpPr>
          <p:spPr>
            <a:xfrm>
              <a:off x="7490178" y="3958167"/>
              <a:ext cx="1080911" cy="888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B</a:t>
              </a:r>
              <a:endParaRPr lang="en-US" sz="2800" dirty="0"/>
            </a:p>
          </p:txBody>
        </p:sp>
        <p:cxnSp>
          <p:nvCxnSpPr>
            <p:cNvPr id="22" name="Straight Arrow Connector 21"/>
            <p:cNvCxnSpPr>
              <a:stCxn id="21" idx="1"/>
            </p:cNvCxnSpPr>
            <p:nvPr/>
          </p:nvCxnSpPr>
          <p:spPr>
            <a:xfrm flipH="1" flipV="1">
              <a:off x="6704188" y="4395613"/>
              <a:ext cx="785990" cy="7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685344" y="4076890"/>
              <a:ext cx="7436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A</a:t>
              </a:r>
              <a:endParaRPr lang="en-US" sz="28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4797778" y="4738298"/>
            <a:ext cx="832556" cy="94847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5458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10865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clone() to create a distinct copy of an Object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222"/>
            <a:ext cx="6400800" cy="4092222"/>
          </a:xfrm>
        </p:spPr>
        <p:txBody>
          <a:bodyPr/>
          <a:lstStyle/>
          <a:p>
            <a:pPr algn="l"/>
            <a:r>
              <a:rPr lang="en-US" dirty="0" smtClean="0">
                <a:latin typeface="Courier"/>
                <a:cs typeface="Courier"/>
              </a:rPr>
              <a:t>B = </a:t>
            </a:r>
            <a:r>
              <a:rPr lang="en-US" dirty="0" err="1" smtClean="0">
                <a:latin typeface="Courier"/>
                <a:cs typeface="Courier"/>
              </a:rPr>
              <a:t>A.clone</a:t>
            </a:r>
            <a:r>
              <a:rPr lang="en-US" dirty="0" smtClean="0">
                <a:latin typeface="Courier"/>
                <a:cs typeface="Courier"/>
              </a:rPr>
              <a:t>(); </a:t>
            </a:r>
          </a:p>
          <a:p>
            <a:pPr algn="l"/>
            <a:r>
              <a:rPr lang="en-US" dirty="0"/>
              <a:t>  </a:t>
            </a:r>
            <a:r>
              <a:rPr lang="en-US" dirty="0" smtClean="0"/>
              <a:t> creates: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24704"/>
          <a:stretch/>
        </p:blipFill>
        <p:spPr>
          <a:xfrm>
            <a:off x="2532944" y="4459111"/>
            <a:ext cx="4134555" cy="10442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24704"/>
          <a:stretch/>
        </p:blipFill>
        <p:spPr>
          <a:xfrm>
            <a:off x="2532944" y="3400777"/>
            <a:ext cx="4134555" cy="105833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890888" y="3767667"/>
            <a:ext cx="642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urier"/>
                <a:cs typeface="Courier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 rot="10800000" flipV="1">
            <a:off x="1890888" y="4645167"/>
            <a:ext cx="642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urier"/>
                <a:cs typeface="Courier"/>
              </a:rPr>
              <a:t>B</a:t>
            </a:r>
            <a:endParaRPr lang="en-US" sz="3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80280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2557"/>
            <a:ext cx="7772400" cy="1114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But clone() makes a copy only of the object itself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95222"/>
            <a:ext cx="6400800" cy="3471334"/>
          </a:xfrm>
        </p:spPr>
        <p:txBody>
          <a:bodyPr/>
          <a:lstStyle/>
          <a:p>
            <a:pPr algn="l"/>
            <a:r>
              <a:rPr lang="en-US" dirty="0" smtClean="0"/>
              <a:t>Objects accessed by references </a:t>
            </a:r>
            <a:r>
              <a:rPr lang="en-US" i="1" dirty="0" smtClean="0"/>
              <a:t>aren’t</a:t>
            </a:r>
            <a:r>
              <a:rPr lang="en-US" dirty="0" smtClean="0"/>
              <a:t> copied.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If we clone A we get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848556" y="4143022"/>
            <a:ext cx="3666066" cy="914401"/>
            <a:chOff x="1848556" y="4143022"/>
            <a:chExt cx="3666066" cy="914401"/>
          </a:xfrm>
        </p:grpSpPr>
        <p:sp>
          <p:nvSpPr>
            <p:cNvPr id="4" name="Rectangle 3"/>
            <p:cNvSpPr/>
            <p:nvPr/>
          </p:nvSpPr>
          <p:spPr>
            <a:xfrm>
              <a:off x="1848556" y="4143022"/>
              <a:ext cx="914400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A</a:t>
              </a:r>
              <a:endParaRPr lang="en-US" sz="24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600222" y="4143023"/>
              <a:ext cx="914400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B</a:t>
              </a:r>
              <a:endParaRPr lang="en-US" sz="2400" dirty="0"/>
            </a:p>
          </p:txBody>
        </p:sp>
        <p:cxnSp>
          <p:nvCxnSpPr>
            <p:cNvPr id="7" name="Straight Arrow Connector 6"/>
            <p:cNvCxnSpPr>
              <a:stCxn id="4" idx="3"/>
              <a:endCxn id="5" idx="1"/>
            </p:cNvCxnSpPr>
            <p:nvPr/>
          </p:nvCxnSpPr>
          <p:spPr>
            <a:xfrm>
              <a:off x="2762956" y="4600222"/>
              <a:ext cx="1837266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1860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46668"/>
            <a:ext cx="6400800" cy="33020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48556" y="1349022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057422" y="1349022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5" idx="3"/>
            <a:endCxn id="6" idx="1"/>
          </p:cNvCxnSpPr>
          <p:nvPr/>
        </p:nvCxnSpPr>
        <p:spPr>
          <a:xfrm>
            <a:off x="2762956" y="1806222"/>
            <a:ext cx="229446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848556" y="3124200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A’</a:t>
            </a:r>
            <a:endParaRPr lang="en-US" sz="2400" dirty="0"/>
          </a:p>
        </p:txBody>
      </p:sp>
      <p:cxnSp>
        <p:nvCxnSpPr>
          <p:cNvPr id="12" name="Straight Arrow Connector 11"/>
          <p:cNvCxnSpPr>
            <a:stCxn id="8" idx="3"/>
          </p:cNvCxnSpPr>
          <p:nvPr/>
        </p:nvCxnSpPr>
        <p:spPr>
          <a:xfrm flipV="1">
            <a:off x="2762956" y="2263424"/>
            <a:ext cx="2294466" cy="13179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46111" y="4769556"/>
            <a:ext cx="44414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Why isn’t B copied too?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542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73667"/>
            <a:ext cx="6400800" cy="4430183"/>
          </a:xfrm>
        </p:spPr>
        <p:txBody>
          <a:bodyPr/>
          <a:lstStyle/>
          <a:p>
            <a:pPr algn="l"/>
            <a:r>
              <a:rPr lang="en-US" dirty="0" smtClean="0"/>
              <a:t>Consider: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But you can create your own version of clone() if you wish!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48556" y="2492022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600222" y="2492023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6" name="Straight Arrow Connector 5"/>
          <p:cNvCxnSpPr>
            <a:stCxn id="4" idx="3"/>
            <a:endCxn id="5" idx="1"/>
          </p:cNvCxnSpPr>
          <p:nvPr/>
        </p:nvCxnSpPr>
        <p:spPr>
          <a:xfrm>
            <a:off x="2762956" y="2949222"/>
            <a:ext cx="183726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2762956" y="3217333"/>
            <a:ext cx="183726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195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59557"/>
            <a:ext cx="7772400" cy="1326443"/>
          </a:xfrm>
        </p:spPr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1388" y="2099027"/>
            <a:ext cx="7387167" cy="3728862"/>
          </a:xfrm>
        </p:spPr>
        <p:txBody>
          <a:bodyPr/>
          <a:lstStyle/>
          <a:p>
            <a:pPr algn="l"/>
            <a:r>
              <a:rPr lang="en-US" dirty="0" smtClean="0"/>
              <a:t>Individual data items, called </a:t>
            </a:r>
            <a:r>
              <a:rPr lang="en-US" i="1" dirty="0" smtClean="0"/>
              <a:t>nodes</a:t>
            </a:r>
            <a:r>
              <a:rPr lang="en-US" dirty="0" smtClean="0"/>
              <a:t>, are linked together using references: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Advantages: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Easy to reorder nodes (by changing links).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Easy to add extra nodes as needed.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200400"/>
            <a:ext cx="60833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93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849489"/>
          </a:xfrm>
        </p:spPr>
        <p:txBody>
          <a:bodyPr/>
          <a:lstStyle/>
          <a:p>
            <a:r>
              <a:rPr lang="en-US" dirty="0" smtClean="0"/>
              <a:t>What base do we use?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09889"/>
            <a:ext cx="6400800" cy="3893961"/>
          </a:xfrm>
        </p:spPr>
        <p:txBody>
          <a:bodyPr/>
          <a:lstStyle/>
          <a:p>
            <a:pPr algn="l"/>
            <a:r>
              <a:rPr lang="en-US" dirty="0" smtClean="0"/>
              <a:t>Usually base 2, but …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it doesn’t really matter.</a:t>
            </a:r>
          </a:p>
          <a:p>
            <a:pPr algn="l"/>
            <a:r>
              <a:rPr lang="en-US" dirty="0" smtClean="0"/>
              <a:t>Logs to different bases are related by a constant factor.</a:t>
            </a:r>
          </a:p>
          <a:p>
            <a:pPr algn="l"/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(x) is always 3.32… bigger than log</a:t>
            </a:r>
            <a:r>
              <a:rPr lang="en-US" baseline="-25000" dirty="0" smtClean="0"/>
              <a:t>10</a:t>
            </a:r>
            <a:r>
              <a:rPr lang="en-US" dirty="0" smtClean="0"/>
              <a:t>(x). </a:t>
            </a:r>
            <a:endParaRPr lang="en-US" dirty="0"/>
          </a:p>
          <a:p>
            <a:pPr algn="l"/>
            <a:r>
              <a:rPr lang="en-US" dirty="0" smtClean="0"/>
              <a:t>   Because  2</a:t>
            </a:r>
            <a:r>
              <a:rPr lang="en-US" baseline="30000" dirty="0" smtClean="0"/>
              <a:t>3.32… </a:t>
            </a:r>
            <a:r>
              <a:rPr lang="en-US" dirty="0" smtClean="0"/>
              <a:t>=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733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0111"/>
            <a:ext cx="6400800" cy="4529667"/>
          </a:xfrm>
        </p:spPr>
        <p:txBody>
          <a:bodyPr/>
          <a:lstStyle/>
          <a:p>
            <a:pPr lvl="0" algn="l"/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Disadvantages: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Each node needs a “next” field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Moving forward is tedious (one node at a time).</a:t>
            </a:r>
          </a:p>
          <a:p>
            <a:pPr marL="457200" lvl="0" indent="-457200" algn="l">
              <a:buFont typeface="Arial"/>
              <a:buChar char="•"/>
            </a:pPr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Moving backward is difficult or impossible.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611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004711"/>
          </a:xfrm>
        </p:spPr>
        <p:txBody>
          <a:bodyPr/>
          <a:lstStyle/>
          <a:p>
            <a:r>
              <a:rPr lang="en-US" dirty="0" smtClean="0"/>
              <a:t>Linked List in Java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1" y="1538111"/>
            <a:ext cx="7027332" cy="434622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public class </a:t>
            </a:r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&lt;E&gt;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//*** fields ***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private E data;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private </a:t>
            </a:r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&lt;E&gt; next;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//*** constructors **</a:t>
            </a:r>
            <a:r>
              <a:rPr lang="en-US" dirty="0" smtClean="0">
                <a:latin typeface="Courier"/>
                <a:cs typeface="Courier"/>
              </a:rPr>
              <a:t>* </a:t>
            </a:r>
            <a:r>
              <a:rPr lang="en-US" dirty="0" smtClean="0">
                <a:solidFill>
                  <a:srgbClr val="FF6600"/>
                </a:solidFill>
                <a:latin typeface="Courier"/>
                <a:cs typeface="Courier"/>
              </a:rPr>
              <a:t>(why two?)</a:t>
            </a:r>
            <a:endParaRPr lang="en-US" dirty="0">
              <a:solidFill>
                <a:srgbClr val="FF6600"/>
              </a:solidFill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public </a:t>
            </a:r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(E d)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this(d, null)</a:t>
            </a:r>
            <a:r>
              <a:rPr lang="en-US" dirty="0" smtClean="0">
                <a:latin typeface="Courier"/>
                <a:cs typeface="Courier"/>
              </a:rPr>
              <a:t>; 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 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public </a:t>
            </a:r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(E d, </a:t>
            </a:r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&lt;E&gt; n) {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    data = d;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next = n</a:t>
            </a:r>
            <a:r>
              <a:rPr lang="en-US" dirty="0" smtClean="0">
                <a:latin typeface="Courier"/>
                <a:cs typeface="Courier"/>
              </a:rPr>
              <a:t>; }</a:t>
            </a:r>
            <a:endParaRPr lang="en-US" dirty="0">
              <a:latin typeface="Courier"/>
              <a:cs typeface="Courier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59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6667" y="564444"/>
            <a:ext cx="7366000" cy="4839406"/>
          </a:xfrm>
        </p:spPr>
        <p:txBody>
          <a:bodyPr/>
          <a:lstStyle/>
          <a:p>
            <a:pPr algn="l"/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smtClean="0">
                <a:latin typeface="Courier"/>
                <a:cs typeface="Courier"/>
              </a:rPr>
              <a:t>methods to access fields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public E </a:t>
            </a:r>
            <a:r>
              <a:rPr lang="en-US" dirty="0" err="1">
                <a:latin typeface="Courier"/>
                <a:cs typeface="Courier"/>
              </a:rPr>
              <a:t>getData</a:t>
            </a:r>
            <a:r>
              <a:rPr lang="en-US" dirty="0">
                <a:latin typeface="Courier"/>
                <a:cs typeface="Courier"/>
              </a:rPr>
              <a:t>()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return data;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public </a:t>
            </a:r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&lt;E&gt; </a:t>
            </a:r>
            <a:r>
              <a:rPr lang="en-US" dirty="0" err="1">
                <a:latin typeface="Courier"/>
                <a:cs typeface="Courier"/>
              </a:rPr>
              <a:t>getNext</a:t>
            </a:r>
            <a:r>
              <a:rPr lang="en-US" dirty="0">
                <a:latin typeface="Courier"/>
                <a:cs typeface="Courier"/>
              </a:rPr>
              <a:t>()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return next;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11552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479778"/>
            <a:ext cx="8255000" cy="4924072"/>
          </a:xfrm>
        </p:spPr>
        <p:txBody>
          <a:bodyPr/>
          <a:lstStyle/>
          <a:p>
            <a:pPr algn="l"/>
            <a:r>
              <a:rPr lang="en-US" dirty="0">
                <a:latin typeface="Courier"/>
                <a:cs typeface="Courier"/>
              </a:rPr>
              <a:t> // </a:t>
            </a:r>
            <a:r>
              <a:rPr lang="en-US" dirty="0" smtClean="0">
                <a:latin typeface="Courier"/>
                <a:cs typeface="Courier"/>
              </a:rPr>
              <a:t>methods to modify </a:t>
            </a:r>
            <a:r>
              <a:rPr lang="en-US" dirty="0">
                <a:latin typeface="Courier"/>
                <a:cs typeface="Courier"/>
              </a:rPr>
              <a:t>fields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>
                <a:latin typeface="Courier"/>
                <a:cs typeface="Courier"/>
              </a:rPr>
              <a:t>void </a:t>
            </a:r>
            <a:r>
              <a:rPr lang="en-US" dirty="0" err="1">
                <a:latin typeface="Courier"/>
                <a:cs typeface="Courier"/>
              </a:rPr>
              <a:t>setData</a:t>
            </a:r>
            <a:r>
              <a:rPr lang="en-US" dirty="0">
                <a:latin typeface="Courier"/>
                <a:cs typeface="Courier"/>
              </a:rPr>
              <a:t>(E d) {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    data = d;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</a:t>
            </a:r>
            <a:r>
              <a:rPr lang="nl-NL" dirty="0" smtClean="0">
                <a:latin typeface="Courier"/>
                <a:cs typeface="Courier"/>
              </a:rPr>
              <a:t>}</a:t>
            </a:r>
            <a:endParaRPr lang="nl-NL" dirty="0">
              <a:latin typeface="Courier"/>
              <a:cs typeface="Courier"/>
            </a:endParaRPr>
          </a:p>
          <a:p>
            <a:pPr algn="l"/>
            <a:endParaRPr lang="nl-NL" dirty="0">
              <a:latin typeface="Courier"/>
              <a:cs typeface="Courier"/>
            </a:endParaRPr>
          </a:p>
          <a:p>
            <a:pPr algn="l"/>
            <a:r>
              <a:rPr lang="nl-NL" dirty="0">
                <a:latin typeface="Courier"/>
                <a:cs typeface="Courier"/>
              </a:rPr>
              <a:t>  </a:t>
            </a:r>
            <a:r>
              <a:rPr lang="nl-NL" dirty="0" smtClean="0">
                <a:latin typeface="Courier"/>
                <a:cs typeface="Courier"/>
              </a:rPr>
              <a:t>public </a:t>
            </a:r>
            <a:r>
              <a:rPr lang="nl-NL" dirty="0" err="1">
                <a:latin typeface="Courier"/>
                <a:cs typeface="Courier"/>
              </a:rPr>
              <a:t>void</a:t>
            </a:r>
            <a:r>
              <a:rPr lang="nl-NL" dirty="0">
                <a:latin typeface="Courier"/>
                <a:cs typeface="Courier"/>
              </a:rPr>
              <a:t> </a:t>
            </a:r>
            <a:r>
              <a:rPr lang="nl-NL" dirty="0" err="1">
                <a:latin typeface="Courier"/>
                <a:cs typeface="Courier"/>
              </a:rPr>
              <a:t>setNext</a:t>
            </a:r>
            <a:r>
              <a:rPr lang="nl-NL" dirty="0">
                <a:latin typeface="Courier"/>
                <a:cs typeface="Courier"/>
              </a:rPr>
              <a:t>(</a:t>
            </a:r>
            <a:r>
              <a:rPr lang="nl-NL" dirty="0" err="1">
                <a:latin typeface="Courier"/>
                <a:cs typeface="Courier"/>
              </a:rPr>
              <a:t>Listnode</a:t>
            </a:r>
            <a:r>
              <a:rPr lang="nl-NL" dirty="0">
                <a:latin typeface="Courier"/>
                <a:cs typeface="Courier"/>
              </a:rPr>
              <a:t>&lt;E&gt; n)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next = n;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4263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889"/>
            <a:ext cx="7772400" cy="95955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0222" y="1580444"/>
            <a:ext cx="7239000" cy="3823406"/>
          </a:xfrm>
        </p:spPr>
        <p:txBody>
          <a:bodyPr/>
          <a:lstStyle/>
          <a:p>
            <a:pPr algn="l"/>
            <a:r>
              <a:rPr lang="en-US" dirty="0" smtClean="0"/>
              <a:t>Create first node:</a:t>
            </a:r>
          </a:p>
          <a:p>
            <a:pPr algn="l"/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&lt;String&gt; l;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l </a:t>
            </a:r>
            <a:r>
              <a:rPr lang="en-US" dirty="0">
                <a:latin typeface="Courier"/>
                <a:cs typeface="Courier"/>
              </a:rPr>
              <a:t>= new </a:t>
            </a:r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&lt;String&gt;("ant")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endParaRPr lang="en-US" dirty="0">
              <a:latin typeface="Courier"/>
              <a:cs typeface="Courie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7766" t="40741"/>
          <a:stretch/>
        </p:blipFill>
        <p:spPr>
          <a:xfrm>
            <a:off x="1128862" y="3570106"/>
            <a:ext cx="4096331" cy="92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72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1444" y="663222"/>
            <a:ext cx="7718778" cy="4740628"/>
          </a:xfrm>
        </p:spPr>
        <p:txBody>
          <a:bodyPr/>
          <a:lstStyle/>
          <a:p>
            <a:pPr algn="l"/>
            <a:r>
              <a:rPr lang="en-US" dirty="0" smtClean="0"/>
              <a:t>Then add second node at end of list:</a:t>
            </a:r>
          </a:p>
          <a:p>
            <a:pPr algn="l"/>
            <a:endParaRPr lang="en-US" dirty="0"/>
          </a:p>
          <a:p>
            <a:pPr algn="l"/>
            <a:r>
              <a:rPr lang="en-US" sz="2600" dirty="0" err="1">
                <a:latin typeface="Courier"/>
                <a:cs typeface="Courier"/>
              </a:rPr>
              <a:t>l.setNext</a:t>
            </a:r>
            <a:r>
              <a:rPr lang="en-US" sz="2600" dirty="0" smtClean="0">
                <a:latin typeface="Courier"/>
                <a:cs typeface="Courier"/>
              </a:rPr>
              <a:t>(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smtClean="0">
                <a:latin typeface="Courier"/>
                <a:cs typeface="Courier"/>
              </a:rPr>
              <a:t>  new </a:t>
            </a:r>
            <a:r>
              <a:rPr lang="en-US" sz="2600" dirty="0" err="1">
                <a:latin typeface="Courier"/>
                <a:cs typeface="Courier"/>
              </a:rPr>
              <a:t>Listnode</a:t>
            </a:r>
            <a:r>
              <a:rPr lang="en-US" sz="2600" dirty="0">
                <a:latin typeface="Courier"/>
                <a:cs typeface="Courier"/>
              </a:rPr>
              <a:t>&lt;String&gt;("bat"))</a:t>
            </a:r>
            <a:r>
              <a:rPr lang="en-US" sz="2600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sz="2600" dirty="0">
              <a:latin typeface="Courier"/>
              <a:cs typeface="Courier"/>
            </a:endParaRPr>
          </a:p>
          <a:p>
            <a:pPr algn="l"/>
            <a:endParaRPr lang="en-US" sz="2600" dirty="0">
              <a:latin typeface="Courier"/>
              <a:cs typeface="Courie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4155" t="37037" r="-54155"/>
          <a:stretch/>
        </p:blipFill>
        <p:spPr>
          <a:xfrm>
            <a:off x="1521179" y="3330221"/>
            <a:ext cx="8579859" cy="68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644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903110"/>
          </a:xfrm>
        </p:spPr>
        <p:txBody>
          <a:bodyPr/>
          <a:lstStyle/>
          <a:p>
            <a:r>
              <a:rPr lang="en-US" dirty="0" smtClean="0"/>
              <a:t>Adding a Node into a Linked List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38111"/>
            <a:ext cx="6400800" cy="3865739"/>
          </a:xfrm>
        </p:spPr>
        <p:txBody>
          <a:bodyPr/>
          <a:lstStyle/>
          <a:p>
            <a:pPr algn="l"/>
            <a:r>
              <a:rPr lang="en-US" dirty="0" smtClean="0"/>
              <a:t>Assume </a:t>
            </a:r>
            <a:r>
              <a:rPr lang="en-US" sz="2600" dirty="0">
                <a:latin typeface="Courier"/>
                <a:cs typeface="Courier"/>
              </a:rPr>
              <a:t>l</a:t>
            </a:r>
            <a:r>
              <a:rPr lang="en-US" dirty="0" smtClean="0"/>
              <a:t> points to start of list,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n</a:t>
            </a:r>
            <a:r>
              <a:rPr lang="en-US" dirty="0" smtClean="0"/>
              <a:t>  points to node </a:t>
            </a:r>
            <a:r>
              <a:rPr lang="en-US" i="1" dirty="0" smtClean="0"/>
              <a:t>after which </a:t>
            </a:r>
            <a:r>
              <a:rPr lang="en-US" dirty="0" smtClean="0"/>
              <a:t>to insert: 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0082" b="75103"/>
          <a:stretch/>
        </p:blipFill>
        <p:spPr>
          <a:xfrm>
            <a:off x="1254477" y="2991555"/>
            <a:ext cx="5888599" cy="140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583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05556"/>
            <a:ext cx="6400800" cy="4826000"/>
          </a:xfrm>
        </p:spPr>
        <p:txBody>
          <a:bodyPr/>
          <a:lstStyle/>
          <a:p>
            <a:pPr algn="l"/>
            <a:r>
              <a:rPr lang="en-US" dirty="0" smtClean="0"/>
              <a:t>Create node to be inserted: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>
                <a:latin typeface="Courier"/>
                <a:cs typeface="Courier"/>
              </a:rPr>
              <a:t>Listnode</a:t>
            </a:r>
            <a:r>
              <a:rPr lang="en-US" dirty="0" smtClean="0">
                <a:latin typeface="Courier"/>
                <a:cs typeface="Courier"/>
              </a:rPr>
              <a:t>&lt;String&gt; </a:t>
            </a:r>
            <a:r>
              <a:rPr lang="en-US" dirty="0" err="1" smtClean="0">
                <a:latin typeface="Courier"/>
                <a:cs typeface="Courier"/>
              </a:rPr>
              <a:t>tmp</a:t>
            </a:r>
            <a:r>
              <a:rPr lang="en-US" dirty="0" smtClean="0">
                <a:latin typeface="Courier"/>
                <a:cs typeface="Courier"/>
              </a:rPr>
              <a:t> =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new </a:t>
            </a:r>
            <a:r>
              <a:rPr lang="en-US" dirty="0" err="1" smtClean="0">
                <a:latin typeface="Courier"/>
                <a:cs typeface="Courier"/>
              </a:rPr>
              <a:t>Listnode</a:t>
            </a:r>
            <a:r>
              <a:rPr lang="en-US" dirty="0" smtClean="0">
                <a:latin typeface="Courier"/>
                <a:cs typeface="Courier"/>
              </a:rPr>
              <a:t>&lt;String&gt;(“xxx”);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818" t="31070" r="-1" b="62140"/>
          <a:stretch/>
        </p:blipFill>
        <p:spPr>
          <a:xfrm>
            <a:off x="254000" y="3393720"/>
            <a:ext cx="5500162" cy="77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209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91444"/>
            <a:ext cx="6953956" cy="4712406"/>
          </a:xfrm>
        </p:spPr>
        <p:txBody>
          <a:bodyPr/>
          <a:lstStyle/>
          <a:p>
            <a:pPr algn="l"/>
            <a:r>
              <a:rPr lang="en-US" dirty="0" smtClean="0"/>
              <a:t>Set the new node’s next field: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/>
              <a:t>tmp.setNext</a:t>
            </a:r>
            <a:r>
              <a:rPr lang="en-US" dirty="0" smtClean="0"/>
              <a:t>( </a:t>
            </a:r>
            <a:r>
              <a:rPr lang="en-US" dirty="0" err="1" smtClean="0"/>
              <a:t>n.getNext</a:t>
            </a:r>
            <a:r>
              <a:rPr lang="en-US" dirty="0" smtClean="0"/>
              <a:t>() );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191" t="56628" b="25720"/>
          <a:stretch/>
        </p:blipFill>
        <p:spPr>
          <a:xfrm>
            <a:off x="1143000" y="2342444"/>
            <a:ext cx="5737139" cy="1661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645" t="59410" r="47482" b="37555"/>
          <a:stretch/>
        </p:blipFill>
        <p:spPr>
          <a:xfrm>
            <a:off x="1142999" y="2271013"/>
            <a:ext cx="2963333" cy="150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7508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8556"/>
            <a:ext cx="6400800" cy="4825294"/>
          </a:xfrm>
        </p:spPr>
        <p:txBody>
          <a:bodyPr/>
          <a:lstStyle/>
          <a:p>
            <a:pPr algn="l"/>
            <a:r>
              <a:rPr lang="en-US" dirty="0" smtClean="0"/>
              <a:t>Reset </a:t>
            </a:r>
            <a:r>
              <a:rPr lang="en-US" dirty="0">
                <a:latin typeface="Courier"/>
                <a:cs typeface="Courier"/>
              </a:rPr>
              <a:t>n</a:t>
            </a:r>
            <a:r>
              <a:rPr lang="en-US" dirty="0" smtClean="0"/>
              <a:t>’s next </a:t>
            </a:r>
            <a:r>
              <a:rPr lang="en-US" dirty="0">
                <a:latin typeface="Courier"/>
                <a:cs typeface="Courier"/>
              </a:rPr>
              <a:t>field</a:t>
            </a:r>
            <a:r>
              <a:rPr lang="en-US" dirty="0" smtClean="0"/>
              <a:t>: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>
                <a:latin typeface="Courier"/>
                <a:cs typeface="Courier"/>
              </a:rPr>
              <a:t>n.setNext</a:t>
            </a:r>
            <a:r>
              <a:rPr lang="en-US" dirty="0" smtClean="0">
                <a:latin typeface="Courier"/>
                <a:cs typeface="Courier"/>
              </a:rPr>
              <a:t> ( </a:t>
            </a:r>
            <a:r>
              <a:rPr lang="en-US" dirty="0" err="1" smtClean="0">
                <a:latin typeface="Courier"/>
                <a:cs typeface="Courier"/>
              </a:rPr>
              <a:t>tmp</a:t>
            </a:r>
            <a:r>
              <a:rPr lang="en-US" dirty="0" smtClean="0">
                <a:latin typeface="Courier"/>
                <a:cs typeface="Courier"/>
              </a:rPr>
              <a:t> );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endParaRPr lang="en-US" dirty="0">
              <a:latin typeface="Courier"/>
              <a:cs typeface="Courie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80453"/>
          <a:stretch/>
        </p:blipFill>
        <p:spPr>
          <a:xfrm>
            <a:off x="1522588" y="2596444"/>
            <a:ext cx="5118568" cy="16057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3290" t="95082"/>
          <a:stretch/>
        </p:blipFill>
        <p:spPr>
          <a:xfrm>
            <a:off x="959555" y="2736850"/>
            <a:ext cx="2390889" cy="4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108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6890"/>
            <a:ext cx="7772400" cy="1397000"/>
          </a:xfrm>
        </p:spPr>
        <p:txBody>
          <a:bodyPr/>
          <a:lstStyle/>
          <a:p>
            <a:r>
              <a:rPr lang="en-US" dirty="0" smtClean="0"/>
              <a:t>Many useful algorithms are </a:t>
            </a:r>
            <a:br>
              <a:rPr lang="en-US" dirty="0" smtClean="0"/>
            </a:br>
            <a:r>
              <a:rPr lang="en-US" dirty="0" smtClean="0"/>
              <a:t>n log(n) in complexity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96583"/>
            <a:ext cx="6400800" cy="1752600"/>
          </a:xfrm>
        </p:spPr>
        <p:txBody>
          <a:bodyPr/>
          <a:lstStyle/>
          <a:p>
            <a:pPr algn="l"/>
            <a:r>
              <a:rPr lang="en-US" dirty="0" smtClean="0"/>
              <a:t>This is </a:t>
            </a:r>
            <a:r>
              <a:rPr lang="en-US" i="1" dirty="0" smtClean="0"/>
              <a:t>way better </a:t>
            </a:r>
            <a:r>
              <a:rPr lang="en-US" dirty="0" smtClean="0"/>
              <a:t>than an n</a:t>
            </a:r>
            <a:r>
              <a:rPr lang="en-US" baseline="30000" dirty="0" smtClean="0"/>
              <a:t>2</a:t>
            </a:r>
            <a:r>
              <a:rPr lang="en-US" dirty="0" smtClean="0"/>
              <a:t> algorithm</a:t>
            </a:r>
          </a:p>
          <a:p>
            <a:pPr algn="l"/>
            <a:r>
              <a:rPr lang="en-US" dirty="0" smtClean="0"/>
              <a:t>(because log(n) grows slowly as n grows).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068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2779"/>
            <a:ext cx="7772400" cy="1199443"/>
          </a:xfrm>
        </p:spPr>
        <p:txBody>
          <a:bodyPr/>
          <a:lstStyle/>
          <a:p>
            <a:r>
              <a:rPr lang="en-US" dirty="0" smtClean="0"/>
              <a:t>Removing a Node from a List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82890"/>
            <a:ext cx="6400800" cy="3019778"/>
          </a:xfrm>
        </p:spPr>
        <p:txBody>
          <a:bodyPr/>
          <a:lstStyle/>
          <a:p>
            <a:pPr algn="l"/>
            <a:r>
              <a:rPr lang="en-US" dirty="0" smtClean="0"/>
              <a:t>Goal: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Remove node </a:t>
            </a:r>
            <a:r>
              <a:rPr lang="en-US" dirty="0" smtClean="0">
                <a:latin typeface="Courier"/>
                <a:cs typeface="Courier"/>
              </a:rPr>
              <a:t>n</a:t>
            </a:r>
            <a:r>
              <a:rPr lang="en-US" dirty="0" smtClean="0"/>
              <a:t> from list </a:t>
            </a:r>
            <a:r>
              <a:rPr lang="en-US" dirty="0">
                <a:latin typeface="Courier"/>
                <a:cs typeface="Courier"/>
              </a:rPr>
              <a:t>l</a:t>
            </a:r>
          </a:p>
          <a:p>
            <a:pPr algn="l"/>
            <a:r>
              <a:rPr lang="en-US" dirty="0" smtClean="0"/>
              <a:t>Approach: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Find </a:t>
            </a:r>
            <a:r>
              <a:rPr lang="en-US" dirty="0">
                <a:latin typeface="Courier"/>
                <a:cs typeface="Courier"/>
              </a:rPr>
              <a:t>n</a:t>
            </a:r>
            <a:r>
              <a:rPr lang="en-US" dirty="0" smtClean="0"/>
              <a:t>’s predecessor in the list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Link that predecessor to </a:t>
            </a:r>
            <a:r>
              <a:rPr lang="en-US" dirty="0">
                <a:latin typeface="Courier"/>
                <a:cs typeface="Courier"/>
              </a:rPr>
              <a:t>n</a:t>
            </a:r>
            <a:r>
              <a:rPr lang="en-US" dirty="0" smtClean="0"/>
              <a:t>’s successor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387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6778"/>
            <a:ext cx="6400800" cy="479707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086" y="1562101"/>
            <a:ext cx="5918001" cy="400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30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1557"/>
            <a:ext cx="7772400" cy="1269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 search from head of list (l) to find n’s predecessor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8555" y="2159000"/>
            <a:ext cx="7535333" cy="218722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err="1">
                <a:latin typeface="Courier"/>
                <a:cs typeface="Courier"/>
              </a:rPr>
              <a:t>Listnode</a:t>
            </a:r>
            <a:r>
              <a:rPr lang="en-US" dirty="0">
                <a:latin typeface="Courier"/>
                <a:cs typeface="Courier"/>
              </a:rPr>
              <a:t>&lt;String&gt;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 = l;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while (</a:t>
            </a:r>
            <a:r>
              <a:rPr lang="en-US" dirty="0" err="1">
                <a:latin typeface="Courier"/>
                <a:cs typeface="Courier"/>
              </a:rPr>
              <a:t>tmp.getNext</a:t>
            </a:r>
            <a:r>
              <a:rPr lang="en-US" dirty="0">
                <a:latin typeface="Courier"/>
                <a:cs typeface="Courier"/>
              </a:rPr>
              <a:t>() != n) 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// find the node before n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tmp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err="1">
                <a:latin typeface="Courier"/>
                <a:cs typeface="Courier"/>
              </a:rPr>
              <a:t>tmp.getNext</a:t>
            </a:r>
            <a:r>
              <a:rPr lang="en-US" dirty="0">
                <a:latin typeface="Courier"/>
                <a:cs typeface="Courier"/>
              </a:rPr>
              <a:t>();  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/>
              <a:t>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19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445"/>
            <a:ext cx="7772400" cy="2909006"/>
          </a:xfrm>
        </p:spPr>
        <p:txBody>
          <a:bodyPr/>
          <a:lstStyle/>
          <a:p>
            <a:r>
              <a:rPr lang="en-US" dirty="0" smtClean="0"/>
              <a:t>We then reset the Predecessor’s next field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82333"/>
            <a:ext cx="7086600" cy="2821517"/>
          </a:xfrm>
        </p:spPr>
        <p:txBody>
          <a:bodyPr/>
          <a:lstStyle/>
          <a:p>
            <a:pPr algn="l"/>
            <a:r>
              <a:rPr lang="en-US" dirty="0" err="1">
                <a:latin typeface="Courier"/>
                <a:cs typeface="Courier"/>
              </a:rPr>
              <a:t>tmp.setNext</a:t>
            </a:r>
            <a:r>
              <a:rPr lang="en-US" dirty="0">
                <a:latin typeface="Courier"/>
                <a:cs typeface="Courier"/>
              </a:rPr>
              <a:t>( </a:t>
            </a:r>
            <a:r>
              <a:rPr lang="en-US" dirty="0" err="1">
                <a:latin typeface="Courier"/>
                <a:cs typeface="Courier"/>
              </a:rPr>
              <a:t>n.getNext</a:t>
            </a:r>
            <a:r>
              <a:rPr lang="en-US" dirty="0">
                <a:latin typeface="Courier"/>
                <a:cs typeface="Courier"/>
              </a:rPr>
              <a:t>() ); 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// remove n from the linked 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49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800" y="716492"/>
            <a:ext cx="7772400" cy="1470025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/>
              <a:t>Special Case Alert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1556"/>
            <a:ext cx="6699956" cy="368229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What happens if n is first element of list?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It has no predecessor!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How does the code fail?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while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tmp.getNext</a:t>
            </a:r>
            <a:r>
              <a:rPr lang="en-US" dirty="0">
                <a:latin typeface="Courier"/>
                <a:cs typeface="Courier"/>
              </a:rPr>
              <a:t>() != n) {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tmp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err="1">
                <a:latin typeface="Courier"/>
                <a:cs typeface="Courier"/>
              </a:rPr>
              <a:t>tmp.getNext</a:t>
            </a:r>
            <a:r>
              <a:rPr lang="en-US" dirty="0">
                <a:latin typeface="Courier"/>
                <a:cs typeface="Courier"/>
              </a:rPr>
              <a:t>();   </a:t>
            </a:r>
          </a:p>
          <a:p>
            <a:pPr algn="l"/>
            <a:r>
              <a:rPr lang="en-US" dirty="0" smtClean="0"/>
              <a:t>     }</a:t>
            </a:r>
            <a:endParaRPr lang="en-US" dirty="0"/>
          </a:p>
          <a:p>
            <a:pPr algn="l"/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46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7223"/>
            <a:ext cx="7772400" cy="1114777"/>
          </a:xfrm>
        </p:spPr>
        <p:txBody>
          <a:bodyPr/>
          <a:lstStyle/>
          <a:p>
            <a:r>
              <a:rPr lang="en-US" dirty="0" smtClean="0"/>
              <a:t>How do we handle this?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76778"/>
            <a:ext cx="6400800" cy="3527072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Add special case code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Make sure every node has a predecessor!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01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18445"/>
            <a:ext cx="7772400" cy="1030111"/>
          </a:xfrm>
        </p:spPr>
        <p:txBody>
          <a:bodyPr/>
          <a:lstStyle/>
          <a:p>
            <a:r>
              <a:rPr lang="en-US" dirty="0" smtClean="0"/>
              <a:t>Enhanced Code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111" y="1693333"/>
            <a:ext cx="8226777" cy="3710517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if (l == n)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// special case: n is the first node in the list</a:t>
            </a:r>
          </a:p>
          <a:p>
            <a:pPr algn="l"/>
            <a:r>
              <a:rPr lang="ro-RO" dirty="0">
                <a:latin typeface="Courier"/>
                <a:cs typeface="Courier"/>
              </a:rPr>
              <a:t>    l = n.getNext();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} </a:t>
            </a:r>
            <a:r>
              <a:rPr lang="da-DK" dirty="0" err="1">
                <a:latin typeface="Courier"/>
                <a:cs typeface="Courier"/>
              </a:rPr>
              <a:t>else</a:t>
            </a:r>
            <a:r>
              <a:rPr lang="da-DK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// general case: find the node </a:t>
            </a:r>
            <a:r>
              <a:rPr lang="da-DK" dirty="0" err="1">
                <a:latin typeface="Courier"/>
                <a:cs typeface="Courier"/>
              </a:rPr>
              <a:t>before</a:t>
            </a:r>
            <a:r>
              <a:rPr lang="da-DK" dirty="0">
                <a:latin typeface="Courier"/>
                <a:cs typeface="Courier"/>
              </a:rPr>
              <a:t> n, </a:t>
            </a:r>
            <a:r>
              <a:rPr lang="da-DK" dirty="0" err="1">
                <a:latin typeface="Courier"/>
                <a:cs typeface="Courier"/>
              </a:rPr>
              <a:t>then</a:t>
            </a:r>
            <a:r>
              <a:rPr lang="da-DK" dirty="0">
                <a:latin typeface="Courier"/>
                <a:cs typeface="Courier"/>
              </a:rPr>
              <a:t> "</a:t>
            </a:r>
            <a:r>
              <a:rPr lang="da-DK" dirty="0" err="1">
                <a:latin typeface="Courier"/>
                <a:cs typeface="Courier"/>
              </a:rPr>
              <a:t>unlink</a:t>
            </a:r>
            <a:r>
              <a:rPr lang="da-DK" dirty="0">
                <a:latin typeface="Courier"/>
                <a:cs typeface="Courier"/>
              </a:rPr>
              <a:t>" n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err="1">
                <a:latin typeface="Courier"/>
                <a:cs typeface="Courier"/>
              </a:rPr>
              <a:t>Listnode</a:t>
            </a:r>
            <a:r>
              <a:rPr lang="da-DK" dirty="0">
                <a:latin typeface="Courier"/>
                <a:cs typeface="Courier"/>
              </a:rPr>
              <a:t>&lt;</a:t>
            </a:r>
            <a:r>
              <a:rPr lang="da-DK" dirty="0" err="1">
                <a:latin typeface="Courier"/>
                <a:cs typeface="Courier"/>
              </a:rPr>
              <a:t>String</a:t>
            </a:r>
            <a:r>
              <a:rPr lang="da-DK" dirty="0">
                <a:latin typeface="Courier"/>
                <a:cs typeface="Courier"/>
              </a:rPr>
              <a:t>&gt; </a:t>
            </a:r>
            <a:r>
              <a:rPr lang="da-DK" dirty="0" err="1">
                <a:latin typeface="Courier"/>
                <a:cs typeface="Courier"/>
              </a:rPr>
              <a:t>tmp</a:t>
            </a:r>
            <a:r>
              <a:rPr lang="da-DK" dirty="0">
                <a:latin typeface="Courier"/>
                <a:cs typeface="Courier"/>
              </a:rPr>
              <a:t> = l;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err="1">
                <a:latin typeface="Courier"/>
                <a:cs typeface="Courier"/>
              </a:rPr>
              <a:t>while</a:t>
            </a:r>
            <a:r>
              <a:rPr lang="da-DK" dirty="0">
                <a:latin typeface="Courier"/>
                <a:cs typeface="Courier"/>
              </a:rPr>
              <a:t> (</a:t>
            </a:r>
            <a:r>
              <a:rPr lang="da-DK" dirty="0" err="1">
                <a:latin typeface="Courier"/>
                <a:cs typeface="Courier"/>
              </a:rPr>
              <a:t>tmp.getNext</a:t>
            </a:r>
            <a:r>
              <a:rPr lang="da-DK" dirty="0">
                <a:latin typeface="Courier"/>
                <a:cs typeface="Courier"/>
              </a:rPr>
              <a:t>() != n) {  // find the node </a:t>
            </a:r>
            <a:r>
              <a:rPr lang="da-DK" dirty="0" err="1">
                <a:latin typeface="Courier"/>
                <a:cs typeface="Courier"/>
              </a:rPr>
              <a:t>before</a:t>
            </a:r>
            <a:r>
              <a:rPr lang="da-DK" dirty="0">
                <a:latin typeface="Courier"/>
                <a:cs typeface="Courier"/>
              </a:rPr>
              <a:t> n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    </a:t>
            </a:r>
            <a:r>
              <a:rPr lang="da-DK" dirty="0" err="1">
                <a:latin typeface="Courier"/>
                <a:cs typeface="Courier"/>
              </a:rPr>
              <a:t>tmp</a:t>
            </a:r>
            <a:r>
              <a:rPr lang="da-DK" dirty="0">
                <a:latin typeface="Courier"/>
                <a:cs typeface="Courier"/>
              </a:rPr>
              <a:t> = </a:t>
            </a:r>
            <a:r>
              <a:rPr lang="da-DK" dirty="0" err="1">
                <a:latin typeface="Courier"/>
                <a:cs typeface="Courier"/>
              </a:rPr>
              <a:t>tmp.getNext</a:t>
            </a:r>
            <a:r>
              <a:rPr lang="da-DK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err="1">
                <a:latin typeface="Courier"/>
                <a:cs typeface="Courier"/>
              </a:rPr>
              <a:t>tmp.setNext</a:t>
            </a:r>
            <a:r>
              <a:rPr lang="da-DK" dirty="0">
                <a:latin typeface="Courier"/>
                <a:cs typeface="Courier"/>
              </a:rPr>
              <a:t>(</a:t>
            </a:r>
            <a:r>
              <a:rPr lang="da-DK" dirty="0" err="1">
                <a:latin typeface="Courier"/>
                <a:cs typeface="Courier"/>
              </a:rPr>
              <a:t>n.getNext</a:t>
            </a:r>
            <a:r>
              <a:rPr lang="da-DK" dirty="0">
                <a:latin typeface="Courier"/>
                <a:cs typeface="Courier"/>
              </a:rPr>
              <a:t>());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}</a:t>
            </a:r>
            <a:endParaRPr lang="da-DK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4935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8334"/>
            <a:ext cx="7772400" cy="889000"/>
          </a:xfrm>
        </p:spPr>
        <p:txBody>
          <a:bodyPr/>
          <a:lstStyle/>
          <a:p>
            <a:r>
              <a:rPr lang="en-US" dirty="0" smtClean="0"/>
              <a:t>Null List Reference vs. Null List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47334"/>
            <a:ext cx="6400800" cy="3456516"/>
          </a:xfrm>
        </p:spPr>
        <p:txBody>
          <a:bodyPr/>
          <a:lstStyle/>
          <a:p>
            <a:pPr algn="l"/>
            <a:r>
              <a:rPr lang="en-US" dirty="0" smtClean="0"/>
              <a:t>If </a:t>
            </a:r>
            <a:r>
              <a:rPr lang="en-US" dirty="0" smtClean="0">
                <a:latin typeface="Courier"/>
                <a:cs typeface="Courier"/>
              </a:rPr>
              <a:t>L</a:t>
            </a:r>
            <a:r>
              <a:rPr lang="en-US" dirty="0" smtClean="0"/>
              <a:t> is a variable of type </a:t>
            </a:r>
            <a:r>
              <a:rPr lang="en-US" dirty="0" err="1" smtClean="0">
                <a:latin typeface="Courier"/>
                <a:cs typeface="Courier"/>
              </a:rPr>
              <a:t>Listnode</a:t>
            </a:r>
            <a:r>
              <a:rPr lang="en-US" dirty="0" smtClean="0"/>
              <a:t>, what does </a:t>
            </a:r>
            <a:r>
              <a:rPr lang="en-US" dirty="0" smtClean="0">
                <a:latin typeface="Courier"/>
                <a:cs typeface="Courier"/>
              </a:rPr>
              <a:t>L == null </a:t>
            </a:r>
            <a:r>
              <a:rPr lang="en-US" dirty="0" smtClean="0"/>
              <a:t>mean?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Courier"/>
                <a:cs typeface="Courier"/>
              </a:rPr>
              <a:t>L</a:t>
            </a:r>
            <a:r>
              <a:rPr lang="en-US" dirty="0" smtClean="0"/>
              <a:t> is a null list (size == 0)  </a:t>
            </a:r>
          </a:p>
          <a:p>
            <a:pPr algn="l"/>
            <a:r>
              <a:rPr lang="en-US" dirty="0" smtClean="0"/>
              <a:t>      </a:t>
            </a:r>
            <a:r>
              <a:rPr lang="en-US" dirty="0" smtClean="0">
                <a:solidFill>
                  <a:srgbClr val="FF6600"/>
                </a:solidFill>
              </a:rPr>
              <a:t>Maybe not!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Courier"/>
                <a:cs typeface="Courier"/>
              </a:rPr>
              <a:t>L</a:t>
            </a:r>
            <a:r>
              <a:rPr lang="en-US" dirty="0" smtClean="0"/>
              <a:t> may be uninitialized (undefined)</a:t>
            </a:r>
          </a:p>
          <a:p>
            <a:pPr algn="l"/>
            <a:r>
              <a:rPr lang="en-US" dirty="0" smtClean="0"/>
              <a:t>These two interpretations are different!</a:t>
            </a:r>
          </a:p>
        </p:txBody>
      </p:sp>
    </p:spTree>
    <p:extLst>
      <p:ext uri="{BB962C8B-B14F-4D97-AF65-F5344CB8AC3E}">
        <p14:creationId xmlns:p14="http://schemas.microsoft.com/office/powerpoint/2010/main" val="619119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7889"/>
            <a:ext cx="7772400" cy="1255889"/>
          </a:xfrm>
        </p:spPr>
        <p:txBody>
          <a:bodyPr/>
          <a:lstStyle/>
          <a:p>
            <a:r>
              <a:rPr lang="en-US" dirty="0" smtClean="0"/>
              <a:t>Header Nodes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93333"/>
            <a:ext cx="6400800" cy="4106334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To distinguish between an undefined list and an empty (or null) list, we can add</a:t>
            </a:r>
          </a:p>
          <a:p>
            <a:pPr algn="l"/>
            <a:r>
              <a:rPr lang="en-US" dirty="0" smtClean="0"/>
              <a:t>an extra </a:t>
            </a:r>
            <a:r>
              <a:rPr lang="en-US" dirty="0" smtClean="0">
                <a:solidFill>
                  <a:srgbClr val="FF6600"/>
                </a:solidFill>
              </a:rPr>
              <a:t>header</a:t>
            </a:r>
            <a:r>
              <a:rPr lang="en-US" dirty="0" smtClean="0"/>
              <a:t> node at the start of each list.</a:t>
            </a:r>
          </a:p>
          <a:p>
            <a:pPr algn="l"/>
            <a:r>
              <a:rPr lang="en-US" dirty="0" smtClean="0"/>
              <a:t>All lists now have at least one node. So an empty list </a:t>
            </a:r>
            <a:r>
              <a:rPr lang="en-US" dirty="0" smtClean="0">
                <a:solidFill>
                  <a:srgbClr val="FF6600"/>
                </a:solidFill>
              </a:rPr>
              <a:t>isn’t</a:t>
            </a:r>
            <a:r>
              <a:rPr lang="en-US" dirty="0" smtClean="0"/>
              <a:t> equal to null.</a:t>
            </a:r>
          </a:p>
          <a:p>
            <a:pPr algn="l"/>
            <a:r>
              <a:rPr lang="en-US" dirty="0" smtClean="0"/>
              <a:t>Moreover, inserting a node at the start of a list is easy – it is placed just after the header node!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662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77333"/>
            <a:ext cx="7772400" cy="84666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LinkedList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36889"/>
            <a:ext cx="6400800" cy="3766961"/>
          </a:xfrm>
        </p:spPr>
        <p:txBody>
          <a:bodyPr/>
          <a:lstStyle/>
          <a:p>
            <a:pPr algn="l"/>
            <a:r>
              <a:rPr lang="en-US" dirty="0" smtClean="0"/>
              <a:t>Let’s implement a class that implements the </a:t>
            </a:r>
            <a:r>
              <a:rPr lang="en-US" dirty="0" err="1" smtClean="0">
                <a:latin typeface="Courier"/>
                <a:cs typeface="Courier"/>
              </a:rPr>
              <a:t>ListADT</a:t>
            </a:r>
            <a:r>
              <a:rPr lang="en-US" dirty="0" smtClean="0"/>
              <a:t> interface using a linked list rather than an array.</a:t>
            </a:r>
          </a:p>
          <a:p>
            <a:pPr algn="l"/>
            <a:r>
              <a:rPr lang="en-US" dirty="0" smtClean="0"/>
              <a:t>We’ll use a header node to illustrate its utility.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80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8557"/>
            <a:ext cx="7772400" cy="1030110"/>
          </a:xfrm>
        </p:spPr>
        <p:txBody>
          <a:bodyPr/>
          <a:lstStyle/>
          <a:p>
            <a:r>
              <a:rPr lang="en-US" dirty="0" smtClean="0"/>
              <a:t>Example: Giving a Toast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95778"/>
            <a:ext cx="6400800" cy="4670777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Fill the glasses.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Linear complexity</a:t>
            </a:r>
          </a:p>
          <a:p>
            <a:pPr marL="514350" indent="-514350" algn="l">
              <a:buAutoNum type="arabicPeriod" startAt="2"/>
            </a:pPr>
            <a:r>
              <a:rPr lang="en-US" dirty="0" smtClean="0"/>
              <a:t>Raise glasses &amp; give the toast     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 Constant time</a:t>
            </a:r>
          </a:p>
          <a:p>
            <a:pPr algn="l"/>
            <a:r>
              <a:rPr lang="en-US" dirty="0" smtClean="0"/>
              <a:t>3. Clink glasses.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Person 1 clinks with persons 2 to N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Person 2 </a:t>
            </a:r>
            <a:r>
              <a:rPr lang="en-US" dirty="0"/>
              <a:t>clinks with persons </a:t>
            </a:r>
            <a:r>
              <a:rPr lang="en-US" dirty="0" smtClean="0"/>
              <a:t>3 </a:t>
            </a:r>
            <a:r>
              <a:rPr lang="en-US" dirty="0"/>
              <a:t>to </a:t>
            </a:r>
            <a:r>
              <a:rPr lang="en-US" dirty="0" smtClean="0"/>
              <a:t>N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…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Person N-1 </a:t>
            </a:r>
            <a:r>
              <a:rPr lang="en-US" dirty="0"/>
              <a:t>clinks with </a:t>
            </a:r>
            <a:r>
              <a:rPr lang="en-US" dirty="0" smtClean="0"/>
              <a:t>person N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440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5188"/>
            <a:ext cx="7772400" cy="1470025"/>
          </a:xfrm>
        </p:spPr>
        <p:txBody>
          <a:bodyPr/>
          <a:lstStyle/>
          <a:p>
            <a:r>
              <a:rPr lang="en-US" dirty="0" smtClean="0"/>
              <a:t>Interface definition for </a:t>
            </a:r>
            <a:r>
              <a:rPr lang="en-US" dirty="0" err="1" smtClean="0"/>
              <a:t>ListADT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16674"/>
            <a:ext cx="6400800" cy="4684404"/>
          </a:xfrm>
        </p:spPr>
        <p:txBody>
          <a:bodyPr/>
          <a:lstStyle/>
          <a:p>
            <a:pPr algn="l"/>
            <a:r>
              <a:rPr lang="en-US" dirty="0">
                <a:latin typeface="Courier"/>
                <a:cs typeface="Courier"/>
              </a:rPr>
              <a:t>public interface </a:t>
            </a:r>
            <a:r>
              <a:rPr lang="en-US" dirty="0" err="1">
                <a:latin typeface="Courier"/>
                <a:cs typeface="Courier"/>
              </a:rPr>
              <a:t>ListADT</a:t>
            </a:r>
            <a:r>
              <a:rPr lang="en-US" dirty="0">
                <a:latin typeface="Courier"/>
                <a:cs typeface="Courier"/>
              </a:rPr>
              <a:t>&lt;E&gt;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void add(E item);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void add(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, E item);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contains(E item);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size( 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isEmpty</a:t>
            </a:r>
            <a:r>
              <a:rPr lang="en-US" dirty="0">
                <a:latin typeface="Courier"/>
                <a:cs typeface="Courier"/>
              </a:rPr>
              <a:t>( 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E get(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E remove(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3152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91444"/>
            <a:ext cx="7337778" cy="4712406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Courier"/>
                <a:cs typeface="Courier"/>
              </a:rPr>
              <a:t>public class </a:t>
            </a:r>
            <a:r>
              <a:rPr lang="en-US" sz="2400" dirty="0" err="1">
                <a:latin typeface="Courier"/>
                <a:cs typeface="Courier"/>
              </a:rPr>
              <a:t>LinkedList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endParaRPr lang="en-US" sz="2400" dirty="0" smtClean="0">
              <a:latin typeface="Courier"/>
              <a:cs typeface="Courier"/>
            </a:endParaRP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implements </a:t>
            </a:r>
            <a:r>
              <a:rPr lang="en-US" sz="2400" dirty="0" err="1">
                <a:latin typeface="Courier"/>
                <a:cs typeface="Courier"/>
              </a:rPr>
              <a:t>ListADT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r>
              <a:rPr lang="en-US" sz="2400" dirty="0" smtClean="0">
                <a:latin typeface="Courier"/>
                <a:cs typeface="Courier"/>
              </a:rPr>
              <a:t>{</a:t>
            </a:r>
          </a:p>
          <a:p>
            <a:pPr algn="l"/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/*  private data declarations  */</a:t>
            </a:r>
          </a:p>
          <a:p>
            <a:pPr algn="l"/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/*  constructor(s)   */</a:t>
            </a:r>
          </a:p>
          <a:p>
            <a:pPr algn="l"/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/* interface methods  */</a:t>
            </a:r>
          </a:p>
          <a:p>
            <a:pPr algn="l"/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}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01669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91444"/>
            <a:ext cx="7337778" cy="471240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dirty="0">
                <a:latin typeface="Courier"/>
                <a:cs typeface="Courier"/>
              </a:rPr>
              <a:t>public class </a:t>
            </a:r>
            <a:r>
              <a:rPr lang="en-US" sz="2400" dirty="0" err="1">
                <a:latin typeface="Courier"/>
                <a:cs typeface="Courier"/>
              </a:rPr>
              <a:t>LinkedList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endParaRPr lang="en-US" sz="2400" dirty="0" smtClean="0">
              <a:latin typeface="Courier"/>
              <a:cs typeface="Courier"/>
            </a:endParaRP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implements </a:t>
            </a:r>
            <a:r>
              <a:rPr lang="en-US" sz="2400" dirty="0" err="1">
                <a:latin typeface="Courier"/>
                <a:cs typeface="Courier"/>
              </a:rPr>
              <a:t>ListADT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r>
              <a:rPr lang="en-US" sz="2400" dirty="0" smtClean="0">
                <a:latin typeface="Courier"/>
                <a:cs typeface="Courier"/>
              </a:rPr>
              <a:t>{</a:t>
            </a:r>
          </a:p>
          <a:p>
            <a:pPr algn="l"/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/>
              <a:t>	</a:t>
            </a:r>
            <a:r>
              <a:rPr lang="en-US" sz="2400" dirty="0">
                <a:latin typeface="Courier"/>
                <a:cs typeface="Courier"/>
              </a:rPr>
              <a:t>private </a:t>
            </a:r>
            <a:r>
              <a:rPr lang="en-US" sz="2400" dirty="0" err="1">
                <a:latin typeface="Courier"/>
                <a:cs typeface="Courier"/>
              </a:rPr>
              <a:t>Listnode</a:t>
            </a:r>
            <a:r>
              <a:rPr lang="en-US" sz="2400" dirty="0">
                <a:latin typeface="Courier"/>
                <a:cs typeface="Courier"/>
              </a:rPr>
              <a:t>&lt;E&gt; head;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private </a:t>
            </a:r>
            <a:r>
              <a:rPr lang="en-US" sz="2400" dirty="0" err="1">
                <a:latin typeface="Courier"/>
                <a:cs typeface="Courier"/>
              </a:rPr>
              <a:t>Listnode</a:t>
            </a:r>
            <a:r>
              <a:rPr lang="en-US" sz="2400" dirty="0">
                <a:latin typeface="Courier"/>
                <a:cs typeface="Courier"/>
              </a:rPr>
              <a:t>&lt;E&gt; tail;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private 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itemCount</a:t>
            </a:r>
            <a:r>
              <a:rPr lang="en-US" sz="24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/*  constructor(s)   */</a:t>
            </a:r>
          </a:p>
          <a:p>
            <a:pPr algn="l"/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/* interface methods  */</a:t>
            </a:r>
          </a:p>
          <a:p>
            <a:pPr algn="l"/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}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30617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91444"/>
            <a:ext cx="7337778" cy="543277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400" dirty="0">
                <a:latin typeface="Courier"/>
                <a:cs typeface="Courier"/>
              </a:rPr>
              <a:t>public class </a:t>
            </a:r>
            <a:r>
              <a:rPr lang="en-US" sz="2400" dirty="0" err="1">
                <a:latin typeface="Courier"/>
                <a:cs typeface="Courier"/>
              </a:rPr>
              <a:t>LinkedList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endParaRPr lang="en-US" sz="2400" dirty="0" smtClean="0">
              <a:latin typeface="Courier"/>
              <a:cs typeface="Courier"/>
            </a:endParaRP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implements </a:t>
            </a:r>
            <a:r>
              <a:rPr lang="en-US" sz="2400" dirty="0" err="1">
                <a:latin typeface="Courier"/>
                <a:cs typeface="Courier"/>
              </a:rPr>
              <a:t>ListADT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r>
              <a:rPr lang="en-US" sz="2400" dirty="0" smtClean="0">
                <a:latin typeface="Courier"/>
                <a:cs typeface="Courier"/>
              </a:rPr>
              <a:t>{</a:t>
            </a:r>
          </a:p>
          <a:p>
            <a:pPr algn="l"/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/>
              <a:t>	</a:t>
            </a:r>
            <a:r>
              <a:rPr lang="en-US" sz="2400" dirty="0">
                <a:latin typeface="Courier"/>
                <a:cs typeface="Courier"/>
              </a:rPr>
              <a:t>private </a:t>
            </a:r>
            <a:r>
              <a:rPr lang="en-US" sz="2400" dirty="0" err="1">
                <a:latin typeface="Courier"/>
                <a:cs typeface="Courier"/>
              </a:rPr>
              <a:t>Listnode</a:t>
            </a:r>
            <a:r>
              <a:rPr lang="en-US" sz="2400" dirty="0">
                <a:latin typeface="Courier"/>
                <a:cs typeface="Courier"/>
              </a:rPr>
              <a:t>&lt;E&gt; head;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private </a:t>
            </a:r>
            <a:r>
              <a:rPr lang="en-US" sz="2400" dirty="0" err="1">
                <a:latin typeface="Courier"/>
                <a:cs typeface="Courier"/>
              </a:rPr>
              <a:t>Listnode</a:t>
            </a:r>
            <a:r>
              <a:rPr lang="en-US" sz="2400" dirty="0">
                <a:latin typeface="Courier"/>
                <a:cs typeface="Courier"/>
              </a:rPr>
              <a:t>&lt;E&gt; tail;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private 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itemCount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 public </a:t>
            </a:r>
            <a:r>
              <a:rPr lang="en-US" sz="2400" dirty="0" err="1">
                <a:latin typeface="Courier"/>
                <a:cs typeface="Courier"/>
              </a:rPr>
              <a:t>LinkedList</a:t>
            </a:r>
            <a:r>
              <a:rPr lang="en-US" sz="2400" dirty="0">
                <a:latin typeface="Courier"/>
                <a:cs typeface="Courier"/>
              </a:rPr>
              <a:t>() 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	</a:t>
            </a:r>
            <a:r>
              <a:rPr lang="en-US" sz="2400" dirty="0" err="1">
                <a:latin typeface="Courier"/>
                <a:cs typeface="Courier"/>
              </a:rPr>
              <a:t>itemCount</a:t>
            </a:r>
            <a:r>
              <a:rPr lang="en-US" sz="2400" dirty="0">
                <a:latin typeface="Courier"/>
                <a:cs typeface="Courier"/>
              </a:rPr>
              <a:t> = 0;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	head = new </a:t>
            </a:r>
            <a:r>
              <a:rPr lang="en-US" sz="2400" dirty="0" err="1">
                <a:latin typeface="Courier"/>
                <a:cs typeface="Courier"/>
              </a:rPr>
              <a:t>Listnode</a:t>
            </a:r>
            <a:r>
              <a:rPr lang="en-US" sz="2400" dirty="0">
                <a:latin typeface="Courier"/>
                <a:cs typeface="Courier"/>
              </a:rPr>
              <a:t>&lt;E&gt;(null);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	tail = head;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}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/* interface methods  */</a:t>
            </a:r>
          </a:p>
          <a:p>
            <a:pPr algn="l"/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}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94247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91444"/>
            <a:ext cx="7337778" cy="5432778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Courier"/>
                <a:cs typeface="Courier"/>
              </a:rPr>
              <a:t>public class </a:t>
            </a:r>
            <a:r>
              <a:rPr lang="en-US" sz="2400" dirty="0" err="1">
                <a:latin typeface="Courier"/>
                <a:cs typeface="Courier"/>
              </a:rPr>
              <a:t>LinkedList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endParaRPr lang="en-US" sz="2400" dirty="0" smtClean="0">
              <a:latin typeface="Courier"/>
              <a:cs typeface="Courier"/>
            </a:endParaRP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implements </a:t>
            </a:r>
            <a:r>
              <a:rPr lang="en-US" sz="2400" dirty="0" err="1">
                <a:latin typeface="Courier"/>
                <a:cs typeface="Courier"/>
              </a:rPr>
              <a:t>ListADT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r>
              <a:rPr lang="en-US" sz="2400" dirty="0" smtClean="0">
                <a:latin typeface="Courier"/>
                <a:cs typeface="Courier"/>
              </a:rPr>
              <a:t>{</a:t>
            </a:r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/>
              <a:t>	</a:t>
            </a:r>
            <a:r>
              <a:rPr lang="en-US" sz="2400" dirty="0" smtClean="0">
                <a:latin typeface="Courier"/>
                <a:cs typeface="Courier"/>
              </a:rPr>
              <a:t>/* data </a:t>
            </a:r>
            <a:r>
              <a:rPr lang="en-US" sz="2400" dirty="0" err="1" smtClean="0">
                <a:latin typeface="Courier"/>
                <a:cs typeface="Courier"/>
              </a:rPr>
              <a:t>defs</a:t>
            </a:r>
            <a:r>
              <a:rPr lang="en-US" sz="2400" dirty="0" smtClean="0">
                <a:latin typeface="Courier"/>
                <a:cs typeface="Courier"/>
              </a:rPr>
              <a:t> &amp; constructor */</a:t>
            </a:r>
            <a:endParaRPr lang="en-US" sz="2400" dirty="0">
              <a:latin typeface="Courier"/>
              <a:cs typeface="Courier"/>
            </a:endParaRPr>
          </a:p>
          <a:p>
            <a:pPr algn="l"/>
            <a:endParaRPr lang="en-US" sz="2400" dirty="0" smtClean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 public 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size( ){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	return </a:t>
            </a:r>
            <a:r>
              <a:rPr lang="en-US" sz="2400" dirty="0" err="1">
                <a:latin typeface="Courier"/>
                <a:cs typeface="Courier"/>
              </a:rPr>
              <a:t>itemCount</a:t>
            </a:r>
            <a:r>
              <a:rPr lang="en-US" sz="24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}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public </a:t>
            </a:r>
            <a:r>
              <a:rPr lang="en-US" sz="2400" dirty="0" err="1">
                <a:latin typeface="Courier"/>
                <a:cs typeface="Courier"/>
              </a:rPr>
              <a:t>boolean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isEmpty</a:t>
            </a:r>
            <a:r>
              <a:rPr lang="en-US" sz="2400" dirty="0">
                <a:latin typeface="Courier"/>
                <a:cs typeface="Courier"/>
              </a:rPr>
              <a:t>( ){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	return (size() == 0);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}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}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8634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91444"/>
            <a:ext cx="7436556" cy="543277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dirty="0">
                <a:latin typeface="Courier"/>
                <a:cs typeface="Courier"/>
              </a:rPr>
              <a:t>public class </a:t>
            </a:r>
            <a:r>
              <a:rPr lang="en-US" sz="2400" dirty="0" err="1">
                <a:latin typeface="Courier"/>
                <a:cs typeface="Courier"/>
              </a:rPr>
              <a:t>LinkedList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endParaRPr lang="en-US" sz="2400" dirty="0" smtClean="0">
              <a:latin typeface="Courier"/>
              <a:cs typeface="Courier"/>
            </a:endParaRP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implements </a:t>
            </a:r>
            <a:r>
              <a:rPr lang="en-US" sz="2400" dirty="0" err="1">
                <a:latin typeface="Courier"/>
                <a:cs typeface="Courier"/>
              </a:rPr>
              <a:t>ListADT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r>
              <a:rPr lang="en-US" sz="2400" dirty="0" smtClean="0">
                <a:latin typeface="Courier"/>
                <a:cs typeface="Courier"/>
              </a:rPr>
              <a:t>{</a:t>
            </a:r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/>
              <a:t>	</a:t>
            </a:r>
            <a:r>
              <a:rPr lang="en-US" sz="2400" dirty="0" smtClean="0">
                <a:latin typeface="Courier"/>
                <a:cs typeface="Courier"/>
              </a:rPr>
              <a:t>/* data </a:t>
            </a:r>
            <a:r>
              <a:rPr lang="en-US" sz="2400" dirty="0" err="1" smtClean="0">
                <a:latin typeface="Courier"/>
                <a:cs typeface="Courier"/>
              </a:rPr>
              <a:t>defs</a:t>
            </a:r>
            <a:r>
              <a:rPr lang="en-US" sz="2400" dirty="0" smtClean="0">
                <a:latin typeface="Courier"/>
                <a:cs typeface="Courier"/>
              </a:rPr>
              <a:t> &amp; constructor */</a:t>
            </a:r>
            <a:endParaRPr lang="en-US" sz="2400" dirty="0">
              <a:latin typeface="Courier"/>
              <a:cs typeface="Courier"/>
            </a:endParaRPr>
          </a:p>
          <a:p>
            <a:pPr algn="l"/>
            <a:endParaRPr lang="en-US" sz="2400" dirty="0" smtClean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>
                <a:latin typeface="Courier"/>
                <a:cs typeface="Courier"/>
              </a:rPr>
              <a:t>	public void add(E item) {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if (item == null)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	throw new NullPointerException();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Listnode&lt;E&gt; newNode = </a:t>
            </a:r>
            <a:endParaRPr lang="ro-RO" sz="2400" dirty="0" smtClean="0">
              <a:latin typeface="Courier"/>
              <a:cs typeface="Courier"/>
            </a:endParaRPr>
          </a:p>
          <a:p>
            <a:pPr algn="l"/>
            <a:r>
              <a:rPr lang="ro-RO" sz="2400" dirty="0">
                <a:latin typeface="Courier"/>
                <a:cs typeface="Courier"/>
              </a:rPr>
              <a:t> </a:t>
            </a:r>
            <a:r>
              <a:rPr lang="ro-RO" sz="2400" dirty="0" smtClean="0">
                <a:latin typeface="Courier"/>
                <a:cs typeface="Courier"/>
              </a:rPr>
              <a:t>        new </a:t>
            </a:r>
            <a:r>
              <a:rPr lang="ro-RO" sz="2400" dirty="0">
                <a:latin typeface="Courier"/>
                <a:cs typeface="Courier"/>
              </a:rPr>
              <a:t>Listnode&lt;E&gt;(item);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tail.setNext(newNode);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tail = newNode;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itemCount++;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</a:t>
            </a:r>
            <a:r>
              <a:rPr lang="ro-RO" sz="2400" dirty="0" smtClean="0">
                <a:latin typeface="Courier"/>
                <a:cs typeface="Courier"/>
              </a:rPr>
              <a:t>}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}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8984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91444"/>
            <a:ext cx="7436556" cy="5432778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latin typeface="Courier"/>
                <a:cs typeface="Courier"/>
              </a:rPr>
              <a:t>public class </a:t>
            </a:r>
            <a:r>
              <a:rPr lang="en-US" sz="1800" dirty="0" err="1">
                <a:latin typeface="Courier"/>
                <a:cs typeface="Courier"/>
              </a:rPr>
              <a:t>LinkedList</a:t>
            </a:r>
            <a:r>
              <a:rPr lang="en-US" sz="1800" dirty="0">
                <a:latin typeface="Courier"/>
                <a:cs typeface="Courier"/>
              </a:rPr>
              <a:t>&lt;E&gt; </a:t>
            </a:r>
            <a:r>
              <a:rPr lang="en-US" sz="1800" dirty="0" smtClean="0">
                <a:latin typeface="Courier"/>
                <a:cs typeface="Courier"/>
              </a:rPr>
              <a:t>implements </a:t>
            </a:r>
            <a:r>
              <a:rPr lang="en-US" sz="1800" dirty="0" err="1">
                <a:latin typeface="Courier"/>
                <a:cs typeface="Courier"/>
              </a:rPr>
              <a:t>ListADT</a:t>
            </a:r>
            <a:r>
              <a:rPr lang="en-US" sz="1800" dirty="0">
                <a:latin typeface="Courier"/>
                <a:cs typeface="Courier"/>
              </a:rPr>
              <a:t>&lt;E&gt; </a:t>
            </a:r>
            <a:r>
              <a:rPr lang="en-US" sz="1800" dirty="0" smtClean="0">
                <a:latin typeface="Courier"/>
                <a:cs typeface="Courier"/>
              </a:rPr>
              <a:t>{</a:t>
            </a:r>
            <a:r>
              <a:rPr lang="en-US" sz="1800" dirty="0"/>
              <a:t>	</a:t>
            </a:r>
            <a:endParaRPr lang="en-US" sz="1800" dirty="0" smtClean="0">
              <a:latin typeface="Courier"/>
              <a:cs typeface="Courier"/>
            </a:endParaRPr>
          </a:p>
          <a:p>
            <a:pPr algn="l"/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>
                <a:latin typeface="Courier"/>
                <a:cs typeface="Courier"/>
              </a:rPr>
              <a:t>public void add(</a:t>
            </a:r>
            <a:r>
              <a:rPr lang="en-US" sz="1800" dirty="0" err="1">
                <a:latin typeface="Courier"/>
                <a:cs typeface="Courier"/>
              </a:rPr>
              <a:t>int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pos</a:t>
            </a:r>
            <a:r>
              <a:rPr lang="en-US" sz="1800" dirty="0">
                <a:latin typeface="Courier"/>
                <a:cs typeface="Courier"/>
              </a:rPr>
              <a:t>, E item){</a:t>
            </a:r>
          </a:p>
          <a:p>
            <a:pPr algn="l"/>
            <a:r>
              <a:rPr lang="ro-RO" sz="1800" dirty="0">
                <a:latin typeface="Courier"/>
                <a:cs typeface="Courier"/>
              </a:rPr>
              <a:t>		if (item == null)</a:t>
            </a:r>
          </a:p>
          <a:p>
            <a:pPr algn="l"/>
            <a:r>
              <a:rPr lang="ro-RO" sz="1800" dirty="0">
                <a:latin typeface="Courier"/>
                <a:cs typeface="Courier"/>
              </a:rPr>
              <a:t>			throw new NullPointerException()</a:t>
            </a:r>
            <a:r>
              <a:rPr lang="ro-RO" sz="1800" dirty="0" smtClean="0">
                <a:latin typeface="Courier"/>
                <a:cs typeface="Courier"/>
              </a:rPr>
              <a:t>;</a:t>
            </a:r>
            <a:r>
              <a:rPr lang="ro-RO" sz="1800" dirty="0">
                <a:latin typeface="Courier"/>
                <a:cs typeface="Courier"/>
              </a:rPr>
              <a:t>	</a:t>
            </a:r>
          </a:p>
          <a:p>
            <a:pPr algn="l"/>
            <a:r>
              <a:rPr lang="es-ES_tradnl" sz="1800" dirty="0">
                <a:latin typeface="Courier"/>
                <a:cs typeface="Courier"/>
              </a:rPr>
              <a:t>		</a:t>
            </a:r>
            <a:r>
              <a:rPr lang="es-ES_tradnl" sz="1800" dirty="0" err="1">
                <a:latin typeface="Courier"/>
                <a:cs typeface="Courier"/>
              </a:rPr>
              <a:t>if</a:t>
            </a:r>
            <a:r>
              <a:rPr lang="es-ES_tradnl" sz="1800" dirty="0">
                <a:latin typeface="Courier"/>
                <a:cs typeface="Courier"/>
              </a:rPr>
              <a:t> (pos &lt; 0 || pos &gt; </a:t>
            </a:r>
            <a:r>
              <a:rPr lang="es-ES_tradnl" sz="1800" dirty="0" err="1">
                <a:latin typeface="Courier"/>
                <a:cs typeface="Courier"/>
              </a:rPr>
              <a:t>itemCount</a:t>
            </a:r>
            <a:r>
              <a:rPr lang="es-ES_tradnl" sz="18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s-ES_tradnl" sz="1800" dirty="0">
                <a:latin typeface="Courier"/>
                <a:cs typeface="Courier"/>
              </a:rPr>
              <a:t>		        </a:t>
            </a:r>
            <a:r>
              <a:rPr lang="es-ES_tradnl" sz="1800" dirty="0" err="1">
                <a:latin typeface="Courier"/>
                <a:cs typeface="Courier"/>
              </a:rPr>
              <a:t>throw</a:t>
            </a:r>
            <a:r>
              <a:rPr lang="es-ES_tradnl" sz="1800" dirty="0">
                <a:latin typeface="Courier"/>
                <a:cs typeface="Courier"/>
              </a:rPr>
              <a:t> new </a:t>
            </a:r>
            <a:r>
              <a:rPr lang="es-ES_tradnl" sz="1800" dirty="0" err="1">
                <a:latin typeface="Courier"/>
                <a:cs typeface="Courier"/>
              </a:rPr>
              <a:t>IndexOutOfBoundsException</a:t>
            </a:r>
            <a:r>
              <a:rPr lang="es-ES_tradnl" sz="1800" dirty="0">
                <a:latin typeface="Courier"/>
                <a:cs typeface="Courier"/>
              </a:rPr>
              <a:t>()</a:t>
            </a:r>
            <a:r>
              <a:rPr lang="es-ES_tradnl" sz="1800" dirty="0" smtClean="0">
                <a:latin typeface="Courier"/>
                <a:cs typeface="Courier"/>
              </a:rPr>
              <a:t>; }</a:t>
            </a:r>
            <a:endParaRPr lang="es-ES_tradnl" sz="1800" dirty="0">
              <a:latin typeface="Courier"/>
              <a:cs typeface="Courier"/>
            </a:endParaRPr>
          </a:p>
          <a:p>
            <a:pPr algn="l"/>
            <a:r>
              <a:rPr lang="es-ES_tradnl" sz="1800" dirty="0">
                <a:latin typeface="Courier"/>
                <a:cs typeface="Courier"/>
              </a:rPr>
              <a:t>		</a:t>
            </a:r>
            <a:r>
              <a:rPr lang="es-ES_tradnl" sz="1800" dirty="0" err="1" smtClean="0">
                <a:latin typeface="Courier"/>
                <a:cs typeface="Courier"/>
              </a:rPr>
              <a:t>if</a:t>
            </a:r>
            <a:r>
              <a:rPr lang="es-ES_tradnl" sz="1800" dirty="0" smtClean="0">
                <a:latin typeface="Courier"/>
                <a:cs typeface="Courier"/>
              </a:rPr>
              <a:t> </a:t>
            </a:r>
            <a:r>
              <a:rPr lang="es-ES_tradnl" sz="1800" dirty="0">
                <a:latin typeface="Courier"/>
                <a:cs typeface="Courier"/>
              </a:rPr>
              <a:t>(pos == </a:t>
            </a:r>
            <a:r>
              <a:rPr lang="es-ES_tradnl" sz="1800" dirty="0" err="1">
                <a:latin typeface="Courier"/>
                <a:cs typeface="Courier"/>
              </a:rPr>
              <a:t>itemCount</a:t>
            </a:r>
            <a:r>
              <a:rPr lang="es-ES_tradnl" sz="1800" dirty="0">
                <a:latin typeface="Courier"/>
                <a:cs typeface="Courier"/>
              </a:rPr>
              <a:t>)</a:t>
            </a:r>
          </a:p>
          <a:p>
            <a:pPr algn="l"/>
            <a:r>
              <a:rPr lang="nb-NO" sz="1800" dirty="0">
                <a:latin typeface="Courier"/>
                <a:cs typeface="Courier"/>
              </a:rPr>
              <a:t>			</a:t>
            </a:r>
            <a:r>
              <a:rPr lang="nb-NO" sz="1800" dirty="0" err="1">
                <a:latin typeface="Courier"/>
                <a:cs typeface="Courier"/>
              </a:rPr>
              <a:t>add</a:t>
            </a:r>
            <a:r>
              <a:rPr lang="nb-NO" sz="1800" dirty="0">
                <a:latin typeface="Courier"/>
                <a:cs typeface="Courier"/>
              </a:rPr>
              <a:t>(item);</a:t>
            </a:r>
          </a:p>
          <a:p>
            <a:pPr algn="l"/>
            <a:r>
              <a:rPr lang="nb-NO" sz="1800" dirty="0">
                <a:latin typeface="Courier"/>
                <a:cs typeface="Courier"/>
              </a:rPr>
              <a:t>		</a:t>
            </a:r>
            <a:r>
              <a:rPr lang="nb-NO" sz="1800" dirty="0" err="1">
                <a:latin typeface="Courier"/>
                <a:cs typeface="Courier"/>
              </a:rPr>
              <a:t>else</a:t>
            </a:r>
            <a:r>
              <a:rPr lang="nb-NO" sz="1800" dirty="0">
                <a:latin typeface="Courier"/>
                <a:cs typeface="Courier"/>
              </a:rPr>
              <a:t> {// </a:t>
            </a:r>
            <a:r>
              <a:rPr lang="nb-NO" sz="1800" dirty="0" err="1">
                <a:latin typeface="Courier"/>
                <a:cs typeface="Courier"/>
              </a:rPr>
              <a:t>Find</a:t>
            </a:r>
            <a:r>
              <a:rPr lang="nb-NO" sz="1800" dirty="0">
                <a:latin typeface="Courier"/>
                <a:cs typeface="Courier"/>
              </a:rPr>
              <a:t> </a:t>
            </a:r>
            <a:r>
              <a:rPr lang="nb-NO" sz="1800" dirty="0" err="1">
                <a:latin typeface="Courier"/>
                <a:cs typeface="Courier"/>
              </a:rPr>
              <a:t>where</a:t>
            </a:r>
            <a:r>
              <a:rPr lang="nb-NO" sz="1800" dirty="0">
                <a:latin typeface="Courier"/>
                <a:cs typeface="Courier"/>
              </a:rPr>
              <a:t> to </a:t>
            </a:r>
            <a:r>
              <a:rPr lang="nb-NO" sz="1800" dirty="0" err="1">
                <a:latin typeface="Courier"/>
                <a:cs typeface="Courier"/>
              </a:rPr>
              <a:t>insert</a:t>
            </a:r>
            <a:endParaRPr lang="nb-NO" sz="1800" dirty="0">
              <a:latin typeface="Courier"/>
              <a:cs typeface="Courier"/>
            </a:endParaRPr>
          </a:p>
          <a:p>
            <a:pPr algn="l"/>
            <a:r>
              <a:rPr lang="nb-NO" sz="1800" dirty="0">
                <a:latin typeface="Courier"/>
                <a:cs typeface="Courier"/>
              </a:rPr>
              <a:t>			Listnode&lt;E&gt; </a:t>
            </a:r>
            <a:r>
              <a:rPr lang="nb-NO" sz="1800" dirty="0" err="1">
                <a:latin typeface="Courier"/>
                <a:cs typeface="Courier"/>
              </a:rPr>
              <a:t>ptr</a:t>
            </a:r>
            <a:r>
              <a:rPr lang="nb-NO" sz="1800" dirty="0">
                <a:latin typeface="Courier"/>
                <a:cs typeface="Courier"/>
              </a:rPr>
              <a:t> = head;</a:t>
            </a:r>
          </a:p>
          <a:p>
            <a:pPr algn="l"/>
            <a:r>
              <a:rPr lang="da-DK" sz="1800" dirty="0">
                <a:latin typeface="Courier"/>
                <a:cs typeface="Courier"/>
              </a:rPr>
              <a:t>			for (</a:t>
            </a:r>
            <a:r>
              <a:rPr lang="da-DK" sz="1800" dirty="0" err="1">
                <a:latin typeface="Courier"/>
                <a:cs typeface="Courier"/>
              </a:rPr>
              <a:t>int</a:t>
            </a:r>
            <a:r>
              <a:rPr lang="da-DK" sz="1800" dirty="0">
                <a:latin typeface="Courier"/>
                <a:cs typeface="Courier"/>
              </a:rPr>
              <a:t> i = 0; i &lt; pos; i++)</a:t>
            </a:r>
          </a:p>
          <a:p>
            <a:pPr algn="l"/>
            <a:r>
              <a:rPr lang="da-DK" sz="1800" dirty="0">
                <a:latin typeface="Courier"/>
                <a:cs typeface="Courier"/>
              </a:rPr>
              <a:t>				</a:t>
            </a:r>
            <a:r>
              <a:rPr lang="da-DK" sz="1800" dirty="0" err="1">
                <a:latin typeface="Courier"/>
                <a:cs typeface="Courier"/>
              </a:rPr>
              <a:t>ptr</a:t>
            </a:r>
            <a:r>
              <a:rPr lang="da-DK" sz="1800" dirty="0">
                <a:latin typeface="Courier"/>
                <a:cs typeface="Courier"/>
              </a:rPr>
              <a:t> = </a:t>
            </a:r>
            <a:r>
              <a:rPr lang="da-DK" sz="1800" dirty="0" err="1">
                <a:latin typeface="Courier"/>
                <a:cs typeface="Courier"/>
              </a:rPr>
              <a:t>ptr.getNext</a:t>
            </a:r>
            <a:r>
              <a:rPr lang="da-DK" sz="18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da-DK" sz="1800" dirty="0">
                <a:latin typeface="Courier"/>
                <a:cs typeface="Courier"/>
              </a:rPr>
              <a:t>			</a:t>
            </a:r>
            <a:r>
              <a:rPr lang="da-DK" sz="1800" dirty="0" err="1">
                <a:latin typeface="Courier"/>
                <a:cs typeface="Courier"/>
              </a:rPr>
              <a:t>Listnode</a:t>
            </a:r>
            <a:r>
              <a:rPr lang="da-DK" sz="1800" dirty="0">
                <a:latin typeface="Courier"/>
                <a:cs typeface="Courier"/>
              </a:rPr>
              <a:t>&lt;E&gt; </a:t>
            </a:r>
            <a:r>
              <a:rPr lang="da-DK" sz="1800" dirty="0" err="1">
                <a:latin typeface="Courier"/>
                <a:cs typeface="Courier"/>
              </a:rPr>
              <a:t>newNode</a:t>
            </a:r>
            <a:r>
              <a:rPr lang="da-DK" sz="1800" dirty="0">
                <a:latin typeface="Courier"/>
                <a:cs typeface="Courier"/>
              </a:rPr>
              <a:t> = new </a:t>
            </a:r>
            <a:r>
              <a:rPr lang="da-DK" sz="1800" dirty="0" err="1">
                <a:latin typeface="Courier"/>
                <a:cs typeface="Courier"/>
              </a:rPr>
              <a:t>Listnode</a:t>
            </a:r>
            <a:r>
              <a:rPr lang="da-DK" sz="1800" dirty="0">
                <a:latin typeface="Courier"/>
                <a:cs typeface="Courier"/>
              </a:rPr>
              <a:t>&lt;E&gt;(item);</a:t>
            </a:r>
          </a:p>
          <a:p>
            <a:pPr algn="l"/>
            <a:r>
              <a:rPr lang="da-DK" sz="1800" dirty="0">
                <a:latin typeface="Courier"/>
                <a:cs typeface="Courier"/>
              </a:rPr>
              <a:t>			</a:t>
            </a:r>
            <a:r>
              <a:rPr lang="da-DK" sz="1800" dirty="0" err="1">
                <a:latin typeface="Courier"/>
                <a:cs typeface="Courier"/>
              </a:rPr>
              <a:t>newNode.setNext</a:t>
            </a:r>
            <a:r>
              <a:rPr lang="da-DK" sz="1800" dirty="0">
                <a:latin typeface="Courier"/>
                <a:cs typeface="Courier"/>
              </a:rPr>
              <a:t>(</a:t>
            </a:r>
            <a:r>
              <a:rPr lang="da-DK" sz="1800" dirty="0" err="1">
                <a:latin typeface="Courier"/>
                <a:cs typeface="Courier"/>
              </a:rPr>
              <a:t>ptr.getNext</a:t>
            </a:r>
            <a:r>
              <a:rPr lang="da-DK" sz="1800" dirty="0">
                <a:latin typeface="Courier"/>
                <a:cs typeface="Courier"/>
              </a:rPr>
              <a:t>());</a:t>
            </a:r>
          </a:p>
          <a:p>
            <a:pPr algn="l"/>
            <a:r>
              <a:rPr lang="da-DK" sz="1800" dirty="0">
                <a:latin typeface="Courier"/>
                <a:cs typeface="Courier"/>
              </a:rPr>
              <a:t>			</a:t>
            </a:r>
            <a:r>
              <a:rPr lang="da-DK" sz="1800" dirty="0" err="1">
                <a:latin typeface="Courier"/>
                <a:cs typeface="Courier"/>
              </a:rPr>
              <a:t>ptr.setNext</a:t>
            </a:r>
            <a:r>
              <a:rPr lang="da-DK" sz="1800" dirty="0">
                <a:latin typeface="Courier"/>
                <a:cs typeface="Courier"/>
              </a:rPr>
              <a:t>(</a:t>
            </a:r>
            <a:r>
              <a:rPr lang="da-DK" sz="1800" dirty="0" err="1">
                <a:latin typeface="Courier"/>
                <a:cs typeface="Courier"/>
              </a:rPr>
              <a:t>newNode</a:t>
            </a:r>
            <a:r>
              <a:rPr lang="da-DK" sz="1800" dirty="0">
                <a:latin typeface="Courier"/>
                <a:cs typeface="Courier"/>
              </a:rPr>
              <a:t>)</a:t>
            </a:r>
            <a:r>
              <a:rPr lang="da-DK" sz="1800" dirty="0" smtClean="0">
                <a:latin typeface="Courier"/>
                <a:cs typeface="Courier"/>
              </a:rPr>
              <a:t>; }</a:t>
            </a:r>
            <a:endParaRPr lang="da-DK" sz="1800" dirty="0">
              <a:latin typeface="Courier"/>
              <a:cs typeface="Courier"/>
            </a:endParaRPr>
          </a:p>
          <a:p>
            <a:pPr algn="l"/>
            <a:r>
              <a:rPr lang="da-DK" sz="1800" dirty="0">
                <a:latin typeface="Courier"/>
                <a:cs typeface="Courier"/>
              </a:rPr>
              <a:t>			</a:t>
            </a:r>
            <a:r>
              <a:rPr lang="da-DK" sz="1800" dirty="0" err="1" smtClean="0">
                <a:latin typeface="Courier"/>
                <a:cs typeface="Courier"/>
              </a:rPr>
              <a:t>itemCount</a:t>
            </a:r>
            <a:r>
              <a:rPr lang="da-DK" sz="1800" dirty="0">
                <a:latin typeface="Courier"/>
                <a:cs typeface="Courier"/>
              </a:rPr>
              <a:t>++;</a:t>
            </a:r>
          </a:p>
          <a:p>
            <a:pPr algn="l"/>
            <a:r>
              <a:rPr lang="da-DK" sz="1800" dirty="0">
                <a:latin typeface="Courier"/>
                <a:cs typeface="Courier"/>
              </a:rPr>
              <a:t>	}</a:t>
            </a:r>
            <a:r>
              <a:rPr lang="en-US" sz="1800" dirty="0" smtClean="0">
                <a:latin typeface="Courier"/>
                <a:cs typeface="Courier"/>
              </a:rPr>
              <a:t>}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61084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91444"/>
            <a:ext cx="7436556" cy="543277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400" dirty="0">
                <a:latin typeface="Courier"/>
                <a:cs typeface="Courier"/>
              </a:rPr>
              <a:t>public class </a:t>
            </a:r>
            <a:r>
              <a:rPr lang="en-US" sz="2400" dirty="0" err="1">
                <a:latin typeface="Courier"/>
                <a:cs typeface="Courier"/>
              </a:rPr>
              <a:t>LinkedList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endParaRPr lang="en-US" sz="2400" dirty="0" smtClean="0">
              <a:latin typeface="Courier"/>
              <a:cs typeface="Courier"/>
            </a:endParaRP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implements </a:t>
            </a:r>
            <a:r>
              <a:rPr lang="en-US" sz="2400" dirty="0" err="1">
                <a:latin typeface="Courier"/>
                <a:cs typeface="Courier"/>
              </a:rPr>
              <a:t>ListADT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r>
              <a:rPr lang="en-US" sz="2400" dirty="0" smtClean="0">
                <a:latin typeface="Courier"/>
                <a:cs typeface="Courier"/>
              </a:rPr>
              <a:t>{</a:t>
            </a:r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/>
              <a:t>	</a:t>
            </a:r>
            <a:r>
              <a:rPr lang="en-US" sz="2400" dirty="0" smtClean="0">
                <a:latin typeface="Courier"/>
                <a:cs typeface="Courier"/>
              </a:rPr>
              <a:t>/* data </a:t>
            </a:r>
            <a:r>
              <a:rPr lang="en-US" sz="2400" dirty="0" err="1" smtClean="0">
                <a:latin typeface="Courier"/>
                <a:cs typeface="Courier"/>
              </a:rPr>
              <a:t>defs</a:t>
            </a:r>
            <a:r>
              <a:rPr lang="en-US" sz="2400" dirty="0" smtClean="0">
                <a:latin typeface="Courier"/>
                <a:cs typeface="Courier"/>
              </a:rPr>
              <a:t> &amp; constructor */</a:t>
            </a:r>
            <a:endParaRPr lang="en-US" sz="2400" dirty="0">
              <a:latin typeface="Courier"/>
              <a:cs typeface="Courier"/>
            </a:endParaRPr>
          </a:p>
          <a:p>
            <a:pPr algn="l"/>
            <a:endParaRPr lang="en-US" sz="2400" dirty="0" smtClean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>
                <a:latin typeface="Courier"/>
                <a:cs typeface="Courier"/>
              </a:rPr>
              <a:t>	public E get(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pos</a:t>
            </a:r>
            <a:r>
              <a:rPr lang="en-US" sz="24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    // check for bad </a:t>
            </a:r>
            <a:r>
              <a:rPr lang="en-US" sz="2400" dirty="0" err="1">
                <a:latin typeface="Courier"/>
                <a:cs typeface="Courier"/>
              </a:rPr>
              <a:t>pos</a:t>
            </a:r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>
                <a:latin typeface="Courier"/>
                <a:cs typeface="Courier"/>
              </a:rPr>
              <a:t>	    if (</a:t>
            </a:r>
            <a:r>
              <a:rPr lang="en-US" sz="2400" dirty="0" err="1">
                <a:latin typeface="Courier"/>
                <a:cs typeface="Courier"/>
              </a:rPr>
              <a:t>pos</a:t>
            </a:r>
            <a:r>
              <a:rPr lang="en-US" sz="2400" dirty="0">
                <a:latin typeface="Courier"/>
                <a:cs typeface="Courier"/>
              </a:rPr>
              <a:t> &lt; 0 || </a:t>
            </a:r>
            <a:r>
              <a:rPr lang="en-US" sz="2400" dirty="0" err="1">
                <a:latin typeface="Courier"/>
                <a:cs typeface="Courier"/>
              </a:rPr>
              <a:t>pos</a:t>
            </a:r>
            <a:r>
              <a:rPr lang="en-US" sz="2400" dirty="0">
                <a:latin typeface="Courier"/>
                <a:cs typeface="Courier"/>
              </a:rPr>
              <a:t> &gt;= </a:t>
            </a:r>
            <a:r>
              <a:rPr lang="en-US" sz="2400" dirty="0" err="1">
                <a:latin typeface="Courier"/>
                <a:cs typeface="Courier"/>
              </a:rPr>
              <a:t>itemCount</a:t>
            </a:r>
            <a:r>
              <a:rPr lang="en-US" sz="24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     </a:t>
            </a:r>
            <a:r>
              <a:rPr lang="en-US" sz="2400" dirty="0" smtClean="0">
                <a:latin typeface="Courier"/>
                <a:cs typeface="Courier"/>
              </a:rPr>
              <a:t> throw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   </a:t>
            </a:r>
            <a:r>
              <a:rPr lang="en-US" sz="2400" dirty="0">
                <a:latin typeface="Courier"/>
                <a:cs typeface="Courier"/>
              </a:rPr>
              <a:t>new </a:t>
            </a:r>
            <a:r>
              <a:rPr lang="en-US" sz="2400" dirty="0" err="1">
                <a:latin typeface="Courier"/>
                <a:cs typeface="Courier"/>
              </a:rPr>
              <a:t>IndexOutOfBoundsException</a:t>
            </a:r>
            <a:r>
              <a:rPr lang="en-US" sz="2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    }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    </a:t>
            </a:r>
            <a:r>
              <a:rPr lang="en-US" sz="2400" dirty="0" err="1">
                <a:latin typeface="Courier"/>
                <a:cs typeface="Courier"/>
              </a:rPr>
              <a:t>Listnode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r>
              <a:rPr lang="en-US" sz="2400" dirty="0" err="1">
                <a:latin typeface="Courier"/>
                <a:cs typeface="Courier"/>
              </a:rPr>
              <a:t>ptr</a:t>
            </a:r>
            <a:r>
              <a:rPr lang="en-US" sz="2400" dirty="0">
                <a:latin typeface="Courier"/>
                <a:cs typeface="Courier"/>
              </a:rPr>
              <a:t> = </a:t>
            </a:r>
            <a:r>
              <a:rPr lang="en-US" sz="2400" dirty="0" err="1">
                <a:latin typeface="Courier"/>
                <a:cs typeface="Courier"/>
              </a:rPr>
              <a:t>head.getNext</a:t>
            </a:r>
            <a:r>
              <a:rPr lang="en-US" sz="2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da-DK" sz="2400" dirty="0">
                <a:latin typeface="Courier"/>
                <a:cs typeface="Courier"/>
              </a:rPr>
              <a:t>		</a:t>
            </a:r>
            <a:r>
              <a:rPr lang="da-DK" sz="2400" dirty="0" smtClean="0">
                <a:latin typeface="Courier"/>
                <a:cs typeface="Courier"/>
              </a:rPr>
              <a:t> for </a:t>
            </a:r>
            <a:r>
              <a:rPr lang="da-DK" sz="2400" dirty="0">
                <a:latin typeface="Courier"/>
                <a:cs typeface="Courier"/>
              </a:rPr>
              <a:t>(</a:t>
            </a:r>
            <a:r>
              <a:rPr lang="da-DK" sz="2400" dirty="0" err="1">
                <a:latin typeface="Courier"/>
                <a:cs typeface="Courier"/>
              </a:rPr>
              <a:t>int</a:t>
            </a:r>
            <a:r>
              <a:rPr lang="da-DK" sz="2400" dirty="0">
                <a:latin typeface="Courier"/>
                <a:cs typeface="Courier"/>
              </a:rPr>
              <a:t> i = 0; i &lt; pos; i++)</a:t>
            </a:r>
          </a:p>
          <a:p>
            <a:pPr algn="l"/>
            <a:r>
              <a:rPr lang="da-DK" sz="2400" dirty="0">
                <a:latin typeface="Courier"/>
                <a:cs typeface="Courier"/>
              </a:rPr>
              <a:t>			</a:t>
            </a:r>
            <a:r>
              <a:rPr lang="da-DK" sz="2400" dirty="0" smtClean="0">
                <a:latin typeface="Courier"/>
                <a:cs typeface="Courier"/>
              </a:rPr>
              <a:t> </a:t>
            </a:r>
            <a:r>
              <a:rPr lang="da-DK" sz="2400" dirty="0" err="1" smtClean="0">
                <a:latin typeface="Courier"/>
                <a:cs typeface="Courier"/>
              </a:rPr>
              <a:t>ptr</a:t>
            </a:r>
            <a:r>
              <a:rPr lang="da-DK" sz="2400" dirty="0" smtClean="0">
                <a:latin typeface="Courier"/>
                <a:cs typeface="Courier"/>
              </a:rPr>
              <a:t> </a:t>
            </a:r>
            <a:r>
              <a:rPr lang="da-DK" sz="2400" dirty="0">
                <a:latin typeface="Courier"/>
                <a:cs typeface="Courier"/>
              </a:rPr>
              <a:t>= </a:t>
            </a:r>
            <a:r>
              <a:rPr lang="da-DK" sz="2400" dirty="0" err="1">
                <a:latin typeface="Courier"/>
                <a:cs typeface="Courier"/>
              </a:rPr>
              <a:t>ptr.getNext</a:t>
            </a:r>
            <a:r>
              <a:rPr lang="da-DK" sz="2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da-DK" sz="2400" dirty="0">
                <a:latin typeface="Courier"/>
                <a:cs typeface="Courier"/>
              </a:rPr>
              <a:t>		</a:t>
            </a:r>
            <a:r>
              <a:rPr lang="da-DK" sz="2400" dirty="0" smtClean="0">
                <a:latin typeface="Courier"/>
                <a:cs typeface="Courier"/>
              </a:rPr>
              <a:t> </a:t>
            </a:r>
            <a:r>
              <a:rPr lang="da-DK" sz="2400" dirty="0" err="1" smtClean="0">
                <a:latin typeface="Courier"/>
                <a:cs typeface="Courier"/>
              </a:rPr>
              <a:t>return</a:t>
            </a:r>
            <a:r>
              <a:rPr lang="da-DK" sz="2400" dirty="0" smtClean="0">
                <a:latin typeface="Courier"/>
                <a:cs typeface="Courier"/>
              </a:rPr>
              <a:t> </a:t>
            </a:r>
            <a:r>
              <a:rPr lang="da-DK" sz="2400" dirty="0" err="1">
                <a:latin typeface="Courier"/>
                <a:cs typeface="Courier"/>
              </a:rPr>
              <a:t>ptr.getData</a:t>
            </a:r>
            <a:r>
              <a:rPr lang="da-DK" sz="2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da-DK" sz="2400" dirty="0">
                <a:latin typeface="Courier"/>
                <a:cs typeface="Courier"/>
              </a:rPr>
              <a:t>	}</a:t>
            </a:r>
            <a:r>
              <a:rPr lang="en-US" sz="2400" dirty="0" smtClean="0">
                <a:latin typeface="Courier"/>
                <a:cs typeface="Courier"/>
              </a:rPr>
              <a:t>}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28277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91444"/>
            <a:ext cx="7436556" cy="543277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2400" dirty="0">
                <a:latin typeface="Courier"/>
                <a:cs typeface="Courier"/>
              </a:rPr>
              <a:t>public class </a:t>
            </a:r>
            <a:r>
              <a:rPr lang="en-US" sz="2400" dirty="0" err="1">
                <a:latin typeface="Courier"/>
                <a:cs typeface="Courier"/>
              </a:rPr>
              <a:t>LinkedList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endParaRPr lang="en-US" sz="2400" dirty="0" smtClean="0">
              <a:latin typeface="Courier"/>
              <a:cs typeface="Courier"/>
            </a:endParaRP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implements </a:t>
            </a:r>
            <a:r>
              <a:rPr lang="en-US" sz="2400" dirty="0" err="1">
                <a:latin typeface="Courier"/>
                <a:cs typeface="Courier"/>
              </a:rPr>
              <a:t>ListADT</a:t>
            </a:r>
            <a:r>
              <a:rPr lang="en-US" sz="2400" dirty="0">
                <a:latin typeface="Courier"/>
                <a:cs typeface="Courier"/>
              </a:rPr>
              <a:t>&lt;E&gt; </a:t>
            </a:r>
            <a:r>
              <a:rPr lang="en-US" sz="2400" dirty="0" smtClean="0">
                <a:latin typeface="Courier"/>
                <a:cs typeface="Courier"/>
              </a:rPr>
              <a:t>{</a:t>
            </a:r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/>
              <a:t>	</a:t>
            </a:r>
            <a:r>
              <a:rPr lang="en-US" sz="2400" dirty="0" smtClean="0">
                <a:latin typeface="Courier"/>
                <a:cs typeface="Courier"/>
              </a:rPr>
              <a:t>/* data </a:t>
            </a:r>
            <a:r>
              <a:rPr lang="en-US" sz="2400" dirty="0" err="1" smtClean="0">
                <a:latin typeface="Courier"/>
                <a:cs typeface="Courier"/>
              </a:rPr>
              <a:t>defs</a:t>
            </a:r>
            <a:r>
              <a:rPr lang="en-US" sz="2400" dirty="0" smtClean="0">
                <a:latin typeface="Courier"/>
                <a:cs typeface="Courier"/>
              </a:rPr>
              <a:t> &amp; constructor */</a:t>
            </a:r>
            <a:endParaRPr lang="en-US" sz="2400" dirty="0">
              <a:latin typeface="Courier"/>
              <a:cs typeface="Courier"/>
            </a:endParaRPr>
          </a:p>
          <a:p>
            <a:pPr algn="l"/>
            <a:endParaRPr lang="en-US" sz="2400" dirty="0" smtClean="0">
              <a:latin typeface="Courier"/>
              <a:cs typeface="Courier"/>
            </a:endParaRP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>
                <a:latin typeface="Courier"/>
                <a:cs typeface="Courier"/>
              </a:rPr>
              <a:t>	public </a:t>
            </a:r>
            <a:r>
              <a:rPr lang="en-US" sz="2400" dirty="0" err="1">
                <a:latin typeface="Courier"/>
                <a:cs typeface="Courier"/>
              </a:rPr>
              <a:t>boolean</a:t>
            </a:r>
            <a:r>
              <a:rPr lang="en-US" sz="2400" dirty="0">
                <a:latin typeface="Courier"/>
                <a:cs typeface="Courier"/>
              </a:rPr>
              <a:t> contains(E item){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		// null values are not allowed in the list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if (item == null)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	return false;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Listnode&lt;E&gt; ptr = head.getNext();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while (ptr != null){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	if (ptr.getData().equals(item))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		return true;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	else </a:t>
            </a:r>
            <a:r>
              <a:rPr lang="ro-RO" sz="2400" dirty="0" smtClean="0">
                <a:latin typeface="Courier"/>
                <a:cs typeface="Courier"/>
              </a:rPr>
              <a:t>ptr = ptr.getNext</a:t>
            </a:r>
            <a:r>
              <a:rPr lang="ro-RO" sz="2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}</a:t>
            </a:r>
          </a:p>
          <a:p>
            <a:pPr algn="l"/>
            <a:r>
              <a:rPr lang="ro-RO" sz="2400" dirty="0">
                <a:latin typeface="Courier"/>
                <a:cs typeface="Courier"/>
              </a:rPr>
              <a:t>		return false</a:t>
            </a:r>
            <a:r>
              <a:rPr lang="ro-RO" sz="2400" dirty="0" smtClean="0">
                <a:latin typeface="Courier"/>
                <a:cs typeface="Courier"/>
              </a:rPr>
              <a:t>;</a:t>
            </a:r>
            <a:endParaRPr lang="ro-RO" sz="2400" dirty="0">
              <a:latin typeface="Courier"/>
              <a:cs typeface="Courier"/>
            </a:endParaRPr>
          </a:p>
          <a:p>
            <a:pPr algn="l"/>
            <a:r>
              <a:rPr lang="ro-RO" sz="2400" dirty="0">
                <a:latin typeface="Courier"/>
                <a:cs typeface="Courier"/>
              </a:rPr>
              <a:t>	</a:t>
            </a:r>
            <a:r>
              <a:rPr lang="ro-RO" sz="2400" dirty="0" smtClean="0">
                <a:latin typeface="Courier"/>
                <a:cs typeface="Courier"/>
              </a:rPr>
              <a:t>}}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75178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91444"/>
            <a:ext cx="7436556" cy="543277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200" dirty="0">
                <a:latin typeface="Courier"/>
                <a:cs typeface="Courier"/>
              </a:rPr>
              <a:t>public class </a:t>
            </a:r>
            <a:r>
              <a:rPr lang="en-US" sz="2200" dirty="0" err="1">
                <a:latin typeface="Courier"/>
                <a:cs typeface="Courier"/>
              </a:rPr>
              <a:t>LinkedList</a:t>
            </a:r>
            <a:r>
              <a:rPr lang="en-US" sz="2200" dirty="0">
                <a:latin typeface="Courier"/>
                <a:cs typeface="Courier"/>
              </a:rPr>
              <a:t>&lt;E&gt; </a:t>
            </a:r>
            <a:endParaRPr lang="en-US" sz="2200" dirty="0" smtClean="0">
              <a:latin typeface="Courier"/>
              <a:cs typeface="Courier"/>
            </a:endParaRPr>
          </a:p>
          <a:p>
            <a:pPr algn="l"/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implements </a:t>
            </a:r>
            <a:r>
              <a:rPr lang="en-US" sz="2200" dirty="0" err="1">
                <a:latin typeface="Courier"/>
                <a:cs typeface="Courier"/>
              </a:rPr>
              <a:t>ListADT</a:t>
            </a:r>
            <a:r>
              <a:rPr lang="en-US" sz="2200" dirty="0">
                <a:latin typeface="Courier"/>
                <a:cs typeface="Courier"/>
              </a:rPr>
              <a:t>&lt;E&gt; </a:t>
            </a:r>
            <a:r>
              <a:rPr lang="en-US" sz="2200" dirty="0" smtClean="0">
                <a:latin typeface="Courier"/>
                <a:cs typeface="Courier"/>
              </a:rPr>
              <a:t>{</a:t>
            </a:r>
            <a:endParaRPr lang="en-US" sz="2200" dirty="0">
              <a:latin typeface="Courier"/>
              <a:cs typeface="Courier"/>
            </a:endParaRPr>
          </a:p>
          <a:p>
            <a:pPr algn="l"/>
            <a:r>
              <a:rPr lang="en-US" sz="2200" dirty="0"/>
              <a:t>	</a:t>
            </a:r>
            <a:r>
              <a:rPr lang="en-US" sz="2200" dirty="0" smtClean="0">
                <a:latin typeface="Courier"/>
                <a:cs typeface="Courier"/>
              </a:rPr>
              <a:t>/* data </a:t>
            </a:r>
            <a:r>
              <a:rPr lang="en-US" sz="2200" dirty="0" err="1" smtClean="0">
                <a:latin typeface="Courier"/>
                <a:cs typeface="Courier"/>
              </a:rPr>
              <a:t>defs</a:t>
            </a:r>
            <a:r>
              <a:rPr lang="en-US" sz="2200" dirty="0" smtClean="0">
                <a:latin typeface="Courier"/>
                <a:cs typeface="Courier"/>
              </a:rPr>
              <a:t> &amp; constructor */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000" dirty="0">
                <a:latin typeface="Courier"/>
                <a:cs typeface="Courier"/>
              </a:rPr>
              <a:t>public E remove(</a:t>
            </a:r>
            <a:r>
              <a:rPr lang="en-US" sz="2000" dirty="0" err="1">
                <a:latin typeface="Courier"/>
                <a:cs typeface="Courier"/>
              </a:rPr>
              <a:t>int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err="1">
                <a:latin typeface="Courier"/>
                <a:cs typeface="Courier"/>
              </a:rPr>
              <a:t>pos</a:t>
            </a:r>
            <a:r>
              <a:rPr lang="en-US" sz="20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	    // check for bad </a:t>
            </a:r>
            <a:r>
              <a:rPr lang="en-US" sz="2000" u="sng" dirty="0" err="1">
                <a:latin typeface="Courier"/>
                <a:cs typeface="Courier"/>
              </a:rPr>
              <a:t>pos</a:t>
            </a:r>
            <a:endParaRPr lang="en-US" sz="2000" u="sng" dirty="0">
              <a:latin typeface="Courier"/>
              <a:cs typeface="Courier"/>
            </a:endParaRPr>
          </a:p>
          <a:p>
            <a:pPr algn="l"/>
            <a:r>
              <a:rPr lang="en-US" sz="2000" dirty="0">
                <a:latin typeface="Courier"/>
                <a:cs typeface="Courier"/>
              </a:rPr>
              <a:t>	    if (</a:t>
            </a:r>
            <a:r>
              <a:rPr lang="en-US" sz="2000" dirty="0" err="1">
                <a:latin typeface="Courier"/>
                <a:cs typeface="Courier"/>
              </a:rPr>
              <a:t>pos</a:t>
            </a:r>
            <a:r>
              <a:rPr lang="en-US" sz="2000" dirty="0">
                <a:latin typeface="Courier"/>
                <a:cs typeface="Courier"/>
              </a:rPr>
              <a:t> &lt; 0 || </a:t>
            </a:r>
            <a:r>
              <a:rPr lang="en-US" sz="2000" dirty="0" err="1">
                <a:latin typeface="Courier"/>
                <a:cs typeface="Courier"/>
              </a:rPr>
              <a:t>pos</a:t>
            </a:r>
            <a:r>
              <a:rPr lang="en-US" sz="2000" dirty="0">
                <a:latin typeface="Courier"/>
                <a:cs typeface="Courier"/>
              </a:rPr>
              <a:t> &gt;= </a:t>
            </a:r>
            <a:r>
              <a:rPr lang="en-US" sz="2000" dirty="0" err="1">
                <a:latin typeface="Courier"/>
                <a:cs typeface="Courier"/>
              </a:rPr>
              <a:t>itemCount</a:t>
            </a:r>
            <a:r>
              <a:rPr lang="en-US" sz="20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	        throw new </a:t>
            </a:r>
            <a:r>
              <a:rPr lang="en-US" sz="2000" dirty="0" err="1">
                <a:latin typeface="Courier"/>
                <a:cs typeface="Courier"/>
              </a:rPr>
              <a:t>IndexOutOfBoundsException</a:t>
            </a:r>
            <a:r>
              <a:rPr lang="en-US" sz="2000" dirty="0">
                <a:latin typeface="Courier"/>
                <a:cs typeface="Courier"/>
              </a:rPr>
              <a:t>()</a:t>
            </a:r>
            <a:r>
              <a:rPr lang="en-US" sz="2000" dirty="0" smtClean="0">
                <a:latin typeface="Courier"/>
                <a:cs typeface="Courier"/>
              </a:rPr>
              <a:t>;}</a:t>
            </a:r>
            <a:endParaRPr lang="en-US" sz="2000" dirty="0">
              <a:latin typeface="Courier"/>
              <a:cs typeface="Courier"/>
            </a:endParaRPr>
          </a:p>
          <a:p>
            <a:pPr algn="l"/>
            <a:r>
              <a:rPr lang="en-US" sz="2000" dirty="0">
                <a:latin typeface="Courier"/>
                <a:cs typeface="Courier"/>
              </a:rPr>
              <a:t>	    // decrease the number of items</a:t>
            </a:r>
          </a:p>
          <a:p>
            <a:pPr algn="l"/>
            <a:r>
              <a:rPr lang="en-US" sz="2000" dirty="0">
                <a:latin typeface="Courier"/>
                <a:cs typeface="Courier"/>
              </a:rPr>
              <a:t>	    </a:t>
            </a:r>
            <a:r>
              <a:rPr lang="en-US" sz="2000" dirty="0" err="1">
                <a:latin typeface="Courier"/>
                <a:cs typeface="Courier"/>
              </a:rPr>
              <a:t>itemCount</a:t>
            </a:r>
            <a:r>
              <a:rPr lang="en-US" sz="2000" dirty="0">
                <a:latin typeface="Courier"/>
                <a:cs typeface="Courier"/>
              </a:rPr>
              <a:t>--</a:t>
            </a:r>
            <a:r>
              <a:rPr lang="en-US" sz="2000" dirty="0" smtClean="0">
                <a:latin typeface="Courier"/>
                <a:cs typeface="Courier"/>
              </a:rPr>
              <a:t>; </a:t>
            </a:r>
            <a:endParaRPr lang="en-US" sz="2000" dirty="0">
              <a:latin typeface="Courier"/>
              <a:cs typeface="Courier"/>
            </a:endParaRPr>
          </a:p>
          <a:p>
            <a:pPr algn="l"/>
            <a:r>
              <a:rPr lang="en-US" sz="2000" dirty="0">
                <a:latin typeface="Courier"/>
                <a:cs typeface="Courier"/>
              </a:rPr>
              <a:t>	    </a:t>
            </a:r>
            <a:r>
              <a:rPr lang="en-US" sz="2000" dirty="0" err="1">
                <a:latin typeface="Courier"/>
                <a:cs typeface="Courier"/>
              </a:rPr>
              <a:t>Listnode</a:t>
            </a:r>
            <a:r>
              <a:rPr lang="en-US" sz="2000" dirty="0">
                <a:latin typeface="Courier"/>
                <a:cs typeface="Courier"/>
              </a:rPr>
              <a:t>&lt;E&gt; </a:t>
            </a:r>
            <a:r>
              <a:rPr lang="en-US" sz="2000" dirty="0" err="1">
                <a:latin typeface="Courier"/>
                <a:cs typeface="Courier"/>
              </a:rPr>
              <a:t>prev</a:t>
            </a:r>
            <a:r>
              <a:rPr lang="en-US" sz="2000" dirty="0">
                <a:latin typeface="Courier"/>
                <a:cs typeface="Courier"/>
              </a:rPr>
              <a:t> = head, target;</a:t>
            </a:r>
          </a:p>
          <a:p>
            <a:pPr algn="l"/>
            <a:r>
              <a:rPr lang="da-DK" sz="2000" dirty="0">
                <a:latin typeface="Courier"/>
                <a:cs typeface="Courier"/>
              </a:rPr>
              <a:t>		for (</a:t>
            </a:r>
            <a:r>
              <a:rPr lang="da-DK" sz="2000" dirty="0" err="1">
                <a:latin typeface="Courier"/>
                <a:cs typeface="Courier"/>
              </a:rPr>
              <a:t>int</a:t>
            </a:r>
            <a:r>
              <a:rPr lang="da-DK" sz="2000" dirty="0">
                <a:latin typeface="Courier"/>
                <a:cs typeface="Courier"/>
              </a:rPr>
              <a:t> i = 0; i &lt; pos; i++)</a:t>
            </a:r>
          </a:p>
          <a:p>
            <a:pPr algn="l"/>
            <a:r>
              <a:rPr lang="da-DK" sz="2000" dirty="0">
                <a:latin typeface="Courier"/>
                <a:cs typeface="Courier"/>
              </a:rPr>
              <a:t>			</a:t>
            </a:r>
            <a:r>
              <a:rPr lang="da-DK" sz="2000" dirty="0" err="1">
                <a:latin typeface="Courier"/>
                <a:cs typeface="Courier"/>
              </a:rPr>
              <a:t>prev</a:t>
            </a:r>
            <a:r>
              <a:rPr lang="da-DK" sz="2000" dirty="0">
                <a:latin typeface="Courier"/>
                <a:cs typeface="Courier"/>
              </a:rPr>
              <a:t> = </a:t>
            </a:r>
            <a:r>
              <a:rPr lang="da-DK" sz="2000" dirty="0" err="1">
                <a:latin typeface="Courier"/>
                <a:cs typeface="Courier"/>
              </a:rPr>
              <a:t>prev.getNext</a:t>
            </a:r>
            <a:r>
              <a:rPr lang="da-DK" sz="2000" dirty="0">
                <a:latin typeface="Courier"/>
                <a:cs typeface="Courier"/>
              </a:rPr>
              <a:t>()</a:t>
            </a:r>
            <a:r>
              <a:rPr lang="da-DK" sz="2000" dirty="0" smtClean="0">
                <a:latin typeface="Courier"/>
                <a:cs typeface="Courier"/>
              </a:rPr>
              <a:t>;</a:t>
            </a:r>
            <a:endParaRPr lang="da-DK" sz="2000" dirty="0">
              <a:latin typeface="Courier"/>
              <a:cs typeface="Courier"/>
            </a:endParaRPr>
          </a:p>
          <a:p>
            <a:pPr algn="l"/>
            <a:r>
              <a:rPr lang="da-DK" sz="2000" dirty="0">
                <a:latin typeface="Courier"/>
                <a:cs typeface="Courier"/>
              </a:rPr>
              <a:t>		</a:t>
            </a:r>
            <a:r>
              <a:rPr lang="da-DK" sz="2000" dirty="0" err="1">
                <a:latin typeface="Courier"/>
                <a:cs typeface="Courier"/>
              </a:rPr>
              <a:t>target</a:t>
            </a:r>
            <a:r>
              <a:rPr lang="da-DK" sz="2000" dirty="0">
                <a:latin typeface="Courier"/>
                <a:cs typeface="Courier"/>
              </a:rPr>
              <a:t> = </a:t>
            </a:r>
            <a:r>
              <a:rPr lang="da-DK" sz="2000" dirty="0" err="1">
                <a:latin typeface="Courier"/>
                <a:cs typeface="Courier"/>
              </a:rPr>
              <a:t>prev.getNext</a:t>
            </a:r>
            <a:r>
              <a:rPr lang="da-DK" sz="20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da-DK" sz="2000" dirty="0">
                <a:latin typeface="Courier"/>
                <a:cs typeface="Courier"/>
              </a:rPr>
              <a:t>		</a:t>
            </a:r>
            <a:r>
              <a:rPr lang="da-DK" sz="2000" dirty="0" err="1">
                <a:latin typeface="Courier"/>
                <a:cs typeface="Courier"/>
              </a:rPr>
              <a:t>prev.setNext</a:t>
            </a:r>
            <a:r>
              <a:rPr lang="da-DK" sz="2000" dirty="0">
                <a:latin typeface="Courier"/>
                <a:cs typeface="Courier"/>
              </a:rPr>
              <a:t>(</a:t>
            </a:r>
            <a:r>
              <a:rPr lang="da-DK" sz="2000" dirty="0" err="1">
                <a:latin typeface="Courier"/>
                <a:cs typeface="Courier"/>
              </a:rPr>
              <a:t>target.getNext</a:t>
            </a:r>
            <a:r>
              <a:rPr lang="da-DK" sz="2000" dirty="0">
                <a:latin typeface="Courier"/>
                <a:cs typeface="Courier"/>
              </a:rPr>
              <a:t>());</a:t>
            </a:r>
          </a:p>
          <a:p>
            <a:pPr algn="l"/>
            <a:r>
              <a:rPr lang="da-DK" sz="2000" dirty="0">
                <a:latin typeface="Courier"/>
                <a:cs typeface="Courier"/>
              </a:rPr>
              <a:t>		</a:t>
            </a:r>
            <a:r>
              <a:rPr lang="da-DK" sz="2000" dirty="0" err="1">
                <a:latin typeface="Courier"/>
                <a:cs typeface="Courier"/>
              </a:rPr>
              <a:t>if</a:t>
            </a:r>
            <a:r>
              <a:rPr lang="da-DK" sz="2000" dirty="0">
                <a:latin typeface="Courier"/>
                <a:cs typeface="Courier"/>
              </a:rPr>
              <a:t> (</a:t>
            </a:r>
            <a:r>
              <a:rPr lang="da-DK" sz="2000" dirty="0" err="1">
                <a:latin typeface="Courier"/>
                <a:cs typeface="Courier"/>
              </a:rPr>
              <a:t>target.getNext</a:t>
            </a:r>
            <a:r>
              <a:rPr lang="da-DK" sz="2000" dirty="0">
                <a:latin typeface="Courier"/>
                <a:cs typeface="Courier"/>
              </a:rPr>
              <a:t>() == </a:t>
            </a:r>
            <a:r>
              <a:rPr lang="da-DK" sz="2000" dirty="0" err="1">
                <a:latin typeface="Courier"/>
                <a:cs typeface="Courier"/>
              </a:rPr>
              <a:t>null</a:t>
            </a:r>
            <a:r>
              <a:rPr lang="da-DK" sz="2000" dirty="0">
                <a:latin typeface="Courier"/>
                <a:cs typeface="Courier"/>
              </a:rPr>
              <a:t>)</a:t>
            </a:r>
          </a:p>
          <a:p>
            <a:pPr algn="l"/>
            <a:r>
              <a:rPr lang="fr-FR" sz="2000" dirty="0">
                <a:latin typeface="Courier"/>
                <a:cs typeface="Courier"/>
              </a:rPr>
              <a:t>			</a:t>
            </a:r>
            <a:r>
              <a:rPr lang="fr-FR" sz="2000" dirty="0" err="1">
                <a:latin typeface="Courier"/>
                <a:cs typeface="Courier"/>
              </a:rPr>
              <a:t>tail</a:t>
            </a:r>
            <a:r>
              <a:rPr lang="fr-FR" sz="2000" dirty="0">
                <a:latin typeface="Courier"/>
                <a:cs typeface="Courier"/>
              </a:rPr>
              <a:t> = </a:t>
            </a:r>
            <a:r>
              <a:rPr lang="fr-FR" sz="2000" dirty="0" err="1">
                <a:latin typeface="Courier"/>
                <a:cs typeface="Courier"/>
              </a:rPr>
              <a:t>prev</a:t>
            </a:r>
            <a:r>
              <a:rPr lang="fr-FR" sz="2000" dirty="0" smtClean="0">
                <a:latin typeface="Courier"/>
                <a:cs typeface="Courier"/>
              </a:rPr>
              <a:t>;</a:t>
            </a:r>
            <a:endParaRPr lang="fr-FR" sz="2000" dirty="0">
              <a:latin typeface="Courier"/>
              <a:cs typeface="Courier"/>
            </a:endParaRPr>
          </a:p>
          <a:p>
            <a:pPr algn="l"/>
            <a:r>
              <a:rPr lang="fr-FR" sz="2000" dirty="0">
                <a:latin typeface="Courier"/>
                <a:cs typeface="Courier"/>
              </a:rPr>
              <a:t>		return </a:t>
            </a:r>
            <a:r>
              <a:rPr lang="fr-FR" sz="2000" dirty="0" err="1">
                <a:latin typeface="Courier"/>
                <a:cs typeface="Courier"/>
              </a:rPr>
              <a:t>target.getData</a:t>
            </a:r>
            <a:r>
              <a:rPr lang="fr-FR" sz="2000" dirty="0">
                <a:latin typeface="Courier"/>
                <a:cs typeface="Courier"/>
              </a:rPr>
              <a:t>();</a:t>
            </a:r>
            <a:r>
              <a:rPr lang="da-DK" sz="2000" dirty="0">
                <a:latin typeface="Courier"/>
                <a:cs typeface="Courier"/>
              </a:rPr>
              <a:t>	</a:t>
            </a:r>
            <a:r>
              <a:rPr lang="da-DK" sz="2000" dirty="0" smtClean="0">
                <a:latin typeface="Courier"/>
                <a:cs typeface="Courier"/>
              </a:rPr>
              <a:t>}}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94039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02026"/>
            <a:ext cx="6400800" cy="310797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Total number of clinks is (n-1)+(n-2)+ … +1 +0.</a:t>
            </a:r>
          </a:p>
          <a:p>
            <a:pPr algn="l"/>
            <a:r>
              <a:rPr lang="en-US" dirty="0" smtClean="0"/>
              <a:t>This sums to n*(n-1)/2 = n</a:t>
            </a:r>
            <a:r>
              <a:rPr lang="en-US" baseline="30000" dirty="0" smtClean="0"/>
              <a:t>2</a:t>
            </a:r>
            <a:r>
              <a:rPr lang="en-US" dirty="0" smtClean="0"/>
              <a:t>/2 – n/2.</a:t>
            </a:r>
          </a:p>
          <a:p>
            <a:pPr algn="l"/>
            <a:r>
              <a:rPr lang="en-US" dirty="0" smtClean="0"/>
              <a:t>So this step is </a:t>
            </a:r>
            <a:r>
              <a:rPr lang="en-US" i="1" dirty="0" smtClean="0"/>
              <a:t>quadratic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11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1"/>
            <a:ext cx="7772400" cy="934156"/>
          </a:xfrm>
        </p:spPr>
        <p:txBody>
          <a:bodyPr/>
          <a:lstStyle/>
          <a:p>
            <a:r>
              <a:rPr lang="en-US" dirty="0" smtClean="0"/>
              <a:t>Big O Notation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62667"/>
            <a:ext cx="6400800" cy="4289777"/>
          </a:xfrm>
        </p:spPr>
        <p:txBody>
          <a:bodyPr/>
          <a:lstStyle/>
          <a:p>
            <a:pPr algn="l"/>
            <a:r>
              <a:rPr lang="en-US" dirty="0" smtClean="0"/>
              <a:t>This is a notation that expresses the overall complexity of an algorithm.</a:t>
            </a:r>
          </a:p>
          <a:p>
            <a:pPr algn="l"/>
            <a:r>
              <a:rPr lang="en-US" dirty="0" smtClean="0"/>
              <a:t>Only the highest-order term is used; constants, coefficients, and lower-order terms are discarded.</a:t>
            </a:r>
          </a:p>
          <a:p>
            <a:pPr algn="l"/>
            <a:r>
              <a:rPr lang="en-US" dirty="0" smtClean="0"/>
              <a:t>O(1) is constant time.</a:t>
            </a:r>
          </a:p>
          <a:p>
            <a:pPr algn="l"/>
            <a:r>
              <a:rPr lang="en-US" dirty="0" smtClean="0"/>
              <a:t>O(N) is linear time.</a:t>
            </a:r>
          </a:p>
          <a:p>
            <a:pPr algn="l"/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 is quadratic time.</a:t>
            </a:r>
          </a:p>
          <a:p>
            <a:pPr algn="l"/>
            <a:r>
              <a:rPr lang="en-US" dirty="0" smtClean="0"/>
              <a:t>O(2</a:t>
            </a:r>
            <a:r>
              <a:rPr lang="en-US" baseline="30000" dirty="0" smtClean="0"/>
              <a:t>N</a:t>
            </a:r>
            <a:r>
              <a:rPr lang="en-US" dirty="0" smtClean="0"/>
              <a:t>) is exponential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91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ogo_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logo_design.potx</Template>
  <TotalTime>116608</TotalTime>
  <Words>3112</Words>
  <Application>Microsoft Macintosh PowerPoint</Application>
  <PresentationFormat>On-screen Show (4:3)</PresentationFormat>
  <Paragraphs>602</Paragraphs>
  <Slides>79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logo_design</vt:lpstr>
      <vt:lpstr>CS 367   Introduction to Data Structures   </vt:lpstr>
      <vt:lpstr>PowerPoint Presentation</vt:lpstr>
      <vt:lpstr>What’s this log business?</vt:lpstr>
      <vt:lpstr>Fractional exponents (and logs) are allowed</vt:lpstr>
      <vt:lpstr>What base do we use?</vt:lpstr>
      <vt:lpstr>Many useful algorithms are  n log(n) in complexity</vt:lpstr>
      <vt:lpstr>Example: Giving a Toast</vt:lpstr>
      <vt:lpstr>PowerPoint Presentation</vt:lpstr>
      <vt:lpstr>Big O Notation</vt:lpstr>
      <vt:lpstr>PowerPoint Presentation</vt:lpstr>
      <vt:lpstr>Formal Definition</vt:lpstr>
      <vt:lpstr>Example</vt:lpstr>
      <vt:lpstr>Complexity in Java 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Number Guessing Game </vt:lpstr>
      <vt:lpstr>PowerPoint Presentation</vt:lpstr>
      <vt:lpstr>PowerPoint Presentation</vt:lpstr>
      <vt:lpstr>PowerPoint Presentation</vt:lpstr>
      <vt:lpstr>Returning N Papers to N Students</vt:lpstr>
      <vt:lpstr>PowerPoint Presentation</vt:lpstr>
      <vt:lpstr>PowerPoint Presentation</vt:lpstr>
      <vt:lpstr>PowerPoint Presentation</vt:lpstr>
      <vt:lpstr>Practice with analyzing complexity</vt:lpstr>
      <vt:lpstr>method1 </vt:lpstr>
      <vt:lpstr>method2 </vt:lpstr>
      <vt:lpstr>method3 </vt:lpstr>
      <vt:lpstr>method4 </vt:lpstr>
      <vt:lpstr>What if M is a parameter?</vt:lpstr>
      <vt:lpstr>method5</vt:lpstr>
      <vt:lpstr>Complexity of method5</vt:lpstr>
      <vt:lpstr>Complexity Caveats</vt:lpstr>
      <vt:lpstr>PowerPoint Presentation</vt:lpstr>
      <vt:lpstr>Primitive vs. Reference Types</vt:lpstr>
      <vt:lpstr>Reference Types</vt:lpstr>
      <vt:lpstr>Assignment</vt:lpstr>
      <vt:lpstr>PowerPoint Presentation</vt:lpstr>
      <vt:lpstr>Assignment of Reference Types Leads to Sharing</vt:lpstr>
      <vt:lpstr>Use clone() to create a distinct copy of an Object</vt:lpstr>
      <vt:lpstr>But clone() makes a copy only of the object itself</vt:lpstr>
      <vt:lpstr>PowerPoint Presentation</vt:lpstr>
      <vt:lpstr>PowerPoint Presentation</vt:lpstr>
      <vt:lpstr>Linked Lists</vt:lpstr>
      <vt:lpstr>PowerPoint Presentation</vt:lpstr>
      <vt:lpstr>Linked List in Java</vt:lpstr>
      <vt:lpstr>PowerPoint Presentation</vt:lpstr>
      <vt:lpstr>PowerPoint Presentation</vt:lpstr>
      <vt:lpstr>Example</vt:lpstr>
      <vt:lpstr>PowerPoint Presentation</vt:lpstr>
      <vt:lpstr>Adding a Node into a Linked List</vt:lpstr>
      <vt:lpstr>PowerPoint Presentation</vt:lpstr>
      <vt:lpstr>PowerPoint Presentation</vt:lpstr>
      <vt:lpstr>PowerPoint Presentation</vt:lpstr>
      <vt:lpstr>Removing a Node from a List</vt:lpstr>
      <vt:lpstr>PowerPoint Presentation</vt:lpstr>
      <vt:lpstr>We search from head of list (l) to find n’s predecessor</vt:lpstr>
      <vt:lpstr>We then reset the Predecessor’s next field</vt:lpstr>
      <vt:lpstr>Special Case Alert</vt:lpstr>
      <vt:lpstr>How do we handle this?</vt:lpstr>
      <vt:lpstr>Enhanced Code</vt:lpstr>
      <vt:lpstr>Null List Reference vs. Null List</vt:lpstr>
      <vt:lpstr>Header Nodes</vt:lpstr>
      <vt:lpstr>The LinkedList Class</vt:lpstr>
      <vt:lpstr>Interface definition for ListADT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Fischer</dc:creator>
  <cp:lastModifiedBy>Charles Fischer</cp:lastModifiedBy>
  <cp:revision>298</cp:revision>
  <cp:lastPrinted>2016-09-27T18:41:30Z</cp:lastPrinted>
  <dcterms:created xsi:type="dcterms:W3CDTF">2014-03-07T22:02:56Z</dcterms:created>
  <dcterms:modified xsi:type="dcterms:W3CDTF">2018-02-06T21:46:48Z</dcterms:modified>
</cp:coreProperties>
</file>