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50" r:id="rId1"/>
  </p:sldMasterIdLst>
  <p:notesMasterIdLst>
    <p:notesMasterId r:id="rId92"/>
  </p:notesMasterIdLst>
  <p:sldIdLst>
    <p:sldId id="471" r:id="rId2"/>
    <p:sldId id="684" r:id="rId3"/>
    <p:sldId id="686" r:id="rId4"/>
    <p:sldId id="685" r:id="rId5"/>
    <p:sldId id="597" r:id="rId6"/>
    <p:sldId id="598" r:id="rId7"/>
    <p:sldId id="599" r:id="rId8"/>
    <p:sldId id="600" r:id="rId9"/>
    <p:sldId id="601" r:id="rId10"/>
    <p:sldId id="602" r:id="rId11"/>
    <p:sldId id="603" r:id="rId12"/>
    <p:sldId id="604" r:id="rId13"/>
    <p:sldId id="606" r:id="rId14"/>
    <p:sldId id="607" r:id="rId15"/>
    <p:sldId id="605" r:id="rId16"/>
    <p:sldId id="608" r:id="rId17"/>
    <p:sldId id="609" r:id="rId18"/>
    <p:sldId id="610" r:id="rId19"/>
    <p:sldId id="611" r:id="rId20"/>
    <p:sldId id="612" r:id="rId21"/>
    <p:sldId id="613" r:id="rId22"/>
    <p:sldId id="614" r:id="rId23"/>
    <p:sldId id="615" r:id="rId24"/>
    <p:sldId id="616" r:id="rId25"/>
    <p:sldId id="617" r:id="rId26"/>
    <p:sldId id="618" r:id="rId27"/>
    <p:sldId id="619" r:id="rId28"/>
    <p:sldId id="620" r:id="rId29"/>
    <p:sldId id="621" r:id="rId30"/>
    <p:sldId id="622" r:id="rId31"/>
    <p:sldId id="623" r:id="rId32"/>
    <p:sldId id="624" r:id="rId33"/>
    <p:sldId id="625" r:id="rId34"/>
    <p:sldId id="626" r:id="rId35"/>
    <p:sldId id="627" r:id="rId36"/>
    <p:sldId id="628" r:id="rId37"/>
    <p:sldId id="629" r:id="rId38"/>
    <p:sldId id="630" r:id="rId39"/>
    <p:sldId id="632" r:id="rId40"/>
    <p:sldId id="633" r:id="rId41"/>
    <p:sldId id="634" r:id="rId42"/>
    <p:sldId id="635" r:id="rId43"/>
    <p:sldId id="636" r:id="rId44"/>
    <p:sldId id="637" r:id="rId45"/>
    <p:sldId id="638" r:id="rId46"/>
    <p:sldId id="639" r:id="rId47"/>
    <p:sldId id="640" r:id="rId48"/>
    <p:sldId id="641" r:id="rId49"/>
    <p:sldId id="642" r:id="rId50"/>
    <p:sldId id="643" r:id="rId51"/>
    <p:sldId id="644" r:id="rId52"/>
    <p:sldId id="645" r:id="rId53"/>
    <p:sldId id="646" r:id="rId54"/>
    <p:sldId id="647" r:id="rId55"/>
    <p:sldId id="648" r:id="rId56"/>
    <p:sldId id="649" r:id="rId57"/>
    <p:sldId id="650" r:id="rId58"/>
    <p:sldId id="651" r:id="rId59"/>
    <p:sldId id="652" r:id="rId60"/>
    <p:sldId id="653" r:id="rId61"/>
    <p:sldId id="654" r:id="rId62"/>
    <p:sldId id="655" r:id="rId63"/>
    <p:sldId id="656" r:id="rId64"/>
    <p:sldId id="657" r:id="rId65"/>
    <p:sldId id="658" r:id="rId66"/>
    <p:sldId id="659" r:id="rId67"/>
    <p:sldId id="660" r:id="rId68"/>
    <p:sldId id="661" r:id="rId69"/>
    <p:sldId id="662" r:id="rId70"/>
    <p:sldId id="663" r:id="rId71"/>
    <p:sldId id="664" r:id="rId72"/>
    <p:sldId id="665" r:id="rId73"/>
    <p:sldId id="666" r:id="rId74"/>
    <p:sldId id="667" r:id="rId75"/>
    <p:sldId id="668" r:id="rId76"/>
    <p:sldId id="669" r:id="rId77"/>
    <p:sldId id="670" r:id="rId78"/>
    <p:sldId id="671" r:id="rId79"/>
    <p:sldId id="672" r:id="rId80"/>
    <p:sldId id="673" r:id="rId81"/>
    <p:sldId id="674" r:id="rId82"/>
    <p:sldId id="675" r:id="rId83"/>
    <p:sldId id="676" r:id="rId84"/>
    <p:sldId id="677" r:id="rId85"/>
    <p:sldId id="678" r:id="rId86"/>
    <p:sldId id="679" r:id="rId87"/>
    <p:sldId id="680" r:id="rId88"/>
    <p:sldId id="681" r:id="rId89"/>
    <p:sldId id="682" r:id="rId90"/>
    <p:sldId id="683" r:id="rId9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312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notesMaster" Target="notesMasters/notesMaster1.xml"/><Relationship Id="rId93" Type="http://schemas.openxmlformats.org/officeDocument/2006/relationships/printerSettings" Target="printerSettings/printerSettings1.bin"/><Relationship Id="rId94" Type="http://schemas.openxmlformats.org/officeDocument/2006/relationships/presProps" Target="presProps.xml"/><Relationship Id="rId95" Type="http://schemas.openxmlformats.org/officeDocument/2006/relationships/viewProps" Target="viewProps.xml"/><Relationship Id="rId96" Type="http://schemas.openxmlformats.org/officeDocument/2006/relationships/theme" Target="theme/theme1.xml"/><Relationship Id="rId9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7D74-E0D7-E642-8D6C-48DB8ED089BC}" type="datetimeFigureOut">
              <a:rPr lang="en-US" smtClean="0"/>
              <a:t>2/15/18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D8446-C5FF-9C45-A64D-C717A799A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8C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pattFill prst="narHorz">
            <a:fgClr>
              <a:schemeClr val="bg2"/>
            </a:fgClr>
            <a:bgClr>
              <a:srgbClr val="D8CFA7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uwlogo_web_lrg_ct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7308" y="1130300"/>
            <a:ext cx="592398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6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4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850900"/>
            <a:ext cx="2832100" cy="58420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850900"/>
            <a:ext cx="4584700" cy="5275263"/>
          </a:xfrm>
        </p:spPr>
        <p:txBody>
          <a:bodyPr/>
          <a:lstStyle>
            <a:lvl1pPr marL="228600" indent="-228600">
              <a:defRPr sz="2800" baseline="0"/>
            </a:lvl1pPr>
            <a:lvl2pPr marL="685800" indent="-228600">
              <a:spcBef>
                <a:spcPts val="1176"/>
              </a:spcBef>
              <a:defRPr sz="2400" baseline="0"/>
            </a:lvl2pPr>
            <a:lvl3pPr marL="1005840" indent="-182880">
              <a:spcBef>
                <a:spcPts val="1080"/>
              </a:spcBef>
              <a:defRPr sz="2000"/>
            </a:lvl3pPr>
            <a:lvl4pPr marL="1371600" indent="-182880">
              <a:spcBef>
                <a:spcPts val="1032"/>
              </a:spcBef>
              <a:defRPr sz="1800"/>
            </a:lvl4pPr>
            <a:lvl5pPr marL="1600200" indent="-182880">
              <a:spcBef>
                <a:spcPts val="984"/>
              </a:spcBef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1549400"/>
            <a:ext cx="2832100" cy="45767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064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6400"/>
            <a:ext cx="5486400" cy="6858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8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7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gradFill flip="none" rotWithShape="1">
            <a:gsLst>
              <a:gs pos="30000">
                <a:srgbClr val="B70000"/>
              </a:gs>
              <a:gs pos="100000">
                <a:srgbClr val="7B0000"/>
              </a:gs>
            </a:gsLst>
            <a:lin ang="6900000" scaled="0"/>
            <a:tileRect/>
          </a:gradFill>
          <a:ln w="3175" cmpd="sng">
            <a:noFill/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8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18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84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ctr">
              <a:defRPr sz="3000" b="0" i="0" kern="1200" cap="all" spc="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30513"/>
            <a:ext cx="7772400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3056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714500"/>
            <a:ext cx="36322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buClr>
                <a:srgbClr val="B70000"/>
              </a:buClr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984"/>
              </a:spcBef>
              <a:defRPr sz="1700"/>
            </a:lvl4pPr>
            <a:lvl5pPr marL="1417320" indent="-137160">
              <a:spcBef>
                <a:spcPts val="984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1714500"/>
            <a:ext cx="36195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1008"/>
              </a:spcBef>
              <a:defRPr sz="1700"/>
            </a:lvl4pPr>
            <a:lvl5pPr marL="1417320" indent="-137160">
              <a:spcBef>
                <a:spcPts val="1008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20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714499"/>
            <a:ext cx="3632200" cy="57150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286001"/>
            <a:ext cx="3632200" cy="3840162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 baseline="0"/>
            </a:lvl1pPr>
            <a:lvl2pPr marL="502920" indent="-182880">
              <a:spcBef>
                <a:spcPts val="1008"/>
              </a:spcBef>
              <a:defRPr sz="1700" baseline="0"/>
            </a:lvl2pPr>
            <a:lvl3pPr marL="822960" indent="-182880">
              <a:spcBef>
                <a:spcPts val="960"/>
              </a:spcBef>
              <a:defRPr sz="1600"/>
            </a:lvl3pPr>
            <a:lvl4pPr marL="1097280" indent="-182880">
              <a:spcBef>
                <a:spcPts val="960"/>
              </a:spcBef>
              <a:defRPr sz="1600"/>
            </a:lvl4pPr>
            <a:lvl5pPr marL="1371600" indent="-182880">
              <a:spcBef>
                <a:spcPts val="96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7900" y="1714499"/>
            <a:ext cx="3683000" cy="571502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7900" y="2286001"/>
            <a:ext cx="3683000" cy="3840161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/>
            </a:lvl1pPr>
            <a:lvl2pPr marL="502920" indent="-182880">
              <a:spcBef>
                <a:spcPts val="984"/>
              </a:spcBef>
              <a:defRPr sz="1600"/>
            </a:lvl2pPr>
            <a:lvl3pPr marL="822960" indent="-182880">
              <a:spcBef>
                <a:spcPts val="984"/>
              </a:spcBef>
              <a:defRPr sz="1600"/>
            </a:lvl3pPr>
            <a:lvl4pPr marL="1143000" indent="-182880">
              <a:spcBef>
                <a:spcPts val="984"/>
              </a:spcBef>
              <a:defRPr sz="1600"/>
            </a:lvl4pPr>
            <a:lvl5pPr marL="1371600" indent="-182880">
              <a:spcBef>
                <a:spcPts val="984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05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6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chemeClr val="bg2"/>
          </a:fgClr>
          <a:bgClr>
            <a:srgbClr val="D8CFA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nip Single Corner Rectangle 61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solidFill>
            <a:srgbClr val="FFFFFF"/>
          </a:solidFill>
          <a:ln w="3175" cmpd="sng">
            <a:solidFill>
              <a:srgbClr val="D8CFA7"/>
            </a:solidFill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759227"/>
            <a:ext cx="8331200" cy="125014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2" y="1727200"/>
            <a:ext cx="7645475" cy="4208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4846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fld id="{8F984142-BC3D-7F40-A12E-3DA0166C52C3}" type="datetimeFigureOut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3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B7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4800" y="6483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pic>
        <p:nvPicPr>
          <p:cNvPr id="68" name="Picture 67" descr="uwcrest_web_lrg_noshado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8275" y="187727"/>
            <a:ext cx="5207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0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1" r:id="rId1"/>
    <p:sldLayoutId id="2147484452" r:id="rId2"/>
    <p:sldLayoutId id="2147484453" r:id="rId3"/>
    <p:sldLayoutId id="2147484454" r:id="rId4"/>
    <p:sldLayoutId id="2147484455" r:id="rId5"/>
    <p:sldLayoutId id="2147484456" r:id="rId6"/>
    <p:sldLayoutId id="2147484457" r:id="rId7"/>
    <p:sldLayoutId id="2147484458" r:id="rId8"/>
    <p:sldLayoutId id="2147484459" r:id="rId9"/>
    <p:sldLayoutId id="2147484460" r:id="rId10"/>
    <p:sldLayoutId id="2147484461" r:id="rId11"/>
    <p:sldLayoutId id="214748446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800" kern="1200">
          <a:solidFill>
            <a:srgbClr val="B70000"/>
          </a:solidFill>
          <a:effectLst>
            <a:outerShdw blurRad="57150" dist="25400" dir="27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5545666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CS </a:t>
            </a:r>
            <a:r>
              <a:rPr lang="en-US" b="1" dirty="0" smtClean="0">
                <a:effectLst/>
              </a:rPr>
              <a:t>367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b="1" dirty="0" smtClean="0">
                <a:effectLst/>
              </a:rPr>
              <a:t>Introduction </a:t>
            </a:r>
            <a:r>
              <a:rPr lang="en-US" b="1" dirty="0">
                <a:effectLst/>
              </a:rPr>
              <a:t>to </a:t>
            </a:r>
            <a:r>
              <a:rPr lang="en-US" b="1" dirty="0" smtClean="0">
                <a:effectLst/>
              </a:rPr>
              <a:t>Data Structures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6445"/>
            <a:ext cx="6400800" cy="2469444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Lecture </a:t>
            </a:r>
            <a:r>
              <a:rPr lang="en-US" b="1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5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5027"/>
            <a:ext cx="6400800" cy="5478639"/>
          </a:xfrm>
        </p:spPr>
        <p:txBody>
          <a:bodyPr/>
          <a:lstStyle/>
          <a:p>
            <a:pPr algn="l"/>
            <a:r>
              <a:rPr lang="en-US" dirty="0" smtClean="0"/>
              <a:t>Graphically: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911" y="1087966"/>
            <a:ext cx="75184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602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17360"/>
            <a:ext cx="6400800" cy="5224639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Let's consider how to write the </a:t>
            </a:r>
            <a:r>
              <a:rPr lang="en-US" dirty="0">
                <a:latin typeface="Courier"/>
                <a:cs typeface="Courier"/>
              </a:rPr>
              <a:t>pop</a:t>
            </a:r>
            <a:r>
              <a:rPr lang="en-US" dirty="0"/>
              <a:t> method. It will need to perform the following steps: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Check whether the stack is empty; if so, throw an </a:t>
            </a:r>
            <a:r>
              <a:rPr lang="en-US" dirty="0" err="1">
                <a:latin typeface="Courier"/>
                <a:cs typeface="Courier"/>
              </a:rPr>
              <a:t>EmptyStackException</a:t>
            </a:r>
            <a:r>
              <a:rPr lang="en-US" dirty="0"/>
              <a:t>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Remove the first node from the linked list by setting items = </a:t>
            </a:r>
            <a:r>
              <a:rPr lang="en-US" dirty="0" err="1">
                <a:latin typeface="Courier"/>
                <a:cs typeface="Courier"/>
              </a:rPr>
              <a:t>items.getNext</a:t>
            </a:r>
            <a:r>
              <a:rPr lang="en-US" dirty="0">
                <a:latin typeface="Courier"/>
                <a:cs typeface="Courier"/>
              </a:rPr>
              <a:t>()</a:t>
            </a:r>
            <a:r>
              <a:rPr lang="en-US" dirty="0"/>
              <a:t>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Decrement </a:t>
            </a:r>
            <a:r>
              <a:rPr lang="en-US" dirty="0" err="1">
                <a:latin typeface="Courier"/>
                <a:cs typeface="Courier"/>
              </a:rPr>
              <a:t>numItems</a:t>
            </a:r>
            <a:r>
              <a:rPr lang="en-US" dirty="0"/>
              <a:t>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Return the value that was in the first node in the list.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15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2111"/>
            <a:ext cx="6400800" cy="5545667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public </a:t>
            </a:r>
            <a:r>
              <a:rPr lang="en-US" dirty="0">
                <a:latin typeface="Courier"/>
                <a:cs typeface="Courier"/>
              </a:rPr>
              <a:t>E pop() </a:t>
            </a:r>
            <a:r>
              <a:rPr lang="en-US" dirty="0" smtClean="0">
                <a:latin typeface="Courier"/>
                <a:cs typeface="Courier"/>
              </a:rPr>
              <a:t>throws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EmptyStackException</a:t>
            </a:r>
            <a:r>
              <a:rPr lang="en-US" dirty="0" smtClean="0">
                <a:latin typeface="Courier"/>
                <a:cs typeface="Courier"/>
              </a:rPr>
              <a:t> {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if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isEmpty</a:t>
            </a:r>
            <a:r>
              <a:rPr lang="en-US" dirty="0">
                <a:latin typeface="Courier"/>
                <a:cs typeface="Courier"/>
              </a:rPr>
              <a:t>())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throw </a:t>
            </a:r>
            <a:r>
              <a:rPr lang="en-US" dirty="0">
                <a:latin typeface="Courier"/>
                <a:cs typeface="Courier"/>
              </a:rPr>
              <a:t>new </a:t>
            </a:r>
            <a:r>
              <a:rPr lang="en-US" dirty="0" smtClean="0">
                <a:latin typeface="Courier"/>
                <a:cs typeface="Courier"/>
              </a:rPr>
              <a:t>	                          	    </a:t>
            </a:r>
            <a:r>
              <a:rPr lang="en-US" dirty="0" err="1" smtClean="0">
                <a:latin typeface="Courier"/>
                <a:cs typeface="Courier"/>
              </a:rPr>
              <a:t>EmptyStackException</a:t>
            </a:r>
            <a:r>
              <a:rPr lang="en-US" dirty="0">
                <a:latin typeface="Courier"/>
                <a:cs typeface="Courier"/>
              </a:rPr>
              <a:t>()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E 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items.getData</a:t>
            </a:r>
            <a:r>
              <a:rPr lang="en-US" dirty="0">
                <a:latin typeface="Courier"/>
                <a:cs typeface="Courier"/>
              </a:rPr>
              <a:t>();             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items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dirty="0" err="1">
                <a:latin typeface="Courier"/>
                <a:cs typeface="Courier"/>
              </a:rPr>
              <a:t>items.getNext</a:t>
            </a:r>
            <a:r>
              <a:rPr lang="en-US" dirty="0">
                <a:latin typeface="Courier"/>
                <a:cs typeface="Courier"/>
              </a:rPr>
              <a:t>();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numItems</a:t>
            </a:r>
            <a:r>
              <a:rPr lang="en-US" dirty="0">
                <a:latin typeface="Courier"/>
                <a:cs typeface="Courier"/>
              </a:rPr>
              <a:t>--;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is-IS" dirty="0" smtClean="0">
                <a:latin typeface="Courier"/>
                <a:cs typeface="Courier"/>
              </a:rPr>
              <a:t>return </a:t>
            </a:r>
            <a:r>
              <a:rPr lang="is-IS" dirty="0">
                <a:latin typeface="Courier"/>
                <a:cs typeface="Courier"/>
              </a:rPr>
              <a:t>tmp;                           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71366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5667"/>
            <a:ext cx="6400800" cy="5785555"/>
          </a:xfrm>
        </p:spPr>
        <p:txBody>
          <a:bodyPr/>
          <a:lstStyle/>
          <a:p>
            <a:pPr algn="l"/>
            <a:r>
              <a:rPr lang="en-US" dirty="0"/>
              <a:t>Graphically: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4938"/>
          <a:stretch/>
        </p:blipFill>
        <p:spPr>
          <a:xfrm>
            <a:off x="1981189" y="1876778"/>
            <a:ext cx="5496830" cy="329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288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34999"/>
            <a:ext cx="6400800" cy="5094111"/>
          </a:xfrm>
        </p:spPr>
        <p:txBody>
          <a:bodyPr/>
          <a:lstStyle/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45267" b="-45267"/>
          <a:stretch/>
        </p:blipFill>
        <p:spPr>
          <a:xfrm>
            <a:off x="1628409" y="1820334"/>
            <a:ext cx="5339774" cy="7095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146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9223"/>
            <a:ext cx="7772400" cy="1058333"/>
          </a:xfrm>
        </p:spPr>
        <p:txBody>
          <a:bodyPr/>
          <a:lstStyle/>
          <a:p>
            <a:r>
              <a:rPr lang="en-US" dirty="0" smtClean="0"/>
              <a:t>Complexity of </a:t>
            </a:r>
            <a:r>
              <a:rPr lang="en-US" dirty="0" err="1" smtClean="0"/>
              <a:t>LLStack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78000"/>
            <a:ext cx="6400800" cy="3625850"/>
          </a:xfrm>
        </p:spPr>
        <p:txBody>
          <a:bodyPr/>
          <a:lstStyle/>
          <a:p>
            <a:pPr algn="l"/>
            <a:r>
              <a:rPr lang="en-US" dirty="0" smtClean="0"/>
              <a:t>Because we add and removes stack elements at the head of the list, all stack operations are </a:t>
            </a:r>
            <a:r>
              <a:rPr lang="en-US" dirty="0" smtClean="0">
                <a:solidFill>
                  <a:srgbClr val="FF0000"/>
                </a:solidFill>
              </a:rPr>
              <a:t>O(1)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588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6223"/>
            <a:ext cx="7772400" cy="790221"/>
          </a:xfrm>
        </p:spPr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26444"/>
            <a:ext cx="6400800" cy="4826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9670" y="1852802"/>
            <a:ext cx="5486400" cy="3801300"/>
          </a:xfrm>
          <a:prstGeom prst="rect">
            <a:avLst/>
          </a:prstGeom>
        </p:spPr>
      </p:pic>
      <p:sp>
        <p:nvSpPr>
          <p:cNvPr id="5" name="Left Arrow 4"/>
          <p:cNvSpPr/>
          <p:nvPr/>
        </p:nvSpPr>
        <p:spPr>
          <a:xfrm>
            <a:off x="7283196" y="3847479"/>
            <a:ext cx="978408" cy="48463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>
            <a:off x="685800" y="3605163"/>
            <a:ext cx="978408" cy="48463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46827" y="4332111"/>
            <a:ext cx="1411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Enqeue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79778" y="4162778"/>
            <a:ext cx="1509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Dequeue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3169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63222"/>
            <a:ext cx="6400800" cy="5334000"/>
          </a:xfrm>
        </p:spPr>
        <p:txBody>
          <a:bodyPr/>
          <a:lstStyle/>
          <a:p>
            <a:pPr algn="l"/>
            <a:r>
              <a:rPr lang="en-US" dirty="0" smtClean="0"/>
              <a:t>In a queue, items enter at the </a:t>
            </a:r>
            <a:r>
              <a:rPr lang="en-US" i="1" dirty="0" smtClean="0"/>
              <a:t>rear</a:t>
            </a:r>
            <a:r>
              <a:rPr lang="en-US" dirty="0" smtClean="0"/>
              <a:t>, via the </a:t>
            </a:r>
            <a:r>
              <a:rPr lang="en-US" dirty="0" err="1" smtClean="0">
                <a:latin typeface="Courier"/>
                <a:cs typeface="Courier"/>
              </a:rPr>
              <a:t>enqueue</a:t>
            </a:r>
            <a:r>
              <a:rPr lang="en-US" dirty="0" smtClean="0"/>
              <a:t> operation.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Items are removed from the </a:t>
            </a:r>
            <a:r>
              <a:rPr lang="en-US" i="1" dirty="0" smtClean="0"/>
              <a:t>front</a:t>
            </a:r>
            <a:r>
              <a:rPr lang="en-US" dirty="0" smtClean="0"/>
              <a:t> of the queue, via the </a:t>
            </a:r>
            <a:r>
              <a:rPr lang="en-US" dirty="0" smtClean="0">
                <a:latin typeface="Courier"/>
                <a:cs typeface="Courier"/>
              </a:rPr>
              <a:t>dequeue</a:t>
            </a:r>
            <a:r>
              <a:rPr lang="en-US" dirty="0" smtClean="0"/>
              <a:t> operation.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The </a:t>
            </a:r>
            <a:r>
              <a:rPr lang="en-US" dirty="0" err="1" smtClean="0">
                <a:latin typeface="Courier"/>
                <a:cs typeface="Courier"/>
              </a:rPr>
              <a:t>isEmpty</a:t>
            </a:r>
            <a:r>
              <a:rPr lang="en-US" dirty="0" smtClean="0"/>
              <a:t> operation tells you if the queue is empty.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85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77334"/>
            <a:ext cx="7772400" cy="860778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QueueADT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90889"/>
            <a:ext cx="6756400" cy="3203221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public </a:t>
            </a:r>
            <a:r>
              <a:rPr lang="en-US" dirty="0">
                <a:latin typeface="Courier"/>
                <a:cs typeface="Courier"/>
              </a:rPr>
              <a:t>interface </a:t>
            </a:r>
            <a:r>
              <a:rPr lang="en-US" dirty="0" err="1">
                <a:latin typeface="Courier"/>
                <a:cs typeface="Courier"/>
              </a:rPr>
              <a:t>QueueADT</a:t>
            </a:r>
            <a:r>
              <a:rPr lang="en-US" dirty="0">
                <a:latin typeface="Courier"/>
                <a:cs typeface="Courier"/>
              </a:rPr>
              <a:t>&lt;E&gt;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isEmpty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void </a:t>
            </a:r>
            <a:r>
              <a:rPr lang="en-US" dirty="0" err="1">
                <a:latin typeface="Courier"/>
                <a:cs typeface="Courier"/>
              </a:rPr>
              <a:t>enqueue</a:t>
            </a:r>
            <a:r>
              <a:rPr lang="en-US" dirty="0">
                <a:latin typeface="Courier"/>
                <a:cs typeface="Courier"/>
              </a:rPr>
              <a:t>(E </a:t>
            </a:r>
            <a:r>
              <a:rPr lang="en-US" dirty="0" err="1">
                <a:latin typeface="Courier"/>
                <a:cs typeface="Courier"/>
              </a:rPr>
              <a:t>ob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E dequeue() </a:t>
            </a:r>
            <a:r>
              <a:rPr lang="en-US" dirty="0" smtClean="0">
                <a:latin typeface="Courier"/>
                <a:cs typeface="Courier"/>
              </a:rPr>
              <a:t>throws	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err="1" smtClean="0">
                <a:latin typeface="Courier"/>
                <a:cs typeface="Courier"/>
              </a:rPr>
              <a:t>EmptyQueueException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}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364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04704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Implementing a Queue using an Array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59000"/>
            <a:ext cx="6400800" cy="3541183"/>
          </a:xfrm>
        </p:spPr>
        <p:txBody>
          <a:bodyPr/>
          <a:lstStyle/>
          <a:p>
            <a:pPr algn="l"/>
            <a:r>
              <a:rPr lang="en-US" dirty="0" smtClean="0"/>
              <a:t>The fact that we add data at one end and remove it from the other end makes queues harder to implement than stacks.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As with stacks, we keep a count of items in the queue and an array to hold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394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17360"/>
            <a:ext cx="6400800" cy="5281083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Steps </a:t>
            </a:r>
            <a:r>
              <a:rPr lang="en-US" dirty="0" smtClean="0"/>
              <a:t>in implementing Program 2:</a:t>
            </a:r>
            <a:endParaRPr lang="en-US" dirty="0"/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Write </a:t>
            </a:r>
            <a:r>
              <a:rPr lang="en-US" dirty="0" err="1" smtClean="0">
                <a:latin typeface="Courier"/>
                <a:cs typeface="Courier"/>
              </a:rPr>
              <a:t>EmptyLoopException</a:t>
            </a:r>
            <a:r>
              <a:rPr lang="en-US" dirty="0" smtClean="0"/>
              <a:t> class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Implement </a:t>
            </a:r>
            <a:r>
              <a:rPr lang="en-US" dirty="0" err="1" smtClean="0">
                <a:latin typeface="Courier"/>
                <a:cs typeface="Courier"/>
              </a:rPr>
              <a:t>LinkedLoop</a:t>
            </a:r>
            <a:r>
              <a:rPr lang="en-US" dirty="0" smtClean="0">
                <a:latin typeface="Courier"/>
                <a:cs typeface="Courier"/>
              </a:rPr>
              <a:t>&lt;E&gt;</a:t>
            </a:r>
            <a:r>
              <a:rPr lang="en-US" dirty="0" smtClean="0"/>
              <a:t> class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Implement </a:t>
            </a:r>
            <a:r>
              <a:rPr lang="en-US" dirty="0" err="1" smtClean="0">
                <a:latin typeface="Courier"/>
                <a:cs typeface="Courier"/>
              </a:rPr>
              <a:t>LinkedLoopIterator</a:t>
            </a:r>
            <a:r>
              <a:rPr lang="en-US" dirty="0" smtClean="0">
                <a:latin typeface="Courier"/>
                <a:cs typeface="Courier"/>
              </a:rPr>
              <a:t>&lt;E&gt; class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Complete implementation of </a:t>
            </a:r>
            <a:r>
              <a:rPr lang="en-US" dirty="0" err="1" smtClean="0">
                <a:latin typeface="Courier"/>
                <a:cs typeface="Courier"/>
              </a:rPr>
              <a:t>ImageLoopEditor</a:t>
            </a:r>
            <a:r>
              <a:rPr lang="en-US" dirty="0" smtClean="0"/>
              <a:t> class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Test editor using GUI or text interface</a:t>
            </a:r>
          </a:p>
          <a:p>
            <a:pPr marL="457200" indent="-457200" algn="l">
              <a:buFont typeface="Wingdings" charset="2"/>
              <a:buChar char="u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439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0333" y="1016001"/>
            <a:ext cx="7817556" cy="4755443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Courier"/>
                <a:cs typeface="Courier"/>
              </a:rPr>
              <a:t>public class </a:t>
            </a:r>
            <a:r>
              <a:rPr lang="en-US" sz="2400" dirty="0" err="1">
                <a:latin typeface="Courier"/>
                <a:cs typeface="Courier"/>
              </a:rPr>
              <a:t>ArrayQueue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r>
              <a:rPr lang="en-US" sz="2400" dirty="0" smtClean="0">
                <a:latin typeface="Courier"/>
                <a:cs typeface="Courier"/>
              </a:rPr>
              <a:t>  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	implements </a:t>
            </a:r>
            <a:r>
              <a:rPr lang="en-US" sz="2400" dirty="0" err="1">
                <a:latin typeface="Courier"/>
                <a:cs typeface="Courier"/>
              </a:rPr>
              <a:t>QueueADT</a:t>
            </a:r>
            <a:r>
              <a:rPr lang="en-US" sz="2400" dirty="0">
                <a:latin typeface="Courier"/>
                <a:cs typeface="Courier"/>
              </a:rPr>
              <a:t>&lt;E&gt; {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private </a:t>
            </a:r>
            <a:r>
              <a:rPr lang="en-US" sz="2400" dirty="0">
                <a:latin typeface="Courier"/>
                <a:cs typeface="Courier"/>
              </a:rPr>
              <a:t>static final 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INITSIZE = </a:t>
            </a:r>
            <a:r>
              <a:rPr lang="en-US" sz="2400" dirty="0" smtClean="0">
                <a:latin typeface="Courier"/>
                <a:cs typeface="Courier"/>
              </a:rPr>
              <a:t>10;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private </a:t>
            </a:r>
            <a:r>
              <a:rPr lang="en-US" sz="2400" dirty="0">
                <a:latin typeface="Courier"/>
                <a:cs typeface="Courier"/>
              </a:rPr>
              <a:t>E[] </a:t>
            </a:r>
            <a:r>
              <a:rPr lang="en-US" sz="2400" dirty="0" smtClean="0">
                <a:latin typeface="Courier"/>
                <a:cs typeface="Courier"/>
              </a:rPr>
              <a:t>items;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private 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numItems</a:t>
            </a:r>
            <a:r>
              <a:rPr lang="en-US" sz="2400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 smtClean="0"/>
              <a:t>   . . .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63496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7889"/>
            <a:ext cx="6400800" cy="502355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Like stacks, we enter new items to the right, at the first unused position.</a:t>
            </a:r>
            <a:endParaRPr lang="en-US" dirty="0"/>
          </a:p>
          <a:p>
            <a:pPr algn="l"/>
            <a:r>
              <a:rPr lang="en-US" dirty="0" smtClean="0"/>
              <a:t>We remove the leftmost item at position 0. </a:t>
            </a:r>
            <a:r>
              <a:rPr lang="en-US" dirty="0" smtClean="0">
                <a:solidFill>
                  <a:srgbClr val="FF0000"/>
                </a:solidFill>
              </a:rPr>
              <a:t>But</a:t>
            </a:r>
            <a:r>
              <a:rPr lang="en-US" dirty="0" smtClean="0"/>
              <a:t> after this dequeue operation, the leftmost item is now at position 1. If we shift all data left one location, each dequeue has an O(N) complexity.</a:t>
            </a:r>
          </a:p>
          <a:p>
            <a:pPr algn="l"/>
            <a:r>
              <a:rPr lang="en-US" dirty="0" smtClean="0"/>
              <a:t>Alternatively, we can track where the leftmost valid item is, but then “gaps” of unused array locations form: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06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91444"/>
            <a:ext cx="6400800" cy="471240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943100"/>
            <a:ext cx="4864100" cy="295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550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64444"/>
            <a:ext cx="6400800" cy="4839406"/>
          </a:xfrm>
        </p:spPr>
        <p:txBody>
          <a:bodyPr/>
          <a:lstStyle/>
          <a:p>
            <a:pPr algn="l"/>
            <a:r>
              <a:rPr lang="en-US" dirty="0" smtClean="0"/>
              <a:t>This  gap continues to grow until the whole array is filled. We could expand the array, but the gap of unused array space at the left persists.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The solution is to let data “wrap around” from the rightmost array position to position 0, then 1, etc.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133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1155" y="589139"/>
            <a:ext cx="6400800" cy="536575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6584"/>
          <a:stretch/>
        </p:blipFill>
        <p:spPr>
          <a:xfrm>
            <a:off x="1917700" y="451556"/>
            <a:ext cx="5306658" cy="640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677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7999"/>
            <a:ext cx="6400800" cy="5545667"/>
          </a:xfrm>
        </p:spPr>
        <p:txBody>
          <a:bodyPr/>
          <a:lstStyle/>
          <a:p>
            <a:pPr algn="l"/>
            <a:r>
              <a:rPr lang="en-US" dirty="0" smtClean="0"/>
              <a:t>In effect we have a “circular array:”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5789" y="1308100"/>
            <a:ext cx="5852492" cy="354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947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7022" y="705556"/>
            <a:ext cx="7772400" cy="1291165"/>
          </a:xfrm>
        </p:spPr>
        <p:txBody>
          <a:bodyPr>
            <a:normAutofit/>
          </a:bodyPr>
          <a:lstStyle/>
          <a:p>
            <a:r>
              <a:rPr lang="en-US" dirty="0" smtClean="0"/>
              <a:t>Incrementing the Index in a Circular Array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2370667"/>
            <a:ext cx="6516511" cy="3372555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/>
              <a:t>We must provide for a possible “wrap around” when we increment an array index. The code is:</a:t>
            </a:r>
          </a:p>
          <a:p>
            <a:pPr algn="l"/>
            <a:endParaRPr lang="en-US" dirty="0" smtClean="0"/>
          </a:p>
          <a:p>
            <a:pPr algn="l"/>
            <a:r>
              <a:rPr lang="en-US" dirty="0">
                <a:latin typeface="Courier"/>
                <a:cs typeface="Courier"/>
              </a:rPr>
              <a:t>private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incrementIndex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index)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if (index == items.length-1) 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 return 0;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</a:t>
            </a:r>
            <a:r>
              <a:rPr lang="da-DK" dirty="0" err="1">
                <a:latin typeface="Courier"/>
                <a:cs typeface="Courier"/>
              </a:rPr>
              <a:t>else</a:t>
            </a:r>
            <a:r>
              <a:rPr lang="da-DK" dirty="0">
                <a:latin typeface="Courier"/>
                <a:cs typeface="Courier"/>
              </a:rPr>
              <a:t> 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 return index + 1;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204344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93537"/>
            <a:ext cx="7772400" cy="1470025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enqueue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49778"/>
            <a:ext cx="6400800" cy="365407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/>
              <a:t>Adding to a queue (at the rear) is easy if we ignore expanding a full array:</a:t>
            </a:r>
          </a:p>
          <a:p>
            <a:pPr algn="l"/>
            <a:endParaRPr lang="en-US" dirty="0" smtClean="0"/>
          </a:p>
          <a:p>
            <a:pPr algn="l"/>
            <a:r>
              <a:rPr lang="en-US" dirty="0">
                <a:latin typeface="Courier"/>
                <a:cs typeface="Courier"/>
              </a:rPr>
              <a:t>public void </a:t>
            </a:r>
            <a:r>
              <a:rPr lang="en-US" dirty="0" err="1">
                <a:latin typeface="Courier"/>
                <a:cs typeface="Courier"/>
              </a:rPr>
              <a:t>enqueue</a:t>
            </a:r>
            <a:r>
              <a:rPr lang="en-US" dirty="0">
                <a:latin typeface="Courier"/>
                <a:cs typeface="Courier"/>
              </a:rPr>
              <a:t>(E </a:t>
            </a:r>
            <a:r>
              <a:rPr lang="en-US" dirty="0" err="1">
                <a:latin typeface="Courier"/>
                <a:cs typeface="Courier"/>
              </a:rPr>
              <a:t>ob</a:t>
            </a:r>
            <a:r>
              <a:rPr lang="en-US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 if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items.length</a:t>
            </a:r>
            <a:r>
              <a:rPr lang="en-US" dirty="0">
                <a:latin typeface="Courier"/>
                <a:cs typeface="Courier"/>
              </a:rPr>
              <a:t> == </a:t>
            </a:r>
            <a:r>
              <a:rPr lang="en-US" dirty="0" err="1">
                <a:latin typeface="Courier"/>
                <a:cs typeface="Courier"/>
              </a:rPr>
              <a:t>numItems</a:t>
            </a:r>
            <a:r>
              <a:rPr lang="en-US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/*code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missing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here */  </a:t>
            </a: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rearIndex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dirty="0" smtClean="0">
                <a:latin typeface="Courier"/>
                <a:cs typeface="Courier"/>
              </a:rPr>
              <a:t> 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		 </a:t>
            </a:r>
            <a:r>
              <a:rPr lang="en-US" dirty="0" err="1" smtClean="0">
                <a:latin typeface="Courier"/>
                <a:cs typeface="Courier"/>
              </a:rPr>
              <a:t>incrementIndex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rearIndex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 items</a:t>
            </a:r>
            <a:r>
              <a:rPr lang="en-US" dirty="0">
                <a:latin typeface="Courier"/>
                <a:cs typeface="Courier"/>
              </a:rPr>
              <a:t>[</a:t>
            </a:r>
            <a:r>
              <a:rPr lang="en-US" dirty="0" err="1">
                <a:latin typeface="Courier"/>
                <a:cs typeface="Courier"/>
              </a:rPr>
              <a:t>rearIndex</a:t>
            </a:r>
            <a:r>
              <a:rPr lang="en-US" dirty="0">
                <a:latin typeface="Courier"/>
                <a:cs typeface="Courier"/>
              </a:rPr>
              <a:t>] = </a:t>
            </a:r>
            <a:r>
              <a:rPr lang="en-US" dirty="0" err="1">
                <a:latin typeface="Courier"/>
                <a:cs typeface="Courier"/>
              </a:rPr>
              <a:t>ob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numItems</a:t>
            </a:r>
            <a:r>
              <a:rPr lang="en-US" dirty="0">
                <a:latin typeface="Courier"/>
                <a:cs typeface="Courier"/>
              </a:rPr>
              <a:t>++;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}   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58750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8557"/>
            <a:ext cx="7772400" cy="888999"/>
          </a:xfrm>
        </p:spPr>
        <p:txBody>
          <a:bodyPr>
            <a:noAutofit/>
          </a:bodyPr>
          <a:lstStyle/>
          <a:p>
            <a:r>
              <a:rPr lang="en-US" sz="3200" dirty="0" smtClean="0"/>
              <a:t>We can’t use </a:t>
            </a:r>
            <a:r>
              <a:rPr lang="en-US" sz="3200" dirty="0" err="1" smtClean="0"/>
              <a:t>expandArray</a:t>
            </a:r>
            <a:r>
              <a:rPr lang="en-US" sz="3200" dirty="0" smtClean="0"/>
              <a:t>() for queues!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92111"/>
            <a:ext cx="6400800" cy="421922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592" y="1109206"/>
            <a:ext cx="5954027" cy="490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693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64444"/>
            <a:ext cx="6728178" cy="54610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/>
              <a:t>Here’s what we need to do:</a:t>
            </a:r>
          </a:p>
          <a:p>
            <a:pPr algn="l"/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Allocate a new array of twice the size.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Copy the values in the range </a:t>
            </a:r>
            <a:r>
              <a:rPr lang="en-US" dirty="0">
                <a:latin typeface="Courier"/>
                <a:cs typeface="Courier"/>
              </a:rPr>
              <a:t>items[</a:t>
            </a:r>
            <a:r>
              <a:rPr lang="en-US" dirty="0" err="1">
                <a:latin typeface="Courier"/>
                <a:cs typeface="Courier"/>
              </a:rPr>
              <a:t>frontIndex</a:t>
            </a:r>
            <a:r>
              <a:rPr lang="en-US" dirty="0">
                <a:latin typeface="Courier"/>
                <a:cs typeface="Courier"/>
              </a:rPr>
              <a:t>] </a:t>
            </a:r>
            <a:r>
              <a:rPr lang="en-US" dirty="0"/>
              <a:t>to </a:t>
            </a:r>
            <a:r>
              <a:rPr lang="en-US" dirty="0">
                <a:latin typeface="Courier"/>
                <a:cs typeface="Courier"/>
              </a:rPr>
              <a:t>items[items.length-1] </a:t>
            </a:r>
            <a:r>
              <a:rPr lang="en-US" dirty="0"/>
              <a:t>into the new array (starting at position </a:t>
            </a:r>
            <a:r>
              <a:rPr lang="en-US" dirty="0" err="1">
                <a:latin typeface="Courier"/>
                <a:cs typeface="Courier"/>
              </a:rPr>
              <a:t>frontIndex</a:t>
            </a:r>
            <a:r>
              <a:rPr lang="en-US" dirty="0"/>
              <a:t> in the new array).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Copy the values in the range </a:t>
            </a:r>
            <a:r>
              <a:rPr lang="en-US" dirty="0">
                <a:latin typeface="Courier"/>
                <a:cs typeface="Courier"/>
              </a:rPr>
              <a:t>items[0]</a:t>
            </a:r>
            <a:r>
              <a:rPr lang="en-US" dirty="0"/>
              <a:t> to </a:t>
            </a:r>
            <a:r>
              <a:rPr lang="en-US" dirty="0">
                <a:latin typeface="Courier"/>
                <a:cs typeface="Courier"/>
              </a:rPr>
              <a:t>items[</a:t>
            </a:r>
            <a:r>
              <a:rPr lang="en-US" dirty="0" err="1">
                <a:latin typeface="Courier"/>
                <a:cs typeface="Courier"/>
              </a:rPr>
              <a:t>rearIndex</a:t>
            </a:r>
            <a:r>
              <a:rPr lang="en-US" dirty="0">
                <a:latin typeface="Courier"/>
                <a:cs typeface="Courier"/>
              </a:rPr>
              <a:t>] </a:t>
            </a:r>
            <a:r>
              <a:rPr lang="en-US" dirty="0"/>
              <a:t>into the new array (starting at position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items.length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/>
              <a:t>in the new array). Note: if the front of the queue was in </a:t>
            </a:r>
            <a:r>
              <a:rPr lang="en-US" dirty="0">
                <a:latin typeface="Courier"/>
                <a:cs typeface="Courier"/>
              </a:rPr>
              <a:t>items[0]</a:t>
            </a:r>
            <a:r>
              <a:rPr lang="en-US" dirty="0"/>
              <a:t>, then all of the values were copied by step 2, so this step is not needed.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Set </a:t>
            </a:r>
            <a:r>
              <a:rPr lang="en-US" dirty="0">
                <a:latin typeface="Courier"/>
                <a:cs typeface="Courier"/>
              </a:rPr>
              <a:t>items</a:t>
            </a:r>
            <a:r>
              <a:rPr lang="en-US" dirty="0"/>
              <a:t> to point to the new array.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Fix the value of </a:t>
            </a:r>
            <a:r>
              <a:rPr lang="en-US" dirty="0" err="1">
                <a:latin typeface="Courier"/>
                <a:cs typeface="Courier"/>
              </a:rPr>
              <a:t>rearIndex</a:t>
            </a:r>
            <a:r>
              <a:rPr lang="en-US" dirty="0"/>
              <a:t>.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31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7378" y="1016001"/>
            <a:ext cx="6400800" cy="4868332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/>
              <a:t>Today’s Topics: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/>
              <a:t>Stacks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/>
              <a:t>Queues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/>
              <a:t>Recursion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402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8555"/>
            <a:ext cx="6601178" cy="550333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35391"/>
          <a:stretch/>
        </p:blipFill>
        <p:spPr>
          <a:xfrm>
            <a:off x="647700" y="1255889"/>
            <a:ext cx="7845732" cy="443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704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2111"/>
            <a:ext cx="6400800" cy="488173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62757"/>
          <a:stretch/>
        </p:blipFill>
        <p:spPr>
          <a:xfrm>
            <a:off x="647700" y="1439333"/>
            <a:ext cx="7845732" cy="2554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149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7444" y="635000"/>
            <a:ext cx="8142111" cy="4768850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Here’s the missing code for </a:t>
            </a:r>
            <a:r>
              <a:rPr lang="en-US" sz="2400" dirty="0" err="1" smtClean="0"/>
              <a:t>enqueue</a:t>
            </a:r>
            <a:r>
              <a:rPr lang="en-US" sz="2400" dirty="0" smtClean="0"/>
              <a:t>: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>
                <a:latin typeface="Courier"/>
                <a:cs typeface="Courier"/>
              </a:rPr>
              <a:t>if (</a:t>
            </a:r>
            <a:r>
              <a:rPr lang="en-US" sz="2000" dirty="0" err="1">
                <a:latin typeface="Courier"/>
                <a:cs typeface="Courier"/>
              </a:rPr>
              <a:t>items.length</a:t>
            </a:r>
            <a:r>
              <a:rPr lang="en-US" sz="2000" dirty="0">
                <a:latin typeface="Courier"/>
                <a:cs typeface="Courier"/>
              </a:rPr>
              <a:t> == </a:t>
            </a:r>
            <a:r>
              <a:rPr lang="en-US" sz="2000" dirty="0" err="1">
                <a:latin typeface="Courier"/>
                <a:cs typeface="Courier"/>
              </a:rPr>
              <a:t>numItems</a:t>
            </a:r>
            <a:r>
              <a:rPr lang="en-US" sz="20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   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>
                <a:latin typeface="Courier"/>
                <a:cs typeface="Courier"/>
              </a:rPr>
              <a:t>E[] </a:t>
            </a:r>
            <a:r>
              <a:rPr lang="en-US" sz="2000" dirty="0" err="1">
                <a:latin typeface="Courier"/>
                <a:cs typeface="Courier"/>
              </a:rPr>
              <a:t>tmp</a:t>
            </a:r>
            <a:r>
              <a:rPr lang="en-US" sz="2000" dirty="0">
                <a:latin typeface="Courier"/>
                <a:cs typeface="Courier"/>
              </a:rPr>
              <a:t> = (E[])(new Object[</a:t>
            </a:r>
            <a:r>
              <a:rPr lang="en-US" sz="2000" dirty="0" err="1">
                <a:latin typeface="Courier"/>
                <a:cs typeface="Courier"/>
              </a:rPr>
              <a:t>items.length</a:t>
            </a:r>
            <a:r>
              <a:rPr lang="en-US" sz="2000" dirty="0">
                <a:latin typeface="Courier"/>
                <a:cs typeface="Courier"/>
              </a:rPr>
              <a:t>*2]);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    </a:t>
            </a:r>
            <a:r>
              <a:rPr lang="en-US" sz="2000" dirty="0" err="1" smtClean="0">
                <a:latin typeface="Courier"/>
                <a:cs typeface="Courier"/>
              </a:rPr>
              <a:t>System.</a:t>
            </a:r>
            <a:r>
              <a:rPr lang="en-US" sz="2000" dirty="0" err="1" smtClean="0">
                <a:solidFill>
                  <a:srgbClr val="FF0000"/>
                </a:solidFill>
                <a:latin typeface="Courier"/>
                <a:cs typeface="Courier"/>
              </a:rPr>
              <a:t>arraycopy</a:t>
            </a:r>
            <a:r>
              <a:rPr lang="en-US" sz="2000" dirty="0">
                <a:latin typeface="Courier"/>
                <a:cs typeface="Courier"/>
              </a:rPr>
              <a:t>(items, </a:t>
            </a:r>
            <a:r>
              <a:rPr lang="en-US" sz="2000" dirty="0" err="1">
                <a:latin typeface="Courier"/>
                <a:cs typeface="Courier"/>
              </a:rPr>
              <a:t>frontIndex</a:t>
            </a:r>
            <a:r>
              <a:rPr lang="en-US" sz="2000" dirty="0">
                <a:latin typeface="Courier"/>
                <a:cs typeface="Courier"/>
              </a:rPr>
              <a:t>, </a:t>
            </a:r>
            <a:r>
              <a:rPr lang="en-US" sz="2000" dirty="0" err="1">
                <a:latin typeface="Courier"/>
                <a:cs typeface="Courier"/>
              </a:rPr>
              <a:t>tmp</a:t>
            </a:r>
            <a:r>
              <a:rPr lang="en-US" sz="2000" dirty="0" smtClean="0">
                <a:latin typeface="Courier"/>
                <a:cs typeface="Courier"/>
              </a:rPr>
              <a:t>,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    </a:t>
            </a:r>
            <a:r>
              <a:rPr lang="en-US" sz="2000" dirty="0" err="1">
                <a:latin typeface="Courier"/>
                <a:cs typeface="Courier"/>
              </a:rPr>
              <a:t>frontIndex</a:t>
            </a:r>
            <a:r>
              <a:rPr lang="en-US" sz="2000" dirty="0" smtClean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items.length</a:t>
            </a:r>
            <a:r>
              <a:rPr lang="en-US" sz="2000" dirty="0" err="1">
                <a:latin typeface="Courier"/>
                <a:cs typeface="Courier"/>
              </a:rPr>
              <a:t>-frontIndex</a:t>
            </a:r>
            <a:r>
              <a:rPr lang="en-US" sz="2000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    </a:t>
            </a:r>
            <a:r>
              <a:rPr lang="en-US" sz="2000" dirty="0" smtClean="0">
                <a:latin typeface="Courier"/>
                <a:cs typeface="Courier"/>
              </a:rPr>
              <a:t>if </a:t>
            </a:r>
            <a:r>
              <a:rPr lang="en-US" sz="2000" dirty="0">
                <a:latin typeface="Courier"/>
                <a:cs typeface="Courier"/>
              </a:rPr>
              <a:t>(</a:t>
            </a:r>
            <a:r>
              <a:rPr lang="en-US" sz="2000" dirty="0" err="1">
                <a:latin typeface="Courier"/>
                <a:cs typeface="Courier"/>
              </a:rPr>
              <a:t>frontIndex</a:t>
            </a:r>
            <a:r>
              <a:rPr lang="en-US" sz="2000" dirty="0">
                <a:latin typeface="Courier"/>
                <a:cs typeface="Courier"/>
              </a:rPr>
              <a:t> != 0) {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      </a:t>
            </a:r>
            <a:r>
              <a:rPr lang="en-US" sz="2000" dirty="0" err="1" smtClean="0">
                <a:latin typeface="Courier"/>
                <a:cs typeface="Courier"/>
              </a:rPr>
              <a:t>System.</a:t>
            </a:r>
            <a:r>
              <a:rPr lang="en-US" sz="2000" dirty="0" err="1" smtClean="0">
                <a:solidFill>
                  <a:srgbClr val="FF0000"/>
                </a:solidFill>
                <a:latin typeface="Courier"/>
                <a:cs typeface="Courier"/>
              </a:rPr>
              <a:t>arraycopy</a:t>
            </a:r>
            <a:r>
              <a:rPr lang="en-US" sz="2000" dirty="0">
                <a:latin typeface="Courier"/>
                <a:cs typeface="Courier"/>
              </a:rPr>
              <a:t>(items, 0, </a:t>
            </a:r>
            <a:r>
              <a:rPr lang="en-US" sz="2000" dirty="0" err="1">
                <a:latin typeface="Courier"/>
                <a:cs typeface="Courier"/>
              </a:rPr>
              <a:t>tmp</a:t>
            </a:r>
            <a:r>
              <a:rPr lang="en-US" sz="2000" dirty="0">
                <a:latin typeface="Courier"/>
                <a:cs typeface="Courier"/>
              </a:rPr>
              <a:t>, </a:t>
            </a:r>
            <a:r>
              <a:rPr lang="en-US" sz="2000" dirty="0" err="1">
                <a:latin typeface="Courier"/>
                <a:cs typeface="Courier"/>
              </a:rPr>
              <a:t>items.length</a:t>
            </a:r>
            <a:r>
              <a:rPr lang="en-US" sz="2000" dirty="0">
                <a:latin typeface="Courier"/>
                <a:cs typeface="Courier"/>
              </a:rPr>
              <a:t>, </a:t>
            </a:r>
            <a:endParaRPr lang="en-US" sz="2000" dirty="0" smtClean="0">
              <a:latin typeface="Courier"/>
              <a:cs typeface="Courier"/>
            </a:endParaRPr>
          </a:p>
          <a:p>
            <a:pPr algn="l"/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     </a:t>
            </a:r>
            <a:r>
              <a:rPr lang="en-US" sz="2000" dirty="0" err="1" smtClean="0">
                <a:latin typeface="Courier"/>
                <a:cs typeface="Courier"/>
              </a:rPr>
              <a:t>frontIndex</a:t>
            </a:r>
            <a:r>
              <a:rPr lang="en-US" sz="2000" dirty="0">
                <a:latin typeface="Courier"/>
                <a:cs typeface="Courier"/>
              </a:rPr>
              <a:t>)</a:t>
            </a:r>
            <a:r>
              <a:rPr lang="en-US" sz="2000" dirty="0" smtClean="0">
                <a:latin typeface="Courier"/>
                <a:cs typeface="Courier"/>
              </a:rPr>
              <a:t>;}</a:t>
            </a:r>
            <a:endParaRPr lang="en-US" sz="2000" dirty="0">
              <a:latin typeface="Courier"/>
              <a:cs typeface="Courier"/>
            </a:endParaRPr>
          </a:p>
          <a:p>
            <a:pPr algn="l"/>
            <a:r>
              <a:rPr lang="en-US" sz="2000" dirty="0">
                <a:latin typeface="Courier"/>
                <a:cs typeface="Courier"/>
              </a:rPr>
              <a:t>    </a:t>
            </a:r>
            <a:r>
              <a:rPr lang="en-US" sz="2000" dirty="0" smtClean="0">
                <a:latin typeface="Courier"/>
                <a:cs typeface="Courier"/>
              </a:rPr>
              <a:t>items </a:t>
            </a:r>
            <a:r>
              <a:rPr lang="en-US" sz="2000" dirty="0">
                <a:latin typeface="Courier"/>
                <a:cs typeface="Courier"/>
              </a:rPr>
              <a:t>= </a:t>
            </a:r>
            <a:r>
              <a:rPr lang="en-US" sz="2000" dirty="0" err="1">
                <a:latin typeface="Courier"/>
                <a:cs typeface="Courier"/>
              </a:rPr>
              <a:t>tmp</a:t>
            </a:r>
            <a:r>
              <a:rPr lang="en-US" sz="20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	 </a:t>
            </a:r>
            <a:r>
              <a:rPr lang="en-US" sz="2000" dirty="0" err="1" smtClean="0">
                <a:latin typeface="Courier"/>
                <a:cs typeface="Courier"/>
              </a:rPr>
              <a:t>rearIndex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>
                <a:latin typeface="Courier"/>
                <a:cs typeface="Courier"/>
              </a:rPr>
              <a:t>= </a:t>
            </a:r>
            <a:r>
              <a:rPr lang="en-US" sz="2000" dirty="0" err="1">
                <a:latin typeface="Courier"/>
                <a:cs typeface="Courier"/>
              </a:rPr>
              <a:t>frontIndex</a:t>
            </a:r>
            <a:r>
              <a:rPr lang="en-US" sz="2000" dirty="0">
                <a:latin typeface="Courier"/>
                <a:cs typeface="Courier"/>
              </a:rPr>
              <a:t> + </a:t>
            </a:r>
            <a:r>
              <a:rPr lang="en-US" sz="2000" dirty="0" err="1">
                <a:latin typeface="Courier"/>
                <a:cs typeface="Courier"/>
              </a:rPr>
              <a:t>numItems</a:t>
            </a:r>
            <a:r>
              <a:rPr lang="en-US" sz="2000" dirty="0">
                <a:latin typeface="Courier"/>
                <a:cs typeface="Courier"/>
              </a:rPr>
              <a:t> - 1;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    }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55315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5557"/>
            <a:ext cx="7772400" cy="1001887"/>
          </a:xfrm>
        </p:spPr>
        <p:txBody>
          <a:bodyPr/>
          <a:lstStyle/>
          <a:p>
            <a:r>
              <a:rPr lang="en-US" dirty="0" smtClean="0"/>
              <a:t>Implementing dequeue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32138"/>
            <a:ext cx="6400800" cy="4166306"/>
          </a:xfrm>
        </p:spPr>
        <p:txBody>
          <a:bodyPr/>
          <a:lstStyle/>
          <a:p>
            <a:pPr algn="l"/>
            <a:r>
              <a:rPr lang="en-US" dirty="0" smtClean="0"/>
              <a:t>Dequeue is far simpler to implement because we don’t have to handle expanding the array (dequeue </a:t>
            </a:r>
            <a:r>
              <a:rPr lang="en-US" i="1" dirty="0" smtClean="0"/>
              <a:t>removes</a:t>
            </a:r>
            <a:r>
              <a:rPr lang="en-US" dirty="0" smtClean="0"/>
              <a:t> elements).</a:t>
            </a:r>
          </a:p>
          <a:p>
            <a:pPr algn="l"/>
            <a:r>
              <a:rPr lang="en-US" dirty="0" smtClean="0"/>
              <a:t>We return the data at </a:t>
            </a:r>
            <a:r>
              <a:rPr lang="en-US" dirty="0" err="1" smtClean="0">
                <a:latin typeface="Courier"/>
                <a:cs typeface="Courier"/>
              </a:rPr>
              <a:t>frontIndex</a:t>
            </a:r>
            <a:r>
              <a:rPr lang="en-US" dirty="0" smtClean="0"/>
              <a:t> and increment that index using </a:t>
            </a:r>
            <a:r>
              <a:rPr lang="en-US" dirty="0" err="1" smtClean="0">
                <a:latin typeface="Courier"/>
                <a:cs typeface="Courier"/>
              </a:rPr>
              <a:t>incrementIndex</a:t>
            </a:r>
            <a:r>
              <a:rPr lang="en-US" dirty="0" smtClean="0"/>
              <a:t> (to get the wrap around effect).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86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1557"/>
            <a:ext cx="7772400" cy="1411110"/>
          </a:xfrm>
        </p:spPr>
        <p:txBody>
          <a:bodyPr>
            <a:normAutofit/>
          </a:bodyPr>
          <a:lstStyle/>
          <a:p>
            <a:r>
              <a:rPr lang="en-US" dirty="0" smtClean="0"/>
              <a:t>Implementing Queues using Linked-lists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975556"/>
            <a:ext cx="6742289" cy="389466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With linked-lists, queues are </a:t>
            </a:r>
            <a:r>
              <a:rPr lang="en-US" i="1" dirty="0" smtClean="0"/>
              <a:t>much</a:t>
            </a:r>
            <a:r>
              <a:rPr lang="en-US" dirty="0" smtClean="0"/>
              <a:t> easier to implement.</a:t>
            </a:r>
          </a:p>
          <a:p>
            <a:pPr algn="l"/>
            <a:r>
              <a:rPr lang="en-US" dirty="0" smtClean="0"/>
              <a:t>The data needed is: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public class </a:t>
            </a:r>
            <a:r>
              <a:rPr lang="en-US" dirty="0" err="1">
                <a:latin typeface="Courier"/>
                <a:cs typeface="Courier"/>
              </a:rPr>
              <a:t>LLQueue</a:t>
            </a:r>
            <a:r>
              <a:rPr lang="en-US" dirty="0">
                <a:latin typeface="Courier"/>
                <a:cs typeface="Courier"/>
              </a:rPr>
              <a:t>&lt;E&gt; </a:t>
            </a:r>
            <a:r>
              <a:rPr lang="en-US" dirty="0" smtClean="0">
                <a:latin typeface="Courier"/>
                <a:cs typeface="Courier"/>
              </a:rPr>
              <a:t>   	implements </a:t>
            </a:r>
            <a:r>
              <a:rPr lang="en-US" dirty="0" err="1">
                <a:latin typeface="Courier"/>
                <a:cs typeface="Courier"/>
              </a:rPr>
              <a:t>QueueADT</a:t>
            </a:r>
            <a:r>
              <a:rPr lang="en-US" dirty="0">
                <a:latin typeface="Courier"/>
                <a:cs typeface="Courier"/>
              </a:rPr>
              <a:t>&lt;E&gt; 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 private </a:t>
            </a:r>
            <a:r>
              <a:rPr lang="en-US" dirty="0" err="1">
                <a:latin typeface="Courier"/>
                <a:cs typeface="Courier"/>
              </a:rPr>
              <a:t>Listnode</a:t>
            </a:r>
            <a:r>
              <a:rPr lang="en-US" dirty="0">
                <a:latin typeface="Courier"/>
                <a:cs typeface="Courier"/>
              </a:rPr>
              <a:t>&lt;E&gt; </a:t>
            </a:r>
            <a:r>
              <a:rPr lang="en-US" dirty="0" err="1" smtClean="0">
                <a:latin typeface="Courier"/>
                <a:cs typeface="Courier"/>
              </a:rPr>
              <a:t>qFront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 private </a:t>
            </a:r>
            <a:r>
              <a:rPr lang="en-US" dirty="0" err="1">
                <a:latin typeface="Courier"/>
                <a:cs typeface="Courier"/>
              </a:rPr>
              <a:t>Listnode</a:t>
            </a:r>
            <a:r>
              <a:rPr lang="en-US" dirty="0">
                <a:latin typeface="Courier"/>
                <a:cs typeface="Courier"/>
              </a:rPr>
              <a:t>&lt;E&gt; </a:t>
            </a:r>
            <a:r>
              <a:rPr lang="en-US" dirty="0" err="1">
                <a:latin typeface="Courier"/>
                <a:cs typeface="Courier"/>
              </a:rPr>
              <a:t>qRear</a:t>
            </a:r>
            <a:r>
              <a:rPr lang="en-US" dirty="0">
                <a:latin typeface="Courier"/>
                <a:cs typeface="Courier"/>
              </a:rPr>
              <a:t>;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private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numItems</a:t>
            </a:r>
            <a:r>
              <a:rPr lang="en-US" dirty="0">
                <a:latin typeface="Courier"/>
                <a:cs typeface="Courier"/>
              </a:rPr>
              <a:t>; 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... </a:t>
            </a:r>
          </a:p>
          <a:p>
            <a:pPr algn="l"/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91812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667" y="620889"/>
            <a:ext cx="7027333" cy="5446889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l"/>
            <a:r>
              <a:rPr lang="en-US" dirty="0" smtClean="0"/>
              <a:t>Items are added to the end of the list and removed from the front of the list.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300" y="1223434"/>
            <a:ext cx="50927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40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1"/>
            <a:ext cx="7772400" cy="1001889"/>
          </a:xfrm>
        </p:spPr>
        <p:txBody>
          <a:bodyPr/>
          <a:lstStyle/>
          <a:p>
            <a:r>
              <a:rPr lang="en-US" dirty="0" smtClean="0"/>
              <a:t>Complexity of Queue Operations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3498850"/>
          </a:xfrm>
        </p:spPr>
        <p:txBody>
          <a:bodyPr/>
          <a:lstStyle/>
          <a:p>
            <a:pPr algn="l"/>
            <a:r>
              <a:rPr lang="en-US" dirty="0" smtClean="0"/>
              <a:t>In the linked-list implementation, all operations are O(1).</a:t>
            </a:r>
          </a:p>
          <a:p>
            <a:pPr algn="l"/>
            <a:r>
              <a:rPr lang="en-US" dirty="0" smtClean="0"/>
              <a:t>In the array implementation, </a:t>
            </a:r>
            <a:r>
              <a:rPr lang="en-US" dirty="0" err="1" smtClean="0"/>
              <a:t>enquque</a:t>
            </a:r>
            <a:r>
              <a:rPr lang="en-US" dirty="0" smtClean="0"/>
              <a:t> has a worst case complexity of O(N) when the array has to be expanded. This can be avoided using a shadow array.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890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76111"/>
            <a:ext cx="7772400" cy="931333"/>
          </a:xfrm>
        </p:spPr>
        <p:txBody>
          <a:bodyPr/>
          <a:lstStyle/>
          <a:p>
            <a:r>
              <a:rPr lang="en-US" dirty="0" smtClean="0"/>
              <a:t>A Hybrid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44889"/>
            <a:ext cx="6400800" cy="3258961"/>
          </a:xfrm>
        </p:spPr>
        <p:txBody>
          <a:bodyPr/>
          <a:lstStyle/>
          <a:p>
            <a:pPr algn="l"/>
            <a:r>
              <a:rPr lang="en-US" dirty="0" smtClean="0"/>
              <a:t>The main drawback of the simple linked-list queue is that we maintain a link for each data item.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What if we linked </a:t>
            </a:r>
            <a:r>
              <a:rPr lang="en-US" dirty="0" err="1" smtClean="0">
                <a:solidFill>
                  <a:srgbClr val="FF0000"/>
                </a:solidFill>
              </a:rPr>
              <a:t>subarrays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instead?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163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90221"/>
            <a:ext cx="6657622" cy="557389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  ...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l"/>
            <a:r>
              <a:rPr lang="en-US" dirty="0" smtClean="0"/>
              <a:t>Both the front and rear indices always move to the right. When the rear index hits the end of a </a:t>
            </a:r>
            <a:r>
              <a:rPr lang="en-US" dirty="0" err="1" smtClean="0"/>
              <a:t>subarray</a:t>
            </a:r>
            <a:r>
              <a:rPr lang="en-US" dirty="0" smtClean="0"/>
              <a:t>, a new </a:t>
            </a:r>
            <a:r>
              <a:rPr lang="en-US" dirty="0" err="1" smtClean="0"/>
              <a:t>subarray</a:t>
            </a:r>
            <a:r>
              <a:rPr lang="en-US" dirty="0" smtClean="0"/>
              <a:t> is allocated and linked. When the front index hits the end of the </a:t>
            </a:r>
            <a:r>
              <a:rPr lang="en-US" dirty="0" err="1" smtClean="0"/>
              <a:t>subarray</a:t>
            </a:r>
            <a:r>
              <a:rPr lang="en-US" dirty="0" smtClean="0"/>
              <a:t>, the </a:t>
            </a:r>
            <a:r>
              <a:rPr lang="en-US" dirty="0" err="1" smtClean="0"/>
              <a:t>subarray</a:t>
            </a:r>
            <a:r>
              <a:rPr lang="en-US" dirty="0" smtClean="0"/>
              <a:t> is deleted and the next </a:t>
            </a:r>
            <a:r>
              <a:rPr lang="en-US" dirty="0" err="1" smtClean="0"/>
              <a:t>subarray</a:t>
            </a:r>
            <a:r>
              <a:rPr lang="en-US" dirty="0" smtClean="0"/>
              <a:t> is used.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2088443" y="1100666"/>
            <a:ext cx="1707445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82732" y="1193800"/>
            <a:ext cx="1707445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95888" y="1636889"/>
            <a:ext cx="5503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108222" y="1642533"/>
            <a:ext cx="674510" cy="8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4" idx="2"/>
          </p:cNvCxnSpPr>
          <p:nvPr/>
        </p:nvCxnSpPr>
        <p:spPr>
          <a:xfrm flipV="1">
            <a:off x="2935111" y="2015066"/>
            <a:ext cx="7055" cy="6801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" idx="2"/>
          </p:cNvCxnSpPr>
          <p:nvPr/>
        </p:nvCxnSpPr>
        <p:spPr>
          <a:xfrm flipV="1">
            <a:off x="6636455" y="2108200"/>
            <a:ext cx="0" cy="587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82733" y="2822222"/>
            <a:ext cx="1989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Rear Index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2299499" y="2822222"/>
            <a:ext cx="16516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Front Index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2556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2382"/>
            <a:ext cx="7772400" cy="934508"/>
          </a:xfrm>
        </p:spPr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47333"/>
            <a:ext cx="6400800" cy="3456517"/>
          </a:xfrm>
        </p:spPr>
        <p:txBody>
          <a:bodyPr/>
          <a:lstStyle/>
          <a:p>
            <a:pPr algn="l"/>
            <a:r>
              <a:rPr lang="en-US" dirty="0" smtClean="0"/>
              <a:t>Most programming languages, including Java, allow a method to call itself: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void f(){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... f(); ...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26652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1495778"/>
          </a:xfrm>
        </p:spPr>
        <p:txBody>
          <a:bodyPr>
            <a:normAutofit/>
          </a:bodyPr>
          <a:lstStyle/>
          <a:p>
            <a:r>
              <a:rPr lang="en-US" dirty="0" smtClean="0"/>
              <a:t>Worst case complexity of </a:t>
            </a:r>
            <a:r>
              <a:rPr lang="en-US" dirty="0" err="1" smtClean="0"/>
              <a:t>ArrayStack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24667"/>
            <a:ext cx="6400800" cy="2779183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Push:  </a:t>
            </a:r>
            <a:r>
              <a:rPr lang="en-US" dirty="0" smtClean="0">
                <a:solidFill>
                  <a:srgbClr val="FF6600"/>
                </a:solidFill>
              </a:rPr>
              <a:t>O(N)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Pop: O(1)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Peek: O(1)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err="1" smtClean="0"/>
              <a:t>isEmpty</a:t>
            </a:r>
            <a:r>
              <a:rPr lang="en-US" dirty="0" smtClean="0"/>
              <a:t>: O(1)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861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33778"/>
            <a:ext cx="6400800" cy="4670072"/>
          </a:xfrm>
        </p:spPr>
        <p:txBody>
          <a:bodyPr/>
          <a:lstStyle/>
          <a:p>
            <a:pPr algn="l"/>
            <a:r>
              <a:rPr lang="en-US" dirty="0" smtClean="0"/>
              <a:t>Indirect recursion is also allowed:</a:t>
            </a:r>
          </a:p>
          <a:p>
            <a:pPr algn="l"/>
            <a:endParaRPr lang="en-US" dirty="0"/>
          </a:p>
          <a:p>
            <a:pPr algn="l"/>
            <a:r>
              <a:rPr lang="en-US" dirty="0">
                <a:latin typeface="Courier"/>
                <a:cs typeface="Courier"/>
              </a:rPr>
              <a:t>void f(){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... </a:t>
            </a:r>
            <a:r>
              <a:rPr lang="en-US" dirty="0" smtClean="0">
                <a:latin typeface="Courier"/>
                <a:cs typeface="Courier"/>
              </a:rPr>
              <a:t>g(</a:t>
            </a:r>
            <a:r>
              <a:rPr lang="en-US" dirty="0">
                <a:latin typeface="Courier"/>
                <a:cs typeface="Courier"/>
              </a:rPr>
              <a:t>); ...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}</a:t>
            </a:r>
          </a:p>
          <a:p>
            <a:pPr algn="l"/>
            <a:endParaRPr lang="en-US" dirty="0" smtClean="0"/>
          </a:p>
          <a:p>
            <a:pPr algn="l"/>
            <a:r>
              <a:rPr lang="en-US" dirty="0">
                <a:latin typeface="Courier"/>
                <a:cs typeface="Courier"/>
              </a:rPr>
              <a:t>void </a:t>
            </a:r>
            <a:r>
              <a:rPr lang="en-US" dirty="0" smtClean="0">
                <a:latin typeface="Courier"/>
                <a:cs typeface="Courier"/>
              </a:rPr>
              <a:t>g(</a:t>
            </a:r>
            <a:r>
              <a:rPr lang="en-US" dirty="0">
                <a:latin typeface="Courier"/>
                <a:cs typeface="Courier"/>
              </a:rPr>
              <a:t>){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... f(); ...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67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8600" y="716138"/>
            <a:ext cx="6400800" cy="5252861"/>
          </a:xfrm>
        </p:spPr>
        <p:txBody>
          <a:bodyPr/>
          <a:lstStyle/>
          <a:p>
            <a:pPr algn="l"/>
            <a:r>
              <a:rPr lang="en-US" dirty="0" smtClean="0"/>
              <a:t>Recursion seems like is </a:t>
            </a:r>
            <a:r>
              <a:rPr lang="en-US" i="1" dirty="0" smtClean="0"/>
              <a:t>ought not </a:t>
            </a:r>
            <a:r>
              <a:rPr lang="en-US" dirty="0" smtClean="0"/>
              <a:t>to work – a solution is defined in terms of itself!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But when used properly recursion can lead to simple and elegant  solutions.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418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0333"/>
            <a:ext cx="7772400" cy="1326445"/>
          </a:xfrm>
        </p:spPr>
        <p:txBody>
          <a:bodyPr>
            <a:normAutofit/>
          </a:bodyPr>
          <a:lstStyle/>
          <a:p>
            <a:r>
              <a:rPr lang="en-US" dirty="0" smtClean="0"/>
              <a:t>Many Data Structures are Naturally Recursive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42444"/>
            <a:ext cx="6400800" cy="3061406"/>
          </a:xfrm>
        </p:spPr>
        <p:txBody>
          <a:bodyPr/>
          <a:lstStyle/>
          <a:p>
            <a:pPr algn="l"/>
            <a:r>
              <a:rPr lang="en-US" dirty="0" smtClean="0"/>
              <a:t>What is a linked list?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Simply a data value combined with another list. That is, lists are built from lists!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988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public class </a:t>
            </a:r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Listnode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&lt;E&gt; 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//*** fields ***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private E data;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private </a:t>
            </a:r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Listnode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&lt;E&gt; </a:t>
            </a:r>
            <a:r>
              <a:rPr lang="en-US" dirty="0">
                <a:latin typeface="Courier"/>
                <a:cs typeface="Courier"/>
              </a:rPr>
              <a:t>next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public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length()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	 </a:t>
            </a:r>
            <a:r>
              <a:rPr lang="en-US" dirty="0" smtClean="0">
                <a:latin typeface="Courier"/>
                <a:cs typeface="Courier"/>
              </a:rPr>
              <a:t>if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getNext</a:t>
            </a:r>
            <a:r>
              <a:rPr lang="en-US" dirty="0">
                <a:latin typeface="Courier"/>
                <a:cs typeface="Courier"/>
              </a:rPr>
              <a:t>() == null)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			  return </a:t>
            </a:r>
            <a:r>
              <a:rPr lang="is-IS" dirty="0" smtClean="0">
                <a:latin typeface="Courier"/>
                <a:cs typeface="Courier"/>
              </a:rPr>
              <a:t>1;</a:t>
            </a:r>
            <a:endParaRPr lang="is-I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		  else return </a:t>
            </a:r>
            <a:r>
              <a:rPr lang="en-US" dirty="0" smtClean="0">
                <a:latin typeface="Courier"/>
                <a:cs typeface="Courier"/>
              </a:rPr>
              <a:t>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1 + </a:t>
            </a:r>
            <a:r>
              <a:rPr lang="en-US" dirty="0" err="1" smtClean="0">
                <a:latin typeface="Courier"/>
                <a:cs typeface="Courier"/>
              </a:rPr>
              <a:t>getNext</a:t>
            </a:r>
            <a:r>
              <a:rPr lang="en-US" dirty="0">
                <a:latin typeface="Courier"/>
                <a:cs typeface="Courier"/>
              </a:rPr>
              <a:t>().length();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  </a:t>
            </a:r>
            <a:r>
              <a:rPr lang="en-US" dirty="0" smtClean="0">
                <a:latin typeface="Courier"/>
                <a:cs typeface="Courier"/>
              </a:rPr>
              <a:t>}</a:t>
            </a:r>
            <a:r>
              <a:rPr lang="en-US" dirty="0">
                <a:latin typeface="Courier"/>
                <a:cs typeface="Courier"/>
              </a:rPr>
              <a:t> ... }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96461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0778" y="546804"/>
            <a:ext cx="7239000" cy="5577417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Notice that there is </a:t>
            </a:r>
            <a:r>
              <a:rPr lang="en-US" i="1" dirty="0" smtClean="0"/>
              <a:t>no explicit iteration </a:t>
            </a:r>
            <a:r>
              <a:rPr lang="en-US" dirty="0" smtClean="0"/>
              <a:t>in </a:t>
            </a:r>
            <a:r>
              <a:rPr lang="en-US" dirty="0" smtClean="0">
                <a:latin typeface="Courier"/>
                <a:cs typeface="Courier"/>
              </a:rPr>
              <a:t>length</a:t>
            </a:r>
            <a:r>
              <a:rPr lang="en-US" dirty="0" smtClean="0"/>
              <a:t>()!</a:t>
            </a:r>
          </a:p>
          <a:p>
            <a:pPr algn="l"/>
            <a:r>
              <a:rPr lang="en-US" dirty="0" err="1" smtClean="0">
                <a:latin typeface="Courier"/>
                <a:cs typeface="Courier"/>
              </a:rPr>
              <a:t>toString</a:t>
            </a:r>
            <a:r>
              <a:rPr lang="en-US" dirty="0" smtClean="0"/>
              <a:t> is equally elegant:</a:t>
            </a:r>
          </a:p>
          <a:p>
            <a:pPr algn="l"/>
            <a:endParaRPr lang="en-US" dirty="0" smtClean="0"/>
          </a:p>
          <a:p>
            <a:pPr algn="l"/>
            <a:r>
              <a:rPr lang="en-US" dirty="0">
                <a:latin typeface="Courier"/>
                <a:cs typeface="Courier"/>
              </a:rPr>
              <a:t>public String </a:t>
            </a:r>
            <a:r>
              <a:rPr lang="en-US" dirty="0" err="1">
                <a:latin typeface="Courier"/>
                <a:cs typeface="Courier"/>
              </a:rPr>
              <a:t>toString</a:t>
            </a:r>
            <a:r>
              <a:rPr lang="en-US" dirty="0">
                <a:latin typeface="Courier"/>
                <a:cs typeface="Courier"/>
              </a:rPr>
              <a:t>(){</a:t>
            </a:r>
          </a:p>
          <a:p>
            <a:pPr algn="l"/>
            <a:r>
              <a:rPr lang="ro-RO" dirty="0">
                <a:latin typeface="Courier"/>
                <a:cs typeface="Courier"/>
              </a:rPr>
              <a:t>    	if (next == null)</a:t>
            </a:r>
          </a:p>
          <a:p>
            <a:pPr algn="l"/>
            <a:r>
              <a:rPr lang="ro-RO" dirty="0">
                <a:latin typeface="Courier"/>
                <a:cs typeface="Courier"/>
              </a:rPr>
              <a:t>    		return data.toString();</a:t>
            </a:r>
          </a:p>
          <a:p>
            <a:pPr algn="l"/>
            <a:r>
              <a:rPr lang="ro-RO" dirty="0">
                <a:latin typeface="Courier"/>
                <a:cs typeface="Courier"/>
              </a:rPr>
              <a:t>    	else return data.toString(</a:t>
            </a:r>
            <a:r>
              <a:rPr lang="ro-RO" dirty="0" smtClean="0">
                <a:latin typeface="Courier"/>
                <a:cs typeface="Courier"/>
              </a:rPr>
              <a:t>)</a:t>
            </a:r>
          </a:p>
          <a:p>
            <a:pPr algn="l"/>
            <a:r>
              <a:rPr lang="ro-RO" dirty="0" smtClean="0">
                <a:latin typeface="Courier"/>
                <a:cs typeface="Courier"/>
              </a:rPr>
              <a:t>      + ",” + next.toString</a:t>
            </a:r>
            <a:r>
              <a:rPr lang="ro-RO" dirty="0">
                <a:latin typeface="Courier"/>
                <a:cs typeface="Courier"/>
              </a:rPr>
              <a:t>()</a:t>
            </a:r>
            <a:r>
              <a:rPr lang="ro-RO" dirty="0" smtClean="0">
                <a:latin typeface="Courier"/>
                <a:cs typeface="Courier"/>
              </a:rPr>
              <a:t>;</a:t>
            </a:r>
            <a:endParaRPr lang="ro-RO" dirty="0">
              <a:latin typeface="Courier"/>
              <a:cs typeface="Courier"/>
            </a:endParaRPr>
          </a:p>
          <a:p>
            <a:pPr algn="l"/>
            <a:r>
              <a:rPr lang="ro-RO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57806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3779"/>
            <a:ext cx="7772400" cy="790221"/>
          </a:xfrm>
        </p:spPr>
        <p:txBody>
          <a:bodyPr/>
          <a:lstStyle/>
          <a:p>
            <a:r>
              <a:rPr lang="en-US" dirty="0" smtClean="0"/>
              <a:t>How does Recursion work?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9222"/>
            <a:ext cx="6400800" cy="3724628"/>
          </a:xfrm>
        </p:spPr>
        <p:txBody>
          <a:bodyPr/>
          <a:lstStyle/>
          <a:p>
            <a:pPr algn="l"/>
            <a:r>
              <a:rPr lang="en-US" dirty="0" smtClean="0"/>
              <a:t>We can imagine that each recursive call to a method f creates a </a:t>
            </a:r>
            <a:r>
              <a:rPr lang="en-US" i="1" dirty="0" smtClean="0"/>
              <a:t>new identical </a:t>
            </a:r>
            <a:r>
              <a:rPr lang="en-US" dirty="0" smtClean="0"/>
              <a:t>copy of f. The normal call/return mechanism is then used.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714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4224" y="645583"/>
            <a:ext cx="7224888" cy="543630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Consider</a:t>
            </a:r>
          </a:p>
          <a:p>
            <a:pPr algn="l"/>
            <a:endParaRPr lang="en-US" dirty="0"/>
          </a:p>
          <a:p>
            <a:pPr algn="l"/>
            <a:r>
              <a:rPr lang="en-US" dirty="0">
                <a:latin typeface="Courier"/>
                <a:cs typeface="Courier"/>
              </a:rPr>
              <a:t>void </a:t>
            </a:r>
            <a:r>
              <a:rPr lang="en-US" dirty="0" err="1">
                <a:latin typeface="Courier"/>
                <a:cs typeface="Courier"/>
              </a:rPr>
              <a:t>printInt</a:t>
            </a:r>
            <a:r>
              <a:rPr lang="en-US" dirty="0">
                <a:latin typeface="Courier"/>
                <a:cs typeface="Courier"/>
              </a:rPr>
              <a:t>(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k ) 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	if </a:t>
            </a:r>
            <a:r>
              <a:rPr lang="en-US" dirty="0">
                <a:latin typeface="Courier"/>
                <a:cs typeface="Courier"/>
              </a:rPr>
              <a:t>(k == 0) {</a:t>
            </a:r>
          </a:p>
          <a:p>
            <a:pPr algn="l"/>
            <a:r>
              <a:rPr lang="is-IS" dirty="0" smtClean="0">
                <a:latin typeface="Courier"/>
                <a:cs typeface="Courier"/>
              </a:rPr>
              <a:t>		return; }</a:t>
            </a:r>
            <a:endParaRPr lang="is-I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System.out.println</a:t>
            </a:r>
            <a:r>
              <a:rPr lang="en-US" dirty="0">
                <a:latin typeface="Courier"/>
                <a:cs typeface="Courier"/>
              </a:rPr>
              <a:t>( k );</a:t>
            </a:r>
          </a:p>
          <a:p>
            <a:pPr algn="l"/>
            <a:r>
              <a:rPr lang="sk-SK" dirty="0" smtClean="0">
                <a:latin typeface="Courier"/>
                <a:cs typeface="Courier"/>
              </a:rPr>
              <a:t>	</a:t>
            </a:r>
            <a:r>
              <a:rPr lang="sk-SK" dirty="0" smtClean="0">
                <a:solidFill>
                  <a:srgbClr val="3366FF"/>
                </a:solidFill>
                <a:latin typeface="Courier"/>
                <a:cs typeface="Courier"/>
              </a:rPr>
              <a:t>printInt</a:t>
            </a:r>
            <a:r>
              <a:rPr lang="sk-SK" dirty="0">
                <a:latin typeface="Courier"/>
                <a:cs typeface="Courier"/>
              </a:rPr>
              <a:t>( k - 1 )</a:t>
            </a:r>
            <a:r>
              <a:rPr lang="sk-SK" dirty="0" smtClean="0">
                <a:latin typeface="Courier"/>
                <a:cs typeface="Courier"/>
              </a:rPr>
              <a:t>; 	System.out.println("</a:t>
            </a:r>
            <a:r>
              <a:rPr lang="sk-SK" dirty="0">
                <a:latin typeface="Courier"/>
                <a:cs typeface="Courier"/>
              </a:rPr>
              <a:t>all </a:t>
            </a:r>
            <a:r>
              <a:rPr lang="sk-SK" dirty="0" smtClean="0">
                <a:latin typeface="Courier"/>
                <a:cs typeface="Courier"/>
              </a:rPr>
              <a:t>done</a:t>
            </a:r>
            <a:r>
              <a:rPr lang="sk-SK" dirty="0">
                <a:latin typeface="Courier"/>
                <a:cs typeface="Courier"/>
              </a:rPr>
              <a:t>"</a:t>
            </a:r>
            <a:r>
              <a:rPr lang="sk-SK" dirty="0" smtClean="0">
                <a:latin typeface="Courier"/>
                <a:cs typeface="Courier"/>
              </a:rPr>
              <a:t>)</a:t>
            </a:r>
            <a:r>
              <a:rPr lang="sk-SK" dirty="0">
                <a:latin typeface="Courier"/>
                <a:cs typeface="Courier"/>
              </a:rPr>
              <a:t>;</a:t>
            </a:r>
          </a:p>
          <a:p>
            <a:pPr algn="l"/>
            <a:r>
              <a:rPr lang="sk-SK" dirty="0" smtClean="0">
                <a:latin typeface="Courier"/>
                <a:cs typeface="Courier"/>
              </a:rPr>
              <a:t>}</a:t>
            </a:r>
            <a:endParaRPr lang="sk-SK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138827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111" y="395111"/>
            <a:ext cx="7253111" cy="5008739"/>
          </a:xfrm>
        </p:spPr>
        <p:txBody>
          <a:bodyPr/>
          <a:lstStyle/>
          <a:p>
            <a:pPr algn="l"/>
            <a:r>
              <a:rPr lang="en-US" dirty="0" smtClean="0">
                <a:latin typeface="+mj-lt"/>
                <a:cs typeface="Courier"/>
              </a:rPr>
              <a:t>We’ll trace the effect of the call </a:t>
            </a:r>
            <a:r>
              <a:rPr lang="en-US" dirty="0" err="1" smtClean="0">
                <a:latin typeface="Courier"/>
                <a:cs typeface="Courier"/>
              </a:rPr>
              <a:t>printInt</a:t>
            </a:r>
            <a:r>
              <a:rPr lang="en-US" dirty="0" smtClean="0">
                <a:latin typeface="Courier"/>
                <a:cs typeface="Courier"/>
              </a:rPr>
              <a:t>(2):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+mj-lt"/>
                <a:cs typeface="Courier"/>
              </a:rPr>
              <a:t>We print 2 then reach the call 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sk-SK" dirty="0">
                <a:solidFill>
                  <a:srgbClr val="3366FF"/>
                </a:solidFill>
                <a:latin typeface="Courier"/>
                <a:cs typeface="Courier"/>
              </a:rPr>
              <a:t>printInt</a:t>
            </a:r>
            <a:r>
              <a:rPr lang="sk-SK" dirty="0" smtClean="0">
                <a:latin typeface="Courier"/>
                <a:cs typeface="Courier"/>
              </a:rPr>
              <a:t>(k </a:t>
            </a:r>
            <a:r>
              <a:rPr lang="sk-SK" dirty="0">
                <a:latin typeface="Courier"/>
                <a:cs typeface="Courier"/>
              </a:rPr>
              <a:t>- </a:t>
            </a:r>
            <a:r>
              <a:rPr lang="sk-SK" dirty="0" smtClean="0">
                <a:latin typeface="Courier"/>
                <a:cs typeface="Courier"/>
              </a:rPr>
              <a:t>1) which is really</a:t>
            </a:r>
          </a:p>
          <a:p>
            <a:pPr algn="l"/>
            <a:r>
              <a:rPr lang="sk-SK" dirty="0">
                <a:solidFill>
                  <a:srgbClr val="3366FF"/>
                </a:solidFill>
                <a:latin typeface="Courier"/>
                <a:cs typeface="Courier"/>
              </a:rPr>
              <a:t>printInt</a:t>
            </a:r>
            <a:r>
              <a:rPr lang="sk-SK" dirty="0" smtClean="0">
                <a:latin typeface="Courier"/>
                <a:cs typeface="Courier"/>
              </a:rPr>
              <a:t>(1)</a:t>
            </a:r>
            <a:r>
              <a:rPr lang="sk-SK" dirty="0" smtClean="0">
                <a:latin typeface="+mj-lt"/>
                <a:cs typeface="Courier"/>
              </a:rPr>
              <a:t>.</a:t>
            </a:r>
          </a:p>
          <a:p>
            <a:pPr algn="l"/>
            <a:r>
              <a:rPr lang="sk-SK" dirty="0" smtClean="0">
                <a:latin typeface="Courier"/>
                <a:cs typeface="Courier"/>
              </a:rPr>
              <a:t> </a:t>
            </a:r>
          </a:p>
          <a:p>
            <a:pPr algn="l"/>
            <a:r>
              <a:rPr lang="sk-SK" dirty="0" smtClean="0">
                <a:latin typeface="+mj-lt"/>
                <a:cs typeface="Courier"/>
              </a:rPr>
              <a:t>We now call a new copy of printInt, shown in </a:t>
            </a:r>
            <a:r>
              <a:rPr lang="sk-SK" dirty="0" smtClean="0">
                <a:solidFill>
                  <a:srgbClr val="3366FF"/>
                </a:solidFill>
                <a:latin typeface="+mj-lt"/>
                <a:cs typeface="Courier"/>
              </a:rPr>
              <a:t>blue</a:t>
            </a:r>
            <a:r>
              <a:rPr lang="sk-SK" dirty="0" smtClean="0">
                <a:latin typeface="+mj-lt"/>
                <a:cs typeface="Courier"/>
              </a:rPr>
              <a:t>, with a k value of 1.</a:t>
            </a:r>
          </a:p>
        </p:txBody>
      </p:sp>
    </p:spTree>
    <p:extLst>
      <p:ext uri="{BB962C8B-B14F-4D97-AF65-F5344CB8AC3E}">
        <p14:creationId xmlns:p14="http://schemas.microsoft.com/office/powerpoint/2010/main" val="3839617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1333" y="790222"/>
            <a:ext cx="7309555" cy="53340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void </a:t>
            </a:r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printInt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( </a:t>
            </a:r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int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k ) {</a:t>
            </a:r>
          </a:p>
          <a:p>
            <a:pPr algn="l"/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	if (k == 0) {</a:t>
            </a:r>
          </a:p>
          <a:p>
            <a:pPr algn="l"/>
            <a:r>
              <a:rPr lang="is-IS" dirty="0">
                <a:solidFill>
                  <a:srgbClr val="3366FF"/>
                </a:solidFill>
                <a:latin typeface="Courier"/>
                <a:cs typeface="Courier"/>
              </a:rPr>
              <a:t>		return; }</a:t>
            </a:r>
          </a:p>
          <a:p>
            <a:pPr algn="l"/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</a:t>
            </a:r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System.out.println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( k );</a:t>
            </a:r>
          </a:p>
          <a:p>
            <a:pPr algn="l"/>
            <a:r>
              <a:rPr lang="sk-SK" dirty="0">
                <a:solidFill>
                  <a:srgbClr val="3366FF"/>
                </a:solidFill>
                <a:latin typeface="Courier"/>
                <a:cs typeface="Courier"/>
              </a:rPr>
              <a:t>	</a:t>
            </a:r>
            <a:r>
              <a:rPr lang="sk-SK" dirty="0">
                <a:solidFill>
                  <a:srgbClr val="FF6600"/>
                </a:solidFill>
                <a:latin typeface="Courier"/>
                <a:cs typeface="Courier"/>
              </a:rPr>
              <a:t>printInt</a:t>
            </a:r>
            <a:r>
              <a:rPr lang="sk-SK" dirty="0">
                <a:solidFill>
                  <a:srgbClr val="3366FF"/>
                </a:solidFill>
                <a:latin typeface="Courier"/>
                <a:cs typeface="Courier"/>
              </a:rPr>
              <a:t>( k - 1 ); 	System.out.println("all done");</a:t>
            </a:r>
          </a:p>
          <a:p>
            <a:pPr algn="l"/>
            <a:r>
              <a:rPr lang="sk-SK" dirty="0" smtClean="0">
                <a:solidFill>
                  <a:srgbClr val="3366FF"/>
                </a:solidFill>
                <a:latin typeface="Courier"/>
                <a:cs typeface="Courier"/>
              </a:rPr>
              <a:t>}</a:t>
            </a:r>
          </a:p>
          <a:p>
            <a:pPr algn="l"/>
            <a:r>
              <a:rPr lang="sk-SK" dirty="0" smtClean="0">
                <a:solidFill>
                  <a:schemeClr val="tx1"/>
                </a:solidFill>
                <a:latin typeface="+mj-lt"/>
                <a:cs typeface="Courier"/>
              </a:rPr>
              <a:t>The value of k, which is 1, is printed. Then</a:t>
            </a:r>
          </a:p>
          <a:p>
            <a:pPr algn="l"/>
            <a:r>
              <a:rPr lang="sk-SK" dirty="0" smtClean="0">
                <a:solidFill>
                  <a:schemeClr val="tx1"/>
                </a:solidFill>
                <a:latin typeface="+mj-lt"/>
                <a:cs typeface="Courier"/>
              </a:rPr>
              <a:t>another copy of printInt, shown in </a:t>
            </a:r>
            <a:r>
              <a:rPr lang="sk-SK" dirty="0" smtClean="0">
                <a:solidFill>
                  <a:srgbClr val="FF0000"/>
                </a:solidFill>
                <a:latin typeface="+mj-lt"/>
                <a:cs typeface="Courier"/>
              </a:rPr>
              <a:t>red</a:t>
            </a:r>
            <a:r>
              <a:rPr lang="sk-SK" dirty="0" smtClean="0">
                <a:solidFill>
                  <a:schemeClr val="tx1"/>
                </a:solidFill>
                <a:latin typeface="+mj-lt"/>
                <a:cs typeface="Courier"/>
              </a:rPr>
              <a:t> is called with a 0 parameter:</a:t>
            </a:r>
            <a:endParaRPr lang="sk-SK" dirty="0">
              <a:solidFill>
                <a:schemeClr val="tx1"/>
              </a:solidFill>
              <a:latin typeface="+mj-lt"/>
              <a:cs typeface="Courier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015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6667" y="550333"/>
            <a:ext cx="7563555" cy="4853517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void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printInt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k ) {</a:t>
            </a:r>
          </a:p>
          <a:p>
            <a:pPr algn="l"/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	if (k == 0) {</a:t>
            </a:r>
          </a:p>
          <a:p>
            <a:pPr algn="l"/>
            <a:r>
              <a:rPr lang="is-IS" dirty="0">
                <a:solidFill>
                  <a:srgbClr val="FF0000"/>
                </a:solidFill>
                <a:latin typeface="Courier"/>
                <a:cs typeface="Courier"/>
              </a:rPr>
              <a:t>		return; }</a:t>
            </a:r>
          </a:p>
          <a:p>
            <a:pPr algn="l"/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System.out.println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 k );</a:t>
            </a:r>
          </a:p>
          <a:p>
            <a:pPr algn="l"/>
            <a:r>
              <a:rPr lang="sk-SK" dirty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sk-SK" dirty="0">
                <a:solidFill>
                  <a:srgbClr val="008000"/>
                </a:solidFill>
                <a:latin typeface="Courier"/>
                <a:cs typeface="Courier"/>
              </a:rPr>
              <a:t>printInt</a:t>
            </a:r>
            <a:r>
              <a:rPr lang="sk-SK" dirty="0">
                <a:solidFill>
                  <a:srgbClr val="FF0000"/>
                </a:solidFill>
                <a:latin typeface="Courier"/>
                <a:cs typeface="Courier"/>
              </a:rPr>
              <a:t>( k - 1 ); 	System.out.println("all done");</a:t>
            </a:r>
          </a:p>
          <a:p>
            <a:pPr algn="l"/>
            <a:r>
              <a:rPr lang="sk-SK" dirty="0" smtClean="0">
                <a:solidFill>
                  <a:srgbClr val="FF0000"/>
                </a:solidFill>
                <a:latin typeface="Courier"/>
                <a:cs typeface="Courier"/>
              </a:rPr>
              <a:t>}</a:t>
            </a:r>
          </a:p>
          <a:p>
            <a:pPr algn="l"/>
            <a:r>
              <a:rPr lang="sk-SK" dirty="0" smtClean="0">
                <a:solidFill>
                  <a:srgbClr val="800000"/>
                </a:solidFill>
                <a:cs typeface="Courier"/>
              </a:rPr>
              <a:t>Since k is 0, this version of printInt returns immediately. Then the blue and black versions each print </a:t>
            </a:r>
            <a:r>
              <a:rPr lang="sk-SK" dirty="0">
                <a:solidFill>
                  <a:srgbClr val="800000"/>
                </a:solidFill>
                <a:latin typeface="+mj-lt"/>
                <a:cs typeface="Courier"/>
              </a:rPr>
              <a:t> </a:t>
            </a:r>
            <a:r>
              <a:rPr lang="sk-SK" dirty="0" smtClean="0">
                <a:solidFill>
                  <a:srgbClr val="800000"/>
                </a:solidFill>
                <a:latin typeface="+mj-lt"/>
                <a:cs typeface="Courier"/>
              </a:rPr>
              <a:t> </a:t>
            </a:r>
            <a:r>
              <a:rPr lang="en-US" dirty="0"/>
              <a:t>“all done</a:t>
            </a:r>
            <a:r>
              <a:rPr lang="en-US" dirty="0" smtClean="0"/>
              <a:t>”.</a:t>
            </a:r>
            <a:endParaRPr lang="en-US" dirty="0"/>
          </a:p>
          <a:p>
            <a:pPr algn="l"/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717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0334"/>
            <a:ext cx="7772400" cy="1016000"/>
          </a:xfrm>
        </p:spPr>
        <p:txBody>
          <a:bodyPr/>
          <a:lstStyle/>
          <a:p>
            <a:r>
              <a:rPr lang="en-US" dirty="0" smtClean="0"/>
              <a:t>The “Shadow Array” Trick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667" y="1439333"/>
            <a:ext cx="7351889" cy="3964517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Push is usually O(1)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But when the end of  array is hit, we need O(N) time to copy current data into a new, bigger array.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An alternative is to allocate a </a:t>
            </a:r>
            <a:r>
              <a:rPr lang="en-US" i="1" dirty="0" smtClean="0"/>
              <a:t>second</a:t>
            </a:r>
            <a:r>
              <a:rPr lang="en-US" dirty="0" smtClean="0"/>
              <a:t> expanded array (the shadow array) when current array size hits a threshold.</a:t>
            </a:r>
          </a:p>
          <a:p>
            <a:pPr marL="457200" indent="-45720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167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1"/>
            <a:ext cx="7772400" cy="10724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are different colors (versions) needed?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2130777"/>
            <a:ext cx="6643511" cy="375355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We need different versions (colors) because different calls may have different parameter values, different local variable values and different return points.</a:t>
            </a:r>
          </a:p>
          <a:p>
            <a:pPr algn="l"/>
            <a:r>
              <a:rPr lang="en-US" dirty="0" smtClean="0"/>
              <a:t>The red value of k is different than the black value. Similarly, a red routine returns to a red call point, not a black or blue 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86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9667"/>
            <a:ext cx="7772400" cy="11288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we actually make different copies of recursive routines?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56556"/>
            <a:ext cx="6400800" cy="3414888"/>
          </a:xfrm>
        </p:spPr>
        <p:txBody>
          <a:bodyPr>
            <a:normAutofit/>
          </a:bodyPr>
          <a:lstStyle/>
          <a:p>
            <a:pPr algn="l"/>
            <a:r>
              <a:rPr lang="en-US" i="1" dirty="0" smtClean="0"/>
              <a:t>No</a:t>
            </a:r>
            <a:r>
              <a:rPr lang="en-US" dirty="0" smtClean="0"/>
              <a:t>, but we </a:t>
            </a:r>
            <a:r>
              <a:rPr lang="en-US" i="1" dirty="0" smtClean="0"/>
              <a:t>do</a:t>
            </a:r>
            <a:r>
              <a:rPr lang="en-US" dirty="0" smtClean="0"/>
              <a:t> make different copies of parameter values, local variables and return points. These are packaged into a memory block, called a “frame” or “activation record.” The code for a method uses one particular frame, allocated on a run-time stack in memory.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019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0489" y="814916"/>
            <a:ext cx="6400800" cy="4801306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l"/>
            <a:r>
              <a:rPr lang="en-US" dirty="0" smtClean="0"/>
              <a:t>Each frame corresponds to a different call.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56844" y="3163711"/>
            <a:ext cx="164817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 = 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56844" y="2147711"/>
            <a:ext cx="164817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 =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56844" y="1038577"/>
            <a:ext cx="164817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  =  0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517444" y="1524000"/>
            <a:ext cx="8325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517444" y="3626556"/>
            <a:ext cx="8325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70222" y="1707444"/>
            <a:ext cx="1453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870223" y="3795889"/>
            <a:ext cx="20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Bottom of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646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62000"/>
            <a:ext cx="6400800" cy="4641850"/>
          </a:xfrm>
        </p:spPr>
        <p:txBody>
          <a:bodyPr/>
          <a:lstStyle/>
          <a:p>
            <a:pPr algn="l"/>
            <a:r>
              <a:rPr lang="en-US" dirty="0" smtClean="0"/>
              <a:t>Frames are placed on a stack because calls are LIFO (most recent call is first to return).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In fact, all methods (not just recursive ones) use frames.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A program may have many methods, but only those that are active (running) are allocated frames on the stack.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529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1157110"/>
          </a:xfrm>
        </p:spPr>
        <p:txBody>
          <a:bodyPr/>
          <a:lstStyle/>
          <a:p>
            <a:r>
              <a:rPr lang="en-US" dirty="0" smtClean="0"/>
              <a:t>Rules for Recursion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22777"/>
            <a:ext cx="6400800" cy="4741333"/>
          </a:xfrm>
        </p:spPr>
        <p:txBody>
          <a:bodyPr/>
          <a:lstStyle/>
          <a:p>
            <a:pPr algn="l"/>
            <a:r>
              <a:rPr lang="en-US" dirty="0" smtClean="0"/>
              <a:t>Badly written recursive routines can fail.</a:t>
            </a:r>
          </a:p>
          <a:p>
            <a:pPr algn="l"/>
            <a:r>
              <a:rPr lang="en-US" dirty="0" smtClean="0"/>
              <a:t>Consider: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void </a:t>
            </a:r>
            <a:r>
              <a:rPr lang="en-US" dirty="0" err="1">
                <a:latin typeface="Courier"/>
                <a:cs typeface="Courier"/>
              </a:rPr>
              <a:t>badPrint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k)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System.out.println</a:t>
            </a:r>
            <a:r>
              <a:rPr lang="en-US" dirty="0">
                <a:latin typeface="Courier"/>
                <a:cs typeface="Courier"/>
              </a:rPr>
              <a:t>(k);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badPrint</a:t>
            </a:r>
            <a:r>
              <a:rPr lang="en-US" dirty="0">
                <a:latin typeface="Courier"/>
                <a:cs typeface="Courier"/>
              </a:rPr>
              <a:t>(k + 1);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 smtClean="0"/>
              <a:t>There is an unlimited number of calls (an </a:t>
            </a:r>
            <a:r>
              <a:rPr lang="en-US" dirty="0" smtClean="0">
                <a:solidFill>
                  <a:srgbClr val="FF0000"/>
                </a:solidFill>
              </a:rPr>
              <a:t>infinite recursion</a:t>
            </a:r>
            <a:r>
              <a:rPr lang="en-US" dirty="0" smtClean="0"/>
              <a:t>). Execution stops when the frame stack overflows.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60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A correct recursive routine should follow these two rules: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There must be a </a:t>
            </a:r>
            <a:r>
              <a:rPr lang="en-US" i="1" dirty="0" smtClean="0"/>
              <a:t>base case </a:t>
            </a:r>
            <a:r>
              <a:rPr lang="en-US" dirty="0" smtClean="0"/>
              <a:t>which makes no further recursive calls.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 In </a:t>
            </a:r>
            <a:r>
              <a:rPr lang="en-US" dirty="0" err="1" smtClean="0"/>
              <a:t>printInt</a:t>
            </a:r>
            <a:r>
              <a:rPr lang="en-US" dirty="0" smtClean="0"/>
              <a:t> this was the k == 0 test.</a:t>
            </a:r>
          </a:p>
          <a:p>
            <a:pPr marL="514350" indent="-514350" algn="l">
              <a:buFont typeface="+mj-lt"/>
              <a:buAutoNum type="arabicPeriod" startAt="2"/>
            </a:pPr>
            <a:r>
              <a:rPr lang="en-US" dirty="0" smtClean="0"/>
              <a:t>Each recursive call must make progress toward the base case.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In </a:t>
            </a:r>
            <a:r>
              <a:rPr lang="en-US" dirty="0" err="1" smtClean="0"/>
              <a:t>printInt</a:t>
            </a:r>
            <a:r>
              <a:rPr lang="en-US" dirty="0" smtClean="0"/>
              <a:t> k is repeatedly reduced 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by 1, making progress toward 0.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777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87916"/>
            <a:ext cx="6400800" cy="5097640"/>
          </a:xfrm>
        </p:spPr>
        <p:txBody>
          <a:bodyPr/>
          <a:lstStyle/>
          <a:p>
            <a:pPr algn="l"/>
            <a:r>
              <a:rPr lang="en-US" dirty="0" smtClean="0"/>
              <a:t>What does the call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>
                <a:latin typeface="Courier"/>
                <a:cs typeface="Courier"/>
              </a:rPr>
              <a:t>printInt</a:t>
            </a:r>
            <a:r>
              <a:rPr lang="en-US" dirty="0" smtClean="0">
                <a:latin typeface="Courier"/>
                <a:cs typeface="Courier"/>
              </a:rPr>
              <a:t>(-1)</a:t>
            </a:r>
          </a:p>
          <a:p>
            <a:pPr algn="l"/>
            <a:r>
              <a:rPr lang="en-US" dirty="0" smtClean="0"/>
              <a:t>do?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It causes an </a:t>
            </a:r>
            <a:r>
              <a:rPr lang="en-US" dirty="0" smtClean="0">
                <a:solidFill>
                  <a:srgbClr val="FF0000"/>
                </a:solidFill>
              </a:rPr>
              <a:t>infinite</a:t>
            </a:r>
            <a:r>
              <a:rPr lang="en-US" dirty="0" smtClean="0"/>
              <a:t> recursion.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Why?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Because k makes no progress toward the base case.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4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6778"/>
            <a:ext cx="7772400" cy="1142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Interesting Recursive Routine: palindrome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31999"/>
            <a:ext cx="6400800" cy="4261557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What is a palindrome?</a:t>
            </a:r>
          </a:p>
          <a:p>
            <a:pPr algn="l"/>
            <a:r>
              <a:rPr lang="en-US" dirty="0" smtClean="0"/>
              <a:t>A word or phrase that is spelled the same left to right or right to left:</a:t>
            </a:r>
          </a:p>
          <a:p>
            <a:pPr algn="l"/>
            <a:r>
              <a:rPr lang="en-US" dirty="0" smtClean="0"/>
              <a:t>Examples:</a:t>
            </a:r>
          </a:p>
          <a:p>
            <a:pPr algn="l"/>
            <a:r>
              <a:rPr lang="en-US" dirty="0" smtClean="0"/>
              <a:t>	deed 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radar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step on no pets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a man a plan a canal panama</a:t>
            </a:r>
          </a:p>
          <a:p>
            <a:pPr algn="l"/>
            <a:r>
              <a:rPr lang="en-US" dirty="0"/>
              <a:t>	</a:t>
            </a:r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11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558844" cy="4726517"/>
          </a:xfrm>
        </p:spPr>
        <p:txBody>
          <a:bodyPr/>
          <a:lstStyle/>
          <a:p>
            <a:pPr algn="l"/>
            <a:r>
              <a:rPr lang="en-US" dirty="0" smtClean="0"/>
              <a:t>Palindromes have an elegant recursive definition: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All strings of length 0 or 1 are trivially palindromes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Longer strings are palindromes </a:t>
            </a:r>
            <a:r>
              <a:rPr lang="en-US" i="1" dirty="0" smtClean="0"/>
              <a:t>if</a:t>
            </a:r>
            <a:r>
              <a:rPr lang="en-US" dirty="0" smtClean="0"/>
              <a:t> the first and last character match </a:t>
            </a:r>
            <a:r>
              <a:rPr lang="en-US" i="1" dirty="0" smtClean="0"/>
              <a:t>and</a:t>
            </a:r>
            <a:r>
              <a:rPr lang="en-US" dirty="0" smtClean="0"/>
              <a:t> the remaining string is also a palindrome</a:t>
            </a:r>
          </a:p>
          <a:p>
            <a:pPr algn="l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0756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77334"/>
            <a:ext cx="7772400" cy="889000"/>
          </a:xfrm>
        </p:spPr>
        <p:txBody>
          <a:bodyPr/>
          <a:lstStyle/>
          <a:p>
            <a:r>
              <a:rPr lang="en-US" dirty="0" smtClean="0"/>
              <a:t>A Java palindrome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49777"/>
            <a:ext cx="7964311" cy="3922889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 smtClean="0"/>
              <a:t>Useful string methods: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length()</a:t>
            </a:r>
            <a:r>
              <a:rPr lang="en-US" dirty="0" smtClean="0"/>
              <a:t>: Length of string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Courier"/>
                <a:cs typeface="Courier"/>
              </a:rPr>
              <a:t>char </a:t>
            </a:r>
            <a:r>
              <a:rPr lang="en-US" dirty="0" err="1" smtClean="0">
                <a:latin typeface="Courier"/>
                <a:cs typeface="Courier"/>
              </a:rPr>
              <a:t>charAt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index)</a:t>
            </a:r>
            <a:r>
              <a:rPr lang="en-US" dirty="0" smtClean="0"/>
              <a:t>: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The character at position index  </a:t>
            </a:r>
          </a:p>
          <a:p>
            <a:pPr algn="l"/>
            <a:r>
              <a:rPr lang="en-US" dirty="0" smtClean="0"/>
              <a:t>	    (starting at 0)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Courier"/>
                <a:cs typeface="Courier"/>
              </a:rPr>
              <a:t>String substring(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begin,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last)</a:t>
            </a:r>
            <a:r>
              <a:rPr lang="en-US" dirty="0" smtClean="0"/>
              <a:t>: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Substring from position begin up to </a:t>
            </a:r>
            <a:r>
              <a:rPr lang="en-US" b="1" dirty="0" smtClean="0"/>
              <a:t>but not 	including</a:t>
            </a:r>
            <a:r>
              <a:rPr lang="en-US" dirty="0" smtClean="0"/>
              <a:t> last</a:t>
            </a:r>
          </a:p>
        </p:txBody>
      </p:sp>
    </p:spTree>
    <p:extLst>
      <p:ext uri="{BB962C8B-B14F-4D97-AF65-F5344CB8AC3E}">
        <p14:creationId xmlns:p14="http://schemas.microsoft.com/office/powerpoint/2010/main" val="3408330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44361"/>
            <a:ext cx="6400800" cy="549275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Now each push copies pushed item into both arrays. </a:t>
            </a:r>
            <a:r>
              <a:rPr lang="en-US" dirty="0" smtClean="0">
                <a:solidFill>
                  <a:srgbClr val="FF6600"/>
                </a:solidFill>
              </a:rPr>
              <a:t>In addition </a:t>
            </a:r>
            <a:r>
              <a:rPr lang="en-US" dirty="0" smtClean="0"/>
              <a:t>a few items are copied from old to new array.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Gradually all data from old array are copied into new array </a:t>
            </a:r>
            <a:r>
              <a:rPr lang="en-US" dirty="0" smtClean="0">
                <a:solidFill>
                  <a:srgbClr val="FF6600"/>
                </a:solidFill>
              </a:rPr>
              <a:t>before</a:t>
            </a:r>
            <a:r>
              <a:rPr lang="en-US" dirty="0" smtClean="0"/>
              <a:t> the array fills. When old array fills, we switch to bigger array, already allocated and initialized!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Like a “Christmas Club” of years ago.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651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56" y="691444"/>
            <a:ext cx="8001000" cy="471240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err="1" smtClean="0">
                <a:latin typeface="Courier"/>
                <a:cs typeface="Courier"/>
              </a:rPr>
              <a:t>boolean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isPalindrome</a:t>
            </a:r>
            <a:r>
              <a:rPr lang="en-US" dirty="0">
                <a:latin typeface="Courier"/>
                <a:cs typeface="Courier"/>
              </a:rPr>
              <a:t>(String s</a:t>
            </a:r>
            <a:r>
              <a:rPr lang="en-US" dirty="0" smtClean="0">
                <a:latin typeface="Courier"/>
                <a:cs typeface="Courier"/>
              </a:rPr>
              <a:t>){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		if (</a:t>
            </a:r>
            <a:r>
              <a:rPr lang="en-US" dirty="0" err="1">
                <a:latin typeface="Courier"/>
                <a:cs typeface="Courier"/>
              </a:rPr>
              <a:t>s.length</a:t>
            </a:r>
            <a:r>
              <a:rPr lang="en-US" dirty="0">
                <a:latin typeface="Courier"/>
                <a:cs typeface="Courier"/>
              </a:rPr>
              <a:t>() == 0 ||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		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s.length</a:t>
            </a:r>
            <a:r>
              <a:rPr lang="en-US" dirty="0">
                <a:latin typeface="Courier"/>
                <a:cs typeface="Courier"/>
              </a:rPr>
              <a:t>() == 1 )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		return true;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	char first =  </a:t>
            </a:r>
            <a:r>
              <a:rPr lang="en-US" dirty="0" err="1">
                <a:latin typeface="Courier"/>
                <a:cs typeface="Courier"/>
              </a:rPr>
              <a:t>s.charAt</a:t>
            </a:r>
            <a:r>
              <a:rPr lang="en-US" dirty="0">
                <a:latin typeface="Courier"/>
                <a:cs typeface="Courier"/>
              </a:rPr>
              <a:t>(0);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	char last =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			</a:t>
            </a:r>
            <a:r>
              <a:rPr lang="en-US" dirty="0" err="1" smtClean="0">
                <a:latin typeface="Courier"/>
                <a:cs typeface="Courier"/>
              </a:rPr>
              <a:t>s.charAt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s.length</a:t>
            </a:r>
            <a:r>
              <a:rPr lang="en-US" dirty="0">
                <a:latin typeface="Courier"/>
                <a:cs typeface="Courier"/>
              </a:rPr>
              <a:t>()-1);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	return (first == last)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&amp;&amp;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	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isPalindrome</a:t>
            </a:r>
            <a:r>
              <a:rPr lang="en-US" dirty="0" smtClean="0">
                <a:latin typeface="Courier"/>
                <a:cs typeface="Courier"/>
              </a:rPr>
              <a:t>(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err="1" smtClean="0">
                <a:latin typeface="Courier"/>
                <a:cs typeface="Courier"/>
              </a:rPr>
              <a:t>s.substring</a:t>
            </a:r>
            <a:r>
              <a:rPr lang="en-US" dirty="0">
                <a:latin typeface="Courier"/>
                <a:cs typeface="Courier"/>
              </a:rPr>
              <a:t>(1, </a:t>
            </a:r>
            <a:r>
              <a:rPr lang="en-US" dirty="0" err="1">
                <a:latin typeface="Courier"/>
                <a:cs typeface="Courier"/>
              </a:rPr>
              <a:t>s.length</a:t>
            </a:r>
            <a:r>
              <a:rPr lang="en-US" dirty="0">
                <a:latin typeface="Courier"/>
                <a:cs typeface="Courier"/>
              </a:rPr>
              <a:t>()-1));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}  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843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0333"/>
            <a:ext cx="7772400" cy="1509889"/>
          </a:xfrm>
        </p:spPr>
        <p:txBody>
          <a:bodyPr/>
          <a:lstStyle/>
          <a:p>
            <a:r>
              <a:rPr lang="en-US" dirty="0" smtClean="0"/>
              <a:t>Does </a:t>
            </a:r>
            <a:r>
              <a:rPr lang="en-US" dirty="0" err="1" smtClean="0"/>
              <a:t>isPalindrome</a:t>
            </a:r>
            <a:r>
              <a:rPr lang="en-US" dirty="0" smtClean="0"/>
              <a:t> satisfy the</a:t>
            </a:r>
            <a:br>
              <a:rPr lang="en-US" dirty="0" smtClean="0"/>
            </a:br>
            <a:r>
              <a:rPr lang="en-US" dirty="0" smtClean="0"/>
              <a:t>rules of recursion?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7222" y="2201333"/>
            <a:ext cx="7182556" cy="3202517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Is there a base case?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Yes – the test for 0 or 1 character   </a:t>
            </a:r>
          </a:p>
          <a:p>
            <a:pPr algn="l"/>
            <a:r>
              <a:rPr lang="en-US" dirty="0" smtClean="0"/>
              <a:t>         strings.</a:t>
            </a:r>
          </a:p>
          <a:p>
            <a:pPr marL="514350" indent="-514350" algn="l">
              <a:buFont typeface="+mj-lt"/>
              <a:buAutoNum type="arabicPeriod" startAt="2"/>
            </a:pPr>
            <a:r>
              <a:rPr lang="en-US" dirty="0" smtClean="0"/>
              <a:t>Does each recursive call make progress?  </a:t>
            </a:r>
          </a:p>
          <a:p>
            <a:pPr algn="l"/>
            <a:r>
              <a:rPr lang="en-US" dirty="0" smtClean="0"/>
              <a:t>         Yes – the string parameter gets smaller   </a:t>
            </a:r>
          </a:p>
          <a:p>
            <a:pPr algn="l"/>
            <a:r>
              <a:rPr lang="en-US" dirty="0" smtClean="0"/>
              <a:t>           at each call.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079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5870"/>
            <a:ext cx="7772400" cy="1002242"/>
          </a:xfrm>
        </p:spPr>
        <p:txBody>
          <a:bodyPr/>
          <a:lstStyle/>
          <a:p>
            <a:r>
              <a:rPr lang="en-US" dirty="0" smtClean="0"/>
              <a:t>Iteration vs. Recursion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38111"/>
            <a:ext cx="6400800" cy="41345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Many methods can use iteration rather than recursion. For example: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factorial </a:t>
            </a:r>
            <a:r>
              <a:rPr lang="en-US" dirty="0"/>
              <a:t>of 0 is 1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factorial of N (for N &gt; 0) </a:t>
            </a:r>
            <a:r>
              <a:rPr lang="en-US" dirty="0" smtClean="0"/>
              <a:t>is</a:t>
            </a:r>
          </a:p>
          <a:p>
            <a:pPr algn="l"/>
            <a:r>
              <a:rPr lang="en-US" dirty="0" smtClean="0"/>
              <a:t>          N</a:t>
            </a:r>
            <a:r>
              <a:rPr lang="en-US" dirty="0"/>
              <a:t>*N-1* ... *3*2*1</a:t>
            </a:r>
          </a:p>
          <a:p>
            <a:r>
              <a:rPr lang="en-US" i="1" dirty="0"/>
              <a:t>or: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factorial of 0 is 1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factorial of N (for N &gt; 0) is </a:t>
            </a:r>
          </a:p>
          <a:p>
            <a:pPr algn="l"/>
            <a:r>
              <a:rPr lang="en-US" dirty="0" smtClean="0"/>
              <a:t>       N </a:t>
            </a:r>
            <a:r>
              <a:rPr lang="en-US" dirty="0"/>
              <a:t>* factorial (N-1)</a:t>
            </a:r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701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77333"/>
            <a:ext cx="7772400" cy="818445"/>
          </a:xfrm>
        </p:spPr>
        <p:txBody>
          <a:bodyPr/>
          <a:lstStyle/>
          <a:p>
            <a:r>
              <a:rPr lang="en-US" dirty="0" smtClean="0"/>
              <a:t>Iterative version of Factorial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1520472"/>
            <a:ext cx="7442200" cy="444852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factorial(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N)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if (N == 0) {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 return 1;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   </a:t>
            </a:r>
            <a:r>
              <a:rPr lang="fr-FR" dirty="0" err="1">
                <a:latin typeface="Courier"/>
                <a:cs typeface="Courier"/>
              </a:rPr>
              <a:t>int</a:t>
            </a:r>
            <a:r>
              <a:rPr lang="fr-FR" dirty="0">
                <a:latin typeface="Courier"/>
                <a:cs typeface="Courier"/>
              </a:rPr>
              <a:t> </a:t>
            </a:r>
            <a:r>
              <a:rPr lang="fr-FR" dirty="0" err="1">
                <a:latin typeface="Courier"/>
                <a:cs typeface="Courier"/>
              </a:rPr>
              <a:t>tmp</a:t>
            </a:r>
            <a:r>
              <a:rPr lang="fr-FR" dirty="0">
                <a:latin typeface="Courier"/>
                <a:cs typeface="Courier"/>
              </a:rPr>
              <a:t> = N;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for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k = N-1; k &gt;= 1; k--)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 * k;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return (tmp);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}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88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889"/>
            <a:ext cx="7772400" cy="931333"/>
          </a:xfrm>
        </p:spPr>
        <p:txBody>
          <a:bodyPr/>
          <a:lstStyle/>
          <a:p>
            <a:r>
              <a:rPr lang="en-US" dirty="0" smtClean="0"/>
              <a:t>Recursive version of Factorial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35667"/>
            <a:ext cx="6400800" cy="3668183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factorial(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N)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if (N == 0) {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return 1;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} </a:t>
            </a:r>
            <a:r>
              <a:rPr lang="da-DK" dirty="0" err="1">
                <a:latin typeface="Courier"/>
                <a:cs typeface="Courier"/>
              </a:rPr>
              <a:t>else</a:t>
            </a:r>
            <a:r>
              <a:rPr lang="da-DK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return (N * </a:t>
            </a:r>
            <a:r>
              <a:rPr lang="is-IS" dirty="0" smtClean="0">
                <a:latin typeface="Courier"/>
                <a:cs typeface="Courier"/>
              </a:rPr>
              <a:t>     	 				factorial</a:t>
            </a:r>
            <a:r>
              <a:rPr lang="is-IS" dirty="0">
                <a:latin typeface="Courier"/>
                <a:cs typeface="Courier"/>
              </a:rPr>
              <a:t>( N-1 ));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}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859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93889"/>
            <a:ext cx="77724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Comparing the Two Implementations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59000"/>
            <a:ext cx="6400800" cy="3244850"/>
          </a:xfrm>
        </p:spPr>
        <p:txBody>
          <a:bodyPr/>
          <a:lstStyle/>
          <a:p>
            <a:pPr algn="l"/>
            <a:r>
              <a:rPr lang="en-US" dirty="0" smtClean="0"/>
              <a:t>The recursive version is: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A little shorter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A little clearer (closer to mathematical definition)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A little </a:t>
            </a:r>
            <a:r>
              <a:rPr lang="en-US" i="1" dirty="0" smtClean="0"/>
              <a:t>slower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94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1445"/>
            <a:ext cx="7772400" cy="1058333"/>
          </a:xfrm>
        </p:spPr>
        <p:txBody>
          <a:bodyPr/>
          <a:lstStyle/>
          <a:p>
            <a:r>
              <a:rPr lang="en-US" dirty="0" smtClean="0"/>
              <a:t>Fibonacci Series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4222" y="1848556"/>
            <a:ext cx="7413978" cy="3555294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err="1"/>
              <a:t>fibonacci</a:t>
            </a:r>
            <a:r>
              <a:rPr lang="en-US" dirty="0"/>
              <a:t> of 1 or 2 is 1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err="1"/>
              <a:t>fibonacci</a:t>
            </a:r>
            <a:r>
              <a:rPr lang="en-US" dirty="0"/>
              <a:t> of N (for N&gt;2) </a:t>
            </a:r>
            <a:r>
              <a:rPr lang="en-US" dirty="0" smtClean="0"/>
              <a:t>is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smtClean="0"/>
              <a:t>       fibonacci</a:t>
            </a:r>
            <a:r>
              <a:rPr lang="en-US" dirty="0" smtClean="0"/>
              <a:t> </a:t>
            </a:r>
            <a:r>
              <a:rPr lang="en-US" dirty="0"/>
              <a:t>of (N-1) + </a:t>
            </a:r>
            <a:r>
              <a:rPr lang="en-US" dirty="0" err="1"/>
              <a:t>fibonacci</a:t>
            </a:r>
            <a:r>
              <a:rPr lang="en-US" dirty="0"/>
              <a:t> of (N-2)</a:t>
            </a:r>
          </a:p>
        </p:txBody>
      </p:sp>
    </p:spTree>
    <p:extLst>
      <p:ext uri="{BB962C8B-B14F-4D97-AF65-F5344CB8AC3E}">
        <p14:creationId xmlns:p14="http://schemas.microsoft.com/office/powerpoint/2010/main" val="1469669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2112"/>
            <a:ext cx="7772400" cy="1143000"/>
          </a:xfrm>
        </p:spPr>
        <p:txBody>
          <a:bodyPr/>
          <a:lstStyle/>
          <a:p>
            <a:r>
              <a:rPr lang="en-US" dirty="0" smtClean="0"/>
              <a:t>Iterative version of Fibonacci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12333"/>
            <a:ext cx="6400800" cy="4091517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algn="l"/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fib(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N ) {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   </a:t>
            </a:r>
            <a:r>
              <a:rPr lang="fr-FR" dirty="0" err="1">
                <a:latin typeface="Courier"/>
                <a:cs typeface="Courier"/>
              </a:rPr>
              <a:t>int</a:t>
            </a:r>
            <a:r>
              <a:rPr lang="fr-FR" dirty="0">
                <a:latin typeface="Courier"/>
                <a:cs typeface="Courier"/>
              </a:rPr>
              <a:t> k1, k2, k3;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   k1 = k2 = k3 = 1</a:t>
            </a:r>
            <a:r>
              <a:rPr lang="fr-FR" dirty="0" smtClean="0">
                <a:latin typeface="Courier"/>
                <a:cs typeface="Courier"/>
              </a:rPr>
              <a:t>;</a:t>
            </a:r>
            <a:endParaRPr lang="fr-FR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for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j = 3; j &lt;= N; j++)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k3 = k1 + k2;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k1 = k2;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k2 = k3;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return k3;</a:t>
            </a:r>
          </a:p>
          <a:p>
            <a:pPr algn="l"/>
            <a:r>
              <a:rPr lang="is-IS" dirty="0" smtClean="0">
                <a:latin typeface="Courier"/>
                <a:cs typeface="Courier"/>
              </a:rPr>
              <a:t>}</a:t>
            </a:r>
            <a:endParaRPr lang="is-I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6373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6779"/>
            <a:ext cx="7772400" cy="790221"/>
          </a:xfrm>
        </p:spPr>
        <p:txBody>
          <a:bodyPr/>
          <a:lstStyle/>
          <a:p>
            <a:r>
              <a:rPr lang="en-US" dirty="0" smtClean="0"/>
              <a:t>Recursive version of Fibonacci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538111"/>
            <a:ext cx="7250289" cy="410633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fib(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N 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if ((N == 1) || (N == 2)) {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 return 1;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} </a:t>
            </a:r>
            <a:r>
              <a:rPr lang="da-DK" dirty="0" err="1">
                <a:latin typeface="Courier"/>
                <a:cs typeface="Courier"/>
              </a:rPr>
              <a:t>else</a:t>
            </a:r>
            <a:r>
              <a:rPr lang="da-DK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 return (fib( N-1 ) + </a:t>
            </a:r>
            <a:endParaRPr lang="is-IS" dirty="0" smtClean="0">
              <a:latin typeface="Courier"/>
              <a:cs typeface="Courier"/>
            </a:endParaRPr>
          </a:p>
          <a:p>
            <a:pPr algn="l"/>
            <a:r>
              <a:rPr lang="is-IS" dirty="0">
                <a:latin typeface="Courier"/>
                <a:cs typeface="Courier"/>
              </a:rPr>
              <a:t> </a:t>
            </a:r>
            <a:r>
              <a:rPr lang="is-IS" dirty="0" smtClean="0">
                <a:latin typeface="Courier"/>
                <a:cs typeface="Courier"/>
              </a:rPr>
              <a:t>               fib</a:t>
            </a:r>
            <a:r>
              <a:rPr lang="is-IS" dirty="0">
                <a:latin typeface="Courier"/>
                <a:cs typeface="Courier"/>
              </a:rPr>
              <a:t>( N-2 ))</a:t>
            </a:r>
            <a:r>
              <a:rPr lang="is-I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</a:t>
            </a:r>
            <a:r>
              <a:rPr lang="is-IS" dirty="0" smtClean="0">
                <a:latin typeface="Courier"/>
                <a:cs typeface="Courier"/>
              </a:rPr>
              <a:t>   }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}</a:t>
            </a:r>
          </a:p>
          <a:p>
            <a:pPr algn="l"/>
            <a:r>
              <a:rPr lang="is-I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74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93889"/>
            <a:ext cx="77724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Comparing the Two Implementations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59000"/>
            <a:ext cx="6400800" cy="3244850"/>
          </a:xfrm>
        </p:spPr>
        <p:txBody>
          <a:bodyPr/>
          <a:lstStyle/>
          <a:p>
            <a:pPr algn="l"/>
            <a:r>
              <a:rPr lang="en-US" dirty="0" smtClean="0"/>
              <a:t>The recursive version is: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S</a:t>
            </a:r>
            <a:r>
              <a:rPr lang="en-US" dirty="0" smtClean="0"/>
              <a:t>horter</a:t>
            </a:r>
          </a:p>
          <a:p>
            <a:pPr marL="457200" indent="-457200" algn="l">
              <a:buFont typeface="Arial"/>
              <a:buChar char="•"/>
            </a:pPr>
            <a:r>
              <a:rPr lang="en-US" b="1" i="1" dirty="0"/>
              <a:t>Much</a:t>
            </a:r>
            <a:r>
              <a:rPr lang="en-US" dirty="0"/>
              <a:t> clearer </a:t>
            </a:r>
            <a:r>
              <a:rPr lang="en-US" dirty="0" smtClean="0"/>
              <a:t>(closer to mathematical definition)</a:t>
            </a:r>
          </a:p>
          <a:p>
            <a:pPr marL="457200" indent="-457200" algn="l">
              <a:buFont typeface="Arial"/>
              <a:buChar char="•"/>
            </a:pPr>
            <a:r>
              <a:rPr lang="en-US" b="1" i="1" dirty="0" smtClean="0"/>
              <a:t>Much</a:t>
            </a:r>
            <a:r>
              <a:rPr lang="en-US" dirty="0" smtClean="0"/>
              <a:t> slower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026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8001"/>
            <a:ext cx="7772400" cy="12558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Implementing Stack Using Linked-lists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63889"/>
            <a:ext cx="6400800" cy="3639961"/>
          </a:xfrm>
        </p:spPr>
        <p:txBody>
          <a:bodyPr/>
          <a:lstStyle/>
          <a:p>
            <a:pPr algn="l"/>
            <a:r>
              <a:rPr lang="en-US" dirty="0" smtClean="0"/>
              <a:t>Linked lists are a very reasonable way to implement stacks. The head of the list is the top stack element: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700" y="3254022"/>
            <a:ext cx="5041900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931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2111"/>
            <a:ext cx="6400800" cy="5277556"/>
          </a:xfrm>
        </p:spPr>
        <p:txBody>
          <a:bodyPr/>
          <a:lstStyle/>
          <a:p>
            <a:pPr algn="l"/>
            <a:r>
              <a:rPr lang="en-US" dirty="0" smtClean="0"/>
              <a:t>Look at </a:t>
            </a:r>
            <a:r>
              <a:rPr lang="en-US" i="1" dirty="0" smtClean="0"/>
              <a:t>call tree</a:t>
            </a:r>
            <a:r>
              <a:rPr lang="en-US" dirty="0" smtClean="0"/>
              <a:t>: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1447800"/>
            <a:ext cx="69215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964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6778"/>
            <a:ext cx="6400800" cy="4797072"/>
          </a:xfrm>
        </p:spPr>
        <p:txBody>
          <a:bodyPr/>
          <a:lstStyle/>
          <a:p>
            <a:pPr algn="l"/>
            <a:r>
              <a:rPr lang="en-US" dirty="0" smtClean="0"/>
              <a:t>Calls are repeated unnecessarily.</a:t>
            </a:r>
          </a:p>
          <a:p>
            <a:pPr algn="l"/>
            <a:r>
              <a:rPr lang="en-US" dirty="0" smtClean="0"/>
              <a:t>(fib(4) twice, fib(3) three times!)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Unnecessary calls can be removed by explicitly remembering previous calls</a:t>
            </a:r>
            <a:endParaRPr lang="en-US" dirty="0"/>
          </a:p>
          <a:p>
            <a:r>
              <a:rPr lang="en-US" dirty="0" smtClean="0"/>
              <a:t>or</a:t>
            </a:r>
          </a:p>
          <a:p>
            <a:pPr algn="l"/>
            <a:r>
              <a:rPr lang="en-US" dirty="0" smtClean="0"/>
              <a:t>by using an advanced compiler optimization called </a:t>
            </a:r>
            <a:r>
              <a:rPr lang="en-US" i="1" dirty="0" err="1" smtClean="0"/>
              <a:t>memoizing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941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8557"/>
            <a:ext cx="7772400" cy="1368776"/>
          </a:xfrm>
        </p:spPr>
        <p:txBody>
          <a:bodyPr>
            <a:normAutofit/>
          </a:bodyPr>
          <a:lstStyle/>
          <a:p>
            <a:r>
              <a:rPr lang="en-US" dirty="0" smtClean="0"/>
              <a:t>Analyzing Runtime for Recursive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44889"/>
            <a:ext cx="6400800" cy="3258961"/>
          </a:xfrm>
        </p:spPr>
        <p:txBody>
          <a:bodyPr/>
          <a:lstStyle/>
          <a:p>
            <a:pPr algn="l"/>
            <a:r>
              <a:rPr lang="en-US" dirty="0" smtClean="0"/>
              <a:t>We can use informal reasoning </a:t>
            </a:r>
          </a:p>
          <a:p>
            <a:pPr algn="l"/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or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use </a:t>
            </a:r>
            <a:r>
              <a:rPr lang="en-US" i="1" dirty="0" smtClean="0"/>
              <a:t>recurrence equations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78559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3779"/>
            <a:ext cx="7772400" cy="846665"/>
          </a:xfrm>
        </p:spPr>
        <p:txBody>
          <a:bodyPr/>
          <a:lstStyle/>
          <a:p>
            <a:r>
              <a:rPr lang="en-US" dirty="0" smtClean="0"/>
              <a:t>Informal Reasoning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679222"/>
            <a:ext cx="6925733" cy="4642556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 smtClean="0"/>
              <a:t>We simply determine how many recursive call occur and how much work each call does.</a:t>
            </a:r>
          </a:p>
          <a:p>
            <a:pPr algn="l"/>
            <a:r>
              <a:rPr lang="en-US" dirty="0" smtClean="0"/>
              <a:t>Recall </a:t>
            </a:r>
            <a:r>
              <a:rPr lang="en-US" dirty="0" err="1" smtClean="0">
                <a:latin typeface="Courier"/>
                <a:cs typeface="Courier"/>
              </a:rPr>
              <a:t>printInt</a:t>
            </a:r>
            <a:r>
              <a:rPr lang="en-US" dirty="0" smtClean="0"/>
              <a:t>: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void </a:t>
            </a:r>
            <a:r>
              <a:rPr lang="en-US" dirty="0" err="1">
                <a:latin typeface="Courier"/>
                <a:cs typeface="Courier"/>
              </a:rPr>
              <a:t>printInt</a:t>
            </a:r>
            <a:r>
              <a:rPr lang="en-US" dirty="0">
                <a:latin typeface="Courier"/>
                <a:cs typeface="Courier"/>
              </a:rPr>
              <a:t>(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k 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if (k == 0) {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		return; }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System.out.println</a:t>
            </a:r>
            <a:r>
              <a:rPr lang="en-US" dirty="0">
                <a:latin typeface="Courier"/>
                <a:cs typeface="Courier"/>
              </a:rPr>
              <a:t>( k );</a:t>
            </a:r>
          </a:p>
          <a:p>
            <a:pPr algn="l"/>
            <a:r>
              <a:rPr lang="sk-SK" dirty="0">
                <a:latin typeface="Courier"/>
                <a:cs typeface="Courier"/>
              </a:rPr>
              <a:t>	</a:t>
            </a:r>
            <a:r>
              <a:rPr lang="sk-SK" dirty="0">
                <a:solidFill>
                  <a:srgbClr val="800000"/>
                </a:solidFill>
                <a:latin typeface="Courier"/>
                <a:cs typeface="Courier"/>
              </a:rPr>
              <a:t>printInt</a:t>
            </a:r>
            <a:r>
              <a:rPr lang="sk-SK" dirty="0">
                <a:latin typeface="Courier"/>
                <a:cs typeface="Courier"/>
              </a:rPr>
              <a:t>( k - 1 ); 	System.out.println("all done");</a:t>
            </a:r>
          </a:p>
          <a:p>
            <a:pPr algn="l"/>
            <a:r>
              <a:rPr lang="sk-SK" dirty="0">
                <a:latin typeface="Courier"/>
                <a:cs typeface="Courier"/>
              </a:rPr>
              <a:t>}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790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Each call does four units of work  and there are N+1 total calls, so the overall time complexity is just O(N)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36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8333"/>
            <a:ext cx="7772400" cy="917223"/>
          </a:xfrm>
        </p:spPr>
        <p:txBody>
          <a:bodyPr/>
          <a:lstStyle/>
          <a:p>
            <a:r>
              <a:rPr lang="en-US" dirty="0" smtClean="0"/>
              <a:t>Recurrence Equations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778"/>
            <a:ext cx="6400800" cy="3273072"/>
          </a:xfrm>
        </p:spPr>
        <p:txBody>
          <a:bodyPr/>
          <a:lstStyle/>
          <a:p>
            <a:pPr algn="l"/>
            <a:r>
              <a:rPr lang="en-US" dirty="0" smtClean="0"/>
              <a:t>We determine an equation for the base case and a </a:t>
            </a:r>
            <a:r>
              <a:rPr lang="en-US" i="1" dirty="0" smtClean="0"/>
              <a:t>recurrence equation</a:t>
            </a:r>
            <a:r>
              <a:rPr lang="en-US" dirty="0" smtClean="0"/>
              <a:t> for recursive calls.</a:t>
            </a:r>
          </a:p>
          <a:p>
            <a:pPr algn="l"/>
            <a:r>
              <a:rPr lang="en-US" dirty="0" smtClean="0"/>
              <a:t>For </a:t>
            </a:r>
            <a:r>
              <a:rPr lang="en-US" dirty="0" err="1" smtClean="0"/>
              <a:t>printInt</a:t>
            </a:r>
            <a:r>
              <a:rPr lang="en-US" dirty="0" smtClean="0"/>
              <a:t> we have</a:t>
            </a:r>
          </a:p>
          <a:p>
            <a:pPr algn="l"/>
            <a:r>
              <a:rPr lang="en-US" dirty="0" smtClean="0"/>
              <a:t>T(0) = 1</a:t>
            </a:r>
          </a:p>
          <a:p>
            <a:pPr algn="l"/>
            <a:r>
              <a:rPr lang="en-US" dirty="0" smtClean="0"/>
              <a:t>T(N) = 1 + T(N-1)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173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33778"/>
            <a:ext cx="6400800" cy="4670072"/>
          </a:xfrm>
        </p:spPr>
        <p:txBody>
          <a:bodyPr/>
          <a:lstStyle/>
          <a:p>
            <a:pPr algn="l"/>
            <a:r>
              <a:rPr lang="en-US" dirty="0" smtClean="0"/>
              <a:t>To solve these equations we do three steps: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Expand the equations for a few small values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Look for a pattern and guess a solution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Verify that the guessed solution satisfies  the recurrence equations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922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70139"/>
            <a:ext cx="6400800" cy="5139972"/>
          </a:xfrm>
        </p:spPr>
        <p:txBody>
          <a:bodyPr/>
          <a:lstStyle/>
          <a:p>
            <a:pPr algn="l"/>
            <a:r>
              <a:rPr lang="en-US" dirty="0" smtClean="0"/>
              <a:t>For </a:t>
            </a:r>
            <a:r>
              <a:rPr lang="en-US" dirty="0" err="1" smtClean="0"/>
              <a:t>printInt</a:t>
            </a:r>
            <a:r>
              <a:rPr lang="en-US" dirty="0" smtClean="0"/>
              <a:t> we have:</a:t>
            </a:r>
          </a:p>
          <a:p>
            <a:pPr algn="l"/>
            <a:r>
              <a:rPr lang="en-US" dirty="0" smtClean="0"/>
              <a:t>T(0) = 1</a:t>
            </a:r>
          </a:p>
          <a:p>
            <a:pPr algn="l"/>
            <a:r>
              <a:rPr lang="en-US" dirty="0" smtClean="0"/>
              <a:t>T(N) = 1 + T(n-1)</a:t>
            </a:r>
          </a:p>
          <a:p>
            <a:pPr algn="l"/>
            <a:r>
              <a:rPr lang="en-US" dirty="0" smtClean="0"/>
              <a:t>So we determine</a:t>
            </a:r>
          </a:p>
          <a:p>
            <a:pPr algn="l"/>
            <a:r>
              <a:rPr lang="en-US" dirty="0" smtClean="0"/>
              <a:t>T(1) = 1 +T(0) = 2</a:t>
            </a:r>
          </a:p>
          <a:p>
            <a:pPr algn="l"/>
            <a:r>
              <a:rPr lang="en-US" dirty="0" smtClean="0"/>
              <a:t>T(2) = 1 + T(1) = 1 + 2 = 3</a:t>
            </a:r>
          </a:p>
          <a:p>
            <a:pPr algn="l"/>
            <a:r>
              <a:rPr lang="en-US" dirty="0" smtClean="0"/>
              <a:t>The cost grows by 1 at each 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11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05556"/>
            <a:ext cx="6400800" cy="4698294"/>
          </a:xfrm>
        </p:spPr>
        <p:txBody>
          <a:bodyPr/>
          <a:lstStyle/>
          <a:p>
            <a:pPr algn="l"/>
            <a:r>
              <a:rPr lang="en-US" dirty="0" smtClean="0"/>
              <a:t>We guess that T(N) = N +1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To verify we substitute the guess in the recurrence rule and verify that the equation holds.</a:t>
            </a:r>
          </a:p>
          <a:p>
            <a:pPr algn="l"/>
            <a:r>
              <a:rPr lang="en-US" dirty="0" smtClean="0"/>
              <a:t>Starting at T(N) = 1 + T(N-1)</a:t>
            </a:r>
          </a:p>
          <a:p>
            <a:pPr algn="l"/>
            <a:r>
              <a:rPr lang="en-US" dirty="0" smtClean="0"/>
              <a:t>We substitute our guess and simplify:</a:t>
            </a:r>
          </a:p>
          <a:p>
            <a:pPr algn="l"/>
            <a:r>
              <a:rPr lang="en-US" dirty="0" smtClean="0"/>
              <a:t>N+1 =?= 1 + ((N-1) + 1) = N + 1</a:t>
            </a:r>
          </a:p>
          <a:p>
            <a:pPr algn="l"/>
            <a:r>
              <a:rPr lang="en-US" dirty="0" smtClean="0"/>
              <a:t>The solution works!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207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5557"/>
            <a:ext cx="7772400" cy="945443"/>
          </a:xfrm>
        </p:spPr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92111"/>
            <a:ext cx="6400800" cy="4501445"/>
          </a:xfrm>
        </p:spPr>
        <p:txBody>
          <a:bodyPr/>
          <a:lstStyle/>
          <a:p>
            <a:pPr algn="l"/>
            <a:r>
              <a:rPr lang="en-US" dirty="0" smtClean="0"/>
              <a:t>Recall the </a:t>
            </a:r>
            <a:r>
              <a:rPr lang="en-US" dirty="0" err="1" smtClean="0"/>
              <a:t>isPalindrome</a:t>
            </a:r>
            <a:r>
              <a:rPr lang="en-US" dirty="0" smtClean="0"/>
              <a:t> method.</a:t>
            </a:r>
          </a:p>
          <a:p>
            <a:pPr algn="l"/>
            <a:r>
              <a:rPr lang="en-US" dirty="0" smtClean="0"/>
              <a:t>For size 0 or 1 it immediately returned.</a:t>
            </a:r>
          </a:p>
          <a:p>
            <a:pPr algn="l"/>
            <a:r>
              <a:rPr lang="en-US" dirty="0" smtClean="0"/>
              <a:t>For longer strings it removed two characters and recursively tested the remaining string.</a:t>
            </a:r>
          </a:p>
          <a:p>
            <a:pPr algn="l"/>
            <a:r>
              <a:rPr lang="en-US" dirty="0" smtClean="0"/>
              <a:t>The recurrence equations are:</a:t>
            </a:r>
          </a:p>
          <a:p>
            <a:pPr algn="l"/>
            <a:r>
              <a:rPr lang="en-US" dirty="0" smtClean="0"/>
              <a:t>T(0) = T(1) = 1</a:t>
            </a:r>
          </a:p>
          <a:p>
            <a:pPr algn="l"/>
            <a:r>
              <a:rPr lang="en-US" dirty="0" smtClean="0"/>
              <a:t>T(N) = 1 + T(N-2)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254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5028"/>
            <a:ext cx="6400800" cy="5520972"/>
          </a:xfrm>
        </p:spPr>
        <p:txBody>
          <a:bodyPr/>
          <a:lstStyle/>
          <a:p>
            <a:pPr algn="l"/>
            <a:r>
              <a:rPr lang="en-US" dirty="0" smtClean="0"/>
              <a:t>We create a new class, </a:t>
            </a:r>
            <a:r>
              <a:rPr lang="en-US" dirty="0" err="1" smtClean="0"/>
              <a:t>LLStack</a:t>
            </a:r>
            <a:r>
              <a:rPr lang="en-US" dirty="0" smtClean="0"/>
              <a:t>, that implements the </a:t>
            </a:r>
            <a:r>
              <a:rPr lang="en-US" dirty="0" err="1" smtClean="0"/>
              <a:t>StackADT</a:t>
            </a:r>
            <a:r>
              <a:rPr lang="en-US" dirty="0" smtClean="0"/>
              <a:t> interface:</a:t>
            </a:r>
          </a:p>
          <a:p>
            <a:pPr algn="l"/>
            <a:endParaRPr lang="en-US" dirty="0" smtClean="0"/>
          </a:p>
          <a:p>
            <a:pPr algn="l"/>
            <a:r>
              <a:rPr lang="en-US" dirty="0">
                <a:latin typeface="Courier"/>
                <a:cs typeface="Courier"/>
              </a:rPr>
              <a:t>public class </a:t>
            </a:r>
            <a:r>
              <a:rPr lang="en-US" dirty="0" err="1" smtClean="0">
                <a:latin typeface="Courier"/>
                <a:cs typeface="Courier"/>
              </a:rPr>
              <a:t>LLStack</a:t>
            </a:r>
            <a:r>
              <a:rPr lang="en-US" dirty="0">
                <a:latin typeface="Courier"/>
                <a:cs typeface="Courier"/>
              </a:rPr>
              <a:t>&lt;E&gt;      	 		implements </a:t>
            </a:r>
            <a:r>
              <a:rPr lang="en-US" dirty="0" err="1">
                <a:latin typeface="Courier"/>
                <a:cs typeface="Courier"/>
              </a:rPr>
              <a:t>StackADT</a:t>
            </a:r>
            <a:r>
              <a:rPr lang="en-US" dirty="0">
                <a:latin typeface="Courier"/>
                <a:cs typeface="Courier"/>
              </a:rPr>
              <a:t>&lt;E&gt;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	</a:t>
            </a:r>
            <a:r>
              <a:rPr lang="en-US" dirty="0" smtClean="0">
                <a:latin typeface="Courier"/>
                <a:cs typeface="Courier"/>
              </a:rPr>
              <a:t>private </a:t>
            </a:r>
            <a:r>
              <a:rPr lang="en-US" dirty="0" err="1" smtClean="0">
                <a:latin typeface="Courier"/>
                <a:cs typeface="Courier"/>
              </a:rPr>
              <a:t>Listnode</a:t>
            </a:r>
            <a:r>
              <a:rPr lang="en-US" dirty="0" smtClean="0">
                <a:latin typeface="Courier"/>
                <a:cs typeface="Courier"/>
              </a:rPr>
              <a:t>&lt;E&gt; items</a:t>
            </a:r>
            <a:r>
              <a:rPr lang="en-US" dirty="0">
                <a:latin typeface="Courier"/>
                <a:cs typeface="Courier"/>
              </a:rPr>
              <a:t>;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	private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numItems</a:t>
            </a:r>
            <a:r>
              <a:rPr lang="en-US" dirty="0">
                <a:latin typeface="Courier"/>
                <a:cs typeface="Courier"/>
              </a:rPr>
              <a:t>;  </a:t>
            </a:r>
          </a:p>
          <a:p>
            <a:pPr algn="l"/>
            <a:r>
              <a:rPr lang="en-US" dirty="0" smtClean="0"/>
              <a:t>      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3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Expanding: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The cost increases by 1 every second step. T(N) = 1 + N/2 fits this pattern.</a:t>
            </a:r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981761"/>
              </p:ext>
            </p:extLst>
          </p:nvPr>
        </p:nvGraphicFramePr>
        <p:xfrm>
          <a:off x="2483556" y="1139037"/>
          <a:ext cx="4557888" cy="2942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6777"/>
                <a:gridCol w="2681111"/>
              </a:tblGrid>
              <a:tr h="38214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551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551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1+T(0)  =  2</a:t>
                      </a:r>
                      <a:endParaRPr lang="en-US" dirty="0"/>
                    </a:p>
                  </a:txBody>
                  <a:tcPr/>
                </a:tc>
              </a:tr>
              <a:tr h="3551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1+T(1) = 2</a:t>
                      </a:r>
                      <a:endParaRPr lang="en-US" dirty="0"/>
                    </a:p>
                  </a:txBody>
                  <a:tcPr/>
                </a:tc>
              </a:tr>
              <a:tr h="3551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1+T(2) = 3</a:t>
                      </a:r>
                      <a:endParaRPr lang="en-US" dirty="0"/>
                    </a:p>
                  </a:txBody>
                  <a:tcPr/>
                </a:tc>
              </a:tr>
              <a:tr h="3551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1+T(3) = 3</a:t>
                      </a:r>
                      <a:endParaRPr lang="en-US" dirty="0"/>
                    </a:p>
                  </a:txBody>
                  <a:tcPr/>
                </a:tc>
              </a:tr>
              <a:tr h="3551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1+T(4) = 4</a:t>
                      </a:r>
                      <a:endParaRPr lang="en-US" dirty="0"/>
                    </a:p>
                  </a:txBody>
                  <a:tcPr/>
                </a:tc>
              </a:tr>
              <a:tr h="3551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1+T(5) = 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339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98361"/>
            <a:ext cx="6400800" cy="4420305"/>
          </a:xfrm>
        </p:spPr>
        <p:txBody>
          <a:bodyPr/>
          <a:lstStyle/>
          <a:p>
            <a:pPr algn="l"/>
            <a:r>
              <a:rPr lang="en-US" dirty="0" smtClean="0"/>
              <a:t>We verify this guess satisfies the equations: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We require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T(N) = 1 + T(N-2)</a:t>
            </a:r>
          </a:p>
          <a:p>
            <a:pPr algn="l"/>
            <a:r>
              <a:rPr lang="en-US" dirty="0" smtClean="0"/>
              <a:t>Substituting: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1+N/2 =?= 1 + (1+ (N-2)/</a:t>
            </a:r>
            <a:r>
              <a:rPr lang="en-US" smtClean="0"/>
              <a:t>2)  </a:t>
            </a:r>
            <a:r>
              <a:rPr lang="en-US" dirty="0" smtClean="0"/>
              <a:t>=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2+(N/2 – 1) = 1+N/2 </a:t>
            </a:r>
            <a:r>
              <a:rPr lang="en-US" dirty="0" smtClean="0">
                <a:solidFill>
                  <a:srgbClr val="FF66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52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6779"/>
            <a:ext cx="7772400" cy="1114777"/>
          </a:xfrm>
        </p:spPr>
        <p:txBody>
          <a:bodyPr/>
          <a:lstStyle/>
          <a:p>
            <a:r>
              <a:rPr lang="en-US" dirty="0" smtClean="0"/>
              <a:t>Searching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21555"/>
            <a:ext cx="6400800" cy="4261555"/>
          </a:xfrm>
        </p:spPr>
        <p:txBody>
          <a:bodyPr/>
          <a:lstStyle/>
          <a:p>
            <a:pPr algn="l"/>
            <a:r>
              <a:rPr lang="en-US" dirty="0" smtClean="0"/>
              <a:t>A common operation in a data structure is to </a:t>
            </a:r>
            <a:r>
              <a:rPr lang="en-US" i="1" dirty="0" smtClean="0"/>
              <a:t>search</a:t>
            </a:r>
            <a:r>
              <a:rPr lang="en-US" dirty="0" smtClean="0"/>
              <a:t> for a value.</a:t>
            </a:r>
          </a:p>
          <a:p>
            <a:pPr algn="l"/>
            <a:r>
              <a:rPr lang="en-US" dirty="0" smtClean="0"/>
              <a:t>One simple approach is to examine every value in a structure until a match is found (or the search is exhausted).</a:t>
            </a:r>
          </a:p>
          <a:p>
            <a:pPr algn="l"/>
            <a:r>
              <a:rPr lang="en-US" dirty="0" smtClean="0"/>
              <a:t>Iterators facilitate this approach.</a:t>
            </a:r>
          </a:p>
          <a:p>
            <a:pPr algn="l"/>
            <a:r>
              <a:rPr lang="en-US" dirty="0" smtClean="0"/>
              <a:t>But, it may be too slow. A faster “targeted” approach may be preferable.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6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890"/>
            <a:ext cx="7772400" cy="1044222"/>
          </a:xfrm>
        </p:spPr>
        <p:txBody>
          <a:bodyPr/>
          <a:lstStyle/>
          <a:p>
            <a:r>
              <a:rPr lang="en-US" dirty="0" smtClean="0"/>
              <a:t>Searching an Array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5112"/>
            <a:ext cx="6400800" cy="3738738"/>
          </a:xfrm>
        </p:spPr>
        <p:txBody>
          <a:bodyPr>
            <a:normAutofit/>
          </a:bodyPr>
          <a:lstStyle/>
          <a:p>
            <a:r>
              <a:rPr lang="en-US" dirty="0" smtClean="0"/>
              <a:t>	</a:t>
            </a:r>
            <a:r>
              <a:rPr lang="en-US" b="1" dirty="0" smtClean="0"/>
              <a:t>Sequential Search</a:t>
            </a:r>
          </a:p>
          <a:p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You examine each element in the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array until a match is found. </a:t>
            </a:r>
            <a:endParaRPr lang="en-US" dirty="0"/>
          </a:p>
          <a:p>
            <a:pPr algn="l"/>
            <a:r>
              <a:rPr lang="en-US" dirty="0" smtClean="0"/>
              <a:t>	If the array has N elements, you need,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on average, N/2 tests. The search is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O(N).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253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800" y="660400"/>
            <a:ext cx="7772400" cy="821267"/>
          </a:xfrm>
        </p:spPr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34444"/>
            <a:ext cx="6911622" cy="4162778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If the array holds values in sorted order a much faster search strategy exists. It is called </a:t>
            </a:r>
            <a:r>
              <a:rPr lang="en-US" i="1" dirty="0" smtClean="0"/>
              <a:t>binary search</a:t>
            </a:r>
            <a:r>
              <a:rPr lang="en-US" dirty="0" smtClean="0"/>
              <a:t>. It is simple and </a:t>
            </a:r>
            <a:r>
              <a:rPr lang="en-US" i="1" dirty="0" smtClean="0"/>
              <a:t>recursive</a:t>
            </a:r>
            <a:r>
              <a:rPr lang="en-US" dirty="0" smtClean="0"/>
              <a:t>.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531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67694"/>
            <a:ext cx="6400800" cy="4547306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Say we want to find a value </a:t>
            </a:r>
            <a:r>
              <a:rPr lang="en-US" dirty="0" smtClean="0"/>
              <a:t>v:</a:t>
            </a:r>
            <a:endParaRPr lang="en-US" dirty="0"/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If the midpoint entry, at position N/2 matches, we are done.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If the midpoint entry is </a:t>
            </a:r>
            <a:r>
              <a:rPr lang="en-US" dirty="0" smtClean="0"/>
              <a:t>smaller than </a:t>
            </a:r>
            <a:r>
              <a:rPr lang="en-US" dirty="0"/>
              <a:t>v do a binary search on the </a:t>
            </a:r>
            <a:r>
              <a:rPr lang="en-US" i="1" dirty="0" smtClean="0"/>
              <a:t>upper half </a:t>
            </a:r>
            <a:r>
              <a:rPr lang="en-US" dirty="0"/>
              <a:t>of the array (positions( N/2)+1 to N-1</a:t>
            </a:r>
            <a:r>
              <a:rPr lang="en-US" dirty="0" smtClean="0"/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Otherwise do a binary search on the </a:t>
            </a:r>
            <a:r>
              <a:rPr lang="en-US" i="1" dirty="0" smtClean="0"/>
              <a:t>lower half </a:t>
            </a:r>
            <a:r>
              <a:rPr lang="en-US" dirty="0" smtClean="0"/>
              <a:t>of the array (positions 0 to (N/2) -1.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862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05556"/>
            <a:ext cx="6400800" cy="4698294"/>
          </a:xfrm>
        </p:spPr>
        <p:txBody>
          <a:bodyPr/>
          <a:lstStyle/>
          <a:p>
            <a:pPr algn="l"/>
            <a:r>
              <a:rPr lang="en-US" dirty="0" smtClean="0"/>
              <a:t>We do at most log</a:t>
            </a:r>
            <a:r>
              <a:rPr lang="en-US" baseline="-25000" dirty="0" smtClean="0"/>
              <a:t>2</a:t>
            </a:r>
            <a:r>
              <a:rPr lang="en-US" dirty="0" smtClean="0"/>
              <a:t>(N) matches, so binary search is </a:t>
            </a:r>
            <a:r>
              <a:rPr lang="en-US" i="1" dirty="0" smtClean="0"/>
              <a:t>much faster </a:t>
            </a:r>
            <a:r>
              <a:rPr lang="en-US" dirty="0" smtClean="0"/>
              <a:t>than sequential search.</a:t>
            </a:r>
          </a:p>
          <a:p>
            <a:pPr algn="l"/>
            <a:r>
              <a:rPr lang="en-US" dirty="0" smtClean="0"/>
              <a:t>For example, if N = 1024, we do at most 10 matches (log</a:t>
            </a:r>
            <a:r>
              <a:rPr lang="en-US" baseline="-25000" dirty="0" smtClean="0"/>
              <a:t>2</a:t>
            </a:r>
            <a:r>
              <a:rPr lang="en-US" dirty="0" smtClean="0"/>
              <a:t>(1024) = 10).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054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917221"/>
          </a:xfrm>
        </p:spPr>
        <p:txBody>
          <a:bodyPr/>
          <a:lstStyle/>
          <a:p>
            <a:r>
              <a:rPr lang="en-US" dirty="0" smtClean="0"/>
              <a:t>The Comparable Interface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21556"/>
            <a:ext cx="6400800" cy="3682294"/>
          </a:xfrm>
        </p:spPr>
        <p:txBody>
          <a:bodyPr/>
          <a:lstStyle/>
          <a:p>
            <a:pPr algn="l"/>
            <a:r>
              <a:rPr lang="en-US" dirty="0" smtClean="0"/>
              <a:t>Binary searching is much faster than sequential searching. We already know how to compare numbers or strings, but what about other objects?</a:t>
            </a:r>
          </a:p>
          <a:p>
            <a:pPr algn="l"/>
            <a:r>
              <a:rPr lang="en-US" dirty="0" smtClean="0"/>
              <a:t>Java provide the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latin typeface="Courier"/>
                <a:cs typeface="Courier"/>
              </a:rPr>
              <a:t>Comparable&lt;C&gt;</a:t>
            </a:r>
          </a:p>
          <a:p>
            <a:pPr algn="l"/>
            <a:r>
              <a:rPr lang="en-US" dirty="0" smtClean="0"/>
              <a:t>interface.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194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4222" y="733778"/>
            <a:ext cx="7210778" cy="467007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This interface requires only one method:</a:t>
            </a:r>
          </a:p>
          <a:p>
            <a:pPr algn="l"/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compareTo</a:t>
            </a:r>
            <a:r>
              <a:rPr lang="en-US" dirty="0" smtClean="0">
                <a:latin typeface="Courier"/>
                <a:cs typeface="Courier"/>
              </a:rPr>
              <a:t>(C item)</a:t>
            </a:r>
          </a:p>
          <a:p>
            <a:pPr algn="l"/>
            <a:r>
              <a:rPr lang="en-US" dirty="0" smtClean="0"/>
              <a:t>Since </a:t>
            </a:r>
            <a:r>
              <a:rPr lang="en-US" dirty="0" err="1" smtClean="0"/>
              <a:t>compareTo</a:t>
            </a:r>
            <a:r>
              <a:rPr lang="en-US" dirty="0" smtClean="0"/>
              <a:t> is in an object (of class C)</a:t>
            </a:r>
          </a:p>
          <a:p>
            <a:pPr algn="l"/>
            <a:r>
              <a:rPr lang="en-US" dirty="0" smtClean="0"/>
              <a:t>We call it as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latin typeface="Courier"/>
                <a:cs typeface="Courier"/>
              </a:rPr>
              <a:t>S1.compareTo(S2)</a:t>
            </a:r>
          </a:p>
          <a:p>
            <a:pPr algn="l"/>
            <a:r>
              <a:rPr lang="en-US" dirty="0" smtClean="0"/>
              <a:t>It returns an integer value that is: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negative if </a:t>
            </a:r>
            <a:r>
              <a:rPr lang="en-US" dirty="0">
                <a:latin typeface="Courier"/>
                <a:cs typeface="Courier"/>
              </a:rPr>
              <a:t>S1</a:t>
            </a:r>
            <a:r>
              <a:rPr lang="en-US" dirty="0" smtClean="0"/>
              <a:t> </a:t>
            </a:r>
            <a:r>
              <a:rPr lang="en-US" dirty="0"/>
              <a:t>is less than </a:t>
            </a:r>
            <a:r>
              <a:rPr lang="en-US" dirty="0">
                <a:latin typeface="Courier"/>
                <a:cs typeface="Courier"/>
              </a:rPr>
              <a:t>S2</a:t>
            </a:r>
            <a:r>
              <a:rPr lang="en-US" dirty="0" smtClean="0"/>
              <a:t>;</a:t>
            </a:r>
            <a:endParaRPr lang="en-US" dirty="0"/>
          </a:p>
          <a:p>
            <a:pPr marL="457200" indent="-457200" algn="l">
              <a:buFont typeface="Arial"/>
              <a:buChar char="•"/>
            </a:pPr>
            <a:r>
              <a:rPr lang="en-US" dirty="0"/>
              <a:t>zero if </a:t>
            </a:r>
            <a:r>
              <a:rPr lang="en-US" dirty="0">
                <a:latin typeface="Courier"/>
                <a:cs typeface="Courier"/>
              </a:rPr>
              <a:t>S1</a:t>
            </a:r>
            <a:r>
              <a:rPr lang="en-US" dirty="0" smtClean="0"/>
              <a:t> </a:t>
            </a:r>
            <a:r>
              <a:rPr lang="en-US" dirty="0"/>
              <a:t>is equal to </a:t>
            </a:r>
            <a:r>
              <a:rPr lang="en-US" dirty="0">
                <a:latin typeface="Courier"/>
                <a:cs typeface="Courier"/>
              </a:rPr>
              <a:t>S2</a:t>
            </a:r>
            <a:r>
              <a:rPr lang="en-US" dirty="0" smtClean="0"/>
              <a:t>;</a:t>
            </a:r>
            <a:endParaRPr lang="en-US" dirty="0"/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positive  if </a:t>
            </a:r>
            <a:r>
              <a:rPr lang="en-US" dirty="0">
                <a:latin typeface="Courier"/>
                <a:cs typeface="Courier"/>
              </a:rPr>
              <a:t>S1</a:t>
            </a:r>
            <a:r>
              <a:rPr lang="en-US" dirty="0" smtClean="0"/>
              <a:t> </a:t>
            </a:r>
            <a:r>
              <a:rPr lang="en-US" dirty="0"/>
              <a:t>is greater than </a:t>
            </a:r>
            <a:r>
              <a:rPr lang="en-US" dirty="0">
                <a:latin typeface="Courier"/>
                <a:cs typeface="Courier"/>
              </a:rPr>
              <a:t>S2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 </a:t>
            </a:r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188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9172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make a Java object comparable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2223"/>
            <a:ext cx="6400800" cy="3682999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Include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implements Comparable&lt;C&gt;</a:t>
            </a:r>
          </a:p>
          <a:p>
            <a:pPr algn="l"/>
            <a:r>
              <a:rPr lang="en-US">
                <a:latin typeface="Courier"/>
                <a:cs typeface="Courier"/>
              </a:rPr>
              <a:t>	</a:t>
            </a:r>
            <a:r>
              <a:rPr lang="en-US" smtClean="0"/>
              <a:t> as part </a:t>
            </a:r>
            <a:r>
              <a:rPr lang="en-US" dirty="0" smtClean="0"/>
              <a:t>of class definition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Define the </a:t>
            </a:r>
            <a:r>
              <a:rPr lang="en-US" dirty="0" err="1" smtClean="0">
                <a:latin typeface="Courier"/>
                <a:cs typeface="Courier"/>
              </a:rPr>
              <a:t>compareTo</a:t>
            </a:r>
            <a:r>
              <a:rPr lang="en-US" dirty="0" smtClean="0"/>
              <a:t> method in the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37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691444"/>
            <a:ext cx="6897511" cy="4712406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The constructor and </a:t>
            </a:r>
            <a:r>
              <a:rPr lang="en-US" dirty="0" err="1" smtClean="0">
                <a:latin typeface="Courier"/>
                <a:cs typeface="Courier"/>
              </a:rPr>
              <a:t>isEmpty</a:t>
            </a:r>
            <a:r>
              <a:rPr lang="en-US" dirty="0" smtClean="0"/>
              <a:t> method are both easy.</a:t>
            </a:r>
          </a:p>
          <a:p>
            <a:pPr algn="l"/>
            <a:r>
              <a:rPr lang="en-US" dirty="0" smtClean="0"/>
              <a:t>For </a:t>
            </a:r>
            <a:r>
              <a:rPr lang="en-US" dirty="0" smtClean="0">
                <a:latin typeface="Courier"/>
                <a:cs typeface="Courier"/>
              </a:rPr>
              <a:t>push</a:t>
            </a:r>
            <a:r>
              <a:rPr lang="en-US" dirty="0" smtClean="0"/>
              <a:t>, we use: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public void push(E </a:t>
            </a:r>
            <a:r>
              <a:rPr lang="en-US" dirty="0" err="1">
                <a:latin typeface="Courier"/>
                <a:cs typeface="Courier"/>
              </a:rPr>
              <a:t>ob</a:t>
            </a:r>
            <a:r>
              <a:rPr lang="en-US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items =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>
                <a:latin typeface="Courier"/>
                <a:cs typeface="Courier"/>
              </a:rPr>
              <a:t>new </a:t>
            </a:r>
            <a:r>
              <a:rPr lang="en-US" dirty="0" err="1">
                <a:latin typeface="Courier"/>
                <a:cs typeface="Courier"/>
              </a:rPr>
              <a:t>Listnode</a:t>
            </a:r>
            <a:r>
              <a:rPr lang="en-US" dirty="0">
                <a:latin typeface="Courier"/>
                <a:cs typeface="Courier"/>
              </a:rPr>
              <a:t>&lt;E&gt;(</a:t>
            </a:r>
            <a:r>
              <a:rPr lang="en-US" dirty="0" err="1">
                <a:latin typeface="Courier"/>
                <a:cs typeface="Courier"/>
              </a:rPr>
              <a:t>ob</a:t>
            </a:r>
            <a:r>
              <a:rPr lang="en-US" dirty="0">
                <a:latin typeface="Courier"/>
                <a:cs typeface="Courier"/>
              </a:rPr>
              <a:t>, items);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numItems</a:t>
            </a:r>
            <a:r>
              <a:rPr lang="en-US" dirty="0">
                <a:latin typeface="Courier"/>
                <a:cs typeface="Courier"/>
              </a:rPr>
              <a:t>++;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  <a:p>
            <a:pPr algn="l"/>
            <a:r>
              <a:rPr lang="en-US" dirty="0" smtClean="0"/>
              <a:t>(we might want to add code to check for </a:t>
            </a:r>
            <a:r>
              <a:rPr lang="en-US" dirty="0" smtClean="0">
                <a:latin typeface="Courier"/>
                <a:cs typeface="Courier"/>
              </a:rPr>
              <a:t>null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34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0778" y="677333"/>
            <a:ext cx="7394222" cy="4726517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public class Name </a:t>
            </a:r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implements </a:t>
            </a:r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 		Comparable</a:t>
            </a:r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&lt;Name&gt;</a:t>
            </a:r>
            <a:r>
              <a:rPr lang="en-US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private </a:t>
            </a:r>
            <a:r>
              <a:rPr lang="en-US" dirty="0">
                <a:latin typeface="Courier"/>
                <a:cs typeface="Courier"/>
              </a:rPr>
              <a:t>String </a:t>
            </a:r>
            <a:r>
              <a:rPr lang="en-US" dirty="0" err="1">
                <a:latin typeface="Courier"/>
                <a:cs typeface="Courier"/>
              </a:rPr>
              <a:t>firstName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lastName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endParaRPr lang="en-US" dirty="0">
              <a:solidFill>
                <a:srgbClr val="FF6600"/>
              </a:solidFill>
              <a:latin typeface="Courier"/>
              <a:cs typeface="Courier"/>
            </a:endParaRPr>
          </a:p>
          <a:p>
            <a:pPr algn="l"/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public </a:t>
            </a:r>
            <a:r>
              <a:rPr lang="en-US" dirty="0" err="1">
                <a:solidFill>
                  <a:srgbClr val="FF6600"/>
                </a:solidFill>
                <a:latin typeface="Courier"/>
                <a:cs typeface="Courier"/>
              </a:rPr>
              <a:t>int</a:t>
            </a:r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rgbClr val="FF6600"/>
                </a:solidFill>
                <a:latin typeface="Courier"/>
                <a:cs typeface="Courier"/>
              </a:rPr>
              <a:t>compareTo</a:t>
            </a:r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(Name other) 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 =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 </a:t>
            </a:r>
            <a:r>
              <a:rPr lang="en-US" dirty="0" err="1" smtClean="0">
                <a:latin typeface="Courier"/>
                <a:cs typeface="Courier"/>
              </a:rPr>
              <a:t>lastName.compareTo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other.lastName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if (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 != 0) {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     return tmp</a:t>
            </a:r>
            <a:r>
              <a:rPr lang="is-IS" dirty="0" smtClean="0">
                <a:latin typeface="Courier"/>
                <a:cs typeface="Courier"/>
              </a:rPr>
              <a:t>; }</a:t>
            </a:r>
            <a:endParaRPr lang="is-I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return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</a:t>
            </a:r>
            <a:r>
              <a:rPr lang="en-US" dirty="0" err="1" smtClean="0">
                <a:latin typeface="Courier"/>
                <a:cs typeface="Courier"/>
              </a:rPr>
              <a:t>firstName.compareTo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other.firstName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292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ogo_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logo_design.potx</Template>
  <TotalTime>122416</TotalTime>
  <Words>3272</Words>
  <Application>Microsoft Macintosh PowerPoint</Application>
  <PresentationFormat>On-screen Show (4:3)</PresentationFormat>
  <Paragraphs>528</Paragraphs>
  <Slides>90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90</vt:i4>
      </vt:variant>
    </vt:vector>
  </HeadingPairs>
  <TitlesOfParts>
    <vt:vector size="91" baseType="lpstr">
      <vt:lpstr>logo_design</vt:lpstr>
      <vt:lpstr>CS 367   Introduction to Data Structures   </vt:lpstr>
      <vt:lpstr>PowerPoint Presentation</vt:lpstr>
      <vt:lpstr>PowerPoint Presentation</vt:lpstr>
      <vt:lpstr>Worst case complexity of ArrayStack</vt:lpstr>
      <vt:lpstr>The “Shadow Array” Trick</vt:lpstr>
      <vt:lpstr>PowerPoint Presentation</vt:lpstr>
      <vt:lpstr>Implementing Stack Using Linked-lists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Complexity of LLStack</vt:lpstr>
      <vt:lpstr>Queues</vt:lpstr>
      <vt:lpstr>PowerPoint Presentation</vt:lpstr>
      <vt:lpstr>The QueueADT Interface</vt:lpstr>
      <vt:lpstr>Implementing a Queue using an Array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Incrementing the Index in a Circular Array</vt:lpstr>
      <vt:lpstr>The enqueue method</vt:lpstr>
      <vt:lpstr>We can’t use expandArray() for queues!</vt:lpstr>
      <vt:lpstr>PowerPoint Presentation</vt:lpstr>
      <vt:lpstr>PowerPoint Presentation</vt:lpstr>
      <vt:lpstr>PowerPoint Presentation</vt:lpstr>
      <vt:lpstr>PowerPoint Presentation</vt:lpstr>
      <vt:lpstr>Implementing dequeue</vt:lpstr>
      <vt:lpstr>Implementing Queues using Linked-lists</vt:lpstr>
      <vt:lpstr>PowerPoint Presentation</vt:lpstr>
      <vt:lpstr>Complexity of Queue Operations</vt:lpstr>
      <vt:lpstr>A Hybrid Implementation</vt:lpstr>
      <vt:lpstr>PowerPoint Presentation</vt:lpstr>
      <vt:lpstr>Recursion</vt:lpstr>
      <vt:lpstr>PowerPoint Presentation</vt:lpstr>
      <vt:lpstr>PowerPoint Presentation</vt:lpstr>
      <vt:lpstr>Many Data Structures are Naturally Recursive</vt:lpstr>
      <vt:lpstr>PowerPoint Presentation</vt:lpstr>
      <vt:lpstr>PowerPoint Presentation</vt:lpstr>
      <vt:lpstr>How does Recursion work?</vt:lpstr>
      <vt:lpstr>PowerPoint Presentation</vt:lpstr>
      <vt:lpstr>PowerPoint Presentation</vt:lpstr>
      <vt:lpstr>PowerPoint Presentation</vt:lpstr>
      <vt:lpstr>PowerPoint Presentation</vt:lpstr>
      <vt:lpstr>Why are different colors (versions) needed?</vt:lpstr>
      <vt:lpstr>Do we actually make different copies of recursive routines?</vt:lpstr>
      <vt:lpstr>PowerPoint Presentation</vt:lpstr>
      <vt:lpstr>PowerPoint Presentation</vt:lpstr>
      <vt:lpstr>Rules for Recursion</vt:lpstr>
      <vt:lpstr>PowerPoint Presentation</vt:lpstr>
      <vt:lpstr>PowerPoint Presentation</vt:lpstr>
      <vt:lpstr>An Interesting Recursive Routine: palindrome</vt:lpstr>
      <vt:lpstr>PowerPoint Presentation</vt:lpstr>
      <vt:lpstr>A Java palindrome method</vt:lpstr>
      <vt:lpstr>PowerPoint Presentation</vt:lpstr>
      <vt:lpstr>Does isPalindrome satisfy the rules of recursion?</vt:lpstr>
      <vt:lpstr>Iteration vs. Recursion</vt:lpstr>
      <vt:lpstr>Iterative version of Factorial</vt:lpstr>
      <vt:lpstr>Recursive version of Factorial</vt:lpstr>
      <vt:lpstr>Comparing the Two Implementations</vt:lpstr>
      <vt:lpstr>Fibonacci Series</vt:lpstr>
      <vt:lpstr>Iterative version of Fibonacci</vt:lpstr>
      <vt:lpstr>Recursive version of Fibonacci</vt:lpstr>
      <vt:lpstr>Comparing the Two Implementations</vt:lpstr>
      <vt:lpstr>PowerPoint Presentation</vt:lpstr>
      <vt:lpstr>PowerPoint Presentation</vt:lpstr>
      <vt:lpstr>Analyzing Runtime for Recursive Methods</vt:lpstr>
      <vt:lpstr>Informal Reasoning</vt:lpstr>
      <vt:lpstr>PowerPoint Presentation</vt:lpstr>
      <vt:lpstr>Recurrence Equations</vt:lpstr>
      <vt:lpstr>PowerPoint Presentation</vt:lpstr>
      <vt:lpstr>PowerPoint Presentation</vt:lpstr>
      <vt:lpstr>PowerPoint Presentation</vt:lpstr>
      <vt:lpstr>Another Example</vt:lpstr>
      <vt:lpstr>PowerPoint Presentation</vt:lpstr>
      <vt:lpstr>PowerPoint Presentation</vt:lpstr>
      <vt:lpstr>Searching</vt:lpstr>
      <vt:lpstr>Searching an Array</vt:lpstr>
      <vt:lpstr>Binary Search</vt:lpstr>
      <vt:lpstr>PowerPoint Presentation</vt:lpstr>
      <vt:lpstr>PowerPoint Presentation</vt:lpstr>
      <vt:lpstr>The Comparable Interface</vt:lpstr>
      <vt:lpstr>PowerPoint Presentation</vt:lpstr>
      <vt:lpstr>To make a Java object comparable</vt:lpstr>
      <vt:lpstr>PowerPoint Presentation</vt:lpstr>
    </vt:vector>
  </TitlesOfParts>
  <Company>U of Wisconsin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 Fischer</dc:creator>
  <cp:lastModifiedBy>Charles Fischer</cp:lastModifiedBy>
  <cp:revision>321</cp:revision>
  <cp:lastPrinted>2016-09-27T18:41:30Z</cp:lastPrinted>
  <dcterms:created xsi:type="dcterms:W3CDTF">2014-03-07T22:02:56Z</dcterms:created>
  <dcterms:modified xsi:type="dcterms:W3CDTF">2018-02-15T21:31:53Z</dcterms:modified>
</cp:coreProperties>
</file>