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50" r:id="rId1"/>
  </p:sldMasterIdLst>
  <p:notesMasterIdLst>
    <p:notesMasterId r:id="rId105"/>
  </p:notesMasterIdLst>
  <p:sldIdLst>
    <p:sldId id="471" r:id="rId2"/>
    <p:sldId id="893" r:id="rId3"/>
    <p:sldId id="917" r:id="rId4"/>
    <p:sldId id="918" r:id="rId5"/>
    <p:sldId id="919" r:id="rId6"/>
    <p:sldId id="920" r:id="rId7"/>
    <p:sldId id="921" r:id="rId8"/>
    <p:sldId id="922" r:id="rId9"/>
    <p:sldId id="923" r:id="rId10"/>
    <p:sldId id="924" r:id="rId11"/>
    <p:sldId id="925" r:id="rId12"/>
    <p:sldId id="926" r:id="rId13"/>
    <p:sldId id="927" r:id="rId14"/>
    <p:sldId id="928" r:id="rId15"/>
    <p:sldId id="929" r:id="rId16"/>
    <p:sldId id="930" r:id="rId17"/>
    <p:sldId id="931" r:id="rId18"/>
    <p:sldId id="932" r:id="rId19"/>
    <p:sldId id="933" r:id="rId20"/>
    <p:sldId id="934" r:id="rId21"/>
    <p:sldId id="935" r:id="rId22"/>
    <p:sldId id="936" r:id="rId23"/>
    <p:sldId id="937" r:id="rId24"/>
    <p:sldId id="940" r:id="rId25"/>
    <p:sldId id="941" r:id="rId26"/>
    <p:sldId id="942" r:id="rId27"/>
    <p:sldId id="943" r:id="rId28"/>
    <p:sldId id="944" r:id="rId29"/>
    <p:sldId id="945" r:id="rId30"/>
    <p:sldId id="946" r:id="rId31"/>
    <p:sldId id="947" r:id="rId32"/>
    <p:sldId id="948" r:id="rId33"/>
    <p:sldId id="949" r:id="rId34"/>
    <p:sldId id="950" r:id="rId35"/>
    <p:sldId id="951" r:id="rId36"/>
    <p:sldId id="952" r:id="rId37"/>
    <p:sldId id="953" r:id="rId38"/>
    <p:sldId id="954" r:id="rId39"/>
    <p:sldId id="955" r:id="rId40"/>
    <p:sldId id="956" r:id="rId41"/>
    <p:sldId id="957" r:id="rId42"/>
    <p:sldId id="958" r:id="rId43"/>
    <p:sldId id="959" r:id="rId44"/>
    <p:sldId id="960" r:id="rId45"/>
    <p:sldId id="961" r:id="rId46"/>
    <p:sldId id="962" r:id="rId47"/>
    <p:sldId id="963" r:id="rId48"/>
    <p:sldId id="964" r:id="rId49"/>
    <p:sldId id="965" r:id="rId50"/>
    <p:sldId id="966" r:id="rId51"/>
    <p:sldId id="967" r:id="rId52"/>
    <p:sldId id="968" r:id="rId53"/>
    <p:sldId id="969" r:id="rId54"/>
    <p:sldId id="970" r:id="rId55"/>
    <p:sldId id="971" r:id="rId56"/>
    <p:sldId id="972" r:id="rId57"/>
    <p:sldId id="973" r:id="rId58"/>
    <p:sldId id="974" r:id="rId59"/>
    <p:sldId id="975" r:id="rId60"/>
    <p:sldId id="976" r:id="rId61"/>
    <p:sldId id="977" r:id="rId62"/>
    <p:sldId id="978" r:id="rId63"/>
    <p:sldId id="979" r:id="rId64"/>
    <p:sldId id="980" r:id="rId65"/>
    <p:sldId id="981" r:id="rId66"/>
    <p:sldId id="982" r:id="rId67"/>
    <p:sldId id="983" r:id="rId68"/>
    <p:sldId id="984" r:id="rId69"/>
    <p:sldId id="985" r:id="rId70"/>
    <p:sldId id="986" r:id="rId71"/>
    <p:sldId id="987" r:id="rId72"/>
    <p:sldId id="988" r:id="rId73"/>
    <p:sldId id="989" r:id="rId74"/>
    <p:sldId id="990" r:id="rId75"/>
    <p:sldId id="991" r:id="rId76"/>
    <p:sldId id="992" r:id="rId77"/>
    <p:sldId id="993" r:id="rId78"/>
    <p:sldId id="994" r:id="rId79"/>
    <p:sldId id="995" r:id="rId80"/>
    <p:sldId id="996" r:id="rId81"/>
    <p:sldId id="997" r:id="rId82"/>
    <p:sldId id="998" r:id="rId83"/>
    <p:sldId id="999" r:id="rId84"/>
    <p:sldId id="1000" r:id="rId85"/>
    <p:sldId id="1001" r:id="rId86"/>
    <p:sldId id="1002" r:id="rId87"/>
    <p:sldId id="1003" r:id="rId88"/>
    <p:sldId id="1004" r:id="rId89"/>
    <p:sldId id="1005" r:id="rId90"/>
    <p:sldId id="1006" r:id="rId91"/>
    <p:sldId id="1007" r:id="rId92"/>
    <p:sldId id="1008" r:id="rId93"/>
    <p:sldId id="1009" r:id="rId94"/>
    <p:sldId id="1010" r:id="rId95"/>
    <p:sldId id="1011" r:id="rId96"/>
    <p:sldId id="1012" r:id="rId97"/>
    <p:sldId id="1013" r:id="rId98"/>
    <p:sldId id="1014" r:id="rId99"/>
    <p:sldId id="1015" r:id="rId100"/>
    <p:sldId id="1016" r:id="rId101"/>
    <p:sldId id="1017" r:id="rId102"/>
    <p:sldId id="1018" r:id="rId103"/>
    <p:sldId id="1019" r:id="rId10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9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217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notesMaster" Target="notesMasters/notesMaster1.xml"/><Relationship Id="rId106" Type="http://schemas.openxmlformats.org/officeDocument/2006/relationships/printerSettings" Target="printerSettings/printerSettings1.bin"/><Relationship Id="rId10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8" Type="http://schemas.openxmlformats.org/officeDocument/2006/relationships/viewProps" Target="viewProps.xml"/><Relationship Id="rId109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110" Type="http://schemas.openxmlformats.org/officeDocument/2006/relationships/tableStyles" Target="tableStyles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C7D74-E0D7-E642-8D6C-48DB8ED089BC}" type="datetimeFigureOut">
              <a:rPr lang="en-US" smtClean="0"/>
              <a:t>3/15/18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D8446-C5FF-9C45-A64D-C717A799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8C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pattFill prst="narHorz">
            <a:fgClr>
              <a:schemeClr val="bg2"/>
            </a:fgClr>
            <a:bgClr>
              <a:srgbClr val="D8CFA7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 descr="uwlogo_web_lrg_ct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97308" y="1130300"/>
            <a:ext cx="5923984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61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46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850900"/>
            <a:ext cx="2832100" cy="5842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850900"/>
            <a:ext cx="4584700" cy="5275263"/>
          </a:xfrm>
        </p:spPr>
        <p:txBody>
          <a:bodyPr/>
          <a:lstStyle>
            <a:lvl1pPr marL="228600" indent="-228600">
              <a:defRPr sz="2800" baseline="0"/>
            </a:lvl1pPr>
            <a:lvl2pPr marL="685800" indent="-228600">
              <a:spcBef>
                <a:spcPts val="1176"/>
              </a:spcBef>
              <a:defRPr sz="2400" baseline="0"/>
            </a:lvl2pPr>
            <a:lvl3pPr marL="1005840" indent="-182880">
              <a:spcBef>
                <a:spcPts val="1080"/>
              </a:spcBef>
              <a:defRPr sz="2000"/>
            </a:lvl3pPr>
            <a:lvl4pPr marL="1371600" indent="-182880">
              <a:spcBef>
                <a:spcPts val="1032"/>
              </a:spcBef>
              <a:defRPr sz="1800"/>
            </a:lvl4pPr>
            <a:lvl5pPr marL="1600200" indent="-182880">
              <a:spcBef>
                <a:spcPts val="984"/>
              </a:spcBef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1549400"/>
            <a:ext cx="2832100" cy="457676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60647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86400"/>
            <a:ext cx="5486400" cy="6858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480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125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71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Single Corner Rectangle 6"/>
          <p:cNvSpPr/>
          <p:nvPr/>
        </p:nvSpPr>
        <p:spPr>
          <a:xfrm>
            <a:off x="381000" y="381000"/>
            <a:ext cx="8343900" cy="5981700"/>
          </a:xfrm>
          <a:prstGeom prst="snip1Rect">
            <a:avLst/>
          </a:prstGeom>
          <a:gradFill flip="none" rotWithShape="1">
            <a:gsLst>
              <a:gs pos="30000">
                <a:srgbClr val="B70000"/>
              </a:gs>
              <a:gs pos="100000">
                <a:srgbClr val="7B0000"/>
              </a:gs>
            </a:gsLst>
            <a:lin ang="6900000" scaled="0"/>
            <a:tileRect/>
          </a:gradFill>
          <a:ln w="3175" cmpd="sng">
            <a:noFill/>
          </a:ln>
          <a:effectLst>
            <a:outerShdw blurRad="76200" dist="25400" dir="4800000" algn="t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125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84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18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84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ctr">
              <a:defRPr sz="3000" b="0" i="0" kern="1200" cap="all" spc="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830513"/>
            <a:ext cx="7772400" cy="1500187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30569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714500"/>
            <a:ext cx="3632200" cy="4411663"/>
          </a:xfrm>
        </p:spPr>
        <p:txBody>
          <a:bodyPr/>
          <a:lstStyle>
            <a:lvl1pPr marL="182880" indent="-182880">
              <a:defRPr sz="2200"/>
            </a:lvl1pPr>
            <a:lvl2pPr marL="548640" indent="-182880">
              <a:spcBef>
                <a:spcPts val="1080"/>
              </a:spcBef>
              <a:buClr>
                <a:srgbClr val="B70000"/>
              </a:buClr>
              <a:defRPr sz="2000"/>
            </a:lvl2pPr>
            <a:lvl3pPr marL="822960" indent="-182880">
              <a:spcBef>
                <a:spcPts val="1032"/>
              </a:spcBef>
              <a:defRPr sz="1800"/>
            </a:lvl3pPr>
            <a:lvl4pPr marL="1143000" indent="-182880">
              <a:spcBef>
                <a:spcPts val="984"/>
              </a:spcBef>
              <a:defRPr sz="1700"/>
            </a:lvl4pPr>
            <a:lvl5pPr marL="1417320" indent="-137160">
              <a:spcBef>
                <a:spcPts val="984"/>
              </a:spcBef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3300" y="1714500"/>
            <a:ext cx="3619500" cy="4411663"/>
          </a:xfrm>
        </p:spPr>
        <p:txBody>
          <a:bodyPr/>
          <a:lstStyle>
            <a:lvl1pPr marL="182880" indent="-182880">
              <a:defRPr sz="2200"/>
            </a:lvl1pPr>
            <a:lvl2pPr marL="548640" indent="-182880">
              <a:spcBef>
                <a:spcPts val="1080"/>
              </a:spcBef>
              <a:defRPr sz="2000"/>
            </a:lvl2pPr>
            <a:lvl3pPr marL="822960" indent="-182880">
              <a:spcBef>
                <a:spcPts val="1032"/>
              </a:spcBef>
              <a:defRPr sz="1800"/>
            </a:lvl3pPr>
            <a:lvl4pPr marL="1143000" indent="-182880">
              <a:spcBef>
                <a:spcPts val="1008"/>
              </a:spcBef>
              <a:defRPr sz="1700"/>
            </a:lvl4pPr>
            <a:lvl5pPr marL="1417320" indent="-137160">
              <a:spcBef>
                <a:spcPts val="1008"/>
              </a:spcBef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584700" y="1714500"/>
            <a:ext cx="0" cy="4411663"/>
          </a:xfrm>
          <a:prstGeom prst="line">
            <a:avLst/>
          </a:prstGeom>
          <a:ln w="6350" cmpd="sng">
            <a:solidFill>
              <a:srgbClr val="CAC29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200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714499"/>
            <a:ext cx="3632200" cy="57150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1">
                <a:solidFill>
                  <a:srgbClr val="B7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286001"/>
            <a:ext cx="3632200" cy="3840162"/>
          </a:xfrm>
        </p:spPr>
        <p:txBody>
          <a:bodyPr/>
          <a:lstStyle>
            <a:lvl1pPr marL="182880" indent="-182880">
              <a:spcBef>
                <a:spcPts val="1032"/>
              </a:spcBef>
              <a:defRPr sz="1800" baseline="0"/>
            </a:lvl1pPr>
            <a:lvl2pPr marL="502920" indent="-182880">
              <a:spcBef>
                <a:spcPts val="1008"/>
              </a:spcBef>
              <a:defRPr sz="1700" baseline="0"/>
            </a:lvl2pPr>
            <a:lvl3pPr marL="822960" indent="-182880">
              <a:spcBef>
                <a:spcPts val="960"/>
              </a:spcBef>
              <a:defRPr sz="1600"/>
            </a:lvl3pPr>
            <a:lvl4pPr marL="1097280" indent="-182880">
              <a:spcBef>
                <a:spcPts val="960"/>
              </a:spcBef>
              <a:defRPr sz="1600"/>
            </a:lvl4pPr>
            <a:lvl5pPr marL="1371600" indent="-182880">
              <a:spcBef>
                <a:spcPts val="960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7900" y="1714499"/>
            <a:ext cx="3683000" cy="571502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rgbClr val="B7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7900" y="2286001"/>
            <a:ext cx="3683000" cy="3840161"/>
          </a:xfrm>
        </p:spPr>
        <p:txBody>
          <a:bodyPr/>
          <a:lstStyle>
            <a:lvl1pPr marL="182880" indent="-182880">
              <a:spcBef>
                <a:spcPts val="1032"/>
              </a:spcBef>
              <a:defRPr sz="1800"/>
            </a:lvl1pPr>
            <a:lvl2pPr marL="502920" indent="-182880">
              <a:spcBef>
                <a:spcPts val="984"/>
              </a:spcBef>
              <a:defRPr sz="1600"/>
            </a:lvl2pPr>
            <a:lvl3pPr marL="822960" indent="-182880">
              <a:spcBef>
                <a:spcPts val="984"/>
              </a:spcBef>
              <a:defRPr sz="1600"/>
            </a:lvl3pPr>
            <a:lvl4pPr marL="1143000" indent="-182880">
              <a:spcBef>
                <a:spcPts val="984"/>
              </a:spcBef>
              <a:defRPr sz="1600"/>
            </a:lvl4pPr>
            <a:lvl5pPr marL="1371600" indent="-182880">
              <a:spcBef>
                <a:spcPts val="984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584700" y="1714500"/>
            <a:ext cx="0" cy="4411663"/>
          </a:xfrm>
          <a:prstGeom prst="line">
            <a:avLst/>
          </a:prstGeom>
          <a:ln w="6350" cmpd="sng">
            <a:solidFill>
              <a:srgbClr val="CAC29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057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65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narHorz">
          <a:fgClr>
            <a:schemeClr val="bg2"/>
          </a:fgClr>
          <a:bgClr>
            <a:srgbClr val="D8CFA7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nip Single Corner Rectangle 61"/>
          <p:cNvSpPr/>
          <p:nvPr/>
        </p:nvSpPr>
        <p:spPr>
          <a:xfrm>
            <a:off x="381000" y="381000"/>
            <a:ext cx="8343900" cy="5981700"/>
          </a:xfrm>
          <a:prstGeom prst="snip1Rect">
            <a:avLst/>
          </a:prstGeom>
          <a:solidFill>
            <a:srgbClr val="FFFFFF"/>
          </a:solidFill>
          <a:ln w="3175" cmpd="sng">
            <a:solidFill>
              <a:srgbClr val="D8CFA7"/>
            </a:solidFill>
          </a:ln>
          <a:effectLst>
            <a:outerShdw blurRad="76200" dist="25400" dir="4800000" algn="tl" rotWithShape="0">
              <a:prstClr val="black">
                <a:alpha val="22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759227"/>
            <a:ext cx="8331200" cy="12501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562" y="1727200"/>
            <a:ext cx="7645475" cy="4208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48461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50000"/>
                  </a:schemeClr>
                </a:solidFill>
                <a:latin typeface="+mn-lt"/>
              </a:defRPr>
            </a:lvl1pPr>
          </a:lstStyle>
          <a:p>
            <a:fld id="{8F984142-BC3D-7F40-A12E-3DA0166C52C3}" type="datetimeFigureOut">
              <a:rPr lang="en-US" smtClean="0"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83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B70000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54800" y="6483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8F30C2D-1E98-5546-B919-4E64F9B9B121}" type="slidenum">
              <a:rPr lang="en-US" smtClean="0"/>
              <a:t>‹#›</a:t>
            </a:fld>
            <a:endParaRPr lang="en-US"/>
          </a:p>
        </p:txBody>
      </p:sp>
      <p:pic>
        <p:nvPicPr>
          <p:cNvPr id="68" name="Picture 67" descr="uwcrest_web_lrg_noshado.ep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58275" y="187727"/>
            <a:ext cx="5207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60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1" r:id="rId1"/>
    <p:sldLayoutId id="2147484452" r:id="rId2"/>
    <p:sldLayoutId id="2147484453" r:id="rId3"/>
    <p:sldLayoutId id="2147484454" r:id="rId4"/>
    <p:sldLayoutId id="2147484455" r:id="rId5"/>
    <p:sldLayoutId id="2147484456" r:id="rId6"/>
    <p:sldLayoutId id="2147484457" r:id="rId7"/>
    <p:sldLayoutId id="2147484458" r:id="rId8"/>
    <p:sldLayoutId id="2147484459" r:id="rId9"/>
    <p:sldLayoutId id="2147484460" r:id="rId10"/>
    <p:sldLayoutId id="2147484461" r:id="rId11"/>
    <p:sldLayoutId id="214748446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3800" kern="1200">
          <a:solidFill>
            <a:srgbClr val="B70000"/>
          </a:solidFill>
          <a:effectLst>
            <a:outerShdw blurRad="57150" dist="25400" dir="27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B70000"/>
        </a:buClr>
        <a:buSzPct val="90000"/>
        <a:buFont typeface="Wingdings" charset="2"/>
        <a:buChar char="§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90000"/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90000"/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35001"/>
            <a:ext cx="7772400" cy="5545666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CS </a:t>
            </a:r>
            <a:r>
              <a:rPr lang="en-US" b="1" dirty="0" smtClean="0">
                <a:effectLst/>
              </a:rPr>
              <a:t>367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effectLst/>
              </a:rPr>
              <a:t>Introduction </a:t>
            </a:r>
            <a:r>
              <a:rPr lang="en-US" b="1" dirty="0">
                <a:effectLst/>
              </a:rPr>
              <a:t>to </a:t>
            </a:r>
            <a:r>
              <a:rPr lang="en-US" b="1" dirty="0" smtClean="0">
                <a:effectLst/>
              </a:rPr>
              <a:t>Data Structures</a:t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66445"/>
            <a:ext cx="6400800" cy="2469444"/>
          </a:xfrm>
        </p:spPr>
        <p:txBody>
          <a:bodyPr/>
          <a:lstStyle/>
          <a:p>
            <a:r>
              <a:rPr lang="en-US" b="1" dirty="0"/>
              <a:t> </a:t>
            </a:r>
            <a:r>
              <a:rPr lang="en-US" b="1" dirty="0" smtClean="0"/>
              <a:t>Lecture </a:t>
            </a:r>
            <a:r>
              <a:rPr lang="en-US" b="1" dirty="0" smtClean="0"/>
              <a:t>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451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5207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smtClean="0"/>
              <a:t>The red-red conflict between P and K is resolved.</a:t>
            </a:r>
          </a:p>
          <a:p>
            <a:pPr algn="l"/>
            <a:r>
              <a:rPr lang="en-US" dirty="0" smtClean="0"/>
              <a:t> Moreover, the count of black nodes is unchanged.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60350"/>
            <a:ext cx="73152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01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3779"/>
            <a:ext cx="7772400" cy="8184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Concurrent execution of Merge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62667"/>
            <a:ext cx="6400800" cy="3640666"/>
          </a:xfrm>
        </p:spPr>
        <p:txBody>
          <a:bodyPr/>
          <a:lstStyle/>
          <a:p>
            <a:pPr algn="l"/>
            <a:r>
              <a:rPr lang="en-US" dirty="0" smtClean="0"/>
              <a:t>Merge sort adapts nicely to a multi-processor environment.</a:t>
            </a:r>
          </a:p>
          <a:p>
            <a:pPr algn="l"/>
            <a:r>
              <a:rPr lang="en-US" dirty="0" smtClean="0"/>
              <a:t> If you have k “cores” or “threads” each can take a fraction of the calls, leading to </a:t>
            </a:r>
            <a:r>
              <a:rPr lang="en-US" i="1" dirty="0" smtClean="0"/>
              <a:t>almost </a:t>
            </a:r>
            <a:r>
              <a:rPr lang="en-US" dirty="0" smtClean="0"/>
              <a:t>a factor of k speedup.</a:t>
            </a:r>
          </a:p>
          <a:p>
            <a:pPr algn="l"/>
            <a:r>
              <a:rPr lang="en-US" dirty="0" smtClean="0"/>
              <a:t>Why almost?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698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9667"/>
            <a:ext cx="7772400" cy="1354666"/>
          </a:xfrm>
        </p:spPr>
        <p:txBody>
          <a:bodyPr>
            <a:normAutofit/>
          </a:bodyPr>
          <a:lstStyle/>
          <a:p>
            <a:r>
              <a:rPr lang="en-US" dirty="0" smtClean="0"/>
              <a:t>What if you had an Unlimited number of Processors?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13000"/>
            <a:ext cx="6400800" cy="3302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Notice that almost all the work in the sort is done during the merge phase.</a:t>
            </a:r>
          </a:p>
          <a:p>
            <a:pPr algn="l"/>
            <a:r>
              <a:rPr lang="en-US" dirty="0" smtClean="0"/>
              <a:t>At the top level you need O(N) time to do the merge.</a:t>
            </a:r>
          </a:p>
          <a:p>
            <a:pPr algn="l"/>
            <a:r>
              <a:rPr lang="en-US" dirty="0" smtClean="0"/>
              <a:t>At the next level you do 2 O(N/2) merges, but with parallelism this takes only O(N/2) time.</a:t>
            </a:r>
          </a:p>
        </p:txBody>
      </p:sp>
    </p:spTree>
    <p:extLst>
      <p:ext uri="{BB962C8B-B14F-4D97-AF65-F5344CB8AC3E}">
        <p14:creationId xmlns:p14="http://schemas.microsoft.com/office/powerpoint/2010/main" val="637198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76111"/>
            <a:ext cx="6400800" cy="5023556"/>
          </a:xfrm>
        </p:spPr>
        <p:txBody>
          <a:bodyPr/>
          <a:lstStyle/>
          <a:p>
            <a:pPr algn="l"/>
            <a:r>
              <a:rPr lang="en-US" dirty="0" smtClean="0"/>
              <a:t>The next level does four concurrent merges, in O(N/4) time.</a:t>
            </a:r>
          </a:p>
          <a:p>
            <a:pPr algn="l"/>
            <a:r>
              <a:rPr lang="en-US" dirty="0" smtClean="0"/>
              <a:t>So the total time is: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O(N) + O(N/2) + O(N/4) + ... + O(1)</a:t>
            </a:r>
          </a:p>
          <a:p>
            <a:pPr algn="l"/>
            <a:r>
              <a:rPr lang="en-US" dirty="0" smtClean="0"/>
              <a:t>This sums to ...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O(N) – the best possible result!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073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77333"/>
            <a:ext cx="7772400" cy="8466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if Merge Sort is given a Sorted array?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16667"/>
            <a:ext cx="6400800" cy="3287183"/>
          </a:xfrm>
        </p:spPr>
        <p:txBody>
          <a:bodyPr/>
          <a:lstStyle/>
          <a:p>
            <a:pPr algn="l"/>
            <a:r>
              <a:rPr lang="en-US" dirty="0" smtClean="0"/>
              <a:t>Doesn’t matter!</a:t>
            </a:r>
          </a:p>
          <a:p>
            <a:pPr algn="l"/>
            <a:r>
              <a:rPr lang="en-US" dirty="0" smtClean="0"/>
              <a:t>The same recursive calls and merge loops will be executed.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395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But</a:t>
            </a:r>
            <a:r>
              <a:rPr lang="en-US" dirty="0" smtClean="0"/>
              <a:t>, recoloring G to red might introduce a red-red conflict between G and its parent.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If so, we just reapply the restructure/recolor rules to those two nodes and resolve the problem (working up the tree toward the root).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329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4445"/>
            <a:ext cx="7772400" cy="747888"/>
          </a:xfrm>
        </p:spPr>
        <p:txBody>
          <a:bodyPr/>
          <a:lstStyle/>
          <a:p>
            <a:r>
              <a:rPr lang="en-US" dirty="0" smtClean="0"/>
              <a:t>Insertion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39333"/>
            <a:ext cx="6400800" cy="3964517"/>
          </a:xfrm>
        </p:spPr>
        <p:txBody>
          <a:bodyPr/>
          <a:lstStyle/>
          <a:p>
            <a:pPr algn="l"/>
            <a:r>
              <a:rPr lang="en-US" dirty="0" smtClean="0"/>
              <a:t>Recall that inserting keys in numeric or alphabetic order can create very unbalanced BSTs.</a:t>
            </a:r>
          </a:p>
          <a:p>
            <a:pPr algn="l"/>
            <a:r>
              <a:rPr lang="en-US" dirty="0" smtClean="0"/>
              <a:t>For 1,2,3,4 we got: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632199" y="2798372"/>
            <a:ext cx="2547054" cy="3214511"/>
            <a:chOff x="5682304" y="2977444"/>
            <a:chExt cx="2547054" cy="3214511"/>
          </a:xfrm>
        </p:grpSpPr>
        <p:sp>
          <p:nvSpPr>
            <p:cNvPr id="5" name="Oval 4"/>
            <p:cNvSpPr/>
            <p:nvPr/>
          </p:nvSpPr>
          <p:spPr>
            <a:xfrm>
              <a:off x="5682304" y="2977444"/>
              <a:ext cx="663222" cy="635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6345526" y="3863622"/>
              <a:ext cx="663222" cy="635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6902914" y="4693355"/>
              <a:ext cx="663222" cy="635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7566136" y="5556955"/>
              <a:ext cx="663222" cy="635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  <p:cxnSp>
          <p:nvCxnSpPr>
            <p:cNvPr id="9" name="Straight Arrow Connector 8"/>
            <p:cNvCxnSpPr>
              <a:endCxn id="6" idx="1"/>
            </p:cNvCxnSpPr>
            <p:nvPr/>
          </p:nvCxnSpPr>
          <p:spPr>
            <a:xfrm>
              <a:off x="6136682" y="3612444"/>
              <a:ext cx="305971" cy="3441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6" idx="5"/>
            </p:cNvCxnSpPr>
            <p:nvPr/>
          </p:nvCxnSpPr>
          <p:spPr>
            <a:xfrm>
              <a:off x="6911621" y="4405628"/>
              <a:ext cx="198728" cy="28772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8" idx="1"/>
            </p:cNvCxnSpPr>
            <p:nvPr/>
          </p:nvCxnSpPr>
          <p:spPr>
            <a:xfrm>
              <a:off x="7392571" y="5328355"/>
              <a:ext cx="270692" cy="3215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8298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Let’s do the same insertions using red-black trees.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We insert 1 as a red node. Since it is a root, it is immediately recolored to black: </a:t>
            </a:r>
          </a:p>
          <a:p>
            <a:pPr algn="l"/>
            <a:endParaRPr lang="en-US" dirty="0"/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Next we insert 2 as a red node (getting a valid red-black tree):</a:t>
            </a:r>
          </a:p>
          <a:p>
            <a:pPr marL="514350" indent="-514350" algn="l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265311" y="2568222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en-US" dirty="0">
              <a:solidFill>
                <a:srgbClr val="80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929261" y="3932451"/>
            <a:ext cx="1686278" cy="1657665"/>
            <a:chOff x="6609644" y="2733007"/>
            <a:chExt cx="1686278" cy="1657665"/>
          </a:xfrm>
        </p:grpSpPr>
        <p:sp>
          <p:nvSpPr>
            <p:cNvPr id="5" name="Oval 4"/>
            <p:cNvSpPr/>
            <p:nvPr/>
          </p:nvSpPr>
          <p:spPr>
            <a:xfrm>
              <a:off x="7564966" y="3685116"/>
              <a:ext cx="730956" cy="705556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6609644" y="2733007"/>
              <a:ext cx="750711" cy="705556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1</a:t>
              </a:r>
              <a:endParaRPr lang="en-US" dirty="0">
                <a:solidFill>
                  <a:srgbClr val="800000"/>
                </a:solidFill>
              </a:endParaRPr>
            </a:p>
          </p:txBody>
        </p:sp>
        <p:cxnSp>
          <p:nvCxnSpPr>
            <p:cNvPr id="7" name="Straight Arrow Connector 6"/>
            <p:cNvCxnSpPr>
              <a:stCxn id="6" idx="5"/>
              <a:endCxn id="5" idx="1"/>
            </p:cNvCxnSpPr>
            <p:nvPr/>
          </p:nvCxnSpPr>
          <p:spPr>
            <a:xfrm>
              <a:off x="7250416" y="3335237"/>
              <a:ext cx="421596" cy="45320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28962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5429956" cy="4712406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3"/>
            </a:pPr>
            <a:r>
              <a:rPr lang="en-US" dirty="0" smtClean="0"/>
              <a:t>Next we add 3 as a red node getting an </a:t>
            </a:r>
            <a:r>
              <a:rPr lang="en-US" i="1" dirty="0" smtClean="0"/>
              <a:t>invalid</a:t>
            </a:r>
            <a:r>
              <a:rPr lang="en-US" dirty="0" smtClean="0"/>
              <a:t> red-black tree: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102805" y="2739671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47483" y="1787562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en-US" dirty="0">
              <a:solidFill>
                <a:srgbClr val="800000"/>
              </a:solidFill>
            </a:endParaRPr>
          </a:p>
        </p:txBody>
      </p:sp>
      <p:cxnSp>
        <p:nvCxnSpPr>
          <p:cNvPr id="7" name="Straight Arrow Connector 6"/>
          <p:cNvCxnSpPr>
            <a:stCxn id="6" idx="5"/>
            <a:endCxn id="5" idx="1"/>
          </p:cNvCxnSpPr>
          <p:nvPr/>
        </p:nvCxnSpPr>
        <p:spPr>
          <a:xfrm>
            <a:off x="3788255" y="2389792"/>
            <a:ext cx="421596" cy="4532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130094" y="3766960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5"/>
            <a:endCxn id="8" idx="1"/>
          </p:cNvCxnSpPr>
          <p:nvPr/>
        </p:nvCxnSpPr>
        <p:spPr>
          <a:xfrm>
            <a:off x="4726715" y="3341901"/>
            <a:ext cx="510425" cy="5283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91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5429956" cy="4712406"/>
          </a:xfrm>
        </p:spPr>
        <p:txBody>
          <a:bodyPr/>
          <a:lstStyle/>
          <a:p>
            <a:pPr algn="l"/>
            <a:r>
              <a:rPr lang="en-US" dirty="0" smtClean="0"/>
              <a:t>The tree is restructured, making 2 the new root: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40139" y="2737557"/>
            <a:ext cx="730956" cy="70767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47483" y="1787562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071760" y="2737557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2864049" y="2389792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845023" y="2389792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032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6022622" cy="4712406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4"/>
            </a:pPr>
            <a:r>
              <a:rPr lang="en-US" dirty="0" smtClean="0"/>
              <a:t>Now 4 is inserted as a red node, creating an invalid red-black tree: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37695" y="3217335"/>
            <a:ext cx="730956" cy="70767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345039" y="2267340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69316" y="3217335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3061605" y="2869570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42579" y="2869570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24827" y="4202291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5"/>
            <a:endCxn id="10" idx="1"/>
          </p:cNvCxnSpPr>
          <p:nvPr/>
        </p:nvCxnSpPr>
        <p:spPr>
          <a:xfrm>
            <a:off x="4893226" y="3819565"/>
            <a:ext cx="538647" cy="486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691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6022622" cy="4712406"/>
          </a:xfrm>
        </p:spPr>
        <p:txBody>
          <a:bodyPr/>
          <a:lstStyle/>
          <a:p>
            <a:pPr algn="l"/>
            <a:r>
              <a:rPr lang="en-US" dirty="0" smtClean="0"/>
              <a:t>Since 1, 3 and 4 are all red, we do a recoloring. Nodes 1 and 3 become black. Node 2 becomes red, then is changed back to black because it is the root.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60272" y="3899529"/>
            <a:ext cx="730956" cy="7076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367616" y="2949534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91893" y="3899529"/>
            <a:ext cx="730956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3084182" y="3551764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65156" y="3551764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47404" y="4884485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5"/>
            <a:endCxn id="10" idx="1"/>
          </p:cNvCxnSpPr>
          <p:nvPr/>
        </p:nvCxnSpPr>
        <p:spPr>
          <a:xfrm>
            <a:off x="4915803" y="4501759"/>
            <a:ext cx="538647" cy="486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674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6022622" cy="4712406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5"/>
            </a:pPr>
            <a:r>
              <a:rPr lang="en-US" dirty="0" smtClean="0"/>
              <a:t>Finally, 5 is added as a red node: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49234" y="2312653"/>
            <a:ext cx="730956" cy="7076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356578" y="1362658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80855" y="2312653"/>
            <a:ext cx="730956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3073144" y="1964888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54118" y="1964888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36366" y="3297609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5"/>
            <a:endCxn id="10" idx="1"/>
          </p:cNvCxnSpPr>
          <p:nvPr/>
        </p:nvCxnSpPr>
        <p:spPr>
          <a:xfrm>
            <a:off x="4904765" y="2914883"/>
            <a:ext cx="538647" cy="486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335432" y="4381343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7" name="Straight Arrow Connector 6"/>
          <p:cNvCxnSpPr>
            <a:endCxn id="11" idx="1"/>
          </p:cNvCxnSpPr>
          <p:nvPr/>
        </p:nvCxnSpPr>
        <p:spPr>
          <a:xfrm>
            <a:off x="6067322" y="4003165"/>
            <a:ext cx="375156" cy="48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565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91444"/>
            <a:ext cx="6022622" cy="4712406"/>
          </a:xfrm>
        </p:spPr>
        <p:txBody>
          <a:bodyPr/>
          <a:lstStyle/>
          <a:p>
            <a:pPr algn="l"/>
            <a:r>
              <a:rPr lang="en-US" dirty="0" smtClean="0"/>
              <a:t>The 3 – 4– 5 </a:t>
            </a:r>
            <a:r>
              <a:rPr lang="en-US" dirty="0" err="1" smtClean="0"/>
              <a:t>subtree</a:t>
            </a:r>
            <a:r>
              <a:rPr lang="en-US" dirty="0" smtClean="0"/>
              <a:t> is restructured: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49234" y="2312653"/>
            <a:ext cx="730956" cy="7076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356578" y="1362658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80855" y="2312653"/>
            <a:ext cx="730956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6" idx="3"/>
            <a:endCxn id="5" idx="7"/>
          </p:cNvCxnSpPr>
          <p:nvPr/>
        </p:nvCxnSpPr>
        <p:spPr>
          <a:xfrm flipH="1">
            <a:off x="3073144" y="1964888"/>
            <a:ext cx="393373" cy="45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54118" y="1964888"/>
            <a:ext cx="453473" cy="3477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36366" y="3297609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5"/>
            <a:endCxn id="10" idx="1"/>
          </p:cNvCxnSpPr>
          <p:nvPr/>
        </p:nvCxnSpPr>
        <p:spPr>
          <a:xfrm>
            <a:off x="4904765" y="2914883"/>
            <a:ext cx="538647" cy="486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466517" y="3293061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8" idx="3"/>
            <a:endCxn id="11" idx="7"/>
          </p:cNvCxnSpPr>
          <p:nvPr/>
        </p:nvCxnSpPr>
        <p:spPr>
          <a:xfrm flipH="1">
            <a:off x="4090427" y="2914883"/>
            <a:ext cx="297474" cy="48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003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30249"/>
            <a:ext cx="6400800" cy="5281083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 smtClean="0"/>
              <a:t>Today:</a:t>
            </a:r>
          </a:p>
          <a:p>
            <a:pPr marL="457200" indent="-457200" algn="l">
              <a:buFont typeface="Wingdings" charset="2"/>
              <a:buChar char="u"/>
            </a:pPr>
            <a:r>
              <a:rPr lang="en-US" dirty="0" smtClean="0"/>
              <a:t>Red</a:t>
            </a:r>
            <a:r>
              <a:rPr lang="en-US" dirty="0"/>
              <a:t>-black </a:t>
            </a:r>
            <a:r>
              <a:rPr lang="en-US" dirty="0" smtClean="0"/>
              <a:t>trees</a:t>
            </a:r>
          </a:p>
          <a:p>
            <a:pPr marL="457200" indent="-457200" algn="l">
              <a:buFont typeface="Wingdings" charset="2"/>
              <a:buChar char="u"/>
            </a:pPr>
            <a:r>
              <a:rPr lang="en-US" dirty="0" smtClean="0"/>
              <a:t>Hashing</a:t>
            </a:r>
            <a:endParaRPr lang="en-US" dirty="0"/>
          </a:p>
          <a:p>
            <a:pPr marL="457200" indent="-457200" algn="l">
              <a:buFont typeface="Wingdings" charset="2"/>
              <a:buChar char="u"/>
            </a:pPr>
            <a:endParaRPr lang="en-US" dirty="0"/>
          </a:p>
          <a:p>
            <a:pPr marL="457200" indent="-457200" algn="l">
              <a:buFont typeface="Wingdings" charset="2"/>
              <a:buChar char="u"/>
            </a:pPr>
            <a:endParaRPr lang="en-US" dirty="0" smtClean="0"/>
          </a:p>
          <a:p>
            <a:pPr marL="457200" indent="-457200" algn="l">
              <a:buFont typeface="Wingdings" charset="2"/>
              <a:buChar char="u"/>
            </a:pPr>
            <a:endParaRPr lang="en-US" dirty="0"/>
          </a:p>
          <a:p>
            <a:pPr marL="457200" indent="-457200" algn="l"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579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2557"/>
            <a:ext cx="7772400" cy="846665"/>
          </a:xfrm>
        </p:spPr>
        <p:txBody>
          <a:bodyPr/>
          <a:lstStyle/>
          <a:p>
            <a:r>
              <a:rPr lang="en-US" dirty="0" smtClean="0"/>
              <a:t>Class Participation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1947333"/>
            <a:ext cx="6714067" cy="3456517"/>
          </a:xfrm>
        </p:spPr>
        <p:txBody>
          <a:bodyPr/>
          <a:lstStyle/>
          <a:p>
            <a:pPr algn="l"/>
            <a:r>
              <a:rPr lang="en-US" dirty="0" smtClean="0"/>
              <a:t>Insert the following into a red-black tree:</a:t>
            </a:r>
          </a:p>
          <a:p>
            <a:pPr algn="l"/>
            <a:r>
              <a:rPr lang="en-US" dirty="0" smtClean="0"/>
              <a:t>7, 14, 18, 23, 1, 11, 20, 29, 25, 27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511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74889"/>
            <a:ext cx="7772400" cy="1382889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of Insertion into a Red-black Tree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7778" y="2497667"/>
            <a:ext cx="7112000" cy="3231444"/>
          </a:xfrm>
        </p:spPr>
        <p:txBody>
          <a:bodyPr/>
          <a:lstStyle/>
          <a:p>
            <a:pPr algn="l"/>
            <a:r>
              <a:rPr lang="en-US" dirty="0" smtClean="0"/>
              <a:t>Insertion requires three steps: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An ordinary BST insertion. This is O(log n) if the tree is balanced.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Color new node red – O(1) time</a:t>
            </a:r>
          </a:p>
          <a:p>
            <a:pPr algn="l"/>
            <a:r>
              <a:rPr lang="en-US" dirty="0" smtClean="0"/>
              <a:t>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781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667" y="705556"/>
            <a:ext cx="6942665" cy="5136444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3"/>
            </a:pPr>
            <a:r>
              <a:rPr lang="en-US" dirty="0"/>
              <a:t>Restore red-black properties (if needed)</a:t>
            </a:r>
            <a:r>
              <a:rPr lang="en-US" dirty="0" smtClean="0"/>
              <a:t>.    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Restructuring is done at most once. It is     	  O(1) since only a limited number of</a:t>
            </a:r>
          </a:p>
          <a:p>
            <a:pPr algn="l"/>
            <a:r>
              <a:rPr lang="en-US" dirty="0" smtClean="0"/>
              <a:t> 	  pointers are reset.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Recoloring is also O(1) but may need to  	   be repeated up the tree. Since the tree 	 	   is balanced, at most O(log n) 	   		    	   	   </a:t>
            </a:r>
            <a:r>
              <a:rPr lang="en-US" dirty="0" err="1" smtClean="0"/>
              <a:t>recolorings</a:t>
            </a:r>
            <a:r>
              <a:rPr lang="en-US" dirty="0" smtClean="0"/>
              <a:t> are needed.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The overall complexity is therefore O(log n).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435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05557"/>
            <a:ext cx="7772400" cy="874887"/>
          </a:xfrm>
        </p:spPr>
        <p:txBody>
          <a:bodyPr/>
          <a:lstStyle/>
          <a:p>
            <a:r>
              <a:rPr lang="en-US" dirty="0" smtClean="0"/>
              <a:t>Deletion from Red-black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76778"/>
            <a:ext cx="6400800" cy="3527072"/>
          </a:xfrm>
        </p:spPr>
        <p:txBody>
          <a:bodyPr/>
          <a:lstStyle/>
          <a:p>
            <a:pPr algn="l"/>
            <a:r>
              <a:rPr lang="en-US" dirty="0"/>
              <a:t>The delete operation is similar in feel to the insert operation, but more complicated</a:t>
            </a:r>
            <a:r>
              <a:rPr lang="en-US" dirty="0" smtClean="0"/>
              <a:t>. You will not be expected to know </a:t>
            </a:r>
            <a:r>
              <a:rPr lang="en-US" smtClean="0"/>
              <a:t>its operation.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79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18445"/>
            <a:ext cx="7772400" cy="1100666"/>
          </a:xfrm>
        </p:spPr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32000"/>
            <a:ext cx="6400800" cy="3371850"/>
          </a:xfrm>
        </p:spPr>
        <p:txBody>
          <a:bodyPr/>
          <a:lstStyle/>
          <a:p>
            <a:pPr algn="l"/>
            <a:r>
              <a:rPr lang="en-US" dirty="0" smtClean="0"/>
              <a:t>We’ve studied a number of tree-based data structures. All offer O(log n) insertion and lookup speeds</a:t>
            </a:r>
          </a:p>
          <a:p>
            <a:pPr algn="l"/>
            <a:r>
              <a:rPr lang="en-US" dirty="0" smtClean="0"/>
              <a:t>– if the tree is reasonably balanced.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752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Can we do better?</a:t>
            </a:r>
          </a:p>
          <a:p>
            <a:pPr algn="l"/>
            <a:r>
              <a:rPr lang="en-US" dirty="0" smtClean="0"/>
              <a:t>Yes!</a:t>
            </a:r>
          </a:p>
          <a:p>
            <a:pPr algn="l"/>
            <a:r>
              <a:rPr lang="en-US" dirty="0" smtClean="0"/>
              <a:t>Using </a:t>
            </a:r>
            <a:r>
              <a:rPr lang="en-US" i="1" dirty="0" smtClean="0"/>
              <a:t>hashing</a:t>
            </a:r>
            <a:r>
              <a:rPr lang="en-US" dirty="0" smtClean="0"/>
              <a:t>, insertion and lookup can have a logarithmic worst case</a:t>
            </a:r>
          </a:p>
          <a:p>
            <a:pPr algn="l"/>
            <a:r>
              <a:rPr lang="en-US" dirty="0" smtClean="0"/>
              <a:t>and a </a:t>
            </a:r>
            <a:r>
              <a:rPr lang="en-US" i="1" dirty="0" smtClean="0"/>
              <a:t>constant</a:t>
            </a:r>
            <a:r>
              <a:rPr lang="en-US" dirty="0" smtClean="0"/>
              <a:t> (O(1)) average case!</a:t>
            </a:r>
          </a:p>
          <a:p>
            <a:pPr algn="l"/>
            <a:r>
              <a:rPr lang="en-US" dirty="0" smtClean="0"/>
              <a:t>The idea is simple:</a:t>
            </a:r>
          </a:p>
          <a:p>
            <a:pPr algn="l"/>
            <a:r>
              <a:rPr lang="en-US" dirty="0" smtClean="0"/>
              <a:t>we store data in an array and use the key value as an index into the array.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02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5023555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For example, assume you want to store this year’s daily calendar efficiently.</a:t>
            </a:r>
          </a:p>
          <a:p>
            <a:pPr algn="l"/>
            <a:r>
              <a:rPr lang="en-US" dirty="0" smtClean="0"/>
              <a:t>A balanced BST is a possibility.</a:t>
            </a:r>
          </a:p>
          <a:p>
            <a:pPr algn="l"/>
            <a:r>
              <a:rPr lang="en-US" dirty="0" smtClean="0"/>
              <a:t>But better is an array of 366 entries. Each day in the year is mapped to an integer in the range 1 to 366 (this is called a </a:t>
            </a:r>
            <a:r>
              <a:rPr lang="en-US" i="1" dirty="0" smtClean="0"/>
              <a:t>Julian</a:t>
            </a:r>
            <a:r>
              <a:rPr lang="en-US" dirty="0" smtClean="0"/>
              <a:t> date).</a:t>
            </a:r>
          </a:p>
          <a:p>
            <a:pPr algn="l"/>
            <a:r>
              <a:rPr lang="en-US" dirty="0" smtClean="0"/>
              <a:t>Lookup and entry are constant time (just go to the correct array entry)</a:t>
            </a:r>
          </a:p>
          <a:p>
            <a:pPr algn="l"/>
            <a:r>
              <a:rPr lang="en-US" dirty="0" smtClean="0"/>
              <a:t>but a lot of space may be wasted for empty days.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395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18445"/>
            <a:ext cx="7772400" cy="945444"/>
          </a:xfrm>
        </p:spPr>
        <p:txBody>
          <a:bodyPr/>
          <a:lstStyle/>
          <a:p>
            <a:r>
              <a:rPr lang="en-US" dirty="0" smtClean="0"/>
              <a:t>Hashing Terminology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4889" y="1763889"/>
            <a:ext cx="6897511" cy="4176889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/>
              <a:t>The array is called the </a:t>
            </a:r>
            <a:r>
              <a:rPr lang="en-US" b="1" dirty="0" err="1"/>
              <a:t>hashtable</a:t>
            </a:r>
            <a:r>
              <a:rPr lang="en-US" dirty="0"/>
              <a:t>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/>
              <a:t>size of the array </a:t>
            </a:r>
            <a:r>
              <a:rPr lang="en-US" dirty="0" smtClean="0"/>
              <a:t>is </a:t>
            </a:r>
            <a:r>
              <a:rPr lang="en-US" b="1" dirty="0" smtClean="0"/>
              <a:t>TABLE_SIZE</a:t>
            </a:r>
            <a:r>
              <a:rPr lang="en-US" dirty="0"/>
              <a:t>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The function that maps a key value to the array index </a:t>
            </a:r>
            <a:r>
              <a:rPr lang="en-US" dirty="0" smtClean="0"/>
              <a:t>is </a:t>
            </a:r>
            <a:r>
              <a:rPr lang="en-US" dirty="0"/>
              <a:t>called the </a:t>
            </a:r>
            <a:r>
              <a:rPr lang="en-US" b="1" dirty="0"/>
              <a:t>hash function</a:t>
            </a:r>
            <a:r>
              <a:rPr lang="en-US" dirty="0" smtClean="0"/>
              <a:t>.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/>
              <a:t>For </a:t>
            </a:r>
            <a:r>
              <a:rPr lang="en-US" dirty="0" smtClean="0"/>
              <a:t>our example</a:t>
            </a:r>
            <a:r>
              <a:rPr lang="en-US" dirty="0"/>
              <a:t>, the key is the </a:t>
            </a:r>
            <a:r>
              <a:rPr lang="en-US" dirty="0" smtClean="0"/>
              <a:t>Julian 	date, </a:t>
            </a:r>
            <a:r>
              <a:rPr lang="en-US" dirty="0"/>
              <a:t>and the hash function is: hash</a:t>
            </a:r>
            <a:r>
              <a:rPr lang="en-US" dirty="0" smtClean="0"/>
              <a:t>(d) </a:t>
            </a:r>
            <a:r>
              <a:rPr lang="en-US" dirty="0"/>
              <a:t>= </a:t>
            </a:r>
            <a:r>
              <a:rPr lang="en-US" dirty="0" smtClean="0"/>
              <a:t>	d – 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587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If we want multi-year calendars, more space is needed.</a:t>
            </a:r>
          </a:p>
          <a:p>
            <a:pPr algn="l"/>
            <a:r>
              <a:rPr lang="en-US" dirty="0" smtClean="0"/>
              <a:t> To cover your lifetime, more than 30,000 array entries are needed.</a:t>
            </a:r>
          </a:p>
          <a:p>
            <a:pPr algn="l"/>
            <a:r>
              <a:rPr lang="en-US" dirty="0" smtClean="0"/>
              <a:t> To cover all </a:t>
            </a:r>
            <a:r>
              <a:rPr lang="en-US" dirty="0"/>
              <a:t>Anno </a:t>
            </a:r>
            <a:r>
              <a:rPr lang="en-US" dirty="0" smtClean="0"/>
              <a:t>Domini dates, more than 700,000 entries would be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05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In other cases, hashing, as we’ve described, it is simply infeasible.</a:t>
            </a:r>
          </a:p>
          <a:p>
            <a:pPr algn="l"/>
            <a:r>
              <a:rPr lang="en-US" dirty="0" smtClean="0"/>
              <a:t>Student ids have 10 digits, spanning a range of 10</a:t>
            </a:r>
            <a:r>
              <a:rPr lang="en-US" baseline="30000" dirty="0" smtClean="0"/>
              <a:t>10 </a:t>
            </a:r>
            <a:r>
              <a:rPr lang="en-US" dirty="0" smtClean="0"/>
              <a:t>values – larger than the entire memory of many computers!</a:t>
            </a:r>
          </a:p>
          <a:p>
            <a:pPr algn="l"/>
            <a:r>
              <a:rPr lang="en-US" dirty="0" smtClean="0"/>
              <a:t>The solution is to use a smaller sized array and map a </a:t>
            </a:r>
            <a:r>
              <a:rPr lang="en-US" i="1" dirty="0" smtClean="0"/>
              <a:t>large</a:t>
            </a:r>
            <a:r>
              <a:rPr lang="en-US" dirty="0" smtClean="0"/>
              <a:t> range of keys into a </a:t>
            </a:r>
            <a:r>
              <a:rPr lang="en-US" i="1" dirty="0" smtClean="0"/>
              <a:t>smaller</a:t>
            </a:r>
            <a:r>
              <a:rPr lang="en-US" dirty="0" smtClean="0"/>
              <a:t> range of array entries.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913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7889"/>
            <a:ext cx="7772400" cy="874889"/>
          </a:xfrm>
        </p:spPr>
        <p:txBody>
          <a:bodyPr/>
          <a:lstStyle/>
          <a:p>
            <a:r>
              <a:rPr lang="en-US" dirty="0" smtClean="0"/>
              <a:t>Restructuring.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6822" y="1802480"/>
            <a:ext cx="6400800" cy="3820935"/>
          </a:xfrm>
        </p:spPr>
        <p:txBody>
          <a:bodyPr/>
          <a:lstStyle/>
          <a:p>
            <a:pPr algn="l"/>
            <a:r>
              <a:rPr lang="en-US" dirty="0" smtClean="0"/>
              <a:t>Look at just the three nodes, K, P and G in the BST. Four structures are possible:</a:t>
            </a:r>
          </a:p>
          <a:p>
            <a:pPr algn="l"/>
            <a:endParaRPr lang="en-US" dirty="0">
              <a:solidFill>
                <a:srgbClr val="800000"/>
              </a:solidFill>
            </a:endParaRPr>
          </a:p>
          <a:p>
            <a:pPr algn="l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845731" y="2723444"/>
            <a:ext cx="719667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231445" y="4675716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865511" y="4630207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40644" y="4675716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8295922" y="4675716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7564966" y="3685116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635955" y="3609622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151464" y="3609622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596467" y="3609622"/>
            <a:ext cx="730956" cy="70555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4876800" y="2723444"/>
            <a:ext cx="719667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3366911" y="2723444"/>
            <a:ext cx="719667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609644" y="2723444"/>
            <a:ext cx="750711" cy="7055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</a:t>
            </a:r>
            <a:endParaRPr lang="en-US" dirty="0">
              <a:solidFill>
                <a:srgbClr val="800000"/>
              </a:solidFill>
            </a:endParaRPr>
          </a:p>
        </p:txBody>
      </p:sp>
      <p:cxnSp>
        <p:nvCxnSpPr>
          <p:cNvPr id="25" name="Straight Arrow Connector 24"/>
          <p:cNvCxnSpPr>
            <a:stCxn id="4" idx="3"/>
            <a:endCxn id="14" idx="7"/>
          </p:cNvCxnSpPr>
          <p:nvPr/>
        </p:nvCxnSpPr>
        <p:spPr>
          <a:xfrm flipH="1">
            <a:off x="1775374" y="3325674"/>
            <a:ext cx="175750" cy="387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151464" y="4315178"/>
            <a:ext cx="220136" cy="3605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2" idx="3"/>
            <a:endCxn id="13" idx="7"/>
          </p:cNvCxnSpPr>
          <p:nvPr/>
        </p:nvCxnSpPr>
        <p:spPr>
          <a:xfrm flipH="1">
            <a:off x="3259865" y="3325674"/>
            <a:ext cx="212439" cy="387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132667" y="4315178"/>
            <a:ext cx="339637" cy="3605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5"/>
          </p:cNvCxnSpPr>
          <p:nvPr/>
        </p:nvCxnSpPr>
        <p:spPr>
          <a:xfrm>
            <a:off x="5491074" y="3325674"/>
            <a:ext cx="252148" cy="2839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5" idx="3"/>
            <a:endCxn id="9" idx="7"/>
          </p:cNvCxnSpPr>
          <p:nvPr/>
        </p:nvCxnSpPr>
        <p:spPr>
          <a:xfrm flipH="1">
            <a:off x="5489421" y="4211852"/>
            <a:ext cx="214092" cy="5216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3" idx="5"/>
            <a:endCxn id="12" idx="1"/>
          </p:cNvCxnSpPr>
          <p:nvPr/>
        </p:nvCxnSpPr>
        <p:spPr>
          <a:xfrm>
            <a:off x="7250416" y="3325674"/>
            <a:ext cx="421596" cy="4627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1" idx="1"/>
          </p:cNvCxnSpPr>
          <p:nvPr/>
        </p:nvCxnSpPr>
        <p:spPr>
          <a:xfrm>
            <a:off x="8099778" y="4390672"/>
            <a:ext cx="303190" cy="3883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102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8644" y="592667"/>
            <a:ext cx="6400800" cy="4811183"/>
          </a:xfrm>
        </p:spPr>
        <p:txBody>
          <a:bodyPr/>
          <a:lstStyle/>
          <a:p>
            <a:pPr algn="l"/>
            <a:r>
              <a:rPr lang="en-US" dirty="0"/>
              <a:t>Suppose we decide to use an array of size 10 and we use the hash function</a:t>
            </a:r>
            <a:r>
              <a:rPr lang="en-US" dirty="0" smtClean="0"/>
              <a:t>:</a:t>
            </a:r>
          </a:p>
          <a:p>
            <a:pPr algn="l"/>
            <a:r>
              <a:rPr lang="en-US" dirty="0"/>
              <a:t>hash(ID) = </a:t>
            </a:r>
            <a:r>
              <a:rPr lang="en-US" dirty="0" smtClean="0"/>
              <a:t>(sum </a:t>
            </a:r>
            <a:r>
              <a:rPr lang="en-US" dirty="0"/>
              <a:t>of digits in </a:t>
            </a:r>
            <a:r>
              <a:rPr lang="en-US" dirty="0" smtClean="0"/>
              <a:t>ID) </a:t>
            </a:r>
            <a:r>
              <a:rPr lang="en-US" dirty="0"/>
              <a:t>mod </a:t>
            </a:r>
            <a:r>
              <a:rPr lang="en-US" dirty="0" smtClean="0"/>
              <a:t>10</a:t>
            </a:r>
          </a:p>
          <a:p>
            <a:pPr algn="l"/>
            <a:r>
              <a:rPr lang="en-US" dirty="0" smtClean="0"/>
              <a:t>For example:</a:t>
            </a:r>
          </a:p>
          <a:p>
            <a:pPr algn="l"/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575939"/>
              </p:ext>
            </p:extLst>
          </p:nvPr>
        </p:nvGraphicFramePr>
        <p:xfrm>
          <a:off x="1371600" y="2652886"/>
          <a:ext cx="6096000" cy="2841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45849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ID</a:t>
                      </a:r>
                    </a:p>
                    <a:p>
                      <a:pPr algn="ctr"/>
                      <a:endParaRPr lang="en-US" sz="1200" b="1" dirty="0" smtClean="0">
                        <a:solidFill>
                          <a:srgbClr val="000000"/>
                        </a:solidFill>
                        <a:latin typeface="Times-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 of Digits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 mod 10</a:t>
                      </a:r>
                      <a:endParaRPr lang="en-US" dirty="0"/>
                    </a:p>
                  </a:txBody>
                  <a:tcPr/>
                </a:tc>
              </a:tr>
              <a:tr h="4584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9014638161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4584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9103287648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4584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4757414352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84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8377690440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4584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9031397831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166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We </a:t>
            </a:r>
            <a:r>
              <a:rPr lang="en-US" dirty="0"/>
              <a:t>have a problem</a:t>
            </a:r>
            <a:r>
              <a:rPr lang="en-US" dirty="0" smtClean="0"/>
              <a:t>:</a:t>
            </a:r>
          </a:p>
          <a:p>
            <a:pPr algn="l"/>
            <a:r>
              <a:rPr lang="en-US" dirty="0" smtClean="0"/>
              <a:t> Both </a:t>
            </a:r>
            <a:r>
              <a:rPr lang="en-US" dirty="0"/>
              <a:t>the second and the fourth ID have the </a:t>
            </a:r>
            <a:r>
              <a:rPr lang="en-US" b="1" i="1" dirty="0"/>
              <a:t>same</a:t>
            </a:r>
            <a:r>
              <a:rPr lang="en-US" dirty="0"/>
              <a:t> hash value (8). </a:t>
            </a:r>
            <a:endParaRPr lang="en-US" dirty="0" smtClean="0"/>
          </a:p>
          <a:p>
            <a:pPr algn="l"/>
            <a:r>
              <a:rPr lang="en-US" dirty="0" smtClean="0"/>
              <a:t>This </a:t>
            </a:r>
            <a:r>
              <a:rPr lang="en-US" dirty="0"/>
              <a:t>is called a </a:t>
            </a:r>
            <a:r>
              <a:rPr lang="en-US" b="1" dirty="0"/>
              <a:t>collision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76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How can we store both keys in array[8]</a:t>
            </a:r>
            <a:r>
              <a:rPr lang="en-US" dirty="0" smtClean="0"/>
              <a:t>?</a:t>
            </a:r>
          </a:p>
          <a:p>
            <a:pPr algn="l"/>
            <a:r>
              <a:rPr lang="en-US" dirty="0" smtClean="0"/>
              <a:t>We can </a:t>
            </a:r>
            <a:r>
              <a:rPr lang="en-US" dirty="0"/>
              <a:t>make the array an array of linked lists</a:t>
            </a:r>
            <a:r>
              <a:rPr lang="en-US" dirty="0" smtClean="0"/>
              <a:t>,</a:t>
            </a:r>
          </a:p>
          <a:p>
            <a:pPr algn="l"/>
            <a:r>
              <a:rPr lang="en-US" dirty="0" smtClean="0"/>
              <a:t> </a:t>
            </a:r>
            <a:r>
              <a:rPr lang="en-US" dirty="0"/>
              <a:t>or an array of search </a:t>
            </a:r>
            <a:r>
              <a:rPr lang="en-US" dirty="0" smtClean="0"/>
              <a:t>trees.</a:t>
            </a:r>
          </a:p>
          <a:p>
            <a:pPr algn="l"/>
            <a:r>
              <a:rPr lang="en-US" dirty="0" smtClean="0"/>
              <a:t>In case </a:t>
            </a:r>
            <a:r>
              <a:rPr lang="en-US" dirty="0"/>
              <a:t>of </a:t>
            </a:r>
            <a:r>
              <a:rPr lang="en-US" dirty="0" smtClean="0"/>
              <a:t>collisions, </a:t>
            </a:r>
            <a:r>
              <a:rPr lang="en-US" dirty="0"/>
              <a:t>we </a:t>
            </a:r>
            <a:r>
              <a:rPr lang="en-US" dirty="0" smtClean="0"/>
              <a:t>store </a:t>
            </a:r>
            <a:r>
              <a:rPr lang="en-US" i="1" dirty="0"/>
              <a:t>multiple keys</a:t>
            </a:r>
            <a:r>
              <a:rPr lang="en-US" dirty="0"/>
              <a:t> </a:t>
            </a:r>
            <a:r>
              <a:rPr lang="en-US" dirty="0" smtClean="0"/>
              <a:t>at the </a:t>
            </a:r>
            <a:r>
              <a:rPr lang="en-US" dirty="0"/>
              <a:t>same </a:t>
            </a:r>
            <a:r>
              <a:rPr lang="en-US" dirty="0" smtClean="0"/>
              <a:t>array location.</a:t>
            </a:r>
          </a:p>
          <a:p>
            <a:pPr algn="l"/>
            <a:r>
              <a:rPr lang="en-US" dirty="0" smtClean="0"/>
              <a:t>Assume </a:t>
            </a:r>
            <a:r>
              <a:rPr lang="en-US" dirty="0"/>
              <a:t>we use linked </a:t>
            </a:r>
            <a:r>
              <a:rPr lang="en-US" dirty="0" smtClean="0"/>
              <a:t>lists; </a:t>
            </a:r>
            <a:r>
              <a:rPr lang="en-US" dirty="0"/>
              <a:t>here's what the </a:t>
            </a:r>
            <a:r>
              <a:rPr lang="en-US" dirty="0" err="1"/>
              <a:t>hashtable</a:t>
            </a:r>
            <a:r>
              <a:rPr lang="en-US" dirty="0"/>
              <a:t> looks like after the 5 ID numbers </a:t>
            </a:r>
            <a:r>
              <a:rPr lang="en-US" dirty="0" smtClean="0"/>
              <a:t>have </a:t>
            </a:r>
            <a:r>
              <a:rPr lang="en-US" dirty="0"/>
              <a:t>been inserted: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350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333" y="592667"/>
            <a:ext cx="7436556" cy="4811183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latin typeface="Courier"/>
                <a:cs typeface="Courier"/>
              </a:rPr>
              <a:t>  </a:t>
            </a:r>
            <a:r>
              <a:rPr lang="en-US" sz="1600" dirty="0" smtClean="0">
                <a:latin typeface="Courier"/>
                <a:cs typeface="Courier"/>
              </a:rPr>
              <a:t>[</a:t>
            </a:r>
            <a:r>
              <a:rPr lang="en-US" sz="1600" dirty="0">
                <a:latin typeface="Courier"/>
                <a:cs typeface="Courier"/>
              </a:rPr>
              <a:t>0</a:t>
            </a:r>
            <a:r>
              <a:rPr lang="en-US" sz="1600" dirty="0" smtClean="0">
                <a:latin typeface="Courier"/>
                <a:cs typeface="Courier"/>
              </a:rPr>
              <a:t>] </a:t>
            </a:r>
            <a:r>
              <a:rPr lang="en-US" sz="1600" dirty="0">
                <a:latin typeface="Courier"/>
                <a:cs typeface="Courier"/>
              </a:rPr>
              <a:t>[1</a:t>
            </a:r>
            <a:r>
              <a:rPr lang="en-US" sz="1600" dirty="0" smtClean="0">
                <a:latin typeface="Courier"/>
                <a:cs typeface="Courier"/>
              </a:rPr>
              <a:t>] [</a:t>
            </a:r>
            <a:r>
              <a:rPr lang="en-US" sz="1600" dirty="0">
                <a:latin typeface="Courier"/>
                <a:cs typeface="Courier"/>
              </a:rPr>
              <a:t>2] </a:t>
            </a:r>
            <a:r>
              <a:rPr lang="en-US" sz="1600" dirty="0" smtClean="0">
                <a:latin typeface="Courier"/>
                <a:cs typeface="Courier"/>
              </a:rPr>
              <a:t>[3 </a:t>
            </a:r>
            <a:r>
              <a:rPr lang="en-US" sz="1600" dirty="0">
                <a:latin typeface="Courier"/>
                <a:cs typeface="Courier"/>
              </a:rPr>
              <a:t>[4</a:t>
            </a:r>
            <a:r>
              <a:rPr lang="en-US" sz="1600" dirty="0" smtClean="0">
                <a:latin typeface="Courier"/>
                <a:cs typeface="Courier"/>
              </a:rPr>
              <a:t>]  </a:t>
            </a:r>
            <a:r>
              <a:rPr lang="en-US" sz="1600" dirty="0">
                <a:latin typeface="Courier"/>
                <a:cs typeface="Courier"/>
              </a:rPr>
              <a:t>[</a:t>
            </a:r>
            <a:r>
              <a:rPr lang="en-US" sz="1600" dirty="0" smtClean="0">
                <a:latin typeface="Courier"/>
                <a:cs typeface="Courier"/>
              </a:rPr>
              <a:t>5 </a:t>
            </a:r>
            <a:r>
              <a:rPr lang="en-US" sz="1600" dirty="0">
                <a:latin typeface="Courier"/>
                <a:cs typeface="Courier"/>
              </a:rPr>
              <a:t>[6</a:t>
            </a:r>
            <a:r>
              <a:rPr lang="en-US" sz="1600" dirty="0" smtClean="0">
                <a:latin typeface="Courier"/>
                <a:cs typeface="Courier"/>
              </a:rPr>
              <a:t>] [</a:t>
            </a:r>
            <a:r>
              <a:rPr lang="en-US" sz="1600" dirty="0">
                <a:latin typeface="Courier"/>
                <a:cs typeface="Courier"/>
              </a:rPr>
              <a:t>7</a:t>
            </a:r>
            <a:r>
              <a:rPr lang="en-US" sz="1600" dirty="0" smtClean="0">
                <a:latin typeface="Courier"/>
                <a:cs typeface="Courier"/>
              </a:rPr>
              <a:t>]  </a:t>
            </a:r>
            <a:r>
              <a:rPr lang="en-US" sz="1600" dirty="0">
                <a:latin typeface="Courier"/>
                <a:cs typeface="Courier"/>
              </a:rPr>
              <a:t>[8</a:t>
            </a:r>
            <a:r>
              <a:rPr lang="en-US" sz="1600" dirty="0" smtClean="0">
                <a:latin typeface="Courier"/>
                <a:cs typeface="Courier"/>
              </a:rPr>
              <a:t>] [</a:t>
            </a:r>
            <a:r>
              <a:rPr lang="en-US" sz="1600" dirty="0">
                <a:latin typeface="Courier"/>
                <a:cs typeface="Courier"/>
              </a:rPr>
              <a:t>9]</a:t>
            </a:r>
          </a:p>
          <a:p>
            <a:pPr algn="l"/>
            <a:r>
              <a:rPr lang="en-US" sz="1600" dirty="0">
                <a:latin typeface="Courier"/>
                <a:cs typeface="Courier"/>
              </a:rPr>
              <a:t>    +---+---+---+---+---+---+---+---+---+---+</a:t>
            </a:r>
          </a:p>
          <a:p>
            <a:pPr algn="l"/>
            <a:r>
              <a:rPr lang="en-US" sz="1600" dirty="0">
                <a:latin typeface="Courier"/>
                <a:cs typeface="Courier"/>
              </a:rPr>
              <a:t>    | </a:t>
            </a:r>
            <a:r>
              <a:rPr lang="en-US" sz="1600" dirty="0" smtClean="0">
                <a:latin typeface="Courier"/>
                <a:cs typeface="Courier"/>
              </a:rPr>
              <a:t>\ | \ |   | </a:t>
            </a:r>
            <a:r>
              <a:rPr lang="en-US" sz="1600" dirty="0">
                <a:latin typeface="Courier"/>
                <a:cs typeface="Courier"/>
              </a:rPr>
              <a:t>\ |   | \ | \ | \ |   |   |</a:t>
            </a:r>
          </a:p>
          <a:p>
            <a:pPr algn="l"/>
            <a:r>
              <a:rPr lang="en-US" sz="1600" dirty="0">
                <a:latin typeface="Courier"/>
                <a:cs typeface="Courier"/>
              </a:rPr>
              <a:t>    |  </a:t>
            </a:r>
            <a:r>
              <a:rPr lang="en-US" sz="1600" dirty="0" smtClean="0">
                <a:latin typeface="Courier"/>
                <a:cs typeface="Courier"/>
              </a:rPr>
              <a:t>\|  \| </a:t>
            </a:r>
            <a:r>
              <a:rPr lang="en-US" sz="1600" dirty="0">
                <a:latin typeface="Courier"/>
                <a:cs typeface="Courier"/>
              </a:rPr>
              <a:t>| </a:t>
            </a:r>
            <a:r>
              <a:rPr lang="en-US" sz="1600" dirty="0" smtClean="0">
                <a:latin typeface="Courier"/>
                <a:cs typeface="Courier"/>
              </a:rPr>
              <a:t>|  \| </a:t>
            </a:r>
            <a:r>
              <a:rPr lang="en-US" sz="1600" dirty="0">
                <a:latin typeface="Courier"/>
                <a:cs typeface="Courier"/>
              </a:rPr>
              <a:t>| </a:t>
            </a:r>
            <a:r>
              <a:rPr lang="en-US" sz="1600" dirty="0" smtClean="0">
                <a:latin typeface="Courier"/>
                <a:cs typeface="Courier"/>
              </a:rPr>
              <a:t>|  </a:t>
            </a:r>
            <a:r>
              <a:rPr lang="en-US" sz="1600" dirty="0">
                <a:latin typeface="Courier"/>
                <a:cs typeface="Courier"/>
              </a:rPr>
              <a:t>\|  \| </a:t>
            </a:r>
            <a:r>
              <a:rPr lang="en-US" sz="1600" dirty="0" smtClean="0">
                <a:latin typeface="Courier"/>
                <a:cs typeface="Courier"/>
              </a:rPr>
              <a:t> \| </a:t>
            </a:r>
            <a:r>
              <a:rPr lang="en-US" sz="1600" dirty="0">
                <a:latin typeface="Courier"/>
                <a:cs typeface="Courier"/>
              </a:rPr>
              <a:t>| </a:t>
            </a:r>
            <a:r>
              <a:rPr lang="en-US" sz="1600" dirty="0" smtClean="0">
                <a:latin typeface="Courier"/>
                <a:cs typeface="Courier"/>
              </a:rPr>
              <a:t>|   |</a:t>
            </a:r>
            <a:endParaRPr lang="en-US" sz="1600" dirty="0">
              <a:latin typeface="Courier"/>
              <a:cs typeface="Courier"/>
            </a:endParaRPr>
          </a:p>
          <a:p>
            <a:pPr algn="l"/>
            <a:r>
              <a:rPr lang="en-US" sz="1600" dirty="0">
                <a:latin typeface="Courier"/>
                <a:cs typeface="Courier"/>
              </a:rPr>
              <a:t>    +---+---+-|-+---+-|-+---+---+---+-|-+-|-+</a:t>
            </a:r>
          </a:p>
          <a:p>
            <a:pPr algn="l"/>
            <a:r>
              <a:rPr lang="en-US" sz="1600" dirty="0">
                <a:latin typeface="Courier"/>
                <a:cs typeface="Courier"/>
              </a:rPr>
              <a:t>              |       |               |   |</a:t>
            </a:r>
          </a:p>
          <a:p>
            <a:pPr algn="l"/>
            <a:r>
              <a:rPr lang="sk-SK" sz="1600" dirty="0">
                <a:latin typeface="Courier"/>
                <a:cs typeface="Courier"/>
              </a:rPr>
              <a:t>              v       v               v   v</a:t>
            </a:r>
          </a:p>
          <a:p>
            <a:pPr algn="l"/>
            <a:r>
              <a:rPr lang="sk-SK" sz="1600" dirty="0">
                <a:latin typeface="Courier"/>
                <a:cs typeface="Courier"/>
              </a:rPr>
              <a:t>        4757414352  9031397831 8377690440 9014638161</a:t>
            </a:r>
          </a:p>
          <a:p>
            <a:pPr algn="l"/>
            <a:r>
              <a:rPr lang="sk-SK" sz="1600" dirty="0">
                <a:latin typeface="Courier"/>
                <a:cs typeface="Courier"/>
              </a:rPr>
              <a:t>                                      |</a:t>
            </a:r>
          </a:p>
          <a:p>
            <a:pPr algn="l"/>
            <a:r>
              <a:rPr lang="sk-SK" sz="1600" dirty="0">
                <a:latin typeface="Courier"/>
                <a:cs typeface="Courier"/>
              </a:rPr>
              <a:t>                                      |</a:t>
            </a:r>
          </a:p>
          <a:p>
            <a:pPr algn="l"/>
            <a:r>
              <a:rPr lang="sk-SK" sz="1600" dirty="0">
                <a:latin typeface="Courier"/>
                <a:cs typeface="Courier"/>
              </a:rPr>
              <a:t>                                      v</a:t>
            </a:r>
          </a:p>
          <a:p>
            <a:pPr algn="l"/>
            <a:r>
              <a:rPr lang="sk-SK" sz="1600" dirty="0">
                <a:latin typeface="Courier"/>
                <a:cs typeface="Courier"/>
              </a:rPr>
              <a:t>                               9103287648</a:t>
            </a:r>
            <a:endParaRPr lang="en-US" sz="1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560949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9112"/>
            <a:ext cx="7772400" cy="860778"/>
          </a:xfrm>
        </p:spPr>
        <p:txBody>
          <a:bodyPr/>
          <a:lstStyle/>
          <a:p>
            <a:r>
              <a:rPr lang="en-US" dirty="0" smtClean="0"/>
              <a:t>How Common are Collisions?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06221"/>
            <a:ext cx="6400800" cy="4374445"/>
          </a:xfrm>
        </p:spPr>
        <p:txBody>
          <a:bodyPr/>
          <a:lstStyle/>
          <a:p>
            <a:pPr algn="l"/>
            <a:r>
              <a:rPr lang="en-US" dirty="0" smtClean="0"/>
              <a:t>More common than you might imagine.</a:t>
            </a:r>
          </a:p>
          <a:p>
            <a:pPr algn="l"/>
            <a:r>
              <a:rPr lang="en-US" dirty="0" smtClean="0"/>
              <a:t>Assume we use your birthday as a hash index. There are 366 possible values.</a:t>
            </a:r>
          </a:p>
          <a:p>
            <a:pPr algn="l"/>
            <a:r>
              <a:rPr lang="en-US" dirty="0" smtClean="0"/>
              <a:t>How many people must we enter before the chance of collision reaches 50%?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Only 23!</a:t>
            </a:r>
          </a:p>
          <a:p>
            <a:pPr algn="l"/>
            <a:r>
              <a:rPr lang="en-US" dirty="0" smtClean="0"/>
              <a:t>99.9% probability?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Only 70!</a:t>
            </a:r>
          </a:p>
          <a:p>
            <a:pPr algn="l"/>
            <a:r>
              <a:rPr lang="en-US" dirty="0" smtClean="0"/>
              <a:t>This is the “Birthday Paradox”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501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2204"/>
            <a:ext cx="7772400" cy="988130"/>
          </a:xfrm>
        </p:spPr>
        <p:txBody>
          <a:bodyPr/>
          <a:lstStyle/>
          <a:p>
            <a:r>
              <a:rPr lang="en-US" dirty="0" smtClean="0"/>
              <a:t>Lookup in a </a:t>
            </a:r>
            <a:r>
              <a:rPr lang="en-US" dirty="0" err="1" smtClean="0"/>
              <a:t>Hashtable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1636889"/>
            <a:ext cx="6400800" cy="3766961"/>
          </a:xfrm>
        </p:spPr>
        <p:txBody>
          <a:bodyPr/>
          <a:lstStyle/>
          <a:p>
            <a:pPr algn="l"/>
            <a:r>
              <a:rPr lang="en-US" dirty="0"/>
              <a:t>Lookup is straightforward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 </a:t>
            </a:r>
            <a:r>
              <a:rPr lang="en-US" dirty="0"/>
              <a:t>You apply the hash function to get a position in the hash table. </a:t>
            </a:r>
          </a:p>
          <a:p>
            <a:pPr algn="l"/>
            <a:r>
              <a:rPr lang="en-US" dirty="0"/>
              <a:t>If the position is empty (null) the </a:t>
            </a:r>
            <a:r>
              <a:rPr lang="en-US" dirty="0" smtClean="0"/>
              <a:t>lookup </a:t>
            </a:r>
            <a:r>
              <a:rPr lang="en-US" dirty="0"/>
              <a:t>fails.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161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371600" y="592138"/>
            <a:ext cx="6400800" cy="4811712"/>
          </a:xfrm>
        </p:spPr>
        <p:txBody>
          <a:bodyPr/>
          <a:lstStyle/>
          <a:p>
            <a:pPr algn="l"/>
            <a:r>
              <a:rPr lang="en-US" dirty="0" smtClean="0"/>
              <a:t>Otherwise you have a reference to a list or BST.</a:t>
            </a:r>
          </a:p>
          <a:p>
            <a:pPr algn="l"/>
            <a:r>
              <a:rPr lang="en-US" dirty="0" smtClean="0"/>
              <a:t>You then do a normal lookup.</a:t>
            </a:r>
          </a:p>
          <a:p>
            <a:pPr algn="l"/>
            <a:r>
              <a:rPr lang="en-US" dirty="0" smtClean="0"/>
              <a:t>With a good hash function lookup time is constant. Otherwise it is linear (or logarithmic) in the length of the collision chain.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217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2204"/>
            <a:ext cx="7772400" cy="988130"/>
          </a:xfrm>
        </p:spPr>
        <p:txBody>
          <a:bodyPr/>
          <a:lstStyle/>
          <a:p>
            <a:r>
              <a:rPr lang="en-US" dirty="0" smtClean="0"/>
              <a:t>Insertion into a </a:t>
            </a:r>
            <a:r>
              <a:rPr lang="en-US" dirty="0" err="1" smtClean="0"/>
              <a:t>Hashtable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1636889"/>
            <a:ext cx="6400800" cy="3766961"/>
          </a:xfrm>
        </p:spPr>
        <p:txBody>
          <a:bodyPr/>
          <a:lstStyle/>
          <a:p>
            <a:pPr algn="l"/>
            <a:r>
              <a:rPr lang="en-US" dirty="0" smtClean="0"/>
              <a:t>Insertion is also straightforward.</a:t>
            </a:r>
          </a:p>
          <a:p>
            <a:pPr algn="l"/>
            <a:r>
              <a:rPr lang="en-US" dirty="0" smtClean="0"/>
              <a:t>You </a:t>
            </a:r>
            <a:r>
              <a:rPr lang="en-US" dirty="0"/>
              <a:t>apply the hash function to get a position in the hash table. </a:t>
            </a:r>
          </a:p>
          <a:p>
            <a:pPr algn="l"/>
            <a:r>
              <a:rPr lang="en-US" dirty="0"/>
              <a:t>If the position is empty (null) </a:t>
            </a:r>
            <a:r>
              <a:rPr lang="en-US" dirty="0" smtClean="0"/>
              <a:t>you enter the item as a list or BST containing a single item.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772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371600" y="592138"/>
            <a:ext cx="6400800" cy="4811712"/>
          </a:xfrm>
        </p:spPr>
        <p:txBody>
          <a:bodyPr/>
          <a:lstStyle/>
          <a:p>
            <a:pPr algn="l"/>
            <a:r>
              <a:rPr lang="en-US" dirty="0" smtClean="0"/>
              <a:t>Otherwise you have a reference to a list or BST.</a:t>
            </a:r>
          </a:p>
          <a:p>
            <a:pPr algn="l"/>
            <a:r>
              <a:rPr lang="en-US" dirty="0" smtClean="0"/>
              <a:t>You then do a normal insertion.</a:t>
            </a:r>
          </a:p>
          <a:p>
            <a:pPr algn="l"/>
            <a:r>
              <a:rPr lang="en-US" dirty="0" smtClean="0"/>
              <a:t>With a good hash function insertion time is constant. Otherwise it is linear (or logarithmic) in the length of the collision chain.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206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2204"/>
            <a:ext cx="7772400" cy="988130"/>
          </a:xfrm>
        </p:spPr>
        <p:txBody>
          <a:bodyPr/>
          <a:lstStyle/>
          <a:p>
            <a:r>
              <a:rPr lang="en-US" dirty="0" smtClean="0"/>
              <a:t>Deletion </a:t>
            </a:r>
            <a:r>
              <a:rPr lang="en-US" dirty="0" err="1" smtClean="0"/>
              <a:t>froma</a:t>
            </a:r>
            <a:r>
              <a:rPr lang="en-US" dirty="0" smtClean="0"/>
              <a:t> </a:t>
            </a:r>
            <a:r>
              <a:rPr lang="en-US" dirty="0" err="1" smtClean="0"/>
              <a:t>Hashtable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1636889"/>
            <a:ext cx="6400800" cy="3766961"/>
          </a:xfrm>
        </p:spPr>
        <p:txBody>
          <a:bodyPr/>
          <a:lstStyle/>
          <a:p>
            <a:pPr algn="l"/>
            <a:r>
              <a:rPr lang="en-US" dirty="0" smtClean="0"/>
              <a:t>Deletion is is also easy. </a:t>
            </a:r>
          </a:p>
          <a:p>
            <a:pPr algn="l"/>
            <a:r>
              <a:rPr lang="en-US" dirty="0" smtClean="0"/>
              <a:t>You </a:t>
            </a:r>
            <a:r>
              <a:rPr lang="en-US" dirty="0"/>
              <a:t>apply the hash function to get a position in the hash table. </a:t>
            </a:r>
          </a:p>
          <a:p>
            <a:pPr algn="l"/>
            <a:r>
              <a:rPr lang="en-US" dirty="0"/>
              <a:t>If the position is empty (null) </a:t>
            </a:r>
            <a:r>
              <a:rPr lang="en-US" dirty="0" smtClean="0"/>
              <a:t>just return (or throw an exception).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63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pPr algn="l"/>
            <a:r>
              <a:rPr lang="en-US" dirty="0" smtClean="0"/>
              <a:t>Each of K, P and G have a distinct key value. We’ll choose the </a:t>
            </a:r>
            <a:r>
              <a:rPr lang="en-US" b="1" dirty="0" smtClean="0"/>
              <a:t>middle</a:t>
            </a:r>
            <a:r>
              <a:rPr lang="en-US" dirty="0" smtClean="0"/>
              <a:t> value and restructure so that the middle value is the </a:t>
            </a:r>
            <a:r>
              <a:rPr lang="en-US" b="1" dirty="0" smtClean="0"/>
              <a:t>new parent </a:t>
            </a:r>
            <a:r>
              <a:rPr lang="en-US" dirty="0" smtClean="0"/>
              <a:t>of the other two nodes.</a:t>
            </a:r>
          </a:p>
          <a:p>
            <a:pPr algn="l"/>
            <a:r>
              <a:rPr lang="en-US" dirty="0" smtClean="0"/>
              <a:t>Each of the 4 cases is detailed in the following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27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371600" y="592138"/>
            <a:ext cx="6400800" cy="4811712"/>
          </a:xfrm>
        </p:spPr>
        <p:txBody>
          <a:bodyPr/>
          <a:lstStyle/>
          <a:p>
            <a:pPr algn="l"/>
            <a:r>
              <a:rPr lang="en-US" dirty="0" smtClean="0"/>
              <a:t>Otherwise you have a reference to a list or BST.</a:t>
            </a:r>
          </a:p>
          <a:p>
            <a:pPr algn="l"/>
            <a:r>
              <a:rPr lang="en-US" dirty="0" smtClean="0"/>
              <a:t>You then do a normal deletion.</a:t>
            </a:r>
          </a:p>
          <a:p>
            <a:pPr algn="l"/>
            <a:r>
              <a:rPr lang="en-US" dirty="0" smtClean="0"/>
              <a:t>With a good hash function deletion time is constant. Otherwise it is linear (or logarithmic) in the length of the collision chain.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729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Choosing the </a:t>
            </a:r>
            <a:r>
              <a:rPr lang="en-US" dirty="0" err="1" smtClean="0"/>
              <a:t>Hashtable</a:t>
            </a:r>
            <a:r>
              <a:rPr lang="en-US" dirty="0" smtClean="0"/>
              <a:t> Size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07444"/>
            <a:ext cx="6400800" cy="4289778"/>
          </a:xfrm>
        </p:spPr>
        <p:txBody>
          <a:bodyPr/>
          <a:lstStyle/>
          <a:p>
            <a:pPr algn="l"/>
            <a:r>
              <a:rPr lang="en-US" dirty="0" smtClean="0"/>
              <a:t>We want to balance table size with frequency of collisions.</a:t>
            </a:r>
          </a:p>
          <a:p>
            <a:pPr algn="l"/>
            <a:r>
              <a:rPr lang="en-US" dirty="0" smtClean="0"/>
              <a:t>The </a:t>
            </a:r>
            <a:r>
              <a:rPr lang="en-US" i="1" dirty="0" smtClean="0"/>
              <a:t>load factor </a:t>
            </a:r>
            <a:r>
              <a:rPr lang="en-US" dirty="0" smtClean="0"/>
              <a:t>of a table is the number of table entries divided by table size.</a:t>
            </a:r>
          </a:p>
          <a:p>
            <a:pPr algn="l"/>
            <a:r>
              <a:rPr lang="en-US" dirty="0" smtClean="0"/>
              <a:t>With a good hash function, we might aim for a load factor or 75% or so.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316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Some hash functions perform better if the table size is prime.</a:t>
            </a:r>
          </a:p>
          <a:p>
            <a:pPr algn="l"/>
            <a:r>
              <a:rPr lang="en-US" dirty="0" smtClean="0"/>
              <a:t>High quality implementations will </a:t>
            </a:r>
            <a:r>
              <a:rPr lang="en-US" i="1" dirty="0" smtClean="0"/>
              <a:t>resize</a:t>
            </a:r>
            <a:r>
              <a:rPr lang="en-US" dirty="0" smtClean="0"/>
              <a:t> the table if the load factor becomes too high.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That is, it might double the current size, perhaps going to the nearest prime size greater than twice the current size.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734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Each entry must be rehashed into the new table.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A variant of shadow array may be used, to keep the fast lookup and entry times expected of </a:t>
            </a:r>
            <a:r>
              <a:rPr lang="en-US" dirty="0" err="1" smtClean="0"/>
              <a:t>hashtables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730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7022" y="660401"/>
            <a:ext cx="7772400" cy="990600"/>
          </a:xfrm>
        </p:spPr>
        <p:txBody>
          <a:bodyPr/>
          <a:lstStyle/>
          <a:p>
            <a:r>
              <a:rPr lang="en-US" dirty="0" smtClean="0"/>
              <a:t>Choosing a Hash Function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4489" y="1689806"/>
            <a:ext cx="6400800" cy="3164415"/>
          </a:xfrm>
        </p:spPr>
        <p:txBody>
          <a:bodyPr/>
          <a:lstStyle/>
          <a:p>
            <a:pPr algn="l"/>
            <a:r>
              <a:rPr lang="en-US" dirty="0" smtClean="0"/>
              <a:t>We have two goals: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Be reasonably fast in the hash computation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Cover the range of hash locations as evenly as possible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749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For keys that are integers, we can simply use the remainder after dividing the integer by the table size.</a:t>
            </a:r>
          </a:p>
          <a:p>
            <a:pPr algn="l"/>
            <a:r>
              <a:rPr lang="en-US" dirty="0" smtClean="0"/>
              <a:t>In Java the </a:t>
            </a:r>
            <a:r>
              <a:rPr lang="en-US" dirty="0" smtClean="0">
                <a:latin typeface="Courier"/>
                <a:cs typeface="Courier"/>
              </a:rPr>
              <a:t>%</a:t>
            </a:r>
            <a:r>
              <a:rPr lang="en-US" dirty="0" smtClean="0"/>
              <a:t> operator computes this.</a:t>
            </a:r>
          </a:p>
          <a:p>
            <a:pPr algn="l"/>
            <a:r>
              <a:rPr lang="en-US" dirty="0" smtClean="0"/>
              <a:t>So (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 % </a:t>
            </a:r>
            <a:r>
              <a:rPr lang="en-US" dirty="0" err="1" smtClean="0">
                <a:latin typeface="Courier"/>
                <a:cs typeface="Courier"/>
              </a:rPr>
              <a:t>TableSize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/>
              <a:t>) could be used.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572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/>
              <a:t>In some integers certain digits aren’t at all </a:t>
            </a:r>
            <a:r>
              <a:rPr lang="en-US" dirty="0" smtClean="0"/>
              <a:t>random: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Student ids often start with the same digit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Social security numbers have a prefix indicating region of issue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Phone numbers contain area codes and exchanges that are shared by many numbers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79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9667"/>
            <a:ext cx="7772400" cy="1058333"/>
          </a:xfrm>
        </p:spPr>
        <p:txBody>
          <a:bodyPr/>
          <a:lstStyle/>
          <a:p>
            <a:r>
              <a:rPr lang="en-US" dirty="0" smtClean="0"/>
              <a:t>Hash Functions for Strings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43667"/>
            <a:ext cx="6400800" cy="3160183"/>
          </a:xfrm>
        </p:spPr>
        <p:txBody>
          <a:bodyPr/>
          <a:lstStyle/>
          <a:p>
            <a:pPr algn="l"/>
            <a:r>
              <a:rPr lang="en-US" dirty="0" smtClean="0"/>
              <a:t>Strings are often used as keys in a hash table.</a:t>
            </a:r>
          </a:p>
          <a:p>
            <a:pPr algn="l"/>
            <a:r>
              <a:rPr lang="en-US" dirty="0" smtClean="0"/>
              <a:t>It may be necessary in some applications to strip case (use only upper- or lower-case letters).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653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Individual characters may be cast into integers.</a:t>
            </a:r>
          </a:p>
          <a:p>
            <a:pPr algn="l"/>
            <a:r>
              <a:rPr lang="en-US" dirty="0" smtClean="0"/>
              <a:t>For example, 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)(</a:t>
            </a:r>
            <a:r>
              <a:rPr lang="en-US" dirty="0" err="1" smtClean="0">
                <a:latin typeface="Courier"/>
                <a:cs typeface="Courier"/>
              </a:rPr>
              <a:t>S.charAt</a:t>
            </a:r>
            <a:r>
              <a:rPr lang="en-US" dirty="0" smtClean="0">
                <a:latin typeface="Courier"/>
                <a:cs typeface="Courier"/>
              </a:rPr>
              <a:t>(0))</a:t>
            </a:r>
          </a:p>
          <a:p>
            <a:pPr algn="l"/>
            <a:r>
              <a:rPr lang="en-US" dirty="0" smtClean="0"/>
              <a:t>The resulting integer is simply the corresponding character code. Most Java program use the ASCII character set.</a:t>
            </a:r>
          </a:p>
          <a:p>
            <a:pPr algn="l"/>
            <a:r>
              <a:rPr lang="en-US" dirty="0" smtClean="0"/>
              <a:t>For example, 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) ‘a’ == 97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779315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One simple hash function is to simply </a:t>
            </a:r>
            <a:r>
              <a:rPr lang="en-US" i="1" dirty="0" smtClean="0"/>
              <a:t>add</a:t>
            </a:r>
            <a:r>
              <a:rPr lang="en-US" dirty="0" smtClean="0"/>
              <a:t> the individual characters in a string.</a:t>
            </a:r>
          </a:p>
          <a:p>
            <a:pPr algn="l"/>
            <a:r>
              <a:rPr lang="en-US" dirty="0" smtClean="0"/>
              <a:t>This function isn’t very good if strings are short and the table is large – entries “cluster” at the left end of the hash table.</a:t>
            </a:r>
          </a:p>
          <a:p>
            <a:pPr algn="l"/>
            <a:r>
              <a:rPr lang="en-US" dirty="0" smtClean="0"/>
              <a:t>Also, </a:t>
            </a:r>
            <a:r>
              <a:rPr lang="en-US" i="1" dirty="0" smtClean="0"/>
              <a:t>permutations</a:t>
            </a:r>
            <a:r>
              <a:rPr lang="en-US" dirty="0" smtClean="0"/>
              <a:t> of the same characters map to the same location.</a:t>
            </a:r>
          </a:p>
          <a:p>
            <a:pPr algn="l"/>
            <a:r>
              <a:rPr lang="en-US" dirty="0" smtClean="0"/>
              <a:t>That is “the” and “</a:t>
            </a:r>
            <a:r>
              <a:rPr lang="en-US" dirty="0" err="1" smtClean="0"/>
              <a:t>hte</a:t>
            </a:r>
            <a:r>
              <a:rPr lang="en-US" dirty="0" smtClean="0"/>
              <a:t>” map to the same position!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	Why is this bad?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728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l"/>
            <a:r>
              <a:rPr lang="en-US" dirty="0" smtClean="0"/>
              <a:t>Note the recoloring of the 3 nodes.</a:t>
            </a:r>
          </a:p>
          <a:p>
            <a:pPr algn="l"/>
            <a:r>
              <a:rPr lang="en-US" dirty="0" smtClean="0"/>
              <a:t>Now it is a valid red-black tree.</a:t>
            </a:r>
          </a:p>
          <a:p>
            <a:pPr algn="l"/>
            <a:r>
              <a:rPr lang="en-US" dirty="0" smtClean="0"/>
              <a:t>Why?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48598"/>
          <a:stretch/>
        </p:blipFill>
        <p:spPr>
          <a:xfrm>
            <a:off x="762000" y="572912"/>
            <a:ext cx="7620000" cy="333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99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We might multiply characters, but this function has its own problems.</a:t>
            </a:r>
          </a:p>
          <a:p>
            <a:pPr algn="l"/>
            <a:r>
              <a:rPr lang="en-US" dirty="0" smtClean="0"/>
              <a:t>Products get big quickly, but we intend to do a mod operation anyway.</a:t>
            </a:r>
          </a:p>
          <a:p>
            <a:pPr algn="l"/>
            <a:r>
              <a:rPr lang="en-US" dirty="0" smtClean="0"/>
              <a:t>We can use the fact that (a*b) mod m =</a:t>
            </a:r>
          </a:p>
          <a:p>
            <a:pPr algn="l"/>
            <a:r>
              <a:rPr lang="en-US" dirty="0" smtClean="0"/>
              <a:t>((a mod m) * b) mod m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Why is this fact useful?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031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The real problem is that in a product hash, if </a:t>
            </a:r>
            <a:r>
              <a:rPr lang="en-US" i="1" dirty="0" smtClean="0"/>
              <a:t>even one </a:t>
            </a:r>
            <a:r>
              <a:rPr lang="en-US" dirty="0" smtClean="0"/>
              <a:t>character is even, the whole product will be even.</a:t>
            </a:r>
          </a:p>
          <a:p>
            <a:pPr algn="l"/>
            <a:r>
              <a:rPr lang="en-US" dirty="0" smtClean="0"/>
              <a:t>If the hash table size is even, the hash position chosen will also be even!</a:t>
            </a:r>
          </a:p>
          <a:p>
            <a:pPr algn="l"/>
            <a:r>
              <a:rPr lang="en-US" dirty="0" smtClean="0"/>
              <a:t>Why is this bad?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550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1333" y="592667"/>
            <a:ext cx="7224889" cy="5545666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Similarly, if even one character is a multiple of 3, the whole product will also be a product of 3.</a:t>
            </a:r>
          </a:p>
          <a:p>
            <a:pPr algn="l"/>
            <a:r>
              <a:rPr lang="en-US" dirty="0" smtClean="0"/>
              <a:t>To see how nasty this can get, let’s choose a hash table size of 210.</a:t>
            </a:r>
          </a:p>
          <a:p>
            <a:pPr algn="l"/>
            <a:r>
              <a:rPr lang="en-US" dirty="0" smtClean="0"/>
              <a:t>Why 210? </a:t>
            </a:r>
          </a:p>
          <a:p>
            <a:pPr algn="l"/>
            <a:r>
              <a:rPr lang="en-US" dirty="0" smtClean="0"/>
              <a:t>It is 2*3*5*7.</a:t>
            </a:r>
          </a:p>
          <a:p>
            <a:pPr algn="l"/>
            <a:r>
              <a:rPr lang="en-US" dirty="0" smtClean="0"/>
              <a:t>How lets use a product hash with this table.</a:t>
            </a:r>
          </a:p>
          <a:p>
            <a:pPr algn="l"/>
            <a:r>
              <a:rPr lang="en-US" dirty="0" smtClean="0"/>
              <a:t>If we hash the entire Unix spell checker dictionary, 56.7% of all entries hit position 0 in the table!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358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35001"/>
            <a:ext cx="7772400" cy="945443"/>
          </a:xfrm>
        </p:spPr>
        <p:txBody>
          <a:bodyPr/>
          <a:lstStyle/>
          <a:p>
            <a:r>
              <a:rPr lang="en-US" dirty="0" smtClean="0"/>
              <a:t>Why such non-uniformity?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92111"/>
            <a:ext cx="6400800" cy="3611739"/>
          </a:xfrm>
        </p:spPr>
        <p:txBody>
          <a:bodyPr/>
          <a:lstStyle/>
          <a:p>
            <a:pPr algn="l"/>
            <a:r>
              <a:rPr lang="en-US" dirty="0" smtClean="0"/>
              <a:t>If a word contains characters that are multiples of 2, 3, 5 and 7, the hash </a:t>
            </a:r>
            <a:r>
              <a:rPr lang="en-US" i="1" dirty="0" smtClean="0"/>
              <a:t>must</a:t>
            </a:r>
            <a:r>
              <a:rPr lang="en-US" dirty="0" smtClean="0"/>
              <a:t> be a multiple of 210. This means it will map to position 0.</a:t>
            </a:r>
          </a:p>
          <a:p>
            <a:pPr algn="l"/>
            <a:r>
              <a:rPr lang="en-US" dirty="0" smtClean="0"/>
              <a:t>For example, in “Wisconsin”,</a:t>
            </a:r>
          </a:p>
          <a:p>
            <a:pPr algn="l"/>
            <a:r>
              <a:rPr lang="en-US" dirty="0" smtClean="0"/>
              <a:t>The letter ‘n’ has a code of 110 = 2*55.</a:t>
            </a:r>
          </a:p>
          <a:p>
            <a:pPr algn="l"/>
            <a:r>
              <a:rPr lang="en-US" dirty="0" smtClean="0"/>
              <a:t>Also ‘</a:t>
            </a:r>
            <a:r>
              <a:rPr lang="en-US" dirty="0" err="1" smtClean="0"/>
              <a:t>i</a:t>
            </a:r>
            <a:r>
              <a:rPr lang="en-US" dirty="0" smtClean="0"/>
              <a:t>’ has a code of 105 = 7*5*3.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877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948267"/>
          </a:xfrm>
        </p:spPr>
        <p:txBody>
          <a:bodyPr/>
          <a:lstStyle/>
          <a:p>
            <a:r>
              <a:rPr lang="en-US" dirty="0" smtClean="0"/>
              <a:t>A Prime Table Size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8667"/>
            <a:ext cx="6400800" cy="3795183"/>
          </a:xfrm>
        </p:spPr>
        <p:txBody>
          <a:bodyPr/>
          <a:lstStyle/>
          <a:p>
            <a:pPr algn="l"/>
            <a:r>
              <a:rPr lang="en-US" dirty="0" smtClean="0"/>
              <a:t>If we change the table size from 210 to 211 (a prime), no table position gets more than 1% of the 26,000 words – a very good distribution.</a:t>
            </a:r>
          </a:p>
          <a:p>
            <a:pPr algn="l"/>
            <a:r>
              <a:rPr lang="en-US" dirty="0" smtClean="0"/>
              <a:t>This illustrates the source of the “folk wisdom”  that hash table size ought to be prime.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60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3223"/>
            <a:ext cx="7772400" cy="888999"/>
          </a:xfrm>
        </p:spPr>
        <p:txBody>
          <a:bodyPr/>
          <a:lstStyle/>
          <a:p>
            <a:r>
              <a:rPr lang="en-US" dirty="0" smtClean="0"/>
              <a:t>A Modified Addition Hash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0333"/>
            <a:ext cx="6400800" cy="3583517"/>
          </a:xfrm>
        </p:spPr>
        <p:txBody>
          <a:bodyPr/>
          <a:lstStyle/>
          <a:p>
            <a:pPr algn="l"/>
            <a:r>
              <a:rPr lang="en-US" dirty="0" smtClean="0"/>
              <a:t>A simple modification to the “sum the characters” hash is to take the character’s position into account.</a:t>
            </a:r>
          </a:p>
          <a:p>
            <a:pPr algn="l"/>
            <a:r>
              <a:rPr lang="en-US" dirty="0" smtClean="0"/>
              <a:t>The first character is multiplied by 1, the 2</a:t>
            </a:r>
            <a:r>
              <a:rPr lang="en-US" baseline="30000" dirty="0" smtClean="0"/>
              <a:t>nd</a:t>
            </a:r>
            <a:r>
              <a:rPr lang="en-US" dirty="0" smtClean="0"/>
              <a:t> by 2, etc.</a:t>
            </a:r>
          </a:p>
          <a:p>
            <a:pPr algn="l"/>
            <a:r>
              <a:rPr lang="en-US" dirty="0" smtClean="0"/>
              <a:t>Thus the hash for “</a:t>
            </a:r>
            <a:r>
              <a:rPr lang="en-US" dirty="0" err="1" smtClean="0"/>
              <a:t>abc</a:t>
            </a:r>
            <a:r>
              <a:rPr lang="en-US" dirty="0" smtClean="0"/>
              <a:t>” becomes 1*’a’ + 2* ‘b’ + 3* ‘c’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822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This generates a wider range of values (but overflow is a possibility).</a:t>
            </a:r>
          </a:p>
          <a:p>
            <a:pPr algn="l"/>
            <a:r>
              <a:rPr lang="en-US" dirty="0" smtClean="0"/>
              <a:t>Also, permutations are handled correctly: h(“the”) != h(“</a:t>
            </a:r>
            <a:r>
              <a:rPr lang="en-US" dirty="0" err="1" smtClean="0"/>
              <a:t>hte</a:t>
            </a:r>
            <a:r>
              <a:rPr lang="en-US" dirty="0" smtClean="0"/>
              <a:t>”).</a:t>
            </a:r>
          </a:p>
          <a:p>
            <a:pPr algn="l"/>
            <a:r>
              <a:rPr lang="en-US" dirty="0" smtClean="0"/>
              <a:t>  Why?</a:t>
            </a:r>
          </a:p>
          <a:p>
            <a:pPr algn="l"/>
            <a:r>
              <a:rPr lang="en-US" dirty="0" smtClean="0"/>
              <a:t>In fact Java’s hash function for strings is a variant of this concept:</a:t>
            </a:r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454" y="4001910"/>
            <a:ext cx="4897876" cy="121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659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976489"/>
          </a:xfrm>
        </p:spPr>
        <p:txBody>
          <a:bodyPr/>
          <a:lstStyle/>
          <a:p>
            <a:r>
              <a:rPr lang="en-US" dirty="0" smtClean="0"/>
              <a:t>The Java </a:t>
            </a:r>
            <a:r>
              <a:rPr lang="en-US" dirty="0" err="1" smtClean="0"/>
              <a:t>hashCode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05000"/>
            <a:ext cx="6400800" cy="349885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In Java, all objects inherit a hash function from the parent class Object.</a:t>
            </a:r>
          </a:p>
          <a:p>
            <a:pPr algn="l"/>
            <a:r>
              <a:rPr lang="en-US" dirty="0" smtClean="0"/>
              <a:t>For many classes, it is simply based on the object’s memory location. </a:t>
            </a:r>
          </a:p>
          <a:p>
            <a:pPr algn="l"/>
            <a:r>
              <a:rPr lang="en-US" dirty="0" smtClean="0"/>
              <a:t>In some cases, it may return a negative value, which must be anticipated when it is used to index a </a:t>
            </a:r>
            <a:r>
              <a:rPr lang="en-US" dirty="0" err="1" smtClean="0"/>
              <a:t>hashtable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7116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/>
              <a:t>You can </a:t>
            </a:r>
            <a:r>
              <a:rPr lang="en-US" i="1" dirty="0"/>
              <a:t>override</a:t>
            </a:r>
            <a:r>
              <a:rPr lang="en-US" dirty="0"/>
              <a:t> the standard </a:t>
            </a:r>
            <a:r>
              <a:rPr lang="en-US" dirty="0" smtClean="0"/>
              <a:t>definition of </a:t>
            </a:r>
            <a:r>
              <a:rPr lang="en-US" dirty="0" err="1" smtClean="0"/>
              <a:t>hashCode</a:t>
            </a:r>
            <a:r>
              <a:rPr lang="en-US" dirty="0" smtClean="0"/>
              <a:t> </a:t>
            </a:r>
            <a:r>
              <a:rPr lang="en-US" dirty="0"/>
              <a:t>if you </a:t>
            </a:r>
            <a:r>
              <a:rPr lang="en-US" dirty="0" smtClean="0"/>
              <a:t>wish.</a:t>
            </a:r>
          </a:p>
          <a:p>
            <a:pPr algn="l"/>
            <a:r>
              <a:rPr lang="en-US" dirty="0" smtClean="0"/>
              <a:t>But there is one requirement:</a:t>
            </a:r>
          </a:p>
          <a:p>
            <a:pPr algn="l"/>
            <a:r>
              <a:rPr lang="en-US" dirty="0" smtClean="0"/>
              <a:t>If you have two objects, a and b (of the same class) and </a:t>
            </a:r>
            <a:r>
              <a:rPr lang="en-US" dirty="0" err="1" smtClean="0"/>
              <a:t>a.equals</a:t>
            </a:r>
            <a:r>
              <a:rPr lang="en-US" dirty="0" smtClean="0"/>
              <a:t>(b)</a:t>
            </a:r>
          </a:p>
          <a:p>
            <a:pPr algn="l"/>
            <a:r>
              <a:rPr lang="en-US" dirty="0" smtClean="0"/>
              <a:t>Then it must be the case that </a:t>
            </a:r>
            <a:r>
              <a:rPr lang="en-US" dirty="0" err="1" smtClean="0"/>
              <a:t>hashCode</a:t>
            </a:r>
            <a:r>
              <a:rPr lang="en-US" dirty="0" smtClean="0"/>
              <a:t>(a) == </a:t>
            </a:r>
            <a:r>
              <a:rPr lang="en-US" dirty="0" err="1" smtClean="0"/>
              <a:t>hashCode</a:t>
            </a:r>
            <a:r>
              <a:rPr lang="en-US" dirty="0" smtClean="0"/>
              <a:t>(b)</a:t>
            </a:r>
          </a:p>
          <a:p>
            <a:pPr algn="l"/>
            <a:r>
              <a:rPr lang="en-US" dirty="0" smtClean="0"/>
              <a:t>Why is this necessary?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758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If you override the equals method (which is fairly common), you usually have to redefine </a:t>
            </a:r>
            <a:r>
              <a:rPr lang="en-US" dirty="0" err="1" smtClean="0"/>
              <a:t>hashCode</a:t>
            </a:r>
            <a:r>
              <a:rPr lang="en-US" dirty="0" smtClean="0"/>
              <a:t> too.</a:t>
            </a:r>
          </a:p>
          <a:p>
            <a:pPr algn="l"/>
            <a:r>
              <a:rPr lang="en-US" dirty="0" smtClean="0"/>
              <a:t>Why?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458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7333"/>
            <a:ext cx="6400800" cy="4726517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Note </a:t>
            </a:r>
            <a:r>
              <a:rPr lang="en-US" dirty="0"/>
              <a:t>the recoloring of the 3 nodes.</a:t>
            </a:r>
          </a:p>
          <a:p>
            <a:pPr algn="l"/>
            <a:r>
              <a:rPr lang="en-US" dirty="0"/>
              <a:t>Now it is a valid red-black tree.</a:t>
            </a:r>
          </a:p>
          <a:p>
            <a:pPr algn="l"/>
            <a:r>
              <a:rPr lang="en-US" dirty="0"/>
              <a:t>Why?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1620"/>
          <a:stretch/>
        </p:blipFill>
        <p:spPr>
          <a:xfrm>
            <a:off x="778933" y="529167"/>
            <a:ext cx="7620000" cy="2899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009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Java Support for Hashing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98650"/>
            <a:ext cx="6400800" cy="3463572"/>
          </a:xfrm>
        </p:spPr>
        <p:txBody>
          <a:bodyPr/>
          <a:lstStyle/>
          <a:p>
            <a:pPr marL="457200" indent="-457200" algn="l">
              <a:buFont typeface="Arial"/>
              <a:buChar char="•"/>
            </a:pPr>
            <a:r>
              <a:rPr lang="en-US" dirty="0" err="1" smtClean="0"/>
              <a:t>Hashtable</a:t>
            </a:r>
            <a:r>
              <a:rPr lang="en-US" dirty="0" smtClean="0"/>
              <a:t>&lt;K,V&gt;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err="1" smtClean="0"/>
              <a:t>HashMap</a:t>
            </a:r>
            <a:r>
              <a:rPr lang="en-US" dirty="0" smtClean="0"/>
              <a:t>&lt;K,V&gt;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Both are very similar – handle collisions using chaining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07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04334"/>
            <a:ext cx="7772400" cy="832556"/>
          </a:xfrm>
        </p:spPr>
        <p:txBody>
          <a:bodyPr/>
          <a:lstStyle/>
          <a:p>
            <a:r>
              <a:rPr lang="en-US" dirty="0" err="1" smtClean="0"/>
              <a:t>TreeMap</a:t>
            </a:r>
            <a:r>
              <a:rPr lang="en-US" dirty="0" smtClean="0"/>
              <a:t> vs. </a:t>
            </a:r>
            <a:r>
              <a:rPr lang="en-US" dirty="0" err="1" smtClean="0"/>
              <a:t>HashMap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36890"/>
            <a:ext cx="6400800" cy="376696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657174"/>
              </p:ext>
            </p:extLst>
          </p:nvPr>
        </p:nvGraphicFramePr>
        <p:xfrm>
          <a:off x="1524000" y="2130779"/>
          <a:ext cx="6096000" cy="3416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5816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TreeMap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HashMap</a:t>
                      </a:r>
                      <a:endParaRPr lang="en-US" dirty="0"/>
                    </a:p>
                  </a:txBody>
                  <a:tcPr/>
                </a:tc>
              </a:tr>
              <a:tr h="581660"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Red-black Tree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Hash table with chaining</a:t>
                      </a:r>
                      <a:endParaRPr lang="en-US" dirty="0"/>
                    </a:p>
                  </a:txBody>
                  <a:tcPr/>
                </a:tc>
              </a:tr>
              <a:tr h="581660">
                <a:tc>
                  <a:txBody>
                    <a:bodyPr/>
                    <a:lstStyle/>
                    <a:p>
                      <a:r>
                        <a:rPr lang="en-US" dirty="0" smtClean="0"/>
                        <a:t>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O(log 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 on average</a:t>
                      </a:r>
                    </a:p>
                    <a:p>
                      <a:r>
                        <a:rPr lang="en-US" dirty="0" smtClean="0"/>
                        <a:t>O(N) worst case</a:t>
                      </a:r>
                      <a:endParaRPr lang="en-US" dirty="0"/>
                    </a:p>
                  </a:txBody>
                  <a:tcPr/>
                </a:tc>
              </a:tr>
              <a:tr h="581660">
                <a:tc>
                  <a:txBody>
                    <a:bodyPr/>
                    <a:lstStyle/>
                    <a:p>
                      <a:r>
                        <a:rPr lang="en-US" dirty="0" smtClean="0"/>
                        <a:t>Iterate on Keys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ascending</a:t>
                      </a:r>
                      <a:r>
                        <a:rPr lang="en-US" baseline="0" dirty="0" smtClean="0"/>
                        <a:t> 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fixed order</a:t>
                      </a:r>
                      <a:endParaRPr lang="en-US" dirty="0"/>
                    </a:p>
                  </a:txBody>
                  <a:tcPr/>
                </a:tc>
              </a:tr>
              <a:tr h="581660">
                <a:tc>
                  <a:txBody>
                    <a:bodyPr/>
                    <a:lstStyle/>
                    <a:p>
                      <a:r>
                        <a:rPr lang="en-US" dirty="0" smtClean="0"/>
                        <a:t>Iterate on Values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O(N)</a:t>
                      </a:r>
                    </a:p>
                    <a:p>
                      <a:r>
                        <a:rPr lang="en-US" dirty="0" smtClean="0"/>
                        <a:t>Tree traversal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O(Table </a:t>
                      </a:r>
                      <a:r>
                        <a:rPr lang="en-US" dirty="0" err="1" smtClean="0"/>
                        <a:t>size+N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smtClean="0"/>
                        <a:t>Check all </a:t>
                      </a:r>
                      <a:r>
                        <a:rPr lang="en-US" smtClean="0"/>
                        <a:t>table entries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166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874888"/>
          </a:xfrm>
        </p:spPr>
        <p:txBody>
          <a:bodyPr/>
          <a:lstStyle/>
          <a:p>
            <a:r>
              <a:rPr lang="en-US" dirty="0" smtClean="0"/>
              <a:t>Comparison Sorts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36889"/>
            <a:ext cx="6400800" cy="3766961"/>
          </a:xfrm>
        </p:spPr>
        <p:txBody>
          <a:bodyPr/>
          <a:lstStyle/>
          <a:p>
            <a:pPr algn="l"/>
            <a:r>
              <a:rPr lang="en-US" dirty="0" smtClean="0"/>
              <a:t>Most sorting techniques take a simple approach – they compare and swap values until everything is in order.</a:t>
            </a:r>
          </a:p>
          <a:p>
            <a:pPr algn="l"/>
            <a:r>
              <a:rPr lang="en-US" dirty="0" smtClean="0"/>
              <a:t>Most have an O(N</a:t>
            </a:r>
            <a:r>
              <a:rPr lang="en-US" baseline="30000" dirty="0" smtClean="0"/>
              <a:t>2</a:t>
            </a:r>
            <a:r>
              <a:rPr lang="en-US" dirty="0" smtClean="0"/>
              <a:t>) running time, though some can reach O(N log 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784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In studying sorting techniques we’ll ask: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Is the average case speed always equal to the worst-case speed?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What happens if the array is sorted (or nearly sorted)?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Is extra space beyond the array itself required?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878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We’ll study these comparison-sort algorithms: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Selection sort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Insertion sort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Merge sort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Quick 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627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6779"/>
            <a:ext cx="7772400" cy="1128888"/>
          </a:xfrm>
        </p:spPr>
        <p:txBody>
          <a:bodyPr/>
          <a:lstStyle/>
          <a:p>
            <a:r>
              <a:rPr lang="en-US" dirty="0" smtClean="0"/>
              <a:t>Selection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35667"/>
            <a:ext cx="6502400" cy="3668183"/>
          </a:xfrm>
        </p:spPr>
        <p:txBody>
          <a:bodyPr/>
          <a:lstStyle/>
          <a:p>
            <a:pPr algn="l"/>
            <a:r>
              <a:rPr lang="en-US" dirty="0" smtClean="0"/>
              <a:t>The idea is simple: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Find the smallest value in array A. Put it into A[0]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/>
              <a:t>Find the </a:t>
            </a:r>
            <a:r>
              <a:rPr lang="en-US" dirty="0" smtClean="0"/>
              <a:t>next smallest value and place it into </a:t>
            </a:r>
            <a:r>
              <a:rPr lang="en-US" dirty="0"/>
              <a:t>A</a:t>
            </a:r>
            <a:r>
              <a:rPr lang="en-US" dirty="0" smtClean="0"/>
              <a:t>[1]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Repeat for remaining values</a:t>
            </a:r>
            <a:endParaRPr lang="en-US" dirty="0"/>
          </a:p>
          <a:p>
            <a:pPr marL="514350" indent="-514350" algn="l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256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/>
              <a:t>The approach is as follows: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Use an outer loop from 0 to N-1 (the loop index, k, tells which position in A to fill next).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Each time around, use a nested loop (from k+1 to N-1) to find the smallest value (and its index) in the unsorted part of the array.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Swap that value with A[k].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050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779" y="592667"/>
            <a:ext cx="7859888" cy="4811183"/>
          </a:xfrm>
        </p:spPr>
        <p:txBody>
          <a:bodyPr/>
          <a:lstStyle/>
          <a:p>
            <a:pPr algn="l"/>
            <a:r>
              <a:rPr lang="en-US" sz="2400" dirty="0">
                <a:latin typeface="Courier"/>
                <a:cs typeface="Courier"/>
              </a:rPr>
              <a:t>public static &lt;E extends Comparable&lt;E&gt;</a:t>
            </a:r>
            <a:r>
              <a:rPr lang="en-US" sz="2400" dirty="0" smtClean="0">
                <a:latin typeface="Courier"/>
                <a:cs typeface="Courier"/>
              </a:rPr>
              <a:t>&gt;</a:t>
            </a:r>
          </a:p>
          <a:p>
            <a:pPr algn="l"/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>
                <a:latin typeface="Courier"/>
                <a:cs typeface="Courier"/>
              </a:rPr>
              <a:t>void </a:t>
            </a:r>
            <a:r>
              <a:rPr lang="en-US" sz="2400" dirty="0" err="1">
                <a:latin typeface="Courier"/>
                <a:cs typeface="Courier"/>
              </a:rPr>
              <a:t>selectionSort</a:t>
            </a:r>
            <a:r>
              <a:rPr lang="en-US" sz="2400" dirty="0">
                <a:latin typeface="Courier"/>
                <a:cs typeface="Courier"/>
              </a:rPr>
              <a:t>(E[] A) {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</a:t>
            </a:r>
            <a:r>
              <a:rPr lang="en-US" sz="2400" dirty="0" err="1">
                <a:latin typeface="Courier"/>
                <a:cs typeface="Courier"/>
              </a:rPr>
              <a:t>int</a:t>
            </a:r>
            <a:r>
              <a:rPr lang="en-US" sz="2400" dirty="0">
                <a:latin typeface="Courier"/>
                <a:cs typeface="Courier"/>
              </a:rPr>
              <a:t> j, k, </a:t>
            </a:r>
            <a:r>
              <a:rPr lang="en-US" sz="2400" dirty="0" err="1">
                <a:latin typeface="Courier"/>
                <a:cs typeface="Courier"/>
              </a:rPr>
              <a:t>minIndex</a:t>
            </a:r>
            <a:r>
              <a:rPr lang="en-US" sz="24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E min;</a:t>
            </a:r>
          </a:p>
          <a:p>
            <a:pPr algn="l"/>
            <a:r>
              <a:rPr lang="en-US" sz="2400" dirty="0">
                <a:latin typeface="Courier"/>
                <a:cs typeface="Courier"/>
              </a:rPr>
              <a:t>    </a:t>
            </a:r>
            <a:r>
              <a:rPr lang="en-US" sz="2400" dirty="0" err="1">
                <a:latin typeface="Courier"/>
                <a:cs typeface="Courier"/>
              </a:rPr>
              <a:t>int</a:t>
            </a:r>
            <a:r>
              <a:rPr lang="en-US" sz="2400" dirty="0">
                <a:latin typeface="Courier"/>
                <a:cs typeface="Courier"/>
              </a:rPr>
              <a:t> N = </a:t>
            </a:r>
            <a:r>
              <a:rPr lang="en-US" sz="2400" dirty="0" err="1">
                <a:latin typeface="Courier"/>
                <a:cs typeface="Courier"/>
              </a:rPr>
              <a:t>A.length</a:t>
            </a:r>
            <a:r>
              <a:rPr lang="en-US" sz="2400" dirty="0">
                <a:latin typeface="Courier"/>
                <a:cs typeface="Courier"/>
              </a:rPr>
              <a:t>;</a:t>
            </a:r>
            <a:endParaRPr lang="en-US" sz="2400" dirty="0" smtClean="0">
              <a:latin typeface="Courier"/>
              <a:cs typeface="Courier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97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890" y="592667"/>
            <a:ext cx="7605888" cy="527755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>
                <a:latin typeface="Courier"/>
                <a:cs typeface="Courier"/>
              </a:rPr>
              <a:t> for (k = 0; k &lt; N; k++) {</a:t>
            </a:r>
          </a:p>
          <a:p>
            <a:pPr algn="l"/>
            <a:r>
              <a:rPr lang="fi-FI" dirty="0">
                <a:latin typeface="Courier"/>
                <a:cs typeface="Courier"/>
              </a:rPr>
              <a:t>     </a:t>
            </a:r>
            <a:r>
              <a:rPr lang="fi-FI" dirty="0" smtClean="0">
                <a:latin typeface="Courier"/>
                <a:cs typeface="Courier"/>
              </a:rPr>
              <a:t>min </a:t>
            </a:r>
            <a:r>
              <a:rPr lang="fi-FI" dirty="0">
                <a:latin typeface="Courier"/>
                <a:cs typeface="Courier"/>
              </a:rPr>
              <a:t>= </a:t>
            </a:r>
            <a:r>
              <a:rPr lang="fi-FI" dirty="0" err="1">
                <a:latin typeface="Courier"/>
                <a:cs typeface="Courier"/>
              </a:rPr>
              <a:t>A[k</a:t>
            </a:r>
            <a:r>
              <a:rPr lang="fi-FI" dirty="0">
                <a:latin typeface="Courier"/>
                <a:cs typeface="Courier"/>
              </a:rPr>
              <a:t>];</a:t>
            </a:r>
          </a:p>
          <a:p>
            <a:pPr algn="l"/>
            <a:r>
              <a:rPr lang="fr-FR" dirty="0">
                <a:latin typeface="Courier"/>
                <a:cs typeface="Courier"/>
              </a:rPr>
              <a:t>     </a:t>
            </a:r>
            <a:r>
              <a:rPr lang="fr-FR" dirty="0" err="1" smtClean="0">
                <a:latin typeface="Courier"/>
                <a:cs typeface="Courier"/>
              </a:rPr>
              <a:t>minIndex</a:t>
            </a:r>
            <a:r>
              <a:rPr lang="fr-FR" dirty="0" smtClean="0">
                <a:latin typeface="Courier"/>
                <a:cs typeface="Courier"/>
              </a:rPr>
              <a:t> </a:t>
            </a:r>
            <a:r>
              <a:rPr lang="fr-FR" dirty="0">
                <a:latin typeface="Courier"/>
                <a:cs typeface="Courier"/>
              </a:rPr>
              <a:t>= k;</a:t>
            </a:r>
          </a:p>
          <a:p>
            <a:pPr algn="l"/>
            <a:r>
              <a:rPr lang="da-DK" dirty="0">
                <a:latin typeface="Courier"/>
                <a:cs typeface="Courier"/>
              </a:rPr>
              <a:t>     </a:t>
            </a:r>
            <a:r>
              <a:rPr lang="da-DK" dirty="0" smtClean="0">
                <a:latin typeface="Courier"/>
                <a:cs typeface="Courier"/>
              </a:rPr>
              <a:t>for </a:t>
            </a:r>
            <a:r>
              <a:rPr lang="da-DK" dirty="0">
                <a:latin typeface="Courier"/>
                <a:cs typeface="Courier"/>
              </a:rPr>
              <a:t>(j = k+1; j &lt; N; </a:t>
            </a:r>
            <a:r>
              <a:rPr lang="da-DK" dirty="0" err="1">
                <a:latin typeface="Courier"/>
                <a:cs typeface="Courier"/>
              </a:rPr>
              <a:t>j++</a:t>
            </a:r>
            <a:r>
              <a:rPr lang="da-DK" dirty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  </a:t>
            </a:r>
            <a:r>
              <a:rPr lang="en-US" dirty="0" smtClean="0">
                <a:latin typeface="Courier"/>
                <a:cs typeface="Courier"/>
              </a:rPr>
              <a:t>if </a:t>
            </a:r>
            <a:r>
              <a:rPr lang="en-US" dirty="0">
                <a:latin typeface="Courier"/>
                <a:cs typeface="Courier"/>
              </a:rPr>
              <a:t>(A[j].</a:t>
            </a:r>
            <a:r>
              <a:rPr lang="en-US" dirty="0" err="1">
                <a:latin typeface="Courier"/>
                <a:cs typeface="Courier"/>
              </a:rPr>
              <a:t>compareTo</a:t>
            </a:r>
            <a:r>
              <a:rPr lang="en-US" dirty="0">
                <a:latin typeface="Courier"/>
                <a:cs typeface="Courier"/>
              </a:rPr>
              <a:t>(min) &lt; 0</a:t>
            </a:r>
            <a:r>
              <a:rPr lang="en-US" dirty="0" smtClean="0">
                <a:latin typeface="Courier"/>
                <a:cs typeface="Courier"/>
              </a:rPr>
              <a:t>) {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fi-FI" dirty="0">
                <a:latin typeface="Courier"/>
                <a:cs typeface="Courier"/>
              </a:rPr>
              <a:t>           </a:t>
            </a:r>
            <a:r>
              <a:rPr lang="fi-FI" dirty="0" smtClean="0">
                <a:latin typeface="Courier"/>
                <a:cs typeface="Courier"/>
              </a:rPr>
              <a:t>min </a:t>
            </a:r>
            <a:r>
              <a:rPr lang="fi-FI" dirty="0">
                <a:latin typeface="Courier"/>
                <a:cs typeface="Courier"/>
              </a:rPr>
              <a:t>= </a:t>
            </a:r>
            <a:r>
              <a:rPr lang="fi-FI" dirty="0" err="1">
                <a:latin typeface="Courier"/>
                <a:cs typeface="Courier"/>
              </a:rPr>
              <a:t>A[j</a:t>
            </a:r>
            <a:r>
              <a:rPr lang="fi-FI" dirty="0">
                <a:latin typeface="Courier"/>
                <a:cs typeface="Courier"/>
              </a:rPr>
              <a:t>];</a:t>
            </a:r>
          </a:p>
          <a:p>
            <a:pPr algn="l"/>
            <a:r>
              <a:rPr lang="fr-FR" dirty="0">
                <a:latin typeface="Courier"/>
                <a:cs typeface="Courier"/>
              </a:rPr>
              <a:t>           </a:t>
            </a:r>
            <a:r>
              <a:rPr lang="fr-FR" dirty="0" err="1" smtClean="0">
                <a:latin typeface="Courier"/>
                <a:cs typeface="Courier"/>
              </a:rPr>
              <a:t>minIndex</a:t>
            </a:r>
            <a:r>
              <a:rPr lang="fr-FR" dirty="0" smtClean="0">
                <a:latin typeface="Courier"/>
                <a:cs typeface="Courier"/>
              </a:rPr>
              <a:t> </a:t>
            </a:r>
            <a:r>
              <a:rPr lang="fr-FR" dirty="0">
                <a:latin typeface="Courier"/>
                <a:cs typeface="Courier"/>
              </a:rPr>
              <a:t>= j</a:t>
            </a:r>
            <a:r>
              <a:rPr lang="fr-FR" dirty="0" smtClean="0">
                <a:latin typeface="Courier"/>
                <a:cs typeface="Courier"/>
              </a:rPr>
              <a:t>; }</a:t>
            </a:r>
            <a:endParaRPr lang="fr-FR" dirty="0">
              <a:latin typeface="Courier"/>
              <a:cs typeface="Courier"/>
            </a:endParaRPr>
          </a:p>
          <a:p>
            <a:pPr algn="l"/>
            <a:r>
              <a:rPr lang="fr-FR" dirty="0" smtClean="0">
                <a:latin typeface="Courier"/>
                <a:cs typeface="Courier"/>
              </a:rPr>
              <a:t>     </a:t>
            </a:r>
            <a:r>
              <a:rPr lang="fr-FR" dirty="0">
                <a:latin typeface="Courier"/>
                <a:cs typeface="Courier"/>
              </a:rPr>
              <a:t> </a:t>
            </a:r>
            <a:r>
              <a:rPr lang="fr-FR" dirty="0" smtClean="0">
                <a:latin typeface="Courier"/>
                <a:cs typeface="Courier"/>
              </a:rPr>
              <a:t>}</a:t>
            </a:r>
            <a:endParaRPr lang="fr-FR" dirty="0">
              <a:latin typeface="Courier"/>
              <a:cs typeface="Courier"/>
            </a:endParaRPr>
          </a:p>
          <a:p>
            <a:pPr algn="l"/>
            <a:r>
              <a:rPr lang="fr-FR" dirty="0">
                <a:latin typeface="Courier"/>
                <a:cs typeface="Courier"/>
              </a:rPr>
              <a:t>      </a:t>
            </a:r>
            <a:r>
              <a:rPr lang="fr-FR" dirty="0" smtClean="0">
                <a:latin typeface="Courier"/>
                <a:cs typeface="Courier"/>
              </a:rPr>
              <a:t>A</a:t>
            </a:r>
            <a:r>
              <a:rPr lang="fr-FR" dirty="0">
                <a:latin typeface="Courier"/>
                <a:cs typeface="Courier"/>
              </a:rPr>
              <a:t>[</a:t>
            </a:r>
            <a:r>
              <a:rPr lang="fr-FR" dirty="0" err="1">
                <a:latin typeface="Courier"/>
                <a:cs typeface="Courier"/>
              </a:rPr>
              <a:t>minIndex</a:t>
            </a:r>
            <a:r>
              <a:rPr lang="fr-FR" dirty="0">
                <a:latin typeface="Courier"/>
                <a:cs typeface="Courier"/>
              </a:rPr>
              <a:t>] = A[k];</a:t>
            </a:r>
          </a:p>
          <a:p>
            <a:pPr algn="l"/>
            <a:r>
              <a:rPr lang="fr-FR" dirty="0">
                <a:latin typeface="Courier"/>
                <a:cs typeface="Courier"/>
              </a:rPr>
              <a:t>      </a:t>
            </a:r>
            <a:r>
              <a:rPr lang="fr-FR" dirty="0" smtClean="0">
                <a:latin typeface="Courier"/>
                <a:cs typeface="Courier"/>
              </a:rPr>
              <a:t>A</a:t>
            </a:r>
            <a:r>
              <a:rPr lang="fr-FR" dirty="0">
                <a:latin typeface="Courier"/>
                <a:cs typeface="Courier"/>
              </a:rPr>
              <a:t>[k] = min;</a:t>
            </a:r>
          </a:p>
          <a:p>
            <a:pPr algn="l"/>
            <a:r>
              <a:rPr lang="fr-FR" dirty="0">
                <a:latin typeface="Courier"/>
                <a:cs typeface="Courier"/>
              </a:rPr>
              <a:t> </a:t>
            </a:r>
            <a:r>
              <a:rPr lang="fr-FR" dirty="0" smtClean="0">
                <a:latin typeface="Courier"/>
                <a:cs typeface="Courier"/>
              </a:rPr>
              <a:t>}</a:t>
            </a:r>
            <a:endParaRPr lang="fr-FR" dirty="0">
              <a:latin typeface="Courier"/>
              <a:cs typeface="Courier"/>
            </a:endParaRPr>
          </a:p>
          <a:p>
            <a:pPr algn="l"/>
            <a:r>
              <a:rPr lang="fr-FR" dirty="0"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530247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100" y="592667"/>
            <a:ext cx="37338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2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49110"/>
            <a:ext cx="6400800" cy="5319889"/>
          </a:xfrm>
        </p:spPr>
        <p:txBody>
          <a:bodyPr>
            <a:normAutofit fontScale="92500" lnSpcReduction="10000"/>
          </a:bodyPr>
          <a:lstStyle/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r>
              <a:rPr lang="en-US" dirty="0"/>
              <a:t>Note the recoloring of the 3 nodes.</a:t>
            </a:r>
          </a:p>
          <a:p>
            <a:pPr algn="l"/>
            <a:r>
              <a:rPr lang="en-US" dirty="0"/>
              <a:t>Now it is a valid red-black tree.</a:t>
            </a:r>
          </a:p>
          <a:p>
            <a:pPr algn="l"/>
            <a:r>
              <a:rPr lang="en-US" dirty="0"/>
              <a:t>Why?</a:t>
            </a:r>
          </a:p>
          <a:p>
            <a:pPr algn="l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46858"/>
          <a:stretch/>
        </p:blipFill>
        <p:spPr>
          <a:xfrm>
            <a:off x="877711" y="536222"/>
            <a:ext cx="7493000" cy="344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32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3779"/>
            <a:ext cx="7772400" cy="9031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Time Complexity of Selection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35667"/>
            <a:ext cx="6400800" cy="3668183"/>
          </a:xfrm>
        </p:spPr>
        <p:txBody>
          <a:bodyPr/>
          <a:lstStyle/>
          <a:p>
            <a:pPr marL="457200" indent="-457200" algn="l">
              <a:buFont typeface="Arial"/>
              <a:buChar char="•"/>
            </a:pPr>
            <a:r>
              <a:rPr lang="en-US" dirty="0"/>
              <a:t>1st iteration of outer loop: inner executes N - 1 times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2nd iteration of outer loop: inner executes N - 2 times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...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Nth iteration of outer loop: </a:t>
            </a:r>
            <a:r>
              <a:rPr lang="en-US" dirty="0">
                <a:solidFill>
                  <a:srgbClr val="FF0000"/>
                </a:solidFill>
              </a:rPr>
              <a:t>inner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executes 0 times</a:t>
            </a:r>
          </a:p>
        </p:txBody>
      </p:sp>
    </p:spTree>
    <p:extLst>
      <p:ext uri="{BB962C8B-B14F-4D97-AF65-F5344CB8AC3E}">
        <p14:creationId xmlns:p14="http://schemas.microsoft.com/office/powerpoint/2010/main" val="191231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/>
              <a:t>This is </a:t>
            </a:r>
            <a:r>
              <a:rPr lang="en-US" dirty="0" smtClean="0"/>
              <a:t>a familiar sum</a:t>
            </a:r>
            <a:r>
              <a:rPr lang="en-US" dirty="0"/>
              <a:t>:</a:t>
            </a:r>
          </a:p>
          <a:p>
            <a:pPr algn="l"/>
            <a:r>
              <a:rPr lang="en-US" dirty="0" smtClean="0"/>
              <a:t>     N</a:t>
            </a:r>
            <a:r>
              <a:rPr lang="en-US" dirty="0"/>
              <a:t>-1 + N-2 + ... + 3 + 2 + 1 + 0</a:t>
            </a:r>
          </a:p>
          <a:p>
            <a:pPr algn="l"/>
            <a:r>
              <a:rPr lang="en-US" dirty="0"/>
              <a:t>which we know is O(N</a:t>
            </a:r>
            <a:r>
              <a:rPr lang="en-US" baseline="30000" dirty="0"/>
              <a:t>2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46636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9112"/>
            <a:ext cx="7772400" cy="98777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if the array is already sorted?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49917"/>
            <a:ext cx="6400800" cy="4504972"/>
          </a:xfrm>
        </p:spPr>
        <p:txBody>
          <a:bodyPr/>
          <a:lstStyle/>
          <a:p>
            <a:pPr algn="l"/>
            <a:r>
              <a:rPr lang="en-US" dirty="0" smtClean="0"/>
              <a:t>Makes no difference!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680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1445"/>
            <a:ext cx="7772400" cy="917222"/>
          </a:xfrm>
        </p:spPr>
        <p:txBody>
          <a:bodyPr/>
          <a:lstStyle/>
          <a:p>
            <a:r>
              <a:rPr lang="en-US" dirty="0" smtClean="0"/>
              <a:t>Minor Efficiency Improvement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044" y="2211916"/>
            <a:ext cx="6400800" cy="3277305"/>
          </a:xfrm>
        </p:spPr>
        <p:txBody>
          <a:bodyPr/>
          <a:lstStyle/>
          <a:p>
            <a:pPr algn="l"/>
            <a:r>
              <a:rPr lang="en-US" dirty="0" smtClean="0"/>
              <a:t>When k = N-1 (last iteration of outer loop), inner loop iterates </a:t>
            </a:r>
            <a:r>
              <a:rPr lang="en-US" dirty="0" smtClean="0">
                <a:solidFill>
                  <a:srgbClr val="FF0000"/>
                </a:solidFill>
              </a:rPr>
              <a:t>zero</a:t>
            </a:r>
            <a:r>
              <a:rPr lang="en-US" dirty="0" smtClean="0"/>
              <a:t> times.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Why?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How can this be exploited?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13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9667"/>
            <a:ext cx="7772400" cy="1086555"/>
          </a:xfrm>
        </p:spPr>
        <p:txBody>
          <a:bodyPr/>
          <a:lstStyle/>
          <a:p>
            <a:r>
              <a:rPr lang="en-US" dirty="0" smtClean="0"/>
              <a:t>Insertion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667" y="1806222"/>
            <a:ext cx="7493000" cy="359762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The idea behind insertion sort is: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Put the first 2 items in correct relative order.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Insert the 3rd item in the correct place relative to the first 2.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Insert the 4th item in the correct place relative to the first 3.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err="1"/>
              <a:t>etc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77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The loop invariant is:</a:t>
            </a:r>
          </a:p>
          <a:p>
            <a:pPr algn="l"/>
            <a:r>
              <a:rPr lang="en-US" dirty="0" smtClean="0"/>
              <a:t>after </a:t>
            </a:r>
            <a:r>
              <a:rPr lang="en-US" dirty="0"/>
              <a:t>the </a:t>
            </a:r>
            <a:r>
              <a:rPr lang="en-US" dirty="0" err="1"/>
              <a:t>i-th</a:t>
            </a:r>
            <a:r>
              <a:rPr lang="en-US" dirty="0"/>
              <a:t> time around the outer loop, the items in A[0] through A[i-1] are in order relative to each other </a:t>
            </a:r>
            <a:endParaRPr lang="en-US" dirty="0" smtClean="0"/>
          </a:p>
          <a:p>
            <a:pPr algn="l"/>
            <a:r>
              <a:rPr lang="en-US" dirty="0" smtClean="0"/>
              <a:t>(</a:t>
            </a:r>
            <a:r>
              <a:rPr lang="en-US" dirty="0"/>
              <a:t>but are not necessarily in their final places)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To insert </a:t>
            </a:r>
            <a:r>
              <a:rPr lang="en-US" dirty="0"/>
              <a:t>an item into its </a:t>
            </a:r>
            <a:r>
              <a:rPr lang="en-US" dirty="0" smtClean="0"/>
              <a:t>correct place </a:t>
            </a:r>
            <a:r>
              <a:rPr lang="en-US" dirty="0"/>
              <a:t>in the (relatively) sorted part of the array, it is necessary to move some values to the right to make room.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945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latin typeface="Courier"/>
                <a:cs typeface="Courier"/>
              </a:rPr>
              <a:t>public </a:t>
            </a:r>
            <a:r>
              <a:rPr lang="en-US" dirty="0">
                <a:latin typeface="Courier"/>
                <a:cs typeface="Courier"/>
              </a:rPr>
              <a:t>static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&lt;</a:t>
            </a:r>
            <a:r>
              <a:rPr lang="en-US" dirty="0">
                <a:latin typeface="Courier"/>
                <a:cs typeface="Courier"/>
              </a:rPr>
              <a:t>E extends Comparable&lt;E&gt;&gt;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void </a:t>
            </a:r>
            <a:r>
              <a:rPr lang="en-US" dirty="0" err="1">
                <a:latin typeface="Courier"/>
                <a:cs typeface="Courier"/>
              </a:rPr>
              <a:t>insertionSort</a:t>
            </a:r>
            <a:r>
              <a:rPr lang="en-US" dirty="0">
                <a:latin typeface="Courier"/>
                <a:cs typeface="Courier"/>
              </a:rPr>
              <a:t>(E[] A) {</a:t>
            </a:r>
          </a:p>
          <a:p>
            <a:pPr algn="l"/>
            <a:r>
              <a:rPr lang="fr-FR" dirty="0">
                <a:latin typeface="Courier"/>
                <a:cs typeface="Courier"/>
              </a:rPr>
              <a:t>    </a:t>
            </a:r>
            <a:r>
              <a:rPr lang="fr-FR" dirty="0" err="1">
                <a:latin typeface="Courier"/>
                <a:cs typeface="Courier"/>
              </a:rPr>
              <a:t>int</a:t>
            </a:r>
            <a:r>
              <a:rPr lang="fr-FR" dirty="0">
                <a:latin typeface="Courier"/>
                <a:cs typeface="Courier"/>
              </a:rPr>
              <a:t> k, j;</a:t>
            </a:r>
          </a:p>
          <a:p>
            <a:pPr algn="l"/>
            <a:r>
              <a:rPr lang="fr-FR" dirty="0">
                <a:latin typeface="Courier"/>
                <a:cs typeface="Courier"/>
              </a:rPr>
              <a:t>    E </a:t>
            </a:r>
            <a:r>
              <a:rPr lang="fr-FR" dirty="0" err="1">
                <a:latin typeface="Courier"/>
                <a:cs typeface="Courier"/>
              </a:rPr>
              <a:t>tmp</a:t>
            </a:r>
            <a:r>
              <a:rPr lang="fr-FR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N = </a:t>
            </a:r>
            <a:r>
              <a:rPr lang="en-US" dirty="0" err="1">
                <a:latin typeface="Courier"/>
                <a:cs typeface="Courier"/>
              </a:rPr>
              <a:t>A.length</a:t>
            </a:r>
            <a:r>
              <a:rPr lang="en-US" dirty="0">
                <a:latin typeface="Courier"/>
                <a:cs typeface="Courier"/>
              </a:rPr>
              <a:t>;</a:t>
            </a:r>
          </a:p>
          <a:p>
            <a:r>
              <a:rPr lang="en-US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4000953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5555" y="592667"/>
            <a:ext cx="7888111" cy="4811183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 smtClean="0">
                <a:latin typeface="Courier"/>
                <a:cs typeface="Courier"/>
              </a:rPr>
              <a:t> for </a:t>
            </a:r>
            <a:r>
              <a:rPr lang="en-US" dirty="0">
                <a:latin typeface="Courier"/>
                <a:cs typeface="Courier"/>
              </a:rPr>
              <a:t>(k = 1; k &lt; N, k++)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</a:t>
            </a:r>
            <a:r>
              <a:rPr lang="en-US" dirty="0" err="1" smtClean="0">
                <a:latin typeface="Courier"/>
                <a:cs typeface="Courier"/>
              </a:rPr>
              <a:t>tmp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= A[k];</a:t>
            </a:r>
          </a:p>
          <a:p>
            <a:pPr algn="l"/>
            <a:r>
              <a:rPr lang="cs-CZ" dirty="0">
                <a:latin typeface="Courier"/>
                <a:cs typeface="Courier"/>
              </a:rPr>
              <a:t>     </a:t>
            </a:r>
            <a:r>
              <a:rPr lang="cs-CZ" dirty="0" smtClean="0">
                <a:latin typeface="Courier"/>
                <a:cs typeface="Courier"/>
              </a:rPr>
              <a:t>j </a:t>
            </a:r>
            <a:r>
              <a:rPr lang="cs-CZ" dirty="0">
                <a:latin typeface="Courier"/>
                <a:cs typeface="Courier"/>
              </a:rPr>
              <a:t>= k - 1;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</a:t>
            </a:r>
            <a:r>
              <a:rPr lang="en-US" dirty="0" smtClean="0">
                <a:latin typeface="Courier"/>
                <a:cs typeface="Courier"/>
              </a:rPr>
              <a:t>while </a:t>
            </a:r>
            <a:r>
              <a:rPr lang="en-US" dirty="0">
                <a:latin typeface="Courier"/>
                <a:cs typeface="Courier"/>
              </a:rPr>
              <a:t>((j &gt;= 0) &amp;&amp; </a:t>
            </a:r>
            <a:r>
              <a:rPr lang="en-US" dirty="0" smtClean="0">
                <a:latin typeface="Courier"/>
                <a:cs typeface="Courier"/>
              </a:rPr>
              <a:t> 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      (</a:t>
            </a:r>
            <a:r>
              <a:rPr lang="en-US" dirty="0">
                <a:latin typeface="Courier"/>
                <a:cs typeface="Courier"/>
              </a:rPr>
              <a:t>A[j].</a:t>
            </a:r>
            <a:r>
              <a:rPr lang="en-US" dirty="0" err="1">
                <a:latin typeface="Courier"/>
                <a:cs typeface="Courier"/>
              </a:rPr>
              <a:t>compareTo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) &gt; 0))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   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A[j+1] = A[j];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       /</a:t>
            </a:r>
            <a:r>
              <a:rPr lang="en-US" dirty="0">
                <a:latin typeface="Courier"/>
                <a:cs typeface="Courier"/>
              </a:rPr>
              <a:t>/ move </a:t>
            </a:r>
            <a:r>
              <a:rPr lang="en-US" dirty="0" smtClean="0">
                <a:latin typeface="Courier"/>
                <a:cs typeface="Courier"/>
              </a:rPr>
              <a:t>one </a:t>
            </a:r>
            <a:r>
              <a:rPr lang="en-US" dirty="0">
                <a:latin typeface="Courier"/>
                <a:cs typeface="Courier"/>
              </a:rPr>
              <a:t>place to the right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    </a:t>
            </a:r>
            <a:r>
              <a:rPr lang="en-US" dirty="0" smtClean="0">
                <a:latin typeface="Courier"/>
                <a:cs typeface="Courier"/>
              </a:rPr>
              <a:t>j</a:t>
            </a:r>
            <a:r>
              <a:rPr lang="en-US" dirty="0">
                <a:latin typeface="Courier"/>
                <a:cs typeface="Courier"/>
              </a:rPr>
              <a:t>--</a:t>
            </a:r>
            <a:r>
              <a:rPr lang="en-US" dirty="0" smtClean="0">
                <a:latin typeface="Courier"/>
                <a:cs typeface="Courier"/>
              </a:rPr>
              <a:t>; }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     A[</a:t>
            </a:r>
            <a:r>
              <a:rPr lang="en-US" dirty="0">
                <a:latin typeface="Courier"/>
                <a:cs typeface="Courier"/>
              </a:rPr>
              <a:t>j+1] = 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;   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   /</a:t>
            </a:r>
            <a:r>
              <a:rPr lang="en-US" dirty="0">
                <a:latin typeface="Courier"/>
                <a:cs typeface="Courier"/>
              </a:rPr>
              <a:t>/ </a:t>
            </a:r>
            <a:r>
              <a:rPr lang="en-US" dirty="0" smtClean="0">
                <a:latin typeface="Courier"/>
                <a:cs typeface="Courier"/>
              </a:rPr>
              <a:t>insert </a:t>
            </a:r>
            <a:r>
              <a:rPr lang="en-US" dirty="0" err="1">
                <a:latin typeface="Courier"/>
                <a:cs typeface="Courier"/>
              </a:rPr>
              <a:t>kth</a:t>
            </a:r>
            <a:r>
              <a:rPr lang="en-US" dirty="0">
                <a:latin typeface="Courier"/>
                <a:cs typeface="Courier"/>
              </a:rPr>
              <a:t> value </a:t>
            </a:r>
            <a:r>
              <a:rPr lang="en-US" dirty="0" smtClean="0">
                <a:latin typeface="Courier"/>
                <a:cs typeface="Courier"/>
              </a:rPr>
              <a:t>into </a:t>
            </a:r>
            <a:r>
              <a:rPr lang="en-US" dirty="0">
                <a:latin typeface="Courier"/>
                <a:cs typeface="Courier"/>
              </a:rPr>
              <a:t>correct </a:t>
            </a:r>
            <a:r>
              <a:rPr lang="en-US" dirty="0" smtClean="0">
                <a:latin typeface="Courier"/>
                <a:cs typeface="Courier"/>
              </a:rPr>
              <a:t>place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84338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1167" y="787400"/>
            <a:ext cx="34163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165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890"/>
            <a:ext cx="7772400" cy="889000"/>
          </a:xfrm>
        </p:spPr>
        <p:txBody>
          <a:bodyPr/>
          <a:lstStyle/>
          <a:p>
            <a:r>
              <a:rPr lang="en-US" dirty="0" smtClean="0"/>
              <a:t>Complexity of Insertion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9000" y="1509890"/>
            <a:ext cx="7394222" cy="389396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 smtClean="0"/>
              <a:t>The </a:t>
            </a:r>
            <a:r>
              <a:rPr lang="en-US" dirty="0"/>
              <a:t>inner loop can execute a different number of times for every iteration of the outer loop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b="1" i="1" dirty="0"/>
              <a:t>worst</a:t>
            </a:r>
            <a:r>
              <a:rPr lang="en-US" dirty="0"/>
              <a:t> case: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1st iteration of outer loop: inner executes 1 time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2nd iteration of outer loop: inner executes 2 times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3rd iteration of outer loop: inner executes 3 times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...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N-1st iteration of outer loop: inner executes N-1 times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315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9778"/>
            <a:ext cx="6400800" cy="4924072"/>
          </a:xfrm>
        </p:spPr>
        <p:txBody>
          <a:bodyPr>
            <a:normAutofit lnSpcReduction="10000"/>
          </a:bodyPr>
          <a:lstStyle/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r>
              <a:rPr lang="en-US" dirty="0"/>
              <a:t>Note the recoloring of the 3 nodes.</a:t>
            </a:r>
          </a:p>
          <a:p>
            <a:pPr algn="l"/>
            <a:r>
              <a:rPr lang="en-US" dirty="0"/>
              <a:t>Now it is a valid red-black tree.</a:t>
            </a:r>
          </a:p>
          <a:p>
            <a:pPr algn="l"/>
            <a:r>
              <a:rPr lang="en-US" dirty="0"/>
              <a:t>Why?</a:t>
            </a:r>
          </a:p>
          <a:p>
            <a:pPr algn="l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54229"/>
          <a:stretch/>
        </p:blipFill>
        <p:spPr>
          <a:xfrm>
            <a:off x="726722" y="479778"/>
            <a:ext cx="7493000" cy="297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97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So </a:t>
            </a:r>
            <a:r>
              <a:rPr lang="en-US" dirty="0"/>
              <a:t>we get:</a:t>
            </a:r>
          </a:p>
          <a:p>
            <a:pPr algn="l"/>
            <a:r>
              <a:rPr lang="en-US" dirty="0" smtClean="0"/>
              <a:t>      1 </a:t>
            </a:r>
            <a:r>
              <a:rPr lang="en-US" dirty="0"/>
              <a:t>+ 2 + ... + N-1</a:t>
            </a:r>
          </a:p>
          <a:p>
            <a:pPr algn="l"/>
            <a:r>
              <a:rPr lang="en-US" dirty="0" smtClean="0"/>
              <a:t> which </a:t>
            </a:r>
            <a:r>
              <a:rPr lang="en-US" dirty="0"/>
              <a:t>is still O(N</a:t>
            </a:r>
            <a:r>
              <a:rPr lang="en-US" baseline="30000" dirty="0"/>
              <a:t>2</a:t>
            </a:r>
            <a:r>
              <a:rPr lang="en-US" dirty="0"/>
              <a:t>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472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05557"/>
            <a:ext cx="7772400" cy="8325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 hum! Why another O(N</a:t>
            </a:r>
            <a:r>
              <a:rPr lang="en-US" baseline="30000" dirty="0" smtClean="0"/>
              <a:t>2</a:t>
            </a:r>
            <a:r>
              <a:rPr lang="en-US" dirty="0" smtClean="0"/>
              <a:t>) Sort?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32137"/>
            <a:ext cx="6400800" cy="4335641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What if the array is already sorted?</a:t>
            </a:r>
          </a:p>
          <a:p>
            <a:pPr algn="l"/>
            <a:r>
              <a:rPr lang="en-US" dirty="0" smtClean="0"/>
              <a:t>The inner loop never executes!</a:t>
            </a:r>
          </a:p>
          <a:p>
            <a:pPr algn="l"/>
            <a:r>
              <a:rPr lang="en-US" dirty="0" smtClean="0"/>
              <a:t>Run-time is O(N)!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What if array is “mostly” sorted?</a:t>
            </a:r>
          </a:p>
          <a:p>
            <a:pPr algn="l"/>
            <a:r>
              <a:rPr lang="en-US" dirty="0" smtClean="0"/>
              <a:t>If only k elements of N total are “out of order” time is O(k * N).</a:t>
            </a:r>
          </a:p>
          <a:p>
            <a:pPr algn="l"/>
            <a:r>
              <a:rPr lang="en-US" dirty="0" smtClean="0"/>
              <a:t>If k &lt;&lt; N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run-time is O(N)!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333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1445"/>
            <a:ext cx="7772400" cy="9736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if Array is in Reverse Order?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65111"/>
            <a:ext cx="6601178" cy="3738739"/>
          </a:xfrm>
        </p:spPr>
        <p:txBody>
          <a:bodyPr/>
          <a:lstStyle/>
          <a:p>
            <a:pPr algn="l"/>
            <a:r>
              <a:rPr lang="en-US" dirty="0" smtClean="0"/>
              <a:t>Worst possible situation – inner loop executes maximum number of iterations.</a:t>
            </a:r>
          </a:p>
          <a:p>
            <a:pPr algn="l"/>
            <a:r>
              <a:rPr lang="en-US" dirty="0" smtClean="0"/>
              <a:t>Solution?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Create right-to left version of insertion sort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Reverse array before and after sort!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11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1"/>
            <a:ext cx="7772400" cy="1018822"/>
          </a:xfrm>
        </p:spPr>
        <p:txBody>
          <a:bodyPr/>
          <a:lstStyle/>
          <a:p>
            <a:r>
              <a:rPr lang="en-US" dirty="0" smtClean="0"/>
              <a:t>Merge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79223"/>
            <a:ext cx="6400800" cy="3724627"/>
          </a:xfrm>
        </p:spPr>
        <p:txBody>
          <a:bodyPr/>
          <a:lstStyle/>
          <a:p>
            <a:pPr algn="l"/>
            <a:r>
              <a:rPr lang="en-US" dirty="0" smtClean="0"/>
              <a:t>Unlike the previous two sorts, a merge sort requires only </a:t>
            </a:r>
            <a:r>
              <a:rPr lang="en-US" i="1" dirty="0" smtClean="0"/>
              <a:t>O(N log N) </a:t>
            </a:r>
            <a:r>
              <a:rPr lang="en-US" dirty="0" smtClean="0"/>
              <a:t>time. For large arrays, this can be a very substantial advantage.</a:t>
            </a:r>
          </a:p>
          <a:p>
            <a:pPr algn="l"/>
            <a:r>
              <a:rPr lang="en-US" dirty="0" smtClean="0"/>
              <a:t>For example, if N = 1,000,000, N</a:t>
            </a:r>
            <a:r>
              <a:rPr lang="en-US" baseline="30000" dirty="0" smtClean="0"/>
              <a:t>2</a:t>
            </a:r>
            <a:r>
              <a:rPr lang="en-US" dirty="0" smtClean="0"/>
              <a:t> is 1,000,000,000,ooo whereas </a:t>
            </a:r>
            <a:r>
              <a:rPr lang="en-US" dirty="0"/>
              <a:t>N log </a:t>
            </a:r>
            <a:r>
              <a:rPr lang="en-US" dirty="0" smtClean="0"/>
              <a:t>N is less than 20,000,000.</a:t>
            </a:r>
          </a:p>
          <a:p>
            <a:pPr algn="l"/>
            <a:r>
              <a:rPr lang="en-US" dirty="0" smtClean="0"/>
              <a:t>A 50,000 to 1 ratio!</a:t>
            </a:r>
          </a:p>
          <a:p>
            <a:pPr algn="l"/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089053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The key insight is that  we can </a:t>
            </a:r>
            <a:r>
              <a:rPr lang="en-US" i="1" dirty="0" smtClean="0"/>
              <a:t>merge</a:t>
            </a:r>
            <a:r>
              <a:rPr lang="en-US" dirty="0" smtClean="0"/>
              <a:t> two </a:t>
            </a:r>
            <a:r>
              <a:rPr lang="en-US" i="1" dirty="0" smtClean="0"/>
              <a:t>sorted</a:t>
            </a:r>
            <a:r>
              <a:rPr lang="en-US" dirty="0" smtClean="0"/>
              <a:t> arrays of size N/2 in linear (O(N)) time.</a:t>
            </a:r>
          </a:p>
          <a:p>
            <a:pPr algn="l"/>
            <a:r>
              <a:rPr lang="en-US" dirty="0" smtClean="0"/>
              <a:t>You </a:t>
            </a:r>
            <a:r>
              <a:rPr lang="en-US" dirty="0"/>
              <a:t>just step through the two arrays, always choosing the </a:t>
            </a:r>
            <a:r>
              <a:rPr lang="en-US" i="1" dirty="0"/>
              <a:t>smaller</a:t>
            </a:r>
            <a:r>
              <a:rPr lang="en-US" dirty="0"/>
              <a:t> of the two values to put into the final array (and only advancing in the array from which you took the smaller value). 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974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52058"/>
          <a:stretch/>
        </p:blipFill>
        <p:spPr>
          <a:xfrm>
            <a:off x="1600200" y="1538111"/>
            <a:ext cx="5925110" cy="328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085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36214"/>
          <a:stretch/>
        </p:blipFill>
        <p:spPr>
          <a:xfrm>
            <a:off x="1600200" y="762001"/>
            <a:ext cx="5925110" cy="4374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21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4445"/>
            <a:ext cx="7772400" cy="79022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we get those sorted halves?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38111"/>
            <a:ext cx="6400800" cy="3865739"/>
          </a:xfrm>
        </p:spPr>
        <p:txBody>
          <a:bodyPr/>
          <a:lstStyle/>
          <a:p>
            <a:pPr algn="l"/>
            <a:r>
              <a:rPr lang="en-US" dirty="0" smtClean="0"/>
              <a:t>Recursion!</a:t>
            </a:r>
          </a:p>
          <a:p>
            <a:pPr algn="l"/>
            <a:endParaRPr lang="en-US" dirty="0" smtClean="0"/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Divide </a:t>
            </a:r>
            <a:r>
              <a:rPr lang="en-US" dirty="0"/>
              <a:t>the array into two halves.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/>
              <a:t>Recursively, sort the left half.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/>
              <a:t>Recursively, sort the right half.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/>
              <a:t>Merge the two sorted halves.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717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2667"/>
            <a:ext cx="6400800" cy="4811183"/>
          </a:xfrm>
        </p:spPr>
        <p:txBody>
          <a:bodyPr/>
          <a:lstStyle/>
          <a:p>
            <a:pPr algn="l"/>
            <a:r>
              <a:rPr lang="en-US" dirty="0" smtClean="0"/>
              <a:t>The base case is an array of size 1 – it’s trivially sorted.</a:t>
            </a:r>
          </a:p>
          <a:p>
            <a:pPr algn="l"/>
            <a:r>
              <a:rPr lang="en-US" dirty="0" smtClean="0"/>
              <a:t>To access sub arrays, we use the whole original array, with two index values (</a:t>
            </a:r>
            <a:r>
              <a:rPr lang="en-US" dirty="0" smtClean="0">
                <a:latin typeface="Courier"/>
                <a:cs typeface="Courier"/>
              </a:rPr>
              <a:t>low</a:t>
            </a:r>
            <a:r>
              <a:rPr lang="en-US" dirty="0" smtClean="0"/>
              <a:t> and </a:t>
            </a:r>
            <a:r>
              <a:rPr lang="en-US" dirty="0" smtClean="0">
                <a:latin typeface="Courier"/>
                <a:cs typeface="Courier"/>
              </a:rPr>
              <a:t>high</a:t>
            </a:r>
            <a:r>
              <a:rPr lang="en-US" dirty="0" smtClean="0"/>
              <a:t>) that determine the fraction of the array we may access.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If </a:t>
            </a:r>
            <a:r>
              <a:rPr lang="en-US" dirty="0" smtClean="0">
                <a:latin typeface="Courier"/>
                <a:cs typeface="Courier"/>
              </a:rPr>
              <a:t>high == low</a:t>
            </a:r>
            <a:r>
              <a:rPr lang="en-US" dirty="0" smtClean="0"/>
              <a:t>, we have the trivial base case.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084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7222" y="592667"/>
            <a:ext cx="7309556" cy="4811183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We start with a user-level method, that asks for a sort of an entire array:</a:t>
            </a:r>
          </a:p>
          <a:p>
            <a:pPr algn="l"/>
            <a:endParaRPr lang="en-US" dirty="0"/>
          </a:p>
          <a:p>
            <a:pPr algn="l"/>
            <a:r>
              <a:rPr lang="en-US" dirty="0" smtClean="0">
                <a:latin typeface="Courier"/>
                <a:cs typeface="Courier"/>
              </a:rPr>
              <a:t>public static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  &lt;</a:t>
            </a:r>
            <a:r>
              <a:rPr lang="en-US" dirty="0">
                <a:latin typeface="Courier"/>
                <a:cs typeface="Courier"/>
              </a:rPr>
              <a:t>E extends Comparable&lt;E&gt;</a:t>
            </a:r>
            <a:r>
              <a:rPr lang="en-US" dirty="0" smtClean="0">
                <a:latin typeface="Courier"/>
                <a:cs typeface="Courier"/>
              </a:rPr>
              <a:t>&gt;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  void </a:t>
            </a:r>
            <a:r>
              <a:rPr lang="en-US" dirty="0" err="1">
                <a:latin typeface="Courier"/>
                <a:cs typeface="Courier"/>
              </a:rPr>
              <a:t>mergeSort</a:t>
            </a:r>
            <a:r>
              <a:rPr lang="en-US" dirty="0">
                <a:latin typeface="Courier"/>
                <a:cs typeface="Courier"/>
              </a:rPr>
              <a:t>(E[] A)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</a:t>
            </a:r>
            <a:r>
              <a:rPr lang="en-US" dirty="0" err="1" smtClean="0">
                <a:latin typeface="Courier"/>
                <a:cs typeface="Courier"/>
              </a:rPr>
              <a:t>mergeAux</a:t>
            </a:r>
            <a:r>
              <a:rPr lang="en-US" dirty="0">
                <a:latin typeface="Courier"/>
                <a:cs typeface="Courier"/>
              </a:rPr>
              <a:t>(A, 0, </a:t>
            </a:r>
            <a:r>
              <a:rPr lang="en-US" dirty="0" err="1">
                <a:latin typeface="Courier"/>
                <a:cs typeface="Courier"/>
              </a:rPr>
              <a:t>A.length</a:t>
            </a:r>
            <a:r>
              <a:rPr lang="en-US" dirty="0">
                <a:latin typeface="Courier"/>
                <a:cs typeface="Courier"/>
              </a:rPr>
              <a:t> - 1);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   /</a:t>
            </a:r>
            <a:r>
              <a:rPr lang="en-US" dirty="0">
                <a:latin typeface="Courier"/>
                <a:cs typeface="Courier"/>
              </a:rPr>
              <a:t>/ call the aux. function to </a:t>
            </a:r>
            <a:r>
              <a:rPr lang="en-US" dirty="0" smtClean="0">
                <a:latin typeface="Courier"/>
                <a:cs typeface="Courier"/>
              </a:rPr>
              <a:t>do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 //  </a:t>
            </a:r>
            <a:r>
              <a:rPr lang="en-US" dirty="0">
                <a:latin typeface="Courier"/>
                <a:cs typeface="Courier"/>
              </a:rPr>
              <a:t>all the work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143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800" y="660401"/>
            <a:ext cx="7772400" cy="764822"/>
          </a:xfrm>
        </p:spPr>
        <p:txBody>
          <a:bodyPr/>
          <a:lstStyle/>
          <a:p>
            <a:r>
              <a:rPr lang="en-US" dirty="0" smtClean="0"/>
              <a:t>Recoloring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63889"/>
            <a:ext cx="6400800" cy="3753555"/>
          </a:xfrm>
        </p:spPr>
        <p:txBody>
          <a:bodyPr/>
          <a:lstStyle/>
          <a:p>
            <a:pPr algn="l"/>
            <a:r>
              <a:rPr lang="en-US" dirty="0" smtClean="0"/>
              <a:t>We know P and K are both red. If S, P’s sibling, is also red we do a </a:t>
            </a:r>
            <a:r>
              <a:rPr lang="en-US" i="1" dirty="0" smtClean="0"/>
              <a:t>recoloring </a:t>
            </a:r>
            <a:r>
              <a:rPr lang="en-US" dirty="0" smtClean="0"/>
              <a:t>– P and S become black: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473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9001" y="776110"/>
            <a:ext cx="7196666" cy="5192889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 smtClean="0">
                <a:latin typeface="Courier"/>
                <a:cs typeface="Courier"/>
              </a:rPr>
              <a:t>private </a:t>
            </a:r>
            <a:r>
              <a:rPr lang="en-US" dirty="0">
                <a:latin typeface="Courier"/>
                <a:cs typeface="Courier"/>
              </a:rPr>
              <a:t>static &lt;E extends Comparable&lt;E&gt;</a:t>
            </a:r>
            <a:r>
              <a:rPr lang="en-US" dirty="0" smtClean="0">
                <a:latin typeface="Courier"/>
                <a:cs typeface="Courier"/>
              </a:rPr>
              <a:t>&gt;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void </a:t>
            </a:r>
            <a:r>
              <a:rPr lang="en-US" dirty="0" err="1">
                <a:latin typeface="Courier"/>
                <a:cs typeface="Courier"/>
              </a:rPr>
              <a:t>mergeAux</a:t>
            </a:r>
            <a:r>
              <a:rPr lang="en-US" dirty="0">
                <a:latin typeface="Courier"/>
                <a:cs typeface="Courier"/>
              </a:rPr>
              <a:t>(E[] A,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low,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high)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// base case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if (low == high) return;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// recursive case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// Step 1: Find the middle of the array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//   (</a:t>
            </a:r>
            <a:r>
              <a:rPr lang="en-US" dirty="0">
                <a:latin typeface="Courier"/>
                <a:cs typeface="Courier"/>
              </a:rPr>
              <a:t>conceptually, divide it in half)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err="1">
                <a:latin typeface="Courier"/>
                <a:cs typeface="Courier"/>
              </a:rPr>
              <a:t>int</a:t>
            </a:r>
            <a:r>
              <a:rPr lang="en-US" dirty="0">
                <a:latin typeface="Courier"/>
                <a:cs typeface="Courier"/>
              </a:rPr>
              <a:t> mid = (low + high) / 2;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// Steps 2 and 3: Sort the 2 halves of A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err="1">
                <a:latin typeface="Courier"/>
                <a:cs typeface="Courier"/>
              </a:rPr>
              <a:t>mergeAux</a:t>
            </a:r>
            <a:r>
              <a:rPr lang="en-US" dirty="0">
                <a:latin typeface="Courier"/>
                <a:cs typeface="Courier"/>
              </a:rPr>
              <a:t>(A, low, mid);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err="1">
                <a:latin typeface="Courier"/>
                <a:cs typeface="Courier"/>
              </a:rPr>
              <a:t>mergeAux</a:t>
            </a:r>
            <a:r>
              <a:rPr lang="en-US" dirty="0">
                <a:latin typeface="Courier"/>
                <a:cs typeface="Courier"/>
              </a:rPr>
              <a:t>(A, mid+1, high);</a:t>
            </a:r>
          </a:p>
        </p:txBody>
      </p:sp>
    </p:spTree>
    <p:extLst>
      <p:ext uri="{BB962C8B-B14F-4D97-AF65-F5344CB8AC3E}">
        <p14:creationId xmlns:p14="http://schemas.microsoft.com/office/powerpoint/2010/main" val="1861443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666" y="776111"/>
            <a:ext cx="8071555" cy="5023556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latin typeface="Courier"/>
                <a:cs typeface="Courier"/>
              </a:rPr>
              <a:t>// </a:t>
            </a:r>
            <a:r>
              <a:rPr lang="en-US" dirty="0">
                <a:latin typeface="Courier"/>
                <a:cs typeface="Courier"/>
              </a:rPr>
              <a:t>Step 4: Merge sorted halves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//into </a:t>
            </a:r>
            <a:r>
              <a:rPr lang="en-US" dirty="0">
                <a:latin typeface="Courier"/>
                <a:cs typeface="Courier"/>
              </a:rPr>
              <a:t>an auxiliary array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E</a:t>
            </a:r>
            <a:r>
              <a:rPr lang="en-US" dirty="0">
                <a:latin typeface="Courier"/>
                <a:cs typeface="Courier"/>
              </a:rPr>
              <a:t>[] 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 =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(</a:t>
            </a:r>
            <a:r>
              <a:rPr lang="en-US" dirty="0">
                <a:latin typeface="Courier"/>
                <a:cs typeface="Courier"/>
              </a:rPr>
              <a:t>E[]</a:t>
            </a:r>
            <a:r>
              <a:rPr lang="en-US" dirty="0" smtClean="0">
                <a:latin typeface="Courier"/>
                <a:cs typeface="Courier"/>
              </a:rPr>
              <a:t>) (</a:t>
            </a:r>
            <a:r>
              <a:rPr lang="en-US" dirty="0">
                <a:latin typeface="Courier"/>
                <a:cs typeface="Courier"/>
              </a:rPr>
              <a:t>new Comparable[high-low+1]);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left = low</a:t>
            </a:r>
            <a:r>
              <a:rPr lang="en-US" dirty="0" smtClean="0">
                <a:latin typeface="Courier"/>
                <a:cs typeface="Courier"/>
              </a:rPr>
              <a:t>;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dirty="0">
                <a:latin typeface="Courier"/>
                <a:cs typeface="Courier"/>
              </a:rPr>
              <a:t>/ index </a:t>
            </a:r>
            <a:r>
              <a:rPr lang="en-US" dirty="0" smtClean="0">
                <a:latin typeface="Courier"/>
                <a:cs typeface="Courier"/>
              </a:rPr>
              <a:t>to </a:t>
            </a:r>
            <a:r>
              <a:rPr lang="en-US" dirty="0">
                <a:latin typeface="Courier"/>
                <a:cs typeface="Courier"/>
              </a:rPr>
              <a:t>left half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right = mid+1;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dirty="0">
                <a:latin typeface="Courier"/>
                <a:cs typeface="Courier"/>
              </a:rPr>
              <a:t>/ index into right half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pos</a:t>
            </a:r>
            <a:r>
              <a:rPr lang="en-US" dirty="0">
                <a:latin typeface="Courier"/>
                <a:cs typeface="Courier"/>
              </a:rPr>
              <a:t> = 0;   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// index into </a:t>
            </a:r>
            <a:r>
              <a:rPr lang="en-US" dirty="0" err="1">
                <a:latin typeface="Courier"/>
                <a:cs typeface="Courier"/>
              </a:rPr>
              <a:t>tmp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625324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3556" y="776110"/>
            <a:ext cx="7041444" cy="5263445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>
                <a:latin typeface="Courier"/>
                <a:cs typeface="Courier"/>
              </a:rPr>
              <a:t>while ((left &lt;= mid) &amp;&amp; (right &lt;= high))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// choose the smaller of the two values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// copy that value into 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[</a:t>
            </a:r>
            <a:r>
              <a:rPr lang="en-US" dirty="0" err="1">
                <a:latin typeface="Courier"/>
                <a:cs typeface="Courier"/>
              </a:rPr>
              <a:t>pos</a:t>
            </a:r>
            <a:r>
              <a:rPr lang="en-US" dirty="0">
                <a:latin typeface="Courier"/>
                <a:cs typeface="Courier"/>
              </a:rPr>
              <a:t>]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// increment either left or </a:t>
            </a:r>
            <a:r>
              <a:rPr lang="en-US" dirty="0" smtClean="0">
                <a:latin typeface="Courier"/>
                <a:cs typeface="Courier"/>
              </a:rPr>
              <a:t>right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// increment </a:t>
            </a:r>
            <a:r>
              <a:rPr lang="en-US" dirty="0" err="1">
                <a:latin typeface="Courier"/>
                <a:cs typeface="Courier"/>
              </a:rPr>
              <a:t>pos</a:t>
            </a:r>
            <a:endParaRPr lang="en-US" dirty="0">
              <a:latin typeface="Courier"/>
              <a:cs typeface="Courier"/>
            </a:endParaRPr>
          </a:p>
          <a:p>
            <a:pPr algn="l"/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   if (A[left].</a:t>
            </a:r>
            <a:r>
              <a:rPr lang="en-US" dirty="0" err="1">
                <a:latin typeface="Courier"/>
                <a:cs typeface="Courier"/>
              </a:rPr>
              <a:t>compareTo</a:t>
            </a:r>
            <a:r>
              <a:rPr lang="en-US" dirty="0">
                <a:latin typeface="Courier"/>
                <a:cs typeface="Courier"/>
              </a:rPr>
              <a:t>(A[right] &lt;= 0)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   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[</a:t>
            </a:r>
            <a:r>
              <a:rPr lang="en-US" dirty="0" err="1">
                <a:latin typeface="Courier"/>
                <a:cs typeface="Courier"/>
              </a:rPr>
              <a:t>pos</a:t>
            </a:r>
            <a:r>
              <a:rPr lang="en-US" dirty="0">
                <a:latin typeface="Courier"/>
                <a:cs typeface="Courier"/>
              </a:rPr>
              <a:t>] = A[left];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   left++</a:t>
            </a:r>
            <a:r>
              <a:rPr lang="en-US" dirty="0" smtClean="0">
                <a:latin typeface="Courier"/>
                <a:cs typeface="Courier"/>
              </a:rPr>
              <a:t>; }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da-DK" dirty="0" smtClean="0">
                <a:latin typeface="Courier"/>
                <a:cs typeface="Courier"/>
              </a:rPr>
              <a:t>    </a:t>
            </a:r>
            <a:r>
              <a:rPr lang="da-DK" dirty="0" err="1" smtClean="0">
                <a:latin typeface="Courier"/>
                <a:cs typeface="Courier"/>
              </a:rPr>
              <a:t>else</a:t>
            </a:r>
            <a:r>
              <a:rPr lang="da-DK" dirty="0" smtClean="0">
                <a:latin typeface="Courier"/>
                <a:cs typeface="Courier"/>
              </a:rPr>
              <a:t> </a:t>
            </a:r>
            <a:r>
              <a:rPr lang="da-DK" dirty="0">
                <a:latin typeface="Courier"/>
                <a:cs typeface="Courier"/>
              </a:rPr>
              <a:t>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   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[</a:t>
            </a:r>
            <a:r>
              <a:rPr lang="en-US" dirty="0" err="1">
                <a:latin typeface="Courier"/>
                <a:cs typeface="Courier"/>
              </a:rPr>
              <a:t>pos</a:t>
            </a:r>
            <a:r>
              <a:rPr lang="en-US" dirty="0">
                <a:latin typeface="Courier"/>
                <a:cs typeface="Courier"/>
              </a:rPr>
              <a:t>] = A[right];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    right++</a:t>
            </a:r>
            <a:r>
              <a:rPr lang="en-US" dirty="0" smtClean="0">
                <a:latin typeface="Courier"/>
                <a:cs typeface="Courier"/>
              </a:rPr>
              <a:t>;}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err="1">
                <a:latin typeface="Courier"/>
                <a:cs typeface="Courier"/>
              </a:rPr>
              <a:t>pos</a:t>
            </a:r>
            <a:r>
              <a:rPr lang="en-US" dirty="0">
                <a:latin typeface="Courier"/>
                <a:cs typeface="Courier"/>
              </a:rPr>
              <a:t>++;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04891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778" y="776111"/>
            <a:ext cx="8198555" cy="543277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>
                <a:latin typeface="Courier"/>
                <a:cs typeface="Courier"/>
              </a:rPr>
              <a:t>// </a:t>
            </a:r>
            <a:r>
              <a:rPr lang="en-US" dirty="0" smtClean="0">
                <a:latin typeface="Courier"/>
                <a:cs typeface="Courier"/>
              </a:rPr>
              <a:t>If one </a:t>
            </a:r>
            <a:r>
              <a:rPr lang="en-US" dirty="0">
                <a:latin typeface="Courier"/>
                <a:cs typeface="Courier"/>
              </a:rPr>
              <a:t>of the </a:t>
            </a:r>
            <a:r>
              <a:rPr lang="en-US" dirty="0" smtClean="0">
                <a:latin typeface="Courier"/>
                <a:cs typeface="Courier"/>
              </a:rPr>
              <a:t>sorted </a:t>
            </a:r>
            <a:r>
              <a:rPr lang="en-US" dirty="0">
                <a:latin typeface="Courier"/>
                <a:cs typeface="Courier"/>
              </a:rPr>
              <a:t>halves </a:t>
            </a:r>
            <a:r>
              <a:rPr lang="en-US" dirty="0" smtClean="0">
                <a:latin typeface="Courier"/>
                <a:cs typeface="Courier"/>
              </a:rPr>
              <a:t>"runs </a:t>
            </a:r>
            <a:r>
              <a:rPr lang="en-US" dirty="0">
                <a:latin typeface="Courier"/>
                <a:cs typeface="Courier"/>
              </a:rPr>
              <a:t>out" 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//  of </a:t>
            </a:r>
            <a:r>
              <a:rPr lang="en-US" dirty="0">
                <a:latin typeface="Courier"/>
                <a:cs typeface="Courier"/>
              </a:rPr>
              <a:t>values, </a:t>
            </a:r>
            <a:r>
              <a:rPr lang="en-US" dirty="0" smtClean="0">
                <a:latin typeface="Courier"/>
                <a:cs typeface="Courier"/>
              </a:rPr>
              <a:t>copy any remaining 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// values to </a:t>
            </a:r>
            <a:r>
              <a:rPr lang="en-US" dirty="0" err="1">
                <a:latin typeface="Courier"/>
                <a:cs typeface="Courier"/>
              </a:rPr>
              <a:t>tmp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// Note: only 1 of </a:t>
            </a:r>
            <a:r>
              <a:rPr lang="en-US" dirty="0" smtClean="0">
                <a:latin typeface="Courier"/>
                <a:cs typeface="Courier"/>
              </a:rPr>
              <a:t>the loops </a:t>
            </a:r>
            <a:r>
              <a:rPr lang="en-US" dirty="0">
                <a:latin typeface="Courier"/>
                <a:cs typeface="Courier"/>
              </a:rPr>
              <a:t>will </a:t>
            </a:r>
            <a:r>
              <a:rPr lang="en-US" dirty="0" smtClean="0">
                <a:latin typeface="Courier"/>
                <a:cs typeface="Courier"/>
              </a:rPr>
              <a:t>execute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>
                <a:latin typeface="Courier"/>
                <a:cs typeface="Courier"/>
              </a:rPr>
              <a:t>while (left &lt;= mid)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[</a:t>
            </a:r>
            <a:r>
              <a:rPr lang="en-US" dirty="0" err="1">
                <a:latin typeface="Courier"/>
                <a:cs typeface="Courier"/>
              </a:rPr>
              <a:t>pos</a:t>
            </a:r>
            <a:r>
              <a:rPr lang="en-US" dirty="0">
                <a:latin typeface="Courier"/>
                <a:cs typeface="Courier"/>
              </a:rPr>
              <a:t>] = A[left]; 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left++;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err="1">
                <a:latin typeface="Courier"/>
                <a:cs typeface="Courier"/>
              </a:rPr>
              <a:t>pos</a:t>
            </a:r>
            <a:r>
              <a:rPr lang="en-US" dirty="0">
                <a:latin typeface="Courier"/>
                <a:cs typeface="Courier"/>
              </a:rPr>
              <a:t>++</a:t>
            </a:r>
            <a:r>
              <a:rPr lang="en-US" dirty="0" smtClean="0">
                <a:latin typeface="Courier"/>
                <a:cs typeface="Courier"/>
              </a:rPr>
              <a:t>; }</a:t>
            </a:r>
            <a:endParaRPr lang="en-US" dirty="0">
              <a:latin typeface="Courier"/>
              <a:cs typeface="Courier"/>
            </a:endParaRPr>
          </a:p>
          <a:p>
            <a:pPr algn="l"/>
            <a:r>
              <a:rPr lang="en-US" dirty="0" smtClean="0">
                <a:latin typeface="Courier"/>
                <a:cs typeface="Courier"/>
              </a:rPr>
              <a:t>while </a:t>
            </a:r>
            <a:r>
              <a:rPr lang="en-US" dirty="0">
                <a:latin typeface="Courier"/>
                <a:cs typeface="Courier"/>
              </a:rPr>
              <a:t>(right &lt;= high) {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[</a:t>
            </a:r>
            <a:r>
              <a:rPr lang="en-US" dirty="0" err="1">
                <a:latin typeface="Courier"/>
                <a:cs typeface="Courier"/>
              </a:rPr>
              <a:t>pos</a:t>
            </a:r>
            <a:r>
              <a:rPr lang="en-US" dirty="0">
                <a:latin typeface="Courier"/>
                <a:cs typeface="Courier"/>
              </a:rPr>
              <a:t>] = A[right]; 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smtClean="0">
                <a:latin typeface="Courier"/>
                <a:cs typeface="Courier"/>
              </a:rPr>
              <a:t>right++;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    </a:t>
            </a:r>
            <a:r>
              <a:rPr lang="en-US" dirty="0" err="1" smtClean="0">
                <a:latin typeface="Courier"/>
                <a:cs typeface="Courier"/>
              </a:rPr>
              <a:t>pos</a:t>
            </a:r>
            <a:r>
              <a:rPr lang="en-US" dirty="0" smtClean="0">
                <a:latin typeface="Courier"/>
                <a:cs typeface="Courier"/>
              </a:rPr>
              <a:t>++; }</a:t>
            </a:r>
          </a:p>
          <a:p>
            <a:pPr algn="l"/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// </a:t>
            </a:r>
            <a:r>
              <a:rPr lang="en-US" dirty="0" smtClean="0">
                <a:latin typeface="Courier"/>
                <a:cs typeface="Courier"/>
              </a:rPr>
              <a:t>answer is in 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; copy </a:t>
            </a:r>
            <a:r>
              <a:rPr lang="en-US" dirty="0" smtClean="0">
                <a:latin typeface="Courier"/>
                <a:cs typeface="Courier"/>
              </a:rPr>
              <a:t>back </a:t>
            </a:r>
            <a:r>
              <a:rPr lang="en-US" dirty="0">
                <a:latin typeface="Courier"/>
                <a:cs typeface="Courier"/>
              </a:rPr>
              <a:t>into A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 err="1">
                <a:latin typeface="Courier"/>
                <a:cs typeface="Courier"/>
              </a:rPr>
              <a:t>arraycopy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tmp</a:t>
            </a:r>
            <a:r>
              <a:rPr lang="en-US" dirty="0">
                <a:latin typeface="Courier"/>
                <a:cs typeface="Courier"/>
              </a:rPr>
              <a:t>, 0, A, low, </a:t>
            </a:r>
            <a:r>
              <a:rPr lang="en-US" dirty="0" err="1">
                <a:latin typeface="Courier"/>
                <a:cs typeface="Courier"/>
              </a:rPr>
              <a:t>tmp.length</a:t>
            </a:r>
            <a:r>
              <a:rPr lang="en-US" dirty="0">
                <a:latin typeface="Courier"/>
                <a:cs typeface="Courier"/>
              </a:rPr>
              <a:t>)</a:t>
            </a:r>
            <a:r>
              <a:rPr lang="en-US" dirty="0" smtClean="0">
                <a:latin typeface="Courier"/>
                <a:cs typeface="Courier"/>
              </a:rPr>
              <a:t>;</a:t>
            </a:r>
          </a:p>
          <a:p>
            <a:pPr algn="l"/>
            <a:r>
              <a:rPr lang="en-US" dirty="0">
                <a:latin typeface="Courier"/>
                <a:cs typeface="Courier"/>
              </a:rPr>
              <a:t>}</a:t>
            </a:r>
            <a:endParaRPr lang="en-US" dirty="0" smtClean="0">
              <a:latin typeface="Courier"/>
              <a:cs typeface="Courier"/>
            </a:endParaRPr>
          </a:p>
          <a:p>
            <a:pPr algn="l"/>
            <a:endParaRPr lang="en-US" dirty="0">
              <a:latin typeface="Courier"/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258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8269"/>
            <a:ext cx="7772400" cy="1470025"/>
          </a:xfrm>
        </p:spPr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63889"/>
            <a:ext cx="6400800" cy="3639961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Some algorithms operate in two steps: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First, the problem is broken into smaller pieces. Each piece is solved independently.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 Then each “sub solution” is combined into a complete solution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This approach is called </a:t>
            </a:r>
            <a:r>
              <a:rPr lang="en-US" i="1" dirty="0" smtClean="0"/>
              <a:t>“divide and 	conquer”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78272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76111"/>
            <a:ext cx="6400800" cy="5023556"/>
          </a:xfrm>
        </p:spPr>
        <p:txBody>
          <a:bodyPr/>
          <a:lstStyle/>
          <a:p>
            <a:pPr algn="l"/>
            <a:r>
              <a:rPr lang="en-US" dirty="0" smtClean="0"/>
              <a:t>Google searches operate in this manner: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A query is sent to hundreds (or thousands) of query servers. Each server handles a small fraction of Google’s knowledge space.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After possible solutions are returned</a:t>
            </a:r>
            <a:r>
              <a:rPr lang="en-US" smtClean="0"/>
              <a:t>, they </a:t>
            </a:r>
            <a:r>
              <a:rPr lang="en-US" dirty="0" smtClean="0"/>
              <a:t>are ranked and merged to create the reply sent to the user.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023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1445"/>
            <a:ext cx="7772400" cy="119944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Merge Sort uses Divide and Conquer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74333"/>
            <a:ext cx="6400800" cy="3329517"/>
          </a:xfrm>
        </p:spPr>
        <p:txBody>
          <a:bodyPr/>
          <a:lstStyle/>
          <a:p>
            <a:pPr algn="l"/>
            <a:r>
              <a:rPr lang="en-US" dirty="0" smtClean="0"/>
              <a:t>Arrays are first repeatedly split, until size 1 arrays are reached.</a:t>
            </a:r>
          </a:p>
          <a:p>
            <a:pPr algn="l"/>
            <a:r>
              <a:rPr lang="en-US" dirty="0" smtClean="0"/>
              <a:t>Then sorted sub arrays are merged, forming progressively larger sorted pieces, until a complete sorted array is built.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586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76111"/>
            <a:ext cx="6400800" cy="502355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378" y="1181100"/>
            <a:ext cx="5130800" cy="448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9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818443"/>
          </a:xfrm>
        </p:spPr>
        <p:txBody>
          <a:bodyPr/>
          <a:lstStyle/>
          <a:p>
            <a:r>
              <a:rPr lang="en-US" dirty="0" smtClean="0"/>
              <a:t>Complexity of Merge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07444"/>
            <a:ext cx="6400800" cy="3696406"/>
          </a:xfrm>
        </p:spPr>
        <p:txBody>
          <a:bodyPr/>
          <a:lstStyle/>
          <a:p>
            <a:pPr algn="l"/>
            <a:r>
              <a:rPr lang="en-US" dirty="0" smtClean="0"/>
              <a:t>Consider the call tree:</a:t>
            </a:r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smtClean="0"/>
              <a:t>There are log(N) “levels”</a:t>
            </a:r>
          </a:p>
          <a:p>
            <a:pPr algn="l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387600"/>
            <a:ext cx="57785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492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76111"/>
            <a:ext cx="6400800" cy="5023556"/>
          </a:xfrm>
        </p:spPr>
        <p:txBody>
          <a:bodyPr/>
          <a:lstStyle/>
          <a:p>
            <a:pPr algn="l"/>
            <a:r>
              <a:rPr lang="en-US" dirty="0" smtClean="0"/>
              <a:t>At each level, O(N) work is done. </a:t>
            </a:r>
          </a:p>
          <a:p>
            <a:pPr algn="l"/>
            <a:r>
              <a:rPr lang="en-US" dirty="0" smtClean="0"/>
              <a:t>First recursive calls are set up.</a:t>
            </a:r>
          </a:p>
          <a:p>
            <a:pPr algn="l"/>
            <a:r>
              <a:rPr lang="en-US" dirty="0" smtClean="0"/>
              <a:t>Then sub-arrays are  merged.</a:t>
            </a:r>
          </a:p>
          <a:p>
            <a:pPr algn="l"/>
            <a:r>
              <a:rPr lang="en-US" dirty="0" smtClean="0"/>
              <a:t>Thus log(N) levels, with O(N) work at each level leads to O(N log(N)) run-time.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951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ogo_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logo_design.potx</Template>
  <TotalTime>129929</TotalTime>
  <Words>4739</Words>
  <Application>Microsoft Macintosh PowerPoint</Application>
  <PresentationFormat>On-screen Show (4:3)</PresentationFormat>
  <Paragraphs>562</Paragraphs>
  <Slides>103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103</vt:i4>
      </vt:variant>
    </vt:vector>
  </HeadingPairs>
  <TitlesOfParts>
    <vt:vector size="104" baseType="lpstr">
      <vt:lpstr>logo_design</vt:lpstr>
      <vt:lpstr>CS 367   Introduction to Data Structures   </vt:lpstr>
      <vt:lpstr>PowerPoint Presentation</vt:lpstr>
      <vt:lpstr>Restructuring.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Recoloring</vt:lpstr>
      <vt:lpstr>PowerPoint Presentation</vt:lpstr>
      <vt:lpstr>PowerPoint Presentation</vt:lpstr>
      <vt:lpstr>Insertion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Class Participation</vt:lpstr>
      <vt:lpstr>Complexity of Insertion into a Red-black Tree</vt:lpstr>
      <vt:lpstr>PowerPoint Presentation</vt:lpstr>
      <vt:lpstr>Deletion from Red-black Trees</vt:lpstr>
      <vt:lpstr>Hashing</vt:lpstr>
      <vt:lpstr>PowerPoint Presentation</vt:lpstr>
      <vt:lpstr>PowerPoint Presentation</vt:lpstr>
      <vt:lpstr>Hashing Terminology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Common are Collisions?</vt:lpstr>
      <vt:lpstr>Lookup in a Hashtable</vt:lpstr>
      <vt:lpstr>PowerPoint Presentation</vt:lpstr>
      <vt:lpstr>Insertion into a Hashtable</vt:lpstr>
      <vt:lpstr>PowerPoint Presentation</vt:lpstr>
      <vt:lpstr>Deletion froma Hashtable</vt:lpstr>
      <vt:lpstr>PowerPoint Presentation</vt:lpstr>
      <vt:lpstr>Choosing the Hashtable Size</vt:lpstr>
      <vt:lpstr>PowerPoint Presentation</vt:lpstr>
      <vt:lpstr>PowerPoint Presentation</vt:lpstr>
      <vt:lpstr>Choosing a Hash Function</vt:lpstr>
      <vt:lpstr>PowerPoint Presentation</vt:lpstr>
      <vt:lpstr>PowerPoint Presentation</vt:lpstr>
      <vt:lpstr>Hash Functions for Strings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such non-uniformity?</vt:lpstr>
      <vt:lpstr>A Prime Table Size</vt:lpstr>
      <vt:lpstr>A Modified Addition Hash</vt:lpstr>
      <vt:lpstr>PowerPoint Presentation</vt:lpstr>
      <vt:lpstr>The Java hashCode Method</vt:lpstr>
      <vt:lpstr>PowerPoint Presentation</vt:lpstr>
      <vt:lpstr>PowerPoint Presentation</vt:lpstr>
      <vt:lpstr>Java Support for Hashing</vt:lpstr>
      <vt:lpstr>TreeMap vs. HashMap</vt:lpstr>
      <vt:lpstr>Comparison Sorts</vt:lpstr>
      <vt:lpstr>PowerPoint Presentation</vt:lpstr>
      <vt:lpstr>PowerPoint Presentation</vt:lpstr>
      <vt:lpstr>Selection Sort</vt:lpstr>
      <vt:lpstr>PowerPoint Presentation</vt:lpstr>
      <vt:lpstr>PowerPoint Presentation</vt:lpstr>
      <vt:lpstr>PowerPoint Presentation</vt:lpstr>
      <vt:lpstr>PowerPoint Presentation</vt:lpstr>
      <vt:lpstr>Time Complexity of Selection Sort</vt:lpstr>
      <vt:lpstr>PowerPoint Presentation</vt:lpstr>
      <vt:lpstr>What if the array is already sorted?</vt:lpstr>
      <vt:lpstr>Minor Efficiency Improvement</vt:lpstr>
      <vt:lpstr>Insertion Sort</vt:lpstr>
      <vt:lpstr>PowerPoint Presentation</vt:lpstr>
      <vt:lpstr>PowerPoint Presentation</vt:lpstr>
      <vt:lpstr>PowerPoint Presentation</vt:lpstr>
      <vt:lpstr>PowerPoint Presentation</vt:lpstr>
      <vt:lpstr>Complexity of Insertion Sort</vt:lpstr>
      <vt:lpstr>PowerPoint Presentation</vt:lpstr>
      <vt:lpstr>Ho hum! Why another O(N2) Sort?</vt:lpstr>
      <vt:lpstr>What if Array is in Reverse Order?</vt:lpstr>
      <vt:lpstr>Merge Sort</vt:lpstr>
      <vt:lpstr>PowerPoint Presentation</vt:lpstr>
      <vt:lpstr>PowerPoint Presentation</vt:lpstr>
      <vt:lpstr>PowerPoint Presentation</vt:lpstr>
      <vt:lpstr>How do we get those sorted halves?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Divide and Conquer</vt:lpstr>
      <vt:lpstr>PowerPoint Presentation</vt:lpstr>
      <vt:lpstr>Merge Sort uses Divide and Conquer</vt:lpstr>
      <vt:lpstr>PowerPoint Presentation</vt:lpstr>
      <vt:lpstr>Complexity of Merge Sort</vt:lpstr>
      <vt:lpstr>PowerPoint Presentation</vt:lpstr>
      <vt:lpstr>Concurrent execution of Merge Sort</vt:lpstr>
      <vt:lpstr>What if you had an Unlimited number of Processors?</vt:lpstr>
      <vt:lpstr>PowerPoint Presentation</vt:lpstr>
      <vt:lpstr>What if Merge Sort is given a Sorted array?</vt:lpstr>
    </vt:vector>
  </TitlesOfParts>
  <Company>U of Wisconsin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Fischer</dc:creator>
  <cp:lastModifiedBy>Charles Fischer</cp:lastModifiedBy>
  <cp:revision>336</cp:revision>
  <cp:lastPrinted>2016-09-27T18:41:30Z</cp:lastPrinted>
  <dcterms:created xsi:type="dcterms:W3CDTF">2014-03-07T22:02:56Z</dcterms:created>
  <dcterms:modified xsi:type="dcterms:W3CDTF">2018-03-16T00:38:29Z</dcterms:modified>
</cp:coreProperties>
</file>