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450" r:id="rId1"/>
  </p:sldMasterIdLst>
  <p:notesMasterIdLst>
    <p:notesMasterId r:id="rId64"/>
  </p:notesMasterIdLst>
  <p:sldIdLst>
    <p:sldId id="471" r:id="rId2"/>
    <p:sldId id="893" r:id="rId3"/>
    <p:sldId id="960" r:id="rId4"/>
    <p:sldId id="961" r:id="rId5"/>
    <p:sldId id="962" r:id="rId6"/>
    <p:sldId id="963" r:id="rId7"/>
    <p:sldId id="964" r:id="rId8"/>
    <p:sldId id="965" r:id="rId9"/>
    <p:sldId id="966" r:id="rId10"/>
    <p:sldId id="967" r:id="rId11"/>
    <p:sldId id="968" r:id="rId12"/>
    <p:sldId id="969" r:id="rId13"/>
    <p:sldId id="970" r:id="rId14"/>
    <p:sldId id="971" r:id="rId15"/>
    <p:sldId id="972" r:id="rId16"/>
    <p:sldId id="973" r:id="rId17"/>
    <p:sldId id="974" r:id="rId18"/>
    <p:sldId id="975" r:id="rId19"/>
    <p:sldId id="976" r:id="rId20"/>
    <p:sldId id="977" r:id="rId21"/>
    <p:sldId id="978" r:id="rId22"/>
    <p:sldId id="979" r:id="rId23"/>
    <p:sldId id="980" r:id="rId24"/>
    <p:sldId id="981" r:id="rId25"/>
    <p:sldId id="982" r:id="rId26"/>
    <p:sldId id="983" r:id="rId27"/>
    <p:sldId id="984" r:id="rId28"/>
    <p:sldId id="985" r:id="rId29"/>
    <p:sldId id="986" r:id="rId30"/>
    <p:sldId id="987" r:id="rId31"/>
    <p:sldId id="988" r:id="rId32"/>
    <p:sldId id="989" r:id="rId33"/>
    <p:sldId id="990" r:id="rId34"/>
    <p:sldId id="991" r:id="rId35"/>
    <p:sldId id="992" r:id="rId36"/>
    <p:sldId id="993" r:id="rId37"/>
    <p:sldId id="994" r:id="rId38"/>
    <p:sldId id="995" r:id="rId39"/>
    <p:sldId id="996" r:id="rId40"/>
    <p:sldId id="997" r:id="rId41"/>
    <p:sldId id="998" r:id="rId42"/>
    <p:sldId id="999" r:id="rId43"/>
    <p:sldId id="1000" r:id="rId44"/>
    <p:sldId id="1001" r:id="rId45"/>
    <p:sldId id="1002" r:id="rId46"/>
    <p:sldId id="1003" r:id="rId47"/>
    <p:sldId id="1004" r:id="rId48"/>
    <p:sldId id="1005" r:id="rId49"/>
    <p:sldId id="1006" r:id="rId50"/>
    <p:sldId id="1007" r:id="rId51"/>
    <p:sldId id="1008" r:id="rId52"/>
    <p:sldId id="1009" r:id="rId53"/>
    <p:sldId id="1010" r:id="rId54"/>
    <p:sldId id="1011" r:id="rId55"/>
    <p:sldId id="1012" r:id="rId56"/>
    <p:sldId id="1013" r:id="rId57"/>
    <p:sldId id="1014" r:id="rId58"/>
    <p:sldId id="1015" r:id="rId59"/>
    <p:sldId id="1016" r:id="rId60"/>
    <p:sldId id="1017" r:id="rId61"/>
    <p:sldId id="1018" r:id="rId62"/>
    <p:sldId id="1019" r:id="rId6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90" d="100"/>
          <a:sy n="90" d="100"/>
        </p:scale>
        <p:origin x="-1088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19" d="100"/>
        <a:sy n="119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slide" Target="slides/slide62.xml"/><Relationship Id="rId64" Type="http://schemas.openxmlformats.org/officeDocument/2006/relationships/notesMaster" Target="notesMasters/notesMaster1.xml"/><Relationship Id="rId65" Type="http://schemas.openxmlformats.org/officeDocument/2006/relationships/printerSettings" Target="printerSettings/printerSettings1.bin"/><Relationship Id="rId66" Type="http://schemas.openxmlformats.org/officeDocument/2006/relationships/presProps" Target="presProps.xml"/><Relationship Id="rId67" Type="http://schemas.openxmlformats.org/officeDocument/2006/relationships/viewProps" Target="viewProps.xml"/><Relationship Id="rId68" Type="http://schemas.openxmlformats.org/officeDocument/2006/relationships/theme" Target="theme/theme1.xml"/><Relationship Id="rId69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slide" Target="slides/slide5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slide" Target="slides/slide59.xml"/><Relationship Id="rId61" Type="http://schemas.openxmlformats.org/officeDocument/2006/relationships/slide" Target="slides/slide60.xml"/><Relationship Id="rId62" Type="http://schemas.openxmlformats.org/officeDocument/2006/relationships/slide" Target="slides/slide61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EC7D74-E0D7-E642-8D6C-48DB8ED089BC}" type="datetimeFigureOut">
              <a:rPr lang="en-US" smtClean="0"/>
              <a:t>3/21/18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ED8446-C5FF-9C45-A64D-C717A799A41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465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D8CFA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pattFill prst="narHorz">
            <a:fgClr>
              <a:schemeClr val="bg2"/>
            </a:fgClr>
            <a:bgClr>
              <a:srgbClr val="D8CFA7"/>
            </a:bgClr>
          </a:patt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3" name="Picture 22" descr="uwlogo_web_lrg_ctr.ep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597308" y="1130300"/>
            <a:ext cx="5923984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061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3/21/18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2461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850900"/>
            <a:ext cx="2832100" cy="584200"/>
          </a:xfrm>
        </p:spPr>
        <p:txBody>
          <a:bodyPr anchor="t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0" y="850900"/>
            <a:ext cx="4584700" cy="5275263"/>
          </a:xfrm>
        </p:spPr>
        <p:txBody>
          <a:bodyPr/>
          <a:lstStyle>
            <a:lvl1pPr marL="228600" indent="-228600">
              <a:defRPr sz="2800" baseline="0"/>
            </a:lvl1pPr>
            <a:lvl2pPr marL="685800" indent="-228600">
              <a:spcBef>
                <a:spcPts val="1176"/>
              </a:spcBef>
              <a:defRPr sz="2400" baseline="0"/>
            </a:lvl2pPr>
            <a:lvl3pPr marL="1005840" indent="-182880">
              <a:spcBef>
                <a:spcPts val="1080"/>
              </a:spcBef>
              <a:defRPr sz="2000"/>
            </a:lvl3pPr>
            <a:lvl4pPr marL="1371600" indent="-182880">
              <a:spcBef>
                <a:spcPts val="1032"/>
              </a:spcBef>
              <a:defRPr sz="1800"/>
            </a:lvl4pPr>
            <a:lvl5pPr marL="1600200" indent="-182880">
              <a:spcBef>
                <a:spcPts val="984"/>
              </a:spcBef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1549400"/>
            <a:ext cx="2832100" cy="4576763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6606478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ctr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486400"/>
            <a:ext cx="5486400" cy="685800"/>
          </a:xfrm>
        </p:spPr>
        <p:txBody>
          <a:bodyPr/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4801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125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1710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nip Single Corner Rectangle 6"/>
          <p:cNvSpPr/>
          <p:nvPr/>
        </p:nvSpPr>
        <p:spPr>
          <a:xfrm>
            <a:off x="381000" y="381000"/>
            <a:ext cx="8343900" cy="5981700"/>
          </a:xfrm>
          <a:prstGeom prst="snip1Rect">
            <a:avLst/>
          </a:prstGeom>
          <a:gradFill flip="none" rotWithShape="1">
            <a:gsLst>
              <a:gs pos="30000">
                <a:srgbClr val="B70000"/>
              </a:gs>
              <a:gs pos="100000">
                <a:srgbClr val="7B0000"/>
              </a:gs>
            </a:gsLst>
            <a:lin ang="6900000" scaled="0"/>
            <a:tileRect/>
          </a:gradFill>
          <a:ln w="3175" cmpd="sng">
            <a:noFill/>
          </a:ln>
          <a:effectLst>
            <a:outerShdw blurRad="76200" dist="25400" dir="4800000" algn="tl" rotWithShape="0">
              <a:prstClr val="black">
                <a:alpha val="22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>
              <a:defRPr sz="4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125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chemeClr val="bg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6846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0818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584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ctr">
              <a:defRPr sz="3000" b="0" i="0" kern="1200" cap="all" spc="4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830513"/>
            <a:ext cx="7772400" cy="1500187"/>
          </a:xfrm>
        </p:spPr>
        <p:txBody>
          <a:bodyPr anchor="b"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F416CD-67A3-4CF0-A210-F6AF31AC147F}" type="datetimeFigureOut">
              <a:rPr lang="en-US" smtClean="0"/>
              <a:pPr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652B35-718D-4E28-AFEB-B694A3B357E8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21305699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3900" y="1714500"/>
            <a:ext cx="3632200" cy="4411663"/>
          </a:xfrm>
        </p:spPr>
        <p:txBody>
          <a:bodyPr/>
          <a:lstStyle>
            <a:lvl1pPr marL="182880" indent="-182880">
              <a:defRPr sz="2200"/>
            </a:lvl1pPr>
            <a:lvl2pPr marL="548640" indent="-182880">
              <a:spcBef>
                <a:spcPts val="1080"/>
              </a:spcBef>
              <a:buClr>
                <a:srgbClr val="B70000"/>
              </a:buClr>
              <a:defRPr sz="2000"/>
            </a:lvl2pPr>
            <a:lvl3pPr marL="822960" indent="-182880">
              <a:spcBef>
                <a:spcPts val="1032"/>
              </a:spcBef>
              <a:defRPr sz="1800"/>
            </a:lvl3pPr>
            <a:lvl4pPr marL="1143000" indent="-182880">
              <a:spcBef>
                <a:spcPts val="984"/>
              </a:spcBef>
              <a:defRPr sz="1700"/>
            </a:lvl4pPr>
            <a:lvl5pPr marL="1417320" indent="-137160">
              <a:spcBef>
                <a:spcPts val="984"/>
              </a:spcBef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3300" y="1714500"/>
            <a:ext cx="3619500" cy="4411663"/>
          </a:xfrm>
        </p:spPr>
        <p:txBody>
          <a:bodyPr/>
          <a:lstStyle>
            <a:lvl1pPr marL="182880" indent="-182880">
              <a:defRPr sz="2200"/>
            </a:lvl1pPr>
            <a:lvl2pPr marL="548640" indent="-182880">
              <a:spcBef>
                <a:spcPts val="1080"/>
              </a:spcBef>
              <a:defRPr sz="2000"/>
            </a:lvl2pPr>
            <a:lvl3pPr marL="822960" indent="-182880">
              <a:spcBef>
                <a:spcPts val="1032"/>
              </a:spcBef>
              <a:defRPr sz="1800"/>
            </a:lvl3pPr>
            <a:lvl4pPr marL="1143000" indent="-182880">
              <a:spcBef>
                <a:spcPts val="1008"/>
              </a:spcBef>
              <a:defRPr sz="1700"/>
            </a:lvl4pPr>
            <a:lvl5pPr marL="1417320" indent="-137160">
              <a:spcBef>
                <a:spcPts val="1008"/>
              </a:spcBef>
              <a:defRPr sz="17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3/21/18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4584700" y="1714500"/>
            <a:ext cx="0" cy="4411663"/>
          </a:xfrm>
          <a:prstGeom prst="line">
            <a:avLst/>
          </a:prstGeom>
          <a:ln w="6350" cmpd="sng">
            <a:solidFill>
              <a:srgbClr val="CAC2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672006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3900" y="1714499"/>
            <a:ext cx="3632200" cy="571501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 b="1">
                <a:solidFill>
                  <a:srgbClr val="B7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3900" y="2286001"/>
            <a:ext cx="3632200" cy="3840162"/>
          </a:xfrm>
        </p:spPr>
        <p:txBody>
          <a:bodyPr/>
          <a:lstStyle>
            <a:lvl1pPr marL="182880" indent="-182880">
              <a:spcBef>
                <a:spcPts val="1032"/>
              </a:spcBef>
              <a:defRPr sz="1800" baseline="0"/>
            </a:lvl1pPr>
            <a:lvl2pPr marL="502920" indent="-182880">
              <a:spcBef>
                <a:spcPts val="1008"/>
              </a:spcBef>
              <a:defRPr sz="1700" baseline="0"/>
            </a:lvl2pPr>
            <a:lvl3pPr marL="822960" indent="-182880">
              <a:spcBef>
                <a:spcPts val="960"/>
              </a:spcBef>
              <a:defRPr sz="1600"/>
            </a:lvl3pPr>
            <a:lvl4pPr marL="1097280" indent="-182880">
              <a:spcBef>
                <a:spcPts val="960"/>
              </a:spcBef>
              <a:defRPr sz="1600"/>
            </a:lvl4pPr>
            <a:lvl5pPr marL="1371600" indent="-182880">
              <a:spcBef>
                <a:spcPts val="960"/>
              </a:spcBef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87900" y="1714499"/>
            <a:ext cx="3683000" cy="571502"/>
          </a:xfrm>
        </p:spPr>
        <p:txBody>
          <a:bodyPr anchor="t">
            <a:normAutofit/>
          </a:bodyPr>
          <a:lstStyle>
            <a:lvl1pPr marL="0" indent="0">
              <a:buNone/>
              <a:defRPr sz="1800" b="1">
                <a:solidFill>
                  <a:srgbClr val="B7000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87900" y="2286001"/>
            <a:ext cx="3683000" cy="3840161"/>
          </a:xfrm>
        </p:spPr>
        <p:txBody>
          <a:bodyPr/>
          <a:lstStyle>
            <a:lvl1pPr marL="182880" indent="-182880">
              <a:spcBef>
                <a:spcPts val="1032"/>
              </a:spcBef>
              <a:defRPr sz="1800"/>
            </a:lvl1pPr>
            <a:lvl2pPr marL="502920" indent="-182880">
              <a:spcBef>
                <a:spcPts val="984"/>
              </a:spcBef>
              <a:defRPr sz="1600"/>
            </a:lvl2pPr>
            <a:lvl3pPr marL="822960" indent="-182880">
              <a:spcBef>
                <a:spcPts val="984"/>
              </a:spcBef>
              <a:defRPr sz="1600"/>
            </a:lvl3pPr>
            <a:lvl4pPr marL="1143000" indent="-182880">
              <a:spcBef>
                <a:spcPts val="984"/>
              </a:spcBef>
              <a:defRPr sz="1600"/>
            </a:lvl4pPr>
            <a:lvl5pPr marL="1371600" indent="-182880">
              <a:spcBef>
                <a:spcPts val="984"/>
              </a:spcBef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3/21/18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584700" y="1714500"/>
            <a:ext cx="0" cy="4411663"/>
          </a:xfrm>
          <a:prstGeom prst="line">
            <a:avLst/>
          </a:prstGeom>
          <a:ln w="6350" cmpd="sng">
            <a:solidFill>
              <a:srgbClr val="CAC29C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80571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84142-BC3D-7F40-A12E-3DA0166C52C3}" type="datetimeFigureOut">
              <a:rPr lang="en-US" smtClean="0"/>
              <a:t>3/21/18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4651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4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narHorz">
          <a:fgClr>
            <a:schemeClr val="bg2"/>
          </a:fgClr>
          <a:bgClr>
            <a:srgbClr val="D8CFA7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nip Single Corner Rectangle 61"/>
          <p:cNvSpPr/>
          <p:nvPr/>
        </p:nvSpPr>
        <p:spPr>
          <a:xfrm>
            <a:off x="381000" y="381000"/>
            <a:ext cx="8343900" cy="5981700"/>
          </a:xfrm>
          <a:prstGeom prst="snip1Rect">
            <a:avLst/>
          </a:prstGeom>
          <a:solidFill>
            <a:srgbClr val="FFFFFF"/>
          </a:solidFill>
          <a:ln w="3175" cmpd="sng">
            <a:solidFill>
              <a:srgbClr val="D8CFA7"/>
            </a:solidFill>
          </a:ln>
          <a:effectLst>
            <a:outerShdw blurRad="76200" dist="25400" dir="4800000" algn="tl" rotWithShape="0">
              <a:prstClr val="black">
                <a:alpha val="22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759227"/>
            <a:ext cx="8331200" cy="1250145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562" y="1727200"/>
            <a:ext cx="7645475" cy="420846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81000" y="6484619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</a:lstStyle>
          <a:p>
            <a:fld id="{8F984142-BC3D-7F40-A12E-3DA0166C52C3}" type="datetimeFigureOut">
              <a:rPr lang="en-US" smtClean="0"/>
              <a:t>3/21/18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83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rgbClr val="B70000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54800" y="6483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fld id="{58F30C2D-1E98-5546-B919-4E64F9B9B121}" type="slidenum">
              <a:rPr lang="en-US" smtClean="0"/>
              <a:t>‹#›</a:t>
            </a:fld>
            <a:endParaRPr lang="en-US"/>
          </a:p>
        </p:txBody>
      </p:sp>
      <p:pic>
        <p:nvPicPr>
          <p:cNvPr id="68" name="Picture 67" descr="uwcrest_web_lrg_noshado.eps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458275" y="187727"/>
            <a:ext cx="520700" cy="812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16079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51" r:id="rId1"/>
    <p:sldLayoutId id="2147484452" r:id="rId2"/>
    <p:sldLayoutId id="2147484453" r:id="rId3"/>
    <p:sldLayoutId id="2147484454" r:id="rId4"/>
    <p:sldLayoutId id="2147484455" r:id="rId5"/>
    <p:sldLayoutId id="2147484456" r:id="rId6"/>
    <p:sldLayoutId id="2147484457" r:id="rId7"/>
    <p:sldLayoutId id="2147484458" r:id="rId8"/>
    <p:sldLayoutId id="2147484459" r:id="rId9"/>
    <p:sldLayoutId id="2147484460" r:id="rId10"/>
    <p:sldLayoutId id="2147484461" r:id="rId11"/>
    <p:sldLayoutId id="2147484462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defTabSz="457200" rtl="0" eaLnBrk="1" latinLnBrk="0" hangingPunct="1">
        <a:spcBef>
          <a:spcPct val="0"/>
        </a:spcBef>
        <a:buNone/>
        <a:defRPr sz="3800" kern="1200">
          <a:solidFill>
            <a:srgbClr val="B70000"/>
          </a:solidFill>
          <a:effectLst>
            <a:outerShdw blurRad="57150" dist="25400" dir="27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Clr>
          <a:srgbClr val="B70000"/>
        </a:buClr>
        <a:buSzPct val="90000"/>
        <a:buFont typeface="Wingdings" charset="2"/>
        <a:buChar char="§"/>
        <a:defRPr sz="28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Clr>
          <a:srgbClr val="B70000"/>
        </a:buClr>
        <a:buSzPct val="90000"/>
        <a:buFont typeface="Wingdings" charset="2"/>
        <a:buChar char="§"/>
        <a:defRPr sz="2400" kern="1200" baseline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Clr>
          <a:srgbClr val="B70000"/>
        </a:buClr>
        <a:buSzPct val="90000"/>
        <a:buFont typeface="Wingdings" charset="2"/>
        <a:buChar char="§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90000"/>
        <a:buFont typeface="Wingdings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Clr>
          <a:schemeClr val="tx1">
            <a:lumMod val="50000"/>
            <a:lumOff val="50000"/>
          </a:schemeClr>
        </a:buClr>
        <a:buSzPct val="90000"/>
        <a:buFont typeface="Wingdings" charset="2"/>
        <a:buChar char="§"/>
        <a:defRPr sz="1800" kern="1200">
          <a:solidFill>
            <a:schemeClr val="tx1">
              <a:lumMod val="75000"/>
              <a:lumOff val="25000"/>
            </a:schemeClr>
          </a:solidFill>
          <a:latin typeface="+mj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5001"/>
            <a:ext cx="7772400" cy="5545666"/>
          </a:xfrm>
        </p:spPr>
        <p:txBody>
          <a:bodyPr>
            <a:normAutofit/>
          </a:bodyPr>
          <a:lstStyle/>
          <a:p>
            <a:r>
              <a:rPr lang="en-US" b="1" dirty="0">
                <a:effectLst/>
              </a:rPr>
              <a:t>CS </a:t>
            </a:r>
            <a:r>
              <a:rPr lang="en-US" b="1" dirty="0" smtClean="0">
                <a:effectLst/>
              </a:rPr>
              <a:t>367 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r>
              <a:rPr lang="en-US" dirty="0" smtClean="0">
                <a:effectLst/>
              </a:rPr>
              <a:t/>
            </a:r>
            <a:br>
              <a:rPr lang="en-US" dirty="0" smtClean="0">
                <a:effectLst/>
              </a:rPr>
            </a:br>
            <a:r>
              <a:rPr lang="en-US" b="1" dirty="0" smtClean="0">
                <a:effectLst/>
              </a:rPr>
              <a:t>Introduction </a:t>
            </a:r>
            <a:r>
              <a:rPr lang="en-US" b="1" dirty="0">
                <a:effectLst/>
              </a:rPr>
              <a:t>to </a:t>
            </a:r>
            <a:r>
              <a:rPr lang="en-US" b="1" dirty="0" smtClean="0">
                <a:effectLst/>
              </a:rPr>
              <a:t>Data Structures</a:t>
            </a:r>
            <a:br>
              <a:rPr lang="en-US" b="1" dirty="0" smtClean="0">
                <a:effectLst/>
              </a:rPr>
            </a:br>
            <a:r>
              <a:rPr lang="en-US" b="1" dirty="0" smtClean="0">
                <a:effectLst/>
              </a:rPr>
              <a:t> 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66445"/>
            <a:ext cx="6400800" cy="2469444"/>
          </a:xfrm>
        </p:spPr>
        <p:txBody>
          <a:bodyPr/>
          <a:lstStyle/>
          <a:p>
            <a:r>
              <a:rPr lang="en-US" b="1" dirty="0"/>
              <a:t> </a:t>
            </a:r>
            <a:r>
              <a:rPr lang="en-US" b="1" dirty="0" smtClean="0"/>
              <a:t>Lecture </a:t>
            </a:r>
            <a:r>
              <a:rPr lang="en-US" b="1" dirty="0" smtClean="0"/>
              <a:t>17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44515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pPr algn="l"/>
            <a:r>
              <a:rPr lang="en-US" dirty="0" smtClean="0"/>
              <a:t>The real problem is that in a product hash, if </a:t>
            </a:r>
            <a:r>
              <a:rPr lang="en-US" i="1" dirty="0" smtClean="0"/>
              <a:t>even one </a:t>
            </a:r>
            <a:r>
              <a:rPr lang="en-US" dirty="0" smtClean="0"/>
              <a:t>character is even, the whole product will be even.</a:t>
            </a:r>
          </a:p>
          <a:p>
            <a:pPr algn="l"/>
            <a:r>
              <a:rPr lang="en-US" dirty="0" smtClean="0"/>
              <a:t>If the hash table size is even, the hash position chosen will also be even!</a:t>
            </a:r>
          </a:p>
          <a:p>
            <a:pPr algn="l"/>
            <a:r>
              <a:rPr lang="en-US" dirty="0" smtClean="0"/>
              <a:t>Why is this bad?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25501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31333" y="592667"/>
            <a:ext cx="7224889" cy="5545666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Similarly, if even one character is a multiple of 3, the whole product will also be a product of 3.</a:t>
            </a:r>
          </a:p>
          <a:p>
            <a:pPr algn="l"/>
            <a:r>
              <a:rPr lang="en-US" dirty="0" smtClean="0"/>
              <a:t>To see how nasty this can get, let’s choose a hash table size of 210.</a:t>
            </a:r>
          </a:p>
          <a:p>
            <a:pPr algn="l"/>
            <a:r>
              <a:rPr lang="en-US" dirty="0" smtClean="0"/>
              <a:t>Why 210? </a:t>
            </a:r>
          </a:p>
          <a:p>
            <a:pPr algn="l"/>
            <a:r>
              <a:rPr lang="en-US" dirty="0" smtClean="0"/>
              <a:t>It is 2*3*5*7.</a:t>
            </a:r>
          </a:p>
          <a:p>
            <a:pPr algn="l"/>
            <a:r>
              <a:rPr lang="en-US" dirty="0" smtClean="0"/>
              <a:t>How lets use a product hash with this table.</a:t>
            </a:r>
          </a:p>
          <a:p>
            <a:pPr algn="l"/>
            <a:r>
              <a:rPr lang="en-US" dirty="0" smtClean="0"/>
              <a:t>If we hash the entire Unix spell checker dictionary, 56.7% of all entries hit position 0 in the table!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13582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35001"/>
            <a:ext cx="7772400" cy="945443"/>
          </a:xfrm>
        </p:spPr>
        <p:txBody>
          <a:bodyPr/>
          <a:lstStyle/>
          <a:p>
            <a:r>
              <a:rPr lang="en-US" dirty="0" smtClean="0"/>
              <a:t>Why such non-uniformity?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92111"/>
            <a:ext cx="6400800" cy="3611739"/>
          </a:xfrm>
        </p:spPr>
        <p:txBody>
          <a:bodyPr/>
          <a:lstStyle/>
          <a:p>
            <a:pPr algn="l"/>
            <a:r>
              <a:rPr lang="en-US" dirty="0" smtClean="0"/>
              <a:t>If a word contains characters that are multiples of 2, 3, 5 and 7, the hash </a:t>
            </a:r>
            <a:r>
              <a:rPr lang="en-US" i="1" dirty="0" smtClean="0"/>
              <a:t>must</a:t>
            </a:r>
            <a:r>
              <a:rPr lang="en-US" dirty="0" smtClean="0"/>
              <a:t> be a multiple of 210. This means it will map to position 0.</a:t>
            </a:r>
          </a:p>
          <a:p>
            <a:pPr algn="l"/>
            <a:r>
              <a:rPr lang="en-US" dirty="0" smtClean="0"/>
              <a:t>For example, in “Wisconsin”,</a:t>
            </a:r>
          </a:p>
          <a:p>
            <a:pPr algn="l"/>
            <a:r>
              <a:rPr lang="en-US" dirty="0" smtClean="0"/>
              <a:t>The letter ‘n’ has a code of 110 = 2*55.</a:t>
            </a:r>
          </a:p>
          <a:p>
            <a:pPr algn="l"/>
            <a:r>
              <a:rPr lang="en-US" dirty="0" smtClean="0"/>
              <a:t>Also ‘</a:t>
            </a:r>
            <a:r>
              <a:rPr lang="en-US" dirty="0" err="1" smtClean="0"/>
              <a:t>i</a:t>
            </a:r>
            <a:r>
              <a:rPr lang="en-US" dirty="0" smtClean="0"/>
              <a:t>’ has a code of 105 = 7*5*3.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687743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948267"/>
          </a:xfrm>
        </p:spPr>
        <p:txBody>
          <a:bodyPr/>
          <a:lstStyle/>
          <a:p>
            <a:r>
              <a:rPr lang="en-US" dirty="0" smtClean="0"/>
              <a:t>A Prime Table Size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08667"/>
            <a:ext cx="6400800" cy="3795183"/>
          </a:xfrm>
        </p:spPr>
        <p:txBody>
          <a:bodyPr/>
          <a:lstStyle/>
          <a:p>
            <a:pPr algn="l"/>
            <a:r>
              <a:rPr lang="en-US" dirty="0" smtClean="0"/>
              <a:t>If we change the table size from 210 to 211 (a prime), no table position gets more than 1% of the 26,000 words – a very good distribution.</a:t>
            </a:r>
          </a:p>
          <a:p>
            <a:pPr algn="l"/>
            <a:r>
              <a:rPr lang="en-US" dirty="0" smtClean="0"/>
              <a:t>This illustrates the source of the “folk wisdom”  that hash table size ought to be prime.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76604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3223"/>
            <a:ext cx="7772400" cy="888999"/>
          </a:xfrm>
        </p:spPr>
        <p:txBody>
          <a:bodyPr/>
          <a:lstStyle/>
          <a:p>
            <a:r>
              <a:rPr lang="en-US" dirty="0" smtClean="0"/>
              <a:t>A Modified Addition Hash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20333"/>
            <a:ext cx="6400800" cy="3583517"/>
          </a:xfrm>
        </p:spPr>
        <p:txBody>
          <a:bodyPr/>
          <a:lstStyle/>
          <a:p>
            <a:pPr algn="l"/>
            <a:r>
              <a:rPr lang="en-US" dirty="0" smtClean="0"/>
              <a:t>A simple modification to the “sum the characters” hash is to take the character’s position into account.</a:t>
            </a:r>
          </a:p>
          <a:p>
            <a:pPr algn="l"/>
            <a:r>
              <a:rPr lang="en-US" dirty="0" smtClean="0"/>
              <a:t>The first character is multiplied by 1, the 2</a:t>
            </a:r>
            <a:r>
              <a:rPr lang="en-US" baseline="30000" dirty="0" smtClean="0"/>
              <a:t>nd</a:t>
            </a:r>
            <a:r>
              <a:rPr lang="en-US" dirty="0" smtClean="0"/>
              <a:t> by 2, etc.</a:t>
            </a:r>
          </a:p>
          <a:p>
            <a:pPr algn="l"/>
            <a:r>
              <a:rPr lang="en-US" dirty="0" smtClean="0"/>
              <a:t>Thus the hash for “</a:t>
            </a:r>
            <a:r>
              <a:rPr lang="en-US" dirty="0" err="1" smtClean="0"/>
              <a:t>abc</a:t>
            </a:r>
            <a:r>
              <a:rPr lang="en-US" dirty="0" smtClean="0"/>
              <a:t>” becomes 1*’a’ + 2* ‘b’ + 3* ‘c’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48227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pPr algn="l"/>
            <a:r>
              <a:rPr lang="en-US" dirty="0" smtClean="0"/>
              <a:t>This generates a wider range of values (but overflow is a possibility).</a:t>
            </a:r>
          </a:p>
          <a:p>
            <a:pPr algn="l"/>
            <a:r>
              <a:rPr lang="en-US" dirty="0" smtClean="0"/>
              <a:t>Also, permutations are handled correctly: h(“the”) != h(“</a:t>
            </a:r>
            <a:r>
              <a:rPr lang="en-US" dirty="0" err="1" smtClean="0"/>
              <a:t>hte</a:t>
            </a:r>
            <a:r>
              <a:rPr lang="en-US" dirty="0" smtClean="0"/>
              <a:t>”).</a:t>
            </a:r>
          </a:p>
          <a:p>
            <a:pPr algn="l"/>
            <a:r>
              <a:rPr lang="en-US" dirty="0" smtClean="0"/>
              <a:t>  Why?</a:t>
            </a:r>
          </a:p>
          <a:p>
            <a:pPr algn="l"/>
            <a:r>
              <a:rPr lang="en-US" dirty="0" smtClean="0"/>
              <a:t>In fact Java’s hash function for strings is a variant of this concept:</a:t>
            </a:r>
          </a:p>
          <a:p>
            <a:pPr algn="l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10454" y="4001910"/>
            <a:ext cx="4897876" cy="1218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6593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976489"/>
          </a:xfrm>
        </p:spPr>
        <p:txBody>
          <a:bodyPr/>
          <a:lstStyle/>
          <a:p>
            <a:r>
              <a:rPr lang="en-US" dirty="0" smtClean="0"/>
              <a:t>The Java </a:t>
            </a:r>
            <a:r>
              <a:rPr lang="en-US" dirty="0" err="1" smtClean="0"/>
              <a:t>hashCode</a:t>
            </a:r>
            <a:r>
              <a:rPr lang="en-US" dirty="0" smtClean="0"/>
              <a:t> Method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905000"/>
            <a:ext cx="6400800" cy="349885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In Java, all objects inherit a hash function from the parent class Object.</a:t>
            </a:r>
          </a:p>
          <a:p>
            <a:pPr algn="l"/>
            <a:r>
              <a:rPr lang="en-US" dirty="0" smtClean="0"/>
              <a:t>For many classes, it is simply based on the object’s memory location. </a:t>
            </a:r>
          </a:p>
          <a:p>
            <a:pPr algn="l"/>
            <a:r>
              <a:rPr lang="en-US" dirty="0" smtClean="0"/>
              <a:t>In some cases, it may return a negative value, which must be anticipated when it is used to index a </a:t>
            </a:r>
            <a:r>
              <a:rPr lang="en-US" dirty="0" err="1" smtClean="0"/>
              <a:t>hashtable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71169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pPr algn="l"/>
            <a:r>
              <a:rPr lang="en-US" dirty="0"/>
              <a:t>You can </a:t>
            </a:r>
            <a:r>
              <a:rPr lang="en-US" i="1" dirty="0"/>
              <a:t>override</a:t>
            </a:r>
            <a:r>
              <a:rPr lang="en-US" dirty="0"/>
              <a:t> the standard </a:t>
            </a:r>
            <a:r>
              <a:rPr lang="en-US" dirty="0" smtClean="0"/>
              <a:t>definition of </a:t>
            </a:r>
            <a:r>
              <a:rPr lang="en-US" dirty="0" err="1" smtClean="0"/>
              <a:t>hashCode</a:t>
            </a:r>
            <a:r>
              <a:rPr lang="en-US" dirty="0" smtClean="0"/>
              <a:t> </a:t>
            </a:r>
            <a:r>
              <a:rPr lang="en-US" dirty="0"/>
              <a:t>if you </a:t>
            </a:r>
            <a:r>
              <a:rPr lang="en-US" dirty="0" smtClean="0"/>
              <a:t>wish.</a:t>
            </a:r>
          </a:p>
          <a:p>
            <a:pPr algn="l"/>
            <a:r>
              <a:rPr lang="en-US" dirty="0" smtClean="0"/>
              <a:t>But there is one requirement:</a:t>
            </a:r>
          </a:p>
          <a:p>
            <a:pPr algn="l"/>
            <a:r>
              <a:rPr lang="en-US" dirty="0" smtClean="0"/>
              <a:t>If you have two objects, a and b (of the same class) and </a:t>
            </a:r>
            <a:r>
              <a:rPr lang="en-US" dirty="0" err="1" smtClean="0"/>
              <a:t>a.equals</a:t>
            </a:r>
            <a:r>
              <a:rPr lang="en-US" dirty="0" smtClean="0"/>
              <a:t>(b)</a:t>
            </a:r>
          </a:p>
          <a:p>
            <a:pPr algn="l"/>
            <a:r>
              <a:rPr lang="en-US" dirty="0" smtClean="0"/>
              <a:t>Then it must be the case that </a:t>
            </a:r>
            <a:r>
              <a:rPr lang="en-US" dirty="0" err="1" smtClean="0"/>
              <a:t>hashCode</a:t>
            </a:r>
            <a:r>
              <a:rPr lang="en-US" dirty="0" smtClean="0"/>
              <a:t>(a) == </a:t>
            </a:r>
            <a:r>
              <a:rPr lang="en-US" dirty="0" err="1" smtClean="0"/>
              <a:t>hashCode</a:t>
            </a:r>
            <a:r>
              <a:rPr lang="en-US" dirty="0" smtClean="0"/>
              <a:t>(b)</a:t>
            </a:r>
          </a:p>
          <a:p>
            <a:pPr algn="l"/>
            <a:r>
              <a:rPr lang="en-US" dirty="0" smtClean="0"/>
              <a:t>Why is this necessary?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3758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pPr algn="l"/>
            <a:r>
              <a:rPr lang="en-US" dirty="0" smtClean="0"/>
              <a:t>If you override the equals method (which is fairly common), you usually have to redefine </a:t>
            </a:r>
            <a:r>
              <a:rPr lang="en-US" dirty="0" err="1" smtClean="0"/>
              <a:t>hashCode</a:t>
            </a:r>
            <a:r>
              <a:rPr lang="en-US" dirty="0" smtClean="0"/>
              <a:t> too.</a:t>
            </a:r>
          </a:p>
          <a:p>
            <a:pPr algn="l"/>
            <a:r>
              <a:rPr lang="en-US" dirty="0" smtClean="0"/>
              <a:t>Why?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4586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0"/>
            <a:ext cx="7772400" cy="1470025"/>
          </a:xfrm>
        </p:spPr>
        <p:txBody>
          <a:bodyPr/>
          <a:lstStyle/>
          <a:p>
            <a:r>
              <a:rPr lang="en-US" dirty="0" smtClean="0"/>
              <a:t>Java Support for Hashing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98650"/>
            <a:ext cx="6400800" cy="3463572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n-US" dirty="0" err="1" smtClean="0"/>
              <a:t>Hashtable</a:t>
            </a:r>
            <a:r>
              <a:rPr lang="en-US" dirty="0" smtClean="0"/>
              <a:t>&lt;K,V&gt;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err="1" smtClean="0"/>
              <a:t>HashMap</a:t>
            </a:r>
            <a:r>
              <a:rPr lang="en-US" dirty="0" smtClean="0"/>
              <a:t>&lt;K,V&gt;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Both are very similar – handle collisions using chaining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3075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30249"/>
            <a:ext cx="6400800" cy="5281083"/>
          </a:xfrm>
        </p:spPr>
        <p:txBody>
          <a:bodyPr>
            <a:normAutofit/>
          </a:bodyPr>
          <a:lstStyle/>
          <a:p>
            <a:pPr marL="457200" indent="-457200" algn="l">
              <a:buFont typeface="Arial"/>
              <a:buChar char="•"/>
            </a:pPr>
            <a:r>
              <a:rPr lang="en-US" dirty="0" smtClean="0"/>
              <a:t>Today:</a:t>
            </a:r>
          </a:p>
          <a:p>
            <a:pPr marL="457200" indent="-457200" algn="l">
              <a:buFont typeface="Wingdings" charset="2"/>
              <a:buChar char="u"/>
            </a:pPr>
            <a:r>
              <a:rPr lang="en-US" dirty="0" smtClean="0"/>
              <a:t>Midterm </a:t>
            </a:r>
            <a:r>
              <a:rPr lang="en-US" dirty="0" smtClean="0"/>
              <a:t>exam discussion</a:t>
            </a:r>
            <a:endParaRPr lang="en-US" dirty="0" smtClean="0"/>
          </a:p>
          <a:p>
            <a:pPr marL="457200" indent="-457200" algn="l">
              <a:buFont typeface="Wingdings" charset="2"/>
              <a:buChar char="u"/>
            </a:pPr>
            <a:r>
              <a:rPr lang="en-US" dirty="0" smtClean="0"/>
              <a:t>Hashing</a:t>
            </a:r>
          </a:p>
          <a:p>
            <a:pPr marL="457200" indent="-457200" algn="l">
              <a:buFont typeface="Wingdings" charset="2"/>
              <a:buChar char="u"/>
            </a:pPr>
            <a:r>
              <a:rPr lang="en-US" dirty="0" smtClean="0"/>
              <a:t>Sorting</a:t>
            </a:r>
            <a:endParaRPr lang="en-US" dirty="0"/>
          </a:p>
          <a:p>
            <a:pPr marL="457200" indent="-457200" algn="l">
              <a:buFont typeface="Wingdings" charset="2"/>
              <a:buChar char="u"/>
            </a:pPr>
            <a:endParaRPr lang="en-US" dirty="0"/>
          </a:p>
          <a:p>
            <a:pPr marL="457200" indent="-457200" algn="l">
              <a:buFont typeface="Wingdings" charset="2"/>
              <a:buChar char="u"/>
            </a:pPr>
            <a:endParaRPr lang="en-US" dirty="0" smtClean="0"/>
          </a:p>
          <a:p>
            <a:pPr marL="457200" indent="-457200" algn="l">
              <a:buFont typeface="Wingdings" charset="2"/>
              <a:buChar char="u"/>
            </a:pPr>
            <a:endParaRPr lang="en-US" dirty="0"/>
          </a:p>
          <a:p>
            <a:pPr marL="457200" indent="-457200" algn="l">
              <a:buFont typeface="Wingdings" charset="2"/>
              <a:buChar char="u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65797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04334"/>
            <a:ext cx="7772400" cy="832556"/>
          </a:xfrm>
        </p:spPr>
        <p:txBody>
          <a:bodyPr/>
          <a:lstStyle/>
          <a:p>
            <a:r>
              <a:rPr lang="en-US" dirty="0" err="1" smtClean="0"/>
              <a:t>TreeMap</a:t>
            </a:r>
            <a:r>
              <a:rPr lang="en-US" dirty="0" smtClean="0"/>
              <a:t> vs. </a:t>
            </a:r>
            <a:r>
              <a:rPr lang="en-US" dirty="0" err="1" smtClean="0"/>
              <a:t>HashMap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36890"/>
            <a:ext cx="6400800" cy="376696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657174"/>
              </p:ext>
            </p:extLst>
          </p:nvPr>
        </p:nvGraphicFramePr>
        <p:xfrm>
          <a:off x="1524000" y="2130779"/>
          <a:ext cx="6096000" cy="34162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58166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TreeMap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HashMap</a:t>
                      </a:r>
                      <a:endParaRPr lang="en-US" dirty="0"/>
                    </a:p>
                  </a:txBody>
                  <a:tcPr/>
                </a:tc>
              </a:tr>
              <a:tr h="581660">
                <a:tc>
                  <a:txBody>
                    <a:bodyPr/>
                    <a:lstStyle/>
                    <a:p>
                      <a:r>
                        <a:rPr lang="en-US" dirty="0" smtClean="0"/>
                        <a:t>Implementation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Red-black Tree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Hash table with chaining</a:t>
                      </a:r>
                      <a:endParaRPr lang="en-US" dirty="0"/>
                    </a:p>
                  </a:txBody>
                  <a:tcPr/>
                </a:tc>
              </a:tr>
              <a:tr h="581660">
                <a:tc>
                  <a:txBody>
                    <a:bodyPr/>
                    <a:lstStyle/>
                    <a:p>
                      <a:r>
                        <a:rPr lang="en-US" dirty="0" smtClean="0"/>
                        <a:t>Complexity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O(log n)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O(1) on average</a:t>
                      </a:r>
                    </a:p>
                    <a:p>
                      <a:r>
                        <a:rPr lang="en-US" dirty="0" smtClean="0"/>
                        <a:t>O(N) worst case</a:t>
                      </a:r>
                      <a:endParaRPr lang="en-US" dirty="0"/>
                    </a:p>
                  </a:txBody>
                  <a:tcPr/>
                </a:tc>
              </a:tr>
              <a:tr h="581660">
                <a:tc>
                  <a:txBody>
                    <a:bodyPr/>
                    <a:lstStyle/>
                    <a:p>
                      <a:r>
                        <a:rPr lang="en-US" dirty="0" smtClean="0"/>
                        <a:t>Iterate on Keys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 ascending</a:t>
                      </a:r>
                      <a:r>
                        <a:rPr lang="en-US" baseline="0" dirty="0" smtClean="0"/>
                        <a:t> order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fixed order</a:t>
                      </a:r>
                      <a:endParaRPr lang="en-US" dirty="0"/>
                    </a:p>
                  </a:txBody>
                  <a:tcPr/>
                </a:tc>
              </a:tr>
              <a:tr h="581660">
                <a:tc>
                  <a:txBody>
                    <a:bodyPr/>
                    <a:lstStyle/>
                    <a:p>
                      <a:r>
                        <a:rPr lang="en-US" dirty="0" smtClean="0"/>
                        <a:t>Iterate on Values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O(N)</a:t>
                      </a:r>
                    </a:p>
                    <a:p>
                      <a:r>
                        <a:rPr lang="en-US" dirty="0" smtClean="0"/>
                        <a:t>Tree traversal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O(Table </a:t>
                      </a:r>
                      <a:r>
                        <a:rPr lang="en-US" dirty="0" err="1" smtClean="0"/>
                        <a:t>size+N</a:t>
                      </a:r>
                      <a:r>
                        <a:rPr lang="en-US" dirty="0" smtClean="0"/>
                        <a:t>)</a:t>
                      </a:r>
                    </a:p>
                    <a:p>
                      <a:r>
                        <a:rPr lang="en-US" dirty="0" smtClean="0"/>
                        <a:t>Check all </a:t>
                      </a:r>
                      <a:r>
                        <a:rPr lang="en-US" smtClean="0"/>
                        <a:t>table entries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81662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874888"/>
          </a:xfrm>
        </p:spPr>
        <p:txBody>
          <a:bodyPr/>
          <a:lstStyle/>
          <a:p>
            <a:r>
              <a:rPr lang="en-US" dirty="0" smtClean="0"/>
              <a:t>Comparison Sorts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36889"/>
            <a:ext cx="6400800" cy="3766961"/>
          </a:xfrm>
        </p:spPr>
        <p:txBody>
          <a:bodyPr/>
          <a:lstStyle/>
          <a:p>
            <a:pPr algn="l"/>
            <a:r>
              <a:rPr lang="en-US" dirty="0" smtClean="0"/>
              <a:t>Most sorting techniques take a simple approach – they compare and swap values until everything is in order.</a:t>
            </a:r>
          </a:p>
          <a:p>
            <a:pPr algn="l"/>
            <a:r>
              <a:rPr lang="en-US" dirty="0" smtClean="0"/>
              <a:t>Most have an O(N</a:t>
            </a:r>
            <a:r>
              <a:rPr lang="en-US" baseline="30000" dirty="0" smtClean="0"/>
              <a:t>2</a:t>
            </a:r>
            <a:r>
              <a:rPr lang="en-US" dirty="0" smtClean="0"/>
              <a:t>) running time, though some can reach O(N log n).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78419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pPr algn="l"/>
            <a:r>
              <a:rPr lang="en-US" dirty="0" smtClean="0"/>
              <a:t>In studying sorting techniques we’ll ask: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Is the average case speed always equal to the worst-case speed?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What happens if the array is sorted (or nearly sorted)?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Is extra space beyond the array itself required?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4878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pPr algn="l"/>
            <a:r>
              <a:rPr lang="en-US" dirty="0" smtClean="0"/>
              <a:t>We’ll study these comparison-sort algorithms: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Selection sort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Insertion sort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Merge sort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Quick sort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16272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6779"/>
            <a:ext cx="7772400" cy="1128888"/>
          </a:xfrm>
        </p:spPr>
        <p:txBody>
          <a:bodyPr/>
          <a:lstStyle/>
          <a:p>
            <a:r>
              <a:rPr lang="en-US" dirty="0" smtClean="0"/>
              <a:t>Selection Sort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35667"/>
            <a:ext cx="6502400" cy="3668183"/>
          </a:xfrm>
        </p:spPr>
        <p:txBody>
          <a:bodyPr/>
          <a:lstStyle/>
          <a:p>
            <a:pPr algn="l"/>
            <a:r>
              <a:rPr lang="en-US" dirty="0" smtClean="0"/>
              <a:t>The idea is simple: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Find the smallest value in array A. Put it into A[0]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Find the </a:t>
            </a:r>
            <a:r>
              <a:rPr lang="en-US" dirty="0" smtClean="0"/>
              <a:t>next smallest value and place it into </a:t>
            </a:r>
            <a:r>
              <a:rPr lang="en-US" dirty="0"/>
              <a:t>A</a:t>
            </a:r>
            <a:r>
              <a:rPr lang="en-US" dirty="0" smtClean="0"/>
              <a:t>[1]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Repeat for remaining values</a:t>
            </a:r>
            <a:endParaRPr lang="en-US" dirty="0"/>
          </a:p>
          <a:p>
            <a:pPr marL="514350" indent="-514350" algn="l">
              <a:buFont typeface="+mj-lt"/>
              <a:buAutoNum type="arabi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256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pPr algn="l"/>
            <a:r>
              <a:rPr lang="en-US" dirty="0"/>
              <a:t>The approach is as follows: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Use an outer loop from 0 to N-1 (the loop index, k, tells which position in A to fill next).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Each time around, use a nested loop (from k+1 to N-1) to find the smallest value (and its index) in the unsorted part of the array.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Swap that value with A[k].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0507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6779" y="592667"/>
            <a:ext cx="7859888" cy="4811183"/>
          </a:xfrm>
        </p:spPr>
        <p:txBody>
          <a:bodyPr/>
          <a:lstStyle/>
          <a:p>
            <a:pPr algn="l"/>
            <a:r>
              <a:rPr lang="en-US" sz="2400" dirty="0">
                <a:latin typeface="Courier"/>
                <a:cs typeface="Courier"/>
              </a:rPr>
              <a:t>public static &lt;E extends Comparable&lt;E&gt;</a:t>
            </a:r>
            <a:r>
              <a:rPr lang="en-US" sz="2400" dirty="0" smtClean="0">
                <a:latin typeface="Courier"/>
                <a:cs typeface="Courier"/>
              </a:rPr>
              <a:t>&gt;</a:t>
            </a:r>
          </a:p>
          <a:p>
            <a:pPr algn="l"/>
            <a:r>
              <a:rPr lang="en-US" sz="2400" dirty="0" smtClean="0">
                <a:latin typeface="Courier"/>
                <a:cs typeface="Courier"/>
              </a:rPr>
              <a:t> </a:t>
            </a:r>
            <a:r>
              <a:rPr lang="en-US" sz="2400" dirty="0">
                <a:latin typeface="Courier"/>
                <a:cs typeface="Courier"/>
              </a:rPr>
              <a:t>void </a:t>
            </a:r>
            <a:r>
              <a:rPr lang="en-US" sz="2400" dirty="0" err="1">
                <a:latin typeface="Courier"/>
                <a:cs typeface="Courier"/>
              </a:rPr>
              <a:t>selectionSort</a:t>
            </a:r>
            <a:r>
              <a:rPr lang="en-US" sz="2400" dirty="0">
                <a:latin typeface="Courier"/>
                <a:cs typeface="Courier"/>
              </a:rPr>
              <a:t>(E[] A) {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    </a:t>
            </a:r>
            <a:r>
              <a:rPr lang="en-US" sz="2400" dirty="0" err="1">
                <a:latin typeface="Courier"/>
                <a:cs typeface="Courier"/>
              </a:rPr>
              <a:t>int</a:t>
            </a:r>
            <a:r>
              <a:rPr lang="en-US" sz="2400" dirty="0">
                <a:latin typeface="Courier"/>
                <a:cs typeface="Courier"/>
              </a:rPr>
              <a:t> j, k, </a:t>
            </a:r>
            <a:r>
              <a:rPr lang="en-US" sz="2400" dirty="0" err="1">
                <a:latin typeface="Courier"/>
                <a:cs typeface="Courier"/>
              </a:rPr>
              <a:t>minIndex</a:t>
            </a:r>
            <a:r>
              <a:rPr lang="en-US" sz="2400" dirty="0">
                <a:latin typeface="Courier"/>
                <a:cs typeface="Courier"/>
              </a:rPr>
              <a:t>;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    E min;</a:t>
            </a:r>
          </a:p>
          <a:p>
            <a:pPr algn="l"/>
            <a:r>
              <a:rPr lang="en-US" sz="2400" dirty="0">
                <a:latin typeface="Courier"/>
                <a:cs typeface="Courier"/>
              </a:rPr>
              <a:t>    </a:t>
            </a:r>
            <a:r>
              <a:rPr lang="en-US" sz="2400" dirty="0" err="1">
                <a:latin typeface="Courier"/>
                <a:cs typeface="Courier"/>
              </a:rPr>
              <a:t>int</a:t>
            </a:r>
            <a:r>
              <a:rPr lang="en-US" sz="2400" dirty="0">
                <a:latin typeface="Courier"/>
                <a:cs typeface="Courier"/>
              </a:rPr>
              <a:t> N = </a:t>
            </a:r>
            <a:r>
              <a:rPr lang="en-US" sz="2400" dirty="0" err="1">
                <a:latin typeface="Courier"/>
                <a:cs typeface="Courier"/>
              </a:rPr>
              <a:t>A.length</a:t>
            </a:r>
            <a:r>
              <a:rPr lang="en-US" sz="2400" dirty="0">
                <a:latin typeface="Courier"/>
                <a:cs typeface="Courier"/>
              </a:rPr>
              <a:t>;</a:t>
            </a:r>
            <a:endParaRPr lang="en-US" sz="2400" dirty="0" smtClean="0">
              <a:latin typeface="Courier"/>
              <a:cs typeface="Courier"/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0997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20890" y="592667"/>
            <a:ext cx="7605888" cy="5277555"/>
          </a:xfrm>
        </p:spPr>
        <p:txBody>
          <a:bodyPr>
            <a:normAutofit fontScale="92500" lnSpcReduction="10000"/>
          </a:bodyPr>
          <a:lstStyle/>
          <a:p>
            <a:pPr algn="l"/>
            <a:r>
              <a:rPr lang="en-US" dirty="0">
                <a:latin typeface="Courier"/>
                <a:cs typeface="Courier"/>
              </a:rPr>
              <a:t> for (k = 0; k &lt; N; k++) {</a:t>
            </a:r>
          </a:p>
          <a:p>
            <a:pPr algn="l"/>
            <a:r>
              <a:rPr lang="fi-FI" dirty="0">
                <a:latin typeface="Courier"/>
                <a:cs typeface="Courier"/>
              </a:rPr>
              <a:t>     </a:t>
            </a:r>
            <a:r>
              <a:rPr lang="fi-FI" dirty="0" smtClean="0">
                <a:latin typeface="Courier"/>
                <a:cs typeface="Courier"/>
              </a:rPr>
              <a:t>min </a:t>
            </a:r>
            <a:r>
              <a:rPr lang="fi-FI" dirty="0">
                <a:latin typeface="Courier"/>
                <a:cs typeface="Courier"/>
              </a:rPr>
              <a:t>= </a:t>
            </a:r>
            <a:r>
              <a:rPr lang="fi-FI" dirty="0" err="1">
                <a:latin typeface="Courier"/>
                <a:cs typeface="Courier"/>
              </a:rPr>
              <a:t>A[k</a:t>
            </a:r>
            <a:r>
              <a:rPr lang="fi-FI" dirty="0">
                <a:latin typeface="Courier"/>
                <a:cs typeface="Courier"/>
              </a:rPr>
              <a:t>];</a:t>
            </a:r>
          </a:p>
          <a:p>
            <a:pPr algn="l"/>
            <a:r>
              <a:rPr lang="fr-FR" dirty="0">
                <a:latin typeface="Courier"/>
                <a:cs typeface="Courier"/>
              </a:rPr>
              <a:t>     </a:t>
            </a:r>
            <a:r>
              <a:rPr lang="fr-FR" dirty="0" err="1" smtClean="0">
                <a:latin typeface="Courier"/>
                <a:cs typeface="Courier"/>
              </a:rPr>
              <a:t>minIndex</a:t>
            </a:r>
            <a:r>
              <a:rPr lang="fr-FR" dirty="0" smtClean="0">
                <a:latin typeface="Courier"/>
                <a:cs typeface="Courier"/>
              </a:rPr>
              <a:t> </a:t>
            </a:r>
            <a:r>
              <a:rPr lang="fr-FR" dirty="0">
                <a:latin typeface="Courier"/>
                <a:cs typeface="Courier"/>
              </a:rPr>
              <a:t>= k;</a:t>
            </a:r>
          </a:p>
          <a:p>
            <a:pPr algn="l"/>
            <a:r>
              <a:rPr lang="da-DK" dirty="0">
                <a:latin typeface="Courier"/>
                <a:cs typeface="Courier"/>
              </a:rPr>
              <a:t>     </a:t>
            </a:r>
            <a:r>
              <a:rPr lang="da-DK" dirty="0" smtClean="0">
                <a:latin typeface="Courier"/>
                <a:cs typeface="Courier"/>
              </a:rPr>
              <a:t>for </a:t>
            </a:r>
            <a:r>
              <a:rPr lang="da-DK" dirty="0">
                <a:latin typeface="Courier"/>
                <a:cs typeface="Courier"/>
              </a:rPr>
              <a:t>(j = k+1; j &lt; N; </a:t>
            </a:r>
            <a:r>
              <a:rPr lang="da-DK" dirty="0" err="1">
                <a:latin typeface="Courier"/>
                <a:cs typeface="Courier"/>
              </a:rPr>
              <a:t>j++</a:t>
            </a:r>
            <a:r>
              <a:rPr lang="da-DK" dirty="0">
                <a:latin typeface="Courier"/>
                <a:cs typeface="Courier"/>
              </a:rPr>
              <a:t>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</a:t>
            </a:r>
            <a:r>
              <a:rPr lang="en-US" dirty="0" smtClean="0">
                <a:latin typeface="Courier"/>
                <a:cs typeface="Courier"/>
              </a:rPr>
              <a:t>if </a:t>
            </a:r>
            <a:r>
              <a:rPr lang="en-US" dirty="0">
                <a:latin typeface="Courier"/>
                <a:cs typeface="Courier"/>
              </a:rPr>
              <a:t>(A[j].</a:t>
            </a:r>
            <a:r>
              <a:rPr lang="en-US" dirty="0" err="1">
                <a:latin typeface="Courier"/>
                <a:cs typeface="Courier"/>
              </a:rPr>
              <a:t>compareTo</a:t>
            </a:r>
            <a:r>
              <a:rPr lang="en-US" dirty="0">
                <a:latin typeface="Courier"/>
                <a:cs typeface="Courier"/>
              </a:rPr>
              <a:t>(min) &lt; 0</a:t>
            </a:r>
            <a:r>
              <a:rPr lang="en-US" dirty="0" smtClean="0">
                <a:latin typeface="Courier"/>
                <a:cs typeface="Courier"/>
              </a:rPr>
              <a:t>) {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fi-FI" dirty="0">
                <a:latin typeface="Courier"/>
                <a:cs typeface="Courier"/>
              </a:rPr>
              <a:t>           </a:t>
            </a:r>
            <a:r>
              <a:rPr lang="fi-FI" dirty="0" smtClean="0">
                <a:latin typeface="Courier"/>
                <a:cs typeface="Courier"/>
              </a:rPr>
              <a:t>min </a:t>
            </a:r>
            <a:r>
              <a:rPr lang="fi-FI" dirty="0">
                <a:latin typeface="Courier"/>
                <a:cs typeface="Courier"/>
              </a:rPr>
              <a:t>= </a:t>
            </a:r>
            <a:r>
              <a:rPr lang="fi-FI" dirty="0" err="1">
                <a:latin typeface="Courier"/>
                <a:cs typeface="Courier"/>
              </a:rPr>
              <a:t>A[j</a:t>
            </a:r>
            <a:r>
              <a:rPr lang="fi-FI" dirty="0">
                <a:latin typeface="Courier"/>
                <a:cs typeface="Courier"/>
              </a:rPr>
              <a:t>];</a:t>
            </a:r>
          </a:p>
          <a:p>
            <a:pPr algn="l"/>
            <a:r>
              <a:rPr lang="fr-FR" dirty="0">
                <a:latin typeface="Courier"/>
                <a:cs typeface="Courier"/>
              </a:rPr>
              <a:t>           </a:t>
            </a:r>
            <a:r>
              <a:rPr lang="fr-FR" dirty="0" err="1" smtClean="0">
                <a:latin typeface="Courier"/>
                <a:cs typeface="Courier"/>
              </a:rPr>
              <a:t>minIndex</a:t>
            </a:r>
            <a:r>
              <a:rPr lang="fr-FR" dirty="0" smtClean="0">
                <a:latin typeface="Courier"/>
                <a:cs typeface="Courier"/>
              </a:rPr>
              <a:t> </a:t>
            </a:r>
            <a:r>
              <a:rPr lang="fr-FR" dirty="0">
                <a:latin typeface="Courier"/>
                <a:cs typeface="Courier"/>
              </a:rPr>
              <a:t>= j</a:t>
            </a:r>
            <a:r>
              <a:rPr lang="fr-FR" dirty="0" smtClean="0">
                <a:latin typeface="Courier"/>
                <a:cs typeface="Courier"/>
              </a:rPr>
              <a:t>; }</a:t>
            </a:r>
            <a:endParaRPr lang="fr-FR" dirty="0">
              <a:latin typeface="Courier"/>
              <a:cs typeface="Courier"/>
            </a:endParaRPr>
          </a:p>
          <a:p>
            <a:pPr algn="l"/>
            <a:r>
              <a:rPr lang="fr-FR" dirty="0" smtClean="0">
                <a:latin typeface="Courier"/>
                <a:cs typeface="Courier"/>
              </a:rPr>
              <a:t>     </a:t>
            </a:r>
            <a:r>
              <a:rPr lang="fr-FR" dirty="0">
                <a:latin typeface="Courier"/>
                <a:cs typeface="Courier"/>
              </a:rPr>
              <a:t> </a:t>
            </a:r>
            <a:r>
              <a:rPr lang="fr-FR" dirty="0" smtClean="0">
                <a:latin typeface="Courier"/>
                <a:cs typeface="Courier"/>
              </a:rPr>
              <a:t>}</a:t>
            </a:r>
            <a:endParaRPr lang="fr-FR" dirty="0">
              <a:latin typeface="Courier"/>
              <a:cs typeface="Courier"/>
            </a:endParaRPr>
          </a:p>
          <a:p>
            <a:pPr algn="l"/>
            <a:r>
              <a:rPr lang="fr-FR" dirty="0">
                <a:latin typeface="Courier"/>
                <a:cs typeface="Courier"/>
              </a:rPr>
              <a:t>      </a:t>
            </a:r>
            <a:r>
              <a:rPr lang="fr-FR" dirty="0" smtClean="0">
                <a:latin typeface="Courier"/>
                <a:cs typeface="Courier"/>
              </a:rPr>
              <a:t>A</a:t>
            </a:r>
            <a:r>
              <a:rPr lang="fr-FR" dirty="0">
                <a:latin typeface="Courier"/>
                <a:cs typeface="Courier"/>
              </a:rPr>
              <a:t>[</a:t>
            </a:r>
            <a:r>
              <a:rPr lang="fr-FR" dirty="0" err="1">
                <a:latin typeface="Courier"/>
                <a:cs typeface="Courier"/>
              </a:rPr>
              <a:t>minIndex</a:t>
            </a:r>
            <a:r>
              <a:rPr lang="fr-FR" dirty="0">
                <a:latin typeface="Courier"/>
                <a:cs typeface="Courier"/>
              </a:rPr>
              <a:t>] = A[k];</a:t>
            </a:r>
          </a:p>
          <a:p>
            <a:pPr algn="l"/>
            <a:r>
              <a:rPr lang="fr-FR" dirty="0">
                <a:latin typeface="Courier"/>
                <a:cs typeface="Courier"/>
              </a:rPr>
              <a:t>      </a:t>
            </a:r>
            <a:r>
              <a:rPr lang="fr-FR" dirty="0" smtClean="0">
                <a:latin typeface="Courier"/>
                <a:cs typeface="Courier"/>
              </a:rPr>
              <a:t>A</a:t>
            </a:r>
            <a:r>
              <a:rPr lang="fr-FR" dirty="0">
                <a:latin typeface="Courier"/>
                <a:cs typeface="Courier"/>
              </a:rPr>
              <a:t>[k] = min;</a:t>
            </a:r>
          </a:p>
          <a:p>
            <a:pPr algn="l"/>
            <a:r>
              <a:rPr lang="fr-FR" dirty="0">
                <a:latin typeface="Courier"/>
                <a:cs typeface="Courier"/>
              </a:rPr>
              <a:t> </a:t>
            </a:r>
            <a:r>
              <a:rPr lang="fr-FR" dirty="0" smtClean="0">
                <a:latin typeface="Courier"/>
                <a:cs typeface="Courier"/>
              </a:rPr>
              <a:t>}</a:t>
            </a:r>
            <a:endParaRPr lang="fr-FR" dirty="0">
              <a:latin typeface="Courier"/>
              <a:cs typeface="Courier"/>
            </a:endParaRPr>
          </a:p>
          <a:p>
            <a:pPr algn="l"/>
            <a:r>
              <a:rPr lang="fr-FR" dirty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53024797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pPr algn="l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0100" y="592667"/>
            <a:ext cx="3733800" cy="461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28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3779"/>
            <a:ext cx="7772400" cy="90311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Time Complexity of Selection Sort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35667"/>
            <a:ext cx="6400800" cy="3668183"/>
          </a:xfrm>
        </p:spPr>
        <p:txBody>
          <a:bodyPr/>
          <a:lstStyle/>
          <a:p>
            <a:pPr marL="457200" indent="-457200" algn="l">
              <a:buFont typeface="Arial"/>
              <a:buChar char="•"/>
            </a:pPr>
            <a:r>
              <a:rPr lang="en-US" dirty="0"/>
              <a:t>1st iteration of outer loop: inner executes N - 1 times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2nd iteration of outer loop: inner executes N - 2 times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...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Nth iteration of outer loop: </a:t>
            </a:r>
            <a:r>
              <a:rPr lang="en-US" dirty="0">
                <a:solidFill>
                  <a:srgbClr val="FF0000"/>
                </a:solidFill>
              </a:rPr>
              <a:t>inner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executes 0 times</a:t>
            </a:r>
          </a:p>
        </p:txBody>
      </p:sp>
    </p:spTree>
    <p:extLst>
      <p:ext uri="{BB962C8B-B14F-4D97-AF65-F5344CB8AC3E}">
        <p14:creationId xmlns:p14="http://schemas.microsoft.com/office/powerpoint/2010/main" val="191231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7022" y="660401"/>
            <a:ext cx="7772400" cy="990600"/>
          </a:xfrm>
        </p:spPr>
        <p:txBody>
          <a:bodyPr/>
          <a:lstStyle/>
          <a:p>
            <a:r>
              <a:rPr lang="en-US" dirty="0" smtClean="0"/>
              <a:t>Choosing a Hash Function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4489" y="1689806"/>
            <a:ext cx="6400800" cy="3164415"/>
          </a:xfrm>
        </p:spPr>
        <p:txBody>
          <a:bodyPr/>
          <a:lstStyle/>
          <a:p>
            <a:pPr algn="l"/>
            <a:r>
              <a:rPr lang="en-US" dirty="0" smtClean="0"/>
              <a:t>We have two goals: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Be reasonably fast in the hash computation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Cover the range of hash locations as evenly as possible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37491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pPr algn="l"/>
            <a:r>
              <a:rPr lang="en-US" dirty="0"/>
              <a:t>This is </a:t>
            </a:r>
            <a:r>
              <a:rPr lang="en-US" dirty="0" smtClean="0"/>
              <a:t>a familiar sum</a:t>
            </a:r>
            <a:r>
              <a:rPr lang="en-US" dirty="0"/>
              <a:t>:</a:t>
            </a:r>
          </a:p>
          <a:p>
            <a:pPr algn="l"/>
            <a:r>
              <a:rPr lang="en-US" dirty="0" smtClean="0"/>
              <a:t>     N</a:t>
            </a:r>
            <a:r>
              <a:rPr lang="en-US" dirty="0"/>
              <a:t>-1 + N-2 + ... + 3 + 2 + 1 + 0</a:t>
            </a:r>
          </a:p>
          <a:p>
            <a:pPr algn="l"/>
            <a:r>
              <a:rPr lang="en-US" dirty="0"/>
              <a:t>which we know is O(N</a:t>
            </a:r>
            <a:r>
              <a:rPr lang="en-US" baseline="30000" dirty="0"/>
              <a:t>2</a:t>
            </a:r>
            <a:r>
              <a:rPr lang="en-US" dirty="0"/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4466366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49112"/>
            <a:ext cx="7772400" cy="98777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if the array is already sorted?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449917"/>
            <a:ext cx="6400800" cy="4504972"/>
          </a:xfrm>
        </p:spPr>
        <p:txBody>
          <a:bodyPr/>
          <a:lstStyle/>
          <a:p>
            <a:pPr algn="l"/>
            <a:r>
              <a:rPr lang="en-US" dirty="0" smtClean="0"/>
              <a:t>Makes no difference!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Why?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6800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1445"/>
            <a:ext cx="7772400" cy="917222"/>
          </a:xfrm>
        </p:spPr>
        <p:txBody>
          <a:bodyPr/>
          <a:lstStyle/>
          <a:p>
            <a:r>
              <a:rPr lang="en-US" dirty="0" smtClean="0"/>
              <a:t>Minor Efficiency Improvement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4044" y="2211916"/>
            <a:ext cx="6400800" cy="3277305"/>
          </a:xfrm>
        </p:spPr>
        <p:txBody>
          <a:bodyPr/>
          <a:lstStyle/>
          <a:p>
            <a:pPr algn="l"/>
            <a:r>
              <a:rPr lang="en-US" dirty="0" smtClean="0"/>
              <a:t>When k = N-1 (last iteration of outer loop), inner loop iterates </a:t>
            </a:r>
            <a:r>
              <a:rPr lang="en-US" dirty="0" smtClean="0">
                <a:solidFill>
                  <a:srgbClr val="FF0000"/>
                </a:solidFill>
              </a:rPr>
              <a:t>zero</a:t>
            </a:r>
            <a:r>
              <a:rPr lang="en-US" dirty="0" smtClean="0"/>
              <a:t> times.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Why?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How can this be exploited?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85139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9667"/>
            <a:ext cx="7772400" cy="1086555"/>
          </a:xfrm>
        </p:spPr>
        <p:txBody>
          <a:bodyPr/>
          <a:lstStyle/>
          <a:p>
            <a:r>
              <a:rPr lang="en-US" dirty="0" smtClean="0"/>
              <a:t>Insertion Sort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6667" y="1806222"/>
            <a:ext cx="7493000" cy="3597628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The idea behind insertion sort is: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Put the first 2 items in correct relative order.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Insert the 3rd item in the correct place relative to the first 2.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Insert the 4th item in the correct place relative to the first 3.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err="1"/>
              <a:t>etc</a:t>
            </a:r>
            <a:endParaRPr lang="en-US" dirty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16770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pPr algn="l"/>
            <a:r>
              <a:rPr lang="en-US" dirty="0" smtClean="0"/>
              <a:t>The loop invariant is:</a:t>
            </a:r>
          </a:p>
          <a:p>
            <a:pPr algn="l"/>
            <a:r>
              <a:rPr lang="en-US" dirty="0" smtClean="0"/>
              <a:t>after </a:t>
            </a:r>
            <a:r>
              <a:rPr lang="en-US" dirty="0"/>
              <a:t>the </a:t>
            </a:r>
            <a:r>
              <a:rPr lang="en-US" dirty="0" err="1"/>
              <a:t>i-th</a:t>
            </a:r>
            <a:r>
              <a:rPr lang="en-US" dirty="0"/>
              <a:t> time around the outer loop, the items in A[0] through A[i-1] are in order relative to each other </a:t>
            </a:r>
            <a:endParaRPr lang="en-US" dirty="0" smtClean="0"/>
          </a:p>
          <a:p>
            <a:pPr algn="l"/>
            <a:r>
              <a:rPr lang="en-US" dirty="0" smtClean="0"/>
              <a:t>(</a:t>
            </a:r>
            <a:r>
              <a:rPr lang="en-US" dirty="0"/>
              <a:t>but are not necessarily in their final places)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To insert </a:t>
            </a:r>
            <a:r>
              <a:rPr lang="en-US" dirty="0"/>
              <a:t>an item into its </a:t>
            </a:r>
            <a:r>
              <a:rPr lang="en-US" dirty="0" smtClean="0"/>
              <a:t>correct place </a:t>
            </a:r>
            <a:r>
              <a:rPr lang="en-US" dirty="0"/>
              <a:t>in the (relatively) sorted part of the array, it is necessary to move some values to the right to make room.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19457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Courier"/>
                <a:cs typeface="Courier"/>
              </a:rPr>
              <a:t>public </a:t>
            </a:r>
            <a:r>
              <a:rPr lang="en-US" dirty="0">
                <a:latin typeface="Courier"/>
                <a:cs typeface="Courier"/>
              </a:rPr>
              <a:t>static 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&lt;</a:t>
            </a:r>
            <a:r>
              <a:rPr lang="en-US" dirty="0">
                <a:latin typeface="Courier"/>
                <a:cs typeface="Courier"/>
              </a:rPr>
              <a:t>E extends Comparable&lt;E&gt;&gt; 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void </a:t>
            </a:r>
            <a:r>
              <a:rPr lang="en-US" dirty="0" err="1">
                <a:latin typeface="Courier"/>
                <a:cs typeface="Courier"/>
              </a:rPr>
              <a:t>insertionSort</a:t>
            </a:r>
            <a:r>
              <a:rPr lang="en-US" dirty="0">
                <a:latin typeface="Courier"/>
                <a:cs typeface="Courier"/>
              </a:rPr>
              <a:t>(E[] A) {</a:t>
            </a:r>
          </a:p>
          <a:p>
            <a:pPr algn="l"/>
            <a:r>
              <a:rPr lang="fr-FR" dirty="0">
                <a:latin typeface="Courier"/>
                <a:cs typeface="Courier"/>
              </a:rPr>
              <a:t>    </a:t>
            </a:r>
            <a:r>
              <a:rPr lang="fr-FR" dirty="0" err="1">
                <a:latin typeface="Courier"/>
                <a:cs typeface="Courier"/>
              </a:rPr>
              <a:t>int</a:t>
            </a:r>
            <a:r>
              <a:rPr lang="fr-FR" dirty="0">
                <a:latin typeface="Courier"/>
                <a:cs typeface="Courier"/>
              </a:rPr>
              <a:t> k, j;</a:t>
            </a:r>
          </a:p>
          <a:p>
            <a:pPr algn="l"/>
            <a:r>
              <a:rPr lang="fr-FR" dirty="0">
                <a:latin typeface="Courier"/>
                <a:cs typeface="Courier"/>
              </a:rPr>
              <a:t>    E </a:t>
            </a:r>
            <a:r>
              <a:rPr lang="fr-FR" dirty="0" err="1">
                <a:latin typeface="Courier"/>
                <a:cs typeface="Courier"/>
              </a:rPr>
              <a:t>tmp</a:t>
            </a:r>
            <a:r>
              <a:rPr lang="fr-FR" dirty="0">
                <a:latin typeface="Courier"/>
                <a:cs typeface="Courier"/>
              </a:rPr>
              <a:t>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N = </a:t>
            </a:r>
            <a:r>
              <a:rPr lang="en-US" dirty="0" err="1">
                <a:latin typeface="Courier"/>
                <a:cs typeface="Courier"/>
              </a:rPr>
              <a:t>A.length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/>
              <a:t>      </a:t>
            </a:r>
          </a:p>
        </p:txBody>
      </p:sp>
    </p:spTree>
    <p:extLst>
      <p:ext uri="{BB962C8B-B14F-4D97-AF65-F5344CB8AC3E}">
        <p14:creationId xmlns:p14="http://schemas.microsoft.com/office/powerpoint/2010/main" val="40009533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5555" y="592667"/>
            <a:ext cx="7888111" cy="4811183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dirty="0" smtClean="0">
                <a:latin typeface="Courier"/>
                <a:cs typeface="Courier"/>
              </a:rPr>
              <a:t> for </a:t>
            </a:r>
            <a:r>
              <a:rPr lang="en-US" dirty="0">
                <a:latin typeface="Courier"/>
                <a:cs typeface="Courier"/>
              </a:rPr>
              <a:t>(k = 1; k &lt; N, k++)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</a:t>
            </a:r>
            <a:r>
              <a:rPr lang="en-US" dirty="0" err="1" smtClean="0">
                <a:latin typeface="Courier"/>
                <a:cs typeface="Courier"/>
              </a:rPr>
              <a:t>tmp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= A[k];</a:t>
            </a:r>
          </a:p>
          <a:p>
            <a:pPr algn="l"/>
            <a:r>
              <a:rPr lang="cs-CZ" dirty="0">
                <a:latin typeface="Courier"/>
                <a:cs typeface="Courier"/>
              </a:rPr>
              <a:t>     </a:t>
            </a:r>
            <a:r>
              <a:rPr lang="cs-CZ" dirty="0" smtClean="0">
                <a:latin typeface="Courier"/>
                <a:cs typeface="Courier"/>
              </a:rPr>
              <a:t>j </a:t>
            </a:r>
            <a:r>
              <a:rPr lang="cs-CZ" dirty="0">
                <a:latin typeface="Courier"/>
                <a:cs typeface="Courier"/>
              </a:rPr>
              <a:t>= k - 1;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</a:t>
            </a:r>
            <a:r>
              <a:rPr lang="en-US" dirty="0" smtClean="0">
                <a:latin typeface="Courier"/>
                <a:cs typeface="Courier"/>
              </a:rPr>
              <a:t>while </a:t>
            </a:r>
            <a:r>
              <a:rPr lang="en-US" dirty="0">
                <a:latin typeface="Courier"/>
                <a:cs typeface="Courier"/>
              </a:rPr>
              <a:t>((j &gt;= 0) &amp;&amp; </a:t>
            </a:r>
            <a:r>
              <a:rPr lang="en-US" dirty="0" smtClean="0">
                <a:latin typeface="Courier"/>
                <a:cs typeface="Courier"/>
              </a:rPr>
              <a:t>  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(</a:t>
            </a:r>
            <a:r>
              <a:rPr lang="en-US" dirty="0">
                <a:latin typeface="Courier"/>
                <a:cs typeface="Courier"/>
              </a:rPr>
              <a:t>A[j].</a:t>
            </a:r>
            <a:r>
              <a:rPr lang="en-US" dirty="0" err="1">
                <a:latin typeface="Courier"/>
                <a:cs typeface="Courier"/>
              </a:rPr>
              <a:t>compareTo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tmp</a:t>
            </a:r>
            <a:r>
              <a:rPr lang="en-US" dirty="0">
                <a:latin typeface="Courier"/>
                <a:cs typeface="Courier"/>
              </a:rPr>
              <a:t>) &gt; 0))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 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A[j+1] = A[j]; 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    /</a:t>
            </a:r>
            <a:r>
              <a:rPr lang="en-US" dirty="0">
                <a:latin typeface="Courier"/>
                <a:cs typeface="Courier"/>
              </a:rPr>
              <a:t>/ move </a:t>
            </a:r>
            <a:r>
              <a:rPr lang="en-US" dirty="0" smtClean="0">
                <a:latin typeface="Courier"/>
                <a:cs typeface="Courier"/>
              </a:rPr>
              <a:t>one </a:t>
            </a:r>
            <a:r>
              <a:rPr lang="en-US" dirty="0">
                <a:latin typeface="Courier"/>
                <a:cs typeface="Courier"/>
              </a:rPr>
              <a:t>place to the right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  </a:t>
            </a:r>
            <a:r>
              <a:rPr lang="en-US" dirty="0" smtClean="0">
                <a:latin typeface="Courier"/>
                <a:cs typeface="Courier"/>
              </a:rPr>
              <a:t>j</a:t>
            </a:r>
            <a:r>
              <a:rPr lang="en-US" dirty="0">
                <a:latin typeface="Courier"/>
                <a:cs typeface="Courier"/>
              </a:rPr>
              <a:t>--</a:t>
            </a:r>
            <a:r>
              <a:rPr lang="en-US" dirty="0" smtClean="0">
                <a:latin typeface="Courier"/>
                <a:cs typeface="Courier"/>
              </a:rPr>
              <a:t>; }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     A[</a:t>
            </a:r>
            <a:r>
              <a:rPr lang="en-US" dirty="0">
                <a:latin typeface="Courier"/>
                <a:cs typeface="Courier"/>
              </a:rPr>
              <a:t>j+1] = </a:t>
            </a:r>
            <a:r>
              <a:rPr lang="en-US" dirty="0" err="1">
                <a:latin typeface="Courier"/>
                <a:cs typeface="Courier"/>
              </a:rPr>
              <a:t>tmp</a:t>
            </a:r>
            <a:r>
              <a:rPr lang="en-US" dirty="0">
                <a:latin typeface="Courier"/>
                <a:cs typeface="Courier"/>
              </a:rPr>
              <a:t>;    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  /</a:t>
            </a:r>
            <a:r>
              <a:rPr lang="en-US" dirty="0">
                <a:latin typeface="Courier"/>
                <a:cs typeface="Courier"/>
              </a:rPr>
              <a:t>/ </a:t>
            </a:r>
            <a:r>
              <a:rPr lang="en-US" dirty="0" smtClean="0">
                <a:latin typeface="Courier"/>
                <a:cs typeface="Courier"/>
              </a:rPr>
              <a:t>insert </a:t>
            </a:r>
            <a:r>
              <a:rPr lang="en-US" dirty="0" err="1">
                <a:latin typeface="Courier"/>
                <a:cs typeface="Courier"/>
              </a:rPr>
              <a:t>kth</a:t>
            </a:r>
            <a:r>
              <a:rPr lang="en-US" dirty="0">
                <a:latin typeface="Courier"/>
                <a:cs typeface="Courier"/>
              </a:rPr>
              <a:t> value </a:t>
            </a:r>
            <a:r>
              <a:rPr lang="en-US" dirty="0" smtClean="0">
                <a:latin typeface="Courier"/>
                <a:cs typeface="Courier"/>
              </a:rPr>
              <a:t>into </a:t>
            </a:r>
            <a:r>
              <a:rPr lang="en-US" dirty="0">
                <a:latin typeface="Courier"/>
                <a:cs typeface="Courier"/>
              </a:rPr>
              <a:t>correct </a:t>
            </a:r>
            <a:r>
              <a:rPr lang="en-US" dirty="0" smtClean="0">
                <a:latin typeface="Courier"/>
                <a:cs typeface="Courier"/>
              </a:rPr>
              <a:t>place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}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16843385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1167" y="787400"/>
            <a:ext cx="3416300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6165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890"/>
            <a:ext cx="7772400" cy="889000"/>
          </a:xfrm>
        </p:spPr>
        <p:txBody>
          <a:bodyPr/>
          <a:lstStyle/>
          <a:p>
            <a:r>
              <a:rPr lang="en-US" dirty="0" smtClean="0"/>
              <a:t>Complexity of Insertion Sort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9000" y="1509890"/>
            <a:ext cx="7394222" cy="3893960"/>
          </a:xfrm>
        </p:spPr>
        <p:txBody>
          <a:bodyPr>
            <a:normAutofit fontScale="85000" lnSpcReduction="10000"/>
          </a:bodyPr>
          <a:lstStyle/>
          <a:p>
            <a:pPr algn="l"/>
            <a:r>
              <a:rPr lang="en-US" dirty="0" smtClean="0"/>
              <a:t>The </a:t>
            </a:r>
            <a:r>
              <a:rPr lang="en-US" dirty="0"/>
              <a:t>inner loop can execute a different number of times for every iteration of the outer loop</a:t>
            </a:r>
            <a:r>
              <a:rPr lang="en-US" dirty="0" smtClean="0"/>
              <a:t>.</a:t>
            </a:r>
          </a:p>
          <a:p>
            <a:pPr algn="l"/>
            <a:r>
              <a:rPr lang="en-US" dirty="0" smtClean="0"/>
              <a:t>In </a:t>
            </a:r>
            <a:r>
              <a:rPr lang="en-US" dirty="0"/>
              <a:t>the </a:t>
            </a:r>
            <a:r>
              <a:rPr lang="en-US" b="1" i="1" dirty="0"/>
              <a:t>worst</a:t>
            </a:r>
            <a:r>
              <a:rPr lang="en-US" dirty="0"/>
              <a:t> case: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1st iteration of outer loop: inner executes 1 time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2nd iteration of outer loop: inner executes 2 times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3rd iteration of outer loop: inner executes 3 times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...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/>
              <a:t>N-1st iteration of outer loop: inner executes N-1 times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6315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So </a:t>
            </a:r>
            <a:r>
              <a:rPr lang="en-US" dirty="0"/>
              <a:t>we get:</a:t>
            </a:r>
          </a:p>
          <a:p>
            <a:pPr algn="l"/>
            <a:r>
              <a:rPr lang="en-US" dirty="0" smtClean="0"/>
              <a:t>      1 </a:t>
            </a:r>
            <a:r>
              <a:rPr lang="en-US" dirty="0"/>
              <a:t>+ 2 + ... + N-1</a:t>
            </a:r>
          </a:p>
          <a:p>
            <a:pPr algn="l"/>
            <a:r>
              <a:rPr lang="en-US" dirty="0" smtClean="0"/>
              <a:t> which </a:t>
            </a:r>
            <a:r>
              <a:rPr lang="en-US" dirty="0"/>
              <a:t>is still O(N</a:t>
            </a:r>
            <a:r>
              <a:rPr lang="en-US" baseline="30000" dirty="0"/>
              <a:t>2</a:t>
            </a:r>
            <a:r>
              <a:rPr lang="en-US" dirty="0"/>
              <a:t>).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9472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pPr algn="l"/>
            <a:r>
              <a:rPr lang="en-US" dirty="0" smtClean="0"/>
              <a:t>For keys that are integers, we can simply use the remainder after dividing the integer by the table size.</a:t>
            </a:r>
          </a:p>
          <a:p>
            <a:pPr algn="l"/>
            <a:r>
              <a:rPr lang="en-US" dirty="0" smtClean="0"/>
              <a:t>In Java the </a:t>
            </a:r>
            <a:r>
              <a:rPr lang="en-US" dirty="0" smtClean="0">
                <a:latin typeface="Courier"/>
                <a:cs typeface="Courier"/>
              </a:rPr>
              <a:t>%</a:t>
            </a:r>
            <a:r>
              <a:rPr lang="en-US" dirty="0" smtClean="0"/>
              <a:t> operator computes this.</a:t>
            </a:r>
          </a:p>
          <a:p>
            <a:pPr algn="l"/>
            <a:r>
              <a:rPr lang="en-US" dirty="0" smtClean="0"/>
              <a:t>So ( </a:t>
            </a:r>
            <a:r>
              <a:rPr lang="en-US" dirty="0" err="1" smtClean="0">
                <a:latin typeface="Courier"/>
                <a:cs typeface="Courier"/>
              </a:rPr>
              <a:t>i</a:t>
            </a:r>
            <a:r>
              <a:rPr lang="en-US" dirty="0" smtClean="0">
                <a:latin typeface="Courier"/>
                <a:cs typeface="Courier"/>
              </a:rPr>
              <a:t> % </a:t>
            </a:r>
            <a:r>
              <a:rPr lang="en-US" dirty="0" err="1" smtClean="0">
                <a:latin typeface="Courier"/>
                <a:cs typeface="Courier"/>
              </a:rPr>
              <a:t>TableSize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smtClean="0"/>
              <a:t>) could be used.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0572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05557"/>
            <a:ext cx="7772400" cy="83255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 hum! Why another O(N</a:t>
            </a:r>
            <a:r>
              <a:rPr lang="en-US" baseline="30000" dirty="0" smtClean="0"/>
              <a:t>2</a:t>
            </a:r>
            <a:r>
              <a:rPr lang="en-US" dirty="0" smtClean="0"/>
              <a:t>) Sort?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32137"/>
            <a:ext cx="6400800" cy="4335641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What if the array is already sorted?</a:t>
            </a:r>
          </a:p>
          <a:p>
            <a:pPr algn="l"/>
            <a:r>
              <a:rPr lang="en-US" dirty="0" smtClean="0"/>
              <a:t>The inner loop never executes!</a:t>
            </a:r>
          </a:p>
          <a:p>
            <a:pPr algn="l"/>
            <a:r>
              <a:rPr lang="en-US" dirty="0" smtClean="0"/>
              <a:t>Run-time is O(N)!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What if array is “mostly” sorted?</a:t>
            </a:r>
          </a:p>
          <a:p>
            <a:pPr algn="l"/>
            <a:r>
              <a:rPr lang="en-US" dirty="0" smtClean="0"/>
              <a:t>If only k elements of N total are “out of order” time is O(k * N).</a:t>
            </a:r>
          </a:p>
          <a:p>
            <a:pPr algn="l"/>
            <a:r>
              <a:rPr lang="en-US" dirty="0" smtClean="0"/>
              <a:t>If k &lt;&lt; N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run-time is O(N)!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73333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1445"/>
            <a:ext cx="7772400" cy="97366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if Array is in Reverse Order?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65111"/>
            <a:ext cx="6601178" cy="3738739"/>
          </a:xfrm>
        </p:spPr>
        <p:txBody>
          <a:bodyPr/>
          <a:lstStyle/>
          <a:p>
            <a:pPr algn="l"/>
            <a:r>
              <a:rPr lang="en-US" dirty="0" smtClean="0"/>
              <a:t>Worst possible situation – inner loop executes maximum number of iterations.</a:t>
            </a:r>
          </a:p>
          <a:p>
            <a:pPr algn="l"/>
            <a:r>
              <a:rPr lang="en-US" dirty="0" smtClean="0"/>
              <a:t>Solution?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Create right-to left version of insertion sort</a:t>
            </a:r>
          </a:p>
          <a:p>
            <a:pPr marL="457200" indent="-457200" algn="l">
              <a:buFont typeface="Arial"/>
              <a:buChar char="•"/>
            </a:pPr>
            <a:r>
              <a:rPr lang="en-US" dirty="0" smtClean="0"/>
              <a:t>Reverse array before and after sort!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1111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60401"/>
            <a:ext cx="7772400" cy="1018822"/>
          </a:xfrm>
        </p:spPr>
        <p:txBody>
          <a:bodyPr/>
          <a:lstStyle/>
          <a:p>
            <a:r>
              <a:rPr lang="en-US" dirty="0" smtClean="0"/>
              <a:t>Merge Sort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679223"/>
            <a:ext cx="6400800" cy="3724627"/>
          </a:xfrm>
        </p:spPr>
        <p:txBody>
          <a:bodyPr/>
          <a:lstStyle/>
          <a:p>
            <a:pPr algn="l"/>
            <a:r>
              <a:rPr lang="en-US" dirty="0" smtClean="0"/>
              <a:t>Unlike the previous two sorts, a merge sort requires only </a:t>
            </a:r>
            <a:r>
              <a:rPr lang="en-US" i="1" dirty="0" smtClean="0"/>
              <a:t>O(N log N) </a:t>
            </a:r>
            <a:r>
              <a:rPr lang="en-US" dirty="0" smtClean="0"/>
              <a:t>time. For large arrays, this can be a very substantial advantage.</a:t>
            </a:r>
          </a:p>
          <a:p>
            <a:pPr algn="l"/>
            <a:r>
              <a:rPr lang="en-US" dirty="0" smtClean="0"/>
              <a:t>For example, if N = 1,000,000, N</a:t>
            </a:r>
            <a:r>
              <a:rPr lang="en-US" baseline="30000" dirty="0" smtClean="0"/>
              <a:t>2</a:t>
            </a:r>
            <a:r>
              <a:rPr lang="en-US" dirty="0" smtClean="0"/>
              <a:t> is 1,000,000,000,ooo whereas </a:t>
            </a:r>
            <a:r>
              <a:rPr lang="en-US" dirty="0"/>
              <a:t>N log </a:t>
            </a:r>
            <a:r>
              <a:rPr lang="en-US" dirty="0" smtClean="0"/>
              <a:t>N is less than 20,000,000.</a:t>
            </a:r>
          </a:p>
          <a:p>
            <a:pPr algn="l"/>
            <a:r>
              <a:rPr lang="en-US" dirty="0" smtClean="0"/>
              <a:t>A 50,000 to 1 ratio!</a:t>
            </a:r>
          </a:p>
          <a:p>
            <a:pPr algn="l"/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10890532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pPr algn="l"/>
            <a:r>
              <a:rPr lang="en-US" dirty="0" smtClean="0"/>
              <a:t>The key insight is that  we can </a:t>
            </a:r>
            <a:r>
              <a:rPr lang="en-US" i="1" dirty="0" smtClean="0"/>
              <a:t>merge</a:t>
            </a:r>
            <a:r>
              <a:rPr lang="en-US" dirty="0" smtClean="0"/>
              <a:t> two </a:t>
            </a:r>
            <a:r>
              <a:rPr lang="en-US" i="1" dirty="0" smtClean="0"/>
              <a:t>sorted</a:t>
            </a:r>
            <a:r>
              <a:rPr lang="en-US" dirty="0" smtClean="0"/>
              <a:t> arrays of size N/2 in linear (O(N)) time.</a:t>
            </a:r>
          </a:p>
          <a:p>
            <a:pPr algn="l"/>
            <a:r>
              <a:rPr lang="en-US" dirty="0" smtClean="0"/>
              <a:t>You </a:t>
            </a:r>
            <a:r>
              <a:rPr lang="en-US" dirty="0"/>
              <a:t>just step through the two arrays, always choosing the </a:t>
            </a:r>
            <a:r>
              <a:rPr lang="en-US" i="1" dirty="0"/>
              <a:t>smaller</a:t>
            </a:r>
            <a:r>
              <a:rPr lang="en-US" dirty="0"/>
              <a:t> of the two values to put into the final array (and only advancing in the array from which you took the smaller value). </a:t>
            </a:r>
          </a:p>
          <a:p>
            <a:pPr algn="l"/>
            <a:endParaRPr lang="en-US" dirty="0" smtClean="0"/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1974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b="52058"/>
          <a:stretch/>
        </p:blipFill>
        <p:spPr>
          <a:xfrm>
            <a:off x="1600200" y="1538111"/>
            <a:ext cx="5925110" cy="3287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50855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/>
          <a:srcRect t="36214"/>
          <a:stretch/>
        </p:blipFill>
        <p:spPr>
          <a:xfrm>
            <a:off x="1600200" y="762001"/>
            <a:ext cx="5925110" cy="4374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93211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564445"/>
            <a:ext cx="7772400" cy="79022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do we get those sorted halves?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538111"/>
            <a:ext cx="6400800" cy="3865739"/>
          </a:xfrm>
        </p:spPr>
        <p:txBody>
          <a:bodyPr/>
          <a:lstStyle/>
          <a:p>
            <a:pPr algn="l"/>
            <a:r>
              <a:rPr lang="en-US" dirty="0" smtClean="0"/>
              <a:t>Recursion!</a:t>
            </a:r>
          </a:p>
          <a:p>
            <a:pPr algn="l"/>
            <a:endParaRPr lang="en-US" dirty="0" smtClean="0"/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Divide </a:t>
            </a:r>
            <a:r>
              <a:rPr lang="en-US" dirty="0"/>
              <a:t>the array into two halves.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Recursively, sort the left half.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Recursively, sort the right half.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/>
              <a:t>Merge the two sorted halves.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7177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pPr algn="l"/>
            <a:r>
              <a:rPr lang="en-US" dirty="0" smtClean="0"/>
              <a:t>The base case is an array of size 1 – it’s trivially sorted.</a:t>
            </a:r>
          </a:p>
          <a:p>
            <a:pPr algn="l"/>
            <a:r>
              <a:rPr lang="en-US" dirty="0" smtClean="0"/>
              <a:t>To access sub arrays, we use the whole original array, with two index values (</a:t>
            </a:r>
            <a:r>
              <a:rPr lang="en-US" dirty="0" smtClean="0">
                <a:latin typeface="Courier"/>
                <a:cs typeface="Courier"/>
              </a:rPr>
              <a:t>low</a:t>
            </a:r>
            <a:r>
              <a:rPr lang="en-US" dirty="0" smtClean="0"/>
              <a:t> and </a:t>
            </a:r>
            <a:r>
              <a:rPr lang="en-US" dirty="0" smtClean="0">
                <a:latin typeface="Courier"/>
                <a:cs typeface="Courier"/>
              </a:rPr>
              <a:t>high</a:t>
            </a:r>
            <a:r>
              <a:rPr lang="en-US" dirty="0" smtClean="0"/>
              <a:t>) that determine the fraction of the array we may access.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If </a:t>
            </a:r>
            <a:r>
              <a:rPr lang="en-US" dirty="0" smtClean="0">
                <a:latin typeface="Courier"/>
                <a:cs typeface="Courier"/>
              </a:rPr>
              <a:t>high == low</a:t>
            </a:r>
            <a:r>
              <a:rPr lang="en-US" dirty="0" smtClean="0"/>
              <a:t>, we have the trivial base case.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108484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7222" y="592667"/>
            <a:ext cx="7309556" cy="4811183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We start with a user-level method, that asks for a sort of an entire array:</a:t>
            </a:r>
          </a:p>
          <a:p>
            <a:pPr algn="l"/>
            <a:endParaRPr lang="en-US" dirty="0"/>
          </a:p>
          <a:p>
            <a:pPr algn="l"/>
            <a:r>
              <a:rPr lang="en-US" dirty="0" smtClean="0">
                <a:latin typeface="Courier"/>
                <a:cs typeface="Courier"/>
              </a:rPr>
              <a:t>public static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 &lt;</a:t>
            </a:r>
            <a:r>
              <a:rPr lang="en-US" dirty="0">
                <a:latin typeface="Courier"/>
                <a:cs typeface="Courier"/>
              </a:rPr>
              <a:t>E extends Comparable&lt;E&gt;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 void </a:t>
            </a:r>
            <a:r>
              <a:rPr lang="en-US" dirty="0" err="1">
                <a:latin typeface="Courier"/>
                <a:cs typeface="Courier"/>
              </a:rPr>
              <a:t>mergeSort</a:t>
            </a:r>
            <a:r>
              <a:rPr lang="en-US" dirty="0">
                <a:latin typeface="Courier"/>
                <a:cs typeface="Courier"/>
              </a:rPr>
              <a:t>(E[] A)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</a:t>
            </a:r>
            <a:r>
              <a:rPr lang="en-US" dirty="0" err="1" smtClean="0">
                <a:latin typeface="Courier"/>
                <a:cs typeface="Courier"/>
              </a:rPr>
              <a:t>mergeAux</a:t>
            </a:r>
            <a:r>
              <a:rPr lang="en-US" dirty="0">
                <a:latin typeface="Courier"/>
                <a:cs typeface="Courier"/>
              </a:rPr>
              <a:t>(A, 0, </a:t>
            </a:r>
            <a:r>
              <a:rPr lang="en-US" dirty="0" err="1">
                <a:latin typeface="Courier"/>
                <a:cs typeface="Courier"/>
              </a:rPr>
              <a:t>A.length</a:t>
            </a:r>
            <a:r>
              <a:rPr lang="en-US" dirty="0">
                <a:latin typeface="Courier"/>
                <a:cs typeface="Courier"/>
              </a:rPr>
              <a:t> - 1); 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   /</a:t>
            </a:r>
            <a:r>
              <a:rPr lang="en-US" dirty="0">
                <a:latin typeface="Courier"/>
                <a:cs typeface="Courier"/>
              </a:rPr>
              <a:t>/ call the aux. function to </a:t>
            </a:r>
            <a:r>
              <a:rPr lang="en-US" dirty="0" smtClean="0">
                <a:latin typeface="Courier"/>
                <a:cs typeface="Courier"/>
              </a:rPr>
              <a:t>do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 //  </a:t>
            </a:r>
            <a:r>
              <a:rPr lang="en-US" dirty="0">
                <a:latin typeface="Courier"/>
                <a:cs typeface="Courier"/>
              </a:rPr>
              <a:t>all the work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}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61433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89001" y="776110"/>
            <a:ext cx="7196666" cy="5192889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 smtClean="0">
                <a:latin typeface="Courier"/>
                <a:cs typeface="Courier"/>
              </a:rPr>
              <a:t>private </a:t>
            </a:r>
            <a:r>
              <a:rPr lang="en-US" dirty="0">
                <a:latin typeface="Courier"/>
                <a:cs typeface="Courier"/>
              </a:rPr>
              <a:t>static &lt;E extends Comparable&lt;E&gt;</a:t>
            </a:r>
            <a:r>
              <a:rPr lang="en-US" dirty="0" smtClean="0">
                <a:latin typeface="Courier"/>
                <a:cs typeface="Courier"/>
              </a:rPr>
              <a:t>&gt;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void </a:t>
            </a:r>
            <a:r>
              <a:rPr lang="en-US" dirty="0" err="1">
                <a:latin typeface="Courier"/>
                <a:cs typeface="Courier"/>
              </a:rPr>
              <a:t>mergeAux</a:t>
            </a:r>
            <a:r>
              <a:rPr lang="en-US" dirty="0">
                <a:latin typeface="Courier"/>
                <a:cs typeface="Courier"/>
              </a:rPr>
              <a:t>(E[] A,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low,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high)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// base case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if (low == high) return;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// recursive case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// Step 1: Find the middle of the array 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//   (</a:t>
            </a:r>
            <a:r>
              <a:rPr lang="en-US" dirty="0">
                <a:latin typeface="Courier"/>
                <a:cs typeface="Courier"/>
              </a:rPr>
              <a:t>conceptually, divide it in half)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mid = (low + high) / 2;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// Steps 2 and 3: Sort the 2 halves of A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mergeAux</a:t>
            </a:r>
            <a:r>
              <a:rPr lang="en-US" dirty="0">
                <a:latin typeface="Courier"/>
                <a:cs typeface="Courier"/>
              </a:rPr>
              <a:t>(A, low, mid);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mergeAux</a:t>
            </a:r>
            <a:r>
              <a:rPr lang="en-US" dirty="0">
                <a:latin typeface="Courier"/>
                <a:cs typeface="Courier"/>
              </a:rPr>
              <a:t>(A, mid+1, high);</a:t>
            </a:r>
          </a:p>
        </p:txBody>
      </p:sp>
    </p:spTree>
    <p:extLst>
      <p:ext uri="{BB962C8B-B14F-4D97-AF65-F5344CB8AC3E}">
        <p14:creationId xmlns:p14="http://schemas.microsoft.com/office/powerpoint/2010/main" val="186144368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pPr algn="l"/>
            <a:r>
              <a:rPr lang="en-US" dirty="0"/>
              <a:t>In some integers certain digits aren’t at all </a:t>
            </a:r>
            <a:r>
              <a:rPr lang="en-US" dirty="0" smtClean="0"/>
              <a:t>random: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Student ids often start with the same digit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Social security numbers have a prefix indicating region of issue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Phone numbers contain area codes and exchanges that are shared by many numbers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791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46666" y="776111"/>
            <a:ext cx="8071555" cy="5023556"/>
          </a:xfrm>
        </p:spPr>
        <p:txBody>
          <a:bodyPr>
            <a:normAutofit/>
          </a:bodyPr>
          <a:lstStyle/>
          <a:p>
            <a:pPr algn="l"/>
            <a:r>
              <a:rPr lang="en-US" dirty="0" smtClean="0">
                <a:latin typeface="Courier"/>
                <a:cs typeface="Courier"/>
              </a:rPr>
              <a:t>// </a:t>
            </a:r>
            <a:r>
              <a:rPr lang="en-US" dirty="0">
                <a:latin typeface="Courier"/>
                <a:cs typeface="Courier"/>
              </a:rPr>
              <a:t>Step 4: Merge sorted halves 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//into </a:t>
            </a:r>
            <a:r>
              <a:rPr lang="en-US" dirty="0">
                <a:latin typeface="Courier"/>
                <a:cs typeface="Courier"/>
              </a:rPr>
              <a:t>an auxiliary array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E</a:t>
            </a:r>
            <a:r>
              <a:rPr lang="en-US" dirty="0">
                <a:latin typeface="Courier"/>
                <a:cs typeface="Courier"/>
              </a:rPr>
              <a:t>[] </a:t>
            </a:r>
            <a:r>
              <a:rPr lang="en-US" dirty="0" err="1">
                <a:latin typeface="Courier"/>
                <a:cs typeface="Courier"/>
              </a:rPr>
              <a:t>tmp</a:t>
            </a:r>
            <a:r>
              <a:rPr lang="en-US" dirty="0">
                <a:latin typeface="Courier"/>
                <a:cs typeface="Courier"/>
              </a:rPr>
              <a:t> = 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 (</a:t>
            </a:r>
            <a:r>
              <a:rPr lang="en-US" dirty="0">
                <a:latin typeface="Courier"/>
                <a:cs typeface="Courier"/>
              </a:rPr>
              <a:t>E[]</a:t>
            </a:r>
            <a:r>
              <a:rPr lang="en-US" dirty="0" smtClean="0">
                <a:latin typeface="Courier"/>
                <a:cs typeface="Courier"/>
              </a:rPr>
              <a:t>) (</a:t>
            </a:r>
            <a:r>
              <a:rPr lang="en-US" dirty="0">
                <a:latin typeface="Courier"/>
                <a:cs typeface="Courier"/>
              </a:rPr>
              <a:t>new Comparable[high-low+1]);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left = low</a:t>
            </a:r>
            <a:r>
              <a:rPr lang="en-US" dirty="0" smtClean="0">
                <a:latin typeface="Courier"/>
                <a:cs typeface="Courier"/>
              </a:rPr>
              <a:t>; 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/</a:t>
            </a:r>
            <a:r>
              <a:rPr lang="en-US" dirty="0">
                <a:latin typeface="Courier"/>
                <a:cs typeface="Courier"/>
              </a:rPr>
              <a:t>/ index </a:t>
            </a:r>
            <a:r>
              <a:rPr lang="en-US" dirty="0" smtClean="0">
                <a:latin typeface="Courier"/>
                <a:cs typeface="Courier"/>
              </a:rPr>
              <a:t>to </a:t>
            </a:r>
            <a:r>
              <a:rPr lang="en-US" dirty="0">
                <a:latin typeface="Courier"/>
                <a:cs typeface="Courier"/>
              </a:rPr>
              <a:t>left half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right = mid+1; 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smtClean="0">
                <a:latin typeface="Courier"/>
                <a:cs typeface="Courier"/>
              </a:rPr>
              <a:t>/</a:t>
            </a:r>
            <a:r>
              <a:rPr lang="en-US" dirty="0">
                <a:latin typeface="Courier"/>
                <a:cs typeface="Courier"/>
              </a:rPr>
              <a:t>/ index into right half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 err="1">
                <a:latin typeface="Courier"/>
                <a:cs typeface="Courier"/>
              </a:rPr>
              <a:t>pos</a:t>
            </a:r>
            <a:r>
              <a:rPr lang="en-US" dirty="0">
                <a:latin typeface="Courier"/>
                <a:cs typeface="Courier"/>
              </a:rPr>
              <a:t> = 0;   </a:t>
            </a:r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// index into </a:t>
            </a:r>
            <a:r>
              <a:rPr lang="en-US" dirty="0" err="1">
                <a:latin typeface="Courier"/>
                <a:cs typeface="Courier"/>
              </a:rPr>
              <a:t>tmp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6253249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3556" y="776110"/>
            <a:ext cx="7041444" cy="5263445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dirty="0">
                <a:latin typeface="Courier"/>
                <a:cs typeface="Courier"/>
              </a:rPr>
              <a:t>while ((left &lt;= mid) &amp;&amp; (right &lt;= high))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// choose the smaller of the two values 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// copy that value into </a:t>
            </a:r>
            <a:r>
              <a:rPr lang="en-US" dirty="0" err="1">
                <a:latin typeface="Courier"/>
                <a:cs typeface="Courier"/>
              </a:rPr>
              <a:t>tmp</a:t>
            </a:r>
            <a:r>
              <a:rPr lang="en-US" dirty="0">
                <a:latin typeface="Courier"/>
                <a:cs typeface="Courier"/>
              </a:rPr>
              <a:t>[</a:t>
            </a:r>
            <a:r>
              <a:rPr lang="en-US" dirty="0" err="1">
                <a:latin typeface="Courier"/>
                <a:cs typeface="Courier"/>
              </a:rPr>
              <a:t>pos</a:t>
            </a:r>
            <a:r>
              <a:rPr lang="en-US" dirty="0">
                <a:latin typeface="Courier"/>
                <a:cs typeface="Courier"/>
              </a:rPr>
              <a:t>]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// increment either left or </a:t>
            </a:r>
            <a:r>
              <a:rPr lang="en-US" dirty="0" smtClean="0">
                <a:latin typeface="Courier"/>
                <a:cs typeface="Courier"/>
              </a:rPr>
              <a:t>right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// increment </a:t>
            </a:r>
            <a:r>
              <a:rPr lang="en-US" dirty="0" err="1">
                <a:latin typeface="Courier"/>
                <a:cs typeface="Courier"/>
              </a:rPr>
              <a:t>pos</a:t>
            </a:r>
            <a:endParaRPr lang="en-US" dirty="0">
              <a:latin typeface="Courier"/>
              <a:cs typeface="Courier"/>
            </a:endParaRPr>
          </a:p>
          <a:p>
            <a:pPr algn="l"/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  if (A[left].</a:t>
            </a:r>
            <a:r>
              <a:rPr lang="en-US" dirty="0" err="1">
                <a:latin typeface="Courier"/>
                <a:cs typeface="Courier"/>
              </a:rPr>
              <a:t>compareTo</a:t>
            </a:r>
            <a:r>
              <a:rPr lang="en-US" dirty="0">
                <a:latin typeface="Courier"/>
                <a:cs typeface="Courier"/>
              </a:rPr>
              <a:t>(A[right] &lt;= 0)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 </a:t>
            </a:r>
            <a:r>
              <a:rPr lang="en-US" dirty="0" err="1">
                <a:latin typeface="Courier"/>
                <a:cs typeface="Courier"/>
              </a:rPr>
              <a:t>tmp</a:t>
            </a:r>
            <a:r>
              <a:rPr lang="en-US" dirty="0">
                <a:latin typeface="Courier"/>
                <a:cs typeface="Courier"/>
              </a:rPr>
              <a:t>[</a:t>
            </a:r>
            <a:r>
              <a:rPr lang="en-US" dirty="0" err="1">
                <a:latin typeface="Courier"/>
                <a:cs typeface="Courier"/>
              </a:rPr>
              <a:t>pos</a:t>
            </a:r>
            <a:r>
              <a:rPr lang="en-US" dirty="0">
                <a:latin typeface="Courier"/>
                <a:cs typeface="Courier"/>
              </a:rPr>
              <a:t>] = A[left];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 left++</a:t>
            </a:r>
            <a:r>
              <a:rPr lang="en-US" dirty="0" smtClean="0">
                <a:latin typeface="Courier"/>
                <a:cs typeface="Courier"/>
              </a:rPr>
              <a:t>; }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da-DK" dirty="0" smtClean="0">
                <a:latin typeface="Courier"/>
                <a:cs typeface="Courier"/>
              </a:rPr>
              <a:t>    </a:t>
            </a:r>
            <a:r>
              <a:rPr lang="da-DK" dirty="0" err="1" smtClean="0">
                <a:latin typeface="Courier"/>
                <a:cs typeface="Courier"/>
              </a:rPr>
              <a:t>else</a:t>
            </a:r>
            <a:r>
              <a:rPr lang="da-DK" dirty="0" smtClean="0">
                <a:latin typeface="Courier"/>
                <a:cs typeface="Courier"/>
              </a:rPr>
              <a:t> </a:t>
            </a:r>
            <a:r>
              <a:rPr lang="da-DK" dirty="0">
                <a:latin typeface="Courier"/>
                <a:cs typeface="Courier"/>
              </a:rPr>
              <a:t>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 </a:t>
            </a:r>
            <a:r>
              <a:rPr lang="en-US" dirty="0" err="1">
                <a:latin typeface="Courier"/>
                <a:cs typeface="Courier"/>
              </a:rPr>
              <a:t>tmp</a:t>
            </a:r>
            <a:r>
              <a:rPr lang="en-US" dirty="0">
                <a:latin typeface="Courier"/>
                <a:cs typeface="Courier"/>
              </a:rPr>
              <a:t>[</a:t>
            </a:r>
            <a:r>
              <a:rPr lang="en-US" dirty="0" err="1">
                <a:latin typeface="Courier"/>
                <a:cs typeface="Courier"/>
              </a:rPr>
              <a:t>pos</a:t>
            </a:r>
            <a:r>
              <a:rPr lang="en-US" dirty="0">
                <a:latin typeface="Courier"/>
                <a:cs typeface="Courier"/>
              </a:rPr>
              <a:t>] = A[right];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    right++</a:t>
            </a:r>
            <a:r>
              <a:rPr lang="en-US" dirty="0" smtClean="0">
                <a:latin typeface="Courier"/>
                <a:cs typeface="Courier"/>
              </a:rPr>
              <a:t>;}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pos</a:t>
            </a:r>
            <a:r>
              <a:rPr lang="en-US" dirty="0">
                <a:latin typeface="Courier"/>
                <a:cs typeface="Courier"/>
              </a:rPr>
              <a:t>++;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504891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9778" y="776111"/>
            <a:ext cx="8198555" cy="5432778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US" dirty="0">
                <a:latin typeface="Courier"/>
                <a:cs typeface="Courier"/>
              </a:rPr>
              <a:t>// </a:t>
            </a:r>
            <a:r>
              <a:rPr lang="en-US" dirty="0" smtClean="0">
                <a:latin typeface="Courier"/>
                <a:cs typeface="Courier"/>
              </a:rPr>
              <a:t>If one </a:t>
            </a:r>
            <a:r>
              <a:rPr lang="en-US" dirty="0">
                <a:latin typeface="Courier"/>
                <a:cs typeface="Courier"/>
              </a:rPr>
              <a:t>of the </a:t>
            </a:r>
            <a:r>
              <a:rPr lang="en-US" dirty="0" smtClean="0">
                <a:latin typeface="Courier"/>
                <a:cs typeface="Courier"/>
              </a:rPr>
              <a:t>sorted </a:t>
            </a:r>
            <a:r>
              <a:rPr lang="en-US" dirty="0">
                <a:latin typeface="Courier"/>
                <a:cs typeface="Courier"/>
              </a:rPr>
              <a:t>halves </a:t>
            </a:r>
            <a:r>
              <a:rPr lang="en-US" dirty="0" smtClean="0">
                <a:latin typeface="Courier"/>
                <a:cs typeface="Courier"/>
              </a:rPr>
              <a:t>"runs </a:t>
            </a:r>
            <a:r>
              <a:rPr lang="en-US" dirty="0">
                <a:latin typeface="Courier"/>
                <a:cs typeface="Courier"/>
              </a:rPr>
              <a:t>out" 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//  of </a:t>
            </a:r>
            <a:r>
              <a:rPr lang="en-US" dirty="0">
                <a:latin typeface="Courier"/>
                <a:cs typeface="Courier"/>
              </a:rPr>
              <a:t>values, </a:t>
            </a:r>
            <a:r>
              <a:rPr lang="en-US" dirty="0" smtClean="0">
                <a:latin typeface="Courier"/>
                <a:cs typeface="Courier"/>
              </a:rPr>
              <a:t>copy any remaining 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// values to </a:t>
            </a:r>
            <a:r>
              <a:rPr lang="en-US" dirty="0" err="1">
                <a:latin typeface="Courier"/>
                <a:cs typeface="Courier"/>
              </a:rPr>
              <a:t>tmp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// Note: only 1 of </a:t>
            </a:r>
            <a:r>
              <a:rPr lang="en-US" dirty="0" smtClean="0">
                <a:latin typeface="Courier"/>
                <a:cs typeface="Courier"/>
              </a:rPr>
              <a:t>the loops </a:t>
            </a:r>
            <a:r>
              <a:rPr lang="en-US" dirty="0">
                <a:latin typeface="Courier"/>
                <a:cs typeface="Courier"/>
              </a:rPr>
              <a:t>will </a:t>
            </a:r>
            <a:r>
              <a:rPr lang="en-US" dirty="0" smtClean="0">
                <a:latin typeface="Courier"/>
                <a:cs typeface="Courier"/>
              </a:rPr>
              <a:t>execute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>
                <a:latin typeface="Courier"/>
                <a:cs typeface="Courier"/>
              </a:rPr>
              <a:t>while (left &lt;= mid)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tmp</a:t>
            </a:r>
            <a:r>
              <a:rPr lang="en-US" dirty="0">
                <a:latin typeface="Courier"/>
                <a:cs typeface="Courier"/>
              </a:rPr>
              <a:t>[</a:t>
            </a:r>
            <a:r>
              <a:rPr lang="en-US" dirty="0" err="1">
                <a:latin typeface="Courier"/>
                <a:cs typeface="Courier"/>
              </a:rPr>
              <a:t>pos</a:t>
            </a:r>
            <a:r>
              <a:rPr lang="en-US" dirty="0">
                <a:latin typeface="Courier"/>
                <a:cs typeface="Courier"/>
              </a:rPr>
              <a:t>] = A[left];  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left++;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pos</a:t>
            </a:r>
            <a:r>
              <a:rPr lang="en-US" dirty="0">
                <a:latin typeface="Courier"/>
                <a:cs typeface="Courier"/>
              </a:rPr>
              <a:t>++</a:t>
            </a:r>
            <a:r>
              <a:rPr lang="en-US" dirty="0" smtClean="0">
                <a:latin typeface="Courier"/>
                <a:cs typeface="Courier"/>
              </a:rPr>
              <a:t>; }</a:t>
            </a:r>
            <a:endParaRPr lang="en-US" dirty="0">
              <a:latin typeface="Courier"/>
              <a:cs typeface="Courier"/>
            </a:endParaRPr>
          </a:p>
          <a:p>
            <a:pPr algn="l"/>
            <a:r>
              <a:rPr lang="en-US" dirty="0" smtClean="0">
                <a:latin typeface="Courier"/>
                <a:cs typeface="Courier"/>
              </a:rPr>
              <a:t>while </a:t>
            </a:r>
            <a:r>
              <a:rPr lang="en-US" dirty="0">
                <a:latin typeface="Courier"/>
                <a:cs typeface="Courier"/>
              </a:rPr>
              <a:t>(right &lt;= high) {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tmp</a:t>
            </a:r>
            <a:r>
              <a:rPr lang="en-US" dirty="0">
                <a:latin typeface="Courier"/>
                <a:cs typeface="Courier"/>
              </a:rPr>
              <a:t>[</a:t>
            </a:r>
            <a:r>
              <a:rPr lang="en-US" dirty="0" err="1">
                <a:latin typeface="Courier"/>
                <a:cs typeface="Courier"/>
              </a:rPr>
              <a:t>pos</a:t>
            </a:r>
            <a:r>
              <a:rPr lang="en-US" dirty="0">
                <a:latin typeface="Courier"/>
                <a:cs typeface="Courier"/>
              </a:rPr>
              <a:t>] = A[right]; 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smtClean="0">
                <a:latin typeface="Courier"/>
                <a:cs typeface="Courier"/>
              </a:rPr>
              <a:t>right++;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   </a:t>
            </a:r>
            <a:r>
              <a:rPr lang="en-US" dirty="0" err="1" smtClean="0">
                <a:latin typeface="Courier"/>
                <a:cs typeface="Courier"/>
              </a:rPr>
              <a:t>pos</a:t>
            </a:r>
            <a:r>
              <a:rPr lang="en-US" dirty="0" smtClean="0">
                <a:latin typeface="Courier"/>
                <a:cs typeface="Courier"/>
              </a:rPr>
              <a:t>++; }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 </a:t>
            </a:r>
            <a:r>
              <a:rPr lang="en-US" dirty="0">
                <a:latin typeface="Courier"/>
                <a:cs typeface="Courier"/>
              </a:rPr>
              <a:t>// </a:t>
            </a:r>
            <a:r>
              <a:rPr lang="en-US" dirty="0" smtClean="0">
                <a:latin typeface="Courier"/>
                <a:cs typeface="Courier"/>
              </a:rPr>
              <a:t>answer is in </a:t>
            </a:r>
            <a:r>
              <a:rPr lang="en-US" dirty="0" err="1">
                <a:latin typeface="Courier"/>
                <a:cs typeface="Courier"/>
              </a:rPr>
              <a:t>tmp</a:t>
            </a:r>
            <a:r>
              <a:rPr lang="en-US" dirty="0">
                <a:latin typeface="Courier"/>
                <a:cs typeface="Courier"/>
              </a:rPr>
              <a:t>; copy </a:t>
            </a:r>
            <a:r>
              <a:rPr lang="en-US" dirty="0" smtClean="0">
                <a:latin typeface="Courier"/>
                <a:cs typeface="Courier"/>
              </a:rPr>
              <a:t>back </a:t>
            </a:r>
            <a:r>
              <a:rPr lang="en-US" dirty="0">
                <a:latin typeface="Courier"/>
                <a:cs typeface="Courier"/>
              </a:rPr>
              <a:t>into A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    </a:t>
            </a:r>
            <a:r>
              <a:rPr lang="en-US" dirty="0" err="1">
                <a:latin typeface="Courier"/>
                <a:cs typeface="Courier"/>
              </a:rPr>
              <a:t>arraycopy</a:t>
            </a:r>
            <a:r>
              <a:rPr lang="en-US" dirty="0">
                <a:latin typeface="Courier"/>
                <a:cs typeface="Courier"/>
              </a:rPr>
              <a:t>(</a:t>
            </a:r>
            <a:r>
              <a:rPr lang="en-US" dirty="0" err="1">
                <a:latin typeface="Courier"/>
                <a:cs typeface="Courier"/>
              </a:rPr>
              <a:t>tmp</a:t>
            </a:r>
            <a:r>
              <a:rPr lang="en-US" dirty="0">
                <a:latin typeface="Courier"/>
                <a:cs typeface="Courier"/>
              </a:rPr>
              <a:t>, 0, A, low, </a:t>
            </a:r>
            <a:r>
              <a:rPr lang="en-US" dirty="0" err="1">
                <a:latin typeface="Courier"/>
                <a:cs typeface="Courier"/>
              </a:rPr>
              <a:t>tmp.length</a:t>
            </a:r>
            <a:r>
              <a:rPr lang="en-US" dirty="0">
                <a:latin typeface="Courier"/>
                <a:cs typeface="Courier"/>
              </a:rPr>
              <a:t>)</a:t>
            </a:r>
            <a:r>
              <a:rPr lang="en-US" dirty="0" smtClean="0">
                <a:latin typeface="Courier"/>
                <a:cs typeface="Courier"/>
              </a:rPr>
              <a:t>;</a:t>
            </a:r>
          </a:p>
          <a:p>
            <a:pPr algn="l"/>
            <a:r>
              <a:rPr lang="en-US" dirty="0">
                <a:latin typeface="Courier"/>
                <a:cs typeface="Courier"/>
              </a:rPr>
              <a:t>}</a:t>
            </a:r>
            <a:endParaRPr lang="en-US" dirty="0" smtClean="0">
              <a:latin typeface="Courier"/>
              <a:cs typeface="Courier"/>
            </a:endParaRPr>
          </a:p>
          <a:p>
            <a:pPr algn="l"/>
            <a:endParaRPr lang="en-US" dirty="0">
              <a:latin typeface="Courier"/>
              <a:cs typeface="Courier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12585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88269"/>
            <a:ext cx="7772400" cy="1470025"/>
          </a:xfrm>
        </p:spPr>
        <p:txBody>
          <a:bodyPr/>
          <a:lstStyle/>
          <a:p>
            <a:r>
              <a:rPr lang="en-US" dirty="0" smtClean="0"/>
              <a:t>Divide and Conquer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63889"/>
            <a:ext cx="6400800" cy="3639961"/>
          </a:xfrm>
        </p:spPr>
        <p:txBody>
          <a:bodyPr>
            <a:normAutofit lnSpcReduction="10000"/>
          </a:bodyPr>
          <a:lstStyle/>
          <a:p>
            <a:pPr algn="l"/>
            <a:r>
              <a:rPr lang="en-US" dirty="0" smtClean="0"/>
              <a:t>Some algorithms operate in two steps: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First, the problem is broken into smaller pieces. Each piece is solved independently.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 Then each “sub solution” is combined into a complete solution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This approach is called </a:t>
            </a:r>
            <a:r>
              <a:rPr lang="en-US" i="1" dirty="0" smtClean="0"/>
              <a:t>“divide and 	conquer”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978272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76111"/>
            <a:ext cx="6400800" cy="5023556"/>
          </a:xfrm>
        </p:spPr>
        <p:txBody>
          <a:bodyPr/>
          <a:lstStyle/>
          <a:p>
            <a:pPr algn="l"/>
            <a:r>
              <a:rPr lang="en-US" dirty="0" smtClean="0"/>
              <a:t>Google searches operate in this manner: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A query is sent to hundreds (or thousands) of query servers. Each server handles a small fraction of Google’s knowledge space.</a:t>
            </a:r>
          </a:p>
          <a:p>
            <a:pPr marL="514350" indent="-514350" algn="l">
              <a:buFont typeface="+mj-lt"/>
              <a:buAutoNum type="arabicPeriod"/>
            </a:pPr>
            <a:r>
              <a:rPr lang="en-US" dirty="0" smtClean="0"/>
              <a:t>After possible solutions are returned</a:t>
            </a:r>
            <a:r>
              <a:rPr lang="en-US" smtClean="0"/>
              <a:t>, they </a:t>
            </a:r>
            <a:r>
              <a:rPr lang="en-US" dirty="0" smtClean="0"/>
              <a:t>are ranked and merged to create the reply sent to the user.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023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91445"/>
            <a:ext cx="7772400" cy="1199444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Merge Sort uses Divide and Conquer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074333"/>
            <a:ext cx="6400800" cy="3329517"/>
          </a:xfrm>
        </p:spPr>
        <p:txBody>
          <a:bodyPr/>
          <a:lstStyle/>
          <a:p>
            <a:pPr algn="l"/>
            <a:r>
              <a:rPr lang="en-US" dirty="0" smtClean="0"/>
              <a:t>Arrays are first repeatedly split, until size 1 arrays are reached.</a:t>
            </a:r>
          </a:p>
          <a:p>
            <a:pPr algn="l"/>
            <a:r>
              <a:rPr lang="en-US" dirty="0" smtClean="0"/>
              <a:t>Then sorted sub arrays are merged, forming progressively larger sorted pieces, until a complete sorted array is built.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5865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76111"/>
            <a:ext cx="6400800" cy="5023556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9378" y="1181100"/>
            <a:ext cx="5130800" cy="4483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61992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1"/>
            <a:ext cx="7772400" cy="818443"/>
          </a:xfrm>
        </p:spPr>
        <p:txBody>
          <a:bodyPr/>
          <a:lstStyle/>
          <a:p>
            <a:r>
              <a:rPr lang="en-US" dirty="0" smtClean="0"/>
              <a:t>Complexity of Merge Sort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07444"/>
            <a:ext cx="6400800" cy="3696406"/>
          </a:xfrm>
        </p:spPr>
        <p:txBody>
          <a:bodyPr/>
          <a:lstStyle/>
          <a:p>
            <a:pPr algn="l"/>
            <a:r>
              <a:rPr lang="en-US" dirty="0" smtClean="0"/>
              <a:t>Consider the call tree:</a:t>
            </a:r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endParaRPr lang="en-US" dirty="0" smtClean="0"/>
          </a:p>
          <a:p>
            <a:pPr algn="l"/>
            <a:endParaRPr lang="en-US" dirty="0"/>
          </a:p>
          <a:p>
            <a:pPr algn="l"/>
            <a:r>
              <a:rPr lang="en-US" dirty="0" smtClean="0"/>
              <a:t>There are log(N) “levels”</a:t>
            </a:r>
          </a:p>
          <a:p>
            <a:pPr algn="l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76400" y="2387600"/>
            <a:ext cx="5778500" cy="2070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84926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76111"/>
            <a:ext cx="6400800" cy="5023556"/>
          </a:xfrm>
        </p:spPr>
        <p:txBody>
          <a:bodyPr/>
          <a:lstStyle/>
          <a:p>
            <a:pPr algn="l"/>
            <a:r>
              <a:rPr lang="en-US" dirty="0" smtClean="0"/>
              <a:t>At each level, O(N) work is done. </a:t>
            </a:r>
          </a:p>
          <a:p>
            <a:pPr algn="l"/>
            <a:r>
              <a:rPr lang="en-US" dirty="0" smtClean="0"/>
              <a:t>First recursive calls are set up.</a:t>
            </a:r>
          </a:p>
          <a:p>
            <a:pPr algn="l"/>
            <a:r>
              <a:rPr lang="en-US" dirty="0" smtClean="0"/>
              <a:t>Then sub-arrays are  merged.</a:t>
            </a:r>
          </a:p>
          <a:p>
            <a:pPr algn="l"/>
            <a:r>
              <a:rPr lang="en-US" dirty="0" smtClean="0"/>
              <a:t>Thus log(N) levels, with O(N) work at each level leads to O(N log(N)) run-time.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951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3779"/>
            <a:ext cx="7772400" cy="81844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Concurrent execution of Merge Sort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862667"/>
            <a:ext cx="6400800" cy="3640666"/>
          </a:xfrm>
        </p:spPr>
        <p:txBody>
          <a:bodyPr/>
          <a:lstStyle/>
          <a:p>
            <a:pPr algn="l"/>
            <a:r>
              <a:rPr lang="en-US" dirty="0" smtClean="0"/>
              <a:t>Merge sort adapts nicely to a multi-processor environment.</a:t>
            </a:r>
          </a:p>
          <a:p>
            <a:pPr algn="l"/>
            <a:r>
              <a:rPr lang="en-US" dirty="0" smtClean="0"/>
              <a:t> If you have k “cores” or “threads” each can take a fraction of the calls, leading to </a:t>
            </a:r>
            <a:r>
              <a:rPr lang="en-US" i="1" dirty="0" smtClean="0"/>
              <a:t>almost </a:t>
            </a:r>
            <a:r>
              <a:rPr lang="en-US" dirty="0" smtClean="0"/>
              <a:t>a factor of k speedup.</a:t>
            </a:r>
          </a:p>
          <a:p>
            <a:pPr algn="l"/>
            <a:r>
              <a:rPr lang="en-US" dirty="0" smtClean="0"/>
              <a:t>Why almost?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66985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9667"/>
            <a:ext cx="7772400" cy="1058333"/>
          </a:xfrm>
        </p:spPr>
        <p:txBody>
          <a:bodyPr/>
          <a:lstStyle/>
          <a:p>
            <a:r>
              <a:rPr lang="en-US" dirty="0" smtClean="0"/>
              <a:t>Hash Functions for Strings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43667"/>
            <a:ext cx="6400800" cy="3160183"/>
          </a:xfrm>
        </p:spPr>
        <p:txBody>
          <a:bodyPr/>
          <a:lstStyle/>
          <a:p>
            <a:pPr algn="l"/>
            <a:r>
              <a:rPr lang="en-US" dirty="0" smtClean="0"/>
              <a:t>Strings are often used as keys in a hash table.</a:t>
            </a:r>
          </a:p>
          <a:p>
            <a:pPr algn="l"/>
            <a:r>
              <a:rPr lang="en-US" dirty="0" smtClean="0"/>
              <a:t>It may be necessary in some applications to strip case (use only upper- or lower-case letters).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26539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9667"/>
            <a:ext cx="7772400" cy="1354666"/>
          </a:xfrm>
        </p:spPr>
        <p:txBody>
          <a:bodyPr>
            <a:normAutofit/>
          </a:bodyPr>
          <a:lstStyle/>
          <a:p>
            <a:r>
              <a:rPr lang="en-US" dirty="0" smtClean="0"/>
              <a:t>What if you had an Unlimited number of Processors?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413000"/>
            <a:ext cx="6400800" cy="3302000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Notice that almost all the work in the sort is done during the merge phase.</a:t>
            </a:r>
          </a:p>
          <a:p>
            <a:pPr algn="l"/>
            <a:r>
              <a:rPr lang="en-US" dirty="0" smtClean="0"/>
              <a:t>At the top level you need O(N) time to do the merge.</a:t>
            </a:r>
          </a:p>
          <a:p>
            <a:pPr algn="l"/>
            <a:r>
              <a:rPr lang="en-US" dirty="0" smtClean="0"/>
              <a:t>At the next level you do 2 O(N/2) merges, but with parallelism this takes only O(N/2) time.</a:t>
            </a:r>
          </a:p>
        </p:txBody>
      </p:sp>
    </p:spTree>
    <p:extLst>
      <p:ext uri="{BB962C8B-B14F-4D97-AF65-F5344CB8AC3E}">
        <p14:creationId xmlns:p14="http://schemas.microsoft.com/office/powerpoint/2010/main" val="6371989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776111"/>
            <a:ext cx="6400800" cy="5023556"/>
          </a:xfrm>
        </p:spPr>
        <p:txBody>
          <a:bodyPr/>
          <a:lstStyle/>
          <a:p>
            <a:pPr algn="l"/>
            <a:r>
              <a:rPr lang="en-US" dirty="0" smtClean="0"/>
              <a:t>The next level does four concurrent merges, in O(N/4) time.</a:t>
            </a:r>
          </a:p>
          <a:p>
            <a:pPr algn="l"/>
            <a:r>
              <a:rPr lang="en-US" dirty="0" smtClean="0"/>
              <a:t>So the total time is: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O(N) + O(N/2) + O(N/4) + ... + O(1)</a:t>
            </a:r>
          </a:p>
          <a:p>
            <a:pPr algn="l"/>
            <a:r>
              <a:rPr lang="en-US" dirty="0" smtClean="0"/>
              <a:t>This sums to ...</a:t>
            </a:r>
          </a:p>
          <a:p>
            <a:pPr algn="l"/>
            <a:r>
              <a:rPr lang="en-US" dirty="0"/>
              <a:t> </a:t>
            </a:r>
            <a:r>
              <a:rPr lang="en-US" dirty="0" smtClean="0"/>
              <a:t>    O(N) – the best possible result!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00730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77333"/>
            <a:ext cx="7772400" cy="84666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if Merge Sort is given a Sorted array?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16667"/>
            <a:ext cx="6400800" cy="3287183"/>
          </a:xfrm>
        </p:spPr>
        <p:txBody>
          <a:bodyPr/>
          <a:lstStyle/>
          <a:p>
            <a:pPr algn="l"/>
            <a:r>
              <a:rPr lang="en-US" dirty="0" smtClean="0"/>
              <a:t>Doesn’t matter!</a:t>
            </a:r>
          </a:p>
          <a:p>
            <a:pPr algn="l"/>
            <a:r>
              <a:rPr lang="en-US" dirty="0" smtClean="0"/>
              <a:t>The same recursive calls and merge loops will be executed.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23959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pPr algn="l"/>
            <a:r>
              <a:rPr lang="en-US" dirty="0" smtClean="0"/>
              <a:t>Individual characters may be cast into integers.</a:t>
            </a:r>
          </a:p>
          <a:p>
            <a:pPr algn="l"/>
            <a:r>
              <a:rPr lang="en-US" dirty="0" smtClean="0"/>
              <a:t>For example, </a:t>
            </a:r>
          </a:p>
          <a:p>
            <a:pPr algn="l"/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)(</a:t>
            </a:r>
            <a:r>
              <a:rPr lang="en-US" dirty="0" err="1" smtClean="0">
                <a:latin typeface="Courier"/>
                <a:cs typeface="Courier"/>
              </a:rPr>
              <a:t>S.charAt</a:t>
            </a:r>
            <a:r>
              <a:rPr lang="en-US" dirty="0" smtClean="0">
                <a:latin typeface="Courier"/>
                <a:cs typeface="Courier"/>
              </a:rPr>
              <a:t>(0))</a:t>
            </a:r>
          </a:p>
          <a:p>
            <a:pPr algn="l"/>
            <a:r>
              <a:rPr lang="en-US" dirty="0" smtClean="0"/>
              <a:t>The resulting integer is simply the corresponding character code. Most Java program use the ASCII character set.</a:t>
            </a:r>
          </a:p>
          <a:p>
            <a:pPr algn="l"/>
            <a:r>
              <a:rPr lang="en-US" dirty="0" smtClean="0"/>
              <a:t>For example, </a:t>
            </a:r>
            <a:r>
              <a:rPr lang="en-US" dirty="0" smtClean="0">
                <a:latin typeface="Courier"/>
                <a:cs typeface="Courier"/>
              </a:rPr>
              <a:t>(</a:t>
            </a:r>
            <a:r>
              <a:rPr lang="en-US" dirty="0" err="1" smtClean="0">
                <a:latin typeface="Courier"/>
                <a:cs typeface="Courier"/>
              </a:rPr>
              <a:t>int</a:t>
            </a:r>
            <a:r>
              <a:rPr lang="en-US" dirty="0" smtClean="0">
                <a:latin typeface="Courier"/>
                <a:cs typeface="Courier"/>
              </a:rPr>
              <a:t>) ‘a’ == 97</a:t>
            </a:r>
            <a:endParaRPr lang="en-US" dirty="0"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779315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pPr algn="l"/>
            <a:r>
              <a:rPr lang="en-US" dirty="0" smtClean="0"/>
              <a:t>One simple hash function is to simply </a:t>
            </a:r>
            <a:r>
              <a:rPr lang="en-US" i="1" dirty="0" smtClean="0"/>
              <a:t>add</a:t>
            </a:r>
            <a:r>
              <a:rPr lang="en-US" dirty="0" smtClean="0"/>
              <a:t> the individual characters in a string.</a:t>
            </a:r>
          </a:p>
          <a:p>
            <a:pPr algn="l"/>
            <a:r>
              <a:rPr lang="en-US" dirty="0" smtClean="0"/>
              <a:t>This function isn’t very good if strings are short and the table is large – entries “cluster” at the left end of the hash table.</a:t>
            </a:r>
          </a:p>
          <a:p>
            <a:pPr algn="l"/>
            <a:r>
              <a:rPr lang="en-US" dirty="0" smtClean="0"/>
              <a:t>Also, </a:t>
            </a:r>
            <a:r>
              <a:rPr lang="en-US" i="1" dirty="0" smtClean="0"/>
              <a:t>permutations</a:t>
            </a:r>
            <a:r>
              <a:rPr lang="en-US" dirty="0" smtClean="0"/>
              <a:t> of the same characters map to the same location.</a:t>
            </a:r>
          </a:p>
          <a:p>
            <a:pPr algn="l"/>
            <a:r>
              <a:rPr lang="en-US" dirty="0" smtClean="0"/>
              <a:t>That is “the” and “</a:t>
            </a:r>
            <a:r>
              <a:rPr lang="en-US" dirty="0" err="1" smtClean="0"/>
              <a:t>hte</a:t>
            </a:r>
            <a:r>
              <a:rPr lang="en-US" dirty="0" smtClean="0"/>
              <a:t>” map to the same position!</a:t>
            </a:r>
          </a:p>
          <a:p>
            <a:pPr algn="l"/>
            <a:r>
              <a:rPr lang="en-US" dirty="0"/>
              <a:t>	</a:t>
            </a:r>
            <a:r>
              <a:rPr lang="en-US" dirty="0" smtClean="0"/>
              <a:t>	Why is this bad?</a:t>
            </a:r>
          </a:p>
          <a:p>
            <a:pPr algn="l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7289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92667"/>
            <a:ext cx="6400800" cy="4811183"/>
          </a:xfrm>
        </p:spPr>
        <p:txBody>
          <a:bodyPr/>
          <a:lstStyle/>
          <a:p>
            <a:pPr algn="l"/>
            <a:r>
              <a:rPr lang="en-US" dirty="0" smtClean="0"/>
              <a:t>We might multiply characters, but this function has its own problems.</a:t>
            </a:r>
          </a:p>
          <a:p>
            <a:pPr algn="l"/>
            <a:r>
              <a:rPr lang="en-US" dirty="0" smtClean="0"/>
              <a:t>Products get big quickly, but we intend to do a mod operation anyway.</a:t>
            </a:r>
          </a:p>
          <a:p>
            <a:pPr algn="l"/>
            <a:r>
              <a:rPr lang="en-US" dirty="0" smtClean="0"/>
              <a:t>We can use the fact that (a*b) mod m =</a:t>
            </a:r>
          </a:p>
          <a:p>
            <a:pPr algn="l"/>
            <a:r>
              <a:rPr lang="en-US" dirty="0" smtClean="0"/>
              <a:t>((a mod m) * b) mod m</a:t>
            </a:r>
          </a:p>
          <a:p>
            <a:pPr algn="l"/>
            <a:endParaRPr lang="en-US" dirty="0"/>
          </a:p>
          <a:p>
            <a:pPr algn="l"/>
            <a:r>
              <a:rPr lang="en-US" dirty="0" smtClean="0"/>
              <a:t>Why is this fact useful?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031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ogo_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华文新魏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logo_design.potx</Template>
  <TotalTime>136833</TotalTime>
  <Words>3055</Words>
  <Application>Microsoft Macintosh PowerPoint</Application>
  <PresentationFormat>On-screen Show (4:3)</PresentationFormat>
  <Paragraphs>327</Paragraphs>
  <Slides>62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62</vt:i4>
      </vt:variant>
    </vt:vector>
  </HeadingPairs>
  <TitlesOfParts>
    <vt:vector size="63" baseType="lpstr">
      <vt:lpstr>logo_design</vt:lpstr>
      <vt:lpstr>CS 367   Introduction to Data Structures   </vt:lpstr>
      <vt:lpstr>PowerPoint Presentation</vt:lpstr>
      <vt:lpstr>Choosing a Hash Function</vt:lpstr>
      <vt:lpstr>PowerPoint Presentation</vt:lpstr>
      <vt:lpstr>PowerPoint Presentation</vt:lpstr>
      <vt:lpstr>Hash Functions for Strings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Why such non-uniformity?</vt:lpstr>
      <vt:lpstr>A Prime Table Size</vt:lpstr>
      <vt:lpstr>A Modified Addition Hash</vt:lpstr>
      <vt:lpstr>PowerPoint Presentation</vt:lpstr>
      <vt:lpstr>The Java hashCode Method</vt:lpstr>
      <vt:lpstr>PowerPoint Presentation</vt:lpstr>
      <vt:lpstr>PowerPoint Presentation</vt:lpstr>
      <vt:lpstr>Java Support for Hashing</vt:lpstr>
      <vt:lpstr>TreeMap vs. HashMap</vt:lpstr>
      <vt:lpstr>Comparison Sorts</vt:lpstr>
      <vt:lpstr>PowerPoint Presentation</vt:lpstr>
      <vt:lpstr>PowerPoint Presentation</vt:lpstr>
      <vt:lpstr>Selection Sort</vt:lpstr>
      <vt:lpstr>PowerPoint Presentation</vt:lpstr>
      <vt:lpstr>PowerPoint Presentation</vt:lpstr>
      <vt:lpstr>PowerPoint Presentation</vt:lpstr>
      <vt:lpstr>PowerPoint Presentation</vt:lpstr>
      <vt:lpstr>Time Complexity of Selection Sort</vt:lpstr>
      <vt:lpstr>PowerPoint Presentation</vt:lpstr>
      <vt:lpstr>What if the array is already sorted?</vt:lpstr>
      <vt:lpstr>Minor Efficiency Improvement</vt:lpstr>
      <vt:lpstr>Insertion Sort</vt:lpstr>
      <vt:lpstr>PowerPoint Presentation</vt:lpstr>
      <vt:lpstr>PowerPoint Presentation</vt:lpstr>
      <vt:lpstr>PowerPoint Presentation</vt:lpstr>
      <vt:lpstr>PowerPoint Presentation</vt:lpstr>
      <vt:lpstr>Complexity of Insertion Sort</vt:lpstr>
      <vt:lpstr>PowerPoint Presentation</vt:lpstr>
      <vt:lpstr>Ho hum! Why another O(N2) Sort?</vt:lpstr>
      <vt:lpstr>What if Array is in Reverse Order?</vt:lpstr>
      <vt:lpstr>Merge Sort</vt:lpstr>
      <vt:lpstr>PowerPoint Presentation</vt:lpstr>
      <vt:lpstr>PowerPoint Presentation</vt:lpstr>
      <vt:lpstr>PowerPoint Presentation</vt:lpstr>
      <vt:lpstr>How do we get those sorted halves?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Divide and Conquer</vt:lpstr>
      <vt:lpstr>PowerPoint Presentation</vt:lpstr>
      <vt:lpstr>Merge Sort uses Divide and Conquer</vt:lpstr>
      <vt:lpstr>PowerPoint Presentation</vt:lpstr>
      <vt:lpstr>Complexity of Merge Sort</vt:lpstr>
      <vt:lpstr>PowerPoint Presentation</vt:lpstr>
      <vt:lpstr>Concurrent execution of Merge Sort</vt:lpstr>
      <vt:lpstr>What if you had an Unlimited number of Processors?</vt:lpstr>
      <vt:lpstr>PowerPoint Presentation</vt:lpstr>
      <vt:lpstr>What if Merge Sort is given a Sorted array?</vt:lpstr>
    </vt:vector>
  </TitlesOfParts>
  <Company>U of Wisconsin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Charles Fischer</dc:creator>
  <cp:lastModifiedBy>Charles Fischer</cp:lastModifiedBy>
  <cp:revision>339</cp:revision>
  <cp:lastPrinted>2016-09-27T18:41:30Z</cp:lastPrinted>
  <dcterms:created xsi:type="dcterms:W3CDTF">2014-03-07T22:02:56Z</dcterms:created>
  <dcterms:modified xsi:type="dcterms:W3CDTF">2018-03-21T20:41:19Z</dcterms:modified>
</cp:coreProperties>
</file>