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50" r:id="rId1"/>
  </p:sldMasterIdLst>
  <p:notesMasterIdLst>
    <p:notesMasterId r:id="rId123"/>
  </p:notesMasterIdLst>
  <p:sldIdLst>
    <p:sldId id="471" r:id="rId2"/>
    <p:sldId id="880" r:id="rId3"/>
    <p:sldId id="911" r:id="rId4"/>
    <p:sldId id="912" r:id="rId5"/>
    <p:sldId id="913" r:id="rId6"/>
    <p:sldId id="914" r:id="rId7"/>
    <p:sldId id="915" r:id="rId8"/>
    <p:sldId id="916" r:id="rId9"/>
    <p:sldId id="917" r:id="rId10"/>
    <p:sldId id="918" r:id="rId11"/>
    <p:sldId id="919" r:id="rId12"/>
    <p:sldId id="920" r:id="rId13"/>
    <p:sldId id="921" r:id="rId14"/>
    <p:sldId id="922" r:id="rId15"/>
    <p:sldId id="923" r:id="rId16"/>
    <p:sldId id="924" r:id="rId17"/>
    <p:sldId id="925" r:id="rId18"/>
    <p:sldId id="926" r:id="rId19"/>
    <p:sldId id="927" r:id="rId20"/>
    <p:sldId id="928" r:id="rId21"/>
    <p:sldId id="929" r:id="rId22"/>
    <p:sldId id="930" r:id="rId23"/>
    <p:sldId id="931" r:id="rId24"/>
    <p:sldId id="932" r:id="rId25"/>
    <p:sldId id="933" r:id="rId26"/>
    <p:sldId id="934" r:id="rId27"/>
    <p:sldId id="935" r:id="rId28"/>
    <p:sldId id="936" r:id="rId29"/>
    <p:sldId id="937" r:id="rId30"/>
    <p:sldId id="938" r:id="rId31"/>
    <p:sldId id="939" r:id="rId32"/>
    <p:sldId id="940" r:id="rId33"/>
    <p:sldId id="941" r:id="rId34"/>
    <p:sldId id="942" r:id="rId35"/>
    <p:sldId id="943" r:id="rId36"/>
    <p:sldId id="944" r:id="rId37"/>
    <p:sldId id="948" r:id="rId38"/>
    <p:sldId id="949" r:id="rId39"/>
    <p:sldId id="950" r:id="rId40"/>
    <p:sldId id="951" r:id="rId41"/>
    <p:sldId id="952" r:id="rId42"/>
    <p:sldId id="953" r:id="rId43"/>
    <p:sldId id="954" r:id="rId44"/>
    <p:sldId id="955" r:id="rId45"/>
    <p:sldId id="956" r:id="rId46"/>
    <p:sldId id="957" r:id="rId47"/>
    <p:sldId id="958" r:id="rId48"/>
    <p:sldId id="959" r:id="rId49"/>
    <p:sldId id="960" r:id="rId50"/>
    <p:sldId id="961" r:id="rId51"/>
    <p:sldId id="962" r:id="rId52"/>
    <p:sldId id="963" r:id="rId53"/>
    <p:sldId id="964" r:id="rId54"/>
    <p:sldId id="965" r:id="rId55"/>
    <p:sldId id="966" r:id="rId56"/>
    <p:sldId id="967" r:id="rId57"/>
    <p:sldId id="968" r:id="rId58"/>
    <p:sldId id="969" r:id="rId59"/>
    <p:sldId id="970" r:id="rId60"/>
    <p:sldId id="971" r:id="rId61"/>
    <p:sldId id="972" r:id="rId62"/>
    <p:sldId id="973" r:id="rId63"/>
    <p:sldId id="974" r:id="rId64"/>
    <p:sldId id="975" r:id="rId65"/>
    <p:sldId id="976" r:id="rId66"/>
    <p:sldId id="977" r:id="rId67"/>
    <p:sldId id="978" r:id="rId68"/>
    <p:sldId id="979" r:id="rId69"/>
    <p:sldId id="980" r:id="rId70"/>
    <p:sldId id="981" r:id="rId71"/>
    <p:sldId id="982" r:id="rId72"/>
    <p:sldId id="983" r:id="rId73"/>
    <p:sldId id="984" r:id="rId74"/>
    <p:sldId id="985" r:id="rId75"/>
    <p:sldId id="986" r:id="rId76"/>
    <p:sldId id="987" r:id="rId77"/>
    <p:sldId id="988" r:id="rId78"/>
    <p:sldId id="989" r:id="rId79"/>
    <p:sldId id="990" r:id="rId80"/>
    <p:sldId id="991" r:id="rId81"/>
    <p:sldId id="992" r:id="rId82"/>
    <p:sldId id="993" r:id="rId83"/>
    <p:sldId id="994" r:id="rId84"/>
    <p:sldId id="995" r:id="rId85"/>
    <p:sldId id="996" r:id="rId86"/>
    <p:sldId id="997" r:id="rId87"/>
    <p:sldId id="998" r:id="rId88"/>
    <p:sldId id="999" r:id="rId89"/>
    <p:sldId id="1000" r:id="rId90"/>
    <p:sldId id="1001" r:id="rId91"/>
    <p:sldId id="1002" r:id="rId92"/>
    <p:sldId id="1003" r:id="rId93"/>
    <p:sldId id="1004" r:id="rId94"/>
    <p:sldId id="1005" r:id="rId95"/>
    <p:sldId id="1006" r:id="rId96"/>
    <p:sldId id="1007" r:id="rId97"/>
    <p:sldId id="1008" r:id="rId98"/>
    <p:sldId id="1009" r:id="rId99"/>
    <p:sldId id="1010" r:id="rId100"/>
    <p:sldId id="1011" r:id="rId101"/>
    <p:sldId id="1012" r:id="rId102"/>
    <p:sldId id="1013" r:id="rId103"/>
    <p:sldId id="1014" r:id="rId104"/>
    <p:sldId id="1015" r:id="rId105"/>
    <p:sldId id="1016" r:id="rId106"/>
    <p:sldId id="1017" r:id="rId107"/>
    <p:sldId id="1018" r:id="rId108"/>
    <p:sldId id="1019" r:id="rId109"/>
    <p:sldId id="1020" r:id="rId110"/>
    <p:sldId id="1021" r:id="rId111"/>
    <p:sldId id="1022" r:id="rId112"/>
    <p:sldId id="1023" r:id="rId113"/>
    <p:sldId id="1024" r:id="rId114"/>
    <p:sldId id="1025" r:id="rId115"/>
    <p:sldId id="1026" r:id="rId116"/>
    <p:sldId id="1027" r:id="rId117"/>
    <p:sldId id="1028" r:id="rId118"/>
    <p:sldId id="1029" r:id="rId119"/>
    <p:sldId id="1030" r:id="rId120"/>
    <p:sldId id="945" r:id="rId121"/>
    <p:sldId id="947" r:id="rId1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9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1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notesMaster" Target="notesMasters/notesMaster1.xml"/><Relationship Id="rId124" Type="http://schemas.openxmlformats.org/officeDocument/2006/relationships/printerSettings" Target="printerSettings/printerSettings1.bin"/><Relationship Id="rId125" Type="http://schemas.openxmlformats.org/officeDocument/2006/relationships/presProps" Target="presProps.xml"/><Relationship Id="rId126" Type="http://schemas.openxmlformats.org/officeDocument/2006/relationships/viewProps" Target="viewProps.xml"/><Relationship Id="rId127" Type="http://schemas.openxmlformats.org/officeDocument/2006/relationships/theme" Target="theme/theme1.xml"/><Relationship Id="rId12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7D74-E0D7-E642-8D6C-48DB8ED089BC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D8446-C5FF-9C45-A64D-C717A799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C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narHorz">
            <a:fgClr>
              <a:schemeClr val="bg2"/>
            </a:fgClr>
            <a:bgClr>
              <a:srgbClr val="D8CFA7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uwlogo_web_lrg_ct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08" y="1130300"/>
            <a:ext cx="59239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50900"/>
            <a:ext cx="2832100" cy="5842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850900"/>
            <a:ext cx="4584700" cy="5275263"/>
          </a:xfrm>
        </p:spPr>
        <p:txBody>
          <a:bodyPr/>
          <a:lstStyle>
            <a:lvl1pPr marL="228600" indent="-228600">
              <a:defRPr sz="2800" baseline="0"/>
            </a:lvl1pPr>
            <a:lvl2pPr marL="685800" indent="-228600">
              <a:spcBef>
                <a:spcPts val="1176"/>
              </a:spcBef>
              <a:defRPr sz="2400" baseline="0"/>
            </a:lvl2pPr>
            <a:lvl3pPr marL="1005840" indent="-182880">
              <a:spcBef>
                <a:spcPts val="1080"/>
              </a:spcBef>
              <a:defRPr sz="2000"/>
            </a:lvl3pPr>
            <a:lvl4pPr marL="1371600" indent="-182880">
              <a:spcBef>
                <a:spcPts val="1032"/>
              </a:spcBef>
              <a:defRPr sz="1800"/>
            </a:lvl4pPr>
            <a:lvl5pPr marL="1600200" indent="-182880">
              <a:spcBef>
                <a:spcPts val="984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549400"/>
            <a:ext cx="2832100" cy="45767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6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gradFill flip="none" rotWithShape="1">
            <a:gsLst>
              <a:gs pos="30000">
                <a:srgbClr val="B70000"/>
              </a:gs>
              <a:gs pos="100000">
                <a:srgbClr val="7B0000"/>
              </a:gs>
            </a:gsLst>
            <a:lin ang="6900000" scaled="0"/>
            <a:tileRect/>
          </a:gradFill>
          <a:ln w="3175" cmpd="sng">
            <a:noFill/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8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000" b="0" i="0" kern="1200" cap="all" spc="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305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056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714500"/>
            <a:ext cx="36322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buClr>
                <a:srgbClr val="B70000"/>
              </a:buClr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984"/>
              </a:spcBef>
              <a:defRPr sz="1700"/>
            </a:lvl4pPr>
            <a:lvl5pPr marL="1417320" indent="-137160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714500"/>
            <a:ext cx="36195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1008"/>
              </a:spcBef>
              <a:defRPr sz="1700"/>
            </a:lvl4pPr>
            <a:lvl5pPr marL="1417320" indent="-137160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20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14499"/>
            <a:ext cx="3632200" cy="5715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86001"/>
            <a:ext cx="3632200" cy="3840162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 baseline="0"/>
            </a:lvl1pPr>
            <a:lvl2pPr marL="502920" indent="-182880">
              <a:spcBef>
                <a:spcPts val="1008"/>
              </a:spcBef>
              <a:defRPr sz="1700" baseline="0"/>
            </a:lvl2pPr>
            <a:lvl3pPr marL="822960" indent="-182880">
              <a:spcBef>
                <a:spcPts val="960"/>
              </a:spcBef>
              <a:defRPr sz="1600"/>
            </a:lvl3pPr>
            <a:lvl4pPr marL="1097280" indent="-182880">
              <a:spcBef>
                <a:spcPts val="960"/>
              </a:spcBef>
              <a:defRPr sz="1600"/>
            </a:lvl4pPr>
            <a:lvl5pPr marL="1371600" indent="-182880">
              <a:spcBef>
                <a:spcPts val="96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714499"/>
            <a:ext cx="3683000" cy="57150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286001"/>
            <a:ext cx="3683000" cy="3840161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/>
            </a:lvl1pPr>
            <a:lvl2pPr marL="502920" indent="-182880">
              <a:spcBef>
                <a:spcPts val="984"/>
              </a:spcBef>
              <a:defRPr sz="1600"/>
            </a:lvl2pPr>
            <a:lvl3pPr marL="822960" indent="-182880">
              <a:spcBef>
                <a:spcPts val="984"/>
              </a:spcBef>
              <a:defRPr sz="1600"/>
            </a:lvl3pPr>
            <a:lvl4pPr marL="1143000" indent="-182880">
              <a:spcBef>
                <a:spcPts val="984"/>
              </a:spcBef>
              <a:defRPr sz="1600"/>
            </a:lvl4pPr>
            <a:lvl5pPr marL="1371600" indent="-182880">
              <a:spcBef>
                <a:spcPts val="984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2"/>
          </a:fgClr>
          <a:bgClr>
            <a:srgbClr val="D8CFA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nip Single Corner Rectangle 61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solidFill>
            <a:srgbClr val="FFFFFF"/>
          </a:solidFill>
          <a:ln w="3175" cmpd="sng">
            <a:solidFill>
              <a:srgbClr val="D8CFA7"/>
            </a:solidFill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59227"/>
            <a:ext cx="8331200" cy="12501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2" y="1727200"/>
            <a:ext cx="7645475" cy="4208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846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8F984142-BC3D-7F40-A12E-3DA0166C52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pic>
        <p:nvPicPr>
          <p:cNvPr id="68" name="Picture 67" descr="uwcrest_web_lrg_noshad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75" y="187727"/>
            <a:ext cx="520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554566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CS </a:t>
            </a:r>
            <a:r>
              <a:rPr lang="en-US" b="1" dirty="0" smtClean="0">
                <a:effectLst/>
              </a:rPr>
              <a:t>367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Introduction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Data Structures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6445"/>
            <a:ext cx="6400800" cy="2469444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Lecture </a:t>
            </a:r>
            <a:r>
              <a:rPr lang="en-US" b="1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5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7772400" cy="750710"/>
          </a:xfrm>
        </p:spPr>
        <p:txBody>
          <a:bodyPr/>
          <a:lstStyle/>
          <a:p>
            <a:r>
              <a:rPr lang="en-US" dirty="0" smtClean="0"/>
              <a:t>Cost of Heapify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9667"/>
            <a:ext cx="6400800" cy="3414183"/>
          </a:xfrm>
        </p:spPr>
        <p:txBody>
          <a:bodyPr/>
          <a:lstStyle/>
          <a:p>
            <a:pPr algn="l"/>
            <a:r>
              <a:rPr lang="en-US" dirty="0" smtClean="0"/>
              <a:t>One half of the nodes are leaves at the bottom the of tree. </a:t>
            </a:r>
            <a:endParaRPr lang="en-US" dirty="0"/>
          </a:p>
          <a:p>
            <a:pPr algn="l"/>
            <a:r>
              <a:rPr lang="en-US" dirty="0" smtClean="0"/>
              <a:t>They take 1 comparison with their parent to process.</a:t>
            </a:r>
          </a:p>
          <a:p>
            <a:pPr algn="l"/>
            <a:r>
              <a:rPr lang="en-US" dirty="0" smtClean="0"/>
              <a:t>One quarter of the leaves are at height 2 and takes at most two comparisons to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9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400800" cy="53657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9589"/>
          <a:stretch/>
        </p:blipFill>
        <p:spPr>
          <a:xfrm>
            <a:off x="2336800" y="1312333"/>
            <a:ext cx="5177042" cy="40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9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400800" cy="5365749"/>
          </a:xfrm>
        </p:spPr>
        <p:txBody>
          <a:bodyPr/>
          <a:lstStyle/>
          <a:p>
            <a:pPr algn="l"/>
            <a:r>
              <a:rPr lang="en-US" dirty="0" smtClean="0"/>
              <a:t>Starting at node 0, the visit order is</a:t>
            </a: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922" y="1727200"/>
            <a:ext cx="4832692" cy="16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8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8269"/>
            <a:ext cx="7772400" cy="1470025"/>
          </a:xfrm>
        </p:spPr>
        <p:txBody>
          <a:bodyPr/>
          <a:lstStyle/>
          <a:p>
            <a:r>
              <a:rPr lang="en-US" dirty="0" smtClean="0"/>
              <a:t>Shortest Path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19111"/>
            <a:ext cx="6400800" cy="3937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We </a:t>
            </a:r>
            <a:r>
              <a:rPr lang="en-US" dirty="0"/>
              <a:t>can use </a:t>
            </a:r>
            <a:r>
              <a:rPr lang="en-US" dirty="0" err="1" smtClean="0"/>
              <a:t>bfs</a:t>
            </a:r>
            <a:r>
              <a:rPr lang="en-US" dirty="0" smtClean="0"/>
              <a:t> </a:t>
            </a:r>
            <a:r>
              <a:rPr lang="en-US" dirty="0"/>
              <a:t>to find the shortest distance </a:t>
            </a:r>
            <a:r>
              <a:rPr lang="en-US" dirty="0" smtClean="0"/>
              <a:t>to </a:t>
            </a:r>
            <a:r>
              <a:rPr lang="en-US" dirty="0"/>
              <a:t>each reachable node: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add a distance field to each node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when </a:t>
            </a:r>
            <a:r>
              <a:rPr lang="en-US" dirty="0" err="1"/>
              <a:t>bfs</a:t>
            </a:r>
            <a:r>
              <a:rPr lang="en-US" dirty="0"/>
              <a:t> is called with node n, set n's distance to zero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when a node k is about to be </a:t>
            </a:r>
            <a:r>
              <a:rPr lang="en-US" dirty="0" err="1"/>
              <a:t>enqueued</a:t>
            </a:r>
            <a:r>
              <a:rPr lang="en-US" dirty="0"/>
              <a:t>, set k's distance to the distance of the current node (the one that was just </a:t>
            </a:r>
            <a:r>
              <a:rPr lang="en-US" dirty="0" err="1"/>
              <a:t>dequeued</a:t>
            </a:r>
            <a:r>
              <a:rPr lang="en-US" dirty="0"/>
              <a:t>) + 1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5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223"/>
            <a:ext cx="7772400" cy="903110"/>
          </a:xfrm>
        </p:spPr>
        <p:txBody>
          <a:bodyPr/>
          <a:lstStyle/>
          <a:p>
            <a:r>
              <a:rPr lang="en-US" dirty="0" smtClean="0"/>
              <a:t>Shortest Weighted Path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66333"/>
            <a:ext cx="6400800" cy="3837517"/>
          </a:xfrm>
        </p:spPr>
        <p:txBody>
          <a:bodyPr/>
          <a:lstStyle/>
          <a:p>
            <a:pPr algn="l"/>
            <a:r>
              <a:rPr lang="en-US" dirty="0" smtClean="0"/>
              <a:t>The shortest path does not always give us the best result. Consider a highway map, listing cities and distances: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0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400800" cy="53657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308100"/>
            <a:ext cx="61976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9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400800" cy="5365749"/>
          </a:xfrm>
        </p:spPr>
        <p:txBody>
          <a:bodyPr/>
          <a:lstStyle/>
          <a:p>
            <a:pPr algn="l"/>
            <a:r>
              <a:rPr lang="en-US" dirty="0" smtClean="0"/>
              <a:t>Shortest path tells us the best route from Madison to Milwaukee is through Beloit, since it takes just “two steps.” </a:t>
            </a:r>
          </a:p>
          <a:p>
            <a:pPr algn="l"/>
            <a:r>
              <a:rPr lang="en-US" dirty="0" smtClean="0"/>
              <a:t>But looking at distances tells us the route through Delafield is better.</a:t>
            </a:r>
          </a:p>
          <a:p>
            <a:pPr algn="l"/>
            <a:r>
              <a:rPr lang="en-US" dirty="0" smtClean="0"/>
              <a:t>What we need is a shortest </a:t>
            </a:r>
            <a:r>
              <a:rPr lang="en-US" i="1" dirty="0" smtClean="0"/>
              <a:t>weighted</a:t>
            </a:r>
            <a:r>
              <a:rPr lang="en-US" dirty="0" smtClean="0"/>
              <a:t> path algorithm.</a:t>
            </a:r>
          </a:p>
          <a:p>
            <a:pPr algn="l"/>
            <a:r>
              <a:rPr lang="en-US" i="1" dirty="0" err="1" smtClean="0"/>
              <a:t>Dijkstra’s</a:t>
            </a:r>
            <a:r>
              <a:rPr lang="en-US" i="1" dirty="0" smtClean="0"/>
              <a:t> algorithm </a:t>
            </a:r>
            <a:r>
              <a:rPr lang="en-US" dirty="0" smtClean="0"/>
              <a:t>lets us compute shortest weighted paths efficiently.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112"/>
            <a:ext cx="7772400" cy="889000"/>
          </a:xfrm>
        </p:spPr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</a:t>
            </a:r>
            <a:r>
              <a:rPr lang="en-US" dirty="0" smtClean="0"/>
              <a:t>Algorithm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90889"/>
            <a:ext cx="6400800" cy="3512961"/>
          </a:xfrm>
        </p:spPr>
        <p:txBody>
          <a:bodyPr/>
          <a:lstStyle/>
          <a:p>
            <a:pPr algn="l"/>
            <a:r>
              <a:rPr lang="en-US" dirty="0" err="1"/>
              <a:t>Dijkstra’s</a:t>
            </a:r>
            <a:r>
              <a:rPr lang="en-US" dirty="0"/>
              <a:t> algorithm </a:t>
            </a:r>
            <a:r>
              <a:rPr lang="en-US" dirty="0" smtClean="0"/>
              <a:t>uses an “explorer” approach, in which we visit nodes along various paths, always recording the shortest (or fastest, or cheapest) distance.</a:t>
            </a:r>
          </a:p>
          <a:p>
            <a:pPr algn="l"/>
            <a:r>
              <a:rPr lang="en-US" dirty="0" smtClean="0"/>
              <a:t>We start at a source node. The distance from source s to itself is trivially 0.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4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400800" cy="536574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We then look at nodes one step away from the source. Tentative distances are recorded. The smallest distance gives us the shortest path from s  to one node.</a:t>
            </a:r>
          </a:p>
          <a:p>
            <a:pPr algn="l"/>
            <a:r>
              <a:rPr lang="en-US" dirty="0" smtClean="0"/>
              <a:t>Why?</a:t>
            </a:r>
          </a:p>
          <a:p>
            <a:pPr algn="l"/>
            <a:r>
              <a:rPr lang="en-US" dirty="0" smtClean="0"/>
              <a:t>This node is marked as “finished.”</a:t>
            </a:r>
          </a:p>
          <a:p>
            <a:pPr algn="l"/>
            <a:r>
              <a:rPr lang="en-US" dirty="0" smtClean="0"/>
              <a:t>We next look the nearest node not marked as finished. Its successors are explored. The node marked with the shortest distance is marked as finished.</a:t>
            </a:r>
          </a:p>
          <a:p>
            <a:pPr algn="l"/>
            <a:r>
              <a:rPr lang="en-US" dirty="0" smtClean="0"/>
              <a:t>Then the unfinished node with the shortest distance is explored.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400800" cy="5365749"/>
          </a:xfrm>
        </p:spPr>
        <p:txBody>
          <a:bodyPr/>
          <a:lstStyle/>
          <a:p>
            <a:pPr algn="l"/>
            <a:r>
              <a:rPr lang="en-US" dirty="0" smtClean="0"/>
              <a:t>The process continues until all nodes are marked as finished.</a:t>
            </a:r>
          </a:p>
          <a:p>
            <a:pPr algn="l"/>
            <a:r>
              <a:rPr lang="en-US" dirty="0" smtClean="0"/>
              <a:t>Here is an outline of </a:t>
            </a:r>
            <a:r>
              <a:rPr lang="en-US" dirty="0" err="1" smtClean="0"/>
              <a:t>Dijkstra’s</a:t>
            </a:r>
            <a:r>
              <a:rPr lang="en-US" dirty="0" smtClean="0"/>
              <a:t> Algorithm.</a:t>
            </a:r>
          </a:p>
          <a:p>
            <a:pPr algn="l"/>
            <a:r>
              <a:rPr lang="en-US" dirty="0" smtClean="0"/>
              <a:t>We start with:</a:t>
            </a:r>
          </a:p>
          <a:p>
            <a:pPr algn="l"/>
            <a:r>
              <a:rPr lang="en-US" dirty="0" smtClean="0"/>
              <a:t>A graph</a:t>
            </a:r>
            <a:r>
              <a:rPr lang="en-US" dirty="0"/>
              <a:t>, </a:t>
            </a:r>
            <a:r>
              <a:rPr lang="en-US" dirty="0">
                <a:latin typeface="Courier"/>
                <a:cs typeface="Courier"/>
              </a:rPr>
              <a:t>G</a:t>
            </a:r>
            <a:r>
              <a:rPr lang="en-US" dirty="0"/>
              <a:t>, with edges </a:t>
            </a:r>
            <a:r>
              <a:rPr lang="en-US" dirty="0">
                <a:latin typeface="Courier"/>
                <a:cs typeface="Courier"/>
              </a:rPr>
              <a:t>E</a:t>
            </a:r>
            <a:r>
              <a:rPr lang="en-US" dirty="0"/>
              <a:t> of the form </a:t>
            </a:r>
            <a:endParaRPr lang="en-US" dirty="0" smtClean="0"/>
          </a:p>
          <a:p>
            <a:pPr algn="l"/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>
                <a:latin typeface="Courier"/>
                <a:cs typeface="Courier"/>
              </a:rPr>
              <a:t>v1, v2) </a:t>
            </a:r>
            <a:r>
              <a:rPr lang="en-US" dirty="0"/>
              <a:t>and </a:t>
            </a:r>
            <a:r>
              <a:rPr lang="en-US" dirty="0" smtClean="0"/>
              <a:t>vertices (nodes) </a:t>
            </a:r>
            <a:r>
              <a:rPr lang="en-US" dirty="0">
                <a:latin typeface="Courier"/>
                <a:cs typeface="Courier"/>
              </a:rPr>
              <a:t>V</a:t>
            </a:r>
            <a:r>
              <a:rPr lang="en-US" dirty="0"/>
              <a:t>, and a source vertex, </a:t>
            </a:r>
            <a:r>
              <a:rPr lang="en-US" dirty="0" smtClean="0">
                <a:latin typeface="Courier"/>
                <a:cs typeface="Courier"/>
              </a:rPr>
              <a:t>s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7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444" y="744361"/>
            <a:ext cx="7154334" cy="5365749"/>
          </a:xfrm>
        </p:spPr>
        <p:txBody>
          <a:bodyPr/>
          <a:lstStyle/>
          <a:p>
            <a:pPr algn="l"/>
            <a:r>
              <a:rPr lang="en-US" dirty="0" smtClean="0"/>
              <a:t>The data structures we use are:</a:t>
            </a:r>
          </a:p>
          <a:p>
            <a:pPr algn="l"/>
            <a:r>
              <a:rPr lang="en-US" dirty="0" err="1">
                <a:latin typeface="Courier"/>
                <a:cs typeface="Courier"/>
              </a:rPr>
              <a:t>dist</a:t>
            </a:r>
            <a:r>
              <a:rPr lang="en-US" dirty="0"/>
              <a:t> : array of distances from the source to each </a:t>
            </a:r>
            <a:r>
              <a:rPr lang="en-US" dirty="0" smtClean="0"/>
              <a:t>vertex</a:t>
            </a:r>
          </a:p>
          <a:p>
            <a:pPr algn="l"/>
            <a:r>
              <a:rPr lang="en-US" dirty="0" smtClean="0"/>
              <a:t> </a:t>
            </a:r>
            <a:r>
              <a:rPr lang="en-US" dirty="0" err="1">
                <a:latin typeface="Courier"/>
                <a:cs typeface="Courier"/>
              </a:rPr>
              <a:t>prev</a:t>
            </a:r>
            <a:r>
              <a:rPr lang="en-US" dirty="0"/>
              <a:t> : array of pointers to preceding vertices</a:t>
            </a:r>
          </a:p>
          <a:p>
            <a:pPr algn="l"/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/>
              <a:t>    : loop index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F</a:t>
            </a:r>
            <a:r>
              <a:rPr lang="en-US" dirty="0"/>
              <a:t>    : list of finished vertices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U</a:t>
            </a:r>
            <a:r>
              <a:rPr lang="en-US" dirty="0"/>
              <a:t>    : list or heap unfinished vertices</a:t>
            </a:r>
          </a:p>
        </p:txBody>
      </p:sp>
    </p:spTree>
    <p:extLst>
      <p:ext uri="{BB962C8B-B14F-4D97-AF65-F5344CB8AC3E}">
        <p14:creationId xmlns:p14="http://schemas.microsoft.com/office/powerpoint/2010/main" val="338112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The total time is then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N * (1/2*1 + ¼*2 + 1/8 * 3 + 1/16 * 4 ...)</a:t>
            </a:r>
          </a:p>
          <a:p>
            <a:pPr algn="l"/>
            <a:r>
              <a:rPr lang="en-US" dirty="0" smtClean="0"/>
              <a:t>Now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So heapify is O(N) – linear!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660878"/>
            <a:ext cx="3380848" cy="1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2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889" y="744361"/>
            <a:ext cx="7154333" cy="5365749"/>
          </a:xfrm>
        </p:spPr>
        <p:txBody>
          <a:bodyPr/>
          <a:lstStyle/>
          <a:p>
            <a:pPr algn="l"/>
            <a:r>
              <a:rPr lang="en-US" dirty="0" smtClean="0"/>
              <a:t>Initialization: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F</a:t>
            </a:r>
            <a:r>
              <a:rPr lang="en-US" dirty="0" smtClean="0"/>
              <a:t> = Empty list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U</a:t>
            </a:r>
            <a:r>
              <a:rPr lang="en-US" dirty="0" smtClean="0"/>
              <a:t> = All vertices (nodes)</a:t>
            </a:r>
          </a:p>
          <a:p>
            <a:pPr algn="l"/>
            <a:r>
              <a:rPr lang="da-DK" dirty="0" smtClean="0">
                <a:latin typeface="Courier"/>
                <a:cs typeface="Courier"/>
              </a:rPr>
              <a:t>for (i </a:t>
            </a:r>
            <a:r>
              <a:rPr lang="da-DK" dirty="0">
                <a:latin typeface="Courier"/>
                <a:cs typeface="Courier"/>
              </a:rPr>
              <a:t>= 0 </a:t>
            </a:r>
            <a:r>
              <a:rPr lang="da-DK" dirty="0" smtClean="0">
                <a:latin typeface="Courier"/>
                <a:cs typeface="Courier"/>
              </a:rPr>
              <a:t>; i &lt; </a:t>
            </a:r>
            <a:r>
              <a:rPr lang="da-DK" dirty="0" err="1" smtClean="0">
                <a:latin typeface="Courier"/>
                <a:cs typeface="Courier"/>
              </a:rPr>
              <a:t>U.size</a:t>
            </a:r>
            <a:r>
              <a:rPr lang="da-DK" dirty="0" smtClean="0">
                <a:latin typeface="Courier"/>
                <a:cs typeface="Courier"/>
              </a:rPr>
              <a:t>(); i++) {</a:t>
            </a:r>
          </a:p>
          <a:p>
            <a:pPr algn="l"/>
            <a:r>
              <a:rPr lang="da-DK" dirty="0" smtClean="0">
                <a:latin typeface="Courier"/>
                <a:cs typeface="Courier"/>
              </a:rPr>
              <a:t>	</a:t>
            </a:r>
            <a:r>
              <a:rPr lang="da-DK" dirty="0" err="1" smtClean="0">
                <a:latin typeface="Courier"/>
                <a:cs typeface="Courier"/>
              </a:rPr>
              <a:t>dist</a:t>
            </a:r>
            <a:r>
              <a:rPr lang="da-DK" dirty="0">
                <a:latin typeface="Courier"/>
                <a:cs typeface="Courier"/>
              </a:rPr>
              <a:t>[i] = </a:t>
            </a:r>
            <a:r>
              <a:rPr lang="da-DK" dirty="0" smtClean="0">
                <a:latin typeface="Courier"/>
                <a:cs typeface="Courier"/>
              </a:rPr>
              <a:t>INFINITY;</a:t>
            </a:r>
            <a:endParaRPr lang="da-DK" dirty="0">
              <a:latin typeface="Courier"/>
              <a:cs typeface="Courier"/>
            </a:endParaRPr>
          </a:p>
          <a:p>
            <a:pPr algn="l"/>
            <a:r>
              <a:rPr lang="da-DK" dirty="0" smtClean="0">
                <a:latin typeface="Courier"/>
                <a:cs typeface="Courier"/>
              </a:rPr>
              <a:t>	</a:t>
            </a:r>
            <a:r>
              <a:rPr lang="da-DK" dirty="0" err="1" smtClean="0">
                <a:latin typeface="Courier"/>
                <a:cs typeface="Courier"/>
              </a:rPr>
              <a:t>prev</a:t>
            </a:r>
            <a:r>
              <a:rPr lang="da-DK" dirty="0">
                <a:latin typeface="Courier"/>
                <a:cs typeface="Courier"/>
              </a:rPr>
              <a:t>[i] = </a:t>
            </a:r>
            <a:r>
              <a:rPr lang="da-DK" dirty="0" smtClean="0">
                <a:latin typeface="Courier"/>
                <a:cs typeface="Courier"/>
              </a:rPr>
              <a:t>NULL;</a:t>
            </a:r>
            <a:endParaRPr lang="da-DK" dirty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pPr algn="l"/>
            <a:endParaRPr lang="en-US" dirty="0"/>
          </a:p>
          <a:p>
            <a:pPr algn="l"/>
            <a:r>
              <a:rPr lang="en-US" dirty="0" err="1" smtClean="0">
                <a:latin typeface="Courier"/>
                <a:cs typeface="Courier"/>
              </a:rPr>
              <a:t>dist</a:t>
            </a:r>
            <a:r>
              <a:rPr lang="en-US" dirty="0" smtClean="0">
                <a:latin typeface="Courier"/>
                <a:cs typeface="Courier"/>
              </a:rPr>
              <a:t>[s] = 0; // Starting node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889" y="744361"/>
            <a:ext cx="7902222" cy="536574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latin typeface="Courier"/>
                <a:cs typeface="Courier"/>
              </a:rPr>
              <a:t>while (</a:t>
            </a:r>
            <a:r>
              <a:rPr lang="en-US" dirty="0" err="1" smtClean="0">
                <a:latin typeface="Courier"/>
                <a:cs typeface="Courier"/>
              </a:rPr>
              <a:t>U.size</a:t>
            </a:r>
            <a:r>
              <a:rPr lang="en-US" dirty="0" smtClean="0">
                <a:latin typeface="Courier"/>
                <a:cs typeface="Courier"/>
              </a:rPr>
              <a:t>() &gt; 0)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pick </a:t>
            </a:r>
            <a:r>
              <a:rPr lang="en-US" dirty="0">
                <a:latin typeface="Courier"/>
                <a:cs typeface="Courier"/>
              </a:rPr>
              <a:t>the vertex, v, in U with </a:t>
            </a:r>
            <a:r>
              <a:rPr lang="en-US" dirty="0" smtClean="0">
                <a:latin typeface="Courier"/>
                <a:cs typeface="Courier"/>
              </a:rPr>
              <a:t>the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	    	shortest </a:t>
            </a:r>
            <a:r>
              <a:rPr lang="en-US" dirty="0">
                <a:latin typeface="Courier"/>
                <a:cs typeface="Courier"/>
              </a:rPr>
              <a:t>path to </a:t>
            </a:r>
            <a:r>
              <a:rPr lang="en-US" dirty="0" smtClean="0">
                <a:latin typeface="Courier"/>
                <a:cs typeface="Courier"/>
              </a:rPr>
              <a:t>s;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	add </a:t>
            </a:r>
            <a:r>
              <a:rPr lang="en-US" dirty="0">
                <a:latin typeface="Courier"/>
                <a:cs typeface="Courier"/>
              </a:rPr>
              <a:t>v to </a:t>
            </a:r>
            <a:r>
              <a:rPr lang="en-US" dirty="0" smtClean="0">
                <a:latin typeface="Courier"/>
                <a:cs typeface="Courier"/>
              </a:rPr>
              <a:t>F;  remove v from U;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   for </a:t>
            </a:r>
            <a:r>
              <a:rPr lang="en-US" dirty="0">
                <a:latin typeface="Courier"/>
                <a:cs typeface="Courier"/>
              </a:rPr>
              <a:t>each edge of v, (v1, v2) </a:t>
            </a: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      if (</a:t>
            </a:r>
            <a:r>
              <a:rPr lang="en-US" dirty="0" err="1">
                <a:latin typeface="Courier"/>
                <a:cs typeface="Courier"/>
              </a:rPr>
              <a:t>dist</a:t>
            </a:r>
            <a:r>
              <a:rPr lang="en-US" dirty="0">
                <a:latin typeface="Courier"/>
                <a:cs typeface="Courier"/>
              </a:rPr>
              <a:t>[v1] + length(v1, v2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</a:t>
            </a:r>
            <a:r>
              <a:rPr lang="en-US" dirty="0">
                <a:latin typeface="Courier"/>
                <a:cs typeface="Courier"/>
              </a:rPr>
              <a:t>&lt; </a:t>
            </a:r>
            <a:r>
              <a:rPr lang="en-US" dirty="0" err="1">
                <a:latin typeface="Courier"/>
                <a:cs typeface="Courier"/>
              </a:rPr>
              <a:t>dist</a:t>
            </a:r>
            <a:r>
              <a:rPr lang="en-US" dirty="0">
                <a:latin typeface="Courier"/>
                <a:cs typeface="Courier"/>
              </a:rPr>
              <a:t>[v2]) </a:t>
            </a: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		   	 </a:t>
            </a:r>
            <a:r>
              <a:rPr lang="en-US" dirty="0" err="1" smtClean="0">
                <a:latin typeface="Courier"/>
                <a:cs typeface="Courier"/>
              </a:rPr>
              <a:t>dist</a:t>
            </a:r>
            <a:r>
              <a:rPr lang="en-US" dirty="0">
                <a:latin typeface="Courier"/>
                <a:cs typeface="Courier"/>
              </a:rPr>
              <a:t>[v2] =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</a:t>
            </a:r>
            <a:r>
              <a:rPr lang="en-US" dirty="0" err="1" smtClean="0">
                <a:latin typeface="Courier"/>
                <a:cs typeface="Courier"/>
              </a:rPr>
              <a:t>dist</a:t>
            </a:r>
            <a:r>
              <a:rPr lang="en-US" dirty="0">
                <a:latin typeface="Courier"/>
                <a:cs typeface="Courier"/>
              </a:rPr>
              <a:t>[v1] + length(v1, v2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			   </a:t>
            </a:r>
            <a:r>
              <a:rPr lang="en-US" dirty="0" err="1" smtClean="0">
                <a:latin typeface="Courier"/>
                <a:cs typeface="Courier"/>
              </a:rPr>
              <a:t>prev</a:t>
            </a:r>
            <a:r>
              <a:rPr lang="en-US" dirty="0">
                <a:latin typeface="Courier"/>
                <a:cs typeface="Courier"/>
              </a:rPr>
              <a:t>[v2] = </a:t>
            </a:r>
            <a:r>
              <a:rPr lang="en-US" dirty="0" smtClean="0">
                <a:latin typeface="Courier"/>
                <a:cs typeface="Courier"/>
              </a:rPr>
              <a:t>v1;</a:t>
            </a:r>
          </a:p>
          <a:p>
            <a:pPr algn="l"/>
            <a:r>
              <a:rPr lang="en-US" dirty="0">
                <a:effectLst/>
                <a:latin typeface="Courier"/>
                <a:cs typeface="Courier"/>
              </a:rPr>
              <a:t> </a:t>
            </a:r>
            <a:r>
              <a:rPr lang="en-US" dirty="0" smtClean="0">
                <a:effectLst/>
                <a:latin typeface="Courier"/>
                <a:cs typeface="Courier"/>
              </a:rPr>
              <a:t>       }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}</a:t>
            </a:r>
          </a:p>
          <a:p>
            <a:pPr algn="l"/>
            <a:r>
              <a:rPr lang="en-US" dirty="0">
                <a:effectLst/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379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111"/>
            <a:ext cx="7772400" cy="973667"/>
          </a:xfrm>
        </p:spPr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36889"/>
            <a:ext cx="6400800" cy="46707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749778"/>
            <a:ext cx="6369238" cy="43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3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889"/>
            <a:ext cx="7772400" cy="77611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Complexityof</a:t>
            </a:r>
            <a:r>
              <a:rPr lang="en-US" dirty="0" smtClean="0"/>
              <a:t> </a:t>
            </a:r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49778"/>
            <a:ext cx="6400800" cy="365407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The complexity is measured in terms of edges (E) and vertices (nodes) N.</a:t>
            </a:r>
          </a:p>
          <a:p>
            <a:pPr algn="l"/>
            <a:r>
              <a:rPr lang="en-US" dirty="0" smtClean="0"/>
              <a:t>If list U is implemented as an unordered list, execution time is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Why? </a:t>
            </a:r>
          </a:p>
          <a:p>
            <a:pPr algn="l"/>
            <a:r>
              <a:rPr lang="en-US" dirty="0" smtClean="0"/>
              <a:t>As each node is processed, the U list must be searched for the cheapest unfinished node.</a:t>
            </a:r>
            <a:endParaRPr lang="en-US" dirty="0"/>
          </a:p>
          <a:p>
            <a:pPr algn="l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9185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400800" cy="5365749"/>
          </a:xfrm>
        </p:spPr>
        <p:txBody>
          <a:bodyPr/>
          <a:lstStyle/>
          <a:p>
            <a:pPr algn="l"/>
            <a:r>
              <a:rPr lang="en-US" i="1" dirty="0" smtClean="0"/>
              <a:t>But</a:t>
            </a:r>
            <a:r>
              <a:rPr lang="en-US" dirty="0" smtClean="0"/>
              <a:t> the U list may also be implemented as a priority queue (using a heap).</a:t>
            </a:r>
          </a:p>
          <a:p>
            <a:pPr algn="l"/>
            <a:r>
              <a:rPr lang="en-US" dirty="0" smtClean="0"/>
              <a:t>Then getting the cheapest unfinished node is only log N.</a:t>
            </a:r>
          </a:p>
          <a:p>
            <a:pPr algn="l"/>
            <a:r>
              <a:rPr lang="en-US" dirty="0" smtClean="0"/>
              <a:t>But each time an edge is used to update the best known distance, the priority queue may need to be restructured into heap form.</a:t>
            </a:r>
          </a:p>
          <a:p>
            <a:pPr algn="l"/>
            <a:r>
              <a:rPr lang="en-US" dirty="0" smtClean="0"/>
              <a:t>This leads to O(E log N), which is usually better than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 smtClean="0"/>
              <a:t>).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2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0333"/>
            <a:ext cx="7772400" cy="1128889"/>
          </a:xfrm>
        </p:spPr>
        <p:txBody>
          <a:bodyPr/>
          <a:lstStyle/>
          <a:p>
            <a:r>
              <a:rPr lang="en-US" dirty="0"/>
              <a:t>Traveling Salesman Problem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9222"/>
            <a:ext cx="6400800" cy="3724628"/>
          </a:xfrm>
        </p:spPr>
        <p:txBody>
          <a:bodyPr/>
          <a:lstStyle/>
          <a:p>
            <a:pPr algn="l"/>
            <a:r>
              <a:rPr lang="en-US" dirty="0" smtClean="0"/>
              <a:t>Given n cities we wish the shortest (or fastest, or cheapest) path that visits each city and returns to the starting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2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508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sp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5" y="889000"/>
            <a:ext cx="6973752" cy="43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86695"/>
            <a:ext cx="6400800" cy="4942416"/>
          </a:xfrm>
        </p:spPr>
        <p:txBody>
          <a:bodyPr/>
          <a:lstStyle/>
          <a:p>
            <a:pPr algn="l"/>
            <a:r>
              <a:rPr lang="en-US" dirty="0" smtClean="0"/>
              <a:t>The obvious approach is to try all possible paths. But this is </a:t>
            </a:r>
            <a:r>
              <a:rPr lang="en-US" dirty="0" smtClean="0">
                <a:solidFill>
                  <a:srgbClr val="FF0000"/>
                </a:solidFill>
              </a:rPr>
              <a:t>exponential</a:t>
            </a:r>
            <a:r>
              <a:rPr lang="en-US" dirty="0" smtClean="0"/>
              <a:t>!</a:t>
            </a:r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Perhap</a:t>
            </a:r>
            <a:r>
              <a:rPr lang="en-US" dirty="0" smtClean="0"/>
              <a:t> a generalization of </a:t>
            </a:r>
            <a:r>
              <a:rPr lang="en-US" dirty="0" err="1" smtClean="0"/>
              <a:t>Dijkstra’s</a:t>
            </a:r>
            <a:r>
              <a:rPr lang="en-US" dirty="0" smtClean="0"/>
              <a:t>  algorithm?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No – theoretical computer science tells us the best we can do most likely must be exponential.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3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5557"/>
            <a:ext cx="7772400" cy="874887"/>
          </a:xfrm>
        </p:spPr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21556"/>
            <a:ext cx="6400800" cy="3682294"/>
          </a:xfrm>
        </p:spPr>
        <p:txBody>
          <a:bodyPr/>
          <a:lstStyle/>
          <a:p>
            <a:pPr algn="l"/>
            <a:r>
              <a:rPr lang="en-US" dirty="0" smtClean="0"/>
              <a:t>What if we accept something close to optimal?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Christofis’s algorithm guarantees a solution no worst than 50% above optimal. It is O(N</a:t>
            </a:r>
            <a:r>
              <a:rPr lang="en-US" baseline="30000" dirty="0"/>
              <a:t>3</a:t>
            </a:r>
            <a:r>
              <a:rPr lang="en-US" dirty="0" smtClean="0"/>
              <a:t>).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Heuristics often improve Christofis’s bound. For example, try to swap pairs of adjacent cities.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4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3668"/>
            <a:ext cx="7772400" cy="12276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577</a:t>
            </a:r>
            <a:br>
              <a:rPr lang="en-US" dirty="0" smtClean="0"/>
            </a:br>
            <a:r>
              <a:rPr lang="en-US" dirty="0" smtClean="0"/>
              <a:t>Introduction to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5917"/>
            <a:ext cx="6400800" cy="339019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Basic paradigms for the design and analysis of efficient algorithms: greed, divide-and-conquer, dynamic programming, reductions, and the use of randomness. Computational intractability including typical NP-complete problems and ways to deal with them.</a:t>
            </a:r>
          </a:p>
        </p:txBody>
      </p:sp>
    </p:spTree>
    <p:extLst>
      <p:ext uri="{BB962C8B-B14F-4D97-AF65-F5344CB8AC3E}">
        <p14:creationId xmlns:p14="http://schemas.microsoft.com/office/powerpoint/2010/main" val="135375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6779"/>
            <a:ext cx="7772400" cy="804332"/>
          </a:xfrm>
        </p:spPr>
        <p:txBody>
          <a:bodyPr/>
          <a:lstStyle/>
          <a:p>
            <a:r>
              <a:rPr lang="en-US" dirty="0" smtClean="0"/>
              <a:t>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11111"/>
            <a:ext cx="6400800" cy="44591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11111"/>
            <a:ext cx="6815660" cy="511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9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77893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Epic Picnic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19249"/>
            <a:ext cx="6400800" cy="4519083"/>
          </a:xfrm>
        </p:spPr>
        <p:txBody>
          <a:bodyPr/>
          <a:lstStyle/>
          <a:p>
            <a:r>
              <a:rPr lang="en-US" b="1" dirty="0"/>
              <a:t>When:</a:t>
            </a:r>
            <a:r>
              <a:rPr lang="en-US" dirty="0"/>
              <a:t> Tuesday, April 17</a:t>
            </a:r>
            <a:r>
              <a:rPr lang="en-US" baseline="30000" dirty="0"/>
              <a:t>th</a:t>
            </a:r>
            <a:r>
              <a:rPr lang="en-US" dirty="0" smtClean="0"/>
              <a:t>, </a:t>
            </a:r>
            <a:r>
              <a:rPr lang="en-US" dirty="0"/>
              <a:t>5:45-7:30pm</a:t>
            </a:r>
          </a:p>
          <a:p>
            <a:r>
              <a:rPr lang="en-US" b="1" dirty="0"/>
              <a:t>Where:</a:t>
            </a:r>
            <a:r>
              <a:rPr lang="en-US" dirty="0"/>
              <a:t> Epic Campus, Verona – Voyager Hall – MIR Commons</a:t>
            </a:r>
          </a:p>
          <a:p>
            <a:r>
              <a:rPr lang="en-US" b="1" dirty="0"/>
              <a:t>Transportation:</a:t>
            </a:r>
            <a:r>
              <a:rPr lang="en-US" dirty="0"/>
              <a:t> Shuttle service between UW and Epic is provided. If you’re driving, we’ll send directions. </a:t>
            </a:r>
            <a:r>
              <a:rPr lang="en-US" b="1" dirty="0"/>
              <a:t>Dress:</a:t>
            </a:r>
            <a:r>
              <a:rPr lang="en-US" dirty="0"/>
              <a:t> Casual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17222"/>
            <a:ext cx="6400800" cy="519288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endParaRPr lang="en-US" dirty="0" smtClean="0"/>
          </a:p>
          <a:p>
            <a:pPr marL="457200" indent="-457200" algn="l">
              <a:lnSpc>
                <a:spcPct val="110000"/>
              </a:lnSpc>
              <a:buFont typeface="Wingdings" charset="2"/>
              <a:buChar char="q"/>
            </a:pPr>
            <a:r>
              <a:rPr lang="en-US" dirty="0" smtClean="0"/>
              <a:t>  No Office Hours Wed and Thurs</a:t>
            </a:r>
          </a:p>
          <a:p>
            <a:pPr marL="457200" indent="-457200" algn="l">
              <a:lnSpc>
                <a:spcPct val="110000"/>
              </a:lnSpc>
              <a:buFont typeface="Wingdings" charset="2"/>
              <a:buChar char="q"/>
            </a:pPr>
            <a:r>
              <a:rPr lang="en-US" dirty="0"/>
              <a:t>Today’s topics:</a:t>
            </a:r>
          </a:p>
          <a:p>
            <a:pPr marL="457200" indent="-457200" algn="l">
              <a:buFont typeface="Wingdings" charset="2"/>
              <a:buChar char="u"/>
            </a:pPr>
            <a:r>
              <a:rPr lang="pt-BR" dirty="0" smtClean="0"/>
              <a:t>Graphs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pt-BR" dirty="0" err="1" smtClean="0"/>
              <a:t>Depth-First</a:t>
            </a:r>
            <a:r>
              <a:rPr lang="pt-BR" dirty="0" smtClean="0"/>
              <a:t> </a:t>
            </a:r>
            <a:r>
              <a:rPr lang="pt-BR" dirty="0" err="1" smtClean="0"/>
              <a:t>Search</a:t>
            </a:r>
            <a:endParaRPr lang="pt-BR" dirty="0" smtClean="0"/>
          </a:p>
          <a:p>
            <a:pPr marL="457200" indent="-457200" algn="l">
              <a:buFont typeface="Wingdings" charset="2"/>
              <a:buChar char="u"/>
            </a:pPr>
            <a:r>
              <a:rPr lang="pt-BR" dirty="0" err="1" smtClean="0"/>
              <a:t>Graph</a:t>
            </a:r>
            <a:r>
              <a:rPr lang="pt-BR" dirty="0" smtClean="0"/>
              <a:t> </a:t>
            </a:r>
            <a:r>
              <a:rPr lang="pt-BR" dirty="0" err="1" smtClean="0"/>
              <a:t>Algorithms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444" y="592667"/>
            <a:ext cx="7365999" cy="4811183"/>
          </a:xfrm>
        </p:spPr>
        <p:txBody>
          <a:bodyPr/>
          <a:lstStyle/>
          <a:p>
            <a:pPr algn="l"/>
            <a:r>
              <a:rPr lang="en-US" dirty="0" smtClean="0"/>
              <a:t>All the sorts we’ve studied are comparison sorts.</a:t>
            </a:r>
          </a:p>
          <a:p>
            <a:pPr algn="l"/>
            <a:r>
              <a:rPr lang="en-US" dirty="0" smtClean="0"/>
              <a:t>It can be proven that in the worst case a comparison sort </a:t>
            </a:r>
            <a:r>
              <a:rPr lang="en-US" i="1" dirty="0" smtClean="0"/>
              <a:t>must take </a:t>
            </a:r>
            <a:r>
              <a:rPr lang="en-US" dirty="0" smtClean="0"/>
              <a:t>at least O(N log N).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Sorts that don’t do direct comparisons can be faster.</a:t>
            </a:r>
          </a:p>
          <a:p>
            <a:pPr algn="l"/>
            <a:r>
              <a:rPr lang="en-US" dirty="0" smtClean="0"/>
              <a:t>A </a:t>
            </a:r>
            <a:r>
              <a:rPr lang="en-US" i="1" dirty="0" smtClean="0"/>
              <a:t>Radix Sort </a:t>
            </a:r>
            <a:r>
              <a:rPr lang="en-US" dirty="0" smtClean="0"/>
              <a:t>is such a sort.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A radix sort works by comparing items character by character (or digit by digit).</a:t>
            </a:r>
          </a:p>
          <a:p>
            <a:pPr algn="l"/>
            <a:r>
              <a:rPr lang="en-US" dirty="0" smtClean="0"/>
              <a:t>If </a:t>
            </a:r>
            <a:r>
              <a:rPr lang="en-US" i="1" dirty="0" smtClean="0"/>
              <a:t>range</a:t>
            </a:r>
            <a:r>
              <a:rPr lang="en-US" dirty="0" smtClean="0"/>
              <a:t> is the range of individual values</a:t>
            </a:r>
          </a:p>
          <a:p>
            <a:pPr algn="l"/>
            <a:r>
              <a:rPr lang="en-US" dirty="0" smtClean="0"/>
              <a:t>(typically 10 or 26) and</a:t>
            </a:r>
          </a:p>
          <a:p>
            <a:pPr algn="l"/>
            <a:r>
              <a:rPr lang="en-US" dirty="0" err="1" smtClean="0"/>
              <a:t>len</a:t>
            </a:r>
            <a:r>
              <a:rPr lang="en-US" dirty="0" smtClean="0"/>
              <a:t> is the maximum length of items to be sorted, then a radix sort requires</a:t>
            </a:r>
          </a:p>
          <a:p>
            <a:pPr algn="l"/>
            <a:r>
              <a:rPr lang="en-US" dirty="0" smtClean="0"/>
              <a:t>O((N + range) * </a:t>
            </a:r>
            <a:r>
              <a:rPr lang="en-US" dirty="0" err="1" smtClean="0"/>
              <a:t>len</a:t>
            </a:r>
            <a:r>
              <a:rPr lang="en-US" dirty="0" smtClean="0"/>
              <a:t>)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9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Thus sorting 100 four digit integers takes (100+10)*4 = 440 operations.</a:t>
            </a:r>
          </a:p>
          <a:p>
            <a:pPr algn="l"/>
            <a:r>
              <a:rPr lang="en-US" dirty="0" smtClean="0"/>
              <a:t>Sorting 1000 10 character words (lower-case only) takes (1000 +26) * 10 = 10,260.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0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4334"/>
            <a:ext cx="7772400" cy="804334"/>
          </a:xfrm>
        </p:spPr>
        <p:txBody>
          <a:bodyPr/>
          <a:lstStyle/>
          <a:p>
            <a:r>
              <a:rPr lang="en-US" dirty="0" smtClean="0"/>
              <a:t>Idea behind 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8668"/>
            <a:ext cx="6400800" cy="3795182"/>
          </a:xfrm>
        </p:spPr>
        <p:txBody>
          <a:bodyPr/>
          <a:lstStyle/>
          <a:p>
            <a:pPr algn="l"/>
            <a:r>
              <a:rPr lang="en-US" dirty="0" smtClean="0"/>
              <a:t>We sort items </a:t>
            </a:r>
            <a:r>
              <a:rPr lang="en-US" i="1" dirty="0" smtClean="0"/>
              <a:t>character by character</a:t>
            </a:r>
            <a:r>
              <a:rPr lang="en-US" dirty="0" smtClean="0"/>
              <a:t>, right to left (least significant to most significant).</a:t>
            </a:r>
          </a:p>
          <a:p>
            <a:pPr algn="l"/>
            <a:r>
              <a:rPr lang="en-US" dirty="0" smtClean="0"/>
              <a:t>After one pass, the items are sorted with respect to the rightmost character.</a:t>
            </a:r>
          </a:p>
          <a:p>
            <a:pPr algn="l"/>
            <a:r>
              <a:rPr lang="en-US" dirty="0" smtClean="0"/>
              <a:t>After 2 passes, items are sorted </a:t>
            </a:r>
            <a:r>
              <a:rPr lang="en-US" dirty="0" err="1" smtClean="0"/>
              <a:t>acording</a:t>
            </a:r>
            <a:r>
              <a:rPr lang="en-US" dirty="0" smtClean="0"/>
              <a:t> to the last two characters.</a:t>
            </a:r>
          </a:p>
          <a:p>
            <a:pPr algn="l"/>
            <a:r>
              <a:rPr lang="en-US" dirty="0" smtClean="0"/>
              <a:t>After </a:t>
            </a:r>
            <a:r>
              <a:rPr lang="en-US" dirty="0" err="1" smtClean="0"/>
              <a:t>len</a:t>
            </a:r>
            <a:r>
              <a:rPr lang="en-US" dirty="0" smtClean="0"/>
              <a:t> passes, items are fully sorted.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0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As items are examined at a particular character position, items are placed in a queue based on the character value.</a:t>
            </a:r>
          </a:p>
          <a:p>
            <a:pPr algn="l"/>
            <a:r>
              <a:rPr lang="en-US" dirty="0" smtClean="0"/>
              <a:t>Then items are </a:t>
            </a:r>
            <a:r>
              <a:rPr lang="en-US" dirty="0" err="1" smtClean="0"/>
              <a:t>dequeued</a:t>
            </a:r>
            <a:r>
              <a:rPr lang="en-US" dirty="0" smtClean="0"/>
              <a:t> back into the array and the next character position is examined.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7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6668"/>
            <a:ext cx="7772400" cy="818444"/>
          </a:xfrm>
        </p:spPr>
        <p:txBody>
          <a:bodyPr/>
          <a:lstStyle/>
          <a:p>
            <a:r>
              <a:rPr lang="en-US" dirty="0" smtClean="0"/>
              <a:t>Example of 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8556"/>
            <a:ext cx="6855178" cy="3555294"/>
          </a:xfrm>
        </p:spPr>
        <p:txBody>
          <a:bodyPr/>
          <a:lstStyle/>
          <a:p>
            <a:pPr algn="l"/>
            <a:r>
              <a:rPr lang="en-US" dirty="0" smtClean="0"/>
              <a:t>Assume we start with</a:t>
            </a:r>
          </a:p>
          <a:p>
            <a:pPr algn="l"/>
            <a:r>
              <a:rPr lang="en-US" sz="2400" dirty="0"/>
              <a:t>[132, 355, 104, 327, 111, 285, 391, 543, 123, 535</a:t>
            </a:r>
            <a:r>
              <a:rPr lang="en-US" sz="2400" dirty="0" smtClean="0"/>
              <a:t>]</a:t>
            </a:r>
          </a:p>
          <a:p>
            <a:pPr algn="l"/>
            <a:r>
              <a:rPr lang="en-US" dirty="0" smtClean="0"/>
              <a:t>Here N = 10, range = 10 and </a:t>
            </a:r>
            <a:r>
              <a:rPr lang="en-US" dirty="0" err="1" smtClean="0"/>
              <a:t>len</a:t>
            </a:r>
            <a:r>
              <a:rPr lang="en-US" dirty="0" smtClean="0"/>
              <a:t> = 3.</a:t>
            </a:r>
          </a:p>
          <a:p>
            <a:pPr algn="l"/>
            <a:r>
              <a:rPr lang="en-US" dirty="0" smtClean="0"/>
              <a:t>We examine the rightmost digit and place each number in one of 10 queues: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8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0</a:t>
            </a:r>
            <a:r>
              <a:rPr lang="en-US" dirty="0"/>
              <a:t>:</a:t>
            </a:r>
          </a:p>
          <a:p>
            <a:pPr algn="l"/>
            <a:r>
              <a:rPr lang="en-US" dirty="0"/>
              <a:t>1: 11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, 39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algn="l"/>
            <a:r>
              <a:rPr lang="en-US" dirty="0"/>
              <a:t>2: 13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algn="l"/>
            <a:r>
              <a:rPr lang="en-US" dirty="0"/>
              <a:t>3: 54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, 12</a:t>
            </a:r>
            <a:r>
              <a:rPr lang="en-US" dirty="0">
                <a:solidFill>
                  <a:srgbClr val="FF0000"/>
                </a:solidFill>
              </a:rPr>
              <a:t>3</a:t>
            </a:r>
          </a:p>
          <a:p>
            <a:pPr algn="l"/>
            <a:r>
              <a:rPr lang="en-US" dirty="0"/>
              <a:t>4: 10</a:t>
            </a:r>
            <a:r>
              <a:rPr lang="en-US" dirty="0">
                <a:solidFill>
                  <a:srgbClr val="FF0000"/>
                </a:solidFill>
              </a:rPr>
              <a:t>4</a:t>
            </a:r>
          </a:p>
          <a:p>
            <a:pPr algn="l"/>
            <a:r>
              <a:rPr lang="en-US" dirty="0"/>
              <a:t>5: 35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, 28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, 53</a:t>
            </a:r>
            <a:r>
              <a:rPr lang="en-US" dirty="0">
                <a:solidFill>
                  <a:srgbClr val="FF0000"/>
                </a:solidFill>
              </a:rPr>
              <a:t>5</a:t>
            </a:r>
          </a:p>
          <a:p>
            <a:pPr algn="l"/>
            <a:r>
              <a:rPr lang="en-US" dirty="0"/>
              <a:t>6:</a:t>
            </a:r>
          </a:p>
          <a:p>
            <a:pPr algn="l"/>
            <a:r>
              <a:rPr lang="en-US" dirty="0"/>
              <a:t>7: 32</a:t>
            </a:r>
            <a:r>
              <a:rPr lang="en-US" dirty="0">
                <a:solidFill>
                  <a:srgbClr val="FF0000"/>
                </a:solidFill>
              </a:rPr>
              <a:t>7</a:t>
            </a:r>
          </a:p>
          <a:p>
            <a:pPr algn="l"/>
            <a:r>
              <a:rPr lang="en-US" dirty="0"/>
              <a:t>8:</a:t>
            </a:r>
          </a:p>
          <a:p>
            <a:pPr algn="l"/>
            <a:r>
              <a:rPr lang="en-US" dirty="0"/>
              <a:t>9:</a:t>
            </a:r>
          </a:p>
        </p:txBody>
      </p:sp>
    </p:spTree>
    <p:extLst>
      <p:ext uri="{BB962C8B-B14F-4D97-AF65-F5344CB8AC3E}">
        <p14:creationId xmlns:p14="http://schemas.microsoft.com/office/powerpoint/2010/main" val="3272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15999"/>
            <a:ext cx="6400800" cy="5094111"/>
          </a:xfrm>
        </p:spPr>
        <p:txBody>
          <a:bodyPr/>
          <a:lstStyle/>
          <a:p>
            <a:pPr marL="457200" indent="-457200" algn="l">
              <a:buFont typeface="Wingdings" charset="2"/>
              <a:buChar char="u"/>
            </a:pPr>
            <a:r>
              <a:rPr lang="en-US" dirty="0" smtClean="0"/>
              <a:t>Today’s topics:</a:t>
            </a:r>
          </a:p>
          <a:p>
            <a:pPr marL="457200" indent="-457200" algn="l">
              <a:buFont typeface="Wingdings" charset="2"/>
              <a:buChar char="u"/>
            </a:pPr>
            <a:r>
              <a:rPr lang="pt-BR" dirty="0" err="1" smtClean="0"/>
              <a:t>Heap</a:t>
            </a:r>
            <a:r>
              <a:rPr lang="pt-BR" dirty="0" smtClean="0"/>
              <a:t> </a:t>
            </a:r>
            <a:r>
              <a:rPr lang="pt-BR" dirty="0" err="1"/>
              <a:t>Sort</a:t>
            </a:r>
            <a:endParaRPr lang="pt-BR" dirty="0"/>
          </a:p>
          <a:p>
            <a:pPr marL="457200" indent="-457200" algn="l">
              <a:buFont typeface="Wingdings" charset="2"/>
              <a:buChar char="u"/>
            </a:pPr>
            <a:r>
              <a:rPr lang="pt-BR" dirty="0" err="1"/>
              <a:t>Radix</a:t>
            </a:r>
            <a:r>
              <a:rPr lang="pt-BR" dirty="0"/>
              <a:t> </a:t>
            </a:r>
            <a:r>
              <a:rPr lang="pt-BR" dirty="0" err="1"/>
              <a:t>Sort</a:t>
            </a:r>
            <a:endParaRPr lang="pt-BR" dirty="0"/>
          </a:p>
          <a:p>
            <a:pPr marL="457200" indent="-457200" algn="l">
              <a:buFont typeface="Wingdings" charset="2"/>
              <a:buChar char="u"/>
            </a:pPr>
            <a:r>
              <a:rPr lang="pt-BR" dirty="0" err="1"/>
              <a:t>Bucket</a:t>
            </a:r>
            <a:r>
              <a:rPr lang="pt-BR" dirty="0"/>
              <a:t> </a:t>
            </a:r>
            <a:r>
              <a:rPr lang="pt-BR" dirty="0" err="1" smtClean="0"/>
              <a:t>Sort</a:t>
            </a:r>
            <a:endParaRPr lang="pt-BR" dirty="0" smtClean="0"/>
          </a:p>
          <a:p>
            <a:pPr marL="457200" indent="-457200" algn="l">
              <a:buFont typeface="Wingdings" charset="2"/>
              <a:buChar char="u"/>
            </a:pPr>
            <a:r>
              <a:rPr lang="pt-BR" dirty="0"/>
              <a:t>Graphs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92667"/>
            <a:ext cx="6643511" cy="4811183"/>
          </a:xfrm>
        </p:spPr>
        <p:txBody>
          <a:bodyPr/>
          <a:lstStyle/>
          <a:p>
            <a:pPr algn="l"/>
            <a:r>
              <a:rPr lang="en-US" dirty="0" smtClean="0"/>
              <a:t>We empty each of the 10 queues into the original array:</a:t>
            </a:r>
          </a:p>
          <a:p>
            <a:pPr algn="l"/>
            <a:endParaRPr lang="en-US" dirty="0" smtClean="0"/>
          </a:p>
          <a:p>
            <a:pPr algn="l"/>
            <a:r>
              <a:rPr lang="en-US" sz="2400" dirty="0"/>
              <a:t>[111, 391, 132, 543, 123, 104, 355, 285, 535, 327</a:t>
            </a:r>
            <a:r>
              <a:rPr lang="en-US" sz="2400" dirty="0" smtClean="0"/>
              <a:t>]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Now we look at the second to last digit,</a:t>
            </a:r>
          </a:p>
          <a:p>
            <a:pPr algn="l"/>
            <a:r>
              <a:rPr lang="en-US" dirty="0" smtClean="0"/>
              <a:t>and refill the 10 queues: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4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0: 1</a:t>
            </a:r>
            <a:r>
              <a:rPr lang="en-US" dirty="0">
                <a:solidFill>
                  <a:srgbClr val="FF0000"/>
                </a:solidFill>
              </a:rPr>
              <a:t>04</a:t>
            </a:r>
          </a:p>
          <a:p>
            <a:pPr algn="l"/>
            <a:r>
              <a:rPr lang="en-US" dirty="0"/>
              <a:t>1: 1</a:t>
            </a:r>
            <a:r>
              <a:rPr lang="en-US" dirty="0">
                <a:solidFill>
                  <a:srgbClr val="FF0000"/>
                </a:solidFill>
              </a:rPr>
              <a:t>11</a:t>
            </a:r>
          </a:p>
          <a:p>
            <a:pPr algn="l"/>
            <a:r>
              <a:rPr lang="en-US" dirty="0"/>
              <a:t>2: 1</a:t>
            </a:r>
            <a:r>
              <a:rPr lang="en-US" dirty="0">
                <a:solidFill>
                  <a:srgbClr val="FF0000"/>
                </a:solidFill>
              </a:rPr>
              <a:t>23</a:t>
            </a:r>
            <a:r>
              <a:rPr lang="en-US" dirty="0"/>
              <a:t>, 3</a:t>
            </a:r>
            <a:r>
              <a:rPr lang="en-US" dirty="0">
                <a:solidFill>
                  <a:srgbClr val="FF0000"/>
                </a:solidFill>
              </a:rPr>
              <a:t>27</a:t>
            </a:r>
          </a:p>
          <a:p>
            <a:pPr algn="l"/>
            <a:r>
              <a:rPr lang="en-US" dirty="0"/>
              <a:t>3: 1</a:t>
            </a:r>
            <a:r>
              <a:rPr lang="en-US" dirty="0">
                <a:solidFill>
                  <a:srgbClr val="FF0000"/>
                </a:solidFill>
              </a:rPr>
              <a:t>32</a:t>
            </a:r>
            <a:r>
              <a:rPr lang="en-US" dirty="0"/>
              <a:t>, 5</a:t>
            </a:r>
            <a:r>
              <a:rPr lang="en-US" dirty="0">
                <a:solidFill>
                  <a:srgbClr val="FF0000"/>
                </a:solidFill>
              </a:rPr>
              <a:t>35</a:t>
            </a:r>
          </a:p>
          <a:p>
            <a:pPr algn="l"/>
            <a:r>
              <a:rPr lang="en-US" dirty="0"/>
              <a:t>4: 5</a:t>
            </a:r>
            <a:r>
              <a:rPr lang="en-US" dirty="0">
                <a:solidFill>
                  <a:srgbClr val="FF0000"/>
                </a:solidFill>
              </a:rPr>
              <a:t>43</a:t>
            </a:r>
          </a:p>
          <a:p>
            <a:pPr algn="l"/>
            <a:r>
              <a:rPr lang="en-US" dirty="0"/>
              <a:t>5: 3</a:t>
            </a:r>
            <a:r>
              <a:rPr lang="en-US" dirty="0">
                <a:solidFill>
                  <a:srgbClr val="FF0000"/>
                </a:solidFill>
              </a:rPr>
              <a:t>55</a:t>
            </a:r>
          </a:p>
          <a:p>
            <a:pPr algn="l"/>
            <a:r>
              <a:rPr lang="en-US" dirty="0"/>
              <a:t>6:</a:t>
            </a:r>
          </a:p>
          <a:p>
            <a:pPr algn="l"/>
            <a:r>
              <a:rPr lang="en-US" dirty="0"/>
              <a:t>7: </a:t>
            </a:r>
          </a:p>
          <a:p>
            <a:pPr algn="l"/>
            <a:r>
              <a:rPr lang="en-US" dirty="0"/>
              <a:t>8: 2</a:t>
            </a:r>
            <a:r>
              <a:rPr lang="en-US" dirty="0">
                <a:solidFill>
                  <a:srgbClr val="FF0000"/>
                </a:solidFill>
              </a:rPr>
              <a:t>85</a:t>
            </a:r>
          </a:p>
          <a:p>
            <a:pPr algn="l"/>
            <a:r>
              <a:rPr lang="en-US" dirty="0"/>
              <a:t>9: 3</a:t>
            </a:r>
            <a:r>
              <a:rPr lang="en-US" dirty="0">
                <a:solidFill>
                  <a:srgbClr val="FF0000"/>
                </a:solidFill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339470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629400" cy="4811183"/>
          </a:xfrm>
        </p:spPr>
        <p:txBody>
          <a:bodyPr/>
          <a:lstStyle/>
          <a:p>
            <a:pPr algn="l"/>
            <a:r>
              <a:rPr lang="en-US" dirty="0" smtClean="0"/>
              <a:t>We again empty </a:t>
            </a:r>
            <a:r>
              <a:rPr lang="en-US" dirty="0"/>
              <a:t>each of the 10 queues into the original array:</a:t>
            </a:r>
          </a:p>
          <a:p>
            <a:pPr algn="l"/>
            <a:endParaRPr lang="en-US" dirty="0"/>
          </a:p>
          <a:p>
            <a:pPr algn="l"/>
            <a:r>
              <a:rPr lang="en-US" sz="2400" dirty="0" smtClean="0"/>
              <a:t>[104</a:t>
            </a:r>
            <a:r>
              <a:rPr lang="en-US" sz="2400" dirty="0"/>
              <a:t>, 111, 123, 327, 132, 535, 543, 355, 285, 391</a:t>
            </a:r>
            <a:r>
              <a:rPr lang="en-US" sz="2400" dirty="0" smtClean="0"/>
              <a:t>]</a:t>
            </a:r>
            <a:endParaRPr lang="en-US" sz="2400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We finally look </a:t>
            </a:r>
            <a:r>
              <a:rPr lang="en-US" dirty="0"/>
              <a:t>at the </a:t>
            </a:r>
            <a:r>
              <a:rPr lang="en-US" dirty="0" smtClean="0"/>
              <a:t>last  (leftmost) digit</a:t>
            </a:r>
            <a:r>
              <a:rPr lang="en-US" dirty="0"/>
              <a:t>,</a:t>
            </a:r>
          </a:p>
          <a:p>
            <a:pPr algn="l"/>
            <a:r>
              <a:rPr lang="en-US" dirty="0" smtClean="0"/>
              <a:t>and </a:t>
            </a:r>
            <a:r>
              <a:rPr lang="en-US" dirty="0"/>
              <a:t>refill the 10 queues: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9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0</a:t>
            </a:r>
            <a:r>
              <a:rPr lang="en-US" dirty="0"/>
              <a:t>: </a:t>
            </a:r>
          </a:p>
          <a:p>
            <a:pPr algn="l"/>
            <a:r>
              <a:rPr lang="en-US" dirty="0"/>
              <a:t>1: 104, 111, 123, 132</a:t>
            </a:r>
          </a:p>
          <a:p>
            <a:pPr algn="l"/>
            <a:r>
              <a:rPr lang="en-US" dirty="0"/>
              <a:t>2: 285</a:t>
            </a:r>
          </a:p>
          <a:p>
            <a:pPr algn="l"/>
            <a:r>
              <a:rPr lang="en-US" dirty="0"/>
              <a:t>3: 327, 355, 391</a:t>
            </a:r>
          </a:p>
          <a:p>
            <a:pPr algn="l"/>
            <a:r>
              <a:rPr lang="en-US" dirty="0"/>
              <a:t>4: </a:t>
            </a:r>
          </a:p>
          <a:p>
            <a:pPr algn="l"/>
            <a:r>
              <a:rPr lang="en-US" dirty="0"/>
              <a:t>5: 535, 543</a:t>
            </a:r>
          </a:p>
          <a:p>
            <a:pPr algn="l"/>
            <a:r>
              <a:rPr lang="en-US" dirty="0"/>
              <a:t>6:</a:t>
            </a:r>
          </a:p>
          <a:p>
            <a:pPr algn="l"/>
            <a:r>
              <a:rPr lang="en-US" dirty="0"/>
              <a:t>7: </a:t>
            </a:r>
          </a:p>
          <a:p>
            <a:pPr algn="l"/>
            <a:r>
              <a:rPr lang="en-US" dirty="0"/>
              <a:t>8: </a:t>
            </a:r>
          </a:p>
          <a:p>
            <a:pPr algn="l"/>
            <a:r>
              <a:rPr lang="en-US" dirty="0"/>
              <a:t>9: </a:t>
            </a:r>
          </a:p>
        </p:txBody>
      </p:sp>
    </p:spTree>
    <p:extLst>
      <p:ext uri="{BB962C8B-B14F-4D97-AF65-F5344CB8AC3E}">
        <p14:creationId xmlns:p14="http://schemas.microsoft.com/office/powerpoint/2010/main" val="84113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92667"/>
            <a:ext cx="6544733" cy="4811183"/>
          </a:xfrm>
        </p:spPr>
        <p:txBody>
          <a:bodyPr/>
          <a:lstStyle/>
          <a:p>
            <a:pPr algn="l"/>
            <a:r>
              <a:rPr lang="en-US" dirty="0" smtClean="0"/>
              <a:t>When we empty </a:t>
            </a:r>
            <a:r>
              <a:rPr lang="en-US" dirty="0"/>
              <a:t>each of the 10 queues into the original </a:t>
            </a:r>
            <a:r>
              <a:rPr lang="en-US" dirty="0" smtClean="0"/>
              <a:t>array, we have a complete sort:</a:t>
            </a:r>
          </a:p>
          <a:p>
            <a:pPr algn="l"/>
            <a:endParaRPr lang="en-US" dirty="0"/>
          </a:p>
          <a:p>
            <a:pPr algn="l"/>
            <a:r>
              <a:rPr lang="en-US" sz="2400" dirty="0"/>
              <a:t>[104, 111, 123, 132, 285, 327, 355, 391, 535, 543]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0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2204"/>
            <a:ext cx="7772400" cy="1030464"/>
          </a:xfrm>
        </p:spPr>
        <p:txBody>
          <a:bodyPr/>
          <a:lstStyle/>
          <a:p>
            <a:r>
              <a:rPr lang="en-US" dirty="0" smtClean="0"/>
              <a:t>Complexity of 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69583"/>
            <a:ext cx="6400800" cy="3757083"/>
          </a:xfrm>
        </p:spPr>
        <p:txBody>
          <a:bodyPr/>
          <a:lstStyle/>
          <a:p>
            <a:pPr algn="l"/>
            <a:r>
              <a:rPr lang="en-US" dirty="0" smtClean="0"/>
              <a:t>Each pass of a radix sort takes O(N) time to fill the queues and O(N + range) time to put partially sorted values back into the input array.</a:t>
            </a:r>
          </a:p>
          <a:p>
            <a:pPr algn="l"/>
            <a:r>
              <a:rPr lang="en-US" dirty="0" smtClean="0"/>
              <a:t>The number of passes is equal to </a:t>
            </a:r>
            <a:r>
              <a:rPr lang="en-US" dirty="0" err="1" smtClean="0"/>
              <a:t>len</a:t>
            </a:r>
            <a:r>
              <a:rPr lang="en-US" dirty="0" smtClean="0"/>
              <a:t>,</a:t>
            </a:r>
          </a:p>
          <a:p>
            <a:pPr algn="l"/>
            <a:r>
              <a:rPr lang="en-US" dirty="0" smtClean="0"/>
              <a:t>so </a:t>
            </a:r>
            <a:r>
              <a:rPr lang="en-US" dirty="0"/>
              <a:t>O((N + range) * </a:t>
            </a:r>
            <a:r>
              <a:rPr lang="en-US" dirty="0" err="1"/>
              <a:t>len</a:t>
            </a:r>
            <a:r>
              <a:rPr lang="en-US" dirty="0"/>
              <a:t>) </a:t>
            </a:r>
            <a:r>
              <a:rPr lang="en-US" dirty="0" smtClean="0"/>
              <a:t> time is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9001"/>
            <a:ext cx="7772400" cy="903110"/>
          </a:xfrm>
        </p:spPr>
        <p:txBody>
          <a:bodyPr/>
          <a:lstStyle/>
          <a:p>
            <a:r>
              <a:rPr lang="en-US" dirty="0" smtClean="0"/>
              <a:t>When is Radix Sort Worthwhile?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088444"/>
            <a:ext cx="6699957" cy="3315406"/>
          </a:xfrm>
        </p:spPr>
        <p:txBody>
          <a:bodyPr/>
          <a:lstStyle/>
          <a:p>
            <a:pPr algn="l"/>
            <a:r>
              <a:rPr lang="en-US" dirty="0" smtClean="0"/>
              <a:t>The best comparison sorts are O(N log N).</a:t>
            </a:r>
          </a:p>
          <a:p>
            <a:pPr algn="l"/>
            <a:r>
              <a:rPr lang="en-US" dirty="0" smtClean="0"/>
              <a:t>Radix sort is </a:t>
            </a:r>
            <a:r>
              <a:rPr lang="en-US" dirty="0"/>
              <a:t>O((N + range) * </a:t>
            </a:r>
            <a:r>
              <a:rPr lang="en-US" dirty="0" err="1"/>
              <a:t>len</a:t>
            </a:r>
            <a:r>
              <a:rPr lang="en-US" dirty="0"/>
              <a:t>) </a:t>
            </a:r>
            <a:r>
              <a:rPr lang="en-US" dirty="0" smtClean="0"/>
              <a:t>.</a:t>
            </a:r>
          </a:p>
          <a:p>
            <a:pPr algn="l"/>
            <a:r>
              <a:rPr lang="en-US" smtClean="0"/>
              <a:t>Since range </a:t>
            </a:r>
            <a:r>
              <a:rPr lang="en-US" dirty="0" smtClean="0"/>
              <a:t>is usually much small than N,</a:t>
            </a:r>
          </a:p>
          <a:p>
            <a:pPr algn="l"/>
            <a:r>
              <a:rPr lang="en-US" dirty="0" smtClean="0"/>
              <a:t>radix sort is better if </a:t>
            </a:r>
            <a:r>
              <a:rPr lang="en-US" dirty="0" err="1" smtClean="0"/>
              <a:t>len</a:t>
            </a:r>
            <a:r>
              <a:rPr lang="en-US" dirty="0" smtClean="0"/>
              <a:t> &lt; log N.</a:t>
            </a:r>
          </a:p>
          <a:p>
            <a:pPr algn="l"/>
            <a:r>
              <a:rPr lang="en-US" dirty="0" smtClean="0"/>
              <a:t>For example, some 56,000,000 people receive Social Security benefits.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5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Log</a:t>
            </a:r>
            <a:r>
              <a:rPr lang="en-US" baseline="-25000" dirty="0" smtClean="0"/>
              <a:t>2 </a:t>
            </a:r>
            <a:r>
              <a:rPr lang="en-US" dirty="0" smtClean="0"/>
              <a:t>of</a:t>
            </a:r>
            <a:r>
              <a:rPr lang="en-US" baseline="-25000" dirty="0" smtClean="0"/>
              <a:t> </a:t>
            </a:r>
            <a:r>
              <a:rPr lang="en-US" dirty="0" smtClean="0"/>
              <a:t>56,000,000</a:t>
            </a:r>
            <a:r>
              <a:rPr lang="en-US" dirty="0"/>
              <a:t> </a:t>
            </a:r>
            <a:r>
              <a:rPr lang="en-US" dirty="0" smtClean="0"/>
              <a:t>is 25.74.</a:t>
            </a:r>
          </a:p>
          <a:p>
            <a:pPr algn="l"/>
            <a:r>
              <a:rPr lang="en-US" dirty="0" smtClean="0"/>
              <a:t>So a radix sort can be expected to beat an N log N sort by a factor of 25.74/9.</a:t>
            </a:r>
          </a:p>
          <a:p>
            <a:pPr algn="l"/>
            <a:r>
              <a:rPr lang="en-US" dirty="0" smtClean="0"/>
              <a:t>Almost 3 times better!</a:t>
            </a:r>
          </a:p>
        </p:txBody>
      </p:sp>
    </p:spTree>
    <p:extLst>
      <p:ext uri="{BB962C8B-B14F-4D97-AF65-F5344CB8AC3E}">
        <p14:creationId xmlns:p14="http://schemas.microsoft.com/office/powerpoint/2010/main" val="65541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5557"/>
            <a:ext cx="7772400" cy="832554"/>
          </a:xfrm>
        </p:spPr>
        <p:txBody>
          <a:bodyPr/>
          <a:lstStyle/>
          <a:p>
            <a:r>
              <a:rPr lang="en-US" dirty="0" smtClean="0"/>
              <a:t>Bucket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65111"/>
            <a:ext cx="6400800" cy="397933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In the case that items are to be sorted into a limited number of positions, a bucket sort is useful.</a:t>
            </a:r>
          </a:p>
          <a:p>
            <a:pPr algn="l"/>
            <a:r>
              <a:rPr lang="en-US" dirty="0" smtClean="0"/>
              <a:t>If an item can be placed into one of k categories, we create k different bags.</a:t>
            </a:r>
          </a:p>
          <a:p>
            <a:pPr algn="l"/>
            <a:r>
              <a:rPr lang="en-US" dirty="0" smtClean="0"/>
              <a:t>We examine each item and place it in the proper bag.</a:t>
            </a:r>
          </a:p>
          <a:p>
            <a:pPr algn="l"/>
            <a:r>
              <a:rPr lang="en-US" dirty="0" smtClean="0"/>
              <a:t>We then visit each bag and collect its contents.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0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784622" cy="481118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For example, if a company decides to recognize employees on their birthday, we’d create 366 bags. </a:t>
            </a:r>
          </a:p>
          <a:p>
            <a:pPr algn="l"/>
            <a:r>
              <a:rPr lang="en-US" dirty="0" smtClean="0"/>
              <a:t>Then we’d visit each employee record and place the employee’s name in the bag corresponding to the recorded birthday.</a:t>
            </a:r>
          </a:p>
          <a:p>
            <a:pPr algn="l"/>
            <a:r>
              <a:rPr lang="en-US" dirty="0" smtClean="0"/>
              <a:t>If we have N items and k categories,</a:t>
            </a:r>
          </a:p>
          <a:p>
            <a:pPr algn="l"/>
            <a:r>
              <a:rPr lang="en-US" dirty="0" smtClean="0"/>
              <a:t>total time is O(N + k).</a:t>
            </a:r>
          </a:p>
          <a:p>
            <a:pPr algn="l"/>
            <a:r>
              <a:rPr lang="en-US" dirty="0" smtClean="0"/>
              <a:t>Often k is much smaller than N, making the sort effectively </a:t>
            </a:r>
            <a:r>
              <a:rPr lang="en-US" i="1" dirty="0" smtClean="0"/>
              <a:t>linear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9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620890"/>
            <a:ext cx="6905978" cy="874888"/>
          </a:xfrm>
        </p:spPr>
        <p:txBody>
          <a:bodyPr/>
          <a:lstStyle/>
          <a:p>
            <a:r>
              <a:rPr lang="en-US" dirty="0" smtClean="0"/>
              <a:t>Heapify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61444"/>
            <a:ext cx="6400800" cy="3442406"/>
          </a:xfrm>
        </p:spPr>
        <p:txBody>
          <a:bodyPr/>
          <a:lstStyle/>
          <a:p>
            <a:pPr algn="l"/>
            <a:r>
              <a:rPr lang="en-US" dirty="0" smtClean="0"/>
              <a:t>We’ll view the heap as a tree though it actually maps to array positions (in level order).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889"/>
            <a:ext cx="7772400" cy="832555"/>
          </a:xfrm>
        </p:spPr>
        <p:txBody>
          <a:bodyPr/>
          <a:lstStyle/>
          <a:p>
            <a:r>
              <a:rPr lang="en-US" dirty="0" smtClean="0"/>
              <a:t>Sorting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80444"/>
            <a:ext cx="6400800" cy="3823406"/>
          </a:xfrm>
        </p:spPr>
        <p:txBody>
          <a:bodyPr/>
          <a:lstStyle/>
          <a:p>
            <a:pPr algn="l"/>
            <a:r>
              <a:rPr lang="en-US" b="1" dirty="0" smtClean="0"/>
              <a:t>Selection </a:t>
            </a:r>
            <a:r>
              <a:rPr lang="en-US" b="1" dirty="0"/>
              <a:t>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 </a:t>
            </a:r>
            <a:r>
              <a:rPr lang="en-US" dirty="0" smtClean="0"/>
              <a:t>passes. On </a:t>
            </a:r>
            <a:r>
              <a:rPr lang="en-US" dirty="0"/>
              <a:t>pass k: find the k-</a:t>
            </a:r>
            <a:r>
              <a:rPr lang="en-US" dirty="0" err="1"/>
              <a:t>th</a:t>
            </a:r>
            <a:r>
              <a:rPr lang="en-US" dirty="0"/>
              <a:t> smallest item, put it in its final </a:t>
            </a:r>
            <a:r>
              <a:rPr lang="en-US" dirty="0" smtClean="0"/>
              <a:t>place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Always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674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/>
              <a:t>Insertion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 </a:t>
            </a:r>
            <a:r>
              <a:rPr lang="en-US" dirty="0" smtClean="0"/>
              <a:t>passes, </a:t>
            </a:r>
            <a:r>
              <a:rPr lang="en-US" dirty="0"/>
              <a:t> on pass k: insert the k-</a:t>
            </a:r>
            <a:r>
              <a:rPr lang="en-US" dirty="0" err="1"/>
              <a:t>th</a:t>
            </a:r>
            <a:r>
              <a:rPr lang="en-US" dirty="0"/>
              <a:t> item into its proper position relative to the items to its left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worst-case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given an already-sorted array: O(N)</a:t>
            </a:r>
          </a:p>
        </p:txBody>
      </p:sp>
    </p:spTree>
    <p:extLst>
      <p:ext uri="{BB962C8B-B14F-4D97-AF65-F5344CB8AC3E}">
        <p14:creationId xmlns:p14="http://schemas.microsoft.com/office/powerpoint/2010/main" val="157574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 smtClean="0"/>
              <a:t>Merge </a:t>
            </a:r>
            <a:r>
              <a:rPr lang="en-US" b="1" dirty="0"/>
              <a:t>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recursively sort the first N/2 </a:t>
            </a:r>
            <a:r>
              <a:rPr lang="en-US" dirty="0" smtClean="0"/>
              <a:t>items, </a:t>
            </a:r>
            <a:r>
              <a:rPr lang="en-US" dirty="0"/>
              <a:t> recursively sort the last N/2 </a:t>
            </a:r>
            <a:r>
              <a:rPr lang="en-US" dirty="0" smtClean="0"/>
              <a:t>items, </a:t>
            </a:r>
            <a:r>
              <a:rPr lang="en-US" dirty="0"/>
              <a:t> merge (using an auxiliary array)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log N)</a:t>
            </a:r>
          </a:p>
        </p:txBody>
      </p:sp>
    </p:spTree>
    <p:extLst>
      <p:ext uri="{BB962C8B-B14F-4D97-AF65-F5344CB8AC3E}">
        <p14:creationId xmlns:p14="http://schemas.microsoft.com/office/powerpoint/2010/main" val="125653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/>
              <a:t>	Quick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choose a pivot value  partition the array</a:t>
            </a:r>
            <a:r>
              <a:rPr lang="en-US" dirty="0" smtClean="0"/>
              <a:t>: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left </a:t>
            </a:r>
            <a:r>
              <a:rPr lang="en-US" dirty="0"/>
              <a:t>part has items &lt;= pivot </a:t>
            </a:r>
          </a:p>
          <a:p>
            <a:pPr algn="l"/>
            <a:r>
              <a:rPr lang="en-US" dirty="0" smtClean="0"/>
              <a:t>     right </a:t>
            </a:r>
            <a:r>
              <a:rPr lang="en-US" dirty="0"/>
              <a:t>part has items &gt;= pivot</a:t>
            </a:r>
            <a:r>
              <a:rPr lang="en-US" dirty="0" smtClean="0"/>
              <a:t>      recursively </a:t>
            </a:r>
            <a:r>
              <a:rPr lang="en-US" dirty="0"/>
              <a:t>sort the left part </a:t>
            </a:r>
            <a:r>
              <a:rPr lang="en-US" dirty="0" smtClean="0"/>
              <a:t>      recursively </a:t>
            </a:r>
            <a:r>
              <a:rPr lang="en-US" dirty="0"/>
              <a:t>sort the right part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worst-case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expected O(N log N)</a:t>
            </a:r>
          </a:p>
        </p:txBody>
      </p:sp>
    </p:spTree>
    <p:extLst>
      <p:ext uri="{BB962C8B-B14F-4D97-AF65-F5344CB8AC3E}">
        <p14:creationId xmlns:p14="http://schemas.microsoft.com/office/powerpoint/2010/main" val="170038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/>
              <a:t>Heap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use </a:t>
            </a:r>
            <a:r>
              <a:rPr lang="en-US" i="1" dirty="0"/>
              <a:t>heapify</a:t>
            </a:r>
            <a:r>
              <a:rPr lang="en-US" dirty="0"/>
              <a:t> to convert the unsorted array into a heap, then do N </a:t>
            </a:r>
            <a:r>
              <a:rPr lang="en-US" dirty="0" err="1"/>
              <a:t>removeMax</a:t>
            </a:r>
            <a:r>
              <a:rPr lang="en-US" dirty="0"/>
              <a:t> operations. Each operation frees one more space at the end of the array; put the returned max value into that space.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log N)</a:t>
            </a:r>
          </a:p>
        </p:txBody>
      </p:sp>
    </p:spTree>
    <p:extLst>
      <p:ext uri="{BB962C8B-B14F-4D97-AF65-F5344CB8AC3E}">
        <p14:creationId xmlns:p14="http://schemas.microsoft.com/office/powerpoint/2010/main" val="327035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Radix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make </a:t>
            </a:r>
            <a:r>
              <a:rPr lang="en-US" i="1" dirty="0" err="1"/>
              <a:t>len</a:t>
            </a:r>
            <a:r>
              <a:rPr lang="en-US" dirty="0"/>
              <a:t> passes through the N sequences to be sorted, right-to-left on each pass, put the values into the queue in position p of the auxiliary array, where p is the value of the current "digit" then put the values back from the auxiliary array into the original array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no comparisons of values are done (i.e., radix sort is not a comparison sort).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+ </a:t>
            </a:r>
            <a:r>
              <a:rPr lang="en-US" i="1" dirty="0"/>
              <a:t>range</a:t>
            </a:r>
            <a:r>
              <a:rPr lang="en-US" dirty="0"/>
              <a:t>) * </a:t>
            </a:r>
            <a:r>
              <a:rPr lang="en-US" i="1" dirty="0" err="1"/>
              <a:t>len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469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Bucket Sort</a:t>
            </a:r>
            <a:r>
              <a:rPr lang="en-US" b="1" dirty="0"/>
              <a:t>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Map each item into one of </a:t>
            </a:r>
            <a:r>
              <a:rPr lang="en-US" i="1" dirty="0" smtClean="0"/>
              <a:t>k</a:t>
            </a:r>
            <a:r>
              <a:rPr lang="en-US" dirty="0" smtClean="0"/>
              <a:t> buckets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no comparisons of values are done </a:t>
            </a:r>
            <a:r>
              <a:rPr lang="en-US" dirty="0" smtClean="0"/>
              <a:t>(not </a:t>
            </a:r>
            <a:r>
              <a:rPr lang="en-US" dirty="0"/>
              <a:t>a comparison sort).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+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9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112"/>
            <a:ext cx="7772400" cy="987778"/>
          </a:xfrm>
        </p:spPr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7890"/>
            <a:ext cx="6400800" cy="338596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A generalization of trees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Graphs have </a:t>
            </a:r>
            <a:r>
              <a:rPr lang="en-US" i="1" dirty="0" smtClean="0"/>
              <a:t>nodes</a:t>
            </a:r>
            <a:r>
              <a:rPr lang="en-US" dirty="0" smtClean="0"/>
              <a:t> and </a:t>
            </a:r>
            <a:r>
              <a:rPr lang="en-US" i="1" dirty="0" smtClean="0"/>
              <a:t>edges  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(Sometimes called </a:t>
            </a:r>
            <a:r>
              <a:rPr lang="en-US" i="1" dirty="0" smtClean="0"/>
              <a:t>vertices</a:t>
            </a:r>
            <a:r>
              <a:rPr lang="en-US" dirty="0" smtClean="0"/>
              <a:t> and </a:t>
            </a:r>
            <a:r>
              <a:rPr lang="en-US" i="1" dirty="0" smtClean="0"/>
              <a:t>arcs</a:t>
            </a:r>
            <a:r>
              <a:rPr lang="en-US" dirty="0" smtClean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Nodes can have any number of incoming edges.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Every tree is a graph, but not all graphs are trees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1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5557"/>
            <a:ext cx="7772400" cy="818443"/>
          </a:xfrm>
        </p:spPr>
        <p:txBody>
          <a:bodyPr/>
          <a:lstStyle/>
          <a:p>
            <a:r>
              <a:rPr lang="en-US" dirty="0" smtClean="0"/>
              <a:t>Directed and Undirected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34444"/>
            <a:ext cx="6400800" cy="3569406"/>
          </a:xfrm>
        </p:spPr>
        <p:txBody>
          <a:bodyPr/>
          <a:lstStyle/>
          <a:p>
            <a:pPr algn="l"/>
            <a:r>
              <a:rPr lang="en-US" dirty="0" smtClean="0"/>
              <a:t>Edges may have a direction (be an arrow)</a:t>
            </a:r>
          </a:p>
          <a:p>
            <a:pPr algn="l"/>
            <a:r>
              <a:rPr lang="en-US" dirty="0" smtClean="0"/>
              <a:t>or  may be undirected (just a line)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4" y="3652661"/>
            <a:ext cx="7208778" cy="17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In a directed graph you must follow the direction of the arrow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In an undirected graph you may go in either direction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Directed graphs may reach a “dead end”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2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Thus in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value 5 is in the leftmost array position, followed by 1, then 33, and ending with 34.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11" y="1479550"/>
            <a:ext cx="3568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0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1445"/>
            <a:ext cx="7772400" cy="973666"/>
          </a:xfrm>
        </p:spPr>
        <p:txBody>
          <a:bodyPr/>
          <a:lstStyle/>
          <a:p>
            <a:r>
              <a:rPr lang="en-US" dirty="0" smtClean="0"/>
              <a:t>Graph Terminology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65111"/>
            <a:ext cx="6400800" cy="3738739"/>
          </a:xfrm>
        </p:spPr>
        <p:txBody>
          <a:bodyPr/>
          <a:lstStyle/>
          <a:p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The two nodes are </a:t>
            </a:r>
            <a:r>
              <a:rPr lang="en-US" b="1" dirty="0"/>
              <a:t>adjacent</a:t>
            </a:r>
            <a:r>
              <a:rPr lang="en-US" dirty="0"/>
              <a:t> (they are </a:t>
            </a:r>
            <a:r>
              <a:rPr lang="en-US" b="1" dirty="0"/>
              <a:t>neighbors</a:t>
            </a:r>
            <a:r>
              <a:rPr lang="en-US" dirty="0"/>
              <a:t>).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Node 2 is a </a:t>
            </a:r>
            <a:r>
              <a:rPr lang="en-US" b="1" dirty="0"/>
              <a:t>predecessor</a:t>
            </a:r>
            <a:r>
              <a:rPr lang="en-US" dirty="0"/>
              <a:t> of node 1.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Node 1 is a </a:t>
            </a:r>
            <a:r>
              <a:rPr lang="en-US" b="1" dirty="0"/>
              <a:t>successor</a:t>
            </a:r>
            <a:r>
              <a:rPr lang="en-US" dirty="0"/>
              <a:t> of node 2.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The </a:t>
            </a:r>
            <a:r>
              <a:rPr lang="en-US" b="1" dirty="0"/>
              <a:t>source</a:t>
            </a:r>
            <a:r>
              <a:rPr lang="en-US" dirty="0"/>
              <a:t> of the edge is node 2 and the </a:t>
            </a:r>
            <a:r>
              <a:rPr lang="en-US" b="1" dirty="0"/>
              <a:t>target</a:t>
            </a:r>
            <a:r>
              <a:rPr lang="en-US" dirty="0"/>
              <a:t> of the edge is node 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545" y="1519061"/>
            <a:ext cx="939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0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Nodes </a:t>
            </a:r>
            <a:r>
              <a:rPr lang="en-US" dirty="0"/>
              <a:t>1 and 3 are </a:t>
            </a:r>
            <a:r>
              <a:rPr lang="en-US" b="1" dirty="0"/>
              <a:t>adjacent</a:t>
            </a:r>
            <a:r>
              <a:rPr lang="en-US" dirty="0"/>
              <a:t> (they are </a:t>
            </a:r>
            <a:r>
              <a:rPr lang="en-US" b="1" dirty="0"/>
              <a:t>neighbors</a:t>
            </a:r>
            <a:r>
              <a:rPr lang="en-US" dirty="0"/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322" y="1159933"/>
            <a:ext cx="939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3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/>
              <a:t>this graph, there is a </a:t>
            </a:r>
            <a:r>
              <a:rPr lang="en-US" b="1" dirty="0"/>
              <a:t>path</a:t>
            </a:r>
            <a:r>
              <a:rPr lang="en-US" dirty="0"/>
              <a:t> from node 2 to node 5: 2→1→5. </a:t>
            </a:r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There </a:t>
            </a:r>
            <a:r>
              <a:rPr lang="en-US" dirty="0"/>
              <a:t>is a path from node 1 to node 2: 1→3→4→2. </a:t>
            </a:r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There </a:t>
            </a:r>
            <a:r>
              <a:rPr lang="en-US" dirty="0"/>
              <a:t>is also a path from node 1 back to itself: 1→3→4→2→1</a:t>
            </a:r>
            <a:r>
              <a:rPr lang="en-US" dirty="0" smtClean="0"/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The first two paths </a:t>
            </a:r>
            <a:r>
              <a:rPr lang="en-US" dirty="0" smtClean="0"/>
              <a:t>are </a:t>
            </a:r>
            <a:r>
              <a:rPr lang="en-US" b="1" dirty="0" smtClean="0"/>
              <a:t>acyclic</a:t>
            </a:r>
            <a:r>
              <a:rPr lang="en-US" dirty="0" smtClean="0"/>
              <a:t> </a:t>
            </a:r>
            <a:r>
              <a:rPr lang="en-US" dirty="0"/>
              <a:t>paths: no node is repeated; the last path is a </a:t>
            </a:r>
            <a:r>
              <a:rPr lang="en-US" b="1" dirty="0"/>
              <a:t>cyclic</a:t>
            </a:r>
            <a:r>
              <a:rPr lang="en-US" dirty="0"/>
              <a:t> path because node 1 occurs twice.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222" y="519289"/>
            <a:ext cx="1016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7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algn="l"/>
            <a:r>
              <a:rPr lang="en-US" dirty="0" smtClean="0"/>
              <a:t>Graph layout is somewhat arbitrary;</a:t>
            </a:r>
          </a:p>
          <a:p>
            <a:pPr algn="l"/>
            <a:r>
              <a:rPr lang="en-US" dirty="0" smtClean="0"/>
              <a:t>the following two graphs are equivalent.</a:t>
            </a:r>
          </a:p>
          <a:p>
            <a:pPr algn="l"/>
            <a:r>
              <a:rPr lang="en-US" dirty="0" smtClean="0"/>
              <a:t>Why?</a:t>
            </a:r>
          </a:p>
          <a:p>
            <a:pPr algn="l"/>
            <a:r>
              <a:rPr lang="en-US" dirty="0" smtClean="0"/>
              <a:t>Which is “cleaner”?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55" y="3581400"/>
            <a:ext cx="1016000" cy="1460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466" y="3677356"/>
            <a:ext cx="1676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7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algn="l"/>
            <a:r>
              <a:rPr lang="en-US" dirty="0" smtClean="0"/>
              <a:t>An edge may connect a node to itself: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23" y="1993900"/>
            <a:ext cx="2705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4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890"/>
            <a:ext cx="7772400" cy="945444"/>
          </a:xfrm>
        </p:spPr>
        <p:txBody>
          <a:bodyPr/>
          <a:lstStyle/>
          <a:p>
            <a:r>
              <a:rPr lang="en-US" dirty="0" smtClean="0"/>
              <a:t>Special Kinds of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9667"/>
            <a:ext cx="6400800" cy="3414183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directed graph that has </a:t>
            </a:r>
            <a:r>
              <a:rPr lang="en-US" b="1" i="1" dirty="0"/>
              <a:t>no</a:t>
            </a:r>
            <a:r>
              <a:rPr lang="en-US" dirty="0"/>
              <a:t> cyclic paths (that contains no cycles) is called a </a:t>
            </a:r>
            <a:r>
              <a:rPr lang="en-US" b="1" dirty="0"/>
              <a:t>DAG</a:t>
            </a:r>
            <a:r>
              <a:rPr lang="en-US" dirty="0"/>
              <a:t> (a Directed Acyclic Graph). </a:t>
            </a:r>
          </a:p>
        </p:txBody>
      </p:sp>
    </p:spTree>
    <p:extLst>
      <p:ext uri="{BB962C8B-B14F-4D97-AF65-F5344CB8AC3E}">
        <p14:creationId xmlns:p14="http://schemas.microsoft.com/office/powerpoint/2010/main" val="49344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An </a:t>
            </a:r>
            <a:r>
              <a:rPr lang="en-US" dirty="0"/>
              <a:t>undirected graph that has an edge between every pair of nodes is called a </a:t>
            </a:r>
            <a:r>
              <a:rPr lang="en-US" b="1" dirty="0"/>
              <a:t>complete</a:t>
            </a:r>
            <a:r>
              <a:rPr lang="en-US" dirty="0"/>
              <a:t> graph. Here's an example</a:t>
            </a:r>
            <a:r>
              <a:rPr lang="en-US" dirty="0" smtClean="0"/>
              <a:t>: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 directed graph can also be a complete graph; in that case, there must be an edge from every node to every other node. 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2294466"/>
            <a:ext cx="9906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2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A graph that has values associated with its edges is called a </a:t>
            </a:r>
            <a:r>
              <a:rPr lang="en-US" b="1" dirty="0"/>
              <a:t>weighted</a:t>
            </a:r>
            <a:r>
              <a:rPr lang="en-US" dirty="0"/>
              <a:t> graph. The graph can be either directed or undirected. The weights can represent things like:</a:t>
            </a:r>
          </a:p>
          <a:p>
            <a:pPr marL="457200" indent="-457200" algn="l">
              <a:buFont typeface="Wingdings" charset="2"/>
              <a:buChar char="u"/>
            </a:pPr>
            <a:r>
              <a:rPr lang="en-US" dirty="0"/>
              <a:t>The cost of traversing the edge.</a:t>
            </a:r>
          </a:p>
          <a:p>
            <a:pPr marL="457200" indent="-457200" algn="l">
              <a:buFont typeface="Wingdings" charset="2"/>
              <a:buChar char="u"/>
            </a:pPr>
            <a:r>
              <a:rPr lang="en-US" dirty="0"/>
              <a:t>The length of the edge.</a:t>
            </a:r>
          </a:p>
          <a:p>
            <a:pPr marL="457200" indent="-457200" algn="l">
              <a:buFont typeface="Wingdings" charset="2"/>
              <a:buChar char="u"/>
            </a:pPr>
            <a:r>
              <a:rPr lang="en-US" dirty="0"/>
              <a:t>The time needed to traverse the edge.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0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algn="l"/>
            <a:r>
              <a:rPr lang="en-US" dirty="0" smtClean="0"/>
              <a:t>A weighted graph:</a:t>
            </a: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834" y="1641122"/>
            <a:ext cx="1801104" cy="25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8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An </a:t>
            </a:r>
            <a:r>
              <a:rPr lang="en-US" b="1" i="1" dirty="0"/>
              <a:t>undirected</a:t>
            </a:r>
            <a:r>
              <a:rPr lang="en-US" dirty="0"/>
              <a:t> graph is </a:t>
            </a:r>
            <a:r>
              <a:rPr lang="en-US" b="1" dirty="0"/>
              <a:t>connected</a:t>
            </a:r>
            <a:r>
              <a:rPr lang="en-US" dirty="0"/>
              <a:t> if there is a path from every node to every other node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For example</a:t>
            </a:r>
            <a:r>
              <a:rPr lang="en-US" dirty="0" smtClean="0"/>
              <a:t>: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sz="1800" dirty="0" smtClean="0"/>
              <a:t> (connected)                      (not  connected)</a:t>
            </a:r>
            <a:endParaRPr lang="en-US" sz="18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56" y="3254022"/>
            <a:ext cx="952500" cy="90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178" y="3254022"/>
            <a:ext cx="952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Heapify works bottom-up, turning sub-trees into mini-heaps.</a:t>
            </a:r>
          </a:p>
          <a:p>
            <a:pPr algn="l"/>
            <a:r>
              <a:rPr lang="en-US" dirty="0" smtClean="0"/>
              <a:t>Start with nodes that are parents of leaves. </a:t>
            </a:r>
          </a:p>
          <a:p>
            <a:pPr algn="l"/>
            <a:r>
              <a:rPr lang="en-US" dirty="0" smtClean="0"/>
              <a:t>We compare each node n with its two children (which are leaves). </a:t>
            </a:r>
          </a:p>
          <a:p>
            <a:pPr algn="l"/>
            <a:r>
              <a:rPr lang="en-US" dirty="0" smtClean="0"/>
              <a:t>We swap n with the larger child, as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5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A </a:t>
            </a:r>
            <a:r>
              <a:rPr lang="en-US" b="1" i="1" dirty="0"/>
              <a:t>directed</a:t>
            </a:r>
            <a:r>
              <a:rPr lang="en-US" dirty="0"/>
              <a:t> graph is </a:t>
            </a:r>
            <a:r>
              <a:rPr lang="en-US" b="1" dirty="0"/>
              <a:t>strongly connected</a:t>
            </a:r>
            <a:r>
              <a:rPr lang="en-US" dirty="0"/>
              <a:t> if there is a path from every node to every other node. A </a:t>
            </a:r>
            <a:r>
              <a:rPr lang="en-US" b="1" i="1" dirty="0"/>
              <a:t>directed</a:t>
            </a:r>
            <a:r>
              <a:rPr lang="en-US" dirty="0"/>
              <a:t> graph is </a:t>
            </a:r>
            <a:r>
              <a:rPr lang="en-US" b="1" dirty="0"/>
              <a:t>weakly connected</a:t>
            </a:r>
            <a:r>
              <a:rPr lang="en-US" dirty="0"/>
              <a:t> if, treating all edges as being </a:t>
            </a:r>
            <a:r>
              <a:rPr lang="en-US" b="1" i="1" dirty="0"/>
              <a:t>undirected</a:t>
            </a:r>
            <a:r>
              <a:rPr lang="en-US" dirty="0"/>
              <a:t>, there is a path from every node to every other node. </a:t>
            </a:r>
          </a:p>
        </p:txBody>
      </p:sp>
    </p:spTree>
    <p:extLst>
      <p:ext uri="{BB962C8B-B14F-4D97-AF65-F5344CB8AC3E}">
        <p14:creationId xmlns:p14="http://schemas.microsoft.com/office/powerpoint/2010/main" val="177422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778" y="874889"/>
            <a:ext cx="7041444" cy="4528961"/>
          </a:xfrm>
        </p:spPr>
        <p:txBody>
          <a:bodyPr/>
          <a:lstStyle/>
          <a:p>
            <a:pPr algn="l"/>
            <a:r>
              <a:rPr lang="en-US" dirty="0"/>
              <a:t>For example</a:t>
            </a:r>
            <a:r>
              <a:rPr lang="en-US" dirty="0" smtClean="0"/>
              <a:t>: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Strongly         Weakly connected</a:t>
            </a:r>
            <a:r>
              <a:rPr lang="en-US" sz="2000" dirty="0"/>
              <a:t>	</a:t>
            </a:r>
            <a:r>
              <a:rPr lang="en-US" sz="2000" dirty="0" smtClean="0"/>
              <a:t>          Neither weakly</a:t>
            </a:r>
          </a:p>
          <a:p>
            <a:pPr algn="l"/>
            <a:r>
              <a:rPr lang="en-US" sz="2000" dirty="0" smtClean="0"/>
              <a:t>connected    Not strongly connected   nor strongly connected</a:t>
            </a:r>
            <a:endParaRPr lang="en-US" sz="2000" dirty="0"/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55" y="1871134"/>
            <a:ext cx="952500" cy="90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1871134"/>
            <a:ext cx="952500" cy="90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150" y="1871134"/>
            <a:ext cx="952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8445"/>
            <a:ext cx="7772400" cy="1058333"/>
          </a:xfrm>
        </p:spPr>
        <p:txBody>
          <a:bodyPr/>
          <a:lstStyle/>
          <a:p>
            <a:r>
              <a:rPr lang="en-US" dirty="0" smtClean="0"/>
              <a:t>Uses for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763889"/>
            <a:ext cx="7611533" cy="409222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Usually, nodes are </a:t>
            </a:r>
            <a:r>
              <a:rPr lang="en-US" i="1" dirty="0" smtClean="0"/>
              <a:t>objects</a:t>
            </a:r>
            <a:r>
              <a:rPr lang="en-US" dirty="0" smtClean="0"/>
              <a:t> and edges </a:t>
            </a:r>
            <a:r>
              <a:rPr lang="en-US" i="1" dirty="0" smtClean="0"/>
              <a:t>relationships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For example: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Flights between cities. The nodes represent the cities and </a:t>
            </a:r>
            <a:r>
              <a:rPr lang="en-US" dirty="0" smtClean="0"/>
              <a:t>edge </a:t>
            </a:r>
            <a:r>
              <a:rPr lang="en-US" dirty="0"/>
              <a:t>j → k </a:t>
            </a:r>
            <a:r>
              <a:rPr lang="en-US" dirty="0" smtClean="0"/>
              <a:t>means there </a:t>
            </a:r>
            <a:r>
              <a:rPr lang="en-US" dirty="0"/>
              <a:t>is a flight from city j to city k. This graph could be </a:t>
            </a:r>
            <a:r>
              <a:rPr lang="en-US" dirty="0" smtClean="0"/>
              <a:t>weighted, </a:t>
            </a:r>
            <a:r>
              <a:rPr lang="en-US" dirty="0"/>
              <a:t>using the weights to represent </a:t>
            </a:r>
            <a:r>
              <a:rPr lang="en-US" dirty="0" smtClean="0"/>
              <a:t>distance</a:t>
            </a:r>
            <a:r>
              <a:rPr lang="en-US" dirty="0"/>
              <a:t>, </a:t>
            </a:r>
            <a:r>
              <a:rPr lang="en-US" dirty="0" smtClean="0"/>
              <a:t>flight </a:t>
            </a:r>
            <a:r>
              <a:rPr lang="en-US" dirty="0"/>
              <a:t>time, or </a:t>
            </a:r>
            <a:r>
              <a:rPr lang="en-US" dirty="0" smtClean="0"/>
              <a:t>cost</a:t>
            </a:r>
            <a:r>
              <a:rPr lang="en-US" dirty="0"/>
              <a:t>.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6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Interdependent tasks to be done</a:t>
            </a:r>
            <a:r>
              <a:rPr lang="en-US" dirty="0" smtClean="0"/>
              <a:t>.   </a:t>
            </a:r>
            <a:r>
              <a:rPr lang="en-US" dirty="0"/>
              <a:t>N</a:t>
            </a:r>
            <a:r>
              <a:rPr lang="en-US" dirty="0" smtClean="0"/>
              <a:t>odes </a:t>
            </a:r>
            <a:r>
              <a:rPr lang="en-US" dirty="0"/>
              <a:t>represent the tasks </a:t>
            </a:r>
            <a:r>
              <a:rPr lang="en-US" dirty="0" smtClean="0"/>
              <a:t>and </a:t>
            </a:r>
            <a:r>
              <a:rPr lang="en-US" dirty="0"/>
              <a:t>an edge j → k </a:t>
            </a:r>
            <a:r>
              <a:rPr lang="en-US" dirty="0" smtClean="0"/>
              <a:t>means task </a:t>
            </a:r>
            <a:r>
              <a:rPr lang="en-US" dirty="0"/>
              <a:t>j must be completed before task k. </a:t>
            </a:r>
            <a:r>
              <a:rPr lang="en-US" dirty="0" smtClean="0"/>
              <a:t>                   For </a:t>
            </a:r>
            <a:r>
              <a:rPr lang="en-US" dirty="0"/>
              <a:t>example, we can use a graph to represent </a:t>
            </a:r>
            <a:r>
              <a:rPr lang="en-US" dirty="0" smtClean="0"/>
              <a:t>courses </a:t>
            </a:r>
            <a:r>
              <a:rPr lang="en-US" dirty="0"/>
              <a:t>to be taken, </a:t>
            </a:r>
            <a:r>
              <a:rPr lang="en-US" dirty="0" smtClean="0"/>
              <a:t>with edges </a:t>
            </a:r>
            <a:r>
              <a:rPr lang="en-US" dirty="0"/>
              <a:t>representing </a:t>
            </a:r>
            <a:r>
              <a:rPr lang="en-US" dirty="0" smtClean="0"/>
              <a:t>prerequisites</a:t>
            </a:r>
            <a:r>
              <a:rPr lang="en-US" dirty="0"/>
              <a:t>: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2362200"/>
            <a:ext cx="1993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3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Flow charts (also known as control-flow graphs). </a:t>
            </a:r>
            <a:r>
              <a:rPr lang="en-US" dirty="0" smtClean="0"/>
              <a:t>                                  Nodes </a:t>
            </a:r>
            <a:r>
              <a:rPr lang="en-US" dirty="0"/>
              <a:t>represent </a:t>
            </a:r>
            <a:r>
              <a:rPr lang="en-US" dirty="0" smtClean="0"/>
              <a:t>statements </a:t>
            </a:r>
            <a:r>
              <a:rPr lang="en-US" dirty="0"/>
              <a:t>and conditions in a program and the edges represent </a:t>
            </a:r>
            <a:r>
              <a:rPr lang="en-US" dirty="0" smtClean="0"/>
              <a:t>potential flow </a:t>
            </a:r>
            <a:r>
              <a:rPr lang="en-US" dirty="0"/>
              <a:t>of control.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0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99" y="1354667"/>
            <a:ext cx="4830233" cy="41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2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State transition diagrams. N</a:t>
            </a:r>
            <a:r>
              <a:rPr lang="en-US" dirty="0" smtClean="0"/>
              <a:t>odes </a:t>
            </a:r>
            <a:r>
              <a:rPr lang="en-US" dirty="0"/>
              <a:t>represent states and </a:t>
            </a:r>
            <a:r>
              <a:rPr lang="en-US" dirty="0" smtClean="0"/>
              <a:t>edges </a:t>
            </a:r>
            <a:r>
              <a:rPr lang="en-US" dirty="0"/>
              <a:t>represent legal moves from state to state. </a:t>
            </a:r>
            <a:r>
              <a:rPr lang="en-US" dirty="0" smtClean="0"/>
              <a:t>      For </a:t>
            </a:r>
            <a:r>
              <a:rPr lang="en-US" dirty="0"/>
              <a:t>example, we could use a graph to represent legal moves in a game of tic-tac-toe.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Here's </a:t>
            </a:r>
            <a:r>
              <a:rPr lang="en-US" dirty="0"/>
              <a:t>a small part of that graph:</a:t>
            </a:r>
          </a:p>
        </p:txBody>
      </p:sp>
    </p:spTree>
    <p:extLst>
      <p:ext uri="{BB962C8B-B14F-4D97-AF65-F5344CB8AC3E}">
        <p14:creationId xmlns:p14="http://schemas.microsoft.com/office/powerpoint/2010/main" val="289606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148645"/>
            <a:ext cx="24638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4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algn="l"/>
            <a:r>
              <a:rPr lang="en-US" dirty="0" smtClean="0"/>
              <a:t>Graphs can be used to answer a variety of interesting questions: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What is the cheapest way to fly from Madison to Kauai?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What are the prerequisites to CS 367?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Can variable </a:t>
            </a:r>
            <a:r>
              <a:rPr lang="en-US" dirty="0" smtClean="0">
                <a:latin typeface="Courier"/>
                <a:cs typeface="Courier"/>
              </a:rPr>
              <a:t>v</a:t>
            </a:r>
            <a:r>
              <a:rPr lang="en-US" dirty="0" smtClean="0"/>
              <a:t> be used before it is initialized?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Can I force a win in tic-tac-toe given my current position?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6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444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Staring with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we get</a:t>
            </a: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45" y="1068211"/>
            <a:ext cx="3568700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745" y="3460750"/>
            <a:ext cx="3568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6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7772400" cy="990600"/>
          </a:xfrm>
        </p:spPr>
        <p:txBody>
          <a:bodyPr/>
          <a:lstStyle/>
          <a:p>
            <a:r>
              <a:rPr lang="en-US" dirty="0" smtClean="0"/>
              <a:t>Representing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51001"/>
            <a:ext cx="6400800" cy="3752849"/>
          </a:xfrm>
        </p:spPr>
        <p:txBody>
          <a:bodyPr/>
          <a:lstStyle/>
          <a:p>
            <a:pPr algn="l"/>
            <a:r>
              <a:rPr lang="en-US" dirty="0" smtClean="0"/>
              <a:t>Trees are represented using a number of </a:t>
            </a:r>
            <a:r>
              <a:rPr lang="en-US" i="1" dirty="0" err="1" smtClean="0"/>
              <a:t>Treenodes</a:t>
            </a:r>
            <a:r>
              <a:rPr lang="en-US" dirty="0" smtClean="0"/>
              <a:t>, with a </a:t>
            </a:r>
            <a:r>
              <a:rPr lang="en-US" i="1" dirty="0" smtClean="0"/>
              <a:t>Tree</a:t>
            </a:r>
            <a:r>
              <a:rPr lang="en-US" dirty="0" smtClean="0"/>
              <a:t> class that points to the root node of the tree.</a:t>
            </a:r>
          </a:p>
          <a:p>
            <a:pPr algn="l"/>
            <a:r>
              <a:rPr lang="en-US" i="1" dirty="0" smtClean="0"/>
              <a:t>Some</a:t>
            </a:r>
            <a:r>
              <a:rPr lang="en-US" dirty="0" smtClean="0"/>
              <a:t> graphs also have a special source or “start node.” In such cases we use a number of </a:t>
            </a:r>
            <a:r>
              <a:rPr lang="en-US" i="1" dirty="0" err="1" smtClean="0"/>
              <a:t>Graphnodes</a:t>
            </a:r>
            <a:r>
              <a:rPr lang="en-US" dirty="0" smtClean="0"/>
              <a:t>, along with a </a:t>
            </a:r>
            <a:r>
              <a:rPr lang="en-US" i="1" dirty="0" smtClean="0"/>
              <a:t>Graph</a:t>
            </a:r>
            <a:r>
              <a:rPr lang="en-US" dirty="0" smtClean="0"/>
              <a:t> class that points to the start node.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2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algn="l"/>
            <a:r>
              <a:rPr lang="en-US" dirty="0" smtClean="0"/>
              <a:t>Other graphs have no special start node, so a graph is simply a list (or set or array) of </a:t>
            </a:r>
            <a:r>
              <a:rPr lang="en-US" i="1" dirty="0" err="1" smtClean="0"/>
              <a:t>Graphnodes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Of course each </a:t>
            </a:r>
            <a:r>
              <a:rPr lang="en-US" i="1" dirty="0" err="1" smtClean="0"/>
              <a:t>Graphnode</a:t>
            </a:r>
            <a:r>
              <a:rPr lang="en-US" dirty="0" smtClean="0"/>
              <a:t> will contain data (parameterized as type T) and a list of successor nodes.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0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556" y="874889"/>
            <a:ext cx="6939844" cy="452896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latin typeface="Courier"/>
                <a:cs typeface="Courier"/>
              </a:rPr>
              <a:t>class 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// *** fields ***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private T data;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private List&lt;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&lt;T&gt;&gt; </a:t>
            </a:r>
            <a:r>
              <a:rPr lang="en-US" dirty="0" smtClean="0">
                <a:latin typeface="Courier"/>
                <a:cs typeface="Courier"/>
              </a:rPr>
              <a:t>     			</a:t>
            </a:r>
            <a:r>
              <a:rPr lang="en-US" dirty="0" err="1" smtClean="0">
                <a:latin typeface="Courier"/>
                <a:cs typeface="Courier"/>
              </a:rPr>
              <a:t>sucessors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new </a:t>
            </a:r>
            <a:r>
              <a:rPr lang="en-US" dirty="0" err="1">
                <a:latin typeface="Courier"/>
                <a:cs typeface="Courier"/>
              </a:rPr>
              <a:t>ArrayList</a:t>
            </a: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&lt;T&gt;&gt;();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// *** methods ***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...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402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667" y="874889"/>
            <a:ext cx="7662333" cy="4528961"/>
          </a:xfrm>
        </p:spPr>
        <p:txBody>
          <a:bodyPr>
            <a:normAutofit/>
          </a:bodyPr>
          <a:lstStyle/>
          <a:p>
            <a:pPr algn="l"/>
            <a:r>
              <a:rPr lang="en-US" sz="2600" dirty="0">
                <a:latin typeface="Courier"/>
                <a:cs typeface="Courier"/>
              </a:rPr>
              <a:t>public class </a:t>
            </a:r>
            <a:r>
              <a:rPr lang="en-US" sz="2600" dirty="0" smtClean="0">
                <a:latin typeface="Courier"/>
                <a:cs typeface="Courier"/>
              </a:rPr>
              <a:t>Graph&lt;T&gt; </a:t>
            </a:r>
            <a:r>
              <a:rPr lang="en-US" sz="2600" dirty="0">
                <a:latin typeface="Courier"/>
                <a:cs typeface="Courier"/>
              </a:rPr>
              <a:t>{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  // *** fields ***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  private List&lt;</a:t>
            </a:r>
            <a:r>
              <a:rPr lang="en-US" sz="2600" dirty="0" err="1">
                <a:latin typeface="Courier"/>
                <a:cs typeface="Courier"/>
              </a:rPr>
              <a:t>Graphnode</a:t>
            </a:r>
            <a:r>
              <a:rPr lang="en-US" sz="2600" dirty="0">
                <a:latin typeface="Courier"/>
                <a:cs typeface="Courier"/>
              </a:rPr>
              <a:t>&lt;T&gt;&gt; nodes </a:t>
            </a:r>
            <a:r>
              <a:rPr lang="en-US" sz="2600" dirty="0" smtClean="0">
                <a:latin typeface="Courier"/>
                <a:cs typeface="Courier"/>
              </a:rPr>
              <a:t>=      		 </a:t>
            </a:r>
            <a:r>
              <a:rPr lang="en-US" sz="2600" dirty="0">
                <a:latin typeface="Courier"/>
                <a:cs typeface="Courier"/>
              </a:rPr>
              <a:t>new </a:t>
            </a:r>
            <a:r>
              <a:rPr lang="en-US" sz="2600" dirty="0" err="1">
                <a:latin typeface="Courier"/>
                <a:cs typeface="Courier"/>
              </a:rPr>
              <a:t>ArrayList</a:t>
            </a:r>
            <a:r>
              <a:rPr lang="en-US" sz="2600" dirty="0">
                <a:latin typeface="Courier"/>
                <a:cs typeface="Courier"/>
              </a:rPr>
              <a:t>&lt;</a:t>
            </a:r>
            <a:r>
              <a:rPr lang="en-US" sz="2600" dirty="0" err="1">
                <a:latin typeface="Courier"/>
                <a:cs typeface="Courier"/>
              </a:rPr>
              <a:t>Graphnode</a:t>
            </a:r>
            <a:r>
              <a:rPr lang="en-US" sz="2600" dirty="0">
                <a:latin typeface="Courier"/>
                <a:cs typeface="Courier"/>
              </a:rPr>
              <a:t>&lt;T&gt;&gt;;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  // *** methods ***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  ...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7705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945443"/>
          </a:xfrm>
        </p:spPr>
        <p:txBody>
          <a:bodyPr/>
          <a:lstStyle/>
          <a:p>
            <a:r>
              <a:rPr lang="en-US" dirty="0" smtClean="0"/>
              <a:t>What about Weighted Graphs?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62668"/>
            <a:ext cx="6400800" cy="3541182"/>
          </a:xfrm>
        </p:spPr>
        <p:txBody>
          <a:bodyPr/>
          <a:lstStyle/>
          <a:p>
            <a:pPr algn="l"/>
            <a:r>
              <a:rPr lang="en-US" dirty="0" smtClean="0"/>
              <a:t>We need to store a weight along with the edges.</a:t>
            </a:r>
          </a:p>
          <a:p>
            <a:pPr algn="l"/>
            <a:r>
              <a:rPr lang="en-US" dirty="0" smtClean="0"/>
              <a:t>We can store a list of weight, successor pairs or store a second list of edge weights.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3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889"/>
            <a:ext cx="7772400" cy="1100667"/>
          </a:xfrm>
        </p:spPr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8556"/>
            <a:ext cx="6400800" cy="3555294"/>
          </a:xfrm>
        </p:spPr>
        <p:txBody>
          <a:bodyPr/>
          <a:lstStyle/>
          <a:p>
            <a:pPr algn="l"/>
            <a:r>
              <a:rPr lang="en-US" dirty="0" smtClean="0"/>
              <a:t>We visit nodes in the graph by following edges, with the rule that we visit “new nodes” whenever possible.</a:t>
            </a:r>
          </a:p>
          <a:p>
            <a:pPr algn="l"/>
            <a:r>
              <a:rPr lang="en-US" dirty="0" smtClean="0"/>
              <a:t>Of course, not all nodes are necessarily reachable from a given start node.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7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111" y="874889"/>
            <a:ext cx="7422445" cy="452896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Depth-first searches allow us to answer many interesting graph-related questions:</a:t>
            </a:r>
          </a:p>
          <a:p>
            <a:pPr algn="l"/>
            <a:r>
              <a:rPr lang="en-US" dirty="0" smtClean="0"/>
              <a:t>•</a:t>
            </a:r>
            <a:r>
              <a:rPr lang="en-US" dirty="0"/>
              <a:t>	Is it connected?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Is there a path from node j to node k?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Does it contain a cycle?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What nodes are reachable from node j?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Can the nodes be ordered so that for every node j, j comes before all of its successors in the ordering?</a:t>
            </a:r>
          </a:p>
          <a:p>
            <a:endParaRPr lang="en-US" dirty="0"/>
          </a:p>
          <a:p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9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9001"/>
            <a:ext cx="7772400" cy="1086555"/>
          </a:xfrm>
        </p:spPr>
        <p:txBody>
          <a:bodyPr/>
          <a:lstStyle/>
          <a:p>
            <a:r>
              <a:rPr lang="en-US" dirty="0" smtClean="0"/>
              <a:t>Basic Idea in Depth-first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5557"/>
            <a:ext cx="6400800" cy="3428294"/>
          </a:xfrm>
        </p:spPr>
        <p:txBody>
          <a:bodyPr/>
          <a:lstStyle/>
          <a:p>
            <a:pPr algn="l"/>
            <a:r>
              <a:rPr lang="en-US" dirty="0" smtClean="0"/>
              <a:t>We keep an array of </a:t>
            </a:r>
            <a:r>
              <a:rPr lang="en-US" dirty="0" err="1" smtClean="0"/>
              <a:t>booleans</a:t>
            </a:r>
            <a:r>
              <a:rPr lang="en-US" dirty="0" smtClean="0"/>
              <a:t> called </a:t>
            </a:r>
            <a:r>
              <a:rPr lang="en-US" i="1" dirty="0" smtClean="0"/>
              <a:t>visited</a:t>
            </a:r>
            <a:r>
              <a:rPr lang="en-US" dirty="0" smtClean="0"/>
              <a:t>, one for each node.</a:t>
            </a:r>
          </a:p>
          <a:p>
            <a:pPr algn="l"/>
            <a:r>
              <a:rPr lang="en-US" dirty="0" smtClean="0"/>
              <a:t>The algorithm is simply: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Start at node 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Mark n as visited.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Recursively do a depth-first search from each of n’s </a:t>
            </a:r>
            <a:r>
              <a:rPr lang="en-US" i="1" dirty="0" smtClean="0"/>
              <a:t>unvisited</a:t>
            </a:r>
            <a:r>
              <a:rPr lang="en-US" dirty="0" smtClean="0"/>
              <a:t> successors.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4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778" y="874889"/>
            <a:ext cx="8142111" cy="4528961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>
                <a:latin typeface="Courier"/>
                <a:cs typeface="Courier"/>
              </a:rPr>
              <a:t>public </a:t>
            </a:r>
            <a:r>
              <a:rPr lang="en-US" sz="2600" dirty="0">
                <a:latin typeface="Courier"/>
                <a:cs typeface="Courier"/>
              </a:rPr>
              <a:t>static void </a:t>
            </a:r>
            <a:r>
              <a:rPr lang="en-US" sz="2600" dirty="0" err="1">
                <a:latin typeface="Courier"/>
                <a:cs typeface="Courier"/>
              </a:rPr>
              <a:t>dfs</a:t>
            </a:r>
            <a:r>
              <a:rPr lang="en-US" sz="2600" dirty="0">
                <a:latin typeface="Courier"/>
                <a:cs typeface="Courier"/>
              </a:rPr>
              <a:t> </a:t>
            </a:r>
            <a:r>
              <a:rPr lang="en-US" sz="2600" dirty="0" smtClean="0">
                <a:latin typeface="Courier"/>
                <a:cs typeface="Courier"/>
              </a:rPr>
              <a:t>	(</a:t>
            </a:r>
            <a:r>
              <a:rPr lang="en-US" sz="2600" dirty="0" err="1">
                <a:latin typeface="Courier"/>
                <a:cs typeface="Courier"/>
              </a:rPr>
              <a:t>Graphnode</a:t>
            </a:r>
            <a:r>
              <a:rPr lang="en-US" sz="2600" dirty="0">
                <a:latin typeface="Courier"/>
                <a:cs typeface="Courier"/>
              </a:rPr>
              <a:t>&lt;T&gt; n) </a:t>
            </a:r>
            <a:r>
              <a:rPr lang="en-US" sz="2600" dirty="0" smtClean="0">
                <a:latin typeface="Courier"/>
                <a:cs typeface="Courier"/>
              </a:rPr>
              <a:t>{</a:t>
            </a:r>
            <a:endParaRPr lang="en-US" sz="2600" dirty="0">
              <a:latin typeface="Courier"/>
              <a:cs typeface="Courier"/>
            </a:endParaRPr>
          </a:p>
          <a:p>
            <a:pPr algn="l"/>
            <a:r>
              <a:rPr lang="en-US" sz="2600" dirty="0">
                <a:latin typeface="Courier"/>
                <a:cs typeface="Courier"/>
              </a:rPr>
              <a:t>    </a:t>
            </a:r>
            <a:r>
              <a:rPr lang="en-US" sz="2600" dirty="0" err="1" smtClean="0">
                <a:latin typeface="Courier"/>
                <a:cs typeface="Courier"/>
              </a:rPr>
              <a:t>n.setVisited</a:t>
            </a:r>
            <a:r>
              <a:rPr lang="en-US" sz="2600" dirty="0">
                <a:latin typeface="Courier"/>
                <a:cs typeface="Courier"/>
              </a:rPr>
              <a:t>(true);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  for (</a:t>
            </a:r>
            <a:r>
              <a:rPr lang="en-US" sz="2600" dirty="0" err="1">
                <a:latin typeface="Courier"/>
                <a:cs typeface="Courier"/>
              </a:rPr>
              <a:t>Graphnode</a:t>
            </a:r>
            <a:r>
              <a:rPr lang="en-US" sz="2600" dirty="0">
                <a:latin typeface="Courier"/>
                <a:cs typeface="Courier"/>
              </a:rPr>
              <a:t>&lt;T&gt; m </a:t>
            </a:r>
            <a:r>
              <a:rPr lang="en-US" sz="2600" dirty="0" smtClean="0">
                <a:latin typeface="Courier"/>
                <a:cs typeface="Courier"/>
              </a:rPr>
              <a:t>:          		 			</a:t>
            </a:r>
            <a:r>
              <a:rPr lang="en-US" sz="2600" dirty="0" err="1" smtClean="0">
                <a:latin typeface="Courier"/>
                <a:cs typeface="Courier"/>
              </a:rPr>
              <a:t>n.getSuccessors</a:t>
            </a:r>
            <a:r>
              <a:rPr lang="en-US" sz="2600" dirty="0">
                <a:latin typeface="Courier"/>
                <a:cs typeface="Courier"/>
              </a:rPr>
              <a:t>()) {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      if (! </a:t>
            </a:r>
            <a:r>
              <a:rPr lang="en-US" sz="2600" dirty="0" err="1">
                <a:latin typeface="Courier"/>
                <a:cs typeface="Courier"/>
              </a:rPr>
              <a:t>m.getVisited</a:t>
            </a:r>
            <a:r>
              <a:rPr lang="en-US" sz="2600" dirty="0">
                <a:latin typeface="Courier"/>
                <a:cs typeface="Courier"/>
              </a:rPr>
              <a:t>()) {</a:t>
            </a:r>
          </a:p>
          <a:p>
            <a:pPr algn="l"/>
            <a:r>
              <a:rPr lang="da-DK" sz="2600" dirty="0">
                <a:latin typeface="Courier"/>
                <a:cs typeface="Courier"/>
              </a:rPr>
              <a:t>            </a:t>
            </a:r>
            <a:r>
              <a:rPr lang="da-DK" sz="2600" dirty="0" err="1">
                <a:latin typeface="Courier"/>
                <a:cs typeface="Courier"/>
              </a:rPr>
              <a:t>dfs</a:t>
            </a:r>
            <a:r>
              <a:rPr lang="da-DK" sz="2600" dirty="0">
                <a:latin typeface="Courier"/>
                <a:cs typeface="Courier"/>
              </a:rPr>
              <a:t>(m);</a:t>
            </a:r>
          </a:p>
          <a:p>
            <a:pPr algn="l"/>
            <a:r>
              <a:rPr lang="da-DK" sz="2600" dirty="0">
                <a:latin typeface="Courier"/>
                <a:cs typeface="Courier"/>
              </a:rPr>
              <a:t>        }</a:t>
            </a:r>
          </a:p>
          <a:p>
            <a:pPr algn="l"/>
            <a:r>
              <a:rPr lang="da-DK" sz="2600" dirty="0">
                <a:latin typeface="Courier"/>
                <a:cs typeface="Courier"/>
              </a:rPr>
              <a:t>    }</a:t>
            </a:r>
          </a:p>
          <a:p>
            <a:pPr algn="l"/>
            <a:r>
              <a:rPr lang="da-DK" sz="2600" dirty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6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7333"/>
            <a:ext cx="7772400" cy="874889"/>
          </a:xfrm>
        </p:spPr>
        <p:txBody>
          <a:bodyPr/>
          <a:lstStyle/>
          <a:p>
            <a:r>
              <a:rPr lang="en-US" dirty="0" smtClean="0"/>
              <a:t>Example of Depth-first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7444"/>
            <a:ext cx="6400800" cy="36964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133" t="-1284" r="1133" b="83177"/>
          <a:stretch/>
        </p:blipFill>
        <p:spPr>
          <a:xfrm>
            <a:off x="1272821" y="2130776"/>
            <a:ext cx="8721191" cy="19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We now examine nodes n one level up in the tree.</a:t>
            </a:r>
          </a:p>
          <a:p>
            <a:pPr algn="l"/>
            <a:r>
              <a:rPr lang="en-US" dirty="0" smtClean="0"/>
              <a:t>These nodes have two children, and each is already in heap form.</a:t>
            </a:r>
          </a:p>
          <a:p>
            <a:pPr algn="l"/>
            <a:r>
              <a:rPr lang="en-US" dirty="0" smtClean="0"/>
              <a:t>We again compare a node n with its children and swap the bigger into the root as necessary. </a:t>
            </a:r>
          </a:p>
          <a:p>
            <a:pPr algn="l"/>
            <a:r>
              <a:rPr lang="en-US" dirty="0" smtClean="0"/>
              <a:t>The swapped value is compared with its new children and swap again, until correct heaps are established.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4926" t="16461" r="4926" b="65843"/>
          <a:stretch/>
        </p:blipFill>
        <p:spPr>
          <a:xfrm>
            <a:off x="2250722" y="1876777"/>
            <a:ext cx="9050578" cy="20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2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8633" t="33745" r="8633" b="48765"/>
          <a:stretch/>
        </p:blipFill>
        <p:spPr>
          <a:xfrm>
            <a:off x="1272822" y="1763889"/>
            <a:ext cx="922109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4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4667" t="51843" r="2782" b="23260"/>
          <a:stretch/>
        </p:blipFill>
        <p:spPr>
          <a:xfrm>
            <a:off x="650871" y="1947333"/>
            <a:ext cx="8112129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6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6481" t="77160" r="6481" b="-73457"/>
          <a:stretch/>
        </p:blipFill>
        <p:spPr>
          <a:xfrm>
            <a:off x="893916" y="2286000"/>
            <a:ext cx="6878484" cy="83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1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9001"/>
            <a:ext cx="7772400" cy="1072443"/>
          </a:xfrm>
        </p:spPr>
        <p:txBody>
          <a:bodyPr/>
          <a:lstStyle/>
          <a:p>
            <a:r>
              <a:rPr lang="en-US" dirty="0" smtClean="0"/>
              <a:t>Complexity of Depth-first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61444"/>
            <a:ext cx="6400800" cy="3442406"/>
          </a:xfrm>
        </p:spPr>
        <p:txBody>
          <a:bodyPr/>
          <a:lstStyle/>
          <a:p>
            <a:pPr algn="l"/>
            <a:r>
              <a:rPr lang="en-US" dirty="0" smtClean="0"/>
              <a:t>We have a call for each reachable node and we examine each edge from reachable nodes.</a:t>
            </a:r>
          </a:p>
          <a:p>
            <a:pPr algn="l"/>
            <a:r>
              <a:rPr lang="en-US" dirty="0" smtClean="0"/>
              <a:t>In the worst case, we may visit all nodes and edges. </a:t>
            </a:r>
          </a:p>
          <a:p>
            <a:pPr algn="l"/>
            <a:r>
              <a:rPr lang="en-US" dirty="0" smtClean="0"/>
              <a:t>Complexity is O(N + 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9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9668"/>
            <a:ext cx="7772400" cy="846666"/>
          </a:xfrm>
        </p:spPr>
        <p:txBody>
          <a:bodyPr/>
          <a:lstStyle/>
          <a:p>
            <a:r>
              <a:rPr lang="en-US" dirty="0" smtClean="0"/>
              <a:t>Uses for Depth-first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1566334"/>
            <a:ext cx="7309556" cy="383751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Is there a path from node j to node k?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nodes are reachable from node j?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Is a graph connected</a:t>
            </a:r>
            <a:r>
              <a:rPr lang="en-US" dirty="0"/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Does a graph contain </a:t>
            </a:r>
            <a:r>
              <a:rPr lang="en-US" dirty="0"/>
              <a:t>a cycle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Can the nodes be ordered so that for every node j, j comes before all of its successors in the ordering?</a:t>
            </a:r>
          </a:p>
        </p:txBody>
      </p:sp>
    </p:spTree>
    <p:extLst>
      <p:ext uri="{BB962C8B-B14F-4D97-AF65-F5344CB8AC3E}">
        <p14:creationId xmlns:p14="http://schemas.microsoft.com/office/powerpoint/2010/main" val="287939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6668"/>
            <a:ext cx="7772400" cy="889000"/>
          </a:xfrm>
        </p:spPr>
        <p:txBody>
          <a:bodyPr/>
          <a:lstStyle/>
          <a:p>
            <a:r>
              <a:rPr lang="en-US" dirty="0" smtClean="0"/>
              <a:t>Path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88444"/>
            <a:ext cx="6400800" cy="3315406"/>
          </a:xfrm>
        </p:spPr>
        <p:txBody>
          <a:bodyPr/>
          <a:lstStyle/>
          <a:p>
            <a:pPr algn="l"/>
            <a:r>
              <a:rPr lang="en-US" dirty="0" smtClean="0"/>
              <a:t>We want to know if a path from node j to node k exists.</a:t>
            </a:r>
          </a:p>
          <a:p>
            <a:pPr algn="l"/>
            <a:r>
              <a:rPr lang="en-US" dirty="0" smtClean="0"/>
              <a:t>But our DFS algorithm already tells us this!</a:t>
            </a:r>
          </a:p>
          <a:p>
            <a:pPr algn="l"/>
            <a:r>
              <a:rPr lang="en-US" dirty="0" smtClean="0"/>
              <a:t>If such a path exists, then a DFS, starting at j, will mark k as visited!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2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222" y="874889"/>
            <a:ext cx="7394221" cy="4528961"/>
          </a:xfrm>
        </p:spPr>
        <p:txBody>
          <a:bodyPr>
            <a:normAutofit/>
          </a:bodyPr>
          <a:lstStyle/>
          <a:p>
            <a:pPr algn="l"/>
            <a:r>
              <a:rPr lang="en-US" sz="2600" dirty="0" err="1" smtClean="0">
                <a:latin typeface="Courier"/>
                <a:cs typeface="Courier"/>
              </a:rPr>
              <a:t>boolean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pathExists</a:t>
            </a:r>
            <a:r>
              <a:rPr lang="en-US" sz="2600" dirty="0" smtClean="0">
                <a:latin typeface="Courier"/>
                <a:cs typeface="Courier"/>
              </a:rPr>
              <a:t>(</a:t>
            </a:r>
            <a:r>
              <a:rPr lang="en-US" sz="2600" dirty="0" err="1" smtClean="0">
                <a:latin typeface="Courier"/>
                <a:cs typeface="Courier"/>
              </a:rPr>
              <a:t>Graphnode</a:t>
            </a:r>
            <a:r>
              <a:rPr lang="en-US" sz="2600" dirty="0" smtClean="0">
                <a:latin typeface="Courier"/>
                <a:cs typeface="Courier"/>
              </a:rPr>
              <a:t>&lt;T&gt; j,      							   </a:t>
            </a:r>
            <a:r>
              <a:rPr lang="en-US" sz="2600" dirty="0" err="1" smtClean="0">
                <a:latin typeface="Courier"/>
                <a:cs typeface="Courier"/>
              </a:rPr>
              <a:t>Graphnode</a:t>
            </a:r>
            <a:r>
              <a:rPr lang="en-US" sz="2600" dirty="0">
                <a:latin typeface="Courier"/>
                <a:cs typeface="Courier"/>
              </a:rPr>
              <a:t>&lt;T&gt; </a:t>
            </a:r>
            <a:r>
              <a:rPr lang="en-US" sz="2600" dirty="0" smtClean="0">
                <a:latin typeface="Courier"/>
                <a:cs typeface="Courier"/>
              </a:rPr>
              <a:t>k){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	</a:t>
            </a:r>
            <a:r>
              <a:rPr lang="en-US" sz="2600" dirty="0" err="1" smtClean="0">
                <a:latin typeface="Courier"/>
                <a:cs typeface="Courier"/>
              </a:rPr>
              <a:t>this.setVisited</a:t>
            </a:r>
            <a:r>
              <a:rPr lang="en-US" sz="2600" dirty="0" smtClean="0">
                <a:latin typeface="Courier"/>
                <a:cs typeface="Courier"/>
              </a:rPr>
              <a:t>(false);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dfs</a:t>
            </a:r>
            <a:r>
              <a:rPr lang="en-US" sz="2600" dirty="0" smtClean="0">
                <a:latin typeface="Courier"/>
                <a:cs typeface="Courier"/>
              </a:rPr>
              <a:t>(j);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</a:t>
            </a:r>
            <a:r>
              <a:rPr lang="en-US" sz="2600" dirty="0" smtClean="0">
                <a:latin typeface="Courier"/>
                <a:cs typeface="Courier"/>
              </a:rPr>
              <a:t> return </a:t>
            </a:r>
            <a:r>
              <a:rPr lang="en-US" sz="2600" dirty="0" err="1" smtClean="0">
                <a:latin typeface="Courier"/>
                <a:cs typeface="Courier"/>
              </a:rPr>
              <a:t>k.getVisited</a:t>
            </a:r>
            <a:r>
              <a:rPr lang="en-US" sz="2600" dirty="0" smtClean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}</a:t>
            </a:r>
            <a:endParaRPr lang="en-US" sz="2600" dirty="0" smtClean="0">
              <a:latin typeface="Courier"/>
              <a:cs typeface="Courier"/>
            </a:endParaRPr>
          </a:p>
          <a:p>
            <a:pPr algn="l"/>
            <a:r>
              <a:rPr lang="en-US" sz="2600" dirty="0">
                <a:latin typeface="Courier"/>
                <a:cs typeface="Courier"/>
              </a:rPr>
              <a:t> </a:t>
            </a:r>
            <a:r>
              <a:rPr lang="en-US" sz="2600" dirty="0" smtClean="0">
                <a:latin typeface="Courier"/>
                <a:cs typeface="Courier"/>
              </a:rPr>
              <a:t>  </a:t>
            </a:r>
            <a:endParaRPr lang="en-US" sz="2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47578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6667"/>
            <a:ext cx="7772400" cy="931333"/>
          </a:xfrm>
        </p:spPr>
        <p:txBody>
          <a:bodyPr/>
          <a:lstStyle/>
          <a:p>
            <a:r>
              <a:rPr lang="en-US" dirty="0" smtClean="0"/>
              <a:t>Reachable Nodes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90889"/>
            <a:ext cx="6400800" cy="3512961"/>
          </a:xfrm>
        </p:spPr>
        <p:txBody>
          <a:bodyPr/>
          <a:lstStyle/>
          <a:p>
            <a:pPr algn="l"/>
            <a:r>
              <a:rPr lang="en-US" dirty="0" smtClean="0"/>
              <a:t>Here we can use our path test. </a:t>
            </a:r>
          </a:p>
          <a:p>
            <a:pPr algn="l"/>
            <a:r>
              <a:rPr lang="en-US" dirty="0" smtClean="0"/>
              <a:t>We try each possible node and ask if a path from the start node exists.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3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778" y="874889"/>
            <a:ext cx="7422444" cy="492477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100" dirty="0" err="1" smtClean="0">
                <a:latin typeface="Courier"/>
                <a:cs typeface="Courier"/>
              </a:rPr>
              <a:t>ArrayList</a:t>
            </a:r>
            <a:r>
              <a:rPr lang="en-US" sz="3100" dirty="0" smtClean="0">
                <a:latin typeface="Courier"/>
                <a:cs typeface="Courier"/>
              </a:rPr>
              <a:t>&lt;</a:t>
            </a:r>
            <a:r>
              <a:rPr lang="en-US" sz="3100" dirty="0" err="1" smtClean="0">
                <a:latin typeface="Courier"/>
                <a:cs typeface="Courier"/>
              </a:rPr>
              <a:t>Graphnode</a:t>
            </a:r>
            <a:r>
              <a:rPr lang="en-US" sz="3100" dirty="0" smtClean="0">
                <a:latin typeface="Courier"/>
                <a:cs typeface="Courier"/>
              </a:rPr>
              <a:t>&lt;T&gt;&gt;  	reachable(</a:t>
            </a:r>
            <a:r>
              <a:rPr lang="en-US" sz="3100" dirty="0" err="1">
                <a:latin typeface="Courier"/>
                <a:cs typeface="Courier"/>
              </a:rPr>
              <a:t>Graphnode</a:t>
            </a:r>
            <a:r>
              <a:rPr lang="en-US" sz="3100" dirty="0">
                <a:latin typeface="Courier"/>
                <a:cs typeface="Courier"/>
              </a:rPr>
              <a:t>&lt;T&gt; </a:t>
            </a:r>
            <a:r>
              <a:rPr lang="en-US" sz="3100" dirty="0" smtClean="0">
                <a:latin typeface="Courier"/>
                <a:cs typeface="Courier"/>
              </a:rPr>
              <a:t>j){</a:t>
            </a:r>
          </a:p>
          <a:p>
            <a:pPr algn="l"/>
            <a:r>
              <a:rPr lang="en-US" sz="3100" dirty="0" smtClean="0">
                <a:latin typeface="Courier"/>
                <a:cs typeface="Courier"/>
              </a:rPr>
              <a:t>  </a:t>
            </a:r>
            <a:r>
              <a:rPr lang="en-US" sz="3100" dirty="0" err="1" smtClean="0">
                <a:latin typeface="Courier"/>
                <a:cs typeface="Courier"/>
              </a:rPr>
              <a:t>ArrayList</a:t>
            </a:r>
            <a:r>
              <a:rPr lang="en-US" sz="3100" dirty="0">
                <a:latin typeface="Courier"/>
                <a:cs typeface="Courier"/>
              </a:rPr>
              <a:t>&lt;</a:t>
            </a:r>
            <a:r>
              <a:rPr lang="en-US" sz="3100" dirty="0" err="1">
                <a:latin typeface="Courier"/>
                <a:cs typeface="Courier"/>
              </a:rPr>
              <a:t>Graphnode</a:t>
            </a:r>
            <a:r>
              <a:rPr lang="en-US" sz="3100" dirty="0">
                <a:latin typeface="Courier"/>
                <a:cs typeface="Courier"/>
              </a:rPr>
              <a:t>&lt;T&gt;&gt; </a:t>
            </a:r>
            <a:r>
              <a:rPr lang="en-US" sz="3100" dirty="0" smtClean="0">
                <a:latin typeface="Courier"/>
                <a:cs typeface="Courier"/>
              </a:rPr>
              <a:t>in =</a:t>
            </a:r>
          </a:p>
          <a:p>
            <a:pPr algn="l"/>
            <a:r>
              <a:rPr lang="en-US" sz="3100" dirty="0" smtClean="0">
                <a:latin typeface="Courier"/>
                <a:cs typeface="Courier"/>
              </a:rPr>
              <a:t>	new </a:t>
            </a:r>
            <a:r>
              <a:rPr lang="en-US" sz="3100" dirty="0" err="1" smtClean="0">
                <a:latin typeface="Courier"/>
                <a:cs typeface="Courier"/>
              </a:rPr>
              <a:t>ArrayList</a:t>
            </a:r>
            <a:r>
              <a:rPr lang="en-US" sz="3100" dirty="0">
                <a:latin typeface="Courier"/>
                <a:cs typeface="Courier"/>
              </a:rPr>
              <a:t>&lt;</a:t>
            </a:r>
            <a:r>
              <a:rPr lang="en-US" sz="3100" dirty="0" err="1">
                <a:latin typeface="Courier"/>
                <a:cs typeface="Courier"/>
              </a:rPr>
              <a:t>Graphnode</a:t>
            </a:r>
            <a:r>
              <a:rPr lang="en-US" sz="3100" dirty="0">
                <a:latin typeface="Courier"/>
                <a:cs typeface="Courier"/>
              </a:rPr>
              <a:t>&lt;T&gt;</a:t>
            </a:r>
            <a:r>
              <a:rPr lang="en-US" sz="3100" dirty="0" smtClean="0">
                <a:latin typeface="Courier"/>
                <a:cs typeface="Courier"/>
              </a:rPr>
              <a:t>&gt;();</a:t>
            </a:r>
          </a:p>
          <a:p>
            <a:pPr algn="l"/>
            <a:r>
              <a:rPr lang="en-US" sz="3100" dirty="0" smtClean="0">
                <a:latin typeface="Courier"/>
                <a:cs typeface="Courier"/>
              </a:rPr>
              <a:t>  for(</a:t>
            </a:r>
            <a:r>
              <a:rPr lang="en-US" sz="3100" dirty="0" err="1" smtClean="0">
                <a:latin typeface="Courier"/>
                <a:cs typeface="Courier"/>
              </a:rPr>
              <a:t>Graphnode</a:t>
            </a:r>
            <a:r>
              <a:rPr lang="en-US" sz="3100" dirty="0" smtClean="0">
                <a:latin typeface="Courier"/>
                <a:cs typeface="Courier"/>
              </a:rPr>
              <a:t>&lt;T&gt; k:</a:t>
            </a:r>
          </a:p>
          <a:p>
            <a:pPr algn="l"/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smtClean="0">
                <a:latin typeface="Courier"/>
                <a:cs typeface="Courier"/>
              </a:rPr>
              <a:t>      </a:t>
            </a:r>
            <a:r>
              <a:rPr lang="en-US" sz="3100" dirty="0" err="1" smtClean="0">
                <a:latin typeface="Courier"/>
                <a:cs typeface="Courier"/>
              </a:rPr>
              <a:t>this.getNodes</a:t>
            </a:r>
            <a:r>
              <a:rPr lang="en-US" sz="3100" dirty="0" smtClean="0">
                <a:latin typeface="Courier"/>
                <a:cs typeface="Courier"/>
              </a:rPr>
              <a:t>()){</a:t>
            </a:r>
          </a:p>
          <a:p>
            <a:pPr algn="l"/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smtClean="0">
                <a:latin typeface="Courier"/>
                <a:cs typeface="Courier"/>
              </a:rPr>
              <a:t>    if (</a:t>
            </a:r>
            <a:r>
              <a:rPr lang="en-US" sz="3100" dirty="0" err="1" smtClean="0">
                <a:latin typeface="Courier"/>
                <a:cs typeface="Courier"/>
              </a:rPr>
              <a:t>pathExists</a:t>
            </a:r>
            <a:r>
              <a:rPr lang="en-US" sz="3100" dirty="0" smtClean="0">
                <a:latin typeface="Courier"/>
                <a:cs typeface="Courier"/>
              </a:rPr>
              <a:t>(</a:t>
            </a:r>
            <a:r>
              <a:rPr lang="en-US" sz="3100" dirty="0" err="1" smtClean="0">
                <a:latin typeface="Courier"/>
                <a:cs typeface="Courier"/>
              </a:rPr>
              <a:t>j,k</a:t>
            </a:r>
            <a:r>
              <a:rPr lang="en-US" sz="3100" dirty="0" smtClean="0">
                <a:latin typeface="Courier"/>
                <a:cs typeface="Courier"/>
              </a:rPr>
              <a:t>)</a:t>
            </a:r>
          </a:p>
          <a:p>
            <a:pPr algn="l"/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smtClean="0">
                <a:latin typeface="Courier"/>
                <a:cs typeface="Courier"/>
              </a:rPr>
              <a:t>       </a:t>
            </a:r>
            <a:r>
              <a:rPr lang="en-US" sz="3100" dirty="0" err="1" smtClean="0">
                <a:latin typeface="Courier"/>
                <a:cs typeface="Courier"/>
              </a:rPr>
              <a:t>in.add</a:t>
            </a:r>
            <a:r>
              <a:rPr lang="en-US" sz="3100" dirty="0" smtClean="0">
                <a:latin typeface="Courier"/>
                <a:cs typeface="Courier"/>
              </a:rPr>
              <a:t>(k);</a:t>
            </a:r>
          </a:p>
          <a:p>
            <a:pPr algn="l"/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smtClean="0">
                <a:latin typeface="Courier"/>
                <a:cs typeface="Courier"/>
              </a:rPr>
              <a:t> return in;</a:t>
            </a:r>
          </a:p>
          <a:p>
            <a:pPr algn="l"/>
            <a:r>
              <a:rPr lang="en-US" sz="3100" dirty="0">
                <a:latin typeface="Courier"/>
                <a:cs typeface="Courier"/>
              </a:rPr>
              <a:t>}</a:t>
            </a:r>
            <a:endParaRPr lang="en-US" sz="3100" dirty="0" smtClean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>
                <a:latin typeface="Courier"/>
                <a:cs typeface="Courier"/>
              </a:rPr>
              <a:t>							</a:t>
            </a:r>
            <a:r>
              <a:rPr lang="en-US" dirty="0" smtClean="0">
                <a:latin typeface="Courier"/>
                <a:cs typeface="Courier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becomes</a:t>
            </a: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89" y="856545"/>
            <a:ext cx="35687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9080"/>
          <a:stretch/>
        </p:blipFill>
        <p:spPr>
          <a:xfrm>
            <a:off x="2640189" y="3682294"/>
            <a:ext cx="3905955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7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0779"/>
            <a:ext cx="7772400" cy="903110"/>
          </a:xfrm>
        </p:spPr>
        <p:txBody>
          <a:bodyPr/>
          <a:lstStyle/>
          <a:p>
            <a:r>
              <a:rPr lang="en-US" dirty="0" smtClean="0"/>
              <a:t>Connected Graph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63889"/>
            <a:ext cx="6400800" cy="3639961"/>
          </a:xfrm>
        </p:spPr>
        <p:txBody>
          <a:bodyPr/>
          <a:lstStyle/>
          <a:p>
            <a:pPr algn="l"/>
            <a:r>
              <a:rPr lang="en-US" dirty="0" smtClean="0"/>
              <a:t>We can check where is graph is connected (or strongly connected) by simply checking if a path from each pair of nodes exists.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4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883400" cy="472722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 smtClean="0">
                <a:latin typeface="Courier"/>
                <a:cs typeface="Courier"/>
              </a:rPr>
              <a:t>boolean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isConnected</a:t>
            </a:r>
            <a:r>
              <a:rPr lang="en-US" dirty="0" smtClean="0">
                <a:latin typeface="Courier"/>
                <a:cs typeface="Courier"/>
              </a:rPr>
              <a:t>()</a:t>
            </a:r>
            <a:r>
              <a:rPr lang="en-US" dirty="0">
                <a:latin typeface="Courier"/>
                <a:cs typeface="Courier"/>
              </a:rPr>
              <a:t>{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for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 </a:t>
            </a:r>
            <a:r>
              <a:rPr lang="en-US" dirty="0" smtClean="0">
                <a:latin typeface="Courier"/>
                <a:cs typeface="Courier"/>
              </a:rPr>
              <a:t>j: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   </a:t>
            </a:r>
            <a:r>
              <a:rPr lang="en-US" dirty="0" err="1">
                <a:latin typeface="Courier"/>
                <a:cs typeface="Courier"/>
              </a:rPr>
              <a:t>this.getNodes</a:t>
            </a:r>
            <a:r>
              <a:rPr lang="en-US" dirty="0">
                <a:latin typeface="Courier"/>
                <a:cs typeface="Courier"/>
              </a:rPr>
              <a:t>())</a:t>
            </a: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   for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 k: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this.getNodes</a:t>
            </a:r>
            <a:r>
              <a:rPr lang="en-US" dirty="0">
                <a:latin typeface="Courier"/>
                <a:cs typeface="Courier"/>
              </a:rPr>
              <a:t>())</a:t>
            </a:r>
            <a:r>
              <a:rPr lang="en-US" dirty="0" smtClean="0">
                <a:latin typeface="Courier"/>
                <a:cs typeface="Courier"/>
              </a:rPr>
              <a:t>{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 </a:t>
            </a:r>
            <a:r>
              <a:rPr lang="en-US" dirty="0" smtClean="0">
                <a:latin typeface="Courier"/>
                <a:cs typeface="Courier"/>
              </a:rPr>
              <a:t>  if (! </a:t>
            </a:r>
            <a:r>
              <a:rPr lang="en-US" dirty="0" err="1" smtClean="0">
                <a:latin typeface="Courier"/>
                <a:cs typeface="Courier"/>
              </a:rPr>
              <a:t>pathExists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j,k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dirty="0" smtClean="0">
                <a:latin typeface="Courier"/>
                <a:cs typeface="Courier"/>
              </a:rPr>
              <a:t>return false;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}  }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return </a:t>
            </a:r>
            <a:r>
              <a:rPr lang="en-US" dirty="0" smtClean="0">
                <a:latin typeface="Courier"/>
                <a:cs typeface="Courier"/>
              </a:rPr>
              <a:t>true;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5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7772400" cy="990600"/>
          </a:xfrm>
        </p:spPr>
        <p:txBody>
          <a:bodyPr/>
          <a:lstStyle/>
          <a:p>
            <a:r>
              <a:rPr lang="en-US" dirty="0" smtClean="0"/>
              <a:t>Cycle Detection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51001"/>
            <a:ext cx="6400800" cy="3752849"/>
          </a:xfrm>
        </p:spPr>
        <p:txBody>
          <a:bodyPr/>
          <a:lstStyle/>
          <a:p>
            <a:pPr algn="l"/>
            <a:r>
              <a:rPr lang="en-US" dirty="0" smtClean="0"/>
              <a:t>Many graph algorithms, like reachability, assume a path of length 0 always exists from a node to itself. </a:t>
            </a:r>
          </a:p>
          <a:p>
            <a:pPr algn="l"/>
            <a:r>
              <a:rPr lang="en-US" dirty="0" smtClean="0"/>
              <a:t>Thus node n is always reachable from itself by doing nothing.</a:t>
            </a:r>
          </a:p>
          <a:p>
            <a:pPr algn="l"/>
            <a:r>
              <a:rPr lang="en-US" dirty="0" smtClean="0"/>
              <a:t>But a path of length 1 or more may be problematic. For example, a course may not be its own prerequisite!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629400" cy="499533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Our algorithm for cycle detection will consider two cases: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A node n is its own immediate successor. This is possible, but also easy to test for (look at edges from n).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A path of length 2 or more is also possible. Here we simple look at all immediate successors of n. From each we ask if a path from that node to n exists.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" y="874889"/>
            <a:ext cx="7817556" cy="4528961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latin typeface="Courier"/>
                <a:cs typeface="Courier"/>
              </a:rPr>
              <a:t>boolean</a:t>
            </a:r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hasCycle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 j){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if (</a:t>
            </a:r>
            <a:r>
              <a:rPr lang="en-US" dirty="0" err="1" smtClean="0">
                <a:latin typeface="Courier"/>
                <a:cs typeface="Courier"/>
              </a:rPr>
              <a:t>j.getSucessors</a:t>
            </a:r>
            <a:r>
              <a:rPr lang="en-US" dirty="0" smtClean="0">
                <a:latin typeface="Courier"/>
                <a:cs typeface="Courier"/>
              </a:rPr>
              <a:t>().contains(j))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return true;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for (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 k: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</a:t>
            </a:r>
            <a:r>
              <a:rPr lang="en-US" dirty="0" err="1" smtClean="0">
                <a:latin typeface="Courier"/>
                <a:cs typeface="Courier"/>
              </a:rPr>
              <a:t>j.getsuccessors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>
                <a:latin typeface="Courier"/>
                <a:cs typeface="Courier"/>
              </a:rPr>
              <a:t>)){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if (</a:t>
            </a:r>
            <a:r>
              <a:rPr lang="en-US" dirty="0" err="1">
                <a:latin typeface="Courier"/>
                <a:cs typeface="Courier"/>
              </a:rPr>
              <a:t>pathExists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k,j</a:t>
            </a:r>
            <a:r>
              <a:rPr lang="en-US" dirty="0" smtClean="0">
                <a:latin typeface="Courier"/>
                <a:cs typeface="Courier"/>
              </a:rPr>
              <a:t>)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dirty="0" smtClean="0">
                <a:latin typeface="Courier"/>
                <a:cs typeface="Courier"/>
              </a:rPr>
              <a:t>return true; }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return </a:t>
            </a:r>
            <a:r>
              <a:rPr lang="en-US" dirty="0" smtClean="0">
                <a:latin typeface="Courier"/>
                <a:cs typeface="Courier"/>
              </a:rPr>
              <a:t>false;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algn="l"/>
            <a:r>
              <a:rPr lang="en-US" dirty="0" smtClean="0"/>
              <a:t>We may also want to know if a graph has a cycle </a:t>
            </a:r>
            <a:r>
              <a:rPr lang="en-US" i="1" dirty="0" smtClean="0"/>
              <a:t>anywhere</a:t>
            </a:r>
            <a:r>
              <a:rPr lang="en-US" dirty="0" smtClean="0"/>
              <a:t>. This is easy too – we just check each node in turn for a cycle starting at that node.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4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874889"/>
            <a:ext cx="6587067" cy="4528961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Courier"/>
                <a:cs typeface="Courier"/>
              </a:rPr>
              <a:t>boolean</a:t>
            </a:r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hasCycle</a:t>
            </a:r>
            <a:r>
              <a:rPr lang="en-US" dirty="0" smtClean="0">
                <a:latin typeface="Courier"/>
                <a:cs typeface="Courier"/>
              </a:rPr>
              <a:t>()</a:t>
            </a:r>
            <a:r>
              <a:rPr lang="en-US" dirty="0">
                <a:latin typeface="Courier"/>
                <a:cs typeface="Courier"/>
              </a:rPr>
              <a:t>{</a:t>
            </a:r>
          </a:p>
          <a:p>
            <a:pPr algn="l"/>
            <a:r>
              <a:rPr lang="en-US" dirty="0" smtClean="0">
                <a:latin typeface="Courier"/>
                <a:cs typeface="Courier"/>
              </a:rPr>
              <a:t>  for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 k: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</a:t>
            </a:r>
            <a:r>
              <a:rPr lang="en-US" dirty="0" err="1" smtClean="0">
                <a:latin typeface="Courier"/>
                <a:cs typeface="Courier"/>
              </a:rPr>
              <a:t>this.getnodes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>
                <a:latin typeface="Courier"/>
                <a:cs typeface="Courier"/>
              </a:rPr>
              <a:t>)){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if 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hasCycle</a:t>
            </a:r>
            <a:r>
              <a:rPr lang="en-US" dirty="0" smtClean="0">
                <a:latin typeface="Courier"/>
                <a:cs typeface="Courier"/>
              </a:rPr>
              <a:t>(k))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    return true; </a:t>
            </a:r>
            <a:endParaRPr lang="en-US" dirty="0" smtClean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}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return false;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3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0603"/>
            <a:ext cx="7772400" cy="863953"/>
          </a:xfrm>
        </p:spPr>
        <p:txBody>
          <a:bodyPr/>
          <a:lstStyle/>
          <a:p>
            <a:r>
              <a:rPr lang="en-US" dirty="0" smtClean="0"/>
              <a:t>Topological Ordering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47472"/>
            <a:ext cx="6400800" cy="4265083"/>
          </a:xfrm>
        </p:spPr>
        <p:txBody>
          <a:bodyPr/>
          <a:lstStyle/>
          <a:p>
            <a:pPr algn="l"/>
            <a:r>
              <a:rPr lang="en-US" dirty="0" smtClean="0"/>
              <a:t>Graphs can be used to define ordering relations among nodes. That is </a:t>
            </a:r>
            <a:r>
              <a:rPr lang="en-US" dirty="0"/>
              <a:t>j → </a:t>
            </a:r>
            <a:r>
              <a:rPr lang="en-US" dirty="0" smtClean="0"/>
              <a:t>k means node j must be visited before node k is.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2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algn="l"/>
            <a:r>
              <a:rPr lang="en-US" dirty="0" smtClean="0"/>
              <a:t>An example of ordering relations represented by graphs is a course prerequisite chain. For example: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2385"/>
          <a:stretch/>
        </p:blipFill>
        <p:spPr>
          <a:xfrm>
            <a:off x="2431345" y="2468033"/>
            <a:ext cx="3203218" cy="2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3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/>
          <a:lstStyle/>
          <a:p>
            <a:pPr algn="l"/>
            <a:r>
              <a:rPr lang="en-US" dirty="0" smtClean="0"/>
              <a:t>A student may register for a course like 640 only after 537, 367, 354 and 302 have been taken. However 310 may be taken before or after 640, since no ordering between them is indicated.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1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Then the root is processed: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413000"/>
            <a:ext cx="7670800" cy="2032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252130" y="24130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58473"/>
            <a:ext cx="6400800" cy="5422194"/>
          </a:xfrm>
        </p:spPr>
        <p:txBody>
          <a:bodyPr/>
          <a:lstStyle/>
          <a:p>
            <a:pPr algn="l"/>
            <a:r>
              <a:rPr lang="en-US" dirty="0" smtClean="0"/>
              <a:t>A </a:t>
            </a:r>
            <a:r>
              <a:rPr lang="en-US" i="1" dirty="0" smtClean="0"/>
              <a:t>topological ordering </a:t>
            </a:r>
            <a:r>
              <a:rPr lang="en-US" dirty="0" smtClean="0"/>
              <a:t>of nodes in a graph is a sequencing of nodes that respects the graph’s ordering relations.</a:t>
            </a:r>
          </a:p>
          <a:p>
            <a:pPr algn="l"/>
            <a:r>
              <a:rPr lang="en-US" dirty="0" smtClean="0"/>
              <a:t>That is, if the graph contains  </a:t>
            </a:r>
            <a:r>
              <a:rPr lang="en-US" dirty="0"/>
              <a:t>j → </a:t>
            </a:r>
            <a:r>
              <a:rPr lang="en-US" dirty="0" smtClean="0"/>
              <a:t>k,</a:t>
            </a:r>
          </a:p>
          <a:p>
            <a:pPr algn="l"/>
            <a:r>
              <a:rPr lang="en-US" dirty="0" smtClean="0"/>
              <a:t>then j must always be listed </a:t>
            </a:r>
            <a:r>
              <a:rPr lang="en-US" i="1" dirty="0" smtClean="0"/>
              <a:t>before</a:t>
            </a:r>
            <a:r>
              <a:rPr lang="en-US" dirty="0" smtClean="0"/>
              <a:t> k.  </a:t>
            </a:r>
          </a:p>
          <a:p>
            <a:pPr algn="l"/>
            <a:r>
              <a:rPr lang="en-US" dirty="0" smtClean="0"/>
              <a:t>We can use a variant of depth-first search to do a topological ordering. </a:t>
            </a:r>
          </a:p>
          <a:p>
            <a:pPr algn="l"/>
            <a:r>
              <a:rPr lang="en-US" dirty="0" smtClean="0"/>
              <a:t>We require that the graph we will order </a:t>
            </a:r>
            <a:r>
              <a:rPr lang="en-US" i="1" dirty="0" smtClean="0"/>
              <a:t>has no cycles</a:t>
            </a:r>
            <a:r>
              <a:rPr lang="en-US" dirty="0" smtClean="0"/>
              <a:t>. Cycles make a valid numbering impossible.</a:t>
            </a:r>
          </a:p>
          <a:p>
            <a:pPr algn="l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400800" cy="563386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Recall that we already know for to test a graph for cycles.</a:t>
            </a:r>
          </a:p>
          <a:p>
            <a:pPr algn="l"/>
            <a:r>
              <a:rPr lang="en-US" dirty="0" smtClean="0"/>
              <a:t>We will identify one or more “start nodes” in a graph. A start node is simply a node that has no incoming edges. </a:t>
            </a:r>
          </a:p>
          <a:p>
            <a:pPr algn="l"/>
            <a:r>
              <a:rPr lang="en-US" dirty="0" smtClean="0"/>
              <a:t>We start at such nodes because starting elsewhere makes them unreachable.</a:t>
            </a:r>
          </a:p>
          <a:p>
            <a:pPr algn="l"/>
            <a:r>
              <a:rPr lang="en-US" dirty="0" smtClean="0"/>
              <a:t>Each node has a </a:t>
            </a:r>
            <a:r>
              <a:rPr lang="en-US" dirty="0" err="1" smtClean="0"/>
              <a:t>boolean</a:t>
            </a:r>
            <a:r>
              <a:rPr lang="en-US" dirty="0" smtClean="0"/>
              <a:t> flag </a:t>
            </a:r>
            <a:r>
              <a:rPr lang="en-US" i="1" dirty="0" err="1" smtClean="0"/>
              <a:t>isDone</a:t>
            </a:r>
            <a:r>
              <a:rPr lang="en-US" dirty="0" smtClean="0"/>
              <a:t>, initially false. When a node’s </a:t>
            </a:r>
            <a:r>
              <a:rPr lang="en-US" i="1" dirty="0" err="1" smtClean="0"/>
              <a:t>isDone</a:t>
            </a:r>
            <a:r>
              <a:rPr lang="en-US" dirty="0" smtClean="0"/>
              <a:t> flag becomes true, it is assigned an ordering number and needs no further processing.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2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699956" cy="5365749"/>
          </a:xfrm>
        </p:spPr>
        <p:txBody>
          <a:bodyPr/>
          <a:lstStyle/>
          <a:p>
            <a:pPr algn="l"/>
            <a:r>
              <a:rPr lang="en-US" dirty="0" smtClean="0"/>
              <a:t>As in depth first search, we process a node after all its children have been processed. Thus leaf nodes get a number, then their parents, etc.</a:t>
            </a:r>
          </a:p>
          <a:p>
            <a:pPr algn="l"/>
            <a:r>
              <a:rPr lang="en-US" dirty="0" smtClean="0"/>
              <a:t>We assign numbers last to first so that the order number assigned to a leaf is larger than that assigned to its parent.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221" y="744361"/>
            <a:ext cx="7041445" cy="5365749"/>
          </a:xfrm>
        </p:spPr>
        <p:txBody>
          <a:bodyPr/>
          <a:lstStyle/>
          <a:p>
            <a:pPr algn="l"/>
            <a:r>
              <a:rPr lang="en-US" dirty="0"/>
              <a:t>The method we will use is</a:t>
            </a:r>
          </a:p>
          <a:p>
            <a:pPr algn="l"/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topOrder</a:t>
            </a:r>
            <a:r>
              <a:rPr lang="en-US" sz="2400" dirty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Graphnode</a:t>
            </a:r>
            <a:r>
              <a:rPr lang="en-US" sz="2400" dirty="0">
                <a:latin typeface="Courier"/>
                <a:cs typeface="Courier"/>
              </a:rPr>
              <a:t>&lt;T&gt; n,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num</a:t>
            </a:r>
            <a:r>
              <a:rPr lang="en-US" sz="2400" dirty="0" smtClean="0">
                <a:latin typeface="Courier"/>
                <a:cs typeface="Courier"/>
              </a:rPr>
              <a:t>)</a:t>
            </a:r>
          </a:p>
          <a:p>
            <a:pPr algn="l"/>
            <a:r>
              <a:rPr lang="en-US" dirty="0"/>
              <a:t>The</a:t>
            </a:r>
            <a:r>
              <a:rPr lang="en-US" dirty="0" smtClean="0">
                <a:cs typeface="Courier"/>
              </a:rPr>
              <a:t> parameter </a:t>
            </a:r>
            <a:r>
              <a:rPr lang="en-US" dirty="0" err="1" smtClean="0">
                <a:cs typeface="Courier"/>
              </a:rPr>
              <a:t>num</a:t>
            </a:r>
            <a:r>
              <a:rPr lang="en-US" dirty="0" smtClean="0">
                <a:cs typeface="Courier"/>
              </a:rPr>
              <a:t> is the last (highest) number to be assigned. The method returns the highest unused order number (the graph may not be connected, so numbering may need to be done in pieces).</a:t>
            </a:r>
          </a:p>
          <a:p>
            <a:pPr algn="l"/>
            <a:endParaRPr lang="en-US" dirty="0">
              <a:cs typeface="Courier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667" y="744361"/>
            <a:ext cx="6914443" cy="536574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topOrder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 n,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num</a:t>
            </a:r>
            <a:r>
              <a:rPr lang="en-US" dirty="0">
                <a:latin typeface="Courier"/>
                <a:cs typeface="Courier"/>
              </a:rPr>
              <a:t>) </a:t>
            </a:r>
            <a:r>
              <a:rPr lang="en-US" dirty="0" smtClean="0">
                <a:latin typeface="Courier"/>
                <a:cs typeface="Courier"/>
              </a:rPr>
              <a:t>{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   for 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 m : </a:t>
            </a:r>
            <a:r>
              <a:rPr lang="en-US" dirty="0" smtClean="0">
                <a:latin typeface="Courier"/>
                <a:cs typeface="Courier"/>
              </a:rPr>
              <a:t>  			      		   </a:t>
            </a:r>
            <a:r>
              <a:rPr lang="en-US" dirty="0" err="1" smtClean="0">
                <a:latin typeface="Courier"/>
                <a:cs typeface="Courier"/>
              </a:rPr>
              <a:t>n.getSuccessors</a:t>
            </a:r>
            <a:r>
              <a:rPr lang="en-US" dirty="0">
                <a:latin typeface="Courier"/>
                <a:cs typeface="Courier"/>
              </a:rPr>
              <a:t>()) {</a:t>
            </a:r>
          </a:p>
          <a:p>
            <a:pPr algn="l"/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 smtClean="0">
                <a:latin typeface="Courier"/>
                <a:cs typeface="Courier"/>
              </a:rPr>
              <a:t>      if (! </a:t>
            </a:r>
            <a:r>
              <a:rPr lang="en-US" dirty="0" err="1" smtClean="0">
                <a:latin typeface="Courier"/>
                <a:cs typeface="Courier"/>
              </a:rPr>
              <a:t>m.isDone</a:t>
            </a:r>
            <a:r>
              <a:rPr lang="en-US" dirty="0" smtClean="0">
                <a:latin typeface="Courier"/>
                <a:cs typeface="Courier"/>
              </a:rPr>
              <a:t>) </a:t>
            </a:r>
            <a:r>
              <a:rPr lang="en-US" dirty="0">
                <a:latin typeface="Courier"/>
                <a:cs typeface="Courier"/>
              </a:rPr>
              <a:t>{</a:t>
            </a:r>
          </a:p>
          <a:p>
            <a:pPr algn="l"/>
            <a:r>
              <a:rPr lang="is-IS" dirty="0">
                <a:latin typeface="Courier"/>
                <a:cs typeface="Courier"/>
              </a:rPr>
              <a:t>            num = </a:t>
            </a:r>
            <a:r>
              <a:rPr lang="is-IS" dirty="0" smtClean="0">
                <a:latin typeface="Courier"/>
                <a:cs typeface="Courier"/>
              </a:rPr>
              <a:t>topOrder(</a:t>
            </a:r>
            <a:r>
              <a:rPr lang="is-IS" dirty="0">
                <a:latin typeface="Courier"/>
                <a:cs typeface="Courier"/>
              </a:rPr>
              <a:t>m, num);</a:t>
            </a:r>
          </a:p>
          <a:p>
            <a:pPr algn="l"/>
            <a:r>
              <a:rPr lang="is-IS" dirty="0">
                <a:latin typeface="Courier"/>
                <a:cs typeface="Courier"/>
              </a:rPr>
              <a:t>      </a:t>
            </a:r>
            <a:r>
              <a:rPr lang="is-IS" dirty="0" smtClean="0">
                <a:latin typeface="Courier"/>
                <a:cs typeface="Courier"/>
              </a:rPr>
              <a:t>}</a:t>
            </a:r>
            <a:endParaRPr lang="is-IS" dirty="0">
              <a:latin typeface="Courier"/>
              <a:cs typeface="Courier"/>
            </a:endParaRPr>
          </a:p>
          <a:p>
            <a:pPr algn="l"/>
            <a:r>
              <a:rPr lang="is-IS" dirty="0">
                <a:latin typeface="Courier"/>
                <a:cs typeface="Courier"/>
              </a:rPr>
              <a:t>    }</a:t>
            </a:r>
          </a:p>
          <a:p>
            <a:pPr algn="l"/>
            <a:r>
              <a:rPr lang="is-IS" dirty="0">
                <a:latin typeface="Courier"/>
                <a:cs typeface="Courier"/>
              </a:rPr>
              <a:t>    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// here when n has no more successors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n.isDone</a:t>
            </a:r>
            <a:r>
              <a:rPr lang="en-US" dirty="0" smtClean="0">
                <a:latin typeface="Courier"/>
                <a:cs typeface="Courier"/>
              </a:rPr>
              <a:t> = true;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n.setOrder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num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is-IS" dirty="0">
                <a:latin typeface="Courier"/>
                <a:cs typeface="Courier"/>
              </a:rPr>
              <a:t>    return num - 1;</a:t>
            </a:r>
          </a:p>
          <a:p>
            <a:pPr algn="l"/>
            <a:r>
              <a:rPr lang="is-IS" dirty="0">
                <a:latin typeface="Courier"/>
                <a:cs typeface="Courier"/>
              </a:rPr>
              <a:t>}</a:t>
            </a:r>
          </a:p>
          <a:p>
            <a:endParaRPr lang="is-I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1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889"/>
            <a:ext cx="7772400" cy="832555"/>
          </a:xfrm>
        </p:spPr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topOrder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600" y="1806222"/>
            <a:ext cx="6400800" cy="400755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We order the course prerequisite graph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We’ll start at node 302 with </a:t>
            </a:r>
            <a:r>
              <a:rPr lang="en-US" dirty="0" err="1" smtClean="0"/>
              <a:t>num</a:t>
            </a:r>
            <a:r>
              <a:rPr lang="en-US" dirty="0" smtClean="0"/>
              <a:t> = 7.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2385"/>
          <a:stretch/>
        </p:blipFill>
        <p:spPr>
          <a:xfrm>
            <a:off x="2431345" y="2468033"/>
            <a:ext cx="3203218" cy="2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9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2381"/>
            <a:ext cx="7772400" cy="1019175"/>
          </a:xfrm>
        </p:spPr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60361"/>
            <a:ext cx="6400800" cy="4222749"/>
          </a:xfrm>
        </p:spPr>
        <p:txBody>
          <a:bodyPr/>
          <a:lstStyle/>
          <a:p>
            <a:pPr algn="l"/>
            <a:r>
              <a:rPr lang="en-US" dirty="0" smtClean="0"/>
              <a:t>An alternative to depth-first choice is </a:t>
            </a:r>
            <a:r>
              <a:rPr lang="en-US" i="1" dirty="0" smtClean="0"/>
              <a:t>breadth-first </a:t>
            </a:r>
            <a:r>
              <a:rPr lang="en-US" dirty="0" smtClean="0"/>
              <a:t>search. </a:t>
            </a:r>
          </a:p>
          <a:p>
            <a:pPr algn="l"/>
            <a:r>
              <a:rPr lang="en-US" dirty="0" smtClean="0"/>
              <a:t>From a starting node all nodes at distance one are visited, then nodes at distance 2, etc.</a:t>
            </a:r>
          </a:p>
          <a:p>
            <a:pPr algn="l"/>
            <a:r>
              <a:rPr lang="en-US" dirty="0" smtClean="0"/>
              <a:t>This sort of search is used to find the </a:t>
            </a:r>
            <a:r>
              <a:rPr lang="en-US" i="1" dirty="0" smtClean="0"/>
              <a:t>shortest path </a:t>
            </a:r>
            <a:r>
              <a:rPr lang="en-US" dirty="0" smtClean="0"/>
              <a:t>between two nodes.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4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400800" cy="5365749"/>
          </a:xfrm>
        </p:spPr>
        <p:txBody>
          <a:bodyPr/>
          <a:lstStyle/>
          <a:p>
            <a:pPr algn="l"/>
            <a:r>
              <a:rPr lang="en-US" dirty="0" smtClean="0"/>
              <a:t>We’ve already seen the tree-oriented version of breadth-first search – </a:t>
            </a:r>
            <a:r>
              <a:rPr lang="en-US" i="1" dirty="0" smtClean="0"/>
              <a:t>level order</a:t>
            </a:r>
            <a:r>
              <a:rPr lang="en-US" dirty="0" smtClean="0"/>
              <a:t> traversal.</a:t>
            </a:r>
          </a:p>
          <a:p>
            <a:pPr algn="l"/>
            <a:r>
              <a:rPr lang="en-US" dirty="0" smtClean="0"/>
              <a:t>As in level-order traversal, we use a queue to remember nodes waiting to be fully processed.</a:t>
            </a:r>
          </a:p>
          <a:p>
            <a:pPr algn="l"/>
            <a:r>
              <a:rPr lang="en-US" dirty="0" smtClean="0"/>
              <a:t>We also use a “visited” flag to remember nodes already processed (and queued).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2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4361"/>
            <a:ext cx="6400800" cy="536574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latin typeface="Courier"/>
                <a:cs typeface="Courier"/>
              </a:rPr>
              <a:t>public </a:t>
            </a:r>
            <a:r>
              <a:rPr lang="en-US" dirty="0">
                <a:latin typeface="Courier"/>
                <a:cs typeface="Courier"/>
              </a:rPr>
              <a:t>void </a:t>
            </a:r>
            <a:r>
              <a:rPr lang="en-US" dirty="0" err="1">
                <a:latin typeface="Courier"/>
                <a:cs typeface="Courier"/>
              </a:rPr>
              <a:t>bfs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 n)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Queue&lt;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&gt; queue </a:t>
            </a:r>
            <a:r>
              <a:rPr lang="en-US" dirty="0" smtClean="0">
                <a:latin typeface="Courier"/>
                <a:cs typeface="Courier"/>
              </a:rPr>
              <a:t>=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dirty="0">
                <a:latin typeface="Courier"/>
                <a:cs typeface="Courier"/>
              </a:rPr>
              <a:t>new Queue&lt;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&gt;();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n.setVisited</a:t>
            </a:r>
            <a:r>
              <a:rPr lang="en-US" dirty="0">
                <a:latin typeface="Courier"/>
                <a:cs typeface="Courier"/>
              </a:rPr>
              <a:t>(true);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queue.enqueue</a:t>
            </a:r>
            <a:r>
              <a:rPr lang="en-US" dirty="0">
                <a:latin typeface="Courier"/>
                <a:cs typeface="Courier"/>
              </a:rPr>
              <a:t>( n 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while (!</a:t>
            </a:r>
            <a:r>
              <a:rPr lang="en-US" dirty="0" err="1">
                <a:latin typeface="Courier"/>
                <a:cs typeface="Courier"/>
              </a:rPr>
              <a:t>queue.isEmpty</a:t>
            </a:r>
            <a:r>
              <a:rPr lang="en-US" dirty="0">
                <a:latin typeface="Courier"/>
                <a:cs typeface="Courier"/>
              </a:rPr>
              <a:t>()))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 current = </a:t>
            </a:r>
            <a:r>
              <a:rPr lang="en-US" dirty="0" smtClean="0">
                <a:latin typeface="Courier"/>
                <a:cs typeface="Courier"/>
              </a:rPr>
              <a:t>	              		    </a:t>
            </a:r>
            <a:r>
              <a:rPr lang="en-US" dirty="0" err="1" smtClean="0">
                <a:latin typeface="Courier"/>
                <a:cs typeface="Courier"/>
              </a:rPr>
              <a:t>queue.dequeue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for (</a:t>
            </a:r>
            <a:r>
              <a:rPr lang="en-US" dirty="0" err="1">
                <a:latin typeface="Courier"/>
                <a:cs typeface="Courier"/>
              </a:rPr>
              <a:t>Graphnode</a:t>
            </a:r>
            <a:r>
              <a:rPr lang="en-US" dirty="0">
                <a:latin typeface="Courier"/>
                <a:cs typeface="Courier"/>
              </a:rPr>
              <a:t>&lt;T&gt; k : </a:t>
            </a:r>
            <a:r>
              <a:rPr lang="en-US" dirty="0" smtClean="0">
                <a:latin typeface="Courier"/>
                <a:cs typeface="Courier"/>
              </a:rPr>
              <a:t>                    	          </a:t>
            </a:r>
            <a:r>
              <a:rPr lang="en-US" dirty="0" err="1" smtClean="0">
                <a:latin typeface="Courier"/>
                <a:cs typeface="Courier"/>
              </a:rPr>
              <a:t>current.getSuccessors</a:t>
            </a:r>
            <a:r>
              <a:rPr lang="en-US" dirty="0">
                <a:latin typeface="Courier"/>
                <a:cs typeface="Courier"/>
              </a:rPr>
              <a:t>()) </a:t>
            </a:r>
            <a:r>
              <a:rPr lang="en-US" dirty="0" smtClean="0">
                <a:latin typeface="Courier"/>
                <a:cs typeface="Courier"/>
              </a:rPr>
              <a:t>{</a:t>
            </a:r>
            <a:endParaRPr lang="en-US" dirty="0">
              <a:latin typeface="Courier"/>
              <a:cs typeface="Courier"/>
            </a:endParaRPr>
          </a:p>
          <a:p>
            <a:pPr algn="l"/>
            <a:r>
              <a:rPr lang="en-US" dirty="0">
                <a:latin typeface="Courier"/>
                <a:cs typeface="Courier"/>
              </a:rPr>
              <a:t>            if (! </a:t>
            </a:r>
            <a:r>
              <a:rPr lang="en-US" dirty="0" err="1">
                <a:latin typeface="Courier"/>
                <a:cs typeface="Courier"/>
              </a:rPr>
              <a:t>k.getVisited</a:t>
            </a:r>
            <a:r>
              <a:rPr lang="en-US" dirty="0">
                <a:latin typeface="Courier"/>
                <a:cs typeface="Courier"/>
              </a:rPr>
              <a:t>()){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        </a:t>
            </a:r>
            <a:r>
              <a:rPr lang="en-US" dirty="0" err="1">
                <a:latin typeface="Courier"/>
                <a:cs typeface="Courier"/>
              </a:rPr>
              <a:t>k.setVisited</a:t>
            </a:r>
            <a:r>
              <a:rPr lang="en-US" dirty="0">
                <a:latin typeface="Courier"/>
                <a:cs typeface="Courier"/>
              </a:rPr>
              <a:t>(true);</a:t>
            </a:r>
          </a:p>
          <a:p>
            <a:pPr algn="l"/>
            <a:r>
              <a:rPr lang="fr-FR" dirty="0">
                <a:latin typeface="Courier"/>
                <a:cs typeface="Courier"/>
              </a:rPr>
              <a:t>                </a:t>
            </a:r>
            <a:r>
              <a:rPr lang="fr-FR" dirty="0" err="1">
                <a:latin typeface="Courier"/>
                <a:cs typeface="Courier"/>
              </a:rPr>
              <a:t>queue.enqueue</a:t>
            </a:r>
            <a:r>
              <a:rPr lang="fr-FR" dirty="0">
                <a:latin typeface="Courier"/>
                <a:cs typeface="Courier"/>
              </a:rPr>
              <a:t>(k);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    } // end if k not visited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   } // end for every successor k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} // end while queue not empty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5834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917221"/>
          </a:xfrm>
        </p:spPr>
        <p:txBody>
          <a:bodyPr/>
          <a:lstStyle/>
          <a:p>
            <a:r>
              <a:rPr lang="en-US" dirty="0" smtClean="0"/>
              <a:t>Example of Breadth-first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82889"/>
            <a:ext cx="6400800" cy="40209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794"/>
          <a:stretch/>
        </p:blipFill>
        <p:spPr>
          <a:xfrm>
            <a:off x="2336800" y="1552222"/>
            <a:ext cx="4996002" cy="38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3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ogo_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logo_design.potx</Template>
  <TotalTime>160709</TotalTime>
  <Words>4251</Words>
  <Application>Microsoft Macintosh PowerPoint</Application>
  <PresentationFormat>On-screen Show (4:3)</PresentationFormat>
  <Paragraphs>517</Paragraphs>
  <Slides>121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2" baseType="lpstr">
      <vt:lpstr>logo_design</vt:lpstr>
      <vt:lpstr>CS 367   Introduction to Data Structures   </vt:lpstr>
      <vt:lpstr>PowerPoint Presentation</vt:lpstr>
      <vt:lpstr>Heapify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of Heapify</vt:lpstr>
      <vt:lpstr>PowerPoint Presentation</vt:lpstr>
      <vt:lpstr>Radix Sort</vt:lpstr>
      <vt:lpstr>PowerPoint Presentation</vt:lpstr>
      <vt:lpstr>PowerPoint Presentation</vt:lpstr>
      <vt:lpstr>PowerPoint Presentation</vt:lpstr>
      <vt:lpstr>Idea behind Radix Sort</vt:lpstr>
      <vt:lpstr>PowerPoint Presentation</vt:lpstr>
      <vt:lpstr>Example of Radix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Complexity of Radix Sort</vt:lpstr>
      <vt:lpstr>When is Radix Sort Worthwhile?</vt:lpstr>
      <vt:lpstr>PowerPoint Presentation</vt:lpstr>
      <vt:lpstr>Bucket Sort</vt:lpstr>
      <vt:lpstr>PowerPoint Presentation</vt:lpstr>
      <vt:lpstr>Sorting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Graphs</vt:lpstr>
      <vt:lpstr>Directed and Undirected Graphs</vt:lpstr>
      <vt:lpstr>PowerPoint Presentation</vt:lpstr>
      <vt:lpstr>Graph Terminology</vt:lpstr>
      <vt:lpstr>PowerPoint Presentation</vt:lpstr>
      <vt:lpstr>PowerPoint Presentation</vt:lpstr>
      <vt:lpstr>PowerPoint Presentation</vt:lpstr>
      <vt:lpstr>PowerPoint Presentation</vt:lpstr>
      <vt:lpstr>Special Kinds of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Uses for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Representing Graphs</vt:lpstr>
      <vt:lpstr>PowerPoint Presentation</vt:lpstr>
      <vt:lpstr>PowerPoint Presentation</vt:lpstr>
      <vt:lpstr>PowerPoint Presentation</vt:lpstr>
      <vt:lpstr>What about Weighted Graphs?</vt:lpstr>
      <vt:lpstr>Depth-first Search</vt:lpstr>
      <vt:lpstr>PowerPoint Presentation</vt:lpstr>
      <vt:lpstr>Basic Idea in Depth-first Search</vt:lpstr>
      <vt:lpstr>PowerPoint Presentation</vt:lpstr>
      <vt:lpstr>Example of Depth-first Search</vt:lpstr>
      <vt:lpstr>PowerPoint Presentation</vt:lpstr>
      <vt:lpstr>PowerPoint Presentation</vt:lpstr>
      <vt:lpstr>PowerPoint Presentation</vt:lpstr>
      <vt:lpstr>PowerPoint Presentation</vt:lpstr>
      <vt:lpstr>Complexity of Depth-first Search</vt:lpstr>
      <vt:lpstr>Uses for Depth-first Search</vt:lpstr>
      <vt:lpstr>Path Testing</vt:lpstr>
      <vt:lpstr>PowerPoint Presentation</vt:lpstr>
      <vt:lpstr>Reachable Nodes</vt:lpstr>
      <vt:lpstr>PowerPoint Presentation</vt:lpstr>
      <vt:lpstr>Connected Graph Testing</vt:lpstr>
      <vt:lpstr>PowerPoint Presentation</vt:lpstr>
      <vt:lpstr>Cycle Detection</vt:lpstr>
      <vt:lpstr>PowerPoint Presentation</vt:lpstr>
      <vt:lpstr>PowerPoint Presentation</vt:lpstr>
      <vt:lpstr>PowerPoint Presentation</vt:lpstr>
      <vt:lpstr>PowerPoint Presentation</vt:lpstr>
      <vt:lpstr>Topological Ordering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topOrder</vt:lpstr>
      <vt:lpstr>Breadth-first Search</vt:lpstr>
      <vt:lpstr>PowerPoint Presentation</vt:lpstr>
      <vt:lpstr>PowerPoint Presentation</vt:lpstr>
      <vt:lpstr>Example of Breadth-first Search</vt:lpstr>
      <vt:lpstr>PowerPoint Presentation</vt:lpstr>
      <vt:lpstr>PowerPoint Presentation</vt:lpstr>
      <vt:lpstr>Shortest Path</vt:lpstr>
      <vt:lpstr>Shortest Weighted Path</vt:lpstr>
      <vt:lpstr>PowerPoint Presentation</vt:lpstr>
      <vt:lpstr>PowerPoint Presentation</vt:lpstr>
      <vt:lpstr>Dijkstra’s Algorithm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Dijkstra’s Algorithm</vt:lpstr>
      <vt:lpstr>Complexityof Dijkstra’s Algorithm</vt:lpstr>
      <vt:lpstr>PowerPoint Presentation</vt:lpstr>
      <vt:lpstr>Traveling Salesman Problem</vt:lpstr>
      <vt:lpstr>PowerPoint Presentation</vt:lpstr>
      <vt:lpstr>PowerPoint Presentation</vt:lpstr>
      <vt:lpstr>Approximation Algorithms</vt:lpstr>
      <vt:lpstr>CS 577 Introduction to Algorithms</vt:lpstr>
      <vt:lpstr>Epic Picnic</vt:lpstr>
      <vt:lpstr>PowerPoint Presentation</vt:lpstr>
    </vt:vector>
  </TitlesOfParts>
  <Company>U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Fischer</dc:creator>
  <cp:lastModifiedBy>Charles Fischer</cp:lastModifiedBy>
  <cp:revision>449</cp:revision>
  <cp:lastPrinted>2015-09-03T21:59:33Z</cp:lastPrinted>
  <dcterms:created xsi:type="dcterms:W3CDTF">2014-03-07T22:02:56Z</dcterms:created>
  <dcterms:modified xsi:type="dcterms:W3CDTF">2018-04-10T21:29:14Z</dcterms:modified>
</cp:coreProperties>
</file>