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handoutMasterIdLst>
    <p:handoutMasterId r:id="rId53"/>
  </p:handoutMasterIdLst>
  <p:sldIdLst>
    <p:sldId id="256" r:id="rId2"/>
    <p:sldId id="257" r:id="rId3"/>
    <p:sldId id="258" r:id="rId4"/>
    <p:sldId id="303" r:id="rId5"/>
    <p:sldId id="259" r:id="rId6"/>
    <p:sldId id="304" r:id="rId7"/>
    <p:sldId id="260" r:id="rId8"/>
    <p:sldId id="305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</p:sldIdLst>
  <p:sldSz cx="7772400" cy="10058400"/>
  <p:notesSz cx="7772400" cy="10058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2064" y="59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notesMaster" Target="notesMasters/notesMaster1.xml"/><Relationship Id="rId53" Type="http://schemas.openxmlformats.org/officeDocument/2006/relationships/handoutMaster" Target="handoutMasters/handoutMaster1.xml"/><Relationship Id="rId54" Type="http://schemas.openxmlformats.org/officeDocument/2006/relationships/printerSettings" Target="printerSettings/printerSettings1.bin"/><Relationship Id="rId55" Type="http://schemas.openxmlformats.org/officeDocument/2006/relationships/presProps" Target="presProps.xml"/><Relationship Id="rId56" Type="http://schemas.openxmlformats.org/officeDocument/2006/relationships/viewProps" Target="viewProps.xml"/><Relationship Id="rId57" Type="http://schemas.openxmlformats.org/officeDocument/2006/relationships/theme" Target="theme/theme1.xml"/><Relationship Id="rId58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6A7886-D3C6-6D49-88DD-4901030E6A0B}" type="datetimeFigureOut">
              <a:rPr lang="en-US" smtClean="0"/>
              <a:t>8/28/18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399BB6-2583-5E4E-AAC4-49D783EB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500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1DA2C-980A-0D47-9B58-40CF3E2619E2}" type="datetimeFigureOut">
              <a:rPr lang="en-US" smtClean="0"/>
              <a:t>8/28/18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28875" y="754063"/>
            <a:ext cx="2914650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778375"/>
            <a:ext cx="6216650" cy="4525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9C4D31-BD43-0F49-BA9E-516C3F26D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222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8/28/18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8763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8/28/18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8763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8/28/18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8763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8/28/18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8763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8/28/18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8763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187" y="457187"/>
            <a:ext cx="6859905" cy="0"/>
          </a:xfrm>
          <a:custGeom>
            <a:avLst/>
            <a:gdLst/>
            <a:ahLst/>
            <a:cxnLst/>
            <a:rect l="l" t="t" r="r" b="b"/>
            <a:pathLst>
              <a:path w="6859905">
                <a:moveTo>
                  <a:pt x="0" y="0"/>
                </a:moveTo>
                <a:lnTo>
                  <a:pt x="6859524" y="0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315187" y="457187"/>
            <a:ext cx="0" cy="8917305"/>
          </a:xfrm>
          <a:custGeom>
            <a:avLst/>
            <a:gdLst/>
            <a:ahLst/>
            <a:cxnLst/>
            <a:rect l="l" t="t" r="r" b="b"/>
            <a:pathLst>
              <a:path h="8917305">
                <a:moveTo>
                  <a:pt x="0" y="0"/>
                </a:moveTo>
                <a:lnTo>
                  <a:pt x="0" y="8916924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55663" y="9372587"/>
            <a:ext cx="6859905" cy="0"/>
          </a:xfrm>
          <a:custGeom>
            <a:avLst/>
            <a:gdLst/>
            <a:ahLst/>
            <a:cxnLst/>
            <a:rect l="l" t="t" r="r" b="b"/>
            <a:pathLst>
              <a:path w="6859905">
                <a:moveTo>
                  <a:pt x="0" y="0"/>
                </a:moveTo>
                <a:lnTo>
                  <a:pt x="6859524" y="0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57187" y="455663"/>
            <a:ext cx="0" cy="8917305"/>
          </a:xfrm>
          <a:custGeom>
            <a:avLst/>
            <a:gdLst/>
            <a:ahLst/>
            <a:cxnLst/>
            <a:rect l="l" t="t" r="r" b="b"/>
            <a:pathLst>
              <a:path h="8917305">
                <a:moveTo>
                  <a:pt x="0" y="0"/>
                </a:moveTo>
                <a:lnTo>
                  <a:pt x="0" y="8916924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01688" y="965591"/>
            <a:ext cx="5969022" cy="914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96961" y="1672931"/>
            <a:ext cx="5778477" cy="69424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15176" y="9503467"/>
            <a:ext cx="1089660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8/28/18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163295" y="9546159"/>
            <a:ext cx="175895" cy="139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8763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cs.wisc.edu/~fischer/cs536.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mailto:fischer@cs.wisc.edu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38680">
              <a:lnSpc>
                <a:spcPct val="100000"/>
              </a:lnSpc>
            </a:pPr>
            <a:r>
              <a:rPr sz="4400" spc="-30" dirty="0">
                <a:solidFill>
                  <a:srgbClr val="FF0000"/>
                </a:solidFill>
              </a:rPr>
              <a:t>CS</a:t>
            </a:r>
            <a:r>
              <a:rPr sz="4400" spc="5" dirty="0">
                <a:solidFill>
                  <a:srgbClr val="FF0000"/>
                </a:solidFill>
              </a:rPr>
              <a:t> </a:t>
            </a:r>
            <a:r>
              <a:rPr sz="4400" spc="-25" dirty="0">
                <a:solidFill>
                  <a:srgbClr val="FF0000"/>
                </a:solidFill>
              </a:rPr>
              <a:t>536</a:t>
            </a:r>
            <a:endParaRPr sz="4400" dirty="0">
              <a:solidFill>
                <a:srgbClr val="FF0000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586740" y="9525000"/>
            <a:ext cx="108966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</a:t>
            </a:r>
            <a:r>
              <a:rPr lang="en-US" spc="-5" dirty="0"/>
              <a:t> </a:t>
            </a:r>
            <a:r>
              <a:rPr lang="en-US" spc="-5" dirty="0" smtClean="0"/>
              <a:t>Fall 2018</a:t>
            </a:r>
            <a:endParaRPr spc="-5" dirty="0"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7630">
              <a:lnSpc>
                <a:spcPct val="100000"/>
              </a:lnSpc>
            </a:pPr>
            <a:fld id="{81D60167-4931-47E6-BA6A-407CBD079E47}" type="slidenum">
              <a:rPr dirty="0"/>
              <a:t>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451861" y="2069983"/>
            <a:ext cx="4982210" cy="34201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-112395" algn="ctr">
              <a:lnSpc>
                <a:spcPts val="3600"/>
              </a:lnSpc>
            </a:pP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Int</a:t>
            </a:r>
            <a:r>
              <a:rPr sz="3600" b="1" spc="-8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odu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t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o </a:t>
            </a:r>
            <a:r>
              <a:rPr sz="3600" b="1" spc="-30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3600" b="1" spc="-8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og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amm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Languag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s 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an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Comp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iler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R="102235" algn="ctr">
              <a:lnSpc>
                <a:spcPct val="100000"/>
              </a:lnSpc>
              <a:spcBef>
                <a:spcPts val="1785"/>
              </a:spcBef>
            </a:pPr>
            <a:r>
              <a:rPr sz="3000" b="1" dirty="0">
                <a:solidFill>
                  <a:srgbClr val="FF0000"/>
                </a:solidFill>
                <a:latin typeface="Times New Roman"/>
                <a:cs typeface="Times New Roman"/>
              </a:rPr>
              <a:t>Cha</a:t>
            </a:r>
            <a:r>
              <a:rPr sz="30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rles N. Fischer</a:t>
            </a:r>
            <a:endParaRPr sz="30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0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7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R="107314" algn="ctr">
              <a:lnSpc>
                <a:spcPct val="100000"/>
              </a:lnSpc>
            </a:pPr>
            <a:r>
              <a:rPr lang="en-US" sz="3000" b="1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Fall </a:t>
            </a:r>
            <a:r>
              <a:rPr sz="3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201</a:t>
            </a:r>
            <a:r>
              <a:rPr lang="en-US" sz="3000" b="1" dirty="0">
                <a:solidFill>
                  <a:srgbClr val="FF0000"/>
                </a:solidFill>
                <a:latin typeface="Times New Roman"/>
                <a:cs typeface="Times New Roman"/>
              </a:rPr>
              <a:t>8</a:t>
            </a:r>
            <a:endParaRPr sz="30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57038" y="6367441"/>
            <a:ext cx="5224762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15" dirty="0">
                <a:latin typeface="Arial"/>
                <a:cs typeface="Arial"/>
                <a:hlinkClick r:id="rId3"/>
              </a:rPr>
              <a:t>h</a:t>
            </a:r>
            <a:r>
              <a:rPr sz="1800" b="1" spc="-25" dirty="0">
                <a:latin typeface="Arial"/>
                <a:cs typeface="Arial"/>
                <a:hlinkClick r:id="rId3"/>
              </a:rPr>
              <a:t>t</a:t>
            </a:r>
            <a:r>
              <a:rPr sz="1800" b="1" spc="-10" dirty="0">
                <a:latin typeface="Arial"/>
                <a:cs typeface="Arial"/>
                <a:hlinkClick r:id="rId3"/>
              </a:rPr>
              <a:t>t</a:t>
            </a:r>
            <a:r>
              <a:rPr sz="1800" b="1" spc="-15" dirty="0">
                <a:latin typeface="Arial"/>
                <a:cs typeface="Arial"/>
                <a:hlinkClick r:id="rId3"/>
              </a:rPr>
              <a:t>p</a:t>
            </a:r>
            <a:r>
              <a:rPr sz="1800" b="1" spc="-20" dirty="0">
                <a:latin typeface="Arial"/>
                <a:cs typeface="Arial"/>
                <a:hlinkClick r:id="rId3"/>
              </a:rPr>
              <a:t>:</a:t>
            </a:r>
            <a:r>
              <a:rPr sz="1800" b="1" spc="-5" dirty="0">
                <a:latin typeface="Arial"/>
                <a:cs typeface="Arial"/>
                <a:hlinkClick r:id="rId3"/>
              </a:rPr>
              <a:t>/</a:t>
            </a:r>
            <a:r>
              <a:rPr sz="1800" b="1" spc="-10" dirty="0">
                <a:latin typeface="Arial"/>
                <a:cs typeface="Arial"/>
                <a:hlinkClick r:id="rId3"/>
              </a:rPr>
              <a:t>/</a:t>
            </a:r>
            <a:r>
              <a:rPr sz="1800" b="1" spc="-15" dirty="0">
                <a:latin typeface="Arial"/>
                <a:cs typeface="Arial"/>
                <a:hlinkClick r:id="rId3"/>
              </a:rPr>
              <a:t>ww</a:t>
            </a:r>
            <a:r>
              <a:rPr sz="1800" b="1" spc="-85" dirty="0">
                <a:latin typeface="Arial"/>
                <a:cs typeface="Arial"/>
                <a:hlinkClick r:id="rId3"/>
              </a:rPr>
              <a:t>w</a:t>
            </a:r>
            <a:r>
              <a:rPr sz="1800" b="1" spc="-10" dirty="0">
                <a:latin typeface="Arial"/>
                <a:cs typeface="Arial"/>
                <a:hlinkClick r:id="rId3"/>
              </a:rPr>
              <a:t>.</a:t>
            </a:r>
            <a:r>
              <a:rPr sz="1800" b="1" spc="5" dirty="0">
                <a:latin typeface="Arial"/>
                <a:cs typeface="Arial"/>
                <a:hlinkClick r:id="rId3"/>
              </a:rPr>
              <a:t>c</a:t>
            </a:r>
            <a:r>
              <a:rPr sz="1800" b="1" spc="-10" dirty="0">
                <a:latin typeface="Arial"/>
                <a:cs typeface="Arial"/>
                <a:hlinkClick r:id="rId3"/>
              </a:rPr>
              <a:t>s</a:t>
            </a:r>
            <a:r>
              <a:rPr sz="1800" b="1" spc="-5" dirty="0">
                <a:latin typeface="Arial"/>
                <a:cs typeface="Arial"/>
                <a:hlinkClick r:id="rId3"/>
              </a:rPr>
              <a:t>.</a:t>
            </a:r>
            <a:r>
              <a:rPr sz="1800" b="1" spc="-20" dirty="0">
                <a:latin typeface="Arial"/>
                <a:cs typeface="Arial"/>
                <a:hlinkClick r:id="rId3"/>
              </a:rPr>
              <a:t>w</a:t>
            </a:r>
            <a:r>
              <a:rPr sz="1800" b="1" dirty="0">
                <a:latin typeface="Arial"/>
                <a:cs typeface="Arial"/>
                <a:hlinkClick r:id="rId3"/>
              </a:rPr>
              <a:t>i</a:t>
            </a:r>
            <a:r>
              <a:rPr sz="1800" b="1" spc="-10" dirty="0">
                <a:latin typeface="Arial"/>
                <a:cs typeface="Arial"/>
                <a:hlinkClick r:id="rId3"/>
              </a:rPr>
              <a:t>s</a:t>
            </a:r>
            <a:r>
              <a:rPr sz="1800" b="1" spc="5" dirty="0">
                <a:latin typeface="Arial"/>
                <a:cs typeface="Arial"/>
                <a:hlinkClick r:id="rId3"/>
              </a:rPr>
              <a:t>c</a:t>
            </a:r>
            <a:r>
              <a:rPr sz="1800" b="1" spc="-10" dirty="0">
                <a:latin typeface="Arial"/>
                <a:cs typeface="Arial"/>
                <a:hlinkClick r:id="rId3"/>
              </a:rPr>
              <a:t>.</a:t>
            </a:r>
            <a:r>
              <a:rPr sz="1800" b="1" spc="5" dirty="0">
                <a:latin typeface="Arial"/>
                <a:cs typeface="Arial"/>
                <a:hlinkClick r:id="rId3"/>
              </a:rPr>
              <a:t>e</a:t>
            </a:r>
            <a:r>
              <a:rPr sz="1800" b="1" spc="-20" dirty="0">
                <a:latin typeface="Arial"/>
                <a:cs typeface="Arial"/>
                <a:hlinkClick r:id="rId3"/>
              </a:rPr>
              <a:t>d</a:t>
            </a:r>
            <a:r>
              <a:rPr sz="1800" b="1" spc="-15" dirty="0">
                <a:latin typeface="Arial"/>
                <a:cs typeface="Arial"/>
                <a:hlinkClick r:id="rId3"/>
              </a:rPr>
              <a:t>u</a:t>
            </a:r>
            <a:r>
              <a:rPr sz="1800" b="1" spc="-5" dirty="0">
                <a:latin typeface="Arial"/>
                <a:cs typeface="Arial"/>
                <a:hlinkClick r:id="rId3"/>
              </a:rPr>
              <a:t>/~fis</a:t>
            </a:r>
            <a:r>
              <a:rPr sz="1800" b="1" spc="5" dirty="0">
                <a:latin typeface="Arial"/>
                <a:cs typeface="Arial"/>
                <a:hlinkClick r:id="rId3"/>
              </a:rPr>
              <a:t>c</a:t>
            </a:r>
            <a:r>
              <a:rPr sz="1800" b="1" spc="-5" dirty="0">
                <a:latin typeface="Arial"/>
                <a:cs typeface="Arial"/>
                <a:hlinkClick r:id="rId3"/>
              </a:rPr>
              <a:t>h</a:t>
            </a:r>
            <a:r>
              <a:rPr sz="1800" b="1" spc="5" dirty="0">
                <a:latin typeface="Arial"/>
                <a:cs typeface="Arial"/>
                <a:hlinkClick r:id="rId3"/>
              </a:rPr>
              <a:t>e</a:t>
            </a:r>
            <a:r>
              <a:rPr sz="1800" b="1" spc="-5" dirty="0">
                <a:latin typeface="Arial"/>
                <a:cs typeface="Arial"/>
                <a:hlinkClick r:id="rId3"/>
              </a:rPr>
              <a:t>r/cs</a:t>
            </a:r>
            <a:r>
              <a:rPr sz="1800" b="1" spc="5" dirty="0">
                <a:latin typeface="Arial"/>
                <a:cs typeface="Arial"/>
                <a:hlinkClick r:id="rId3"/>
              </a:rPr>
              <a:t>5</a:t>
            </a:r>
            <a:r>
              <a:rPr sz="1800" b="1" spc="-5" dirty="0">
                <a:latin typeface="Arial"/>
                <a:cs typeface="Arial"/>
                <a:hlinkClick r:id="rId3"/>
              </a:rPr>
              <a:t>36</a:t>
            </a:r>
            <a:r>
              <a:rPr sz="1800" b="1" spc="-5" dirty="0" smtClean="0">
                <a:latin typeface="Arial"/>
                <a:cs typeface="Arial"/>
                <a:hlinkClick r:id="rId3"/>
              </a:rPr>
              <a:t>.</a:t>
            </a:r>
            <a:r>
              <a:rPr lang="en-US" sz="1800" b="1" spc="-5" dirty="0" smtClean="0">
                <a:latin typeface="Arial"/>
                <a:cs typeface="Arial"/>
                <a:hlinkClick r:id="rId3"/>
              </a:rPr>
              <a:t>f18.</a:t>
            </a:r>
            <a:r>
              <a:rPr sz="1800" b="1" dirty="0" smtClean="0">
                <a:latin typeface="Arial"/>
                <a:cs typeface="Arial"/>
                <a:hlinkClick r:id="rId3"/>
              </a:rPr>
              <a:t>h</a:t>
            </a:r>
            <a:r>
              <a:rPr sz="1800" b="1" spc="-15" dirty="0" smtClean="0">
                <a:latin typeface="Arial"/>
                <a:cs typeface="Arial"/>
                <a:hlinkClick r:id="rId3"/>
              </a:rPr>
              <a:t>t</a:t>
            </a:r>
            <a:r>
              <a:rPr sz="1800" b="1" spc="5" dirty="0" smtClean="0">
                <a:latin typeface="Arial"/>
                <a:cs typeface="Arial"/>
                <a:hlinkClick r:id="rId3"/>
              </a:rPr>
              <a:t>m</a:t>
            </a:r>
            <a:r>
              <a:rPr sz="1800" b="1" spc="-5" dirty="0" smtClean="0">
                <a:latin typeface="Arial"/>
                <a:cs typeface="Arial"/>
                <a:hlinkClick r:id="rId3"/>
              </a:rPr>
              <a:t>l</a:t>
            </a:r>
            <a:endParaRPr sz="18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A</a:t>
            </a:r>
            <a:r>
              <a:rPr spc="-20" dirty="0">
                <a:solidFill>
                  <a:srgbClr val="FF0000"/>
                </a:solidFill>
              </a:rPr>
              <a:t>c</a:t>
            </a:r>
            <a:r>
              <a:rPr spc="-5" dirty="0">
                <a:solidFill>
                  <a:srgbClr val="FF0000"/>
                </a:solidFill>
              </a:rPr>
              <a:t>ad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m</a:t>
            </a:r>
            <a:r>
              <a:rPr spc="-15" dirty="0">
                <a:solidFill>
                  <a:srgbClr val="FF0000"/>
                </a:solidFill>
              </a:rPr>
              <a:t>ic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25" dirty="0">
                <a:solidFill>
                  <a:srgbClr val="FF0000"/>
                </a:solidFill>
              </a:rPr>
              <a:t>Mi</a:t>
            </a:r>
            <a:r>
              <a:rPr spc="-5" dirty="0">
                <a:solidFill>
                  <a:srgbClr val="FF0000"/>
                </a:solidFill>
              </a:rPr>
              <a:t>s</a:t>
            </a:r>
            <a:r>
              <a:rPr spc="-20" dirty="0">
                <a:solidFill>
                  <a:srgbClr val="FF0000"/>
                </a:solidFill>
              </a:rPr>
              <a:t>c</a:t>
            </a:r>
            <a:r>
              <a:rPr spc="-5" dirty="0">
                <a:solidFill>
                  <a:srgbClr val="FF0000"/>
                </a:solidFill>
              </a:rPr>
              <a:t>ondu</a:t>
            </a:r>
            <a:r>
              <a:rPr spc="-20" dirty="0">
                <a:solidFill>
                  <a:srgbClr val="FF0000"/>
                </a:solidFill>
              </a:rPr>
              <a:t>c</a:t>
            </a:r>
            <a:r>
              <a:rPr dirty="0">
                <a:solidFill>
                  <a:srgbClr val="FF0000"/>
                </a:solidFill>
              </a:rPr>
              <a:t>t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25" dirty="0">
                <a:solidFill>
                  <a:srgbClr val="FF0000"/>
                </a:solidFill>
              </a:rPr>
              <a:t>P</a:t>
            </a:r>
            <a:r>
              <a:rPr spc="-5" dirty="0">
                <a:solidFill>
                  <a:srgbClr val="FF0000"/>
                </a:solidFill>
              </a:rPr>
              <a:t>o</a:t>
            </a:r>
            <a:r>
              <a:rPr spc="-15" dirty="0">
                <a:solidFill>
                  <a:srgbClr val="FF0000"/>
                </a:solidFill>
              </a:rPr>
              <a:t>lic</a:t>
            </a:r>
            <a:r>
              <a:rPr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7630">
              <a:lnSpc>
                <a:spcPct val="100000"/>
              </a:lnSpc>
            </a:pPr>
            <a:fld id="{81D60167-4931-47E6-BA6A-407CBD079E47}" type="slidenum">
              <a:rPr dirty="0"/>
              <a:t>10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01688" y="1663583"/>
            <a:ext cx="5888355" cy="17400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262255" indent="-228600">
              <a:lnSpc>
                <a:spcPct val="99700"/>
              </a:lnSpc>
              <a:buSzPct val="66666"/>
              <a:buFont typeface="Courier"/>
              <a:buChar char="•"/>
              <a:tabLst>
                <a:tab pos="241300" algn="l"/>
              </a:tabLst>
            </a:pPr>
            <a:r>
              <a:rPr sz="3600" spc="-7" baseline="1157" dirty="0">
                <a:latin typeface="Lucida Sans"/>
                <a:cs typeface="Lucida Sans"/>
              </a:rPr>
              <a:t>Yo</a:t>
            </a:r>
            <a:r>
              <a:rPr sz="3600" baseline="1157" dirty="0">
                <a:latin typeface="Lucida Sans"/>
                <a:cs typeface="Lucida Sans"/>
              </a:rPr>
              <a:t>u</a:t>
            </a:r>
            <a:r>
              <a:rPr sz="3600" spc="-7" baseline="1157" dirty="0">
                <a:latin typeface="Lucida Sans"/>
                <a:cs typeface="Lucida Sans"/>
              </a:rPr>
              <a:t> </a:t>
            </a:r>
            <a:r>
              <a:rPr sz="3600" spc="-22" baseline="1157" dirty="0">
                <a:latin typeface="Lucida Sans"/>
                <a:cs typeface="Lucida Sans"/>
              </a:rPr>
              <a:t>must</a:t>
            </a:r>
            <a:r>
              <a:rPr sz="3600" spc="-15" baseline="1157" dirty="0">
                <a:latin typeface="Lucida Sans"/>
                <a:cs typeface="Lucida Sans"/>
              </a:rPr>
              <a:t> </a:t>
            </a:r>
            <a:r>
              <a:rPr sz="3600" spc="-7" baseline="1157" dirty="0">
                <a:latin typeface="Lucida Sans"/>
                <a:cs typeface="Lucida Sans"/>
              </a:rPr>
              <a:t>d</a:t>
            </a:r>
            <a:r>
              <a:rPr sz="3600" baseline="1157" dirty="0">
                <a:latin typeface="Lucida Sans"/>
                <a:cs typeface="Lucida Sans"/>
              </a:rPr>
              <a:t>o</a:t>
            </a:r>
            <a:r>
              <a:rPr sz="3600" spc="-7" baseline="1157" dirty="0">
                <a:latin typeface="Lucida Sans"/>
                <a:cs typeface="Lucida Sans"/>
              </a:rPr>
              <a:t> you</a:t>
            </a:r>
            <a:r>
              <a:rPr sz="3600" baseline="1157" dirty="0">
                <a:latin typeface="Lucida Sans"/>
                <a:cs typeface="Lucida Sans"/>
              </a:rPr>
              <a:t>r </a:t>
            </a:r>
            <a:r>
              <a:rPr sz="3600" spc="-30" baseline="1157" dirty="0">
                <a:latin typeface="Lucida Sans"/>
                <a:cs typeface="Lucida Sans"/>
              </a:rPr>
              <a:t>assignments</a:t>
            </a:r>
            <a:r>
              <a:rPr sz="3600" spc="-7" baseline="1157" dirty="0">
                <a:latin typeface="Lucida Sans"/>
                <a:cs typeface="Lucida Sans"/>
              </a:rPr>
              <a:t>—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no </a:t>
            </a:r>
            <a:r>
              <a:rPr sz="2400" spc="-5" dirty="0">
                <a:latin typeface="Lucida Sans"/>
                <a:cs typeface="Lucida Sans"/>
              </a:rPr>
              <a:t>copyin</a:t>
            </a:r>
            <a:r>
              <a:rPr sz="2400" dirty="0">
                <a:latin typeface="Lucida Sans"/>
                <a:cs typeface="Lucida Sans"/>
              </a:rPr>
              <a:t>g 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sharing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solutions.</a:t>
            </a:r>
          </a:p>
          <a:p>
            <a:pPr marL="241300" marR="5080" indent="-228600">
              <a:lnSpc>
                <a:spcPts val="2700"/>
              </a:lnSpc>
              <a:spcBef>
                <a:spcPts val="960"/>
              </a:spcBef>
              <a:buSzPct val="66666"/>
              <a:buFont typeface="Courier"/>
              <a:buChar char="•"/>
              <a:tabLst>
                <a:tab pos="241300" algn="l"/>
              </a:tabLst>
            </a:pPr>
            <a:r>
              <a:rPr sz="2400" spc="-5" dirty="0">
                <a:latin typeface="Lucida Sans"/>
                <a:cs typeface="Lucida Sans"/>
              </a:rPr>
              <a:t>Yo</a:t>
            </a:r>
            <a:r>
              <a:rPr sz="2400" dirty="0">
                <a:latin typeface="Lucida Sans"/>
                <a:cs typeface="Lucida Sans"/>
              </a:rPr>
              <a:t>u</a:t>
            </a:r>
            <a:r>
              <a:rPr sz="2400" spc="-13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may</a:t>
            </a:r>
            <a:r>
              <a:rPr sz="2400" spc="-13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discus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12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general</a:t>
            </a:r>
            <a:r>
              <a:rPr sz="2400" spc="-14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concept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12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and Ide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s</a:t>
            </a:r>
            <a:r>
              <a:rPr sz="2400" spc="-5" dirty="0" smtClean="0">
                <a:latin typeface="Lucida Sans"/>
                <a:cs typeface="Lucida Sans"/>
              </a:rPr>
              <a:t>.</a:t>
            </a:r>
            <a:endParaRPr sz="24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9387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600"/>
              </a:lnSpc>
            </a:pPr>
            <a:r>
              <a:rPr spc="-30" dirty="0">
                <a:solidFill>
                  <a:srgbClr val="FF0000"/>
                </a:solidFill>
              </a:rPr>
              <a:t>P</a:t>
            </a:r>
            <a:r>
              <a:rPr spc="-85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og</a:t>
            </a:r>
            <a:r>
              <a:rPr spc="-25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a</a:t>
            </a:r>
            <a:r>
              <a:rPr dirty="0">
                <a:solidFill>
                  <a:srgbClr val="FF0000"/>
                </a:solidFill>
              </a:rPr>
              <a:t>m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&amp;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35" dirty="0">
                <a:solidFill>
                  <a:srgbClr val="FF0000"/>
                </a:solidFill>
              </a:rPr>
              <a:t>H</a:t>
            </a:r>
            <a:r>
              <a:rPr spc="-5" dirty="0">
                <a:solidFill>
                  <a:srgbClr val="FF0000"/>
                </a:solidFill>
              </a:rPr>
              <a:t>om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wo</a:t>
            </a:r>
            <a:r>
              <a:rPr spc="-25" dirty="0">
                <a:solidFill>
                  <a:srgbClr val="FF0000"/>
                </a:solidFill>
              </a:rPr>
              <a:t>r</a:t>
            </a:r>
            <a:r>
              <a:rPr dirty="0">
                <a:solidFill>
                  <a:srgbClr val="FF0000"/>
                </a:solidFill>
              </a:rPr>
              <a:t>k</a:t>
            </a:r>
            <a:r>
              <a:rPr spc="-5" dirty="0">
                <a:solidFill>
                  <a:srgbClr val="FF0000"/>
                </a:solidFill>
              </a:rPr>
              <a:t> Lat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-10" dirty="0">
                <a:solidFill>
                  <a:srgbClr val="FF0000"/>
                </a:solidFill>
              </a:rPr>
              <a:t> </a:t>
            </a:r>
            <a:r>
              <a:rPr spc="-25" dirty="0">
                <a:solidFill>
                  <a:srgbClr val="FF0000"/>
                </a:solidFill>
              </a:rPr>
              <a:t>Policy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763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01688" y="2137887"/>
            <a:ext cx="5878830" cy="69184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217804" indent="-228600">
              <a:lnSpc>
                <a:spcPts val="2700"/>
              </a:lnSpc>
              <a:buSzPct val="66666"/>
              <a:buFont typeface="Courier"/>
              <a:buChar char="•"/>
              <a:tabLst>
                <a:tab pos="241300" algn="l"/>
              </a:tabLst>
            </a:pPr>
            <a:r>
              <a:rPr lang="en-US" sz="2400" spc="-25" dirty="0" smtClean="0">
                <a:latin typeface="Lucida Sans"/>
                <a:cs typeface="Lucida Sans"/>
              </a:rPr>
              <a:t>Assignments are due on their assigned date unless </a:t>
            </a:r>
            <a:r>
              <a:rPr lang="en-US" sz="2400" dirty="0" smtClean="0">
                <a:latin typeface="Lucida Sans"/>
                <a:cs typeface="Lucida Sans"/>
              </a:rPr>
              <a:t>a later date is approved in advance by the instructor, TA or grader.</a:t>
            </a:r>
            <a:endParaRPr sz="2400" dirty="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19"/>
              </a:spcBef>
            </a:pPr>
            <a:endParaRPr sz="25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App</a:t>
            </a:r>
            <a:r>
              <a:rPr sz="3600" b="1" spc="-8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ox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mat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Gr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="1" spc="-204" dirty="0">
                <a:solidFill>
                  <a:srgbClr val="FF0000"/>
                </a:solidFill>
                <a:latin typeface="Times New Roman"/>
                <a:cs typeface="Times New Roman"/>
              </a:rPr>
              <a:t>W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h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ts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469900">
              <a:lnSpc>
                <a:spcPts val="2690"/>
              </a:lnSpc>
              <a:spcBef>
                <a:spcPts val="1585"/>
              </a:spcBef>
              <a:tabLst>
                <a:tab pos="2374900" algn="l"/>
              </a:tabLst>
            </a:pPr>
            <a:r>
              <a:rPr sz="2400" spc="-5" dirty="0">
                <a:latin typeface="Lucida Sans"/>
                <a:cs typeface="Lucida Sans"/>
              </a:rPr>
              <a:t>Progra</a:t>
            </a:r>
            <a:r>
              <a:rPr sz="2400" dirty="0">
                <a:latin typeface="Lucida Sans"/>
                <a:cs typeface="Lucida Sans"/>
              </a:rPr>
              <a:t>m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1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-	</a:t>
            </a:r>
            <a:r>
              <a:rPr sz="2400" spc="-5" dirty="0">
                <a:latin typeface="Lucida Sans"/>
                <a:cs typeface="Lucida Sans"/>
              </a:rPr>
              <a:t>Cross</a:t>
            </a:r>
            <a:r>
              <a:rPr sz="2400" dirty="0">
                <a:latin typeface="Lucida Sans"/>
                <a:cs typeface="Lucida Sans"/>
              </a:rPr>
              <a:t>-</a:t>
            </a:r>
            <a:r>
              <a:rPr sz="2400" spc="-15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Reference</a:t>
            </a:r>
            <a:endParaRPr sz="2400" dirty="0">
              <a:latin typeface="Lucida Sans"/>
              <a:cs typeface="Lucida Sans"/>
            </a:endParaRPr>
          </a:p>
          <a:p>
            <a:pPr marL="2394585">
              <a:lnSpc>
                <a:spcPts val="2690"/>
              </a:lnSpc>
            </a:pPr>
            <a:r>
              <a:rPr sz="2400" spc="-5" dirty="0">
                <a:latin typeface="Lucida Sans"/>
                <a:cs typeface="Lucida Sans"/>
              </a:rPr>
              <a:t>Analysi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8%</a:t>
            </a:r>
            <a:endParaRPr sz="2400" dirty="0">
              <a:latin typeface="Lucida Sans"/>
              <a:cs typeface="Lucida Sans"/>
            </a:endParaRPr>
          </a:p>
          <a:p>
            <a:pPr marL="469900">
              <a:lnSpc>
                <a:spcPct val="100000"/>
              </a:lnSpc>
              <a:spcBef>
                <a:spcPts val="325"/>
              </a:spcBef>
              <a:tabLst>
                <a:tab pos="2373630" algn="l"/>
              </a:tabLst>
            </a:pPr>
            <a:r>
              <a:rPr sz="2400" spc="-5" dirty="0">
                <a:latin typeface="Lucida Sans"/>
                <a:cs typeface="Lucida Sans"/>
              </a:rPr>
              <a:t>Progr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25" dirty="0">
                <a:latin typeface="Lucida Sans"/>
                <a:cs typeface="Lucida Sans"/>
              </a:rPr>
              <a:t>m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2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-	</a:t>
            </a:r>
            <a:r>
              <a:rPr sz="2400" spc="-20" dirty="0">
                <a:latin typeface="Lucida Sans"/>
                <a:cs typeface="Lucida Sans"/>
              </a:rPr>
              <a:t>Sca</a:t>
            </a:r>
            <a:r>
              <a:rPr sz="2400" spc="-10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ne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12%</a:t>
            </a:r>
            <a:endParaRPr sz="2400" dirty="0">
              <a:latin typeface="Lucida Sans"/>
              <a:cs typeface="Lucida Sans"/>
            </a:endParaRPr>
          </a:p>
          <a:p>
            <a:pPr marL="469900">
              <a:lnSpc>
                <a:spcPct val="100000"/>
              </a:lnSpc>
              <a:spcBef>
                <a:spcPts val="320"/>
              </a:spcBef>
              <a:tabLst>
                <a:tab pos="2373630" algn="l"/>
              </a:tabLst>
            </a:pPr>
            <a:r>
              <a:rPr sz="2400" spc="-5" dirty="0">
                <a:latin typeface="Lucida Sans"/>
                <a:cs typeface="Lucida Sans"/>
              </a:rPr>
              <a:t>Progr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25" dirty="0">
                <a:latin typeface="Lucida Sans"/>
                <a:cs typeface="Lucida Sans"/>
              </a:rPr>
              <a:t>m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3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-	</a:t>
            </a:r>
            <a:r>
              <a:rPr sz="2400" spc="-5" dirty="0">
                <a:latin typeface="Lucida Sans"/>
                <a:cs typeface="Lucida Sans"/>
              </a:rPr>
              <a:t>P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rse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12%</a:t>
            </a:r>
            <a:endParaRPr sz="2400" dirty="0">
              <a:latin typeface="Lucida Sans"/>
              <a:cs typeface="Lucida Sans"/>
            </a:endParaRPr>
          </a:p>
          <a:p>
            <a:pPr marL="469900">
              <a:lnSpc>
                <a:spcPct val="100000"/>
              </a:lnSpc>
              <a:spcBef>
                <a:spcPts val="310"/>
              </a:spcBef>
              <a:tabLst>
                <a:tab pos="2373630" algn="l"/>
              </a:tabLst>
            </a:pPr>
            <a:r>
              <a:rPr sz="2400" spc="-5" dirty="0">
                <a:latin typeface="Lucida Sans"/>
                <a:cs typeface="Lucida Sans"/>
              </a:rPr>
              <a:t>Progr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25" dirty="0">
                <a:latin typeface="Lucida Sans"/>
                <a:cs typeface="Lucida Sans"/>
              </a:rPr>
              <a:t>m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4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-	</a:t>
            </a:r>
            <a:r>
              <a:rPr sz="2400" spc="-5" dirty="0">
                <a:latin typeface="Lucida Sans"/>
                <a:cs typeface="Lucida Sans"/>
              </a:rPr>
              <a:t>Typ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25" dirty="0">
                <a:latin typeface="Lucida Sans"/>
                <a:cs typeface="Lucida Sans"/>
              </a:rPr>
              <a:t>Ch</a:t>
            </a:r>
            <a:r>
              <a:rPr sz="2400" spc="-10" dirty="0">
                <a:latin typeface="Lucida Sans"/>
                <a:cs typeface="Lucida Sans"/>
              </a:rPr>
              <a:t>ecke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12%</a:t>
            </a:r>
            <a:endParaRPr sz="2400" dirty="0">
              <a:latin typeface="Lucida Sans"/>
              <a:cs typeface="Lucida Sans"/>
            </a:endParaRPr>
          </a:p>
          <a:p>
            <a:pPr marL="469900">
              <a:lnSpc>
                <a:spcPct val="100000"/>
              </a:lnSpc>
              <a:spcBef>
                <a:spcPts val="320"/>
              </a:spcBef>
              <a:tabLst>
                <a:tab pos="2373630" algn="l"/>
              </a:tabLst>
            </a:pPr>
            <a:r>
              <a:rPr sz="2400" spc="-20" dirty="0">
                <a:latin typeface="Lucida Sans"/>
                <a:cs typeface="Lucida Sans"/>
              </a:rPr>
              <a:t>Pro</a:t>
            </a:r>
            <a:r>
              <a:rPr sz="2400" spc="-15" dirty="0">
                <a:latin typeface="Lucida Sans"/>
                <a:cs typeface="Lucida Sans"/>
              </a:rPr>
              <a:t>g</a:t>
            </a:r>
            <a:r>
              <a:rPr sz="2400" spc="-5" dirty="0">
                <a:latin typeface="Lucida Sans"/>
                <a:cs typeface="Lucida Sans"/>
              </a:rPr>
              <a:t>r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spc="-25" dirty="0">
                <a:latin typeface="Lucida Sans"/>
                <a:cs typeface="Lucida Sans"/>
              </a:rPr>
              <a:t>m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5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-	</a:t>
            </a:r>
            <a:r>
              <a:rPr sz="2400" spc="-5" dirty="0">
                <a:latin typeface="Lucida Sans"/>
                <a:cs typeface="Lucida Sans"/>
              </a:rPr>
              <a:t>Cod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G</a:t>
            </a:r>
            <a:r>
              <a:rPr sz="2400" spc="-5" dirty="0">
                <a:latin typeface="Lucida Sans"/>
                <a:cs typeface="Lucida Sans"/>
              </a:rPr>
              <a:t>en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r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to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1</a:t>
            </a:r>
            <a:r>
              <a:rPr sz="2400" dirty="0">
                <a:latin typeface="Lucida Sans"/>
                <a:cs typeface="Lucida Sans"/>
              </a:rPr>
              <a:t>2%</a:t>
            </a:r>
          </a:p>
          <a:p>
            <a:pPr marL="469900">
              <a:lnSpc>
                <a:spcPct val="100000"/>
              </a:lnSpc>
              <a:spcBef>
                <a:spcPts val="320"/>
              </a:spcBef>
              <a:tabLst>
                <a:tab pos="2731135" algn="l"/>
              </a:tabLst>
            </a:pPr>
            <a:r>
              <a:rPr sz="2400" spc="-25" dirty="0">
                <a:latin typeface="Lucida Sans"/>
                <a:cs typeface="Lucida Sans"/>
              </a:rPr>
              <a:t>Home</a:t>
            </a:r>
            <a:r>
              <a:rPr sz="2400" spc="-10" dirty="0">
                <a:latin typeface="Lucida Sans"/>
                <a:cs typeface="Lucida Sans"/>
              </a:rPr>
              <a:t>w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k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#</a:t>
            </a:r>
            <a:r>
              <a:rPr sz="2400" dirty="0">
                <a:latin typeface="Lucida Sans"/>
                <a:cs typeface="Lucida Sans"/>
              </a:rPr>
              <a:t>1	</a:t>
            </a:r>
            <a:r>
              <a:rPr lang="en-US" sz="2400" spc="-5" dirty="0" smtClean="0">
                <a:latin typeface="Lucida Sans"/>
                <a:cs typeface="Lucida Sans"/>
              </a:rPr>
              <a:t>4</a:t>
            </a:r>
            <a:r>
              <a:rPr sz="2400" spc="-5" dirty="0" smtClean="0">
                <a:latin typeface="Lucida Sans"/>
                <a:cs typeface="Lucida Sans"/>
              </a:rPr>
              <a:t>%</a:t>
            </a:r>
            <a:endParaRPr lang="en-US" sz="2400" spc="-5" dirty="0" smtClean="0">
              <a:latin typeface="Lucida Sans"/>
              <a:cs typeface="Lucida Sans"/>
            </a:endParaRPr>
          </a:p>
          <a:p>
            <a:pPr marL="469900">
              <a:spcBef>
                <a:spcPts val="320"/>
              </a:spcBef>
              <a:tabLst>
                <a:tab pos="2731135" algn="l"/>
              </a:tabLst>
            </a:pPr>
            <a:r>
              <a:rPr lang="en-US" sz="2400" spc="-25" dirty="0">
                <a:latin typeface="Lucida Sans"/>
                <a:cs typeface="Lucida Sans"/>
              </a:rPr>
              <a:t>Home</a:t>
            </a:r>
            <a:r>
              <a:rPr lang="en-US" sz="2400" spc="-10" dirty="0">
                <a:latin typeface="Lucida Sans"/>
                <a:cs typeface="Lucida Sans"/>
              </a:rPr>
              <a:t>w</a:t>
            </a:r>
            <a:r>
              <a:rPr lang="en-US" sz="2400" spc="-15" dirty="0">
                <a:latin typeface="Lucida Sans"/>
                <a:cs typeface="Lucida Sans"/>
              </a:rPr>
              <a:t>o</a:t>
            </a:r>
            <a:r>
              <a:rPr lang="en-US" sz="2400" spc="-5" dirty="0">
                <a:latin typeface="Lucida Sans"/>
                <a:cs typeface="Lucida Sans"/>
              </a:rPr>
              <a:t>r</a:t>
            </a:r>
            <a:r>
              <a:rPr lang="en-US" sz="2400" dirty="0">
                <a:latin typeface="Lucida Sans"/>
                <a:cs typeface="Lucida Sans"/>
              </a:rPr>
              <a:t>k</a:t>
            </a:r>
            <a:r>
              <a:rPr lang="en-US" sz="2400" spc="-10" dirty="0">
                <a:latin typeface="Lucida Sans"/>
                <a:cs typeface="Lucida Sans"/>
              </a:rPr>
              <a:t> </a:t>
            </a:r>
            <a:r>
              <a:rPr lang="en-US" sz="2400" spc="-5" dirty="0" smtClean="0">
                <a:latin typeface="Lucida Sans"/>
                <a:cs typeface="Lucida Sans"/>
              </a:rPr>
              <a:t>#</a:t>
            </a:r>
            <a:r>
              <a:rPr lang="en-US" sz="2400" dirty="0" smtClean="0">
                <a:latin typeface="Lucida Sans"/>
                <a:cs typeface="Lucida Sans"/>
              </a:rPr>
              <a:t>2</a:t>
            </a:r>
            <a:r>
              <a:rPr lang="en-US" sz="2400" dirty="0">
                <a:latin typeface="Lucida Sans"/>
                <a:cs typeface="Lucida Sans"/>
              </a:rPr>
              <a:t>	</a:t>
            </a:r>
            <a:r>
              <a:rPr lang="en-US" sz="2400" spc="-5" dirty="0" smtClean="0">
                <a:latin typeface="Lucida Sans"/>
                <a:cs typeface="Lucida Sans"/>
              </a:rPr>
              <a:t>4%</a:t>
            </a:r>
          </a:p>
          <a:p>
            <a:pPr marL="469900">
              <a:spcBef>
                <a:spcPts val="320"/>
              </a:spcBef>
              <a:tabLst>
                <a:tab pos="2731135" algn="l"/>
              </a:tabLst>
            </a:pPr>
            <a:r>
              <a:rPr lang="en-US" sz="2400" spc="-25" dirty="0" smtClean="0">
                <a:latin typeface="Lucida Sans"/>
                <a:cs typeface="Lucida Sans"/>
              </a:rPr>
              <a:t>Home</a:t>
            </a:r>
            <a:r>
              <a:rPr lang="en-US" sz="2400" spc="-10" dirty="0" smtClean="0">
                <a:latin typeface="Lucida Sans"/>
                <a:cs typeface="Lucida Sans"/>
              </a:rPr>
              <a:t>w</a:t>
            </a:r>
            <a:r>
              <a:rPr lang="en-US" sz="2400" spc="-15" dirty="0" smtClean="0">
                <a:latin typeface="Lucida Sans"/>
                <a:cs typeface="Lucida Sans"/>
              </a:rPr>
              <a:t>o</a:t>
            </a:r>
            <a:r>
              <a:rPr lang="en-US" sz="2400" spc="-5" dirty="0" smtClean="0">
                <a:latin typeface="Lucida Sans"/>
                <a:cs typeface="Lucida Sans"/>
              </a:rPr>
              <a:t>r</a:t>
            </a:r>
            <a:r>
              <a:rPr lang="en-US" sz="2400" dirty="0" smtClean="0">
                <a:latin typeface="Lucida Sans"/>
                <a:cs typeface="Lucida Sans"/>
              </a:rPr>
              <a:t>k</a:t>
            </a:r>
            <a:r>
              <a:rPr lang="en-US" sz="2400" spc="-10" dirty="0" smtClean="0">
                <a:latin typeface="Lucida Sans"/>
                <a:cs typeface="Lucida Sans"/>
              </a:rPr>
              <a:t> </a:t>
            </a:r>
            <a:r>
              <a:rPr lang="en-US" sz="2400" spc="-5" dirty="0" smtClean="0">
                <a:latin typeface="Lucida Sans"/>
                <a:cs typeface="Lucida Sans"/>
              </a:rPr>
              <a:t>#</a:t>
            </a:r>
            <a:r>
              <a:rPr lang="en-US" sz="2400" dirty="0" smtClean="0">
                <a:latin typeface="Lucida Sans"/>
                <a:cs typeface="Lucida Sans"/>
              </a:rPr>
              <a:t>3</a:t>
            </a:r>
            <a:r>
              <a:rPr lang="en-US" sz="2400" dirty="0">
                <a:latin typeface="Lucida Sans"/>
                <a:cs typeface="Lucida Sans"/>
              </a:rPr>
              <a:t>	</a:t>
            </a:r>
            <a:r>
              <a:rPr lang="en-US" sz="2400" spc="-5" dirty="0" smtClean="0">
                <a:latin typeface="Lucida Sans"/>
                <a:cs typeface="Lucida Sans"/>
              </a:rPr>
              <a:t>4%</a:t>
            </a:r>
            <a:endParaRPr sz="2400" dirty="0">
              <a:latin typeface="Lucida Sans"/>
              <a:cs typeface="Lucida Sans"/>
            </a:endParaRPr>
          </a:p>
          <a:p>
            <a:pPr marL="469900">
              <a:lnSpc>
                <a:spcPct val="100000"/>
              </a:lnSpc>
              <a:spcBef>
                <a:spcPts val="310"/>
              </a:spcBef>
              <a:tabLst>
                <a:tab pos="2797175" algn="l"/>
              </a:tabLst>
            </a:pPr>
            <a:r>
              <a:rPr sz="2400" spc="-5" dirty="0">
                <a:latin typeface="Lucida Sans"/>
                <a:cs typeface="Lucida Sans"/>
              </a:rPr>
              <a:t>Midter</a:t>
            </a:r>
            <a:r>
              <a:rPr sz="2400" dirty="0">
                <a:latin typeface="Lucida Sans"/>
                <a:cs typeface="Lucida Sans"/>
              </a:rPr>
              <a:t>m </a:t>
            </a:r>
            <a:r>
              <a:rPr sz="2400" spc="-5" dirty="0">
                <a:latin typeface="Lucida Sans"/>
                <a:cs typeface="Lucida Sans"/>
              </a:rPr>
              <a:t>Exa</a:t>
            </a:r>
            <a:r>
              <a:rPr sz="2400" dirty="0">
                <a:latin typeface="Lucida Sans"/>
                <a:cs typeface="Lucida Sans"/>
              </a:rPr>
              <a:t>m	</a:t>
            </a:r>
            <a:r>
              <a:rPr sz="2400" spc="-5" dirty="0" smtClean="0">
                <a:latin typeface="Lucida Sans"/>
                <a:cs typeface="Lucida Sans"/>
              </a:rPr>
              <a:t>1</a:t>
            </a:r>
            <a:r>
              <a:rPr lang="en-US" sz="2400" spc="-5" dirty="0" smtClean="0">
                <a:latin typeface="Lucida Sans"/>
                <a:cs typeface="Lucida Sans"/>
              </a:rPr>
              <a:t>6</a:t>
            </a:r>
            <a:r>
              <a:rPr sz="2400" spc="-5" dirty="0" smtClean="0">
                <a:latin typeface="Lucida Sans"/>
                <a:cs typeface="Lucida Sans"/>
              </a:rPr>
              <a:t>%</a:t>
            </a:r>
            <a:endParaRPr sz="2400" dirty="0">
              <a:latin typeface="Lucida Sans"/>
              <a:cs typeface="Lucida Sans"/>
            </a:endParaRPr>
          </a:p>
          <a:p>
            <a:pPr marL="469900">
              <a:lnSpc>
                <a:spcPct val="100000"/>
              </a:lnSpc>
              <a:spcBef>
                <a:spcPts val="320"/>
              </a:spcBef>
              <a:tabLst>
                <a:tab pos="4897120" algn="l"/>
              </a:tabLst>
            </a:pPr>
            <a:r>
              <a:rPr sz="2400" spc="-5" dirty="0">
                <a:latin typeface="Lucida Sans"/>
                <a:cs typeface="Lucida Sans"/>
              </a:rPr>
              <a:t>Fina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 Exa</a:t>
            </a:r>
            <a:r>
              <a:rPr sz="2400" dirty="0">
                <a:latin typeface="Lucida Sans"/>
                <a:cs typeface="Lucida Sans"/>
              </a:rPr>
              <a:t>m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(non</a:t>
            </a:r>
            <a:r>
              <a:rPr sz="2400" dirty="0">
                <a:latin typeface="Lucida Sans"/>
                <a:cs typeface="Lucida Sans"/>
              </a:rPr>
              <a:t>-</a:t>
            </a:r>
            <a:r>
              <a:rPr sz="2400" spc="-15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cumulative</a:t>
            </a:r>
            <a:r>
              <a:rPr sz="2400" spc="-10" dirty="0">
                <a:latin typeface="Lucida Sans"/>
                <a:cs typeface="Lucida Sans"/>
              </a:rPr>
              <a:t>)</a:t>
            </a:r>
            <a:r>
              <a:rPr sz="2400" dirty="0">
                <a:latin typeface="Lucida Sans"/>
                <a:cs typeface="Lucida Sans"/>
              </a:rPr>
              <a:t>	</a:t>
            </a:r>
            <a:r>
              <a:rPr sz="2400" spc="-5" dirty="0" smtClean="0">
                <a:latin typeface="Lucida Sans"/>
                <a:cs typeface="Lucida Sans"/>
              </a:rPr>
              <a:t>1</a:t>
            </a:r>
            <a:r>
              <a:rPr lang="en-US" sz="2400" spc="-5" dirty="0" smtClean="0">
                <a:latin typeface="Lucida Sans"/>
                <a:cs typeface="Lucida Sans"/>
              </a:rPr>
              <a:t>6</a:t>
            </a:r>
            <a:r>
              <a:rPr sz="2400" spc="-5" dirty="0" smtClean="0">
                <a:latin typeface="Lucida Sans"/>
                <a:cs typeface="Lucida Sans"/>
              </a:rPr>
              <a:t>%</a:t>
            </a:r>
            <a:endParaRPr sz="24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305"/>
              </a:lnSpc>
            </a:pPr>
            <a:r>
              <a:rPr spc="-25" dirty="0">
                <a:solidFill>
                  <a:srgbClr val="FF0000"/>
                </a:solidFill>
              </a:rPr>
              <a:t>P</a:t>
            </a:r>
            <a:r>
              <a:rPr spc="-5" dirty="0">
                <a:solidFill>
                  <a:srgbClr val="FF0000"/>
                </a:solidFill>
              </a:rPr>
              <a:t>a</a:t>
            </a:r>
            <a:r>
              <a:rPr spc="-20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tn</a:t>
            </a:r>
            <a:r>
              <a:rPr spc="-20" dirty="0">
                <a:solidFill>
                  <a:srgbClr val="FF0000"/>
                </a:solidFill>
              </a:rPr>
              <a:t>er</a:t>
            </a:r>
            <a:r>
              <a:rPr spc="-5" dirty="0">
                <a:solidFill>
                  <a:srgbClr val="FF0000"/>
                </a:solidFill>
              </a:rPr>
              <a:t>sh</a:t>
            </a:r>
            <a:r>
              <a:rPr spc="-10" dirty="0">
                <a:solidFill>
                  <a:srgbClr val="FF0000"/>
                </a:solidFill>
              </a:rPr>
              <a:t>i</a:t>
            </a:r>
            <a:r>
              <a:rPr dirty="0">
                <a:solidFill>
                  <a:srgbClr val="FF0000"/>
                </a:solidFill>
              </a:rPr>
              <a:t>p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25" dirty="0">
                <a:solidFill>
                  <a:srgbClr val="FF0000"/>
                </a:solidFill>
              </a:rPr>
              <a:t>P</a:t>
            </a:r>
            <a:r>
              <a:rPr spc="-5" dirty="0">
                <a:solidFill>
                  <a:srgbClr val="FF0000"/>
                </a:solidFill>
              </a:rPr>
              <a:t>o</a:t>
            </a:r>
            <a:r>
              <a:rPr spc="-15" dirty="0">
                <a:solidFill>
                  <a:srgbClr val="FF0000"/>
                </a:solidFill>
              </a:rPr>
              <a:t>lic</a:t>
            </a:r>
            <a:r>
              <a:rPr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7630">
              <a:lnSpc>
                <a:spcPct val="100000"/>
              </a:lnSpc>
            </a:pPr>
            <a:fld id="{81D60167-4931-47E6-BA6A-407CBD079E47}" type="slidenum">
              <a:rPr dirty="0"/>
              <a:t>12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01688" y="1680687"/>
            <a:ext cx="5889625" cy="10425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367030" indent="-228600">
              <a:lnSpc>
                <a:spcPts val="2700"/>
              </a:lnSpc>
              <a:spcBef>
                <a:spcPts val="900"/>
              </a:spcBef>
              <a:buSzPct val="66666"/>
              <a:buFont typeface="Courier"/>
              <a:buChar char="•"/>
              <a:tabLst>
                <a:tab pos="241300" algn="l"/>
              </a:tabLst>
            </a:pPr>
            <a:r>
              <a:rPr sz="2400" spc="-5" dirty="0" smtClean="0">
                <a:latin typeface="Lucida Sans"/>
                <a:cs typeface="Lucida Sans"/>
              </a:rPr>
              <a:t>Progr</a:t>
            </a:r>
            <a:r>
              <a:rPr sz="2400" dirty="0" smtClean="0">
                <a:latin typeface="Lucida Sans"/>
                <a:cs typeface="Lucida Sans"/>
              </a:rPr>
              <a:t>a</a:t>
            </a:r>
            <a:r>
              <a:rPr sz="2400" spc="-30" dirty="0" smtClean="0">
                <a:latin typeface="Lucida Sans"/>
                <a:cs typeface="Lucida Sans"/>
              </a:rPr>
              <a:t>m</a:t>
            </a:r>
            <a:r>
              <a:rPr sz="2400" spc="-15" dirty="0" smtClean="0">
                <a:latin typeface="Lucida Sans"/>
                <a:cs typeface="Lucida Sans"/>
              </a:rPr>
              <a:t>s</a:t>
            </a:r>
            <a:r>
              <a:rPr sz="2400" spc="-10" dirty="0" smtClean="0">
                <a:latin typeface="Lucida Sans"/>
                <a:cs typeface="Lucida Sans"/>
              </a:rPr>
              <a:t> </a:t>
            </a:r>
            <a:r>
              <a:rPr sz="2400" spc="-5" dirty="0" smtClean="0">
                <a:latin typeface="Lucida Sans"/>
                <a:cs typeface="Lucida Sans"/>
              </a:rPr>
              <a:t>ma</a:t>
            </a:r>
            <a:r>
              <a:rPr sz="2400" dirty="0" smtClean="0">
                <a:latin typeface="Lucida Sans"/>
                <a:cs typeface="Lucida Sans"/>
              </a:rPr>
              <a:t>y </a:t>
            </a:r>
            <a:r>
              <a:rPr sz="2400" spc="-10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do</a:t>
            </a:r>
            <a:r>
              <a:rPr sz="2400" spc="10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10" dirty="0">
                <a:latin typeface="Lucida Sans"/>
                <a:cs typeface="Lucida Sans"/>
              </a:rPr>
              <a:t>i</a:t>
            </a:r>
            <a:r>
              <a:rPr sz="2400" spc="-20" dirty="0">
                <a:latin typeface="Lucida Sans"/>
                <a:cs typeface="Lucida Sans"/>
              </a:rPr>
              <a:t>n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spc="-10" dirty="0">
                <a:latin typeface="Lucida Sans"/>
                <a:cs typeface="Lucida Sans"/>
              </a:rPr>
              <a:t>iv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spc="-25" dirty="0">
                <a:latin typeface="Lucida Sans"/>
                <a:cs typeface="Lucida Sans"/>
              </a:rPr>
              <a:t>u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spc="-10" dirty="0">
                <a:latin typeface="Lucida Sans"/>
                <a:cs typeface="Lucida Sans"/>
              </a:rPr>
              <a:t>l</a:t>
            </a:r>
            <a:r>
              <a:rPr sz="2400" dirty="0">
                <a:latin typeface="Lucida Sans"/>
                <a:cs typeface="Lucida Sans"/>
              </a:rPr>
              <a:t>ly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500" i="1" spc="-80" dirty="0">
                <a:latin typeface="Lucida Sans"/>
                <a:cs typeface="Lucida Sans"/>
              </a:rPr>
              <a:t>or</a:t>
            </a:r>
            <a:r>
              <a:rPr sz="2500" i="1" spc="-4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spc="-20" dirty="0">
                <a:latin typeface="Lucida Sans"/>
                <a:cs typeface="Lucida Sans"/>
              </a:rPr>
              <a:t>w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 per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tea</a:t>
            </a:r>
            <a:r>
              <a:rPr sz="2400" spc="-20" dirty="0">
                <a:latin typeface="Lucida Sans"/>
                <a:cs typeface="Lucida Sans"/>
              </a:rPr>
              <a:t>ms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(you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choice).</a:t>
            </a:r>
            <a:endParaRPr sz="24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Compilers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4015" marR="227965">
              <a:lnSpc>
                <a:spcPts val="3000"/>
              </a:lnSpc>
            </a:pPr>
            <a:r>
              <a:rPr spc="-20" dirty="0"/>
              <a:t>Compilers</a:t>
            </a:r>
            <a:r>
              <a:rPr spc="-10" dirty="0"/>
              <a:t> </a:t>
            </a:r>
            <a:r>
              <a:rPr spc="-15" dirty="0"/>
              <a:t>are</a:t>
            </a:r>
            <a:r>
              <a:rPr dirty="0"/>
              <a:t> </a:t>
            </a:r>
            <a:r>
              <a:rPr spc="-20" dirty="0"/>
              <a:t>fundamental </a:t>
            </a:r>
            <a:r>
              <a:rPr spc="-15" dirty="0"/>
              <a:t>to</a:t>
            </a:r>
            <a:r>
              <a:rPr spc="-20" dirty="0"/>
              <a:t> modern</a:t>
            </a:r>
            <a:r>
              <a:rPr spc="-10" dirty="0"/>
              <a:t> </a:t>
            </a:r>
            <a:r>
              <a:rPr spc="-15" dirty="0"/>
              <a:t>co</a:t>
            </a:r>
            <a:r>
              <a:rPr spc="-20" dirty="0"/>
              <a:t>mputing.</a:t>
            </a:r>
          </a:p>
          <a:p>
            <a:pPr marL="374015" marR="183515">
              <a:lnSpc>
                <a:spcPts val="3000"/>
              </a:lnSpc>
              <a:spcBef>
                <a:spcPts val="900"/>
              </a:spcBef>
            </a:pPr>
            <a:r>
              <a:rPr spc="-25" dirty="0"/>
              <a:t>The</a:t>
            </a:r>
            <a:r>
              <a:rPr spc="-15" dirty="0"/>
              <a:t>y</a:t>
            </a:r>
            <a:r>
              <a:rPr spc="5" dirty="0"/>
              <a:t> </a:t>
            </a:r>
            <a:r>
              <a:rPr spc="-20" dirty="0"/>
              <a:t>ac</a:t>
            </a:r>
            <a:r>
              <a:rPr spc="-15" dirty="0"/>
              <a:t>t</a:t>
            </a:r>
            <a:r>
              <a:rPr spc="5" dirty="0"/>
              <a:t> </a:t>
            </a:r>
            <a:r>
              <a:rPr spc="-25" dirty="0"/>
              <a:t>a</a:t>
            </a:r>
            <a:r>
              <a:rPr spc="-15" dirty="0"/>
              <a:t>s</a:t>
            </a:r>
            <a:r>
              <a:rPr spc="5" dirty="0"/>
              <a:t> </a:t>
            </a:r>
            <a:r>
              <a:rPr sz="2950" i="1" spc="-135" dirty="0">
                <a:latin typeface="Lucida Sans"/>
                <a:cs typeface="Lucida Sans"/>
              </a:rPr>
              <a:t>translators</a:t>
            </a:r>
            <a:r>
              <a:rPr u="heavy" spc="-10" dirty="0"/>
              <a:t>,</a:t>
            </a:r>
            <a:r>
              <a:rPr spc="-15" dirty="0"/>
              <a:t> transforming</a:t>
            </a:r>
            <a:r>
              <a:rPr spc="-5" dirty="0"/>
              <a:t> </a:t>
            </a:r>
            <a:r>
              <a:rPr spc="-20" dirty="0"/>
              <a:t>human-</a:t>
            </a:r>
            <a:r>
              <a:rPr spc="-175" dirty="0"/>
              <a:t> </a:t>
            </a:r>
            <a:r>
              <a:rPr spc="-15" dirty="0"/>
              <a:t>oriented</a:t>
            </a:r>
            <a:r>
              <a:rPr spc="-10" dirty="0"/>
              <a:t> </a:t>
            </a:r>
            <a:r>
              <a:rPr sz="2950" i="1" spc="-130" dirty="0">
                <a:latin typeface="Lucida Sans"/>
                <a:cs typeface="Lucida Sans"/>
              </a:rPr>
              <a:t>programming</a:t>
            </a:r>
            <a:r>
              <a:rPr sz="2950" i="1" spc="-20" dirty="0">
                <a:latin typeface="Lucida Sans"/>
                <a:cs typeface="Lucida Sans"/>
              </a:rPr>
              <a:t> </a:t>
            </a:r>
            <a:r>
              <a:rPr sz="2950" i="1" spc="-100" dirty="0">
                <a:latin typeface="Lucida Sans"/>
                <a:cs typeface="Lucida Sans"/>
              </a:rPr>
              <a:t>languages</a:t>
            </a:r>
            <a:r>
              <a:rPr sz="2950" i="1" spc="-60" dirty="0">
                <a:latin typeface="Lucida Sans"/>
                <a:cs typeface="Lucida Sans"/>
              </a:rPr>
              <a:t> </a:t>
            </a:r>
            <a:r>
              <a:rPr spc="-15" dirty="0"/>
              <a:t>into computer-</a:t>
            </a:r>
            <a:r>
              <a:rPr spc="-170" dirty="0"/>
              <a:t> </a:t>
            </a:r>
            <a:r>
              <a:rPr spc="-15" dirty="0"/>
              <a:t>oriented</a:t>
            </a:r>
            <a:r>
              <a:rPr spc="10" dirty="0"/>
              <a:t> </a:t>
            </a:r>
            <a:r>
              <a:rPr sz="2950" i="1" spc="-100" dirty="0">
                <a:latin typeface="Lucida Sans"/>
                <a:cs typeface="Lucida Sans"/>
              </a:rPr>
              <a:t>machine languages.</a:t>
            </a:r>
            <a:endParaRPr sz="2950" dirty="0">
              <a:latin typeface="Lucida Sans"/>
              <a:cs typeface="Lucida Sans"/>
            </a:endParaRPr>
          </a:p>
          <a:p>
            <a:pPr marL="374015" marR="5080">
              <a:lnSpc>
                <a:spcPts val="3000"/>
              </a:lnSpc>
              <a:spcBef>
                <a:spcPts val="900"/>
              </a:spcBef>
            </a:pPr>
            <a:r>
              <a:rPr spc="-25" dirty="0"/>
              <a:t>T</a:t>
            </a:r>
            <a:r>
              <a:rPr spc="-20" dirty="0"/>
              <a:t>o</a:t>
            </a:r>
            <a:r>
              <a:rPr spc="-10" dirty="0"/>
              <a:t> </a:t>
            </a:r>
            <a:r>
              <a:rPr spc="-20" dirty="0"/>
              <a:t>most </a:t>
            </a:r>
            <a:r>
              <a:rPr spc="-15" dirty="0"/>
              <a:t>users,</a:t>
            </a:r>
            <a:r>
              <a:rPr spc="15" dirty="0"/>
              <a:t> </a:t>
            </a:r>
            <a:r>
              <a:rPr spc="-20" dirty="0"/>
              <a:t>a</a:t>
            </a:r>
            <a:r>
              <a:rPr dirty="0"/>
              <a:t> </a:t>
            </a:r>
            <a:r>
              <a:rPr spc="-20" dirty="0"/>
              <a:t>com</a:t>
            </a:r>
            <a:r>
              <a:rPr spc="-30" dirty="0"/>
              <a:t>p</a:t>
            </a:r>
            <a:r>
              <a:rPr spc="-15" dirty="0"/>
              <a:t>iler</a:t>
            </a:r>
            <a:r>
              <a:rPr dirty="0"/>
              <a:t> </a:t>
            </a:r>
            <a:r>
              <a:rPr spc="-20" dirty="0"/>
              <a:t>can</a:t>
            </a:r>
            <a:r>
              <a:rPr spc="-15" dirty="0"/>
              <a:t> be</a:t>
            </a:r>
            <a:r>
              <a:rPr spc="-20" dirty="0"/>
              <a:t> </a:t>
            </a:r>
            <a:r>
              <a:rPr spc="-10" dirty="0"/>
              <a:t>viewe</a:t>
            </a:r>
            <a:r>
              <a:rPr spc="-20" dirty="0"/>
              <a:t>d</a:t>
            </a:r>
            <a:r>
              <a:rPr spc="-30" dirty="0"/>
              <a:t> </a:t>
            </a:r>
            <a:r>
              <a:rPr spc="-15" dirty="0"/>
              <a:t>as</a:t>
            </a:r>
            <a:r>
              <a:rPr spc="-20" dirty="0"/>
              <a:t> a </a:t>
            </a:r>
            <a:r>
              <a:rPr spc="50" dirty="0"/>
              <a:t>“</a:t>
            </a:r>
            <a:r>
              <a:rPr spc="-15" dirty="0"/>
              <a:t>black </a:t>
            </a:r>
            <a:r>
              <a:rPr spc="-20" dirty="0"/>
              <a:t>box”</a:t>
            </a:r>
            <a:r>
              <a:rPr spc="45" dirty="0"/>
              <a:t> </a:t>
            </a:r>
            <a:r>
              <a:rPr spc="-15" dirty="0"/>
              <a:t>that</a:t>
            </a:r>
            <a:r>
              <a:rPr spc="-10" dirty="0"/>
              <a:t> </a:t>
            </a:r>
            <a:r>
              <a:rPr spc="-25" dirty="0"/>
              <a:t>perform</a:t>
            </a:r>
            <a:r>
              <a:rPr spc="-15" dirty="0"/>
              <a:t>s</a:t>
            </a:r>
            <a:r>
              <a:rPr spc="20" dirty="0"/>
              <a:t> </a:t>
            </a:r>
            <a:r>
              <a:rPr spc="-15" dirty="0"/>
              <a:t>the</a:t>
            </a:r>
            <a:r>
              <a:rPr spc="5" dirty="0"/>
              <a:t> </a:t>
            </a:r>
            <a:r>
              <a:rPr spc="-15" dirty="0"/>
              <a:t>transformation</a:t>
            </a:r>
            <a:r>
              <a:rPr spc="-20" dirty="0"/>
              <a:t> shown</a:t>
            </a:r>
            <a:r>
              <a:rPr dirty="0"/>
              <a:t> </a:t>
            </a:r>
            <a:r>
              <a:rPr spc="-15" dirty="0"/>
              <a:t>below.</a:t>
            </a:r>
          </a:p>
        </p:txBody>
      </p:sp>
      <p:sp>
        <p:nvSpPr>
          <p:cNvPr id="4" name="object 4"/>
          <p:cNvSpPr/>
          <p:nvPr/>
        </p:nvSpPr>
        <p:spPr>
          <a:xfrm>
            <a:off x="3115043" y="7141450"/>
            <a:ext cx="1678305" cy="0"/>
          </a:xfrm>
          <a:custGeom>
            <a:avLst/>
            <a:gdLst/>
            <a:ahLst/>
            <a:cxnLst/>
            <a:rect l="l" t="t" r="r" b="b"/>
            <a:pathLst>
              <a:path w="1678304">
                <a:moveTo>
                  <a:pt x="0" y="0"/>
                </a:moveTo>
                <a:lnTo>
                  <a:pt x="1677924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786871" y="7141450"/>
            <a:ext cx="0" cy="768350"/>
          </a:xfrm>
          <a:custGeom>
            <a:avLst/>
            <a:gdLst/>
            <a:ahLst/>
            <a:cxnLst/>
            <a:rect l="l" t="t" r="r" b="b"/>
            <a:pathLst>
              <a:path h="768350">
                <a:moveTo>
                  <a:pt x="0" y="0"/>
                </a:moveTo>
                <a:lnTo>
                  <a:pt x="0" y="768096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108947" y="7903450"/>
            <a:ext cx="1678305" cy="0"/>
          </a:xfrm>
          <a:custGeom>
            <a:avLst/>
            <a:gdLst/>
            <a:ahLst/>
            <a:cxnLst/>
            <a:rect l="l" t="t" r="r" b="b"/>
            <a:pathLst>
              <a:path w="1678304">
                <a:moveTo>
                  <a:pt x="0" y="0"/>
                </a:moveTo>
                <a:lnTo>
                  <a:pt x="1677923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115043" y="7135355"/>
            <a:ext cx="0" cy="768350"/>
          </a:xfrm>
          <a:custGeom>
            <a:avLst/>
            <a:gdLst/>
            <a:ahLst/>
            <a:cxnLst/>
            <a:rect l="l" t="t" r="r" b="b"/>
            <a:pathLst>
              <a:path h="768350">
                <a:moveTo>
                  <a:pt x="0" y="0"/>
                </a:moveTo>
                <a:lnTo>
                  <a:pt x="0" y="768096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926067" y="7434059"/>
            <a:ext cx="146685" cy="82550"/>
          </a:xfrm>
          <a:custGeom>
            <a:avLst/>
            <a:gdLst/>
            <a:ahLst/>
            <a:cxnLst/>
            <a:rect l="l" t="t" r="r" b="b"/>
            <a:pathLst>
              <a:path w="146685" h="82550">
                <a:moveTo>
                  <a:pt x="100583" y="41147"/>
                </a:moveTo>
                <a:lnTo>
                  <a:pt x="4571" y="68579"/>
                </a:lnTo>
                <a:lnTo>
                  <a:pt x="0" y="74675"/>
                </a:lnTo>
                <a:lnTo>
                  <a:pt x="0" y="82295"/>
                </a:lnTo>
                <a:lnTo>
                  <a:pt x="7619" y="80771"/>
                </a:lnTo>
                <a:lnTo>
                  <a:pt x="124967" y="47243"/>
                </a:lnTo>
                <a:lnTo>
                  <a:pt x="121919" y="47243"/>
                </a:lnTo>
                <a:lnTo>
                  <a:pt x="100583" y="41147"/>
                </a:lnTo>
                <a:close/>
              </a:path>
              <a:path w="146685" h="82550">
                <a:moveTo>
                  <a:pt x="121919" y="35051"/>
                </a:moveTo>
                <a:lnTo>
                  <a:pt x="100583" y="41147"/>
                </a:lnTo>
                <a:lnTo>
                  <a:pt x="121919" y="47243"/>
                </a:lnTo>
                <a:lnTo>
                  <a:pt x="124968" y="47243"/>
                </a:lnTo>
                <a:lnTo>
                  <a:pt x="121919" y="35051"/>
                </a:lnTo>
                <a:close/>
              </a:path>
              <a:path w="146685" h="82550">
                <a:moveTo>
                  <a:pt x="124968" y="35051"/>
                </a:moveTo>
                <a:lnTo>
                  <a:pt x="121919" y="35051"/>
                </a:lnTo>
                <a:lnTo>
                  <a:pt x="124968" y="47243"/>
                </a:lnTo>
                <a:lnTo>
                  <a:pt x="146304" y="41147"/>
                </a:lnTo>
                <a:lnTo>
                  <a:pt x="124968" y="35051"/>
                </a:lnTo>
                <a:close/>
              </a:path>
              <a:path w="146685" h="82550">
                <a:moveTo>
                  <a:pt x="0" y="0"/>
                </a:moveTo>
                <a:lnTo>
                  <a:pt x="0" y="41147"/>
                </a:lnTo>
                <a:lnTo>
                  <a:pt x="12192" y="41147"/>
                </a:lnTo>
                <a:lnTo>
                  <a:pt x="12192" y="15893"/>
                </a:lnTo>
                <a:lnTo>
                  <a:pt x="4571" y="13715"/>
                </a:lnTo>
                <a:lnTo>
                  <a:pt x="7619" y="1523"/>
                </a:lnTo>
                <a:lnTo>
                  <a:pt x="0" y="0"/>
                </a:lnTo>
                <a:close/>
              </a:path>
              <a:path w="146685" h="82550">
                <a:moveTo>
                  <a:pt x="7619" y="1523"/>
                </a:moveTo>
                <a:lnTo>
                  <a:pt x="12192" y="7619"/>
                </a:lnTo>
                <a:lnTo>
                  <a:pt x="12192" y="15893"/>
                </a:lnTo>
                <a:lnTo>
                  <a:pt x="100583" y="41147"/>
                </a:lnTo>
                <a:lnTo>
                  <a:pt x="121919" y="35051"/>
                </a:lnTo>
                <a:lnTo>
                  <a:pt x="124968" y="35051"/>
                </a:lnTo>
                <a:lnTo>
                  <a:pt x="7619" y="1523"/>
                </a:lnTo>
                <a:close/>
              </a:path>
              <a:path w="146685" h="82550">
                <a:moveTo>
                  <a:pt x="7619" y="1523"/>
                </a:moveTo>
                <a:lnTo>
                  <a:pt x="4571" y="13715"/>
                </a:lnTo>
                <a:lnTo>
                  <a:pt x="12192" y="15893"/>
                </a:lnTo>
                <a:lnTo>
                  <a:pt x="12192" y="7619"/>
                </a:lnTo>
                <a:lnTo>
                  <a:pt x="7619" y="152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926067" y="7475207"/>
            <a:ext cx="12700" cy="33655"/>
          </a:xfrm>
          <a:custGeom>
            <a:avLst/>
            <a:gdLst/>
            <a:ahLst/>
            <a:cxnLst/>
            <a:rect l="l" t="t" r="r" b="b"/>
            <a:pathLst>
              <a:path w="12700" h="33654">
                <a:moveTo>
                  <a:pt x="0" y="16764"/>
                </a:moveTo>
                <a:lnTo>
                  <a:pt x="12192" y="16764"/>
                </a:lnTo>
              </a:path>
            </a:pathLst>
          </a:custGeom>
          <a:ln w="347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932163" y="7441679"/>
            <a:ext cx="117475" cy="67310"/>
          </a:xfrm>
          <a:custGeom>
            <a:avLst/>
            <a:gdLst/>
            <a:ahLst/>
            <a:cxnLst/>
            <a:rect l="l" t="t" r="r" b="b"/>
            <a:pathLst>
              <a:path w="117475" h="67309">
                <a:moveTo>
                  <a:pt x="0" y="0"/>
                </a:moveTo>
                <a:lnTo>
                  <a:pt x="0" y="67055"/>
                </a:lnTo>
                <a:lnTo>
                  <a:pt x="117348" y="3352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238743" y="7475207"/>
            <a:ext cx="690880" cy="0"/>
          </a:xfrm>
          <a:custGeom>
            <a:avLst/>
            <a:gdLst/>
            <a:ahLst/>
            <a:cxnLst/>
            <a:rect l="l" t="t" r="r" b="b"/>
            <a:pathLst>
              <a:path w="690880">
                <a:moveTo>
                  <a:pt x="0" y="0"/>
                </a:moveTo>
                <a:lnTo>
                  <a:pt x="690372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498579" y="7434059"/>
            <a:ext cx="146685" cy="82550"/>
          </a:xfrm>
          <a:custGeom>
            <a:avLst/>
            <a:gdLst/>
            <a:ahLst/>
            <a:cxnLst/>
            <a:rect l="l" t="t" r="r" b="b"/>
            <a:pathLst>
              <a:path w="146685" h="82550">
                <a:moveTo>
                  <a:pt x="100584" y="41147"/>
                </a:moveTo>
                <a:lnTo>
                  <a:pt x="4572" y="68579"/>
                </a:lnTo>
                <a:lnTo>
                  <a:pt x="0" y="74675"/>
                </a:lnTo>
                <a:lnTo>
                  <a:pt x="0" y="82295"/>
                </a:lnTo>
                <a:lnTo>
                  <a:pt x="7620" y="80771"/>
                </a:lnTo>
                <a:lnTo>
                  <a:pt x="124967" y="47243"/>
                </a:lnTo>
                <a:lnTo>
                  <a:pt x="121920" y="47243"/>
                </a:lnTo>
                <a:lnTo>
                  <a:pt x="100584" y="41147"/>
                </a:lnTo>
                <a:close/>
              </a:path>
              <a:path w="146685" h="82550">
                <a:moveTo>
                  <a:pt x="121920" y="35051"/>
                </a:moveTo>
                <a:lnTo>
                  <a:pt x="100584" y="41147"/>
                </a:lnTo>
                <a:lnTo>
                  <a:pt x="121920" y="47243"/>
                </a:lnTo>
                <a:lnTo>
                  <a:pt x="124967" y="47243"/>
                </a:lnTo>
                <a:lnTo>
                  <a:pt x="121920" y="35051"/>
                </a:lnTo>
                <a:close/>
              </a:path>
              <a:path w="146685" h="82550">
                <a:moveTo>
                  <a:pt x="124968" y="35051"/>
                </a:moveTo>
                <a:lnTo>
                  <a:pt x="121920" y="35051"/>
                </a:lnTo>
                <a:lnTo>
                  <a:pt x="124967" y="47243"/>
                </a:lnTo>
                <a:lnTo>
                  <a:pt x="146303" y="41147"/>
                </a:lnTo>
                <a:lnTo>
                  <a:pt x="124968" y="35051"/>
                </a:lnTo>
                <a:close/>
              </a:path>
              <a:path w="146685" h="82550">
                <a:moveTo>
                  <a:pt x="0" y="0"/>
                </a:moveTo>
                <a:lnTo>
                  <a:pt x="0" y="41147"/>
                </a:lnTo>
                <a:lnTo>
                  <a:pt x="12191" y="41147"/>
                </a:lnTo>
                <a:lnTo>
                  <a:pt x="12191" y="15893"/>
                </a:lnTo>
                <a:lnTo>
                  <a:pt x="4572" y="13715"/>
                </a:lnTo>
                <a:lnTo>
                  <a:pt x="7620" y="1523"/>
                </a:lnTo>
                <a:lnTo>
                  <a:pt x="0" y="0"/>
                </a:lnTo>
                <a:close/>
              </a:path>
              <a:path w="146685" h="82550">
                <a:moveTo>
                  <a:pt x="7620" y="1523"/>
                </a:moveTo>
                <a:lnTo>
                  <a:pt x="12191" y="7619"/>
                </a:lnTo>
                <a:lnTo>
                  <a:pt x="12191" y="15893"/>
                </a:lnTo>
                <a:lnTo>
                  <a:pt x="100584" y="41147"/>
                </a:lnTo>
                <a:lnTo>
                  <a:pt x="121920" y="35051"/>
                </a:lnTo>
                <a:lnTo>
                  <a:pt x="124968" y="35051"/>
                </a:lnTo>
                <a:lnTo>
                  <a:pt x="7620" y="1523"/>
                </a:lnTo>
                <a:close/>
              </a:path>
              <a:path w="146685" h="82550">
                <a:moveTo>
                  <a:pt x="7620" y="1523"/>
                </a:moveTo>
                <a:lnTo>
                  <a:pt x="4572" y="13715"/>
                </a:lnTo>
                <a:lnTo>
                  <a:pt x="12191" y="15893"/>
                </a:lnTo>
                <a:lnTo>
                  <a:pt x="12191" y="7619"/>
                </a:lnTo>
                <a:lnTo>
                  <a:pt x="7620" y="152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498579" y="7475207"/>
            <a:ext cx="12700" cy="33655"/>
          </a:xfrm>
          <a:custGeom>
            <a:avLst/>
            <a:gdLst/>
            <a:ahLst/>
            <a:cxnLst/>
            <a:rect l="l" t="t" r="r" b="b"/>
            <a:pathLst>
              <a:path w="12700" h="33654">
                <a:moveTo>
                  <a:pt x="0" y="16764"/>
                </a:moveTo>
                <a:lnTo>
                  <a:pt x="12191" y="16764"/>
                </a:lnTo>
              </a:path>
            </a:pathLst>
          </a:custGeom>
          <a:ln w="347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504675" y="7441679"/>
            <a:ext cx="117475" cy="67310"/>
          </a:xfrm>
          <a:custGeom>
            <a:avLst/>
            <a:gdLst/>
            <a:ahLst/>
            <a:cxnLst/>
            <a:rect l="l" t="t" r="r" b="b"/>
            <a:pathLst>
              <a:path w="117475" h="67309">
                <a:moveTo>
                  <a:pt x="0" y="0"/>
                </a:moveTo>
                <a:lnTo>
                  <a:pt x="0" y="67055"/>
                </a:lnTo>
                <a:lnTo>
                  <a:pt x="117347" y="3352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809731" y="7475207"/>
            <a:ext cx="692150" cy="0"/>
          </a:xfrm>
          <a:custGeom>
            <a:avLst/>
            <a:gdLst/>
            <a:ahLst/>
            <a:cxnLst/>
            <a:rect l="l" t="t" r="r" b="b"/>
            <a:pathLst>
              <a:path w="692150">
                <a:moveTo>
                  <a:pt x="0" y="0"/>
                </a:moveTo>
                <a:lnTo>
                  <a:pt x="69189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480807" y="7428979"/>
            <a:ext cx="816610" cy="202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Arial"/>
                <a:cs typeface="Arial"/>
              </a:rPr>
              <a:t>Lan</a:t>
            </a:r>
            <a:r>
              <a:rPr sz="1400" spc="-20" dirty="0">
                <a:latin typeface="Arial"/>
                <a:cs typeface="Arial"/>
              </a:rPr>
              <a:t>g</a:t>
            </a:r>
            <a:r>
              <a:rPr sz="1400" spc="-5" dirty="0">
                <a:latin typeface="Arial"/>
                <a:cs typeface="Arial"/>
              </a:rPr>
              <a:t>uage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7175995" y="9546159"/>
            <a:ext cx="15049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latin typeface="Arial"/>
                <a:cs typeface="Arial"/>
              </a:rPr>
              <a:t>10</a:t>
            </a:r>
            <a:endParaRPr sz="9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612364" y="7342107"/>
            <a:ext cx="816610" cy="382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92710">
              <a:lnSpc>
                <a:spcPts val="1420"/>
              </a:lnSpc>
            </a:pPr>
            <a:r>
              <a:rPr sz="1400" spc="-10" dirty="0">
                <a:latin typeface="Arial"/>
                <a:cs typeface="Arial"/>
              </a:rPr>
              <a:t>Machine </a:t>
            </a:r>
            <a:r>
              <a:rPr sz="1400" spc="-5" dirty="0">
                <a:latin typeface="Arial"/>
                <a:cs typeface="Arial"/>
              </a:rPr>
              <a:t>Lan</a:t>
            </a:r>
            <a:r>
              <a:rPr sz="1400" spc="-20" dirty="0">
                <a:latin typeface="Arial"/>
                <a:cs typeface="Arial"/>
              </a:rPr>
              <a:t>g</a:t>
            </a:r>
            <a:r>
              <a:rPr sz="1400" spc="-5" dirty="0">
                <a:latin typeface="Arial"/>
                <a:cs typeface="Arial"/>
              </a:rPr>
              <a:t>uage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603738" y="7392385"/>
            <a:ext cx="735330" cy="202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Arial"/>
                <a:cs typeface="Arial"/>
              </a:rPr>
              <a:t>Compi</a:t>
            </a:r>
            <a:r>
              <a:rPr sz="1400" spc="-15" dirty="0">
                <a:latin typeface="Arial"/>
                <a:cs typeface="Arial"/>
              </a:rPr>
              <a:t>l</a:t>
            </a:r>
            <a:r>
              <a:rPr sz="1400" spc="-10" dirty="0">
                <a:latin typeface="Arial"/>
                <a:cs typeface="Arial"/>
              </a:rPr>
              <a:t>er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/>
      <p:bldP spid="17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0715"/>
            <a:ext cx="5427345" cy="152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000"/>
              </a:lnSpc>
            </a:pP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26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compiler</a:t>
            </a:r>
            <a:r>
              <a:rPr sz="2800" spc="-254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allows</a:t>
            </a:r>
            <a:r>
              <a:rPr sz="2800" spc="-254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programmers</a:t>
            </a:r>
            <a:r>
              <a:rPr sz="2800" spc="-15" dirty="0">
                <a:latin typeface="Lucida Sans"/>
                <a:cs typeface="Lucida Sans"/>
              </a:rPr>
              <a:t> to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ignore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mac</a:t>
            </a:r>
            <a:r>
              <a:rPr sz="2800" spc="-30" dirty="0">
                <a:latin typeface="Lucida Sans"/>
                <a:cs typeface="Lucida Sans"/>
              </a:rPr>
              <a:t>h</a:t>
            </a:r>
            <a:r>
              <a:rPr sz="2800" spc="-15" dirty="0">
                <a:latin typeface="Lucida Sans"/>
                <a:cs typeface="Lucida Sans"/>
              </a:rPr>
              <a:t>ine-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dependen</a:t>
            </a:r>
            <a:r>
              <a:rPr sz="2800" spc="-15" dirty="0">
                <a:latin typeface="Lucida Sans"/>
                <a:cs typeface="Lucida Sans"/>
              </a:rPr>
              <a:t>t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detail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of</a:t>
            </a:r>
            <a:r>
              <a:rPr sz="2800" spc="-20" dirty="0">
                <a:latin typeface="Lucida Sans"/>
                <a:cs typeface="Lucida Sans"/>
              </a:rPr>
              <a:t> programming.</a:t>
            </a:r>
            <a:endParaRPr sz="280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58888" y="3095883"/>
            <a:ext cx="5383530" cy="3657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78740">
              <a:lnSpc>
                <a:spcPts val="3000"/>
              </a:lnSpc>
            </a:pPr>
            <a:r>
              <a:rPr sz="2800" spc="-20" dirty="0">
                <a:latin typeface="Lucida Sans"/>
                <a:cs typeface="Lucida Sans"/>
              </a:rPr>
              <a:t>C</a:t>
            </a:r>
            <a:r>
              <a:rPr sz="2800" spc="-15" dirty="0">
                <a:latin typeface="Lucida Sans"/>
                <a:cs typeface="Lucida Sans"/>
              </a:rPr>
              <a:t>ompilers</a:t>
            </a:r>
            <a:r>
              <a:rPr sz="2800" spc="-20" dirty="0">
                <a:latin typeface="Lucida Sans"/>
                <a:cs typeface="Lucida Sans"/>
              </a:rPr>
              <a:t> allo</a:t>
            </a:r>
            <a:r>
              <a:rPr sz="2800" spc="-25" dirty="0">
                <a:latin typeface="Lucida Sans"/>
                <a:cs typeface="Lucida Sans"/>
              </a:rPr>
              <a:t>w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program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and programmin</a:t>
            </a:r>
            <a:r>
              <a:rPr sz="2800" spc="-20" dirty="0">
                <a:latin typeface="Lucida Sans"/>
                <a:cs typeface="Lucida Sans"/>
              </a:rPr>
              <a:t>g</a:t>
            </a:r>
            <a:r>
              <a:rPr sz="2800" spc="2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skills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be</a:t>
            </a:r>
            <a:r>
              <a:rPr sz="2800" spc="-15" dirty="0">
                <a:latin typeface="Lucida Sans"/>
                <a:cs typeface="Lucida Sans"/>
              </a:rPr>
              <a:t> </a:t>
            </a:r>
            <a:r>
              <a:rPr sz="2950" i="1" spc="-100" dirty="0">
                <a:latin typeface="Lucida Sans"/>
                <a:cs typeface="Lucida Sans"/>
              </a:rPr>
              <a:t>machine-</a:t>
            </a:r>
            <a:r>
              <a:rPr sz="2950" i="1" spc="-229" dirty="0">
                <a:latin typeface="Lucida Sans"/>
                <a:cs typeface="Lucida Sans"/>
              </a:rPr>
              <a:t> </a:t>
            </a:r>
            <a:r>
              <a:rPr sz="2950" i="1" spc="-65" dirty="0">
                <a:latin typeface="Lucida Sans"/>
                <a:cs typeface="Lucida Sans"/>
              </a:rPr>
              <a:t>independent</a:t>
            </a:r>
            <a:r>
              <a:rPr sz="2950" i="1" spc="-5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a</a:t>
            </a:r>
            <a:r>
              <a:rPr sz="2800" spc="-20" dirty="0">
                <a:latin typeface="Lucida Sans"/>
                <a:cs typeface="Lucida Sans"/>
              </a:rPr>
              <a:t>nd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950" i="1" spc="-105" dirty="0">
                <a:latin typeface="Lucida Sans"/>
                <a:cs typeface="Lucida Sans"/>
              </a:rPr>
              <a:t>platform-</a:t>
            </a:r>
            <a:r>
              <a:rPr sz="2950" i="1" spc="-215" dirty="0">
                <a:latin typeface="Lucida Sans"/>
                <a:cs typeface="Lucida Sans"/>
              </a:rPr>
              <a:t> </a:t>
            </a:r>
            <a:r>
              <a:rPr sz="2950" i="1" spc="-70" dirty="0">
                <a:latin typeface="Lucida Sans"/>
                <a:cs typeface="Lucida Sans"/>
              </a:rPr>
              <a:t>independen</a:t>
            </a:r>
            <a:r>
              <a:rPr sz="2950" i="1" spc="-55" dirty="0">
                <a:latin typeface="Lucida Sans"/>
                <a:cs typeface="Lucida Sans"/>
              </a:rPr>
              <a:t>t</a:t>
            </a:r>
            <a:r>
              <a:rPr sz="2800" spc="-10" dirty="0">
                <a:latin typeface="Lucida Sans"/>
                <a:cs typeface="Lucida Sans"/>
              </a:rPr>
              <a:t>.</a:t>
            </a:r>
            <a:endParaRPr sz="2800" dirty="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27"/>
              </a:spcBef>
            </a:pPr>
            <a:endParaRPr sz="4150" dirty="0">
              <a:latin typeface="Times New Roman"/>
              <a:cs typeface="Times New Roman"/>
            </a:endParaRPr>
          </a:p>
          <a:p>
            <a:pPr marL="12700" marR="5080">
              <a:lnSpc>
                <a:spcPts val="3000"/>
              </a:lnSpc>
            </a:pPr>
            <a:r>
              <a:rPr sz="2800" spc="-20" dirty="0">
                <a:latin typeface="Lucida Sans"/>
                <a:cs typeface="Lucida Sans"/>
              </a:rPr>
              <a:t>Co</a:t>
            </a:r>
            <a:r>
              <a:rPr sz="2800" spc="-40" dirty="0">
                <a:latin typeface="Lucida Sans"/>
                <a:cs typeface="Lucida Sans"/>
              </a:rPr>
              <a:t>m</a:t>
            </a:r>
            <a:r>
              <a:rPr sz="2800" spc="-15" dirty="0">
                <a:latin typeface="Lucida Sans"/>
                <a:cs typeface="Lucida Sans"/>
              </a:rPr>
              <a:t>pilers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also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30" dirty="0">
                <a:latin typeface="Lucida Sans"/>
                <a:cs typeface="Lucida Sans"/>
              </a:rPr>
              <a:t>a</a:t>
            </a:r>
            <a:r>
              <a:rPr sz="2800" spc="-5" dirty="0">
                <a:latin typeface="Lucida Sans"/>
                <a:cs typeface="Lucida Sans"/>
              </a:rPr>
              <a:t>i</a:t>
            </a:r>
            <a:r>
              <a:rPr sz="2800" spc="-20" dirty="0">
                <a:latin typeface="Lucida Sans"/>
                <a:cs typeface="Lucida Sans"/>
              </a:rPr>
              <a:t>d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in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detecti</a:t>
            </a:r>
            <a:r>
              <a:rPr sz="2800" spc="-25" dirty="0">
                <a:latin typeface="Lucida Sans"/>
                <a:cs typeface="Lucida Sans"/>
              </a:rPr>
              <a:t>n</a:t>
            </a:r>
            <a:r>
              <a:rPr sz="2800" spc="-20" dirty="0">
                <a:latin typeface="Lucida Sans"/>
                <a:cs typeface="Lucida Sans"/>
              </a:rPr>
              <a:t>g</a:t>
            </a:r>
            <a:r>
              <a:rPr sz="2800" spc="-15" dirty="0">
                <a:latin typeface="Lucida Sans"/>
                <a:cs typeface="Lucida Sans"/>
              </a:rPr>
              <a:t> and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correcting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programming</a:t>
            </a:r>
            <a:r>
              <a:rPr sz="2800" spc="-15" dirty="0">
                <a:latin typeface="Lucida Sans"/>
                <a:cs typeface="Lucida Sans"/>
              </a:rPr>
              <a:t> errors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(which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are all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too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c</a:t>
            </a:r>
            <a:r>
              <a:rPr sz="2800" spc="-15" dirty="0">
                <a:latin typeface="Lucida Sans"/>
                <a:cs typeface="Lucida Sans"/>
              </a:rPr>
              <a:t>o</a:t>
            </a:r>
            <a:r>
              <a:rPr sz="2800" spc="-35" dirty="0">
                <a:latin typeface="Lucida Sans"/>
                <a:cs typeface="Lucida Sans"/>
              </a:rPr>
              <a:t>mm</a:t>
            </a:r>
            <a:r>
              <a:rPr sz="2800" spc="-15" dirty="0">
                <a:latin typeface="Lucida Sans"/>
                <a:cs typeface="Lucida Sans"/>
              </a:rPr>
              <a:t>o</a:t>
            </a:r>
            <a:r>
              <a:rPr sz="2800" spc="-20" dirty="0">
                <a:latin typeface="Lucida Sans"/>
                <a:cs typeface="Lucida Sans"/>
              </a:rPr>
              <a:t>n).</a:t>
            </a:r>
            <a:endParaRPr sz="28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0715"/>
            <a:ext cx="5466080" cy="1905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000"/>
              </a:lnSpc>
            </a:pPr>
            <a:r>
              <a:rPr sz="2800" spc="-20" dirty="0">
                <a:latin typeface="Lucida Sans"/>
                <a:cs typeface="Lucida Sans"/>
              </a:rPr>
              <a:t>Compiler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techniques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also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help to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improve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computer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security. For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example,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Java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Bytecode</a:t>
            </a:r>
            <a:r>
              <a:rPr sz="2800" spc="-15" dirty="0">
                <a:latin typeface="Lucida Sans"/>
                <a:cs typeface="Lucida Sans"/>
              </a:rPr>
              <a:t> Verifier</a:t>
            </a:r>
            <a:r>
              <a:rPr sz="2800" spc="-4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helps</a:t>
            </a:r>
            <a:r>
              <a:rPr sz="2800" spc="-4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spc="-3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guarantee</a:t>
            </a:r>
            <a:r>
              <a:rPr sz="2800" spc="-5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that Java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security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rules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are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satisfied.</a:t>
            </a:r>
            <a:endParaRPr sz="280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58874" y="3476897"/>
            <a:ext cx="5382895" cy="4419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55930">
              <a:lnSpc>
                <a:spcPts val="3000"/>
              </a:lnSpc>
            </a:pPr>
            <a:r>
              <a:rPr sz="2800" spc="-20" dirty="0">
                <a:latin typeface="Lucida Sans"/>
                <a:cs typeface="Lucida Sans"/>
              </a:rPr>
              <a:t>Co</a:t>
            </a:r>
            <a:r>
              <a:rPr sz="2800" spc="-40" dirty="0">
                <a:latin typeface="Lucida Sans"/>
                <a:cs typeface="Lucida Sans"/>
              </a:rPr>
              <a:t>m</a:t>
            </a:r>
            <a:r>
              <a:rPr sz="2800" spc="-15" dirty="0">
                <a:latin typeface="Lucida Sans"/>
                <a:cs typeface="Lucida Sans"/>
              </a:rPr>
              <a:t>pilers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curr</a:t>
            </a:r>
            <a:r>
              <a:rPr sz="2800" spc="-30" dirty="0">
                <a:latin typeface="Lucida Sans"/>
                <a:cs typeface="Lucida Sans"/>
              </a:rPr>
              <a:t>e</a:t>
            </a:r>
            <a:r>
              <a:rPr sz="2800" spc="-15" dirty="0">
                <a:latin typeface="Lucida Sans"/>
                <a:cs typeface="Lucida Sans"/>
              </a:rPr>
              <a:t>ntly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hel</a:t>
            </a:r>
            <a:r>
              <a:rPr sz="2800" spc="-20" dirty="0">
                <a:latin typeface="Lucida Sans"/>
                <a:cs typeface="Lucida Sans"/>
              </a:rPr>
              <a:t>p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in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protection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of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intellectual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propert</a:t>
            </a:r>
            <a:r>
              <a:rPr sz="2800" spc="-15" dirty="0">
                <a:latin typeface="Lucida Sans"/>
                <a:cs typeface="Lucida Sans"/>
              </a:rPr>
              <a:t>y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(using</a:t>
            </a:r>
            <a:r>
              <a:rPr sz="2800" spc="25" dirty="0">
                <a:latin typeface="Lucida Sans"/>
                <a:cs typeface="Lucida Sans"/>
              </a:rPr>
              <a:t> </a:t>
            </a:r>
            <a:r>
              <a:rPr sz="2950" i="1" spc="-75" dirty="0">
                <a:latin typeface="Lucida Sans"/>
                <a:cs typeface="Lucida Sans"/>
              </a:rPr>
              <a:t>obfuscatio</a:t>
            </a:r>
            <a:r>
              <a:rPr sz="2950" i="1" spc="-85" dirty="0">
                <a:latin typeface="Lucida Sans"/>
                <a:cs typeface="Lucida Sans"/>
              </a:rPr>
              <a:t>n</a:t>
            </a:r>
            <a:r>
              <a:rPr sz="2800" spc="-15" dirty="0">
                <a:latin typeface="Lucida Sans"/>
                <a:cs typeface="Lucida Sans"/>
              </a:rPr>
              <a:t>) and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provenanc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2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(through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950" i="1" spc="-155" dirty="0">
                <a:latin typeface="Lucida Sans"/>
                <a:cs typeface="Lucida Sans"/>
              </a:rPr>
              <a:t>watermarkin</a:t>
            </a:r>
            <a:r>
              <a:rPr sz="2950" i="1" spc="-180" dirty="0">
                <a:latin typeface="Lucida Sans"/>
                <a:cs typeface="Lucida Sans"/>
              </a:rPr>
              <a:t>g</a:t>
            </a:r>
            <a:r>
              <a:rPr sz="2800" spc="-20" dirty="0">
                <a:latin typeface="Lucida Sans"/>
                <a:cs typeface="Lucida Sans"/>
              </a:rPr>
              <a:t>).</a:t>
            </a:r>
            <a:endParaRPr sz="2800" dirty="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27"/>
              </a:spcBef>
            </a:pPr>
            <a:endParaRPr sz="4150" dirty="0">
              <a:latin typeface="Times New Roman"/>
              <a:cs typeface="Times New Roman"/>
            </a:endParaRPr>
          </a:p>
          <a:p>
            <a:pPr marL="12700" marR="5080">
              <a:lnSpc>
                <a:spcPts val="3000"/>
              </a:lnSpc>
            </a:pPr>
            <a:r>
              <a:rPr sz="2800" spc="-25" dirty="0">
                <a:latin typeface="Lucida Sans"/>
                <a:cs typeface="Lucida Sans"/>
              </a:rPr>
              <a:t>Mos</a:t>
            </a:r>
            <a:r>
              <a:rPr sz="2800" spc="-15" dirty="0">
                <a:latin typeface="Lucida Sans"/>
                <a:cs typeface="Lucida Sans"/>
              </a:rPr>
              <a:t>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modern</a:t>
            </a:r>
            <a:r>
              <a:rPr sz="2800" spc="-1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processor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1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are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950" i="1" spc="-85" dirty="0">
                <a:latin typeface="Lucida Sans"/>
                <a:cs typeface="Lucida Sans"/>
              </a:rPr>
              <a:t>multi-</a:t>
            </a:r>
            <a:r>
              <a:rPr sz="2950" i="1" spc="-229" dirty="0">
                <a:latin typeface="Lucida Sans"/>
                <a:cs typeface="Lucida Sans"/>
              </a:rPr>
              <a:t> </a:t>
            </a:r>
            <a:r>
              <a:rPr sz="2950" i="1" spc="-20" dirty="0">
                <a:latin typeface="Lucida Sans"/>
                <a:cs typeface="Lucida Sans"/>
              </a:rPr>
              <a:t>c</a:t>
            </a:r>
            <a:r>
              <a:rPr sz="2950" i="1" spc="-10" dirty="0">
                <a:latin typeface="Lucida Sans"/>
                <a:cs typeface="Lucida Sans"/>
              </a:rPr>
              <a:t>o</a:t>
            </a:r>
            <a:r>
              <a:rPr sz="2950" i="1" spc="-150" dirty="0">
                <a:latin typeface="Lucida Sans"/>
                <a:cs typeface="Lucida Sans"/>
              </a:rPr>
              <a:t>r</a:t>
            </a:r>
            <a:r>
              <a:rPr sz="2950" i="1" spc="-160" dirty="0">
                <a:latin typeface="Lucida Sans"/>
                <a:cs typeface="Lucida Sans"/>
              </a:rPr>
              <a:t>e</a:t>
            </a:r>
            <a:r>
              <a:rPr sz="2950" i="1" spc="-4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o</a:t>
            </a:r>
            <a:r>
              <a:rPr sz="2800" spc="-15" dirty="0">
                <a:latin typeface="Lucida Sans"/>
                <a:cs typeface="Lucida Sans"/>
              </a:rPr>
              <a:t>r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950" i="1" spc="-110" dirty="0">
                <a:latin typeface="Lucida Sans"/>
                <a:cs typeface="Lucida Sans"/>
              </a:rPr>
              <a:t>mul</a:t>
            </a:r>
            <a:r>
              <a:rPr sz="2950" i="1" spc="-65" dirty="0">
                <a:latin typeface="Lucida Sans"/>
                <a:cs typeface="Lucida Sans"/>
              </a:rPr>
              <a:t>t</a:t>
            </a:r>
            <a:r>
              <a:rPr sz="2950" i="1" spc="-40" dirty="0">
                <a:latin typeface="Lucida Sans"/>
                <a:cs typeface="Lucida Sans"/>
              </a:rPr>
              <a:t>i-</a:t>
            </a:r>
            <a:r>
              <a:rPr sz="2950" i="1" spc="-225" dirty="0">
                <a:latin typeface="Lucida Sans"/>
                <a:cs typeface="Lucida Sans"/>
              </a:rPr>
              <a:t> </a:t>
            </a:r>
            <a:r>
              <a:rPr sz="2950" i="1" spc="-90" dirty="0">
                <a:latin typeface="Lucida Sans"/>
                <a:cs typeface="Lucida Sans"/>
              </a:rPr>
              <a:t>t</a:t>
            </a:r>
            <a:r>
              <a:rPr sz="2950" i="1" spc="-120" dirty="0">
                <a:latin typeface="Lucida Sans"/>
                <a:cs typeface="Lucida Sans"/>
              </a:rPr>
              <a:t>h</a:t>
            </a:r>
            <a:r>
              <a:rPr sz="2950" i="1" spc="-100" dirty="0">
                <a:latin typeface="Lucida Sans"/>
                <a:cs typeface="Lucida Sans"/>
              </a:rPr>
              <a:t>reade</a:t>
            </a:r>
            <a:r>
              <a:rPr sz="2950" i="1" spc="-105" dirty="0">
                <a:latin typeface="Lucida Sans"/>
                <a:cs typeface="Lucida Sans"/>
              </a:rPr>
              <a:t>d</a:t>
            </a:r>
            <a:r>
              <a:rPr sz="2800" spc="-20" dirty="0">
                <a:latin typeface="Lucida Sans"/>
                <a:cs typeface="Lucida Sans"/>
              </a:rPr>
              <a:t>. How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</a:t>
            </a:r>
            <a:r>
              <a:rPr sz="2800" spc="-30" dirty="0">
                <a:latin typeface="Lucida Sans"/>
                <a:cs typeface="Lucida Sans"/>
              </a:rPr>
              <a:t>a</a:t>
            </a:r>
            <a:r>
              <a:rPr sz="2800" spc="-20" dirty="0">
                <a:latin typeface="Lucida Sans"/>
                <a:cs typeface="Lucida Sans"/>
              </a:rPr>
              <a:t>n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compilers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f</a:t>
            </a:r>
            <a:r>
              <a:rPr sz="2800" spc="-10" dirty="0">
                <a:latin typeface="Lucida Sans"/>
                <a:cs typeface="Lucida Sans"/>
              </a:rPr>
              <a:t>in</a:t>
            </a:r>
            <a:r>
              <a:rPr sz="2800" spc="-20" dirty="0">
                <a:latin typeface="Lucida Sans"/>
                <a:cs typeface="Lucida Sans"/>
              </a:rPr>
              <a:t>d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hi</a:t>
            </a:r>
            <a:r>
              <a:rPr sz="2800" spc="-30" dirty="0">
                <a:latin typeface="Lucida Sans"/>
                <a:cs typeface="Lucida Sans"/>
              </a:rPr>
              <a:t>d</a:t>
            </a:r>
            <a:r>
              <a:rPr sz="2800" spc="-20" dirty="0">
                <a:latin typeface="Lucida Sans"/>
                <a:cs typeface="Lucida Sans"/>
              </a:rPr>
              <a:t>den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parallelis</a:t>
            </a:r>
            <a:r>
              <a:rPr sz="2800" spc="-30" dirty="0">
                <a:latin typeface="Lucida Sans"/>
                <a:cs typeface="Lucida Sans"/>
              </a:rPr>
              <a:t>m</a:t>
            </a:r>
            <a:r>
              <a:rPr sz="2800" spc="2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in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serial</a:t>
            </a:r>
            <a:r>
              <a:rPr sz="2800" spc="-20" dirty="0">
                <a:latin typeface="Lucida Sans"/>
                <a:cs typeface="Lucida Sans"/>
              </a:rPr>
              <a:t> programming</a:t>
            </a:r>
            <a:r>
              <a:rPr sz="2800" spc="2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languages?</a:t>
            </a:r>
            <a:endParaRPr sz="28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dirty="0">
                <a:solidFill>
                  <a:srgbClr val="FF0000"/>
                </a:solidFill>
              </a:rPr>
              <a:t>History</a:t>
            </a:r>
            <a:r>
              <a:rPr spc="-10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of </a:t>
            </a:r>
            <a:r>
              <a:rPr spc="-5" dirty="0">
                <a:solidFill>
                  <a:srgbClr val="FF0000"/>
                </a:solidFill>
              </a:rPr>
              <a:t>Compilers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58878" y="1656349"/>
            <a:ext cx="5433695" cy="5185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000"/>
              </a:lnSpc>
            </a:pPr>
            <a:r>
              <a:rPr sz="2800" spc="-25" dirty="0">
                <a:latin typeface="Lucida Sans"/>
                <a:cs typeface="Lucida Sans"/>
              </a:rPr>
              <a:t>Th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term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950" i="1" spc="-80" dirty="0">
                <a:latin typeface="Lucida Sans"/>
                <a:cs typeface="Lucida Sans"/>
              </a:rPr>
              <a:t>compiler</a:t>
            </a:r>
            <a:r>
              <a:rPr sz="2950" i="1" spc="-5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wa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</a:t>
            </a:r>
            <a:r>
              <a:rPr sz="2800" spc="-25" dirty="0">
                <a:latin typeface="Lucida Sans"/>
                <a:cs typeface="Lucida Sans"/>
              </a:rPr>
              <a:t>o</a:t>
            </a:r>
            <a:r>
              <a:rPr sz="2800" spc="-15" dirty="0">
                <a:latin typeface="Lucida Sans"/>
                <a:cs typeface="Lucida Sans"/>
              </a:rPr>
              <a:t>ined in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early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1950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</a:t>
            </a:r>
            <a:r>
              <a:rPr sz="2800" spc="-15" dirty="0">
                <a:latin typeface="Lucida Sans"/>
                <a:cs typeface="Lucida Sans"/>
              </a:rPr>
              <a:t>y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Grace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Murra</a:t>
            </a:r>
            <a:r>
              <a:rPr sz="2800" spc="-15" dirty="0">
                <a:latin typeface="Lucida Sans"/>
                <a:cs typeface="Lucida Sans"/>
              </a:rPr>
              <a:t>y</a:t>
            </a:r>
            <a:r>
              <a:rPr sz="2800" spc="-27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H</a:t>
            </a:r>
            <a:r>
              <a:rPr sz="2800" spc="-15" dirty="0">
                <a:latin typeface="Lucida Sans"/>
                <a:cs typeface="Lucida Sans"/>
              </a:rPr>
              <a:t>o</a:t>
            </a:r>
            <a:r>
              <a:rPr sz="2800" spc="-25" dirty="0">
                <a:latin typeface="Lucida Sans"/>
                <a:cs typeface="Lucida Sans"/>
              </a:rPr>
              <a:t>pper</a:t>
            </a:r>
            <a:r>
              <a:rPr sz="2800" spc="-10" dirty="0">
                <a:latin typeface="Lucida Sans"/>
                <a:cs typeface="Lucida Sans"/>
              </a:rPr>
              <a:t>.</a:t>
            </a:r>
            <a:r>
              <a:rPr sz="2800" spc="-27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Translation</a:t>
            </a:r>
            <a:r>
              <a:rPr sz="2800" spc="-26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was</a:t>
            </a:r>
            <a:r>
              <a:rPr sz="2800" spc="-15" dirty="0">
                <a:latin typeface="Lucida Sans"/>
                <a:cs typeface="Lucida Sans"/>
              </a:rPr>
              <a:t> viewed</a:t>
            </a:r>
            <a:r>
              <a:rPr sz="2800" spc="-22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-2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spc="-210" dirty="0">
                <a:latin typeface="Lucida Sans"/>
                <a:cs typeface="Lucida Sans"/>
              </a:rPr>
              <a:t> </a:t>
            </a:r>
            <a:r>
              <a:rPr sz="2800" spc="50" dirty="0">
                <a:latin typeface="Lucida Sans"/>
                <a:cs typeface="Lucida Sans"/>
              </a:rPr>
              <a:t>“</a:t>
            </a:r>
            <a:r>
              <a:rPr sz="2800" dirty="0">
                <a:latin typeface="Lucida Sans"/>
                <a:cs typeface="Lucida Sans"/>
              </a:rPr>
              <a:t>c</a:t>
            </a:r>
            <a:r>
              <a:rPr sz="2800" spc="-15" dirty="0">
                <a:latin typeface="Lucida Sans"/>
                <a:cs typeface="Lucida Sans"/>
              </a:rPr>
              <a:t>ompilation”</a:t>
            </a:r>
            <a:r>
              <a:rPr sz="2800" spc="-14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of</a:t>
            </a:r>
            <a:r>
              <a:rPr sz="2800" spc="-2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 sequence</a:t>
            </a:r>
            <a:r>
              <a:rPr sz="2800" spc="-170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o</a:t>
            </a:r>
            <a:r>
              <a:rPr sz="2800" spc="-15" dirty="0">
                <a:latin typeface="Lucida Sans"/>
                <a:cs typeface="Lucida Sans"/>
              </a:rPr>
              <a:t>f</a:t>
            </a:r>
            <a:r>
              <a:rPr sz="2800" spc="-17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machine-</a:t>
            </a:r>
            <a:r>
              <a:rPr sz="2800" spc="-18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language subprograms </a:t>
            </a:r>
            <a:r>
              <a:rPr sz="2800" spc="-15" dirty="0">
                <a:latin typeface="Lucida Sans"/>
                <a:cs typeface="Lucida Sans"/>
              </a:rPr>
              <a:t>selected </a:t>
            </a:r>
            <a:r>
              <a:rPr sz="2800" spc="-20" dirty="0">
                <a:latin typeface="Lucida Sans"/>
                <a:cs typeface="Lucida Sans"/>
              </a:rPr>
              <a:t>from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 library.</a:t>
            </a:r>
            <a:endParaRPr sz="2800" dirty="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27"/>
              </a:spcBef>
            </a:pPr>
            <a:endParaRPr sz="4150" dirty="0">
              <a:latin typeface="Times New Roman"/>
              <a:cs typeface="Times New Roman"/>
            </a:endParaRPr>
          </a:p>
          <a:p>
            <a:pPr marL="12700" marR="99060">
              <a:lnSpc>
                <a:spcPts val="3000"/>
              </a:lnSpc>
            </a:pPr>
            <a:r>
              <a:rPr sz="2800" spc="-20" dirty="0">
                <a:latin typeface="Lucida Sans"/>
                <a:cs typeface="Lucida Sans"/>
              </a:rPr>
              <a:t>One </a:t>
            </a:r>
            <a:r>
              <a:rPr sz="2800" spc="-15" dirty="0">
                <a:latin typeface="Lucida Sans"/>
                <a:cs typeface="Lucida Sans"/>
              </a:rPr>
              <a:t>of the first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real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compilers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</a:t>
            </a:r>
            <a:r>
              <a:rPr sz="2800" spc="-30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</a:t>
            </a:r>
            <a:r>
              <a:rPr sz="2800" spc="-30" dirty="0">
                <a:latin typeface="Lucida Sans"/>
                <a:cs typeface="Lucida Sans"/>
              </a:rPr>
              <a:t>h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FORTRAN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compiler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of the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late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1950s</a:t>
            </a:r>
            <a:r>
              <a:rPr sz="2800" spc="-10" dirty="0">
                <a:latin typeface="Lucida Sans"/>
                <a:cs typeface="Lucida Sans"/>
              </a:rPr>
              <a:t>.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It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allowed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programme</a:t>
            </a:r>
            <a:r>
              <a:rPr sz="2800" spc="-15" dirty="0">
                <a:latin typeface="Lucida Sans"/>
                <a:cs typeface="Lucida Sans"/>
              </a:rPr>
              <a:t>r</a:t>
            </a:r>
            <a:r>
              <a:rPr sz="2800" spc="2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use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problem-</a:t>
            </a:r>
            <a:r>
              <a:rPr sz="2800" spc="-15" dirty="0">
                <a:latin typeface="Lucida Sans"/>
                <a:cs typeface="Lucida Sans"/>
              </a:rPr>
              <a:t> oriented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source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la</a:t>
            </a:r>
            <a:r>
              <a:rPr sz="2800" spc="-30" dirty="0">
                <a:latin typeface="Lucida Sans"/>
                <a:cs typeface="Lucida Sans"/>
              </a:rPr>
              <a:t>n</a:t>
            </a:r>
            <a:r>
              <a:rPr sz="2800" spc="-15" dirty="0">
                <a:latin typeface="Lucida Sans"/>
                <a:cs typeface="Lucida Sans"/>
              </a:rPr>
              <a:t>guage.</a:t>
            </a:r>
            <a:endParaRPr sz="28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0715"/>
            <a:ext cx="5424170" cy="4039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000"/>
              </a:lnSpc>
            </a:pPr>
            <a:r>
              <a:rPr sz="2800" spc="-20" dirty="0">
                <a:latin typeface="Lucida Sans"/>
                <a:cs typeface="Lucida Sans"/>
              </a:rPr>
              <a:t>Ambitious</a:t>
            </a:r>
            <a:r>
              <a:rPr sz="2800" spc="-204" dirty="0">
                <a:latin typeface="Lucida Sans"/>
                <a:cs typeface="Lucida Sans"/>
              </a:rPr>
              <a:t> </a:t>
            </a:r>
            <a:r>
              <a:rPr sz="2800" spc="50" dirty="0">
                <a:latin typeface="Lucida Sans"/>
                <a:cs typeface="Lucida Sans"/>
              </a:rPr>
              <a:t>“</a:t>
            </a:r>
            <a:r>
              <a:rPr sz="2800" spc="-20" dirty="0">
                <a:latin typeface="Lucida Sans"/>
                <a:cs typeface="Lucida Sans"/>
              </a:rPr>
              <a:t>optimizati</a:t>
            </a:r>
            <a:r>
              <a:rPr sz="2800" spc="-5" dirty="0">
                <a:latin typeface="Lucida Sans"/>
                <a:cs typeface="Lucida Sans"/>
              </a:rPr>
              <a:t>o</a:t>
            </a:r>
            <a:r>
              <a:rPr sz="2800" spc="-15" dirty="0">
                <a:latin typeface="Lucida Sans"/>
                <a:cs typeface="Lucida Sans"/>
              </a:rPr>
              <a:t>ns”</a:t>
            </a:r>
            <a:r>
              <a:rPr sz="2800" spc="-14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were</a:t>
            </a:r>
            <a:r>
              <a:rPr sz="2800" spc="-15" dirty="0">
                <a:latin typeface="Lucida Sans"/>
                <a:cs typeface="Lucida Sans"/>
              </a:rPr>
              <a:t> used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produc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efficient</a:t>
            </a:r>
            <a:r>
              <a:rPr sz="2800" spc="-20" dirty="0">
                <a:latin typeface="Lucida Sans"/>
                <a:cs typeface="Lucida Sans"/>
              </a:rPr>
              <a:t> machine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code,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which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was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vital for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early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computer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wi</a:t>
            </a:r>
            <a:r>
              <a:rPr sz="2800" spc="-10" dirty="0">
                <a:latin typeface="Lucida Sans"/>
                <a:cs typeface="Lucida Sans"/>
              </a:rPr>
              <a:t>t</a:t>
            </a:r>
            <a:r>
              <a:rPr sz="2800" spc="-20" dirty="0">
                <a:latin typeface="Lucida Sans"/>
                <a:cs typeface="Lucida Sans"/>
              </a:rPr>
              <a:t>h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qui</a:t>
            </a:r>
            <a:r>
              <a:rPr sz="2800" spc="-5" dirty="0">
                <a:latin typeface="Lucida Sans"/>
                <a:cs typeface="Lucida Sans"/>
              </a:rPr>
              <a:t>t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-15" dirty="0">
                <a:latin typeface="Lucida Sans"/>
                <a:cs typeface="Lucida Sans"/>
              </a:rPr>
              <a:t> limited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capabilities.</a:t>
            </a:r>
            <a:endParaRPr sz="2800" dirty="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39"/>
              </a:spcBef>
            </a:pPr>
            <a:endParaRPr sz="4150" dirty="0">
              <a:latin typeface="Times New Roman"/>
              <a:cs typeface="Times New Roman"/>
            </a:endParaRPr>
          </a:p>
          <a:p>
            <a:pPr marL="12700" marR="444500">
              <a:lnSpc>
                <a:spcPts val="3000"/>
              </a:lnSpc>
            </a:pPr>
            <a:r>
              <a:rPr sz="2800" spc="-15" dirty="0">
                <a:latin typeface="Lucida Sans"/>
                <a:cs typeface="Lucida Sans"/>
              </a:rPr>
              <a:t>Efficient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use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of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machine</a:t>
            </a:r>
            <a:r>
              <a:rPr sz="2800" spc="-15" dirty="0">
                <a:latin typeface="Lucida Sans"/>
                <a:cs typeface="Lucida Sans"/>
              </a:rPr>
              <a:t> resources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still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essential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requiremen</a:t>
            </a:r>
            <a:r>
              <a:rPr sz="2800" spc="-15" dirty="0">
                <a:latin typeface="Lucida Sans"/>
                <a:cs typeface="Lucida Sans"/>
              </a:rPr>
              <a:t>t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f</a:t>
            </a:r>
            <a:r>
              <a:rPr sz="2800" spc="-10" dirty="0">
                <a:latin typeface="Lucida Sans"/>
                <a:cs typeface="Lucida Sans"/>
              </a:rPr>
              <a:t>o</a:t>
            </a:r>
            <a:r>
              <a:rPr sz="2800" spc="-15" dirty="0">
                <a:latin typeface="Lucida Sans"/>
                <a:cs typeface="Lucida Sans"/>
              </a:rPr>
              <a:t>r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modern</a:t>
            </a:r>
            <a:r>
              <a:rPr sz="2800" spc="-15" dirty="0">
                <a:latin typeface="Lucida Sans"/>
                <a:cs typeface="Lucida Sans"/>
              </a:rPr>
              <a:t> compilers.</a:t>
            </a:r>
            <a:endParaRPr sz="28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17</a:t>
            </a:fld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81965" algn="ctr">
              <a:lnSpc>
                <a:spcPct val="100000"/>
              </a:lnSpc>
            </a:pPr>
            <a:r>
              <a:rPr sz="2800" b="0" spc="75" dirty="0">
                <a:solidFill>
                  <a:srgbClr val="FF0000"/>
                </a:solidFill>
                <a:latin typeface="Arial"/>
                <a:cs typeface="Arial"/>
              </a:rPr>
              <a:t>V</a:t>
            </a:r>
            <a:r>
              <a:rPr sz="2800" b="0" spc="300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2800" b="0" spc="305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2800" b="0" spc="38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2800" b="0" spc="220" dirty="0">
                <a:solidFill>
                  <a:srgbClr val="FF0000"/>
                </a:solidFill>
                <a:latin typeface="Arial"/>
                <a:cs typeface="Arial"/>
              </a:rPr>
              <a:t>u</a:t>
            </a:r>
            <a:r>
              <a:rPr sz="2800" b="0" spc="75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2800" b="0" spc="95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2800" b="0" spc="34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b="0" spc="180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sz="2800" b="0" spc="25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2800" b="0" spc="185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sz="2800" b="0" spc="215" dirty="0">
                <a:solidFill>
                  <a:srgbClr val="FF0000"/>
                </a:solidFill>
                <a:latin typeface="Arial"/>
                <a:cs typeface="Arial"/>
              </a:rPr>
              <a:t>h</a:t>
            </a:r>
            <a:r>
              <a:rPr sz="2800" b="0" spc="325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2800" b="0" spc="215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2800" b="0" spc="-11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800" b="0" spc="35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b="0" spc="-35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sz="2800" b="0" spc="245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2800" b="0" spc="225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2800" b="0" spc="-11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endParaRPr sz="28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58866" y="1468697"/>
            <a:ext cx="5422900" cy="71767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95885">
              <a:lnSpc>
                <a:spcPct val="88200"/>
              </a:lnSpc>
            </a:pPr>
            <a:r>
              <a:rPr sz="2800" spc="-20" dirty="0">
                <a:latin typeface="Lucida Sans"/>
                <a:cs typeface="Lucida Sans"/>
              </a:rPr>
              <a:t>Code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generated</a:t>
            </a:r>
            <a:r>
              <a:rPr sz="2800" spc="-2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by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compiler can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consist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950" i="1" spc="-95" dirty="0">
                <a:latin typeface="Lucida Sans"/>
                <a:cs typeface="Lucida Sans"/>
              </a:rPr>
              <a:t>entirely</a:t>
            </a:r>
            <a:r>
              <a:rPr sz="2950" i="1" spc="-4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o</a:t>
            </a:r>
            <a:r>
              <a:rPr sz="2800" spc="-15" dirty="0">
                <a:latin typeface="Lucida Sans"/>
                <a:cs typeface="Lucida Sans"/>
              </a:rPr>
              <a:t>f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vir</a:t>
            </a:r>
            <a:r>
              <a:rPr sz="2800" spc="-10" dirty="0">
                <a:latin typeface="Lucida Sans"/>
                <a:cs typeface="Lucida Sans"/>
              </a:rPr>
              <a:t>t</a:t>
            </a:r>
            <a:r>
              <a:rPr sz="2800" spc="-20" dirty="0">
                <a:latin typeface="Lucida Sans"/>
                <a:cs typeface="Lucida Sans"/>
              </a:rPr>
              <a:t>u</a:t>
            </a:r>
            <a:r>
              <a:rPr sz="2800" spc="-25" dirty="0">
                <a:latin typeface="Lucida Sans"/>
                <a:cs typeface="Lucida Sans"/>
              </a:rPr>
              <a:t>a</a:t>
            </a:r>
            <a:r>
              <a:rPr sz="2800" spc="-10" dirty="0">
                <a:latin typeface="Lucida Sans"/>
                <a:cs typeface="Lucida Sans"/>
              </a:rPr>
              <a:t>l</a:t>
            </a:r>
            <a:r>
              <a:rPr sz="2800" spc="-15" dirty="0">
                <a:latin typeface="Lucida Sans"/>
                <a:cs typeface="Lucida Sans"/>
              </a:rPr>
              <a:t> instructions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(no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na</a:t>
            </a:r>
            <a:r>
              <a:rPr sz="2800" spc="-10" dirty="0">
                <a:latin typeface="Lucida Sans"/>
                <a:cs typeface="Lucida Sans"/>
              </a:rPr>
              <a:t>t</a:t>
            </a:r>
            <a:r>
              <a:rPr sz="2800" spc="-15" dirty="0">
                <a:latin typeface="Lucida Sans"/>
                <a:cs typeface="Lucida Sans"/>
              </a:rPr>
              <a:t>ive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code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at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all)</a:t>
            </a:r>
            <a:r>
              <a:rPr sz="2800" spc="-10" dirty="0">
                <a:latin typeface="Lucida Sans"/>
                <a:cs typeface="Lucida Sans"/>
              </a:rPr>
              <a:t>.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Thi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allow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co</a:t>
            </a:r>
            <a:r>
              <a:rPr sz="2800" spc="-25" dirty="0">
                <a:latin typeface="Lucida Sans"/>
                <a:cs typeface="Lucida Sans"/>
              </a:rPr>
              <a:t>d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run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</a:t>
            </a:r>
            <a:r>
              <a:rPr sz="2800" spc="-20" dirty="0">
                <a:latin typeface="Lucida Sans"/>
                <a:cs typeface="Lucida Sans"/>
              </a:rPr>
              <a:t>n</a:t>
            </a:r>
            <a:r>
              <a:rPr sz="2800" spc="-15" dirty="0">
                <a:latin typeface="Lucida Sans"/>
                <a:cs typeface="Lucida Sans"/>
              </a:rPr>
              <a:t> a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variety</a:t>
            </a:r>
            <a:r>
              <a:rPr sz="2800" spc="-2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of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computers.</a:t>
            </a:r>
            <a:endParaRPr sz="2800" dirty="0">
              <a:latin typeface="Lucida Sans"/>
              <a:cs typeface="Lucida Sans"/>
            </a:endParaRPr>
          </a:p>
          <a:p>
            <a:pPr marL="12700" marR="103505">
              <a:lnSpc>
                <a:spcPts val="3000"/>
              </a:lnSpc>
              <a:spcBef>
                <a:spcPts val="940"/>
              </a:spcBef>
            </a:pPr>
            <a:r>
              <a:rPr sz="2800" spc="-15" dirty="0">
                <a:latin typeface="Lucida Sans"/>
                <a:cs typeface="Lucida Sans"/>
              </a:rPr>
              <a:t>Java,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with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its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JVM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(Java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Virtual Machine)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grea</a:t>
            </a:r>
            <a:r>
              <a:rPr sz="2800" spc="-15" dirty="0">
                <a:latin typeface="Lucida Sans"/>
                <a:cs typeface="Lucida Sans"/>
              </a:rPr>
              <a:t>t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example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of this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approach.</a:t>
            </a:r>
            <a:endParaRPr sz="2800" dirty="0">
              <a:latin typeface="Lucida Sans"/>
              <a:cs typeface="Lucida Sans"/>
            </a:endParaRPr>
          </a:p>
          <a:p>
            <a:pPr marL="12700" marR="5080">
              <a:lnSpc>
                <a:spcPts val="3000"/>
              </a:lnSpc>
              <a:spcBef>
                <a:spcPts val="900"/>
              </a:spcBef>
            </a:pPr>
            <a:r>
              <a:rPr sz="2800" spc="-10" dirty="0">
                <a:latin typeface="Lucida Sans"/>
                <a:cs typeface="Lucida Sans"/>
              </a:rPr>
              <a:t>If </a:t>
            </a:r>
            <a:r>
              <a:rPr sz="2800" spc="-15" dirty="0">
                <a:latin typeface="Lucida Sans"/>
                <a:cs typeface="Lucida Sans"/>
              </a:rPr>
              <a:t>the </a:t>
            </a:r>
            <a:r>
              <a:rPr sz="2800" spc="-10" dirty="0">
                <a:latin typeface="Lucida Sans"/>
                <a:cs typeface="Lucida Sans"/>
              </a:rPr>
              <a:t>virtual</a:t>
            </a:r>
            <a:r>
              <a:rPr sz="2800" spc="-1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mac</a:t>
            </a:r>
            <a:r>
              <a:rPr sz="2800" spc="-35" dirty="0">
                <a:latin typeface="Lucida Sans"/>
                <a:cs typeface="Lucida Sans"/>
              </a:rPr>
              <a:t>h</a:t>
            </a:r>
            <a:r>
              <a:rPr sz="2800" spc="-15" dirty="0">
                <a:latin typeface="Lucida Sans"/>
                <a:cs typeface="Lucida Sans"/>
              </a:rPr>
              <a:t>ine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kept simple</a:t>
            </a:r>
            <a:r>
              <a:rPr sz="2800" spc="-21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and</a:t>
            </a:r>
            <a:r>
              <a:rPr sz="2800" spc="-21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clean,</a:t>
            </a:r>
            <a:r>
              <a:rPr sz="2800" spc="-21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its</a:t>
            </a:r>
            <a:r>
              <a:rPr sz="2800" spc="-204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interpreter can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easy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write. </a:t>
            </a:r>
            <a:r>
              <a:rPr sz="2800" spc="-20" dirty="0">
                <a:latin typeface="Lucida Sans"/>
                <a:cs typeface="Lucida Sans"/>
              </a:rPr>
              <a:t>Machine</a:t>
            </a:r>
            <a:r>
              <a:rPr sz="2800" spc="-15" dirty="0">
                <a:latin typeface="Lucida Sans"/>
                <a:cs typeface="Lucida Sans"/>
              </a:rPr>
              <a:t> interpretation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slows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execution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</a:t>
            </a:r>
            <a:r>
              <a:rPr sz="2800" spc="-15" dirty="0">
                <a:latin typeface="Lucida Sans"/>
                <a:cs typeface="Lucida Sans"/>
              </a:rPr>
              <a:t>y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factor </a:t>
            </a:r>
            <a:r>
              <a:rPr sz="2800" spc="-25" dirty="0">
                <a:latin typeface="Lucida Sans"/>
                <a:cs typeface="Lucida Sans"/>
              </a:rPr>
              <a:t>o</a:t>
            </a:r>
            <a:r>
              <a:rPr sz="2800" spc="-15" dirty="0">
                <a:latin typeface="Lucida Sans"/>
                <a:cs typeface="Lucida Sans"/>
              </a:rPr>
              <a:t>f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3:1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perhaps</a:t>
            </a:r>
            <a:r>
              <a:rPr sz="2800" spc="-20" dirty="0">
                <a:latin typeface="Lucida Sans"/>
                <a:cs typeface="Lucida Sans"/>
              </a:rPr>
              <a:t> 10:1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ove</a:t>
            </a:r>
            <a:r>
              <a:rPr sz="2800" spc="-15" dirty="0">
                <a:latin typeface="Lucida Sans"/>
                <a:cs typeface="Lucida Sans"/>
              </a:rPr>
              <a:t>r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</a:t>
            </a:r>
            <a:r>
              <a:rPr sz="2800" spc="-10" dirty="0">
                <a:latin typeface="Lucida Sans"/>
                <a:cs typeface="Lucida Sans"/>
              </a:rPr>
              <a:t>o</a:t>
            </a:r>
            <a:r>
              <a:rPr sz="2800" spc="-20" dirty="0">
                <a:latin typeface="Lucida Sans"/>
                <a:cs typeface="Lucida Sans"/>
              </a:rPr>
              <a:t>mpiled</a:t>
            </a:r>
            <a:r>
              <a:rPr sz="2800" spc="-1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</a:t>
            </a:r>
            <a:r>
              <a:rPr sz="2800" spc="-10" dirty="0">
                <a:latin typeface="Lucida Sans"/>
                <a:cs typeface="Lucida Sans"/>
              </a:rPr>
              <a:t>o</a:t>
            </a:r>
            <a:r>
              <a:rPr sz="2800" spc="-20" dirty="0">
                <a:latin typeface="Lucida Sans"/>
                <a:cs typeface="Lucida Sans"/>
              </a:rPr>
              <a:t>de.</a:t>
            </a:r>
            <a:endParaRPr sz="2800" dirty="0">
              <a:latin typeface="Lucida Sans"/>
              <a:cs typeface="Lucida Sans"/>
            </a:endParaRPr>
          </a:p>
          <a:p>
            <a:pPr marL="12700" marR="48895" indent="-635">
              <a:lnSpc>
                <a:spcPts val="3000"/>
              </a:lnSpc>
              <a:spcBef>
                <a:spcPts val="900"/>
              </a:spcBef>
            </a:pPr>
            <a:r>
              <a:rPr sz="2800" spc="-20" dirty="0">
                <a:latin typeface="Lucida Sans"/>
                <a:cs typeface="Lucida Sans"/>
              </a:rPr>
              <a:t>A </a:t>
            </a:r>
            <a:r>
              <a:rPr sz="2800" spc="50" dirty="0">
                <a:latin typeface="Lucida Sans"/>
                <a:cs typeface="Lucida Sans"/>
              </a:rPr>
              <a:t>“</a:t>
            </a:r>
            <a:r>
              <a:rPr sz="2800" spc="-15" dirty="0">
                <a:latin typeface="Lucida Sans"/>
                <a:cs typeface="Lucida Sans"/>
              </a:rPr>
              <a:t>Just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Time</a:t>
            </a:r>
            <a:r>
              <a:rPr sz="2800" spc="-15" dirty="0">
                <a:latin typeface="Lucida Sans"/>
                <a:cs typeface="Lucida Sans"/>
              </a:rPr>
              <a:t>”</a:t>
            </a:r>
            <a:r>
              <a:rPr sz="2800" spc="70" dirty="0">
                <a:latin typeface="Lucida Sans"/>
                <a:cs typeface="Lucida Sans"/>
              </a:rPr>
              <a:t> </a:t>
            </a:r>
            <a:r>
              <a:rPr sz="2800" dirty="0">
                <a:latin typeface="Lucida Sans"/>
                <a:cs typeface="Lucida Sans"/>
              </a:rPr>
              <a:t>(</a:t>
            </a:r>
            <a:r>
              <a:rPr sz="2950" i="1" spc="-240" dirty="0">
                <a:latin typeface="Lucida Sans"/>
                <a:cs typeface="Lucida Sans"/>
              </a:rPr>
              <a:t>J</a:t>
            </a:r>
            <a:r>
              <a:rPr sz="2950" i="1" spc="-155" dirty="0">
                <a:latin typeface="Lucida Sans"/>
                <a:cs typeface="Lucida Sans"/>
              </a:rPr>
              <a:t>I</a:t>
            </a:r>
            <a:r>
              <a:rPr sz="2950" i="1" spc="-80" dirty="0">
                <a:latin typeface="Lucida Sans"/>
                <a:cs typeface="Lucida Sans"/>
              </a:rPr>
              <a:t>T</a:t>
            </a:r>
            <a:r>
              <a:rPr sz="2800" spc="-10" dirty="0">
                <a:latin typeface="Lucida Sans"/>
                <a:cs typeface="Lucida Sans"/>
              </a:rPr>
              <a:t>)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compiler can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transla</a:t>
            </a:r>
            <a:r>
              <a:rPr sz="2800" spc="-10" dirty="0">
                <a:latin typeface="Lucida Sans"/>
                <a:cs typeface="Lucida Sans"/>
              </a:rPr>
              <a:t>t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50" dirty="0">
                <a:latin typeface="Lucida Sans"/>
                <a:cs typeface="Lucida Sans"/>
              </a:rPr>
              <a:t>“</a:t>
            </a:r>
            <a:r>
              <a:rPr sz="2800" spc="-15" dirty="0">
                <a:latin typeface="Lucida Sans"/>
                <a:cs typeface="Lucida Sans"/>
              </a:rPr>
              <a:t>hot”</a:t>
            </a:r>
            <a:r>
              <a:rPr sz="2800" spc="6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por</a:t>
            </a:r>
            <a:r>
              <a:rPr sz="2800" spc="-5" dirty="0">
                <a:latin typeface="Lucida Sans"/>
                <a:cs typeface="Lucida Sans"/>
              </a:rPr>
              <a:t>t</a:t>
            </a:r>
            <a:r>
              <a:rPr sz="2800" spc="-15" dirty="0">
                <a:latin typeface="Lucida Sans"/>
                <a:cs typeface="Lucida Sans"/>
              </a:rPr>
              <a:t>ions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of</a:t>
            </a:r>
            <a:r>
              <a:rPr sz="2800" spc="-15" dirty="0">
                <a:latin typeface="Lucida Sans"/>
                <a:cs typeface="Lucida Sans"/>
              </a:rPr>
              <a:t> virtual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code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in</a:t>
            </a:r>
            <a:r>
              <a:rPr sz="2800" spc="-5" dirty="0">
                <a:latin typeface="Lucida Sans"/>
                <a:cs typeface="Lucida Sans"/>
              </a:rPr>
              <a:t>t</a:t>
            </a:r>
            <a:r>
              <a:rPr sz="2800" spc="-20" dirty="0">
                <a:latin typeface="Lucida Sans"/>
                <a:cs typeface="Lucida Sans"/>
              </a:rPr>
              <a:t>o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na</a:t>
            </a:r>
            <a:r>
              <a:rPr sz="2800" spc="-10" dirty="0">
                <a:latin typeface="Lucida Sans"/>
                <a:cs typeface="Lucida Sans"/>
              </a:rPr>
              <a:t>t</a:t>
            </a:r>
            <a:r>
              <a:rPr sz="2800" spc="-15" dirty="0">
                <a:latin typeface="Lucida Sans"/>
                <a:cs typeface="Lucida Sans"/>
              </a:rPr>
              <a:t>ive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code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 speed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execution.</a:t>
            </a:r>
            <a:endParaRPr sz="28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9387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600"/>
              </a:lnSpc>
            </a:pPr>
            <a:r>
              <a:rPr dirty="0">
                <a:solidFill>
                  <a:srgbClr val="FF0000"/>
                </a:solidFill>
              </a:rPr>
              <a:t>Advantag</a:t>
            </a:r>
            <a:r>
              <a:rPr spc="-20" dirty="0">
                <a:solidFill>
                  <a:srgbClr val="FF0000"/>
                </a:solidFill>
              </a:rPr>
              <a:t>es of </a:t>
            </a:r>
            <a:r>
              <a:rPr spc="-145" dirty="0">
                <a:solidFill>
                  <a:srgbClr val="FF0000"/>
                </a:solidFill>
              </a:rPr>
              <a:t>V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20" dirty="0">
                <a:solidFill>
                  <a:srgbClr val="FF0000"/>
                </a:solidFill>
              </a:rPr>
              <a:t>r</a:t>
            </a:r>
            <a:r>
              <a:rPr dirty="0">
                <a:solidFill>
                  <a:srgbClr val="FF0000"/>
                </a:solidFill>
              </a:rPr>
              <a:t>tua</a:t>
            </a:r>
            <a:r>
              <a:rPr spc="-10" dirty="0">
                <a:solidFill>
                  <a:srgbClr val="FF0000"/>
                </a:solidFill>
              </a:rPr>
              <a:t>l </a:t>
            </a:r>
            <a:r>
              <a:rPr spc="-5" dirty="0">
                <a:solidFill>
                  <a:srgbClr val="FF0000"/>
                </a:solidFill>
              </a:rPr>
              <a:t>Instructions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58888" y="2130131"/>
            <a:ext cx="5511165" cy="67430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873760">
              <a:lnSpc>
                <a:spcPts val="3000"/>
              </a:lnSpc>
            </a:pPr>
            <a:r>
              <a:rPr sz="2800" spc="-15" dirty="0">
                <a:latin typeface="Lucida Sans"/>
                <a:cs typeface="Lucida Sans"/>
              </a:rPr>
              <a:t>Virt</a:t>
            </a:r>
            <a:r>
              <a:rPr sz="2800" spc="-30" dirty="0">
                <a:latin typeface="Lucida Sans"/>
                <a:cs typeface="Lucida Sans"/>
              </a:rPr>
              <a:t>u</a:t>
            </a:r>
            <a:r>
              <a:rPr sz="2800" spc="-15" dirty="0">
                <a:latin typeface="Lucida Sans"/>
                <a:cs typeface="Lucida Sans"/>
              </a:rPr>
              <a:t>al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instructions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serve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 variety </a:t>
            </a:r>
            <a:r>
              <a:rPr sz="2800" spc="-25" dirty="0">
                <a:latin typeface="Lucida Sans"/>
                <a:cs typeface="Lucida Sans"/>
              </a:rPr>
              <a:t>o</a:t>
            </a:r>
            <a:r>
              <a:rPr sz="2800" spc="-15" dirty="0">
                <a:latin typeface="Lucida Sans"/>
                <a:cs typeface="Lucida Sans"/>
              </a:rPr>
              <a:t>f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purposes.</a:t>
            </a:r>
            <a:endParaRPr sz="2800" dirty="0">
              <a:latin typeface="Lucida Sans"/>
              <a:cs typeface="Lucida Sans"/>
            </a:endParaRPr>
          </a:p>
          <a:p>
            <a:pPr marL="241300" marR="151130" indent="-228600">
              <a:lnSpc>
                <a:spcPct val="90300"/>
              </a:lnSpc>
              <a:spcBef>
                <a:spcPts val="915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5" dirty="0">
                <a:latin typeface="Lucida Sans"/>
                <a:cs typeface="Lucida Sans"/>
              </a:rPr>
              <a:t>The</a:t>
            </a:r>
            <a:r>
              <a:rPr sz="2400" dirty="0">
                <a:latin typeface="Lucida Sans"/>
                <a:cs typeface="Lucida Sans"/>
              </a:rPr>
              <a:t>y </a:t>
            </a:r>
            <a:r>
              <a:rPr sz="2400" spc="-5" dirty="0">
                <a:latin typeface="Lucida Sans"/>
                <a:cs typeface="Lucida Sans"/>
              </a:rPr>
              <a:t>sim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spc="-5" dirty="0">
                <a:latin typeface="Lucida Sans"/>
                <a:cs typeface="Lucida Sans"/>
              </a:rPr>
              <a:t>lif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compile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spc="-5" dirty="0">
                <a:latin typeface="Lucida Sans"/>
                <a:cs typeface="Lucida Sans"/>
              </a:rPr>
              <a:t>by p</a:t>
            </a:r>
            <a:r>
              <a:rPr sz="2400" spc="-10" dirty="0">
                <a:latin typeface="Lucida Sans"/>
                <a:cs typeface="Lucida Sans"/>
              </a:rPr>
              <a:t>r</a:t>
            </a:r>
            <a:r>
              <a:rPr sz="2400" spc="-20" dirty="0">
                <a:latin typeface="Lucida Sans"/>
                <a:cs typeface="Lucida Sans"/>
              </a:rPr>
              <a:t>ovidin</a:t>
            </a:r>
            <a:r>
              <a:rPr sz="2400" spc="-15" dirty="0">
                <a:latin typeface="Lucida Sans"/>
                <a:cs typeface="Lucida Sans"/>
              </a:rPr>
              <a:t>g</a:t>
            </a:r>
            <a:r>
              <a:rPr sz="2400" dirty="0">
                <a:latin typeface="Lucida Sans"/>
                <a:cs typeface="Lucida Sans"/>
              </a:rPr>
              <a:t> suitable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p</a:t>
            </a:r>
            <a:r>
              <a:rPr sz="2400" spc="-10" dirty="0">
                <a:latin typeface="Lucida Sans"/>
                <a:cs typeface="Lucida Sans"/>
              </a:rPr>
              <a:t>r</a:t>
            </a:r>
            <a:r>
              <a:rPr sz="2400" spc="-15" dirty="0">
                <a:latin typeface="Lucida Sans"/>
                <a:cs typeface="Lucida Sans"/>
              </a:rPr>
              <a:t>imitives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(such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method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calls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string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30" dirty="0">
                <a:latin typeface="Lucida Sans"/>
                <a:cs typeface="Lucida Sans"/>
              </a:rPr>
              <a:t>m</a:t>
            </a:r>
            <a:r>
              <a:rPr sz="2400" spc="-10" dirty="0">
                <a:latin typeface="Lucida Sans"/>
                <a:cs typeface="Lucida Sans"/>
              </a:rPr>
              <a:t>a</a:t>
            </a:r>
            <a:r>
              <a:rPr sz="2400" spc="-20" dirty="0">
                <a:latin typeface="Lucida Sans"/>
                <a:cs typeface="Lucida Sans"/>
              </a:rPr>
              <a:t>nip</a:t>
            </a:r>
            <a:r>
              <a:rPr sz="2400" spc="-10" dirty="0">
                <a:latin typeface="Lucida Sans"/>
                <a:cs typeface="Lucida Sans"/>
              </a:rPr>
              <a:t>u</a:t>
            </a:r>
            <a:r>
              <a:rPr sz="2400" spc="-5" dirty="0">
                <a:latin typeface="Lucida Sans"/>
                <a:cs typeface="Lucida Sans"/>
              </a:rPr>
              <a:t>l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tion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spc="-20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n).</a:t>
            </a:r>
            <a:endParaRPr sz="2400" dirty="0">
              <a:latin typeface="Lucida Sans"/>
              <a:cs typeface="Lucida Sans"/>
            </a:endParaRPr>
          </a:p>
          <a:p>
            <a:pPr marL="230504" indent="-217804">
              <a:lnSpc>
                <a:spcPct val="100000"/>
              </a:lnSpc>
              <a:spcBef>
                <a:spcPts val="610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ey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aid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c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spc="-25" dirty="0">
                <a:latin typeface="Lucida Sans"/>
                <a:cs typeface="Lucida Sans"/>
              </a:rPr>
              <a:t>m</a:t>
            </a:r>
            <a:r>
              <a:rPr sz="2400" dirty="0">
                <a:latin typeface="Lucida Sans"/>
                <a:cs typeface="Lucida Sans"/>
              </a:rPr>
              <a:t>piler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tra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spc="-5" dirty="0">
                <a:latin typeface="Lucida Sans"/>
                <a:cs typeface="Lucida Sans"/>
              </a:rPr>
              <a:t>ortability</a:t>
            </a:r>
            <a:r>
              <a:rPr sz="2400" dirty="0">
                <a:latin typeface="Lucida Sans"/>
                <a:cs typeface="Lucida Sans"/>
              </a:rPr>
              <a:t>.</a:t>
            </a:r>
          </a:p>
          <a:p>
            <a:pPr marL="241300" marR="182880" indent="-228600">
              <a:lnSpc>
                <a:spcPct val="90300"/>
              </a:lnSpc>
              <a:spcBef>
                <a:spcPts val="900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5" dirty="0">
                <a:latin typeface="Lucida Sans"/>
                <a:cs typeface="Lucida Sans"/>
              </a:rPr>
              <a:t>The</a:t>
            </a:r>
            <a:r>
              <a:rPr sz="2400" dirty="0">
                <a:latin typeface="Lucida Sans"/>
                <a:cs typeface="Lucida Sans"/>
              </a:rPr>
              <a:t>y may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decreas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siz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of </a:t>
            </a:r>
            <a:r>
              <a:rPr sz="2400" dirty="0">
                <a:latin typeface="Lucida Sans"/>
                <a:cs typeface="Lucida Sans"/>
              </a:rPr>
              <a:t>generated</a:t>
            </a:r>
            <a:r>
              <a:rPr sz="2400" spc="-2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cod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sinc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instructions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ar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designe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match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particular p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spc="-20" dirty="0">
                <a:latin typeface="Lucida Sans"/>
                <a:cs typeface="Lucida Sans"/>
              </a:rPr>
              <a:t>ogrammin</a:t>
            </a:r>
            <a:r>
              <a:rPr sz="2400" spc="-15" dirty="0">
                <a:latin typeface="Lucida Sans"/>
                <a:cs typeface="Lucida Sans"/>
              </a:rPr>
              <a:t>g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languag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(for exampl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5" dirty="0">
                <a:latin typeface="Lucida Sans"/>
                <a:cs typeface="Lucida Sans"/>
              </a:rPr>
              <a:t> JV</a:t>
            </a:r>
            <a:r>
              <a:rPr sz="2400" dirty="0">
                <a:latin typeface="Lucida Sans"/>
                <a:cs typeface="Lucida Sans"/>
              </a:rPr>
              <a:t>M</a:t>
            </a:r>
            <a:r>
              <a:rPr sz="2400" spc="-5" dirty="0">
                <a:latin typeface="Lucida Sans"/>
                <a:cs typeface="Lucida Sans"/>
              </a:rPr>
              <a:t> cod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fo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Java).</a:t>
            </a:r>
            <a:endParaRPr sz="2400" dirty="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000" dirty="0">
              <a:latin typeface="Times New Roman"/>
              <a:cs typeface="Times New Roman"/>
            </a:endParaRPr>
          </a:p>
          <a:p>
            <a:pPr marL="12700" marR="5080">
              <a:lnSpc>
                <a:spcPts val="3000"/>
              </a:lnSpc>
            </a:pPr>
            <a:r>
              <a:rPr sz="2800" spc="-20" dirty="0">
                <a:latin typeface="Lucida Sans"/>
                <a:cs typeface="Lucida Sans"/>
              </a:rPr>
              <a:t>Almost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al</a:t>
            </a:r>
            <a:r>
              <a:rPr sz="2800" spc="-10" dirty="0">
                <a:latin typeface="Lucida Sans"/>
                <a:cs typeface="Lucida Sans"/>
              </a:rPr>
              <a:t>l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</a:t>
            </a:r>
            <a:r>
              <a:rPr sz="2800" spc="-15" dirty="0">
                <a:latin typeface="Lucida Sans"/>
                <a:cs typeface="Lucida Sans"/>
              </a:rPr>
              <a:t>ompilers,</a:t>
            </a:r>
            <a:r>
              <a:rPr sz="2800" spc="-2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 greater</a:t>
            </a:r>
            <a:r>
              <a:rPr sz="2800" spc="-2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o</a:t>
            </a:r>
            <a:r>
              <a:rPr sz="2800" spc="-15" dirty="0">
                <a:latin typeface="Lucida Sans"/>
                <a:cs typeface="Lucida Sans"/>
              </a:rPr>
              <a:t>r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lesser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extent, gener</a:t>
            </a:r>
            <a:r>
              <a:rPr sz="2800" spc="-35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te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code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for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v</a:t>
            </a:r>
            <a:r>
              <a:rPr sz="2800" spc="-5" dirty="0">
                <a:latin typeface="Lucida Sans"/>
                <a:cs typeface="Lucida Sans"/>
              </a:rPr>
              <a:t>i</a:t>
            </a:r>
            <a:r>
              <a:rPr sz="2800" spc="-15" dirty="0">
                <a:latin typeface="Lucida Sans"/>
                <a:cs typeface="Lucida Sans"/>
              </a:rPr>
              <a:t>rt</a:t>
            </a:r>
            <a:r>
              <a:rPr sz="2800" spc="-30" dirty="0">
                <a:latin typeface="Lucida Sans"/>
                <a:cs typeface="Lucida Sans"/>
              </a:rPr>
              <a:t>u</a:t>
            </a:r>
            <a:r>
              <a:rPr sz="2800" spc="-15" dirty="0">
                <a:latin typeface="Lucida Sans"/>
                <a:cs typeface="Lucida Sans"/>
              </a:rPr>
              <a:t>al machine, </a:t>
            </a:r>
            <a:r>
              <a:rPr sz="2800" spc="-20" dirty="0">
                <a:latin typeface="Lucida Sans"/>
                <a:cs typeface="Lucida Sans"/>
              </a:rPr>
              <a:t>some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of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whose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operations</a:t>
            </a:r>
            <a:r>
              <a:rPr sz="2800" spc="-2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must</a:t>
            </a:r>
            <a:r>
              <a:rPr sz="2800" spc="-4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-3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in</a:t>
            </a:r>
            <a:r>
              <a:rPr sz="2800" spc="-5" dirty="0">
                <a:latin typeface="Lucida Sans"/>
                <a:cs typeface="Lucida Sans"/>
              </a:rPr>
              <a:t>t</a:t>
            </a:r>
            <a:r>
              <a:rPr sz="2800" spc="-15" dirty="0">
                <a:latin typeface="Lucida Sans"/>
                <a:cs typeface="Lucida Sans"/>
              </a:rPr>
              <a:t>erpreted.</a:t>
            </a:r>
            <a:endParaRPr sz="28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C</a:t>
            </a:r>
            <a:r>
              <a:rPr spc="-10" dirty="0">
                <a:solidFill>
                  <a:srgbClr val="FF0000"/>
                </a:solidFill>
              </a:rPr>
              <a:t>l</a:t>
            </a:r>
            <a:r>
              <a:rPr dirty="0">
                <a:solidFill>
                  <a:srgbClr val="FF0000"/>
                </a:solidFill>
              </a:rPr>
              <a:t>a</a:t>
            </a:r>
            <a:r>
              <a:rPr spc="-5" dirty="0">
                <a:solidFill>
                  <a:srgbClr val="FF0000"/>
                </a:solidFill>
              </a:rPr>
              <a:t>s</a:t>
            </a:r>
            <a:r>
              <a:rPr dirty="0">
                <a:solidFill>
                  <a:srgbClr val="FF0000"/>
                </a:solidFill>
              </a:rPr>
              <a:t>s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25" dirty="0">
                <a:solidFill>
                  <a:srgbClr val="FF0000"/>
                </a:solidFill>
              </a:rPr>
              <a:t>Mee</a:t>
            </a:r>
            <a:r>
              <a:rPr dirty="0">
                <a:solidFill>
                  <a:srgbClr val="FF0000"/>
                </a:solidFill>
              </a:rPr>
              <a:t>ts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763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01688" y="1672931"/>
            <a:ext cx="5390515" cy="63730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marR="156845">
              <a:lnSpc>
                <a:spcPct val="116100"/>
              </a:lnSpc>
            </a:pPr>
            <a:r>
              <a:rPr sz="2800" spc="-25" dirty="0">
                <a:latin typeface="Lucida Sans"/>
                <a:cs typeface="Lucida Sans"/>
              </a:rPr>
              <a:t>Tuesdays</a:t>
            </a:r>
            <a:r>
              <a:rPr sz="2800" spc="-10" dirty="0">
                <a:latin typeface="Lucida Sans"/>
                <a:cs typeface="Lucida Sans"/>
              </a:rPr>
              <a:t>,</a:t>
            </a:r>
            <a:r>
              <a:rPr sz="2800" spc="1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5:30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30" dirty="0">
                <a:latin typeface="Lucida Sans"/>
                <a:cs typeface="Lucida Sans"/>
              </a:rPr>
              <a:t>—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8:30</a:t>
            </a:r>
            <a:r>
              <a:rPr sz="2800" spc="-15" dirty="0">
                <a:latin typeface="Lucida Sans"/>
                <a:cs typeface="Lucida Sans"/>
              </a:rPr>
              <a:t> Beatles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 smtClean="0">
                <a:latin typeface="Lucida Sans"/>
                <a:cs typeface="Lucida Sans"/>
              </a:rPr>
              <a:t>Room</a:t>
            </a:r>
            <a:r>
              <a:rPr sz="2800" spc="-10" dirty="0" smtClean="0">
                <a:latin typeface="Lucida Sans"/>
                <a:cs typeface="Lucida Sans"/>
              </a:rPr>
              <a:t>,</a:t>
            </a:r>
            <a:r>
              <a:rPr sz="2800" dirty="0" smtClean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Epic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Campus</a:t>
            </a:r>
            <a:endParaRPr sz="2800" dirty="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</a:pPr>
            <a:endParaRPr sz="2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6"/>
              </a:spcBef>
            </a:pPr>
            <a:endParaRPr sz="31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Instructor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469900" algn="just">
              <a:lnSpc>
                <a:spcPct val="100000"/>
              </a:lnSpc>
              <a:spcBef>
                <a:spcPts val="1445"/>
              </a:spcBef>
            </a:pPr>
            <a:r>
              <a:rPr sz="2800" spc="-15" dirty="0">
                <a:latin typeface="Lucida Sans"/>
                <a:cs typeface="Lucida Sans"/>
              </a:rPr>
              <a:t>Charles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N.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Fischer</a:t>
            </a:r>
            <a:endParaRPr sz="2800" dirty="0">
              <a:latin typeface="Lucida Sans"/>
              <a:cs typeface="Lucida Sans"/>
            </a:endParaRPr>
          </a:p>
          <a:p>
            <a:pPr marL="469900" algn="just">
              <a:lnSpc>
                <a:spcPct val="100000"/>
              </a:lnSpc>
              <a:spcBef>
                <a:spcPts val="540"/>
              </a:spcBef>
            </a:pPr>
            <a:r>
              <a:rPr sz="2800" spc="-25" dirty="0">
                <a:latin typeface="Lucida Sans"/>
                <a:cs typeface="Lucida Sans"/>
              </a:rPr>
              <a:t>539</a:t>
            </a:r>
            <a:r>
              <a:rPr sz="2800" spc="-20" dirty="0">
                <a:latin typeface="Lucida Sans"/>
                <a:cs typeface="Lucida Sans"/>
              </a:rPr>
              <a:t>3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Computer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Sciences</a:t>
            </a:r>
            <a:endParaRPr sz="2800" dirty="0">
              <a:latin typeface="Lucida Sans"/>
              <a:cs typeface="Lucida Sans"/>
            </a:endParaRPr>
          </a:p>
          <a:p>
            <a:pPr marL="469900" marR="5080" algn="just">
              <a:lnSpc>
                <a:spcPct val="116100"/>
              </a:lnSpc>
            </a:pPr>
            <a:r>
              <a:rPr sz="2800" spc="-15" dirty="0">
                <a:latin typeface="Lucida Sans"/>
                <a:cs typeface="Lucida Sans"/>
              </a:rPr>
              <a:t>Tele</a:t>
            </a:r>
            <a:r>
              <a:rPr sz="2800" spc="-30" dirty="0">
                <a:latin typeface="Lucida Sans"/>
                <a:cs typeface="Lucida Sans"/>
              </a:rPr>
              <a:t>p</a:t>
            </a:r>
            <a:r>
              <a:rPr sz="2800" spc="-15" dirty="0">
                <a:latin typeface="Lucida Sans"/>
                <a:cs typeface="Lucida Sans"/>
              </a:rPr>
              <a:t>ho</a:t>
            </a:r>
            <a:r>
              <a:rPr sz="2800" spc="-30" dirty="0">
                <a:latin typeface="Lucida Sans"/>
                <a:cs typeface="Lucida Sans"/>
              </a:rPr>
              <a:t>n</a:t>
            </a:r>
            <a:r>
              <a:rPr sz="2800" spc="-15" dirty="0">
                <a:latin typeface="Lucida Sans"/>
                <a:cs typeface="Lucida Sans"/>
              </a:rPr>
              <a:t>e:</a:t>
            </a:r>
            <a:r>
              <a:rPr sz="2800" dirty="0">
                <a:latin typeface="Lucida Sans"/>
                <a:cs typeface="Lucida Sans"/>
              </a:rPr>
              <a:t>   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608</a:t>
            </a:r>
            <a:r>
              <a:rPr sz="2800" spc="-25" dirty="0">
                <a:latin typeface="Lucida Sans"/>
                <a:cs typeface="Lucida Sans"/>
              </a:rPr>
              <a:t>.</a:t>
            </a:r>
            <a:r>
              <a:rPr sz="2800" spc="-20" dirty="0">
                <a:latin typeface="Lucida Sans"/>
                <a:cs typeface="Lucida Sans"/>
              </a:rPr>
              <a:t>262</a:t>
            </a:r>
            <a:r>
              <a:rPr sz="2800" spc="-25" dirty="0">
                <a:latin typeface="Lucida Sans"/>
                <a:cs typeface="Lucida Sans"/>
              </a:rPr>
              <a:t>.</a:t>
            </a:r>
            <a:r>
              <a:rPr sz="2800" spc="-20" dirty="0">
                <a:latin typeface="Lucida Sans"/>
                <a:cs typeface="Lucida Sans"/>
              </a:rPr>
              <a:t>1204</a:t>
            </a:r>
            <a:r>
              <a:rPr sz="2800" spc="-15" dirty="0">
                <a:latin typeface="Lucida Sans"/>
                <a:cs typeface="Lucida Sans"/>
              </a:rPr>
              <a:t> E-</a:t>
            </a:r>
            <a:r>
              <a:rPr sz="2800" spc="-17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mail: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  <a:hlinkClick r:id="rId3"/>
              </a:rPr>
              <a:t>fischer@cs.wisc</a:t>
            </a:r>
            <a:r>
              <a:rPr sz="2800" spc="-35" dirty="0">
                <a:latin typeface="Lucida Sans"/>
                <a:cs typeface="Lucida Sans"/>
                <a:hlinkClick r:id="rId3"/>
              </a:rPr>
              <a:t>.</a:t>
            </a:r>
            <a:r>
              <a:rPr sz="2800" spc="-20" dirty="0">
                <a:latin typeface="Lucida Sans"/>
                <a:cs typeface="Lucida Sans"/>
                <a:hlinkClick r:id="rId3"/>
              </a:rPr>
              <a:t>edu</a:t>
            </a:r>
            <a:r>
              <a:rPr sz="2800" spc="-15" dirty="0">
                <a:latin typeface="Lucida Sans"/>
                <a:cs typeface="Lucida Sans"/>
              </a:rPr>
              <a:t> Office Hours:</a:t>
            </a:r>
            <a:endParaRPr sz="2800" dirty="0">
              <a:latin typeface="Lucida Sans"/>
              <a:cs typeface="Lucida Sans"/>
            </a:endParaRPr>
          </a:p>
          <a:p>
            <a:pPr marL="1031875" marR="518159" indent="-113030">
              <a:lnSpc>
                <a:spcPts val="3000"/>
              </a:lnSpc>
              <a:spcBef>
                <a:spcPts val="940"/>
              </a:spcBef>
              <a:tabLst>
                <a:tab pos="2135505" algn="l"/>
              </a:tabLst>
            </a:pPr>
            <a:r>
              <a:rPr sz="2800" spc="-20" dirty="0">
                <a:latin typeface="Lucida Sans"/>
                <a:cs typeface="Lucida Sans"/>
              </a:rPr>
              <a:t>5</a:t>
            </a:r>
            <a:r>
              <a:rPr sz="2800" spc="-20" dirty="0" smtClean="0">
                <a:latin typeface="Lucida Sans"/>
                <a:cs typeface="Lucida Sans"/>
              </a:rPr>
              <a:t>:</a:t>
            </a:r>
            <a:r>
              <a:rPr lang="en-US" sz="2800" spc="-20" dirty="0" smtClean="0">
                <a:latin typeface="Lucida Sans"/>
                <a:cs typeface="Lucida Sans"/>
              </a:rPr>
              <a:t>3</a:t>
            </a:r>
            <a:r>
              <a:rPr sz="2800" spc="-20" dirty="0" smtClean="0">
                <a:latin typeface="Lucida Sans"/>
                <a:cs typeface="Lucida Sans"/>
              </a:rPr>
              <a:t>0</a:t>
            </a:r>
            <a:r>
              <a:rPr sz="2800" dirty="0" smtClean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-</a:t>
            </a:r>
            <a:r>
              <a:rPr sz="2800" dirty="0">
                <a:latin typeface="Lucida Sans"/>
                <a:cs typeface="Lucida Sans"/>
              </a:rPr>
              <a:t>	</a:t>
            </a:r>
            <a:r>
              <a:rPr sz="2800" spc="-25" dirty="0">
                <a:latin typeface="Lucida Sans"/>
                <a:cs typeface="Lucida Sans"/>
              </a:rPr>
              <a:t>7</a:t>
            </a:r>
            <a:r>
              <a:rPr sz="2800" spc="-25" dirty="0" smtClean="0">
                <a:latin typeface="Lucida Sans"/>
                <a:cs typeface="Lucida Sans"/>
              </a:rPr>
              <a:t>:</a:t>
            </a:r>
            <a:r>
              <a:rPr lang="en-US" sz="2800" spc="-25" dirty="0" smtClean="0">
                <a:latin typeface="Lucida Sans"/>
                <a:cs typeface="Lucida Sans"/>
              </a:rPr>
              <a:t>3</a:t>
            </a:r>
            <a:r>
              <a:rPr sz="2800" spc="-25" dirty="0" smtClean="0">
                <a:latin typeface="Lucida Sans"/>
                <a:cs typeface="Lucida Sans"/>
              </a:rPr>
              <a:t>0</a:t>
            </a:r>
            <a:r>
              <a:rPr sz="2800" spc="-10" dirty="0">
                <a:latin typeface="Lucida Sans"/>
                <a:cs typeface="Lucida Sans"/>
              </a:rPr>
              <a:t>,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Monda</a:t>
            </a:r>
            <a:r>
              <a:rPr sz="2800" spc="-15" dirty="0">
                <a:latin typeface="Lucida Sans"/>
                <a:cs typeface="Lucida Sans"/>
              </a:rPr>
              <a:t>y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&amp;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Thursday</a:t>
            </a:r>
            <a:r>
              <a:rPr sz="2800" spc="-10" dirty="0">
                <a:latin typeface="Lucida Sans"/>
                <a:cs typeface="Lucida Sans"/>
              </a:rPr>
              <a:t>,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lang="en-US" sz="2800" spc="-20" dirty="0" smtClean="0">
                <a:latin typeface="Lucida Sans"/>
                <a:cs typeface="Lucida Sans"/>
              </a:rPr>
              <a:t>Ender’s Game </a:t>
            </a:r>
            <a:r>
              <a:rPr sz="2800" spc="-20" dirty="0" smtClean="0">
                <a:latin typeface="Lucida Sans"/>
                <a:cs typeface="Lucida Sans"/>
              </a:rPr>
              <a:t>Room</a:t>
            </a:r>
            <a:endParaRPr sz="28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Th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180" dirty="0">
                <a:solidFill>
                  <a:srgbClr val="FF0000"/>
                </a:solidFill>
              </a:rPr>
              <a:t>S</a:t>
            </a:r>
            <a:r>
              <a:rPr dirty="0">
                <a:solidFill>
                  <a:srgbClr val="FF0000"/>
                </a:solidFill>
              </a:rPr>
              <a:t>t</a:t>
            </a:r>
            <a:r>
              <a:rPr spc="-20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u</a:t>
            </a:r>
            <a:r>
              <a:rPr spc="-20" dirty="0">
                <a:solidFill>
                  <a:srgbClr val="FF0000"/>
                </a:solidFill>
              </a:rPr>
              <a:t>c</a:t>
            </a:r>
            <a:r>
              <a:rPr spc="-5" dirty="0">
                <a:solidFill>
                  <a:srgbClr val="FF0000"/>
                </a:solidFill>
              </a:rPr>
              <a:t>tu</a:t>
            </a:r>
            <a:r>
              <a:rPr spc="-85" dirty="0">
                <a:solidFill>
                  <a:srgbClr val="FF0000"/>
                </a:solidFill>
              </a:rPr>
              <a:t>r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o</a:t>
            </a:r>
            <a:r>
              <a:rPr dirty="0">
                <a:solidFill>
                  <a:srgbClr val="FF0000"/>
                </a:solidFill>
              </a:rPr>
              <a:t>f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a</a:t>
            </a:r>
            <a:r>
              <a:rPr spc="-5" dirty="0">
                <a:solidFill>
                  <a:srgbClr val="FF0000"/>
                </a:solidFill>
              </a:rPr>
              <a:t> Comp</a:t>
            </a:r>
            <a:r>
              <a:rPr spc="-15" dirty="0">
                <a:solidFill>
                  <a:srgbClr val="FF0000"/>
                </a:solidFill>
              </a:rPr>
              <a:t>iler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20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4015" marR="19050">
              <a:lnSpc>
                <a:spcPts val="3000"/>
              </a:lnSpc>
            </a:pPr>
            <a:r>
              <a:rPr spc="-20" dirty="0"/>
              <a:t>A</a:t>
            </a:r>
            <a:r>
              <a:rPr spc="-45" dirty="0"/>
              <a:t> </a:t>
            </a:r>
            <a:r>
              <a:rPr spc="-15" dirty="0"/>
              <a:t>compiler</a:t>
            </a:r>
            <a:r>
              <a:rPr spc="-40" dirty="0"/>
              <a:t> </a:t>
            </a:r>
            <a:r>
              <a:rPr spc="-20" dirty="0"/>
              <a:t>performs</a:t>
            </a:r>
            <a:r>
              <a:rPr spc="-30" dirty="0"/>
              <a:t> </a:t>
            </a:r>
            <a:r>
              <a:rPr spc="-20" dirty="0"/>
              <a:t>two</a:t>
            </a:r>
            <a:r>
              <a:rPr spc="-45" dirty="0"/>
              <a:t> </a:t>
            </a:r>
            <a:r>
              <a:rPr spc="-20" dirty="0"/>
              <a:t>major</a:t>
            </a:r>
            <a:r>
              <a:rPr spc="-15" dirty="0"/>
              <a:t> tasks:</a:t>
            </a:r>
          </a:p>
          <a:p>
            <a:pPr marL="602615" marR="561340" indent="-228600">
              <a:lnSpc>
                <a:spcPts val="2590"/>
              </a:lnSpc>
              <a:spcBef>
                <a:spcPts val="960"/>
              </a:spcBef>
              <a:buSzPct val="66666"/>
              <a:buFont typeface="Courier"/>
              <a:buChar char="•"/>
              <a:tabLst>
                <a:tab pos="593090" algn="l"/>
              </a:tabLst>
            </a:pPr>
            <a:r>
              <a:rPr sz="2400" spc="-5" dirty="0"/>
              <a:t>Analysi</a:t>
            </a:r>
            <a:r>
              <a:rPr sz="2400" dirty="0"/>
              <a:t>s</a:t>
            </a:r>
            <a:r>
              <a:rPr sz="2400" spc="-5" dirty="0"/>
              <a:t> o</a:t>
            </a:r>
            <a:r>
              <a:rPr sz="2400" dirty="0"/>
              <a:t>f</a:t>
            </a:r>
            <a:r>
              <a:rPr sz="2400" spc="-5" dirty="0"/>
              <a:t> </a:t>
            </a:r>
            <a:r>
              <a:rPr sz="2400" spc="-20" dirty="0"/>
              <a:t>th</a:t>
            </a:r>
            <a:r>
              <a:rPr sz="2400" spc="-15" dirty="0"/>
              <a:t>e</a:t>
            </a:r>
            <a:r>
              <a:rPr sz="2400" spc="-5" dirty="0"/>
              <a:t> </a:t>
            </a:r>
            <a:r>
              <a:rPr sz="2400" dirty="0"/>
              <a:t>source</a:t>
            </a:r>
            <a:r>
              <a:rPr sz="2400" spc="-10" dirty="0"/>
              <a:t> </a:t>
            </a:r>
            <a:r>
              <a:rPr sz="2400" spc="-15" dirty="0"/>
              <a:t>p</a:t>
            </a:r>
            <a:r>
              <a:rPr sz="2400" dirty="0"/>
              <a:t>r</a:t>
            </a:r>
            <a:r>
              <a:rPr sz="2400" spc="-5" dirty="0"/>
              <a:t>og</a:t>
            </a:r>
            <a:r>
              <a:rPr sz="2400" spc="-10" dirty="0"/>
              <a:t>r</a:t>
            </a:r>
            <a:r>
              <a:rPr sz="2400" spc="5" dirty="0"/>
              <a:t>a</a:t>
            </a:r>
            <a:r>
              <a:rPr sz="2400" spc="-25" dirty="0"/>
              <a:t>m</a:t>
            </a:r>
            <a:r>
              <a:rPr sz="2400" spc="-10" dirty="0"/>
              <a:t> </a:t>
            </a:r>
            <a:r>
              <a:rPr sz="2400" spc="-20" dirty="0"/>
              <a:t>bein</a:t>
            </a:r>
            <a:r>
              <a:rPr sz="2400" spc="-15" dirty="0"/>
              <a:t>g</a:t>
            </a:r>
            <a:r>
              <a:rPr sz="2400" dirty="0"/>
              <a:t> </a:t>
            </a:r>
            <a:r>
              <a:rPr sz="2400" spc="-5" dirty="0"/>
              <a:t>compiled</a:t>
            </a:r>
            <a:endParaRPr sz="2400" dirty="0"/>
          </a:p>
          <a:p>
            <a:pPr marL="591820" indent="-217804">
              <a:lnSpc>
                <a:spcPct val="100000"/>
              </a:lnSpc>
              <a:spcBef>
                <a:spcPts val="585"/>
              </a:spcBef>
              <a:buSzPct val="66666"/>
              <a:buFont typeface="Courier"/>
              <a:buChar char="•"/>
              <a:tabLst>
                <a:tab pos="593090" algn="l"/>
              </a:tabLst>
            </a:pPr>
            <a:r>
              <a:rPr sz="2400" spc="-15" dirty="0"/>
              <a:t>S</a:t>
            </a:r>
            <a:r>
              <a:rPr sz="2400" spc="-5" dirty="0"/>
              <a:t>y</a:t>
            </a:r>
            <a:r>
              <a:rPr sz="2400" spc="-15" dirty="0"/>
              <a:t>n</a:t>
            </a:r>
            <a:r>
              <a:rPr sz="2400" spc="-5" dirty="0"/>
              <a:t>t</a:t>
            </a:r>
            <a:r>
              <a:rPr sz="2400" spc="-15" dirty="0"/>
              <a:t>h</a:t>
            </a:r>
            <a:r>
              <a:rPr sz="2400" spc="-5" dirty="0"/>
              <a:t>e</a:t>
            </a:r>
            <a:r>
              <a:rPr sz="2400" spc="-20" dirty="0"/>
              <a:t>s</a:t>
            </a:r>
            <a:r>
              <a:rPr sz="2400" spc="-5" dirty="0"/>
              <a:t>i</a:t>
            </a:r>
            <a:r>
              <a:rPr sz="2400" spc="-15" dirty="0"/>
              <a:t>s</a:t>
            </a:r>
            <a:r>
              <a:rPr sz="2400" spc="-5" dirty="0"/>
              <a:t> o</a:t>
            </a:r>
            <a:r>
              <a:rPr sz="2400" spc="-10" dirty="0"/>
              <a:t>f</a:t>
            </a:r>
            <a:r>
              <a:rPr sz="2400" spc="-5" dirty="0"/>
              <a:t> </a:t>
            </a:r>
            <a:r>
              <a:rPr sz="2400" dirty="0"/>
              <a:t>a</a:t>
            </a:r>
            <a:r>
              <a:rPr sz="2400" spc="-5" dirty="0"/>
              <a:t> tar</a:t>
            </a:r>
            <a:r>
              <a:rPr sz="2400" spc="-15" dirty="0"/>
              <a:t>g</a:t>
            </a:r>
            <a:r>
              <a:rPr sz="2400" spc="-5" dirty="0"/>
              <a:t>e</a:t>
            </a:r>
            <a:r>
              <a:rPr sz="2400" dirty="0"/>
              <a:t>t</a:t>
            </a:r>
            <a:r>
              <a:rPr sz="2400" spc="-5" dirty="0"/>
              <a:t> pro</a:t>
            </a:r>
            <a:r>
              <a:rPr sz="2400" spc="-15" dirty="0"/>
              <a:t>g</a:t>
            </a:r>
            <a:r>
              <a:rPr sz="2400" spc="-5" dirty="0"/>
              <a:t>ra</a:t>
            </a:r>
            <a:r>
              <a:rPr sz="2400" spc="-25" dirty="0"/>
              <a:t>m</a:t>
            </a:r>
            <a:endParaRPr sz="2400" dirty="0"/>
          </a:p>
          <a:p>
            <a:pPr marL="374015" marR="5080">
              <a:lnSpc>
                <a:spcPts val="3000"/>
              </a:lnSpc>
              <a:spcBef>
                <a:spcPts val="885"/>
              </a:spcBef>
            </a:pPr>
            <a:r>
              <a:rPr spc="-20" dirty="0"/>
              <a:t>Almost</a:t>
            </a:r>
            <a:r>
              <a:rPr spc="5" dirty="0"/>
              <a:t> </a:t>
            </a:r>
            <a:r>
              <a:rPr spc="-20" dirty="0"/>
              <a:t>al</a:t>
            </a:r>
            <a:r>
              <a:rPr spc="-10" dirty="0"/>
              <a:t>l</a:t>
            </a:r>
            <a:r>
              <a:rPr spc="-5" dirty="0"/>
              <a:t> </a:t>
            </a:r>
            <a:r>
              <a:rPr spc="-20" dirty="0"/>
              <a:t>modern</a:t>
            </a:r>
            <a:r>
              <a:rPr spc="-15" dirty="0"/>
              <a:t> compilers</a:t>
            </a:r>
            <a:r>
              <a:rPr spc="-10" dirty="0"/>
              <a:t> </a:t>
            </a:r>
            <a:r>
              <a:rPr spc="-20" dirty="0"/>
              <a:t>are</a:t>
            </a:r>
            <a:r>
              <a:rPr spc="5" dirty="0"/>
              <a:t> </a:t>
            </a:r>
            <a:r>
              <a:rPr sz="2950" i="1" spc="-75" dirty="0">
                <a:latin typeface="Lucida Sans"/>
                <a:cs typeface="Lucida Sans"/>
              </a:rPr>
              <a:t>syntax-</a:t>
            </a:r>
            <a:r>
              <a:rPr sz="2950" i="1" spc="-229" dirty="0">
                <a:latin typeface="Lucida Sans"/>
                <a:cs typeface="Lucida Sans"/>
              </a:rPr>
              <a:t> </a:t>
            </a:r>
            <a:r>
              <a:rPr sz="2950" i="1" spc="-70" dirty="0">
                <a:latin typeface="Lucida Sans"/>
                <a:cs typeface="Lucida Sans"/>
              </a:rPr>
              <a:t>directed:</a:t>
            </a:r>
            <a:r>
              <a:rPr sz="2950" i="1" spc="-50" dirty="0">
                <a:latin typeface="Lucida Sans"/>
                <a:cs typeface="Lucida Sans"/>
              </a:rPr>
              <a:t> </a:t>
            </a:r>
            <a:r>
              <a:rPr spc="-20" dirty="0"/>
              <a:t>T</a:t>
            </a:r>
            <a:r>
              <a:rPr spc="-15" dirty="0"/>
              <a:t>h</a:t>
            </a:r>
            <a:r>
              <a:rPr spc="-20" dirty="0"/>
              <a:t>e</a:t>
            </a:r>
            <a:r>
              <a:rPr spc="-15" dirty="0"/>
              <a:t> co</a:t>
            </a:r>
            <a:r>
              <a:rPr spc="-35" dirty="0"/>
              <a:t>m</a:t>
            </a:r>
            <a:r>
              <a:rPr spc="-15" dirty="0"/>
              <a:t>pilation</a:t>
            </a:r>
            <a:r>
              <a:rPr spc="10" dirty="0"/>
              <a:t> </a:t>
            </a:r>
            <a:r>
              <a:rPr spc="-30" dirty="0"/>
              <a:t>p</a:t>
            </a:r>
            <a:r>
              <a:rPr spc="-10" dirty="0"/>
              <a:t>r</a:t>
            </a:r>
            <a:r>
              <a:rPr spc="-20" dirty="0"/>
              <a:t>ocess</a:t>
            </a:r>
            <a:r>
              <a:rPr spc="5" dirty="0"/>
              <a:t> </a:t>
            </a:r>
            <a:r>
              <a:rPr spc="-15" dirty="0"/>
              <a:t>is</a:t>
            </a:r>
            <a:r>
              <a:rPr dirty="0"/>
              <a:t> </a:t>
            </a:r>
            <a:r>
              <a:rPr spc="-15" dirty="0"/>
              <a:t>driven</a:t>
            </a:r>
            <a:r>
              <a:rPr spc="-10" dirty="0"/>
              <a:t> </a:t>
            </a:r>
            <a:r>
              <a:rPr spc="-25" dirty="0"/>
              <a:t>b</a:t>
            </a:r>
            <a:r>
              <a:rPr spc="-15" dirty="0"/>
              <a:t>y</a:t>
            </a:r>
            <a:r>
              <a:rPr spc="-170" dirty="0"/>
              <a:t> </a:t>
            </a:r>
            <a:r>
              <a:rPr spc="-15" dirty="0"/>
              <a:t>the</a:t>
            </a:r>
            <a:r>
              <a:rPr spc="-165" dirty="0"/>
              <a:t> </a:t>
            </a:r>
            <a:r>
              <a:rPr spc="-15" dirty="0"/>
              <a:t>syntactic</a:t>
            </a:r>
            <a:r>
              <a:rPr spc="-180" dirty="0"/>
              <a:t> </a:t>
            </a:r>
            <a:r>
              <a:rPr spc="-15" dirty="0"/>
              <a:t>structure</a:t>
            </a:r>
            <a:r>
              <a:rPr spc="-175" dirty="0"/>
              <a:t> </a:t>
            </a:r>
            <a:r>
              <a:rPr spc="-15" dirty="0"/>
              <a:t>of</a:t>
            </a:r>
            <a:r>
              <a:rPr spc="-165" dirty="0"/>
              <a:t> </a:t>
            </a:r>
            <a:r>
              <a:rPr spc="-15" dirty="0"/>
              <a:t>the source</a:t>
            </a:r>
            <a:r>
              <a:rPr spc="-5" dirty="0"/>
              <a:t> </a:t>
            </a:r>
            <a:r>
              <a:rPr spc="-20" dirty="0"/>
              <a:t>program.</a:t>
            </a:r>
            <a:endParaRPr sz="2950" dirty="0">
              <a:latin typeface="Lucida Sans"/>
              <a:cs typeface="Lucida Sans"/>
            </a:endParaRPr>
          </a:p>
          <a:p>
            <a:pPr marL="374015" marR="14604">
              <a:lnSpc>
                <a:spcPts val="3000"/>
              </a:lnSpc>
              <a:spcBef>
                <a:spcPts val="900"/>
              </a:spcBef>
            </a:pPr>
            <a:r>
              <a:rPr spc="-20" dirty="0"/>
              <a:t>A </a:t>
            </a:r>
            <a:r>
              <a:rPr spc="-25" dirty="0"/>
              <a:t>pa</a:t>
            </a:r>
            <a:r>
              <a:rPr spc="-10" dirty="0"/>
              <a:t>r</a:t>
            </a:r>
            <a:r>
              <a:rPr spc="-15" dirty="0"/>
              <a:t>s</a:t>
            </a:r>
            <a:r>
              <a:rPr spc="-25" dirty="0"/>
              <a:t>e</a:t>
            </a:r>
            <a:r>
              <a:rPr spc="-15" dirty="0"/>
              <a:t>r</a:t>
            </a:r>
            <a:r>
              <a:rPr dirty="0"/>
              <a:t> </a:t>
            </a:r>
            <a:r>
              <a:rPr spc="-25" dirty="0"/>
              <a:t>bu</a:t>
            </a:r>
            <a:r>
              <a:rPr dirty="0"/>
              <a:t>i</a:t>
            </a:r>
            <a:r>
              <a:rPr spc="-20" dirty="0"/>
              <a:t>l</a:t>
            </a:r>
            <a:r>
              <a:rPr spc="-25" dirty="0"/>
              <a:t>d</a:t>
            </a:r>
            <a:r>
              <a:rPr spc="-15" dirty="0"/>
              <a:t>s</a:t>
            </a:r>
            <a:r>
              <a:rPr dirty="0"/>
              <a:t> </a:t>
            </a:r>
            <a:r>
              <a:rPr spc="-20" dirty="0"/>
              <a:t>seman</a:t>
            </a:r>
            <a:r>
              <a:rPr spc="-10" dirty="0"/>
              <a:t>t</a:t>
            </a:r>
            <a:r>
              <a:rPr spc="-15" dirty="0"/>
              <a:t>ic st</a:t>
            </a:r>
            <a:r>
              <a:rPr spc="-25" dirty="0"/>
              <a:t>r</a:t>
            </a:r>
            <a:r>
              <a:rPr spc="-10" dirty="0"/>
              <a:t>uctu</a:t>
            </a:r>
            <a:r>
              <a:rPr spc="-25" dirty="0"/>
              <a:t>r</a:t>
            </a:r>
            <a:r>
              <a:rPr spc="-20" dirty="0"/>
              <a:t>e</a:t>
            </a:r>
            <a:r>
              <a:rPr spc="-5" dirty="0"/>
              <a:t> </a:t>
            </a:r>
            <a:r>
              <a:rPr spc="-15" dirty="0"/>
              <a:t>out</a:t>
            </a:r>
            <a:r>
              <a:rPr dirty="0"/>
              <a:t> </a:t>
            </a:r>
            <a:r>
              <a:rPr spc="-15" dirty="0"/>
              <a:t>of</a:t>
            </a:r>
            <a:r>
              <a:rPr spc="-5" dirty="0"/>
              <a:t> </a:t>
            </a:r>
            <a:r>
              <a:rPr spc="-15" dirty="0"/>
              <a:t>tokens,</a:t>
            </a:r>
            <a:r>
              <a:rPr spc="-5" dirty="0"/>
              <a:t> </a:t>
            </a:r>
            <a:r>
              <a:rPr spc="-15" dirty="0"/>
              <a:t>the elementary</a:t>
            </a:r>
            <a:r>
              <a:rPr spc="10" dirty="0"/>
              <a:t> </a:t>
            </a:r>
            <a:r>
              <a:rPr spc="-20" dirty="0"/>
              <a:t>symbols</a:t>
            </a:r>
            <a:r>
              <a:rPr spc="-5" dirty="0"/>
              <a:t> </a:t>
            </a:r>
            <a:r>
              <a:rPr spc="-15" dirty="0"/>
              <a:t>of</a:t>
            </a:r>
            <a:r>
              <a:rPr spc="-10" dirty="0"/>
              <a:t> </a:t>
            </a:r>
            <a:r>
              <a:rPr spc="-25" dirty="0"/>
              <a:t>programmin</a:t>
            </a:r>
            <a:r>
              <a:rPr spc="-20" dirty="0"/>
              <a:t>g</a:t>
            </a:r>
            <a:r>
              <a:rPr spc="-75" dirty="0"/>
              <a:t> </a:t>
            </a:r>
            <a:r>
              <a:rPr spc="-20" dirty="0"/>
              <a:t>language</a:t>
            </a:r>
            <a:r>
              <a:rPr spc="-95" dirty="0"/>
              <a:t> </a:t>
            </a:r>
            <a:r>
              <a:rPr spc="-15" dirty="0"/>
              <a:t>syntax.</a:t>
            </a:r>
            <a:r>
              <a:rPr spc="-20" dirty="0"/>
              <a:t> Recog</a:t>
            </a:r>
            <a:r>
              <a:rPr spc="-25" dirty="0"/>
              <a:t>n</a:t>
            </a:r>
            <a:r>
              <a:rPr spc="-15" dirty="0"/>
              <a:t>ition</a:t>
            </a:r>
            <a:r>
              <a:rPr dirty="0"/>
              <a:t> </a:t>
            </a:r>
            <a:r>
              <a:rPr spc="-15" dirty="0"/>
              <a:t>of</a:t>
            </a:r>
            <a:r>
              <a:rPr dirty="0"/>
              <a:t> </a:t>
            </a:r>
            <a:r>
              <a:rPr spc="-15" dirty="0"/>
              <a:t>syntactic structure</a:t>
            </a:r>
            <a:r>
              <a:rPr spc="-10" dirty="0"/>
              <a:t> </a:t>
            </a:r>
            <a:r>
              <a:rPr spc="-15" dirty="0"/>
              <a:t>is</a:t>
            </a:r>
            <a:r>
              <a:rPr dirty="0"/>
              <a:t> </a:t>
            </a:r>
            <a:r>
              <a:rPr spc="-20" dirty="0"/>
              <a:t>a</a:t>
            </a:r>
            <a:r>
              <a:rPr dirty="0"/>
              <a:t> </a:t>
            </a:r>
            <a:r>
              <a:rPr spc="-20" dirty="0"/>
              <a:t>major</a:t>
            </a:r>
            <a:r>
              <a:rPr spc="-10" dirty="0"/>
              <a:t> </a:t>
            </a:r>
            <a:r>
              <a:rPr spc="-20" dirty="0"/>
              <a:t>par</a:t>
            </a:r>
            <a:r>
              <a:rPr spc="-15" dirty="0"/>
              <a:t>t</a:t>
            </a:r>
            <a:r>
              <a:rPr spc="5" dirty="0"/>
              <a:t> </a:t>
            </a:r>
            <a:r>
              <a:rPr spc="-25" dirty="0"/>
              <a:t>o</a:t>
            </a:r>
            <a:r>
              <a:rPr spc="-15" dirty="0"/>
              <a:t>f</a:t>
            </a:r>
            <a:r>
              <a:rPr dirty="0"/>
              <a:t> </a:t>
            </a:r>
            <a:r>
              <a:rPr spc="-15" dirty="0"/>
              <a:t>the analysis</a:t>
            </a:r>
            <a:r>
              <a:rPr spc="10" dirty="0"/>
              <a:t> </a:t>
            </a:r>
            <a:r>
              <a:rPr spc="-15" dirty="0"/>
              <a:t>task.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56834"/>
            <a:ext cx="5421630" cy="1515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000"/>
              </a:lnSpc>
            </a:pPr>
            <a:r>
              <a:rPr sz="2950" i="1" spc="-114" dirty="0">
                <a:latin typeface="Lucida Sans"/>
                <a:cs typeface="Lucida Sans"/>
              </a:rPr>
              <a:t>Semantic</a:t>
            </a:r>
            <a:r>
              <a:rPr sz="2950" i="1" spc="-229" dirty="0">
                <a:latin typeface="Lucida Sans"/>
                <a:cs typeface="Lucida Sans"/>
              </a:rPr>
              <a:t> </a:t>
            </a:r>
            <a:r>
              <a:rPr sz="2950" i="1" spc="-120" dirty="0">
                <a:latin typeface="Lucida Sans"/>
                <a:cs typeface="Lucida Sans"/>
              </a:rPr>
              <a:t>analysis</a:t>
            </a:r>
            <a:r>
              <a:rPr sz="2950" i="1" spc="-2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examines</a:t>
            </a:r>
            <a:r>
              <a:rPr sz="2800" spc="-17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spc="-20" dirty="0">
                <a:latin typeface="Lucida Sans"/>
                <a:cs typeface="Lucida Sans"/>
              </a:rPr>
              <a:t> meaning</a:t>
            </a:r>
            <a:r>
              <a:rPr sz="2800" spc="-15" dirty="0">
                <a:latin typeface="Lucida Sans"/>
                <a:cs typeface="Lucida Sans"/>
              </a:rPr>
              <a:t> (semantics)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of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program</a:t>
            </a:r>
            <a:r>
              <a:rPr sz="2800" spc="-10" dirty="0">
                <a:latin typeface="Lucida Sans"/>
                <a:cs typeface="Lucida Sans"/>
              </a:rPr>
              <a:t>.</a:t>
            </a:r>
            <a:r>
              <a:rPr sz="2800" spc="1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Semantic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analysis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play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dua</a:t>
            </a:r>
            <a:r>
              <a:rPr sz="2800" spc="-10" dirty="0">
                <a:latin typeface="Lucida Sans"/>
                <a:cs typeface="Lucida Sans"/>
              </a:rPr>
              <a:t>l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role.</a:t>
            </a:r>
            <a:endParaRPr sz="280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58894" y="2611773"/>
            <a:ext cx="5362575" cy="5170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89300"/>
              </a:lnSpc>
            </a:pPr>
            <a:r>
              <a:rPr sz="2800" spc="-10" dirty="0">
                <a:latin typeface="Lucida Sans"/>
                <a:cs typeface="Lucida Sans"/>
              </a:rPr>
              <a:t>It </a:t>
            </a:r>
            <a:r>
              <a:rPr sz="2800" spc="-15" dirty="0">
                <a:latin typeface="Lucida Sans"/>
                <a:cs typeface="Lucida Sans"/>
              </a:rPr>
              <a:t>finishes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analysis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task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by</a:t>
            </a:r>
            <a:r>
              <a:rPr sz="2800" spc="-20" dirty="0">
                <a:latin typeface="Lucida Sans"/>
                <a:cs typeface="Lucida Sans"/>
              </a:rPr>
              <a:t> performing</a:t>
            </a:r>
            <a:r>
              <a:rPr sz="2800" spc="2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variety of co</a:t>
            </a:r>
            <a:r>
              <a:rPr sz="2800" spc="-20" dirty="0">
                <a:latin typeface="Lucida Sans"/>
                <a:cs typeface="Lucida Sans"/>
              </a:rPr>
              <a:t>rrectnes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check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(fo</a:t>
            </a:r>
            <a:r>
              <a:rPr sz="2800" spc="-15" dirty="0">
                <a:latin typeface="Lucida Sans"/>
                <a:cs typeface="Lucida Sans"/>
              </a:rPr>
              <a:t>r example,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enforcing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type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and</a:t>
            </a:r>
            <a:r>
              <a:rPr sz="2800" spc="-15" dirty="0">
                <a:latin typeface="Lucida Sans"/>
                <a:cs typeface="Lucida Sans"/>
              </a:rPr>
              <a:t> scope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rules).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Semantic </a:t>
            </a:r>
            <a:r>
              <a:rPr sz="2800" spc="-15" dirty="0">
                <a:latin typeface="Lucida Sans"/>
                <a:cs typeface="Lucida Sans"/>
              </a:rPr>
              <a:t>analysis also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begins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synthesis phase.</a:t>
            </a:r>
            <a:endParaRPr sz="2800" dirty="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</a:pPr>
            <a:endParaRPr sz="2800" dirty="0">
              <a:latin typeface="Times New Roman"/>
              <a:cs typeface="Times New Roman"/>
            </a:endParaRPr>
          </a:p>
          <a:p>
            <a:pPr marL="12700" marR="12065">
              <a:lnSpc>
                <a:spcPts val="3000"/>
              </a:lnSpc>
              <a:spcBef>
                <a:spcPts val="1620"/>
              </a:spcBef>
            </a:pPr>
            <a:r>
              <a:rPr sz="2800" spc="-20" dirty="0">
                <a:latin typeface="Lucida Sans"/>
                <a:cs typeface="Lucida Sans"/>
              </a:rPr>
              <a:t>The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synthesis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phas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may</a:t>
            </a:r>
            <a:r>
              <a:rPr sz="2800" spc="-15" dirty="0">
                <a:latin typeface="Lucida Sans"/>
                <a:cs typeface="Lucida Sans"/>
              </a:rPr>
              <a:t> transl</a:t>
            </a:r>
            <a:r>
              <a:rPr sz="2800" spc="-30" dirty="0">
                <a:latin typeface="Lucida Sans"/>
                <a:cs typeface="Lucida Sans"/>
              </a:rPr>
              <a:t>a</a:t>
            </a:r>
            <a:r>
              <a:rPr sz="2800" spc="-5" dirty="0">
                <a:latin typeface="Lucida Sans"/>
                <a:cs typeface="Lucida Sans"/>
              </a:rPr>
              <a:t>t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source</a:t>
            </a:r>
            <a:r>
              <a:rPr sz="2800" spc="-20" dirty="0">
                <a:latin typeface="Lucida Sans"/>
                <a:cs typeface="Lucida Sans"/>
              </a:rPr>
              <a:t> progra</a:t>
            </a:r>
            <a:r>
              <a:rPr sz="2800" spc="-35" dirty="0">
                <a:latin typeface="Lucida Sans"/>
                <a:cs typeface="Lucida Sans"/>
              </a:rPr>
              <a:t>m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into</a:t>
            </a:r>
            <a:r>
              <a:rPr sz="2800" spc="-20" dirty="0">
                <a:latin typeface="Lucida Sans"/>
                <a:cs typeface="Lucida Sans"/>
              </a:rPr>
              <a:t> some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interme</a:t>
            </a:r>
            <a:r>
              <a:rPr sz="2800" spc="-30" dirty="0">
                <a:latin typeface="Lucida Sans"/>
                <a:cs typeface="Lucida Sans"/>
              </a:rPr>
              <a:t>d</a:t>
            </a:r>
            <a:r>
              <a:rPr sz="2800" spc="-15" dirty="0">
                <a:latin typeface="Lucida Sans"/>
                <a:cs typeface="Lucida Sans"/>
              </a:rPr>
              <a:t>iate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representation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(IR</a:t>
            </a:r>
            <a:r>
              <a:rPr sz="2800" spc="-10" dirty="0">
                <a:latin typeface="Lucida Sans"/>
                <a:cs typeface="Lucida Sans"/>
              </a:rPr>
              <a:t>)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o</a:t>
            </a:r>
            <a:r>
              <a:rPr sz="2800" spc="-15" dirty="0">
                <a:latin typeface="Lucida Sans"/>
                <a:cs typeface="Lucida Sans"/>
              </a:rPr>
              <a:t>r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it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may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directl</a:t>
            </a:r>
            <a:r>
              <a:rPr sz="2800" spc="-15" dirty="0">
                <a:latin typeface="Lucida Sans"/>
                <a:cs typeface="Lucida Sans"/>
              </a:rPr>
              <a:t>y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generate target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co</a:t>
            </a:r>
            <a:r>
              <a:rPr sz="2800" spc="-20" dirty="0">
                <a:latin typeface="Lucida Sans"/>
                <a:cs typeface="Lucida Sans"/>
              </a:rPr>
              <a:t>de.</a:t>
            </a:r>
            <a:endParaRPr sz="28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63" y="960715"/>
            <a:ext cx="5428615" cy="3430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87600"/>
              </a:lnSpc>
            </a:pPr>
            <a:r>
              <a:rPr sz="2800" spc="-10" dirty="0">
                <a:latin typeface="Lucida Sans"/>
                <a:cs typeface="Lucida Sans"/>
              </a:rPr>
              <a:t>If </a:t>
            </a:r>
            <a:r>
              <a:rPr sz="2800" spc="-20" dirty="0">
                <a:latin typeface="Lucida Sans"/>
                <a:cs typeface="Lucida Sans"/>
              </a:rPr>
              <a:t>an </a:t>
            </a:r>
            <a:r>
              <a:rPr sz="2800" spc="-15" dirty="0">
                <a:latin typeface="Lucida Sans"/>
                <a:cs typeface="Lucida Sans"/>
              </a:rPr>
              <a:t>IR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generated,</a:t>
            </a:r>
            <a:r>
              <a:rPr sz="2800" spc="-30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it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then</a:t>
            </a:r>
            <a:r>
              <a:rPr sz="2800" spc="-10" dirty="0">
                <a:latin typeface="Lucida Sans"/>
                <a:cs typeface="Lucida Sans"/>
              </a:rPr>
              <a:t> se</a:t>
            </a:r>
            <a:r>
              <a:rPr sz="2800" spc="-25" dirty="0">
                <a:latin typeface="Lucida Sans"/>
                <a:cs typeface="Lucida Sans"/>
              </a:rPr>
              <a:t>r</a:t>
            </a:r>
            <a:r>
              <a:rPr sz="2800" spc="-10" dirty="0">
                <a:latin typeface="Lucida Sans"/>
                <a:cs typeface="Lucida Sans"/>
              </a:rPr>
              <a:t>ve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in</a:t>
            </a:r>
            <a:r>
              <a:rPr sz="2800" spc="-30" dirty="0">
                <a:latin typeface="Lucida Sans"/>
                <a:cs typeface="Lucida Sans"/>
              </a:rPr>
              <a:t>p</a:t>
            </a:r>
            <a:r>
              <a:rPr sz="2800" spc="-15" dirty="0">
                <a:latin typeface="Lucida Sans"/>
                <a:cs typeface="Lucida Sans"/>
              </a:rPr>
              <a:t>ut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950" i="1" spc="-15" dirty="0">
                <a:latin typeface="Lucida Sans"/>
                <a:cs typeface="Lucida Sans"/>
              </a:rPr>
              <a:t>code </a:t>
            </a:r>
            <a:r>
              <a:rPr sz="2950" i="1" spc="-114" dirty="0">
                <a:latin typeface="Lucida Sans"/>
                <a:cs typeface="Lucida Sans"/>
              </a:rPr>
              <a:t>generator</a:t>
            </a:r>
            <a:r>
              <a:rPr sz="2950" i="1" spc="-5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co</a:t>
            </a:r>
            <a:r>
              <a:rPr sz="2800" spc="-30" dirty="0">
                <a:latin typeface="Lucida Sans"/>
                <a:cs typeface="Lucida Sans"/>
              </a:rPr>
              <a:t>m</a:t>
            </a:r>
            <a:r>
              <a:rPr sz="2800" spc="-25" dirty="0">
                <a:latin typeface="Lucida Sans"/>
                <a:cs typeface="Lucida Sans"/>
              </a:rPr>
              <a:t>po</a:t>
            </a:r>
            <a:r>
              <a:rPr sz="2800" spc="-20" dirty="0">
                <a:latin typeface="Lucida Sans"/>
                <a:cs typeface="Lucida Sans"/>
              </a:rPr>
              <a:t>nent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</a:t>
            </a:r>
            <a:r>
              <a:rPr sz="2800" spc="-25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t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produce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1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desired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machine-</a:t>
            </a:r>
            <a:r>
              <a:rPr sz="2800" spc="-15" dirty="0">
                <a:latin typeface="Lucida Sans"/>
                <a:cs typeface="Lucida Sans"/>
              </a:rPr>
              <a:t> language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program</a:t>
            </a:r>
            <a:r>
              <a:rPr sz="2800" spc="-10" dirty="0">
                <a:latin typeface="Lucida Sans"/>
                <a:cs typeface="Lucida Sans"/>
              </a:rPr>
              <a:t>.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Th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5" dirty="0">
                <a:latin typeface="Lucida Sans"/>
                <a:cs typeface="Lucida Sans"/>
              </a:rPr>
              <a:t>I</a:t>
            </a:r>
            <a:r>
              <a:rPr sz="2800" spc="-20" dirty="0">
                <a:latin typeface="Lucida Sans"/>
                <a:cs typeface="Lucida Sans"/>
              </a:rPr>
              <a:t>R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may</a:t>
            </a:r>
            <a:r>
              <a:rPr sz="2800" spc="-15" dirty="0">
                <a:latin typeface="Lucida Sans"/>
                <a:cs typeface="Lucida Sans"/>
              </a:rPr>
              <a:t> optionally</a:t>
            </a:r>
            <a:r>
              <a:rPr sz="2800" spc="-23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-24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transformed</a:t>
            </a:r>
            <a:r>
              <a:rPr sz="2800" spc="-24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</a:t>
            </a:r>
            <a:r>
              <a:rPr sz="2800" spc="-15" dirty="0">
                <a:latin typeface="Lucida Sans"/>
                <a:cs typeface="Lucida Sans"/>
              </a:rPr>
              <a:t>y</a:t>
            </a:r>
            <a:r>
              <a:rPr sz="2800" spc="-24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an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950" i="1" spc="-80" dirty="0">
                <a:latin typeface="Lucida Sans"/>
                <a:cs typeface="Lucida Sans"/>
              </a:rPr>
              <a:t>optimizer</a:t>
            </a:r>
            <a:r>
              <a:rPr sz="2950" i="1" spc="-4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so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that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more</a:t>
            </a:r>
            <a:r>
              <a:rPr sz="2800" spc="-15" dirty="0">
                <a:latin typeface="Lucida Sans"/>
                <a:cs typeface="Lucida Sans"/>
              </a:rPr>
              <a:t> efficient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progra</a:t>
            </a:r>
            <a:r>
              <a:rPr sz="2800" spc="-30" dirty="0">
                <a:latin typeface="Lucida Sans"/>
                <a:cs typeface="Lucida Sans"/>
              </a:rPr>
              <a:t>m</a:t>
            </a:r>
            <a:r>
              <a:rPr sz="2800" spc="1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may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be</a:t>
            </a:r>
            <a:r>
              <a:rPr sz="2800" spc="-15" dirty="0">
                <a:latin typeface="Lucida Sans"/>
                <a:cs typeface="Lucida Sans"/>
              </a:rPr>
              <a:t> generated.</a:t>
            </a:r>
            <a:endParaRPr sz="280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22</a:t>
            </a:fld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70952" y="2003412"/>
            <a:ext cx="5089906" cy="329704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461495" y="2187896"/>
            <a:ext cx="97472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Type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Ch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cker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546839" y="4234681"/>
            <a:ext cx="786130" cy="202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Arial"/>
                <a:cs typeface="Arial"/>
              </a:rPr>
              <a:t>O</a:t>
            </a:r>
            <a:r>
              <a:rPr sz="1400" spc="-20" dirty="0">
                <a:latin typeface="Arial"/>
                <a:cs typeface="Arial"/>
              </a:rPr>
              <a:t>p</a:t>
            </a:r>
            <a:r>
              <a:rPr sz="1400" spc="-5" dirty="0">
                <a:latin typeface="Arial"/>
                <a:cs typeface="Arial"/>
              </a:rPr>
              <a:t>timi</a:t>
            </a:r>
            <a:r>
              <a:rPr sz="1400" spc="-10" dirty="0">
                <a:latin typeface="Arial"/>
                <a:cs typeface="Arial"/>
              </a:rPr>
              <a:t>z</a:t>
            </a:r>
            <a:r>
              <a:rPr sz="1400" spc="-5" dirty="0">
                <a:latin typeface="Arial"/>
                <a:cs typeface="Arial"/>
              </a:rPr>
              <a:t>er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929871" y="4969751"/>
            <a:ext cx="82550" cy="144780"/>
          </a:xfrm>
          <a:custGeom>
            <a:avLst/>
            <a:gdLst/>
            <a:ahLst/>
            <a:cxnLst/>
            <a:rect l="l" t="t" r="r" b="b"/>
            <a:pathLst>
              <a:path w="82550" h="144779">
                <a:moveTo>
                  <a:pt x="68580" y="4571"/>
                </a:moveTo>
                <a:lnTo>
                  <a:pt x="41148" y="99337"/>
                </a:lnTo>
                <a:lnTo>
                  <a:pt x="47244" y="120395"/>
                </a:lnTo>
                <a:lnTo>
                  <a:pt x="35051" y="123443"/>
                </a:lnTo>
                <a:lnTo>
                  <a:pt x="41148" y="144779"/>
                </a:lnTo>
                <a:lnTo>
                  <a:pt x="47244" y="123443"/>
                </a:lnTo>
                <a:lnTo>
                  <a:pt x="79448" y="12191"/>
                </a:lnTo>
                <a:lnTo>
                  <a:pt x="74675" y="12191"/>
                </a:lnTo>
                <a:lnTo>
                  <a:pt x="80772" y="7619"/>
                </a:lnTo>
                <a:lnTo>
                  <a:pt x="68580" y="4571"/>
                </a:lnTo>
                <a:close/>
              </a:path>
              <a:path w="82550" h="144779">
                <a:moveTo>
                  <a:pt x="7620" y="0"/>
                </a:moveTo>
                <a:lnTo>
                  <a:pt x="0" y="0"/>
                </a:lnTo>
                <a:lnTo>
                  <a:pt x="1524" y="7619"/>
                </a:lnTo>
                <a:lnTo>
                  <a:pt x="35051" y="123443"/>
                </a:lnTo>
                <a:lnTo>
                  <a:pt x="35051" y="120395"/>
                </a:lnTo>
                <a:lnTo>
                  <a:pt x="41148" y="99337"/>
                </a:lnTo>
                <a:lnTo>
                  <a:pt x="13716" y="4571"/>
                </a:lnTo>
                <a:lnTo>
                  <a:pt x="7620" y="0"/>
                </a:lnTo>
                <a:close/>
              </a:path>
              <a:path w="82550" h="144779">
                <a:moveTo>
                  <a:pt x="41148" y="99337"/>
                </a:moveTo>
                <a:lnTo>
                  <a:pt x="35051" y="120395"/>
                </a:lnTo>
                <a:lnTo>
                  <a:pt x="35051" y="123443"/>
                </a:lnTo>
                <a:lnTo>
                  <a:pt x="47244" y="120395"/>
                </a:lnTo>
                <a:lnTo>
                  <a:pt x="41148" y="99337"/>
                </a:lnTo>
                <a:close/>
              </a:path>
              <a:path w="82550" h="144779">
                <a:moveTo>
                  <a:pt x="82296" y="0"/>
                </a:moveTo>
                <a:lnTo>
                  <a:pt x="41148" y="0"/>
                </a:lnTo>
                <a:lnTo>
                  <a:pt x="41148" y="12191"/>
                </a:lnTo>
                <a:lnTo>
                  <a:pt x="66374" y="12191"/>
                </a:lnTo>
                <a:lnTo>
                  <a:pt x="68580" y="4571"/>
                </a:lnTo>
                <a:lnTo>
                  <a:pt x="81381" y="4571"/>
                </a:lnTo>
                <a:lnTo>
                  <a:pt x="82296" y="0"/>
                </a:lnTo>
                <a:close/>
              </a:path>
              <a:path w="82550" h="144779">
                <a:moveTo>
                  <a:pt x="80772" y="7619"/>
                </a:moveTo>
                <a:lnTo>
                  <a:pt x="74675" y="12191"/>
                </a:lnTo>
                <a:lnTo>
                  <a:pt x="79448" y="12191"/>
                </a:lnTo>
                <a:lnTo>
                  <a:pt x="80772" y="7619"/>
                </a:lnTo>
                <a:close/>
              </a:path>
              <a:path w="82550" h="144779">
                <a:moveTo>
                  <a:pt x="81381" y="4571"/>
                </a:moveTo>
                <a:lnTo>
                  <a:pt x="68580" y="4571"/>
                </a:lnTo>
                <a:lnTo>
                  <a:pt x="80772" y="7619"/>
                </a:lnTo>
                <a:lnTo>
                  <a:pt x="81381" y="45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937491" y="4969751"/>
            <a:ext cx="33655" cy="12700"/>
          </a:xfrm>
          <a:custGeom>
            <a:avLst/>
            <a:gdLst/>
            <a:ahLst/>
            <a:cxnLst/>
            <a:rect l="l" t="t" r="r" b="b"/>
            <a:pathLst>
              <a:path w="33654" h="12700">
                <a:moveTo>
                  <a:pt x="0" y="6095"/>
                </a:moveTo>
                <a:lnTo>
                  <a:pt x="33527" y="6095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937491" y="4975847"/>
            <a:ext cx="67310" cy="116205"/>
          </a:xfrm>
          <a:custGeom>
            <a:avLst/>
            <a:gdLst/>
            <a:ahLst/>
            <a:cxnLst/>
            <a:rect l="l" t="t" r="r" b="b"/>
            <a:pathLst>
              <a:path w="67310" h="116204">
                <a:moveTo>
                  <a:pt x="67055" y="0"/>
                </a:moveTo>
                <a:lnTo>
                  <a:pt x="0" y="0"/>
                </a:lnTo>
                <a:lnTo>
                  <a:pt x="33527" y="115824"/>
                </a:lnTo>
                <a:lnTo>
                  <a:pt x="6705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971019" y="4564367"/>
            <a:ext cx="0" cy="407034"/>
          </a:xfrm>
          <a:custGeom>
            <a:avLst/>
            <a:gdLst/>
            <a:ahLst/>
            <a:cxnLst/>
            <a:rect l="l" t="t" r="r" b="b"/>
            <a:pathLst>
              <a:path h="407035">
                <a:moveTo>
                  <a:pt x="0" y="0"/>
                </a:moveTo>
                <a:lnTo>
                  <a:pt x="0" y="40690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590019" y="5123675"/>
            <a:ext cx="800100" cy="398145"/>
          </a:xfrm>
          <a:prstGeom prst="rect">
            <a:avLst/>
          </a:prstGeom>
          <a:ln w="13462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84455" marR="6985" indent="130810">
              <a:lnSpc>
                <a:spcPts val="1380"/>
              </a:lnSpc>
            </a:pPr>
            <a:r>
              <a:rPr sz="1200" spc="-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ode </a:t>
            </a:r>
            <a:r>
              <a:rPr sz="1200" spc="5" dirty="0">
                <a:latin typeface="Arial"/>
                <a:cs typeface="Arial"/>
              </a:rPr>
              <a:t>G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spc="5" dirty="0">
                <a:latin typeface="Arial"/>
                <a:cs typeface="Arial"/>
              </a:rPr>
              <a:t>tor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075167" y="2154421"/>
            <a:ext cx="686435" cy="202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5" dirty="0">
                <a:latin typeface="Arial"/>
                <a:cs typeface="Arial"/>
              </a:rPr>
              <a:t>S</a:t>
            </a:r>
            <a:r>
              <a:rPr sz="1400" dirty="0">
                <a:latin typeface="Arial"/>
                <a:cs typeface="Arial"/>
              </a:rPr>
              <a:t>c</a:t>
            </a:r>
            <a:r>
              <a:rPr sz="1400" spc="-5" dirty="0">
                <a:latin typeface="Arial"/>
                <a:cs typeface="Arial"/>
              </a:rPr>
              <a:t>a</a:t>
            </a:r>
            <a:r>
              <a:rPr sz="1400" spc="-20" dirty="0">
                <a:latin typeface="Arial"/>
                <a:cs typeface="Arial"/>
              </a:rPr>
              <a:t>n</a:t>
            </a:r>
            <a:r>
              <a:rPr sz="1400" spc="-5" dirty="0">
                <a:latin typeface="Arial"/>
                <a:cs typeface="Arial"/>
              </a:rPr>
              <a:t>ner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750300" y="4009075"/>
            <a:ext cx="1033144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Sy</a:t>
            </a:r>
            <a:r>
              <a:rPr sz="1200" spc="-10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b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b</a:t>
            </a:r>
            <a:r>
              <a:rPr sz="1200" spc="5" dirty="0">
                <a:latin typeface="Arial"/>
                <a:cs typeface="Arial"/>
              </a:rPr>
              <a:t>l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896347" y="2171185"/>
            <a:ext cx="548005" cy="202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5" dirty="0">
                <a:latin typeface="Arial"/>
                <a:cs typeface="Arial"/>
              </a:rPr>
              <a:t>P</a:t>
            </a:r>
            <a:r>
              <a:rPr sz="1400" spc="-5" dirty="0">
                <a:latin typeface="Arial"/>
                <a:cs typeface="Arial"/>
              </a:rPr>
              <a:t>ar</a:t>
            </a:r>
            <a:r>
              <a:rPr sz="1400" spc="-15" dirty="0">
                <a:latin typeface="Arial"/>
                <a:cs typeface="Arial"/>
              </a:rPr>
              <a:t>s</a:t>
            </a:r>
            <a:r>
              <a:rPr sz="1400" spc="-5" dirty="0">
                <a:latin typeface="Arial"/>
                <a:cs typeface="Arial"/>
              </a:rPr>
              <a:t>er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311639" y="1872428"/>
            <a:ext cx="610235" cy="314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54610">
              <a:lnSpc>
                <a:spcPct val="75000"/>
              </a:lnSpc>
            </a:pPr>
            <a:r>
              <a:rPr sz="1200" dirty="0">
                <a:latin typeface="Arial"/>
                <a:cs typeface="Arial"/>
              </a:rPr>
              <a:t>S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ce P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am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57718" y="2325056"/>
            <a:ext cx="748665" cy="336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3675" marR="5080" indent="-181610">
              <a:lnSpc>
                <a:spcPts val="1250"/>
              </a:lnSpc>
            </a:pPr>
            <a:r>
              <a:rPr sz="1200" spc="-5" dirty="0">
                <a:latin typeface="Arial"/>
                <a:cs typeface="Arial"/>
              </a:rPr>
              <a:t>(C</a:t>
            </a:r>
            <a:r>
              <a:rPr sz="1200" dirty="0">
                <a:latin typeface="Arial"/>
                <a:cs typeface="Arial"/>
              </a:rPr>
              <a:t>h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spc="-5" dirty="0">
                <a:latin typeface="Arial"/>
                <a:cs typeface="Arial"/>
              </a:rPr>
              <a:t>ter </a:t>
            </a:r>
            <a:r>
              <a:rPr sz="1200" spc="-10" dirty="0">
                <a:latin typeface="Arial"/>
                <a:cs typeface="Arial"/>
              </a:rPr>
              <a:t>Stre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010904" y="2009588"/>
            <a:ext cx="5238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ke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168900" y="2588708"/>
            <a:ext cx="727710" cy="3257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0"/>
              </a:lnSpc>
            </a:pPr>
            <a:r>
              <a:rPr sz="1200" dirty="0">
                <a:latin typeface="Arial"/>
                <a:cs typeface="Arial"/>
              </a:rPr>
              <a:t>Dec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spc="5" dirty="0">
                <a:latin typeface="Arial"/>
                <a:cs typeface="Arial"/>
              </a:rPr>
              <a:t>r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</a:t>
            </a:r>
            <a:endParaRPr sz="1200">
              <a:latin typeface="Arial"/>
              <a:cs typeface="Arial"/>
            </a:endParaRPr>
          </a:p>
          <a:p>
            <a:pPr marL="283845">
              <a:lnSpc>
                <a:spcPts val="1300"/>
              </a:lnSpc>
            </a:pP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10" dirty="0">
                <a:latin typeface="Arial"/>
                <a:cs typeface="Arial"/>
              </a:rPr>
              <a:t>T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917679" y="5995403"/>
            <a:ext cx="82550" cy="146685"/>
          </a:xfrm>
          <a:custGeom>
            <a:avLst/>
            <a:gdLst/>
            <a:ahLst/>
            <a:cxnLst/>
            <a:rect l="l" t="t" r="r" b="b"/>
            <a:pathLst>
              <a:path w="82550" h="146685">
                <a:moveTo>
                  <a:pt x="68579" y="4572"/>
                </a:moveTo>
                <a:lnTo>
                  <a:pt x="41147" y="100584"/>
                </a:lnTo>
                <a:lnTo>
                  <a:pt x="47243" y="121919"/>
                </a:lnTo>
                <a:lnTo>
                  <a:pt x="35051" y="124967"/>
                </a:lnTo>
                <a:lnTo>
                  <a:pt x="41148" y="146303"/>
                </a:lnTo>
                <a:lnTo>
                  <a:pt x="79465" y="12191"/>
                </a:lnTo>
                <a:lnTo>
                  <a:pt x="74675" y="12191"/>
                </a:lnTo>
                <a:lnTo>
                  <a:pt x="80772" y="7619"/>
                </a:lnTo>
                <a:lnTo>
                  <a:pt x="68579" y="4572"/>
                </a:lnTo>
                <a:close/>
              </a:path>
              <a:path w="82550" h="146685">
                <a:moveTo>
                  <a:pt x="7620" y="0"/>
                </a:moveTo>
                <a:lnTo>
                  <a:pt x="0" y="0"/>
                </a:lnTo>
                <a:lnTo>
                  <a:pt x="1524" y="7619"/>
                </a:lnTo>
                <a:lnTo>
                  <a:pt x="35051" y="124967"/>
                </a:lnTo>
                <a:lnTo>
                  <a:pt x="35051" y="121919"/>
                </a:lnTo>
                <a:lnTo>
                  <a:pt x="41147" y="100584"/>
                </a:lnTo>
                <a:lnTo>
                  <a:pt x="13715" y="4572"/>
                </a:lnTo>
                <a:lnTo>
                  <a:pt x="7620" y="0"/>
                </a:lnTo>
                <a:close/>
              </a:path>
              <a:path w="82550" h="146685">
                <a:moveTo>
                  <a:pt x="41147" y="100584"/>
                </a:moveTo>
                <a:lnTo>
                  <a:pt x="35051" y="121919"/>
                </a:lnTo>
                <a:lnTo>
                  <a:pt x="35051" y="124967"/>
                </a:lnTo>
                <a:lnTo>
                  <a:pt x="47243" y="121919"/>
                </a:lnTo>
                <a:lnTo>
                  <a:pt x="41147" y="100584"/>
                </a:lnTo>
                <a:close/>
              </a:path>
              <a:path w="82550" h="146685">
                <a:moveTo>
                  <a:pt x="82296" y="0"/>
                </a:moveTo>
                <a:lnTo>
                  <a:pt x="41148" y="0"/>
                </a:lnTo>
                <a:lnTo>
                  <a:pt x="41148" y="12191"/>
                </a:lnTo>
                <a:lnTo>
                  <a:pt x="66402" y="12191"/>
                </a:lnTo>
                <a:lnTo>
                  <a:pt x="68579" y="4572"/>
                </a:lnTo>
                <a:lnTo>
                  <a:pt x="81381" y="4572"/>
                </a:lnTo>
                <a:lnTo>
                  <a:pt x="82296" y="0"/>
                </a:lnTo>
                <a:close/>
              </a:path>
              <a:path w="82550" h="146685">
                <a:moveTo>
                  <a:pt x="80772" y="7619"/>
                </a:moveTo>
                <a:lnTo>
                  <a:pt x="74675" y="12191"/>
                </a:lnTo>
                <a:lnTo>
                  <a:pt x="79465" y="12191"/>
                </a:lnTo>
                <a:lnTo>
                  <a:pt x="80772" y="7619"/>
                </a:lnTo>
                <a:close/>
              </a:path>
              <a:path w="82550" h="146685">
                <a:moveTo>
                  <a:pt x="81381" y="4572"/>
                </a:moveTo>
                <a:lnTo>
                  <a:pt x="68579" y="4572"/>
                </a:lnTo>
                <a:lnTo>
                  <a:pt x="80772" y="7619"/>
                </a:lnTo>
                <a:lnTo>
                  <a:pt x="81381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925299" y="5995403"/>
            <a:ext cx="33655" cy="12700"/>
          </a:xfrm>
          <a:custGeom>
            <a:avLst/>
            <a:gdLst/>
            <a:ahLst/>
            <a:cxnLst/>
            <a:rect l="l" t="t" r="r" b="b"/>
            <a:pathLst>
              <a:path w="33654" h="12700">
                <a:moveTo>
                  <a:pt x="0" y="6095"/>
                </a:moveTo>
                <a:lnTo>
                  <a:pt x="33527" y="6095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925299" y="6001499"/>
            <a:ext cx="67310" cy="117475"/>
          </a:xfrm>
          <a:custGeom>
            <a:avLst/>
            <a:gdLst/>
            <a:ahLst/>
            <a:cxnLst/>
            <a:rect l="l" t="t" r="r" b="b"/>
            <a:pathLst>
              <a:path w="67310" h="117475">
                <a:moveTo>
                  <a:pt x="67055" y="0"/>
                </a:moveTo>
                <a:lnTo>
                  <a:pt x="0" y="0"/>
                </a:lnTo>
                <a:lnTo>
                  <a:pt x="33527" y="117347"/>
                </a:lnTo>
                <a:lnTo>
                  <a:pt x="6705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958827" y="5590019"/>
            <a:ext cx="0" cy="408940"/>
          </a:xfrm>
          <a:custGeom>
            <a:avLst/>
            <a:gdLst/>
            <a:ahLst/>
            <a:cxnLst/>
            <a:rect l="l" t="t" r="r" b="b"/>
            <a:pathLst>
              <a:path h="408939">
                <a:moveTo>
                  <a:pt x="0" y="0"/>
                </a:moveTo>
                <a:lnTo>
                  <a:pt x="0" y="40843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977115" y="4710671"/>
            <a:ext cx="146685" cy="82550"/>
          </a:xfrm>
          <a:custGeom>
            <a:avLst/>
            <a:gdLst/>
            <a:ahLst/>
            <a:cxnLst/>
            <a:rect l="l" t="t" r="r" b="b"/>
            <a:pathLst>
              <a:path w="146685" h="82550">
                <a:moveTo>
                  <a:pt x="146303" y="41148"/>
                </a:moveTo>
                <a:lnTo>
                  <a:pt x="134112" y="41148"/>
                </a:lnTo>
                <a:lnTo>
                  <a:pt x="134112" y="66402"/>
                </a:lnTo>
                <a:lnTo>
                  <a:pt x="141731" y="68580"/>
                </a:lnTo>
                <a:lnTo>
                  <a:pt x="138684" y="80772"/>
                </a:lnTo>
                <a:lnTo>
                  <a:pt x="146303" y="82296"/>
                </a:lnTo>
                <a:lnTo>
                  <a:pt x="146303" y="41148"/>
                </a:lnTo>
                <a:close/>
              </a:path>
              <a:path w="146685" h="82550">
                <a:moveTo>
                  <a:pt x="21336" y="35051"/>
                </a:moveTo>
                <a:lnTo>
                  <a:pt x="0" y="41148"/>
                </a:lnTo>
                <a:lnTo>
                  <a:pt x="138684" y="80772"/>
                </a:lnTo>
                <a:lnTo>
                  <a:pt x="134112" y="74675"/>
                </a:lnTo>
                <a:lnTo>
                  <a:pt x="134112" y="66402"/>
                </a:lnTo>
                <a:lnTo>
                  <a:pt x="67056" y="47244"/>
                </a:lnTo>
                <a:lnTo>
                  <a:pt x="24384" y="47244"/>
                </a:lnTo>
                <a:lnTo>
                  <a:pt x="21336" y="35051"/>
                </a:lnTo>
                <a:close/>
              </a:path>
              <a:path w="146685" h="82550">
                <a:moveTo>
                  <a:pt x="134112" y="66402"/>
                </a:moveTo>
                <a:lnTo>
                  <a:pt x="134112" y="74675"/>
                </a:lnTo>
                <a:lnTo>
                  <a:pt x="138684" y="80772"/>
                </a:lnTo>
                <a:lnTo>
                  <a:pt x="141731" y="68580"/>
                </a:lnTo>
                <a:lnTo>
                  <a:pt x="134112" y="66402"/>
                </a:lnTo>
                <a:close/>
              </a:path>
              <a:path w="146685" h="82550">
                <a:moveTo>
                  <a:pt x="146303" y="0"/>
                </a:moveTo>
                <a:lnTo>
                  <a:pt x="138684" y="1524"/>
                </a:lnTo>
                <a:lnTo>
                  <a:pt x="21336" y="35051"/>
                </a:lnTo>
                <a:lnTo>
                  <a:pt x="24384" y="47244"/>
                </a:lnTo>
                <a:lnTo>
                  <a:pt x="45720" y="41148"/>
                </a:lnTo>
                <a:lnTo>
                  <a:pt x="24384" y="35051"/>
                </a:lnTo>
                <a:lnTo>
                  <a:pt x="67056" y="35051"/>
                </a:lnTo>
                <a:lnTo>
                  <a:pt x="141731" y="13716"/>
                </a:lnTo>
                <a:lnTo>
                  <a:pt x="146303" y="7620"/>
                </a:lnTo>
                <a:lnTo>
                  <a:pt x="146303" y="0"/>
                </a:lnTo>
                <a:close/>
              </a:path>
              <a:path w="146685" h="82550">
                <a:moveTo>
                  <a:pt x="45720" y="41148"/>
                </a:moveTo>
                <a:lnTo>
                  <a:pt x="24384" y="47244"/>
                </a:lnTo>
                <a:lnTo>
                  <a:pt x="67056" y="47244"/>
                </a:lnTo>
                <a:lnTo>
                  <a:pt x="45720" y="41148"/>
                </a:lnTo>
                <a:close/>
              </a:path>
              <a:path w="146685" h="82550">
                <a:moveTo>
                  <a:pt x="67056" y="35051"/>
                </a:moveTo>
                <a:lnTo>
                  <a:pt x="24384" y="35051"/>
                </a:lnTo>
                <a:lnTo>
                  <a:pt x="45720" y="41148"/>
                </a:lnTo>
                <a:lnTo>
                  <a:pt x="67056" y="350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111227" y="4718291"/>
            <a:ext cx="12700" cy="33655"/>
          </a:xfrm>
          <a:custGeom>
            <a:avLst/>
            <a:gdLst/>
            <a:ahLst/>
            <a:cxnLst/>
            <a:rect l="l" t="t" r="r" b="b"/>
            <a:pathLst>
              <a:path w="12700" h="33654">
                <a:moveTo>
                  <a:pt x="0" y="16763"/>
                </a:moveTo>
                <a:lnTo>
                  <a:pt x="12191" y="16763"/>
                </a:lnTo>
              </a:path>
            </a:pathLst>
          </a:custGeom>
          <a:ln w="347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999975" y="4718291"/>
            <a:ext cx="117475" cy="67310"/>
          </a:xfrm>
          <a:custGeom>
            <a:avLst/>
            <a:gdLst/>
            <a:ahLst/>
            <a:cxnLst/>
            <a:rect l="l" t="t" r="r" b="b"/>
            <a:pathLst>
              <a:path w="117475" h="67310">
                <a:moveTo>
                  <a:pt x="117347" y="0"/>
                </a:moveTo>
                <a:lnTo>
                  <a:pt x="0" y="33527"/>
                </a:lnTo>
                <a:lnTo>
                  <a:pt x="117347" y="67055"/>
                </a:lnTo>
                <a:lnTo>
                  <a:pt x="11734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467843" y="3791699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4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515087" y="3791699"/>
            <a:ext cx="6350" cy="50800"/>
          </a:xfrm>
          <a:custGeom>
            <a:avLst/>
            <a:gdLst/>
            <a:ahLst/>
            <a:cxnLst/>
            <a:rect l="l" t="t" r="r" b="b"/>
            <a:pathLst>
              <a:path w="6350" h="50800">
                <a:moveTo>
                  <a:pt x="0" y="25145"/>
                </a:moveTo>
                <a:lnTo>
                  <a:pt x="6096" y="25145"/>
                </a:lnTo>
              </a:path>
            </a:pathLst>
          </a:custGeom>
          <a:ln w="515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518135" y="3925811"/>
            <a:ext cx="0" cy="109855"/>
          </a:xfrm>
          <a:custGeom>
            <a:avLst/>
            <a:gdLst/>
            <a:ahLst/>
            <a:cxnLst/>
            <a:rect l="l" t="t" r="r" b="b"/>
            <a:pathLst>
              <a:path h="109854">
                <a:moveTo>
                  <a:pt x="0" y="0"/>
                </a:moveTo>
                <a:lnTo>
                  <a:pt x="0" y="109727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518135" y="4119359"/>
            <a:ext cx="0" cy="109855"/>
          </a:xfrm>
          <a:custGeom>
            <a:avLst/>
            <a:gdLst/>
            <a:ahLst/>
            <a:cxnLst/>
            <a:rect l="l" t="t" r="r" b="b"/>
            <a:pathLst>
              <a:path h="109854">
                <a:moveTo>
                  <a:pt x="0" y="0"/>
                </a:moveTo>
                <a:lnTo>
                  <a:pt x="0" y="10972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518135" y="4312907"/>
            <a:ext cx="0" cy="109855"/>
          </a:xfrm>
          <a:custGeom>
            <a:avLst/>
            <a:gdLst/>
            <a:ahLst/>
            <a:cxnLst/>
            <a:rect l="l" t="t" r="r" b="b"/>
            <a:pathLst>
              <a:path h="109854">
                <a:moveTo>
                  <a:pt x="0" y="0"/>
                </a:moveTo>
                <a:lnTo>
                  <a:pt x="0" y="109727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518135" y="4506455"/>
            <a:ext cx="0" cy="109855"/>
          </a:xfrm>
          <a:custGeom>
            <a:avLst/>
            <a:gdLst/>
            <a:ahLst/>
            <a:cxnLst/>
            <a:rect l="l" t="t" r="r" b="b"/>
            <a:pathLst>
              <a:path h="109854">
                <a:moveTo>
                  <a:pt x="0" y="0"/>
                </a:moveTo>
                <a:lnTo>
                  <a:pt x="0" y="109727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515087" y="4700003"/>
            <a:ext cx="6350" cy="55244"/>
          </a:xfrm>
          <a:custGeom>
            <a:avLst/>
            <a:gdLst/>
            <a:ahLst/>
            <a:cxnLst/>
            <a:rect l="l" t="t" r="r" b="b"/>
            <a:pathLst>
              <a:path w="6350" h="55245">
                <a:moveTo>
                  <a:pt x="3048" y="0"/>
                </a:moveTo>
                <a:lnTo>
                  <a:pt x="3048" y="54863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467843" y="4748771"/>
            <a:ext cx="50800" cy="6350"/>
          </a:xfrm>
          <a:custGeom>
            <a:avLst/>
            <a:gdLst/>
            <a:ahLst/>
            <a:cxnLst/>
            <a:rect l="l" t="t" r="r" b="b"/>
            <a:pathLst>
              <a:path w="50800" h="6350">
                <a:moveTo>
                  <a:pt x="0" y="3048"/>
                </a:moveTo>
                <a:lnTo>
                  <a:pt x="50292" y="30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262103" y="4751819"/>
            <a:ext cx="117475" cy="0"/>
          </a:xfrm>
          <a:custGeom>
            <a:avLst/>
            <a:gdLst/>
            <a:ahLst/>
            <a:cxnLst/>
            <a:rect l="l" t="t" r="r" b="b"/>
            <a:pathLst>
              <a:path w="117475">
                <a:moveTo>
                  <a:pt x="0" y="0"/>
                </a:moveTo>
                <a:lnTo>
                  <a:pt x="117348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120371" y="4751819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4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599931" y="2764523"/>
            <a:ext cx="7620" cy="6350"/>
          </a:xfrm>
          <a:custGeom>
            <a:avLst/>
            <a:gdLst/>
            <a:ahLst/>
            <a:cxnLst/>
            <a:rect l="l" t="t" r="r" b="b"/>
            <a:pathLst>
              <a:path w="7619" h="6350">
                <a:moveTo>
                  <a:pt x="6096" y="0"/>
                </a:moveTo>
                <a:lnTo>
                  <a:pt x="0" y="3048"/>
                </a:lnTo>
                <a:lnTo>
                  <a:pt x="1524" y="6096"/>
                </a:lnTo>
                <a:lnTo>
                  <a:pt x="7619" y="3048"/>
                </a:lnTo>
                <a:lnTo>
                  <a:pt x="60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650223" y="2859011"/>
            <a:ext cx="7620" cy="6350"/>
          </a:xfrm>
          <a:custGeom>
            <a:avLst/>
            <a:gdLst/>
            <a:ahLst/>
            <a:cxnLst/>
            <a:rect l="l" t="t" r="r" b="b"/>
            <a:pathLst>
              <a:path w="7619" h="6350">
                <a:moveTo>
                  <a:pt x="6095" y="0"/>
                </a:moveTo>
                <a:lnTo>
                  <a:pt x="0" y="3048"/>
                </a:lnTo>
                <a:lnTo>
                  <a:pt x="1524" y="6096"/>
                </a:lnTo>
                <a:lnTo>
                  <a:pt x="7619" y="3048"/>
                </a:lnTo>
                <a:lnTo>
                  <a:pt x="60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601455" y="2767571"/>
            <a:ext cx="55244" cy="94615"/>
          </a:xfrm>
          <a:custGeom>
            <a:avLst/>
            <a:gdLst/>
            <a:ahLst/>
            <a:cxnLst/>
            <a:rect l="l" t="t" r="r" b="b"/>
            <a:pathLst>
              <a:path w="55244" h="94614">
                <a:moveTo>
                  <a:pt x="6095" y="0"/>
                </a:moveTo>
                <a:lnTo>
                  <a:pt x="0" y="3048"/>
                </a:lnTo>
                <a:lnTo>
                  <a:pt x="48768" y="94488"/>
                </a:lnTo>
                <a:lnTo>
                  <a:pt x="54863" y="91440"/>
                </a:lnTo>
                <a:lnTo>
                  <a:pt x="60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689847" y="2935211"/>
            <a:ext cx="7620" cy="6350"/>
          </a:xfrm>
          <a:custGeom>
            <a:avLst/>
            <a:gdLst/>
            <a:ahLst/>
            <a:cxnLst/>
            <a:rect l="l" t="t" r="r" b="b"/>
            <a:pathLst>
              <a:path w="7619" h="6350">
                <a:moveTo>
                  <a:pt x="6095" y="0"/>
                </a:moveTo>
                <a:lnTo>
                  <a:pt x="0" y="3048"/>
                </a:lnTo>
                <a:lnTo>
                  <a:pt x="1524" y="6096"/>
                </a:lnTo>
                <a:lnTo>
                  <a:pt x="7619" y="3048"/>
                </a:lnTo>
                <a:lnTo>
                  <a:pt x="60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740139" y="3028175"/>
            <a:ext cx="7620" cy="6350"/>
          </a:xfrm>
          <a:custGeom>
            <a:avLst/>
            <a:gdLst/>
            <a:ahLst/>
            <a:cxnLst/>
            <a:rect l="l" t="t" r="r" b="b"/>
            <a:pathLst>
              <a:path w="7619" h="6350">
                <a:moveTo>
                  <a:pt x="6096" y="0"/>
                </a:moveTo>
                <a:lnTo>
                  <a:pt x="0" y="3048"/>
                </a:lnTo>
                <a:lnTo>
                  <a:pt x="1524" y="6096"/>
                </a:lnTo>
                <a:lnTo>
                  <a:pt x="7620" y="3048"/>
                </a:lnTo>
                <a:lnTo>
                  <a:pt x="60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691371" y="2938259"/>
            <a:ext cx="55244" cy="93345"/>
          </a:xfrm>
          <a:custGeom>
            <a:avLst/>
            <a:gdLst/>
            <a:ahLst/>
            <a:cxnLst/>
            <a:rect l="l" t="t" r="r" b="b"/>
            <a:pathLst>
              <a:path w="55244" h="93344">
                <a:moveTo>
                  <a:pt x="6095" y="0"/>
                </a:moveTo>
                <a:lnTo>
                  <a:pt x="0" y="3048"/>
                </a:lnTo>
                <a:lnTo>
                  <a:pt x="48767" y="92963"/>
                </a:lnTo>
                <a:lnTo>
                  <a:pt x="54863" y="89915"/>
                </a:lnTo>
                <a:lnTo>
                  <a:pt x="60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781287" y="3104375"/>
            <a:ext cx="7620" cy="6350"/>
          </a:xfrm>
          <a:custGeom>
            <a:avLst/>
            <a:gdLst/>
            <a:ahLst/>
            <a:cxnLst/>
            <a:rect l="l" t="t" r="r" b="b"/>
            <a:pathLst>
              <a:path w="7619" h="6350">
                <a:moveTo>
                  <a:pt x="6096" y="0"/>
                </a:moveTo>
                <a:lnTo>
                  <a:pt x="0" y="3048"/>
                </a:lnTo>
                <a:lnTo>
                  <a:pt x="1524" y="6096"/>
                </a:lnTo>
                <a:lnTo>
                  <a:pt x="7619" y="3048"/>
                </a:lnTo>
                <a:lnTo>
                  <a:pt x="60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831579" y="3198863"/>
            <a:ext cx="7620" cy="6350"/>
          </a:xfrm>
          <a:custGeom>
            <a:avLst/>
            <a:gdLst/>
            <a:ahLst/>
            <a:cxnLst/>
            <a:rect l="l" t="t" r="r" b="b"/>
            <a:pathLst>
              <a:path w="7619" h="6350">
                <a:moveTo>
                  <a:pt x="6095" y="0"/>
                </a:moveTo>
                <a:lnTo>
                  <a:pt x="0" y="3048"/>
                </a:lnTo>
                <a:lnTo>
                  <a:pt x="1524" y="6096"/>
                </a:lnTo>
                <a:lnTo>
                  <a:pt x="7619" y="3048"/>
                </a:lnTo>
                <a:lnTo>
                  <a:pt x="60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782811" y="3107423"/>
            <a:ext cx="55244" cy="94615"/>
          </a:xfrm>
          <a:custGeom>
            <a:avLst/>
            <a:gdLst/>
            <a:ahLst/>
            <a:cxnLst/>
            <a:rect l="l" t="t" r="r" b="b"/>
            <a:pathLst>
              <a:path w="55244" h="94614">
                <a:moveTo>
                  <a:pt x="6095" y="0"/>
                </a:moveTo>
                <a:lnTo>
                  <a:pt x="0" y="3048"/>
                </a:lnTo>
                <a:lnTo>
                  <a:pt x="48768" y="94488"/>
                </a:lnTo>
                <a:lnTo>
                  <a:pt x="54863" y="91440"/>
                </a:lnTo>
                <a:lnTo>
                  <a:pt x="60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871203" y="3275063"/>
            <a:ext cx="7620" cy="6350"/>
          </a:xfrm>
          <a:custGeom>
            <a:avLst/>
            <a:gdLst/>
            <a:ahLst/>
            <a:cxnLst/>
            <a:rect l="l" t="t" r="r" b="b"/>
            <a:pathLst>
              <a:path w="7619" h="6350">
                <a:moveTo>
                  <a:pt x="6095" y="0"/>
                </a:moveTo>
                <a:lnTo>
                  <a:pt x="0" y="3048"/>
                </a:lnTo>
                <a:lnTo>
                  <a:pt x="1524" y="6096"/>
                </a:lnTo>
                <a:lnTo>
                  <a:pt x="7619" y="3048"/>
                </a:lnTo>
                <a:lnTo>
                  <a:pt x="60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921495" y="3369551"/>
            <a:ext cx="7620" cy="6350"/>
          </a:xfrm>
          <a:custGeom>
            <a:avLst/>
            <a:gdLst/>
            <a:ahLst/>
            <a:cxnLst/>
            <a:rect l="l" t="t" r="r" b="b"/>
            <a:pathLst>
              <a:path w="7619" h="6350">
                <a:moveTo>
                  <a:pt x="6096" y="0"/>
                </a:moveTo>
                <a:lnTo>
                  <a:pt x="0" y="3048"/>
                </a:lnTo>
                <a:lnTo>
                  <a:pt x="1524" y="6096"/>
                </a:lnTo>
                <a:lnTo>
                  <a:pt x="7620" y="3048"/>
                </a:lnTo>
                <a:lnTo>
                  <a:pt x="60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872727" y="3278111"/>
            <a:ext cx="55244" cy="94615"/>
          </a:xfrm>
          <a:custGeom>
            <a:avLst/>
            <a:gdLst/>
            <a:ahLst/>
            <a:cxnLst/>
            <a:rect l="l" t="t" r="r" b="b"/>
            <a:pathLst>
              <a:path w="55244" h="94614">
                <a:moveTo>
                  <a:pt x="6095" y="0"/>
                </a:moveTo>
                <a:lnTo>
                  <a:pt x="0" y="3048"/>
                </a:lnTo>
                <a:lnTo>
                  <a:pt x="48767" y="94487"/>
                </a:lnTo>
                <a:lnTo>
                  <a:pt x="54863" y="91439"/>
                </a:lnTo>
                <a:lnTo>
                  <a:pt x="60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962643" y="3445751"/>
            <a:ext cx="7620" cy="6350"/>
          </a:xfrm>
          <a:custGeom>
            <a:avLst/>
            <a:gdLst/>
            <a:ahLst/>
            <a:cxnLst/>
            <a:rect l="l" t="t" r="r" b="b"/>
            <a:pathLst>
              <a:path w="7619" h="6350">
                <a:moveTo>
                  <a:pt x="6095" y="0"/>
                </a:moveTo>
                <a:lnTo>
                  <a:pt x="0" y="3048"/>
                </a:lnTo>
                <a:lnTo>
                  <a:pt x="1524" y="6096"/>
                </a:lnTo>
                <a:lnTo>
                  <a:pt x="7619" y="3048"/>
                </a:lnTo>
                <a:lnTo>
                  <a:pt x="60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011411" y="3538715"/>
            <a:ext cx="7620" cy="6350"/>
          </a:xfrm>
          <a:custGeom>
            <a:avLst/>
            <a:gdLst/>
            <a:ahLst/>
            <a:cxnLst/>
            <a:rect l="l" t="t" r="r" b="b"/>
            <a:pathLst>
              <a:path w="7619" h="6350">
                <a:moveTo>
                  <a:pt x="6095" y="0"/>
                </a:moveTo>
                <a:lnTo>
                  <a:pt x="0" y="3048"/>
                </a:lnTo>
                <a:lnTo>
                  <a:pt x="1524" y="6096"/>
                </a:lnTo>
                <a:lnTo>
                  <a:pt x="7619" y="3048"/>
                </a:lnTo>
                <a:lnTo>
                  <a:pt x="60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964167" y="3448799"/>
            <a:ext cx="53340" cy="93345"/>
          </a:xfrm>
          <a:custGeom>
            <a:avLst/>
            <a:gdLst/>
            <a:ahLst/>
            <a:cxnLst/>
            <a:rect l="l" t="t" r="r" b="b"/>
            <a:pathLst>
              <a:path w="53339" h="93345">
                <a:moveTo>
                  <a:pt x="6095" y="0"/>
                </a:moveTo>
                <a:lnTo>
                  <a:pt x="0" y="3048"/>
                </a:lnTo>
                <a:lnTo>
                  <a:pt x="47243" y="92964"/>
                </a:lnTo>
                <a:lnTo>
                  <a:pt x="53339" y="89916"/>
                </a:lnTo>
                <a:lnTo>
                  <a:pt x="60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4752835" y="1768796"/>
            <a:ext cx="584835" cy="7448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85800"/>
              </a:lnSpc>
            </a:pP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bs</a:t>
            </a:r>
            <a:r>
              <a:rPr sz="1200" spc="-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rac</a:t>
            </a:r>
            <a:r>
              <a:rPr sz="1200" spc="-5" dirty="0">
                <a:latin typeface="Arial"/>
                <a:cs typeface="Arial"/>
              </a:rPr>
              <a:t>t </a:t>
            </a:r>
            <a:r>
              <a:rPr sz="1200" spc="-10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yn</a:t>
            </a:r>
            <a:r>
              <a:rPr sz="1200" spc="-5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x </a:t>
            </a:r>
            <a:r>
              <a:rPr sz="1200" spc="-1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  <a:p>
            <a:pPr marL="25400" algn="ctr">
              <a:lnSpc>
                <a:spcPct val="100000"/>
              </a:lnSpc>
              <a:spcBef>
                <a:spcPts val="550"/>
              </a:spcBef>
            </a:pPr>
            <a:r>
              <a:rPr sz="1200" spc="-5" dirty="0">
                <a:latin typeface="Arial"/>
                <a:cs typeface="Arial"/>
              </a:rPr>
              <a:t>(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5" dirty="0">
                <a:latin typeface="Arial"/>
                <a:cs typeface="Arial"/>
              </a:rPr>
              <a:t>ST)</a:t>
            </a:r>
            <a:endParaRPr sz="12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5" name="object 5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6" name="object 56"/>
          <p:cNvSpPr txBox="1"/>
          <p:nvPr/>
        </p:nvSpPr>
        <p:spPr>
          <a:xfrm>
            <a:off x="7175995" y="9546159"/>
            <a:ext cx="15049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latin typeface="Arial"/>
                <a:cs typeface="Arial"/>
              </a:rPr>
              <a:t>20</a:t>
            </a:r>
            <a:endParaRPr sz="9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842767" y="3157212"/>
            <a:ext cx="1517015" cy="7067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04215">
              <a:lnSpc>
                <a:spcPct val="100000"/>
              </a:lnSpc>
            </a:pPr>
            <a:r>
              <a:rPr sz="1400" spc="-10" dirty="0">
                <a:latin typeface="Arial"/>
                <a:cs typeface="Arial"/>
              </a:rPr>
              <a:t>Transla</a:t>
            </a:r>
            <a:r>
              <a:rPr sz="1400" spc="-15" dirty="0">
                <a:latin typeface="Arial"/>
                <a:cs typeface="Arial"/>
              </a:rPr>
              <a:t>t</a:t>
            </a:r>
            <a:r>
              <a:rPr sz="1400" spc="-10" dirty="0">
                <a:latin typeface="Arial"/>
                <a:cs typeface="Arial"/>
              </a:rPr>
              <a:t>or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463550" indent="162560">
              <a:lnSpc>
                <a:spcPct val="75000"/>
              </a:lnSpc>
            </a:pPr>
            <a:r>
              <a:rPr sz="1200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te</a:t>
            </a:r>
            <a:r>
              <a:rPr sz="1200" spc="-5" dirty="0">
                <a:latin typeface="Arial"/>
                <a:cs typeface="Arial"/>
              </a:rPr>
              <a:t>rm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d</a:t>
            </a:r>
            <a:r>
              <a:rPr sz="1200" spc="5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te </a:t>
            </a:r>
            <a:r>
              <a:rPr sz="1200" spc="-1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p</a:t>
            </a:r>
            <a:r>
              <a:rPr sz="1200" spc="5" dirty="0">
                <a:latin typeface="Arial"/>
                <a:cs typeface="Arial"/>
              </a:rPr>
              <a:t>r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se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spc="-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5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6511550" y="4123376"/>
            <a:ext cx="27876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0" dirty="0">
                <a:latin typeface="Arial"/>
                <a:cs typeface="Arial"/>
              </a:rPr>
              <a:t>(</a:t>
            </a:r>
            <a:r>
              <a:rPr sz="1200" spc="-5" dirty="0">
                <a:latin typeface="Arial"/>
                <a:cs typeface="Arial"/>
              </a:rPr>
              <a:t>IR)</a:t>
            </a:r>
            <a:endParaRPr sz="12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5616963" y="4720784"/>
            <a:ext cx="17907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IR</a:t>
            </a:r>
            <a:endParaRPr sz="12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863331" y="6124388"/>
            <a:ext cx="4720590" cy="9467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53510" marR="5080" indent="-304800">
              <a:lnSpc>
                <a:spcPct val="75000"/>
              </a:lnSpc>
            </a:pPr>
            <a:r>
              <a:rPr sz="1200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spc="5" dirty="0">
                <a:latin typeface="Arial"/>
                <a:cs typeface="Arial"/>
              </a:rPr>
              <a:t>r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et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chine </a:t>
            </a:r>
            <a:r>
              <a:rPr sz="1200" spc="-10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10" dirty="0">
                <a:latin typeface="Arial"/>
                <a:cs typeface="Arial"/>
              </a:rPr>
              <a:t>de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85" dirty="0">
                <a:latin typeface="Arial"/>
                <a:cs typeface="Arial"/>
              </a:rPr>
              <a:t>S</a:t>
            </a:r>
            <a:r>
              <a:rPr sz="1800" spc="-15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r</a:t>
            </a:r>
            <a:r>
              <a:rPr sz="1800" dirty="0">
                <a:latin typeface="Arial"/>
                <a:cs typeface="Arial"/>
              </a:rPr>
              <a:t>u</a:t>
            </a:r>
            <a:r>
              <a:rPr sz="1800" spc="-15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u</a:t>
            </a:r>
            <a:r>
              <a:rPr sz="1800" spc="-15" dirty="0">
                <a:latin typeface="Arial"/>
                <a:cs typeface="Arial"/>
              </a:rPr>
              <a:t>r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f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Sy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4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15" dirty="0">
                <a:latin typeface="Arial"/>
                <a:cs typeface="Arial"/>
              </a:rPr>
              <a:t>x</a:t>
            </a:r>
            <a:r>
              <a:rPr sz="1800" spc="5" dirty="0">
                <a:latin typeface="Arial"/>
                <a:cs typeface="Arial"/>
              </a:rPr>
              <a:t>-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c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C</a:t>
            </a:r>
            <a:r>
              <a:rPr sz="1800" spc="5" dirty="0">
                <a:latin typeface="Arial"/>
                <a:cs typeface="Arial"/>
              </a:rPr>
              <a:t>om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Scanner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24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0160">
              <a:lnSpc>
                <a:spcPts val="3000"/>
              </a:lnSpc>
            </a:pPr>
            <a:r>
              <a:rPr spc="-25" dirty="0"/>
              <a:t>Th</a:t>
            </a:r>
            <a:r>
              <a:rPr spc="-20" dirty="0"/>
              <a:t>e</a:t>
            </a:r>
            <a:r>
              <a:rPr spc="5" dirty="0"/>
              <a:t> </a:t>
            </a:r>
            <a:r>
              <a:rPr spc="-20" dirty="0"/>
              <a:t>scanner</a:t>
            </a:r>
            <a:r>
              <a:rPr spc="-5" dirty="0"/>
              <a:t> </a:t>
            </a:r>
            <a:r>
              <a:rPr spc="-15" dirty="0"/>
              <a:t>reads</a:t>
            </a:r>
            <a:r>
              <a:rPr spc="5" dirty="0"/>
              <a:t> </a:t>
            </a:r>
            <a:r>
              <a:rPr spc="-15" dirty="0"/>
              <a:t>the</a:t>
            </a:r>
            <a:r>
              <a:rPr spc="5" dirty="0"/>
              <a:t> </a:t>
            </a:r>
            <a:r>
              <a:rPr spc="-15" dirty="0"/>
              <a:t>source</a:t>
            </a:r>
            <a:r>
              <a:rPr spc="-10" dirty="0"/>
              <a:t> </a:t>
            </a:r>
            <a:r>
              <a:rPr spc="-25" dirty="0"/>
              <a:t>program</a:t>
            </a:r>
            <a:r>
              <a:rPr spc="-10" dirty="0"/>
              <a:t>,</a:t>
            </a:r>
            <a:r>
              <a:rPr spc="15" dirty="0"/>
              <a:t> </a:t>
            </a:r>
            <a:r>
              <a:rPr spc="-20" dirty="0"/>
              <a:t>charac</a:t>
            </a:r>
            <a:r>
              <a:rPr spc="-5" dirty="0"/>
              <a:t>t</a:t>
            </a:r>
            <a:r>
              <a:rPr spc="-15" dirty="0"/>
              <a:t>er</a:t>
            </a:r>
            <a:r>
              <a:rPr dirty="0"/>
              <a:t> </a:t>
            </a:r>
            <a:r>
              <a:rPr spc="-25" dirty="0"/>
              <a:t>by</a:t>
            </a:r>
            <a:r>
              <a:rPr spc="-15" dirty="0"/>
              <a:t> character.</a:t>
            </a:r>
            <a:r>
              <a:rPr spc="10" dirty="0"/>
              <a:t> </a:t>
            </a:r>
            <a:r>
              <a:rPr spc="-10" dirty="0"/>
              <a:t>It</a:t>
            </a:r>
            <a:r>
              <a:rPr spc="5" dirty="0"/>
              <a:t> </a:t>
            </a:r>
            <a:r>
              <a:rPr spc="-20" dirty="0"/>
              <a:t>groups</a:t>
            </a:r>
            <a:r>
              <a:rPr spc="-10" dirty="0"/>
              <a:t> </a:t>
            </a:r>
            <a:r>
              <a:rPr spc="-15" dirty="0"/>
              <a:t>individual characters</a:t>
            </a:r>
            <a:r>
              <a:rPr spc="10" dirty="0"/>
              <a:t> </a:t>
            </a:r>
            <a:r>
              <a:rPr spc="-15" dirty="0"/>
              <a:t>into</a:t>
            </a:r>
            <a:r>
              <a:rPr spc="5" dirty="0"/>
              <a:t> </a:t>
            </a:r>
            <a:r>
              <a:rPr spc="-20" dirty="0"/>
              <a:t>tokens</a:t>
            </a:r>
            <a:r>
              <a:rPr spc="-15" dirty="0"/>
              <a:t> (identifiers,</a:t>
            </a:r>
            <a:r>
              <a:rPr spc="15" dirty="0"/>
              <a:t> </a:t>
            </a:r>
            <a:r>
              <a:rPr spc="-15" dirty="0"/>
              <a:t>integers,</a:t>
            </a:r>
            <a:r>
              <a:rPr spc="5" dirty="0"/>
              <a:t> </a:t>
            </a:r>
            <a:r>
              <a:rPr spc="-15" dirty="0"/>
              <a:t>reserved words, </a:t>
            </a:r>
            <a:r>
              <a:rPr spc="-20" dirty="0"/>
              <a:t>delimiters</a:t>
            </a:r>
            <a:r>
              <a:rPr spc="-10" dirty="0"/>
              <a:t>,</a:t>
            </a:r>
            <a:r>
              <a:rPr spc="20" dirty="0"/>
              <a:t> </a:t>
            </a:r>
            <a:r>
              <a:rPr spc="-25" dirty="0"/>
              <a:t>an</a:t>
            </a:r>
            <a:r>
              <a:rPr spc="-20" dirty="0"/>
              <a:t>d</a:t>
            </a:r>
            <a:r>
              <a:rPr spc="5" dirty="0"/>
              <a:t> </a:t>
            </a:r>
            <a:r>
              <a:rPr spc="-20" dirty="0"/>
              <a:t>so</a:t>
            </a:r>
            <a:r>
              <a:rPr dirty="0"/>
              <a:t> </a:t>
            </a:r>
            <a:r>
              <a:rPr spc="-20" dirty="0"/>
              <a:t>on).</a:t>
            </a:r>
            <a:r>
              <a:rPr spc="-25" dirty="0"/>
              <a:t> Whe</a:t>
            </a:r>
            <a:r>
              <a:rPr spc="-20" dirty="0"/>
              <a:t>n</a:t>
            </a:r>
            <a:r>
              <a:rPr spc="10" dirty="0"/>
              <a:t> </a:t>
            </a:r>
            <a:r>
              <a:rPr spc="-15" dirty="0"/>
              <a:t>necessary,</a:t>
            </a:r>
            <a:r>
              <a:rPr spc="-20" dirty="0"/>
              <a:t> </a:t>
            </a:r>
            <a:r>
              <a:rPr spc="-15" dirty="0"/>
              <a:t>the</a:t>
            </a:r>
            <a:r>
              <a:rPr spc="5" dirty="0"/>
              <a:t> </a:t>
            </a:r>
            <a:r>
              <a:rPr spc="-15" dirty="0"/>
              <a:t>actual</a:t>
            </a:r>
            <a:r>
              <a:rPr spc="-10" dirty="0"/>
              <a:t> </a:t>
            </a:r>
            <a:r>
              <a:rPr spc="-20" dirty="0"/>
              <a:t>characte</a:t>
            </a:r>
            <a:r>
              <a:rPr spc="-15" dirty="0"/>
              <a:t>r</a:t>
            </a:r>
            <a:r>
              <a:rPr spc="-95" dirty="0"/>
              <a:t> </a:t>
            </a:r>
            <a:r>
              <a:rPr spc="-15" dirty="0"/>
              <a:t>string</a:t>
            </a:r>
            <a:r>
              <a:rPr spc="-105" dirty="0"/>
              <a:t> </a:t>
            </a:r>
            <a:r>
              <a:rPr spc="-15" dirty="0"/>
              <a:t>c</a:t>
            </a:r>
            <a:r>
              <a:rPr spc="-10" dirty="0"/>
              <a:t>o</a:t>
            </a:r>
            <a:r>
              <a:rPr spc="-15" dirty="0"/>
              <a:t>mprising</a:t>
            </a:r>
            <a:r>
              <a:rPr spc="-114" dirty="0"/>
              <a:t> </a:t>
            </a:r>
            <a:r>
              <a:rPr spc="-10" dirty="0"/>
              <a:t>t</a:t>
            </a:r>
            <a:r>
              <a:rPr spc="-20" dirty="0"/>
              <a:t>he</a:t>
            </a:r>
            <a:r>
              <a:rPr spc="-15" dirty="0"/>
              <a:t> token</a:t>
            </a:r>
            <a:r>
              <a:rPr spc="-5" dirty="0"/>
              <a:t> </a:t>
            </a:r>
            <a:r>
              <a:rPr spc="-15" dirty="0"/>
              <a:t>is</a:t>
            </a:r>
            <a:r>
              <a:rPr spc="-5" dirty="0"/>
              <a:t> </a:t>
            </a:r>
            <a:r>
              <a:rPr spc="-15" dirty="0"/>
              <a:t>also</a:t>
            </a:r>
            <a:r>
              <a:rPr dirty="0"/>
              <a:t> </a:t>
            </a:r>
            <a:r>
              <a:rPr spc="-25" dirty="0"/>
              <a:t>passe</a:t>
            </a:r>
            <a:r>
              <a:rPr spc="-20" dirty="0"/>
              <a:t>d</a:t>
            </a:r>
            <a:r>
              <a:rPr spc="5" dirty="0"/>
              <a:t> </a:t>
            </a:r>
            <a:r>
              <a:rPr spc="-20" dirty="0"/>
              <a:t>along</a:t>
            </a:r>
            <a:r>
              <a:rPr spc="5" dirty="0"/>
              <a:t> </a:t>
            </a:r>
            <a:r>
              <a:rPr spc="-15" dirty="0"/>
              <a:t>for use</a:t>
            </a:r>
            <a:r>
              <a:rPr spc="-5" dirty="0"/>
              <a:t> </a:t>
            </a:r>
            <a:r>
              <a:rPr spc="-20" dirty="0"/>
              <a:t>by</a:t>
            </a:r>
            <a:r>
              <a:rPr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20" dirty="0"/>
              <a:t>semantic</a:t>
            </a:r>
            <a:r>
              <a:rPr spc="-10" dirty="0"/>
              <a:t> </a:t>
            </a:r>
            <a:r>
              <a:rPr spc="-15" dirty="0"/>
              <a:t>phases.</a:t>
            </a: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pc="-25" dirty="0"/>
              <a:t>Th</a:t>
            </a:r>
            <a:r>
              <a:rPr spc="-20" dirty="0"/>
              <a:t>e</a:t>
            </a:r>
            <a:r>
              <a:rPr spc="5" dirty="0"/>
              <a:t> </a:t>
            </a:r>
            <a:r>
              <a:rPr spc="-15" dirty="0"/>
              <a:t>scanner:</a:t>
            </a:r>
          </a:p>
          <a:p>
            <a:pPr marL="241300" marR="320040" indent="-228600" algn="just">
              <a:lnSpc>
                <a:spcPct val="90200"/>
              </a:lnSpc>
              <a:spcBef>
                <a:spcPts val="955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15" dirty="0"/>
              <a:t>Pu</a:t>
            </a:r>
            <a:r>
              <a:rPr sz="2400" dirty="0"/>
              <a:t>t</a:t>
            </a:r>
            <a:r>
              <a:rPr sz="2400" spc="-15" dirty="0"/>
              <a:t>s</a:t>
            </a:r>
            <a:r>
              <a:rPr sz="2400" spc="-5" dirty="0"/>
              <a:t> </a:t>
            </a:r>
            <a:r>
              <a:rPr sz="2400" dirty="0"/>
              <a:t>t</a:t>
            </a:r>
            <a:r>
              <a:rPr sz="2400" spc="-15" dirty="0"/>
              <a:t>h</a:t>
            </a:r>
            <a:r>
              <a:rPr sz="2400" dirty="0"/>
              <a:t>e</a:t>
            </a:r>
            <a:r>
              <a:rPr sz="2400" spc="-5" dirty="0"/>
              <a:t> </a:t>
            </a:r>
            <a:r>
              <a:rPr sz="2400" dirty="0"/>
              <a:t>p</a:t>
            </a:r>
            <a:r>
              <a:rPr sz="2400" spc="-15" dirty="0"/>
              <a:t>r</a:t>
            </a:r>
            <a:r>
              <a:rPr sz="2400" dirty="0"/>
              <a:t>o</a:t>
            </a:r>
            <a:r>
              <a:rPr sz="2400" spc="-15" dirty="0"/>
              <a:t>g</a:t>
            </a:r>
            <a:r>
              <a:rPr sz="2400" dirty="0"/>
              <a:t>ra</a:t>
            </a:r>
            <a:r>
              <a:rPr sz="2400" spc="-25" dirty="0"/>
              <a:t>m</a:t>
            </a:r>
            <a:r>
              <a:rPr sz="2400" spc="-5" dirty="0"/>
              <a:t> </a:t>
            </a:r>
            <a:r>
              <a:rPr sz="2400" dirty="0"/>
              <a:t>i</a:t>
            </a:r>
            <a:r>
              <a:rPr sz="2400" spc="-15" dirty="0"/>
              <a:t>n</a:t>
            </a:r>
            <a:r>
              <a:rPr sz="2400" dirty="0"/>
              <a:t>to</a:t>
            </a:r>
            <a:r>
              <a:rPr sz="2400" spc="-5" dirty="0"/>
              <a:t> </a:t>
            </a:r>
            <a:r>
              <a:rPr sz="2400" dirty="0"/>
              <a:t>a</a:t>
            </a:r>
            <a:r>
              <a:rPr sz="2400" spc="-5" dirty="0"/>
              <a:t> </a:t>
            </a:r>
            <a:r>
              <a:rPr sz="2400" dirty="0"/>
              <a:t>co</a:t>
            </a:r>
            <a:r>
              <a:rPr sz="2400" spc="-25" dirty="0"/>
              <a:t>m</a:t>
            </a:r>
            <a:r>
              <a:rPr sz="2400" spc="-15" dirty="0"/>
              <a:t>p</a:t>
            </a:r>
            <a:r>
              <a:rPr sz="2400" dirty="0"/>
              <a:t>act </a:t>
            </a:r>
            <a:r>
              <a:rPr sz="2400" spc="-5" dirty="0"/>
              <a:t>an</a:t>
            </a:r>
            <a:r>
              <a:rPr sz="2400" dirty="0"/>
              <a:t>d</a:t>
            </a:r>
            <a:r>
              <a:rPr sz="2400" spc="-5" dirty="0"/>
              <a:t> </a:t>
            </a:r>
            <a:r>
              <a:rPr sz="2400" spc="-15" dirty="0"/>
              <a:t>unifo</a:t>
            </a:r>
            <a:r>
              <a:rPr sz="2400" spc="-25" dirty="0"/>
              <a:t>rm</a:t>
            </a:r>
            <a:r>
              <a:rPr sz="2400" spc="-5" dirty="0"/>
              <a:t> </a:t>
            </a:r>
            <a:r>
              <a:rPr sz="2400" dirty="0"/>
              <a:t>f</a:t>
            </a:r>
            <a:r>
              <a:rPr sz="2400" spc="-15" dirty="0"/>
              <a:t>o</a:t>
            </a:r>
            <a:r>
              <a:rPr sz="2400" spc="-5" dirty="0"/>
              <a:t>rma</a:t>
            </a:r>
            <a:r>
              <a:rPr sz="2400" dirty="0"/>
              <a:t>t</a:t>
            </a:r>
            <a:r>
              <a:rPr sz="2400" spc="-5" dirty="0"/>
              <a:t> (</a:t>
            </a:r>
            <a:r>
              <a:rPr sz="2400" dirty="0"/>
              <a:t>a</a:t>
            </a:r>
            <a:r>
              <a:rPr sz="2400" spc="-5" dirty="0"/>
              <a:t> </a:t>
            </a:r>
            <a:r>
              <a:rPr sz="2400" spc="-15" dirty="0"/>
              <a:t>s</a:t>
            </a:r>
            <a:r>
              <a:rPr sz="2400" spc="-20" dirty="0"/>
              <a:t>t</a:t>
            </a:r>
            <a:r>
              <a:rPr sz="2400" spc="-5" dirty="0"/>
              <a:t>rea</a:t>
            </a:r>
            <a:r>
              <a:rPr sz="2400" dirty="0"/>
              <a:t>m</a:t>
            </a:r>
            <a:r>
              <a:rPr sz="2400" spc="-5" dirty="0"/>
              <a:t> </a:t>
            </a:r>
            <a:r>
              <a:rPr sz="2400" spc="-15" dirty="0"/>
              <a:t>o</a:t>
            </a:r>
            <a:r>
              <a:rPr sz="2400" spc="-10" dirty="0"/>
              <a:t>f </a:t>
            </a:r>
            <a:r>
              <a:rPr sz="2400" dirty="0"/>
              <a:t>t</a:t>
            </a:r>
            <a:r>
              <a:rPr sz="2400" spc="-15" dirty="0"/>
              <a:t>o</a:t>
            </a:r>
            <a:r>
              <a:rPr sz="2400" dirty="0"/>
              <a:t>ken</a:t>
            </a:r>
            <a:r>
              <a:rPr sz="2400" spc="-10" dirty="0"/>
              <a:t>s</a:t>
            </a:r>
            <a:r>
              <a:rPr sz="2400" dirty="0"/>
              <a:t>).</a:t>
            </a:r>
          </a:p>
          <a:p>
            <a:pPr marL="241300" marR="285750" indent="-228600" algn="just">
              <a:lnSpc>
                <a:spcPts val="2590"/>
              </a:lnSpc>
              <a:spcBef>
                <a:spcPts val="950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5" dirty="0"/>
              <a:t>Eliminate</a:t>
            </a:r>
            <a:r>
              <a:rPr sz="2400" dirty="0"/>
              <a:t>s</a:t>
            </a:r>
            <a:r>
              <a:rPr sz="2400" spc="-5" dirty="0"/>
              <a:t> </a:t>
            </a:r>
            <a:r>
              <a:rPr sz="2400" dirty="0"/>
              <a:t>unneeded</a:t>
            </a:r>
            <a:r>
              <a:rPr sz="2400" spc="-20" dirty="0"/>
              <a:t> </a:t>
            </a:r>
            <a:r>
              <a:rPr sz="2400" spc="-5" dirty="0"/>
              <a:t>information </a:t>
            </a:r>
            <a:r>
              <a:rPr sz="2400" spc="-20" dirty="0"/>
              <a:t>(suc</a:t>
            </a:r>
            <a:r>
              <a:rPr sz="2400" spc="-15" dirty="0"/>
              <a:t>h</a:t>
            </a:r>
            <a:r>
              <a:rPr sz="2400" dirty="0"/>
              <a:t> </a:t>
            </a:r>
            <a:r>
              <a:rPr sz="2400" spc="-5" dirty="0"/>
              <a:t>a</a:t>
            </a:r>
            <a:r>
              <a:rPr sz="2400" dirty="0"/>
              <a:t>s</a:t>
            </a:r>
            <a:r>
              <a:rPr sz="2400" spc="-5" dirty="0"/>
              <a:t> comments).</a:t>
            </a:r>
            <a:endParaRPr sz="2400" dirty="0"/>
          </a:p>
          <a:p>
            <a:pPr marL="241300" marR="5080" indent="-228600">
              <a:lnSpc>
                <a:spcPts val="2600"/>
              </a:lnSpc>
              <a:spcBef>
                <a:spcPts val="905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15" dirty="0"/>
              <a:t>S</a:t>
            </a:r>
            <a:r>
              <a:rPr sz="2400" spc="-30" dirty="0"/>
              <a:t>o</a:t>
            </a:r>
            <a:r>
              <a:rPr sz="2400" spc="-15" dirty="0"/>
              <a:t>metimes</a:t>
            </a:r>
            <a:r>
              <a:rPr sz="2400" spc="-10" dirty="0"/>
              <a:t> </a:t>
            </a:r>
            <a:r>
              <a:rPr sz="2400" spc="-5" dirty="0"/>
              <a:t>ente</a:t>
            </a:r>
            <a:r>
              <a:rPr sz="2400" spc="-10" dirty="0"/>
              <a:t>r</a:t>
            </a:r>
            <a:r>
              <a:rPr sz="2400" spc="-15" dirty="0"/>
              <a:t>s</a:t>
            </a:r>
            <a:r>
              <a:rPr sz="2400" dirty="0"/>
              <a:t> </a:t>
            </a:r>
            <a:r>
              <a:rPr sz="2400" spc="-15" dirty="0"/>
              <a:t>p</a:t>
            </a:r>
            <a:r>
              <a:rPr sz="2400" dirty="0"/>
              <a:t>r</a:t>
            </a:r>
            <a:r>
              <a:rPr sz="2400" spc="-5" dirty="0"/>
              <a:t>eliminary informatio</a:t>
            </a:r>
            <a:r>
              <a:rPr sz="2400" dirty="0"/>
              <a:t>n</a:t>
            </a:r>
            <a:r>
              <a:rPr sz="2400" spc="-15" dirty="0"/>
              <a:t> </a:t>
            </a:r>
            <a:r>
              <a:rPr sz="2400" spc="-5" dirty="0"/>
              <a:t>int</a:t>
            </a:r>
            <a:r>
              <a:rPr sz="2400" dirty="0"/>
              <a:t>o</a:t>
            </a:r>
            <a:r>
              <a:rPr sz="2400" spc="-15" dirty="0"/>
              <a:t> </a:t>
            </a:r>
            <a:r>
              <a:rPr sz="2400" dirty="0"/>
              <a:t>sym</a:t>
            </a:r>
            <a:r>
              <a:rPr sz="2400" spc="-15" dirty="0"/>
              <a:t>b</a:t>
            </a:r>
            <a:r>
              <a:rPr sz="2400" spc="-5" dirty="0"/>
              <a:t>o</a:t>
            </a:r>
            <a:r>
              <a:rPr sz="2400" dirty="0"/>
              <a:t>l</a:t>
            </a:r>
            <a:r>
              <a:rPr sz="2400" spc="-15" dirty="0"/>
              <a:t> </a:t>
            </a:r>
            <a:r>
              <a:rPr sz="2400" spc="-5" dirty="0"/>
              <a:t>table</a:t>
            </a:r>
            <a:r>
              <a:rPr sz="2400" dirty="0"/>
              <a:t>s</a:t>
            </a:r>
            <a:r>
              <a:rPr sz="2400" spc="-20" dirty="0"/>
              <a:t> </a:t>
            </a:r>
            <a:r>
              <a:rPr sz="2400" spc="-5" dirty="0"/>
              <a:t>(for</a:t>
            </a:r>
            <a:endParaRPr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75" y="968471"/>
            <a:ext cx="5394325" cy="7371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172085">
              <a:lnSpc>
                <a:spcPts val="2600"/>
              </a:lnSpc>
            </a:pPr>
            <a:r>
              <a:rPr sz="2400" spc="-5" dirty="0">
                <a:latin typeface="Lucida Sans"/>
                <a:cs typeface="Lucida Sans"/>
              </a:rPr>
              <a:t>example</a:t>
            </a:r>
            <a:r>
              <a:rPr sz="2400" dirty="0">
                <a:latin typeface="Lucida Sans"/>
                <a:cs typeface="Lucida Sans"/>
              </a:rPr>
              <a:t>, 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o </a:t>
            </a:r>
            <a:r>
              <a:rPr sz="2400" spc="-20" dirty="0">
                <a:latin typeface="Lucida Sans"/>
                <a:cs typeface="Lucida Sans"/>
              </a:rPr>
              <a:t>regis</a:t>
            </a:r>
            <a:r>
              <a:rPr sz="2400" spc="-5" dirty="0">
                <a:latin typeface="Lucida Sans"/>
                <a:cs typeface="Lucida Sans"/>
              </a:rPr>
              <a:t>te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presence 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particula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labe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 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identifie</a:t>
            </a:r>
            <a:r>
              <a:rPr sz="2400" spc="-1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).</a:t>
            </a:r>
            <a:endParaRPr sz="2400" dirty="0">
              <a:latin typeface="Lucida Sans"/>
              <a:cs typeface="Lucida Sans"/>
            </a:endParaRPr>
          </a:p>
          <a:p>
            <a:pPr marL="241300" marR="490220" indent="-228600">
              <a:lnSpc>
                <a:spcPts val="2590"/>
              </a:lnSpc>
              <a:spcBef>
                <a:spcPts val="910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dirty="0">
                <a:latin typeface="Lucida Sans"/>
                <a:cs typeface="Lucida Sans"/>
              </a:rPr>
              <a:t>Opti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nally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formats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an</a:t>
            </a:r>
            <a:r>
              <a:rPr sz="2400" dirty="0">
                <a:latin typeface="Lucida Sans"/>
                <a:cs typeface="Lucida Sans"/>
              </a:rPr>
              <a:t>d </a:t>
            </a:r>
            <a:r>
              <a:rPr sz="2400" spc="-10" dirty="0">
                <a:latin typeface="Lucida Sans"/>
                <a:cs typeface="Lucida Sans"/>
              </a:rPr>
              <a:t>lists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the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source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program</a:t>
            </a:r>
            <a:endParaRPr sz="2400" dirty="0">
              <a:latin typeface="Lucida Sans"/>
              <a:cs typeface="Lucida Sans"/>
            </a:endParaRPr>
          </a:p>
          <a:p>
            <a:pPr marL="12700" marR="595630">
              <a:lnSpc>
                <a:spcPts val="3000"/>
              </a:lnSpc>
              <a:spcBef>
                <a:spcPts val="850"/>
              </a:spcBef>
            </a:pPr>
            <a:r>
              <a:rPr sz="2800" spc="-15" dirty="0">
                <a:latin typeface="Lucida Sans"/>
                <a:cs typeface="Lucida Sans"/>
              </a:rPr>
              <a:t>Building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spc="-25" dirty="0">
                <a:latin typeface="Lucida Sans"/>
                <a:cs typeface="Lucida Sans"/>
              </a:rPr>
              <a:t>ken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driven</a:t>
            </a:r>
            <a:r>
              <a:rPr sz="2800" spc="1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by</a:t>
            </a:r>
            <a:r>
              <a:rPr sz="2800" spc="-1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token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description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2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defined</a:t>
            </a:r>
            <a:r>
              <a:rPr sz="2800" spc="-1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usin</a:t>
            </a:r>
            <a:r>
              <a:rPr sz="2800" spc="-20" dirty="0">
                <a:latin typeface="Lucida Sans"/>
                <a:cs typeface="Lucida Sans"/>
              </a:rPr>
              <a:t>g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950" i="1" spc="-155" dirty="0">
                <a:latin typeface="Lucida Sans"/>
                <a:cs typeface="Lucida Sans"/>
              </a:rPr>
              <a:t>regular</a:t>
            </a:r>
            <a:r>
              <a:rPr sz="2950" i="1" spc="-40" dirty="0">
                <a:latin typeface="Lucida Sans"/>
                <a:cs typeface="Lucida Sans"/>
              </a:rPr>
              <a:t> </a:t>
            </a:r>
            <a:r>
              <a:rPr sz="2950" i="1" spc="15" dirty="0">
                <a:latin typeface="Lucida Sans"/>
                <a:cs typeface="Lucida Sans"/>
              </a:rPr>
              <a:t>ex</a:t>
            </a:r>
            <a:r>
              <a:rPr sz="2950" i="1" dirty="0">
                <a:latin typeface="Lucida Sans"/>
                <a:cs typeface="Lucida Sans"/>
              </a:rPr>
              <a:t>p</a:t>
            </a:r>
            <a:r>
              <a:rPr sz="2950" i="1" spc="-265" dirty="0">
                <a:latin typeface="Lucida Sans"/>
                <a:cs typeface="Lucida Sans"/>
              </a:rPr>
              <a:t>r</a:t>
            </a:r>
            <a:r>
              <a:rPr sz="2950" i="1" spc="-30" dirty="0">
                <a:latin typeface="Lucida Sans"/>
                <a:cs typeface="Lucida Sans"/>
              </a:rPr>
              <a:t>ession</a:t>
            </a:r>
            <a:r>
              <a:rPr sz="2950" i="1" spc="-2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notation.</a:t>
            </a:r>
            <a:endParaRPr sz="2800" dirty="0">
              <a:latin typeface="Lucida Sans"/>
              <a:cs typeface="Lucida Sans"/>
            </a:endParaRPr>
          </a:p>
          <a:p>
            <a:pPr marL="12700" marR="5080">
              <a:lnSpc>
                <a:spcPts val="3000"/>
              </a:lnSpc>
              <a:spcBef>
                <a:spcPts val="900"/>
              </a:spcBef>
            </a:pPr>
            <a:r>
              <a:rPr sz="2800" spc="-25" dirty="0">
                <a:latin typeface="Lucida Sans"/>
                <a:cs typeface="Lucida Sans"/>
              </a:rPr>
              <a:t>Regula</a:t>
            </a:r>
            <a:r>
              <a:rPr sz="2800" spc="-15" dirty="0">
                <a:latin typeface="Lucida Sans"/>
                <a:cs typeface="Lucida Sans"/>
              </a:rPr>
              <a:t>r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expression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are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 formal notation</a:t>
            </a:r>
            <a:r>
              <a:rPr sz="2800" spc="-20" dirty="0">
                <a:latin typeface="Lucida Sans"/>
                <a:cs typeface="Lucida Sans"/>
              </a:rPr>
              <a:t> able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describe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th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t</a:t>
            </a:r>
            <a:r>
              <a:rPr sz="2800" spc="-25" dirty="0">
                <a:latin typeface="Lucida Sans"/>
                <a:cs typeface="Lucida Sans"/>
              </a:rPr>
              <a:t>oken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used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in</a:t>
            </a:r>
            <a:r>
              <a:rPr sz="2800" spc="-20" dirty="0">
                <a:latin typeface="Lucida Sans"/>
                <a:cs typeface="Lucida Sans"/>
              </a:rPr>
              <a:t> modern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programming</a:t>
            </a:r>
            <a:r>
              <a:rPr sz="2800" spc="-15" dirty="0">
                <a:latin typeface="Lucida Sans"/>
                <a:cs typeface="Lucida Sans"/>
              </a:rPr>
              <a:t> languages.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Moreover,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they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can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drive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950" i="1" spc="-120" dirty="0">
                <a:latin typeface="Lucida Sans"/>
                <a:cs typeface="Lucida Sans"/>
              </a:rPr>
              <a:t>automati</a:t>
            </a:r>
            <a:r>
              <a:rPr sz="2950" i="1" spc="-105" dirty="0">
                <a:latin typeface="Lucida Sans"/>
                <a:cs typeface="Lucida Sans"/>
              </a:rPr>
              <a:t>c</a:t>
            </a:r>
            <a:r>
              <a:rPr sz="2950" i="1" spc="-35" dirty="0">
                <a:latin typeface="Lucida Sans"/>
                <a:cs typeface="Lucida Sans"/>
              </a:rPr>
              <a:t> </a:t>
            </a:r>
            <a:r>
              <a:rPr sz="2950" i="1" spc="-95" dirty="0">
                <a:latin typeface="Lucida Sans"/>
                <a:cs typeface="Lucida Sans"/>
              </a:rPr>
              <a:t>generation</a:t>
            </a:r>
            <a:r>
              <a:rPr sz="2950" i="1" spc="-6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of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working</a:t>
            </a:r>
            <a:r>
              <a:rPr sz="2800" spc="-15" dirty="0">
                <a:latin typeface="Lucida Sans"/>
                <a:cs typeface="Lucida Sans"/>
              </a:rPr>
              <a:t> scanners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given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only a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specification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o</a:t>
            </a:r>
            <a:r>
              <a:rPr sz="2800" spc="-15" dirty="0">
                <a:latin typeface="Lucida Sans"/>
                <a:cs typeface="Lucida Sans"/>
              </a:rPr>
              <a:t>f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tokens.</a:t>
            </a:r>
            <a:endParaRPr sz="2800" dirty="0">
              <a:latin typeface="Lucida Sans"/>
              <a:cs typeface="Lucida Sans"/>
            </a:endParaRPr>
          </a:p>
          <a:p>
            <a:pPr marL="12700" marR="379730">
              <a:lnSpc>
                <a:spcPts val="3000"/>
              </a:lnSpc>
            </a:pPr>
            <a:r>
              <a:rPr sz="2800" spc="-20" dirty="0">
                <a:latin typeface="Lucida Sans"/>
                <a:cs typeface="Lucida Sans"/>
              </a:rPr>
              <a:t>Scanner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generators</a:t>
            </a:r>
            <a:r>
              <a:rPr sz="2800" spc="-2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(like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Lex, Flex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and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JLex)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are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valuable compiler-</a:t>
            </a:r>
            <a:r>
              <a:rPr sz="2800" spc="-18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building</a:t>
            </a:r>
            <a:r>
              <a:rPr sz="2800" spc="2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tools.</a:t>
            </a:r>
            <a:endParaRPr sz="28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25</a:t>
            </a:fld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25" dirty="0">
                <a:solidFill>
                  <a:srgbClr val="FF0000"/>
                </a:solidFill>
              </a:rPr>
              <a:t>Parser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58888" y="1672931"/>
            <a:ext cx="5407025" cy="7175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000"/>
              </a:lnSpc>
            </a:pPr>
            <a:r>
              <a:rPr sz="2800" spc="-20" dirty="0">
                <a:latin typeface="Lucida Sans"/>
                <a:cs typeface="Lucida Sans"/>
              </a:rPr>
              <a:t>Given</a:t>
            </a:r>
            <a:r>
              <a:rPr sz="2800" spc="-6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6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syntax</a:t>
            </a:r>
            <a:r>
              <a:rPr sz="2800" spc="-7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specification</a:t>
            </a:r>
            <a:r>
              <a:rPr sz="2800" spc="-8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(as a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context-</a:t>
            </a:r>
            <a:r>
              <a:rPr sz="2800" spc="-17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free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grammar, </a:t>
            </a:r>
            <a:r>
              <a:rPr sz="2800" spc="-15" dirty="0">
                <a:latin typeface="Lucida Sans"/>
                <a:cs typeface="Lucida Sans"/>
              </a:rPr>
              <a:t>CFG), the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parse</a:t>
            </a:r>
            <a:r>
              <a:rPr sz="2800" spc="-15" dirty="0">
                <a:latin typeface="Lucida Sans"/>
                <a:cs typeface="Lucida Sans"/>
              </a:rPr>
              <a:t>r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read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tokens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and</a:t>
            </a:r>
            <a:r>
              <a:rPr sz="2800" spc="-1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groups</a:t>
            </a:r>
            <a:r>
              <a:rPr sz="2800" spc="-1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them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into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language</a:t>
            </a:r>
            <a:r>
              <a:rPr sz="2800" spc="-15" dirty="0">
                <a:latin typeface="Lucida Sans"/>
                <a:cs typeface="Lucida Sans"/>
              </a:rPr>
              <a:t> structures.</a:t>
            </a:r>
            <a:endParaRPr sz="2800" dirty="0">
              <a:latin typeface="Lucida Sans"/>
              <a:cs typeface="Lucida Sans"/>
            </a:endParaRPr>
          </a:p>
          <a:p>
            <a:pPr marL="12700" marR="347345">
              <a:lnSpc>
                <a:spcPts val="3000"/>
              </a:lnSpc>
              <a:spcBef>
                <a:spcPts val="900"/>
              </a:spcBef>
            </a:pPr>
            <a:r>
              <a:rPr sz="2800" spc="-15" dirty="0">
                <a:latin typeface="Lucida Sans"/>
                <a:cs typeface="Lucida Sans"/>
              </a:rPr>
              <a:t>Parsers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are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typically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created</a:t>
            </a:r>
            <a:r>
              <a:rPr sz="2800" spc="-1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from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CFG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using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parser</a:t>
            </a:r>
            <a:r>
              <a:rPr sz="2800" spc="-1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gener</a:t>
            </a:r>
            <a:r>
              <a:rPr sz="2800" spc="-35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tor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(like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Yacc,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Bison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or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Java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CUP).</a:t>
            </a:r>
            <a:endParaRPr sz="2800" dirty="0">
              <a:latin typeface="Lucida Sans"/>
              <a:cs typeface="Lucida Sans"/>
            </a:endParaRPr>
          </a:p>
          <a:p>
            <a:pPr marL="12700" marR="118745">
              <a:lnSpc>
                <a:spcPts val="3000"/>
              </a:lnSpc>
              <a:spcBef>
                <a:spcPts val="900"/>
              </a:spcBef>
            </a:pPr>
            <a:r>
              <a:rPr sz="2800" spc="-25" dirty="0">
                <a:latin typeface="Lucida Sans"/>
                <a:cs typeface="Lucida Sans"/>
              </a:rPr>
              <a:t>Th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parse</a:t>
            </a:r>
            <a:r>
              <a:rPr sz="2800" spc="-15" dirty="0">
                <a:latin typeface="Lucida Sans"/>
                <a:cs typeface="Lucida Sans"/>
              </a:rPr>
              <a:t>r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verifies co</a:t>
            </a:r>
            <a:r>
              <a:rPr sz="2800" spc="-20" dirty="0">
                <a:latin typeface="Lucida Sans"/>
                <a:cs typeface="Lucida Sans"/>
              </a:rPr>
              <a:t>rrect</a:t>
            </a:r>
            <a:r>
              <a:rPr sz="2800" spc="-15" dirty="0">
                <a:latin typeface="Lucida Sans"/>
                <a:cs typeface="Lucida Sans"/>
              </a:rPr>
              <a:t> syntax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and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may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issue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syntax error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message.</a:t>
            </a:r>
            <a:endParaRPr sz="2800" dirty="0">
              <a:latin typeface="Lucida Sans"/>
              <a:cs typeface="Lucida Sans"/>
            </a:endParaRPr>
          </a:p>
          <a:p>
            <a:pPr marL="12700" marR="47625">
              <a:lnSpc>
                <a:spcPts val="3000"/>
              </a:lnSpc>
              <a:spcBef>
                <a:spcPts val="900"/>
              </a:spcBef>
            </a:pPr>
            <a:r>
              <a:rPr sz="2800" spc="-20" dirty="0">
                <a:latin typeface="Lucida Sans"/>
                <a:cs typeface="Lucida Sans"/>
              </a:rPr>
              <a:t>As 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-25" dirty="0">
                <a:latin typeface="Lucida Sans"/>
                <a:cs typeface="Lucida Sans"/>
              </a:rPr>
              <a:t>y</a:t>
            </a:r>
            <a:r>
              <a:rPr sz="2800" spc="-15" dirty="0">
                <a:latin typeface="Lucida Sans"/>
                <a:cs typeface="Lucida Sans"/>
              </a:rPr>
              <a:t>nt</a:t>
            </a:r>
            <a:r>
              <a:rPr sz="2800" spc="-35" dirty="0">
                <a:latin typeface="Lucida Sans"/>
                <a:cs typeface="Lucida Sans"/>
              </a:rPr>
              <a:t>a</a:t>
            </a:r>
            <a:r>
              <a:rPr sz="2800" spc="-10" dirty="0">
                <a:latin typeface="Lucida Sans"/>
                <a:cs typeface="Lucida Sans"/>
              </a:rPr>
              <a:t>c</a:t>
            </a:r>
            <a:r>
              <a:rPr sz="2800" spc="-15" dirty="0">
                <a:latin typeface="Lucida Sans"/>
                <a:cs typeface="Lucida Sans"/>
              </a:rPr>
              <a:t>tic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structure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 recog</a:t>
            </a:r>
            <a:r>
              <a:rPr sz="2800" spc="-30" dirty="0">
                <a:latin typeface="Lucida Sans"/>
                <a:cs typeface="Lucida Sans"/>
              </a:rPr>
              <a:t>n</a:t>
            </a:r>
            <a:r>
              <a:rPr sz="2800" spc="-15" dirty="0">
                <a:latin typeface="Lucida Sans"/>
                <a:cs typeface="Lucida Sans"/>
              </a:rPr>
              <a:t>ize</a:t>
            </a:r>
            <a:r>
              <a:rPr sz="2800" spc="-30" dirty="0">
                <a:latin typeface="Lucida Sans"/>
                <a:cs typeface="Lucida Sans"/>
              </a:rPr>
              <a:t>d</a:t>
            </a:r>
            <a:r>
              <a:rPr sz="2800" spc="-10" dirty="0">
                <a:latin typeface="Lucida Sans"/>
                <a:cs typeface="Lucida Sans"/>
              </a:rPr>
              <a:t>,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30" dirty="0">
                <a:latin typeface="Lucida Sans"/>
                <a:cs typeface="Lucida Sans"/>
              </a:rPr>
              <a:t>p</a:t>
            </a:r>
            <a:r>
              <a:rPr sz="2800" spc="-15" dirty="0">
                <a:latin typeface="Lucida Sans"/>
                <a:cs typeface="Lucida Sans"/>
              </a:rPr>
              <a:t>arser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usu</a:t>
            </a:r>
            <a:r>
              <a:rPr sz="2800" spc="-30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lly b</a:t>
            </a:r>
            <a:r>
              <a:rPr sz="2800" spc="-30" dirty="0">
                <a:latin typeface="Lucida Sans"/>
                <a:cs typeface="Lucida Sans"/>
              </a:rPr>
              <a:t>u</a:t>
            </a:r>
            <a:r>
              <a:rPr sz="2800" spc="-15" dirty="0">
                <a:latin typeface="Lucida Sans"/>
                <a:cs typeface="Lucida Sans"/>
              </a:rPr>
              <a:t>ilds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abstr</a:t>
            </a:r>
            <a:r>
              <a:rPr sz="2800" spc="-30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ct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syntax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tree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(AST)</a:t>
            </a:r>
            <a:r>
              <a:rPr sz="2800" spc="-10" dirty="0">
                <a:latin typeface="Lucida Sans"/>
                <a:cs typeface="Lucida Sans"/>
              </a:rPr>
              <a:t>,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concise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represen</a:t>
            </a:r>
            <a:r>
              <a:rPr sz="2800" spc="-5" dirty="0">
                <a:latin typeface="Lucida Sans"/>
                <a:cs typeface="Lucida Sans"/>
              </a:rPr>
              <a:t>t</a:t>
            </a:r>
            <a:r>
              <a:rPr sz="2800" spc="-15" dirty="0">
                <a:latin typeface="Lucida Sans"/>
                <a:cs typeface="Lucida Sans"/>
              </a:rPr>
              <a:t>ati</a:t>
            </a:r>
            <a:r>
              <a:rPr sz="2800" spc="-10" dirty="0">
                <a:latin typeface="Lucida Sans"/>
                <a:cs typeface="Lucida Sans"/>
              </a:rPr>
              <a:t>o</a:t>
            </a:r>
            <a:r>
              <a:rPr sz="2800" spc="-20" dirty="0">
                <a:latin typeface="Lucida Sans"/>
                <a:cs typeface="Lucida Sans"/>
              </a:rPr>
              <a:t>n</a:t>
            </a:r>
            <a:r>
              <a:rPr sz="2800" spc="-15" dirty="0">
                <a:latin typeface="Lucida Sans"/>
                <a:cs typeface="Lucida Sans"/>
              </a:rPr>
              <a:t> of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progra</a:t>
            </a:r>
            <a:r>
              <a:rPr sz="2800" spc="-30" dirty="0">
                <a:latin typeface="Lucida Sans"/>
                <a:cs typeface="Lucida Sans"/>
              </a:rPr>
              <a:t>m</a:t>
            </a:r>
            <a:r>
              <a:rPr sz="2800" spc="1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structure,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which</a:t>
            </a:r>
            <a:r>
              <a:rPr sz="2800" spc="-15" dirty="0">
                <a:latin typeface="Lucida Sans"/>
                <a:cs typeface="Lucida Sans"/>
              </a:rPr>
              <a:t> guides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semantic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processing.</a:t>
            </a:r>
            <a:endParaRPr sz="28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28800" y="914400"/>
            <a:ext cx="3898265" cy="9387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600"/>
              </a:lnSpc>
            </a:pPr>
            <a:r>
              <a:rPr sz="3600" b="1" spc="-270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yp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e 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Checker (S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mant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Ana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ys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)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58869" y="2119263"/>
            <a:ext cx="5429250" cy="6136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82700"/>
              </a:lnSpc>
            </a:pP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type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checker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checks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700" i="1" spc="-70" dirty="0">
                <a:latin typeface="Lucida Sans"/>
                <a:cs typeface="Lucida Sans"/>
              </a:rPr>
              <a:t>static </a:t>
            </a:r>
            <a:r>
              <a:rPr sz="2700" i="1" spc="-60" dirty="0">
                <a:latin typeface="Lucida Sans"/>
                <a:cs typeface="Lucida Sans"/>
              </a:rPr>
              <a:t>semantics</a:t>
            </a:r>
            <a:r>
              <a:rPr sz="2700" i="1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each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AST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node.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 verifie</a:t>
            </a:r>
            <a:r>
              <a:rPr sz="2600" spc="-15" dirty="0">
                <a:latin typeface="Lucida Sans"/>
                <a:cs typeface="Lucida Sans"/>
              </a:rPr>
              <a:t>s 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construct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legal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an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ng</a:t>
            </a:r>
            <a:r>
              <a:rPr sz="2600" spc="-20" dirty="0">
                <a:latin typeface="Lucida Sans"/>
                <a:cs typeface="Lucida Sans"/>
              </a:rPr>
              <a:t>f</a:t>
            </a:r>
            <a:r>
              <a:rPr sz="2600" spc="-10" dirty="0">
                <a:latin typeface="Lucida Sans"/>
                <a:cs typeface="Lucida Sans"/>
              </a:rPr>
              <a:t>ul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l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ent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fiers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vo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dirty="0">
                <a:latin typeface="Lucida Sans"/>
                <a:cs typeface="Lucida Sans"/>
              </a:rPr>
              <a:t>v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dec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ared, that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types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cor</a:t>
            </a:r>
            <a:r>
              <a:rPr sz="260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ect,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n).</a:t>
            </a:r>
            <a:endParaRPr sz="2600" dirty="0">
              <a:latin typeface="Lucida Sans"/>
              <a:cs typeface="Lucida Sans"/>
            </a:endParaRPr>
          </a:p>
          <a:p>
            <a:pPr marL="12700" marR="518159">
              <a:lnSpc>
                <a:spcPts val="2600"/>
              </a:lnSpc>
              <a:spcBef>
                <a:spcPts val="700"/>
              </a:spcBef>
            </a:pPr>
            <a:r>
              <a:rPr sz="2600" spc="-10" dirty="0">
                <a:latin typeface="Lucida Sans"/>
                <a:cs typeface="Lucida Sans"/>
              </a:rPr>
              <a:t>If </a:t>
            </a:r>
            <a:r>
              <a:rPr sz="2600" spc="-15" dirty="0">
                <a:latin typeface="Lucida Sans"/>
                <a:cs typeface="Lucida Sans"/>
              </a:rPr>
              <a:t>the construct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ntically correct,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type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checker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ts val="2335"/>
              </a:lnSpc>
            </a:pPr>
            <a:r>
              <a:rPr sz="2600" spc="50" dirty="0">
                <a:latin typeface="Lucida Sans"/>
                <a:cs typeface="Lucida Sans"/>
              </a:rPr>
              <a:t>“</a:t>
            </a:r>
            <a:r>
              <a:rPr sz="2600" spc="-20" dirty="0">
                <a:latin typeface="Lucida Sans"/>
                <a:cs typeface="Lucida Sans"/>
              </a:rPr>
              <a:t>de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orates”</a:t>
            </a:r>
            <a:r>
              <a:rPr sz="2600" spc="6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node,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addin</a:t>
            </a:r>
            <a:r>
              <a:rPr sz="2600" spc="-20" dirty="0">
                <a:latin typeface="Lucida Sans"/>
                <a:cs typeface="Lucida Sans"/>
              </a:rPr>
              <a:t>g</a:t>
            </a:r>
            <a:endParaRPr sz="2600" dirty="0">
              <a:latin typeface="Lucida Sans"/>
              <a:cs typeface="Lucida Sans"/>
            </a:endParaRPr>
          </a:p>
          <a:p>
            <a:pPr marL="12700" marR="146050">
              <a:lnSpc>
                <a:spcPct val="83300"/>
              </a:lnSpc>
              <a:spcBef>
                <a:spcPts val="260"/>
              </a:spcBef>
            </a:pPr>
            <a:r>
              <a:rPr sz="2600" spc="-15" dirty="0">
                <a:latin typeface="Lucida Sans"/>
                <a:cs typeface="Lucida Sans"/>
              </a:rPr>
              <a:t>type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symbol</a:t>
            </a:r>
            <a:r>
              <a:rPr sz="2600" spc="-15" dirty="0">
                <a:latin typeface="Lucida Sans"/>
                <a:cs typeface="Lucida Sans"/>
              </a:rPr>
              <a:t> table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information 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semantic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error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discovered,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suitable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error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message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issue</a:t>
            </a:r>
            <a:r>
              <a:rPr sz="2600" spc="-5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143510">
              <a:lnSpc>
                <a:spcPct val="83400"/>
              </a:lnSpc>
              <a:spcBef>
                <a:spcPts val="695"/>
              </a:spcBef>
            </a:pPr>
            <a:r>
              <a:rPr sz="2600" spc="-20" dirty="0">
                <a:latin typeface="Lucida Sans"/>
                <a:cs typeface="Lucida Sans"/>
              </a:rPr>
              <a:t>Type </a:t>
            </a:r>
            <a:r>
              <a:rPr sz="2600" spc="-15" dirty="0">
                <a:latin typeface="Lucida Sans"/>
                <a:cs typeface="Lucida Sans"/>
              </a:rPr>
              <a:t>checking is purely dependent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semantic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rules 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source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lan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uage</a:t>
            </a:r>
            <a:r>
              <a:rPr sz="2600" spc="-10" dirty="0">
                <a:latin typeface="Lucida Sans"/>
                <a:cs typeface="Lucida Sans"/>
              </a:rPr>
              <a:t>. It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dependent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compi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er’s target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machine.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688" y="965591"/>
            <a:ext cx="5270512" cy="9387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600"/>
              </a:lnSpc>
            </a:pPr>
            <a:r>
              <a:rPr sz="3600" b="1" spc="-295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ans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ato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(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3600" b="1" spc="-8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og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Synth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)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28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457200" rIns="0" bIns="0" rtlCol="0">
            <a:spAutoFit/>
          </a:bodyPr>
          <a:lstStyle/>
          <a:p>
            <a:pPr marL="374015" marR="254635">
              <a:lnSpc>
                <a:spcPts val="3000"/>
              </a:lnSpc>
            </a:pPr>
            <a:r>
              <a:rPr spc="-10" dirty="0"/>
              <a:t>If </a:t>
            </a:r>
            <a:r>
              <a:rPr spc="-25" dirty="0"/>
              <a:t>a</a:t>
            </a:r>
            <a:r>
              <a:rPr spc="-20" dirty="0"/>
              <a:t>n</a:t>
            </a:r>
            <a:r>
              <a:rPr spc="5" dirty="0"/>
              <a:t> </a:t>
            </a:r>
            <a:r>
              <a:rPr spc="-20" dirty="0"/>
              <a:t>AST</a:t>
            </a:r>
            <a:r>
              <a:rPr dirty="0"/>
              <a:t> </a:t>
            </a:r>
            <a:r>
              <a:rPr spc="-20" dirty="0"/>
              <a:t>node</a:t>
            </a:r>
            <a:r>
              <a:rPr spc="-5" dirty="0"/>
              <a:t> </a:t>
            </a:r>
            <a:r>
              <a:rPr spc="-15" dirty="0"/>
              <a:t>is</a:t>
            </a:r>
            <a:r>
              <a:rPr dirty="0"/>
              <a:t> </a:t>
            </a:r>
            <a:r>
              <a:rPr spc="-20" dirty="0"/>
              <a:t>seman</a:t>
            </a:r>
            <a:r>
              <a:rPr spc="-10" dirty="0"/>
              <a:t>t</a:t>
            </a:r>
            <a:r>
              <a:rPr spc="-15" dirty="0"/>
              <a:t>ically co</a:t>
            </a:r>
            <a:r>
              <a:rPr spc="-20" dirty="0"/>
              <a:t>rrect</a:t>
            </a:r>
            <a:r>
              <a:rPr spc="-10" dirty="0"/>
              <a:t>,</a:t>
            </a:r>
            <a:r>
              <a:rPr dirty="0"/>
              <a:t> </a:t>
            </a:r>
            <a:r>
              <a:rPr spc="-10" dirty="0"/>
              <a:t>it</a:t>
            </a:r>
            <a:r>
              <a:rPr dirty="0"/>
              <a:t> </a:t>
            </a:r>
            <a:r>
              <a:rPr spc="-20" dirty="0"/>
              <a:t>can</a:t>
            </a:r>
            <a:r>
              <a:rPr dirty="0"/>
              <a:t> </a:t>
            </a:r>
            <a:r>
              <a:rPr spc="-25" dirty="0"/>
              <a:t>b</a:t>
            </a:r>
            <a:r>
              <a:rPr spc="-20" dirty="0"/>
              <a:t>e</a:t>
            </a:r>
            <a:r>
              <a:rPr dirty="0"/>
              <a:t> </a:t>
            </a:r>
            <a:r>
              <a:rPr spc="-10" dirty="0"/>
              <a:t>t</a:t>
            </a:r>
            <a:r>
              <a:rPr spc="-25" dirty="0"/>
              <a:t>r</a:t>
            </a:r>
            <a:r>
              <a:rPr spc="-20" dirty="0"/>
              <a:t>anslated.</a:t>
            </a:r>
          </a:p>
          <a:p>
            <a:pPr marL="374015" marR="203835">
              <a:lnSpc>
                <a:spcPts val="3000"/>
              </a:lnSpc>
            </a:pPr>
            <a:r>
              <a:rPr spc="-15" dirty="0"/>
              <a:t>Translati</a:t>
            </a:r>
            <a:r>
              <a:rPr spc="-5" dirty="0"/>
              <a:t>o</a:t>
            </a:r>
            <a:r>
              <a:rPr spc="-20" dirty="0"/>
              <a:t>n</a:t>
            </a:r>
            <a:r>
              <a:rPr spc="-5" dirty="0"/>
              <a:t> </a:t>
            </a:r>
            <a:r>
              <a:rPr spc="-15" dirty="0"/>
              <a:t>inv</a:t>
            </a:r>
            <a:r>
              <a:rPr spc="-10" dirty="0"/>
              <a:t>o</a:t>
            </a:r>
            <a:r>
              <a:rPr spc="-15" dirty="0"/>
              <a:t>lves</a:t>
            </a:r>
            <a:r>
              <a:rPr dirty="0"/>
              <a:t> </a:t>
            </a:r>
            <a:r>
              <a:rPr spc="-20" dirty="0"/>
              <a:t>capturing</a:t>
            </a:r>
            <a:r>
              <a:rPr spc="-15" dirty="0"/>
              <a:t> the</a:t>
            </a:r>
            <a:r>
              <a:rPr dirty="0"/>
              <a:t> </a:t>
            </a:r>
            <a:r>
              <a:rPr spc="-15" dirty="0"/>
              <a:t>run-</a:t>
            </a:r>
            <a:r>
              <a:rPr spc="-175" dirty="0"/>
              <a:t> </a:t>
            </a:r>
            <a:r>
              <a:rPr spc="-15" dirty="0"/>
              <a:t>time</a:t>
            </a:r>
            <a:r>
              <a:rPr dirty="0"/>
              <a:t> </a:t>
            </a:r>
            <a:r>
              <a:rPr spc="50" dirty="0"/>
              <a:t>“</a:t>
            </a:r>
            <a:r>
              <a:rPr spc="-20" dirty="0"/>
              <a:t>meaning”</a:t>
            </a:r>
            <a:r>
              <a:rPr spc="60" dirty="0"/>
              <a:t> </a:t>
            </a:r>
            <a:r>
              <a:rPr spc="-15" dirty="0"/>
              <a:t>of</a:t>
            </a:r>
            <a:r>
              <a:rPr dirty="0"/>
              <a:t> </a:t>
            </a:r>
            <a:r>
              <a:rPr spc="-20" dirty="0"/>
              <a:t>a</a:t>
            </a:r>
            <a:r>
              <a:rPr spc="-10" dirty="0"/>
              <a:t> </a:t>
            </a:r>
            <a:r>
              <a:rPr spc="-20" dirty="0"/>
              <a:t>c</a:t>
            </a:r>
            <a:r>
              <a:rPr spc="-10" dirty="0"/>
              <a:t>o</a:t>
            </a:r>
            <a:r>
              <a:rPr spc="-20" dirty="0"/>
              <a:t>ns</a:t>
            </a:r>
            <a:r>
              <a:rPr spc="-5" dirty="0"/>
              <a:t>t</a:t>
            </a:r>
            <a:r>
              <a:rPr spc="-20" dirty="0"/>
              <a:t>r</a:t>
            </a:r>
            <a:r>
              <a:rPr spc="-15" dirty="0"/>
              <a:t>uct.</a:t>
            </a:r>
          </a:p>
          <a:p>
            <a:pPr marL="374015" marR="5080">
              <a:lnSpc>
                <a:spcPts val="3000"/>
              </a:lnSpc>
              <a:spcBef>
                <a:spcPts val="900"/>
              </a:spcBef>
            </a:pPr>
            <a:r>
              <a:rPr spc="-15" dirty="0"/>
              <a:t>For</a:t>
            </a:r>
            <a:r>
              <a:rPr spc="-120" dirty="0"/>
              <a:t> </a:t>
            </a:r>
            <a:r>
              <a:rPr spc="-35" dirty="0"/>
              <a:t>e</a:t>
            </a:r>
            <a:r>
              <a:rPr spc="-10" dirty="0"/>
              <a:t>x</a:t>
            </a:r>
            <a:r>
              <a:rPr spc="-30" dirty="0"/>
              <a:t>a</a:t>
            </a:r>
            <a:r>
              <a:rPr spc="-25" dirty="0"/>
              <a:t>m</a:t>
            </a:r>
            <a:r>
              <a:rPr spc="-15" dirty="0"/>
              <a:t>ple,</a:t>
            </a:r>
            <a:r>
              <a:rPr spc="-114" dirty="0"/>
              <a:t> </a:t>
            </a:r>
            <a:r>
              <a:rPr spc="-20" dirty="0"/>
              <a:t>an</a:t>
            </a:r>
            <a:r>
              <a:rPr spc="-114" dirty="0"/>
              <a:t> </a:t>
            </a:r>
            <a:r>
              <a:rPr spc="-20" dirty="0"/>
              <a:t>AST</a:t>
            </a:r>
            <a:r>
              <a:rPr spc="-120" dirty="0"/>
              <a:t> </a:t>
            </a:r>
            <a:r>
              <a:rPr spc="-15" dirty="0"/>
              <a:t>for</a:t>
            </a:r>
            <a:r>
              <a:rPr spc="-120" dirty="0"/>
              <a:t> </a:t>
            </a:r>
            <a:r>
              <a:rPr spc="-20" dirty="0"/>
              <a:t>a</a:t>
            </a:r>
            <a:r>
              <a:rPr spc="-130" dirty="0"/>
              <a:t> </a:t>
            </a:r>
            <a:r>
              <a:rPr spc="-10" dirty="0"/>
              <a:t>while</a:t>
            </a:r>
            <a:r>
              <a:rPr spc="-5" dirty="0"/>
              <a:t> </a:t>
            </a:r>
            <a:r>
              <a:rPr spc="-15" dirty="0"/>
              <a:t>loop</a:t>
            </a:r>
            <a:r>
              <a:rPr spc="-245" dirty="0"/>
              <a:t> </a:t>
            </a:r>
            <a:r>
              <a:rPr spc="-15" dirty="0"/>
              <a:t>contains</a:t>
            </a:r>
            <a:r>
              <a:rPr spc="-235" dirty="0"/>
              <a:t> </a:t>
            </a:r>
            <a:r>
              <a:rPr spc="-20" dirty="0"/>
              <a:t>two</a:t>
            </a:r>
            <a:r>
              <a:rPr spc="-245" dirty="0"/>
              <a:t> </a:t>
            </a:r>
            <a:r>
              <a:rPr spc="-15" dirty="0"/>
              <a:t>subtrees,</a:t>
            </a:r>
            <a:r>
              <a:rPr spc="-254" dirty="0"/>
              <a:t> </a:t>
            </a:r>
            <a:r>
              <a:rPr spc="-20" dirty="0"/>
              <a:t>one</a:t>
            </a:r>
            <a:r>
              <a:rPr spc="-15" dirty="0"/>
              <a:t> for</a:t>
            </a:r>
            <a:r>
              <a:rPr spc="-5" dirty="0"/>
              <a:t> </a:t>
            </a:r>
            <a:r>
              <a:rPr spc="-20" dirty="0"/>
              <a:t>the</a:t>
            </a:r>
            <a:r>
              <a:rPr dirty="0"/>
              <a:t> </a:t>
            </a:r>
            <a:r>
              <a:rPr spc="-15" dirty="0"/>
              <a:t>lo</a:t>
            </a:r>
            <a:r>
              <a:rPr spc="-20" dirty="0"/>
              <a:t>op’</a:t>
            </a:r>
            <a:r>
              <a:rPr spc="-15" dirty="0"/>
              <a:t>s</a:t>
            </a:r>
            <a:r>
              <a:rPr dirty="0"/>
              <a:t> </a:t>
            </a:r>
            <a:r>
              <a:rPr spc="-20" dirty="0"/>
              <a:t>control</a:t>
            </a:r>
            <a:r>
              <a:rPr spc="-15" dirty="0"/>
              <a:t> expression,</a:t>
            </a:r>
            <a:r>
              <a:rPr spc="5" dirty="0"/>
              <a:t> </a:t>
            </a:r>
            <a:r>
              <a:rPr spc="-25" dirty="0"/>
              <a:t>an</a:t>
            </a:r>
            <a:r>
              <a:rPr spc="-20" dirty="0"/>
              <a:t>d</a:t>
            </a:r>
            <a:r>
              <a:rPr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25" dirty="0"/>
              <a:t>othe</a:t>
            </a:r>
            <a:r>
              <a:rPr spc="-15" dirty="0"/>
              <a:t>r</a:t>
            </a:r>
            <a:r>
              <a:rPr spc="5" dirty="0"/>
              <a:t> </a:t>
            </a:r>
            <a:r>
              <a:rPr spc="-15" dirty="0"/>
              <a:t>for the</a:t>
            </a:r>
            <a:r>
              <a:rPr spc="-20" dirty="0"/>
              <a:t> </a:t>
            </a:r>
            <a:r>
              <a:rPr spc="-15" dirty="0"/>
              <a:t>loop’s</a:t>
            </a:r>
            <a:r>
              <a:rPr spc="-25" dirty="0"/>
              <a:t> body</a:t>
            </a:r>
            <a:r>
              <a:rPr spc="-10" dirty="0"/>
              <a:t>. </a:t>
            </a:r>
            <a:r>
              <a:rPr sz="2950" i="1" spc="-65" dirty="0">
                <a:latin typeface="Lucida Sans"/>
                <a:cs typeface="Lucida Sans"/>
              </a:rPr>
              <a:t>Nothing</a:t>
            </a:r>
            <a:r>
              <a:rPr sz="2950" i="1" spc="-70" dirty="0">
                <a:latin typeface="Lucida Sans"/>
                <a:cs typeface="Lucida Sans"/>
              </a:rPr>
              <a:t> </a:t>
            </a:r>
            <a:r>
              <a:rPr spc="-15" dirty="0"/>
              <a:t>in</a:t>
            </a:r>
            <a:r>
              <a:rPr spc="-20" dirty="0"/>
              <a:t> </a:t>
            </a:r>
            <a:r>
              <a:rPr spc="-15" dirty="0"/>
              <a:t>the</a:t>
            </a:r>
            <a:r>
              <a:rPr spc="-20" dirty="0"/>
              <a:t> AST</a:t>
            </a:r>
            <a:r>
              <a:rPr dirty="0"/>
              <a:t> </a:t>
            </a:r>
            <a:r>
              <a:rPr spc="-20" dirty="0"/>
              <a:t>shows</a:t>
            </a:r>
            <a:r>
              <a:rPr dirty="0"/>
              <a:t> </a:t>
            </a:r>
            <a:r>
              <a:rPr spc="-15" dirty="0"/>
              <a:t>that</a:t>
            </a:r>
            <a:r>
              <a:rPr dirty="0"/>
              <a:t> </a:t>
            </a:r>
            <a:r>
              <a:rPr spc="-20" dirty="0"/>
              <a:t>a</a:t>
            </a:r>
            <a:r>
              <a:rPr dirty="0"/>
              <a:t> </a:t>
            </a:r>
            <a:r>
              <a:rPr spc="-15" dirty="0"/>
              <a:t>while</a:t>
            </a:r>
            <a:r>
              <a:rPr spc="-10" dirty="0"/>
              <a:t> </a:t>
            </a:r>
            <a:r>
              <a:rPr spc="-15" dirty="0"/>
              <a:t>loop loops!</a:t>
            </a:r>
            <a:r>
              <a:rPr dirty="0"/>
              <a:t> </a:t>
            </a:r>
            <a:r>
              <a:rPr spc="-20" dirty="0"/>
              <a:t>Thi</a:t>
            </a:r>
            <a:r>
              <a:rPr spc="-15" dirty="0"/>
              <a:t>s</a:t>
            </a:r>
            <a:r>
              <a:rPr spc="5" dirty="0"/>
              <a:t> </a:t>
            </a:r>
            <a:r>
              <a:rPr spc="50" dirty="0"/>
              <a:t>“</a:t>
            </a:r>
            <a:r>
              <a:rPr spc="-20" dirty="0"/>
              <a:t>meaning”</a:t>
            </a:r>
            <a:r>
              <a:rPr spc="60" dirty="0"/>
              <a:t> </a:t>
            </a:r>
            <a:r>
              <a:rPr spc="-15" dirty="0"/>
              <a:t>is captured</a:t>
            </a:r>
            <a:r>
              <a:rPr dirty="0"/>
              <a:t> </a:t>
            </a:r>
            <a:r>
              <a:rPr spc="-15" dirty="0"/>
              <a:t>whe</a:t>
            </a:r>
            <a:r>
              <a:rPr spc="-20" dirty="0"/>
              <a:t>n</a:t>
            </a:r>
            <a:r>
              <a:rPr spc="-10" dirty="0"/>
              <a:t> </a:t>
            </a:r>
            <a:r>
              <a:rPr spc="-20" dirty="0"/>
              <a:t>a</a:t>
            </a:r>
            <a:r>
              <a:rPr spc="-5" dirty="0"/>
              <a:t> </a:t>
            </a:r>
            <a:r>
              <a:rPr spc="-10" dirty="0"/>
              <a:t>whil</a:t>
            </a:r>
            <a:r>
              <a:rPr spc="-20" dirty="0"/>
              <a:t>e</a:t>
            </a:r>
            <a:r>
              <a:rPr spc="-15" dirty="0"/>
              <a:t> loop’s</a:t>
            </a:r>
            <a:r>
              <a:rPr spc="-20" dirty="0"/>
              <a:t> AST</a:t>
            </a:r>
            <a:r>
              <a:rPr dirty="0"/>
              <a:t> </a:t>
            </a:r>
            <a:r>
              <a:rPr spc="-15" dirty="0"/>
              <a:t>is</a:t>
            </a:r>
            <a:r>
              <a:rPr dirty="0"/>
              <a:t> </a:t>
            </a:r>
            <a:r>
              <a:rPr spc="-15" dirty="0"/>
              <a:t>translated.</a:t>
            </a:r>
            <a:r>
              <a:rPr dirty="0"/>
              <a:t> </a:t>
            </a:r>
            <a:r>
              <a:rPr spc="-15" dirty="0"/>
              <a:t>In</a:t>
            </a:r>
            <a:r>
              <a:rPr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15" dirty="0"/>
              <a:t>IR,</a:t>
            </a:r>
            <a:r>
              <a:rPr dirty="0"/>
              <a:t> </a:t>
            </a:r>
            <a:r>
              <a:rPr spc="-15" dirty="0"/>
              <a:t>the notion of</a:t>
            </a:r>
            <a:r>
              <a:rPr dirty="0"/>
              <a:t> </a:t>
            </a:r>
            <a:r>
              <a:rPr spc="-15" dirty="0"/>
              <a:t>testing</a:t>
            </a:r>
            <a:r>
              <a:rPr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15" dirty="0"/>
              <a:t>value</a:t>
            </a:r>
            <a:r>
              <a:rPr spc="-10" dirty="0"/>
              <a:t> </a:t>
            </a:r>
            <a:r>
              <a:rPr spc="-15" dirty="0"/>
              <a:t>of the</a:t>
            </a:r>
            <a:r>
              <a:rPr spc="5" dirty="0"/>
              <a:t> </a:t>
            </a:r>
            <a:r>
              <a:rPr spc="-15" dirty="0"/>
              <a:t>loop</a:t>
            </a:r>
            <a:r>
              <a:rPr dirty="0"/>
              <a:t> </a:t>
            </a:r>
            <a:r>
              <a:rPr spc="-15" dirty="0"/>
              <a:t>control</a:t>
            </a:r>
            <a:r>
              <a:rPr spc="5" dirty="0"/>
              <a:t> </a:t>
            </a:r>
            <a:r>
              <a:rPr spc="-15" dirty="0"/>
              <a:t>expression,</a:t>
            </a:r>
            <a:endParaRPr sz="295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0715"/>
            <a:ext cx="5422265" cy="76642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3335">
              <a:lnSpc>
                <a:spcPts val="3000"/>
              </a:lnSpc>
            </a:pP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30" dirty="0">
                <a:latin typeface="Lucida Sans"/>
                <a:cs typeface="Lucida Sans"/>
              </a:rPr>
              <a:t>n</a:t>
            </a:r>
            <a:r>
              <a:rPr sz="2800" spc="-20" dirty="0">
                <a:latin typeface="Lucida Sans"/>
                <a:cs typeface="Lucida Sans"/>
              </a:rPr>
              <a:t>d</a:t>
            </a:r>
            <a:r>
              <a:rPr sz="2800" spc="-12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con</a:t>
            </a:r>
            <a:r>
              <a:rPr sz="2800" spc="-30" dirty="0">
                <a:latin typeface="Lucida Sans"/>
                <a:cs typeface="Lucida Sans"/>
              </a:rPr>
              <a:t>d</a:t>
            </a:r>
            <a:r>
              <a:rPr sz="2800" spc="-15" dirty="0">
                <a:latin typeface="Lucida Sans"/>
                <a:cs typeface="Lucida Sans"/>
              </a:rPr>
              <a:t>ition</a:t>
            </a:r>
            <a:r>
              <a:rPr sz="2800" spc="-30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lly</a:t>
            </a:r>
            <a:r>
              <a:rPr sz="2800" spc="-12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executing</a:t>
            </a:r>
            <a:r>
              <a:rPr sz="2800" spc="-1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 lo</a:t>
            </a:r>
            <a:r>
              <a:rPr sz="2800" spc="-10" dirty="0">
                <a:latin typeface="Lucida Sans"/>
                <a:cs typeface="Lucida Sans"/>
              </a:rPr>
              <a:t>o</a:t>
            </a:r>
            <a:r>
              <a:rPr sz="2800" spc="-20" dirty="0">
                <a:latin typeface="Lucida Sans"/>
                <a:cs typeface="Lucida Sans"/>
              </a:rPr>
              <a:t>p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bod</a:t>
            </a:r>
            <a:r>
              <a:rPr sz="2800" spc="-15" dirty="0">
                <a:latin typeface="Lucida Sans"/>
                <a:cs typeface="Lucida Sans"/>
              </a:rPr>
              <a:t>y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become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explici</a:t>
            </a:r>
            <a:r>
              <a:rPr sz="2800" spc="-5" dirty="0">
                <a:latin typeface="Lucida Sans"/>
                <a:cs typeface="Lucida Sans"/>
              </a:rPr>
              <a:t>t</a:t>
            </a:r>
            <a:r>
              <a:rPr sz="2800" spc="-10" dirty="0">
                <a:latin typeface="Lucida Sans"/>
                <a:cs typeface="Lucida Sans"/>
              </a:rPr>
              <a:t>.</a:t>
            </a:r>
            <a:endParaRPr sz="2800" dirty="0">
              <a:latin typeface="Lucida Sans"/>
              <a:cs typeface="Lucida Sans"/>
            </a:endParaRPr>
          </a:p>
          <a:p>
            <a:pPr marL="12700" marR="5080">
              <a:lnSpc>
                <a:spcPct val="89300"/>
              </a:lnSpc>
              <a:spcBef>
                <a:spcPts val="860"/>
              </a:spcBef>
            </a:pPr>
            <a:r>
              <a:rPr sz="2800" spc="-25" dirty="0">
                <a:latin typeface="Lucida Sans"/>
                <a:cs typeface="Lucida Sans"/>
              </a:rPr>
              <a:t>Th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-18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translator</a:t>
            </a:r>
            <a:r>
              <a:rPr sz="2800" spc="-19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spc="-18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dictated</a:t>
            </a:r>
            <a:r>
              <a:rPr sz="2800" spc="-17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</a:t>
            </a:r>
            <a:r>
              <a:rPr sz="2800" spc="-15" dirty="0">
                <a:latin typeface="Lucida Sans"/>
                <a:cs typeface="Lucida Sans"/>
              </a:rPr>
              <a:t>y</a:t>
            </a:r>
            <a:r>
              <a:rPr sz="2800" spc="-19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 </a:t>
            </a:r>
            <a:r>
              <a:rPr sz="2800" i="1" spc="-15" dirty="0">
                <a:latin typeface="Lucida Sans"/>
                <a:cs typeface="Lucida Sans"/>
              </a:rPr>
              <a:t>semantics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of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source language.</a:t>
            </a:r>
            <a:r>
              <a:rPr sz="2800" spc="-13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Little</a:t>
            </a:r>
            <a:r>
              <a:rPr sz="2800" spc="-13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of</a:t>
            </a:r>
            <a:r>
              <a:rPr sz="2800" spc="-13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spc="-13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nature</a:t>
            </a:r>
            <a:r>
              <a:rPr sz="2800" spc="-14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of the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target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machine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need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be</a:t>
            </a:r>
            <a:r>
              <a:rPr sz="2800" spc="-1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made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evident.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Detailed informa</a:t>
            </a:r>
            <a:r>
              <a:rPr sz="2800" spc="-5" dirty="0">
                <a:latin typeface="Lucida Sans"/>
                <a:cs typeface="Lucida Sans"/>
              </a:rPr>
              <a:t>t</a:t>
            </a:r>
            <a:r>
              <a:rPr sz="2800" spc="-15" dirty="0">
                <a:latin typeface="Lucida Sans"/>
                <a:cs typeface="Lucida Sans"/>
              </a:rPr>
              <a:t>ion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o</a:t>
            </a:r>
            <a:r>
              <a:rPr sz="2800" spc="-20" dirty="0">
                <a:latin typeface="Lucida Sans"/>
                <a:cs typeface="Lucida Sans"/>
              </a:rPr>
              <a:t>n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nature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of</a:t>
            </a:r>
            <a:r>
              <a:rPr sz="2800" spc="-15" dirty="0">
                <a:latin typeface="Lucida Sans"/>
                <a:cs typeface="Lucida Sans"/>
              </a:rPr>
              <a:t> the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target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machine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(operations available,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addressing,</a:t>
            </a:r>
            <a:r>
              <a:rPr sz="2800" spc="1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register characteristics,</a:t>
            </a:r>
            <a:r>
              <a:rPr sz="2800" spc="-1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etc.)</a:t>
            </a:r>
            <a:r>
              <a:rPr sz="2800" spc="-114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spc="-114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reserved for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co</a:t>
            </a:r>
            <a:r>
              <a:rPr sz="2800" spc="-25" dirty="0">
                <a:latin typeface="Lucida Sans"/>
                <a:cs typeface="Lucida Sans"/>
              </a:rPr>
              <a:t>d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generation</a:t>
            </a:r>
            <a:r>
              <a:rPr sz="2800" spc="-20" dirty="0">
                <a:latin typeface="Lucida Sans"/>
                <a:cs typeface="Lucida Sans"/>
              </a:rPr>
              <a:t> phase.</a:t>
            </a:r>
            <a:endParaRPr sz="2800" dirty="0">
              <a:latin typeface="Lucida Sans"/>
              <a:cs typeface="Lucida Sans"/>
            </a:endParaRPr>
          </a:p>
          <a:p>
            <a:pPr marL="12700" marR="139700">
              <a:lnSpc>
                <a:spcPts val="3000"/>
              </a:lnSpc>
              <a:spcBef>
                <a:spcPts val="940"/>
              </a:spcBef>
            </a:pPr>
            <a:r>
              <a:rPr sz="2800" spc="-15" dirty="0">
                <a:latin typeface="Lucida Sans"/>
                <a:cs typeface="Lucida Sans"/>
              </a:rPr>
              <a:t>In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simple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non-</a:t>
            </a:r>
            <a:r>
              <a:rPr sz="2800" spc="-17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optimizing co</a:t>
            </a:r>
            <a:r>
              <a:rPr sz="2800" spc="-35" dirty="0">
                <a:latin typeface="Lucida Sans"/>
                <a:cs typeface="Lucida Sans"/>
              </a:rPr>
              <a:t>m</a:t>
            </a:r>
            <a:r>
              <a:rPr sz="2800" spc="-15" dirty="0">
                <a:latin typeface="Lucida Sans"/>
                <a:cs typeface="Lucida Sans"/>
              </a:rPr>
              <a:t>pilers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(like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our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class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project)</a:t>
            </a:r>
            <a:r>
              <a:rPr sz="2800" spc="-10" dirty="0">
                <a:latin typeface="Lucida Sans"/>
                <a:cs typeface="Lucida Sans"/>
              </a:rPr>
              <a:t>,</a:t>
            </a:r>
            <a:r>
              <a:rPr sz="2800" spc="1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translator generates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t</a:t>
            </a:r>
            <a:r>
              <a:rPr sz="2800" spc="-20" dirty="0">
                <a:latin typeface="Lucida Sans"/>
                <a:cs typeface="Lucida Sans"/>
              </a:rPr>
              <a:t>arge</a:t>
            </a:r>
            <a:r>
              <a:rPr sz="2800" spc="-15" dirty="0">
                <a:latin typeface="Lucida Sans"/>
                <a:cs typeface="Lucida Sans"/>
              </a:rPr>
              <a:t>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cod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directly,</a:t>
            </a:r>
            <a:r>
              <a:rPr sz="2800" spc="-15" dirty="0">
                <a:latin typeface="Lucida Sans"/>
                <a:cs typeface="Lucida Sans"/>
              </a:rPr>
              <a:t> without using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IR.</a:t>
            </a:r>
            <a:endParaRPr sz="2800" dirty="0">
              <a:latin typeface="Lucida Sans"/>
              <a:cs typeface="Lucida Sans"/>
            </a:endParaRPr>
          </a:p>
          <a:p>
            <a:pPr marL="12700" marR="182880">
              <a:lnSpc>
                <a:spcPts val="3000"/>
              </a:lnSpc>
              <a:spcBef>
                <a:spcPts val="900"/>
              </a:spcBef>
            </a:pPr>
            <a:r>
              <a:rPr sz="2800" spc="-25" dirty="0">
                <a:latin typeface="Lucida Sans"/>
                <a:cs typeface="Lucida Sans"/>
              </a:rPr>
              <a:t>Mor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elaborate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compilers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may</a:t>
            </a:r>
            <a:r>
              <a:rPr sz="2800" spc="-15" dirty="0">
                <a:latin typeface="Lucida Sans"/>
                <a:cs typeface="Lucida Sans"/>
              </a:rPr>
              <a:t> first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generate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high-</a:t>
            </a:r>
            <a:r>
              <a:rPr sz="2800" spc="-17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level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IR</a:t>
            </a:r>
            <a:endParaRPr sz="28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29</a:t>
            </a:fld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4400" y="990600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305"/>
              </a:lnSpc>
            </a:pPr>
            <a:r>
              <a:rPr spc="-340" dirty="0">
                <a:solidFill>
                  <a:srgbClr val="FF0000"/>
                </a:solidFill>
              </a:rPr>
              <a:t>T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a</a:t>
            </a:r>
            <a:r>
              <a:rPr spc="-20" dirty="0">
                <a:solidFill>
                  <a:srgbClr val="FF0000"/>
                </a:solidFill>
              </a:rPr>
              <a:t>c</a:t>
            </a:r>
            <a:r>
              <a:rPr spc="-5" dirty="0">
                <a:solidFill>
                  <a:srgbClr val="FF0000"/>
                </a:solidFill>
              </a:rPr>
              <a:t>h</a:t>
            </a:r>
            <a:r>
              <a:rPr spc="-10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dirty="0">
                <a:solidFill>
                  <a:srgbClr val="FF0000"/>
                </a:solidFill>
              </a:rPr>
              <a:t>g</a:t>
            </a:r>
            <a:r>
              <a:rPr spc="-5" dirty="0">
                <a:solidFill>
                  <a:srgbClr val="FF0000"/>
                </a:solidFill>
              </a:rPr>
              <a:t> Ass</a:t>
            </a:r>
            <a:r>
              <a:rPr spc="-10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stan</a:t>
            </a:r>
            <a:r>
              <a:rPr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7630">
              <a:lnSpc>
                <a:spcPct val="10000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1371600" y="2286000"/>
            <a:ext cx="1447800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15" dirty="0">
                <a:latin typeface="Lucida Sans"/>
                <a:cs typeface="Lucida Sans"/>
              </a:rPr>
              <a:t>E-</a:t>
            </a:r>
            <a:r>
              <a:rPr sz="2800" spc="-17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mail:</a:t>
            </a:r>
            <a:endParaRPr sz="280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95600" y="2286000"/>
            <a:ext cx="4648200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2800" spc="-20" dirty="0">
                <a:latin typeface="Lucida Sans"/>
                <a:cs typeface="Lucida Sans"/>
              </a:rPr>
              <a:t>kalyanarama3@wisc.edu</a:t>
            </a:r>
            <a:endParaRPr sz="2800" dirty="0">
              <a:latin typeface="Lucida Sans"/>
              <a:cs typeface="Lucida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58888" y="2650795"/>
            <a:ext cx="4864100" cy="22879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6100"/>
              </a:lnSpc>
              <a:tabLst>
                <a:tab pos="2378710" algn="l"/>
              </a:tabLst>
            </a:pPr>
            <a:r>
              <a:rPr sz="2800" spc="-15" dirty="0" smtClean="0">
                <a:latin typeface="Lucida Sans"/>
                <a:cs typeface="Lucida Sans"/>
              </a:rPr>
              <a:t>Office </a:t>
            </a:r>
            <a:r>
              <a:rPr sz="2800" spc="-15" dirty="0">
                <a:latin typeface="Lucida Sans"/>
                <a:cs typeface="Lucida Sans"/>
              </a:rPr>
              <a:t>Hours:</a:t>
            </a:r>
            <a:endParaRPr sz="2800" dirty="0">
              <a:latin typeface="Lucida Sans"/>
              <a:cs typeface="Lucida Sans"/>
            </a:endParaRPr>
          </a:p>
          <a:p>
            <a:pPr marL="1031875" marR="518159" indent="-113030">
              <a:lnSpc>
                <a:spcPts val="3000"/>
              </a:lnSpc>
              <a:spcBef>
                <a:spcPts val="940"/>
              </a:spcBef>
              <a:tabLst>
                <a:tab pos="2135505" algn="l"/>
              </a:tabLst>
            </a:pPr>
            <a:r>
              <a:rPr lang="en-US" sz="2800" spc="-20" dirty="0" smtClean="0">
                <a:latin typeface="Lucida Sans"/>
                <a:cs typeface="Lucida Sans"/>
              </a:rPr>
              <a:t>Wednesday</a:t>
            </a:r>
            <a:r>
              <a:rPr lang="en-US" sz="2800" spc="-20" dirty="0" smtClean="0">
                <a:latin typeface="Lucida Sans"/>
                <a:cs typeface="Lucida Sans"/>
              </a:rPr>
              <a:t>, Friday</a:t>
            </a:r>
            <a:endParaRPr lang="en-US" sz="2800" spc="-20" dirty="0" smtClean="0">
              <a:latin typeface="Lucida Sans"/>
              <a:cs typeface="Lucida Sans"/>
            </a:endParaRPr>
          </a:p>
          <a:p>
            <a:pPr marL="1031875" marR="518159" indent="-113030">
              <a:lnSpc>
                <a:spcPts val="3000"/>
              </a:lnSpc>
              <a:spcBef>
                <a:spcPts val="940"/>
              </a:spcBef>
              <a:tabLst>
                <a:tab pos="2135505" algn="l"/>
              </a:tabLst>
            </a:pPr>
            <a:r>
              <a:rPr lang="en-US" sz="2800" spc="-20" dirty="0">
                <a:latin typeface="Lucida Sans"/>
                <a:cs typeface="Lucida Sans"/>
              </a:rPr>
              <a:t> </a:t>
            </a:r>
            <a:r>
              <a:rPr lang="en-US" sz="2800" spc="-20" dirty="0" smtClean="0">
                <a:latin typeface="Lucida Sans"/>
                <a:cs typeface="Lucida Sans"/>
              </a:rPr>
              <a:t>5</a:t>
            </a:r>
            <a:r>
              <a:rPr lang="en-US" sz="2800" spc="-20" dirty="0" smtClean="0">
                <a:latin typeface="Lucida Sans"/>
                <a:cs typeface="Lucida Sans"/>
              </a:rPr>
              <a:t>:30</a:t>
            </a:r>
            <a:r>
              <a:rPr lang="en-US" sz="2800" dirty="0" smtClean="0">
                <a:latin typeface="Lucida Sans"/>
                <a:cs typeface="Lucida Sans"/>
              </a:rPr>
              <a:t> </a:t>
            </a:r>
            <a:r>
              <a:rPr lang="en-US" sz="2800" spc="-10" dirty="0" smtClean="0">
                <a:latin typeface="Lucida Sans"/>
                <a:cs typeface="Lucida Sans"/>
              </a:rPr>
              <a:t>-</a:t>
            </a:r>
            <a:r>
              <a:rPr lang="en-US" sz="2800" dirty="0" smtClean="0">
                <a:latin typeface="Lucida Sans"/>
                <a:cs typeface="Lucida Sans"/>
              </a:rPr>
              <a:t>	</a:t>
            </a:r>
            <a:r>
              <a:rPr lang="en-US" sz="2800" spc="-25" dirty="0" smtClean="0">
                <a:latin typeface="Lucida Sans"/>
                <a:cs typeface="Lucida Sans"/>
              </a:rPr>
              <a:t>7:00</a:t>
            </a:r>
            <a:r>
              <a:rPr lang="en-US" sz="2800" spc="-10" dirty="0" smtClean="0">
                <a:latin typeface="Lucida Sans"/>
                <a:cs typeface="Lucida Sans"/>
              </a:rPr>
              <a:t>,</a:t>
            </a:r>
            <a:r>
              <a:rPr lang="en-US" sz="2800" dirty="0" smtClean="0">
                <a:latin typeface="Lucida Sans"/>
                <a:cs typeface="Lucida Sans"/>
              </a:rPr>
              <a:t> </a:t>
            </a:r>
            <a:r>
              <a:rPr lang="en-US" sz="2800" spc="-20" dirty="0" smtClean="0">
                <a:latin typeface="Lucida Sans"/>
                <a:cs typeface="Lucida Sans"/>
              </a:rPr>
              <a:t>Ender’s Game Room</a:t>
            </a:r>
            <a:endParaRPr lang="en-US" sz="2800" dirty="0">
              <a:latin typeface="Lucida Sans"/>
              <a:cs typeface="Lucida San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1676400"/>
            <a:ext cx="5562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  </a:t>
            </a:r>
            <a:r>
              <a:rPr lang="en-US" sz="3200" b="1" dirty="0" err="1" smtClean="0"/>
              <a:t>Akshaya</a:t>
            </a:r>
            <a:r>
              <a:rPr lang="en-US" sz="3200" b="1" dirty="0" smtClean="0"/>
              <a:t> </a:t>
            </a:r>
            <a:r>
              <a:rPr lang="en-US" sz="3200" b="1" dirty="0" err="1"/>
              <a:t>Kalyanaraman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0715"/>
            <a:ext cx="5410200" cy="3049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89300"/>
              </a:lnSpc>
            </a:pPr>
            <a:r>
              <a:rPr sz="2800" spc="-15" dirty="0">
                <a:latin typeface="Lucida Sans"/>
                <a:cs typeface="Lucida Sans"/>
              </a:rPr>
              <a:t>(that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source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language</a:t>
            </a:r>
            <a:r>
              <a:rPr sz="2800" spc="-15" dirty="0">
                <a:latin typeface="Lucida Sans"/>
                <a:cs typeface="Lucida Sans"/>
              </a:rPr>
              <a:t> oriented)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and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then</a:t>
            </a:r>
            <a:r>
              <a:rPr sz="2800" spc="-15" dirty="0">
                <a:latin typeface="Lucida Sans"/>
                <a:cs typeface="Lucida Sans"/>
              </a:rPr>
              <a:t> subsequently</a:t>
            </a:r>
            <a:r>
              <a:rPr sz="2800" spc="-2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translate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it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into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 low-</a:t>
            </a:r>
            <a:r>
              <a:rPr sz="2800" spc="-16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level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IR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(tha</a:t>
            </a:r>
            <a:r>
              <a:rPr sz="2800" spc="-15" dirty="0">
                <a:latin typeface="Lucida Sans"/>
                <a:cs typeface="Lucida Sans"/>
              </a:rPr>
              <a:t>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t</a:t>
            </a:r>
            <a:r>
              <a:rPr sz="2800" spc="-30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rget</a:t>
            </a:r>
            <a:r>
              <a:rPr sz="2800" spc="-20" dirty="0">
                <a:latin typeface="Lucida Sans"/>
                <a:cs typeface="Lucida Sans"/>
              </a:rPr>
              <a:t> machine </a:t>
            </a:r>
            <a:r>
              <a:rPr sz="2800" spc="-15" dirty="0">
                <a:latin typeface="Lucida Sans"/>
                <a:cs typeface="Lucida Sans"/>
              </a:rPr>
              <a:t>oriented).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This approach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allo</a:t>
            </a:r>
            <a:r>
              <a:rPr sz="2800" spc="-20" dirty="0">
                <a:latin typeface="Lucida Sans"/>
                <a:cs typeface="Lucida Sans"/>
              </a:rPr>
              <a:t>ws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cleaner sep</a:t>
            </a:r>
            <a:r>
              <a:rPr sz="2800" spc="-35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ration</a:t>
            </a:r>
            <a:r>
              <a:rPr sz="2800" spc="-9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of</a:t>
            </a:r>
            <a:r>
              <a:rPr sz="2800" spc="-8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source</a:t>
            </a:r>
            <a:r>
              <a:rPr sz="2800" spc="-9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and</a:t>
            </a:r>
            <a:r>
              <a:rPr sz="2800" spc="-8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target dependencies.</a:t>
            </a:r>
            <a:endParaRPr sz="280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30</a:t>
            </a:fld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20" dirty="0">
                <a:solidFill>
                  <a:srgbClr val="FF0000"/>
                </a:solidFill>
              </a:rPr>
              <a:t>Optimizer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31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4015" marR="13970">
              <a:lnSpc>
                <a:spcPct val="86500"/>
              </a:lnSpc>
            </a:pPr>
            <a:r>
              <a:rPr sz="2700" spc="-5" dirty="0"/>
              <a:t>Th</a:t>
            </a:r>
            <a:r>
              <a:rPr sz="2700" dirty="0"/>
              <a:t>e</a:t>
            </a:r>
            <a:r>
              <a:rPr sz="2700" spc="-5" dirty="0"/>
              <a:t> I</a:t>
            </a:r>
            <a:r>
              <a:rPr sz="2700" dirty="0"/>
              <a:t>R</a:t>
            </a:r>
            <a:r>
              <a:rPr sz="2700" spc="-5" dirty="0"/>
              <a:t> cod</a:t>
            </a:r>
            <a:r>
              <a:rPr sz="2700" dirty="0"/>
              <a:t>e</a:t>
            </a:r>
            <a:r>
              <a:rPr sz="2700" spc="-5" dirty="0"/>
              <a:t> </a:t>
            </a:r>
            <a:r>
              <a:rPr sz="2700" dirty="0"/>
              <a:t>generated</a:t>
            </a:r>
            <a:r>
              <a:rPr sz="2700" spc="-30" dirty="0"/>
              <a:t> </a:t>
            </a:r>
            <a:r>
              <a:rPr sz="2700" spc="-5" dirty="0"/>
              <a:t>b</a:t>
            </a:r>
            <a:r>
              <a:rPr sz="2700" dirty="0"/>
              <a:t>y</a:t>
            </a:r>
            <a:r>
              <a:rPr sz="2700" spc="-5" dirty="0"/>
              <a:t> </a:t>
            </a:r>
            <a:r>
              <a:rPr sz="2700" spc="-20" dirty="0"/>
              <a:t>the</a:t>
            </a:r>
            <a:r>
              <a:rPr sz="2700" spc="-15" dirty="0"/>
              <a:t> </a:t>
            </a:r>
            <a:r>
              <a:rPr sz="2700" spc="-5" dirty="0"/>
              <a:t>translato</a:t>
            </a:r>
            <a:r>
              <a:rPr sz="2700" dirty="0"/>
              <a:t>r</a:t>
            </a:r>
            <a:r>
              <a:rPr sz="2700" spc="-5" dirty="0"/>
              <a:t> </a:t>
            </a:r>
            <a:r>
              <a:rPr sz="2700" spc="-15" dirty="0"/>
              <a:t>is</a:t>
            </a:r>
            <a:r>
              <a:rPr sz="2700" spc="-5" dirty="0"/>
              <a:t> analyze</a:t>
            </a:r>
            <a:r>
              <a:rPr sz="2700" dirty="0"/>
              <a:t>d </a:t>
            </a:r>
            <a:r>
              <a:rPr sz="2700" spc="-5" dirty="0"/>
              <a:t>and transforme</a:t>
            </a:r>
            <a:r>
              <a:rPr sz="2700" dirty="0"/>
              <a:t>d</a:t>
            </a:r>
            <a:r>
              <a:rPr sz="2700" spc="-5" dirty="0"/>
              <a:t> int</a:t>
            </a:r>
            <a:r>
              <a:rPr sz="2700" dirty="0"/>
              <a:t>o</a:t>
            </a:r>
            <a:r>
              <a:rPr sz="2700" spc="-5" dirty="0"/>
              <a:t> </a:t>
            </a:r>
            <a:r>
              <a:rPr sz="2700" dirty="0"/>
              <a:t>functionally </a:t>
            </a:r>
            <a:r>
              <a:rPr sz="2700" spc="-5" dirty="0"/>
              <a:t>equivalen</a:t>
            </a:r>
            <a:r>
              <a:rPr sz="2700" dirty="0"/>
              <a:t>t</a:t>
            </a:r>
            <a:r>
              <a:rPr sz="2700" spc="-5" dirty="0"/>
              <a:t> bu</a:t>
            </a:r>
            <a:r>
              <a:rPr sz="2700" dirty="0"/>
              <a:t>t</a:t>
            </a:r>
            <a:r>
              <a:rPr sz="2700" spc="-10" dirty="0"/>
              <a:t> </a:t>
            </a:r>
            <a:r>
              <a:rPr sz="2700" spc="-5" dirty="0"/>
              <a:t>improve</a:t>
            </a:r>
            <a:r>
              <a:rPr sz="2700" dirty="0"/>
              <a:t>d</a:t>
            </a:r>
            <a:r>
              <a:rPr sz="2700" spc="-15" dirty="0"/>
              <a:t> </a:t>
            </a:r>
            <a:r>
              <a:rPr sz="2700" spc="-5" dirty="0"/>
              <a:t>I</a:t>
            </a:r>
            <a:r>
              <a:rPr sz="2700" dirty="0"/>
              <a:t>R</a:t>
            </a:r>
            <a:r>
              <a:rPr sz="2700" spc="-15" dirty="0"/>
              <a:t> </a:t>
            </a:r>
            <a:r>
              <a:rPr sz="2700" spc="-5" dirty="0"/>
              <a:t>code b</a:t>
            </a:r>
            <a:r>
              <a:rPr sz="2700" dirty="0"/>
              <a:t>y</a:t>
            </a:r>
            <a:r>
              <a:rPr sz="2700" spc="-5" dirty="0"/>
              <a:t> </a:t>
            </a:r>
            <a:r>
              <a:rPr sz="2700" spc="-20" dirty="0"/>
              <a:t>th</a:t>
            </a:r>
            <a:r>
              <a:rPr sz="2700" spc="-15" dirty="0"/>
              <a:t>e</a:t>
            </a:r>
            <a:r>
              <a:rPr sz="2700" spc="-5" dirty="0"/>
              <a:t> optimizer.</a:t>
            </a:r>
            <a:endParaRPr sz="2700" dirty="0"/>
          </a:p>
          <a:p>
            <a:pPr marL="374015" marR="13335">
              <a:lnSpc>
                <a:spcPct val="86400"/>
              </a:lnSpc>
              <a:spcBef>
                <a:spcPts val="800"/>
              </a:spcBef>
            </a:pPr>
            <a:r>
              <a:rPr sz="2700" spc="-5" dirty="0"/>
              <a:t>Th</a:t>
            </a:r>
            <a:r>
              <a:rPr sz="2700" dirty="0"/>
              <a:t>e</a:t>
            </a:r>
            <a:r>
              <a:rPr sz="2700" spc="-5" dirty="0"/>
              <a:t> ter</a:t>
            </a:r>
            <a:r>
              <a:rPr sz="2700" dirty="0"/>
              <a:t>m</a:t>
            </a:r>
            <a:r>
              <a:rPr sz="2700" spc="-5" dirty="0"/>
              <a:t> </a:t>
            </a:r>
            <a:r>
              <a:rPr sz="2700" b="1" spc="-5" dirty="0"/>
              <a:t>optimizatio</a:t>
            </a:r>
            <a:r>
              <a:rPr sz="2700" b="1" dirty="0"/>
              <a:t>n</a:t>
            </a:r>
            <a:r>
              <a:rPr sz="2700" spc="5" dirty="0"/>
              <a:t> </a:t>
            </a:r>
            <a:r>
              <a:rPr sz="2700" spc="-20" dirty="0"/>
              <a:t>is</a:t>
            </a:r>
            <a:r>
              <a:rPr sz="2700" spc="-15" dirty="0"/>
              <a:t> </a:t>
            </a:r>
            <a:r>
              <a:rPr sz="2700" dirty="0"/>
              <a:t>misleading:</a:t>
            </a:r>
            <a:r>
              <a:rPr sz="2700" spc="-30" dirty="0"/>
              <a:t> </a:t>
            </a:r>
            <a:r>
              <a:rPr sz="2700" spc="-20" dirty="0"/>
              <a:t>we</a:t>
            </a:r>
            <a:r>
              <a:rPr sz="2700" spc="-10" dirty="0"/>
              <a:t> </a:t>
            </a:r>
            <a:r>
              <a:rPr sz="2700" spc="-5" dirty="0"/>
              <a:t>don’</a:t>
            </a:r>
            <a:r>
              <a:rPr sz="2700" dirty="0"/>
              <a:t>t </a:t>
            </a:r>
            <a:r>
              <a:rPr sz="2700" spc="-5" dirty="0"/>
              <a:t>always produc</a:t>
            </a:r>
            <a:r>
              <a:rPr sz="2700" dirty="0"/>
              <a:t>e </a:t>
            </a:r>
            <a:r>
              <a:rPr sz="2700" spc="-20" dirty="0"/>
              <a:t>th</a:t>
            </a:r>
            <a:r>
              <a:rPr sz="2700" spc="-15" dirty="0"/>
              <a:t>e</a:t>
            </a:r>
            <a:r>
              <a:rPr sz="2700" spc="-5" dirty="0"/>
              <a:t> bes</a:t>
            </a:r>
            <a:r>
              <a:rPr sz="2700" dirty="0"/>
              <a:t>t </a:t>
            </a:r>
            <a:r>
              <a:rPr sz="2700" spc="-5" dirty="0"/>
              <a:t>possible translatio</a:t>
            </a:r>
            <a:r>
              <a:rPr sz="2700" dirty="0"/>
              <a:t>n</a:t>
            </a:r>
            <a:r>
              <a:rPr sz="2700" spc="-5" dirty="0"/>
              <a:t> o</a:t>
            </a:r>
            <a:r>
              <a:rPr sz="2700" dirty="0"/>
              <a:t>f</a:t>
            </a:r>
            <a:r>
              <a:rPr sz="2700" spc="-5" dirty="0"/>
              <a:t> </a:t>
            </a:r>
            <a:r>
              <a:rPr sz="2700" dirty="0"/>
              <a:t>a</a:t>
            </a:r>
            <a:r>
              <a:rPr sz="2700" spc="-5" dirty="0"/>
              <a:t> program</a:t>
            </a:r>
            <a:r>
              <a:rPr sz="2700" dirty="0"/>
              <a:t>,</a:t>
            </a:r>
            <a:r>
              <a:rPr sz="2700" spc="5" dirty="0"/>
              <a:t> </a:t>
            </a:r>
            <a:r>
              <a:rPr sz="2700" spc="-25" dirty="0"/>
              <a:t>even</a:t>
            </a:r>
            <a:r>
              <a:rPr sz="2700" spc="-15" dirty="0"/>
              <a:t> </a:t>
            </a:r>
            <a:r>
              <a:rPr sz="2700" spc="-5" dirty="0"/>
              <a:t>afte</a:t>
            </a:r>
            <a:r>
              <a:rPr sz="2700" dirty="0"/>
              <a:t>r</a:t>
            </a:r>
            <a:r>
              <a:rPr sz="2700" spc="-25" dirty="0"/>
              <a:t> </a:t>
            </a:r>
            <a:r>
              <a:rPr sz="2700" spc="-5" dirty="0"/>
              <a:t>optimizatio</a:t>
            </a:r>
            <a:r>
              <a:rPr sz="2700" dirty="0"/>
              <a:t>n</a:t>
            </a:r>
            <a:r>
              <a:rPr sz="2700" spc="-20" dirty="0"/>
              <a:t> </a:t>
            </a:r>
            <a:r>
              <a:rPr sz="2700" spc="-5" dirty="0"/>
              <a:t>b</a:t>
            </a:r>
            <a:r>
              <a:rPr sz="2700" dirty="0"/>
              <a:t>y</a:t>
            </a:r>
            <a:r>
              <a:rPr sz="2700" spc="-30" dirty="0"/>
              <a:t> </a:t>
            </a:r>
            <a:r>
              <a:rPr sz="2700" spc="-20" dirty="0"/>
              <a:t>th</a:t>
            </a:r>
            <a:r>
              <a:rPr sz="2700" spc="-15" dirty="0"/>
              <a:t>e</a:t>
            </a:r>
            <a:r>
              <a:rPr sz="2700" spc="-30" dirty="0"/>
              <a:t> </a:t>
            </a:r>
            <a:r>
              <a:rPr sz="2700" spc="-5" dirty="0"/>
              <a:t>bes</a:t>
            </a:r>
            <a:r>
              <a:rPr sz="2700" dirty="0"/>
              <a:t>t</a:t>
            </a:r>
            <a:r>
              <a:rPr sz="2700" spc="-25" dirty="0"/>
              <a:t> </a:t>
            </a:r>
            <a:r>
              <a:rPr sz="2700" spc="-5" dirty="0"/>
              <a:t>of compilers.</a:t>
            </a:r>
            <a:endParaRPr sz="2700" dirty="0"/>
          </a:p>
          <a:p>
            <a:pPr marL="374015">
              <a:lnSpc>
                <a:spcPct val="100000"/>
              </a:lnSpc>
              <a:spcBef>
                <a:spcPts val="359"/>
              </a:spcBef>
            </a:pPr>
            <a:r>
              <a:rPr sz="2700" spc="-5" dirty="0"/>
              <a:t>Why?</a:t>
            </a:r>
            <a:endParaRPr sz="2700" dirty="0"/>
          </a:p>
          <a:p>
            <a:pPr marL="374015" marR="5080">
              <a:lnSpc>
                <a:spcPct val="85500"/>
              </a:lnSpc>
              <a:spcBef>
                <a:spcPts val="830"/>
              </a:spcBef>
            </a:pPr>
            <a:r>
              <a:rPr sz="2700" spc="-20" dirty="0"/>
              <a:t>Some</a:t>
            </a:r>
            <a:r>
              <a:rPr sz="2700" spc="-15" dirty="0"/>
              <a:t> </a:t>
            </a:r>
            <a:r>
              <a:rPr sz="2700" spc="-5" dirty="0"/>
              <a:t>optimization</a:t>
            </a:r>
            <a:r>
              <a:rPr sz="2700" dirty="0"/>
              <a:t>s</a:t>
            </a:r>
            <a:r>
              <a:rPr sz="2700" spc="10" dirty="0"/>
              <a:t> </a:t>
            </a:r>
            <a:r>
              <a:rPr sz="2700" spc="-5" dirty="0"/>
              <a:t>are </a:t>
            </a:r>
            <a:r>
              <a:rPr sz="2850" i="1" spc="-50" dirty="0">
                <a:latin typeface="Lucida Sans"/>
                <a:cs typeface="Lucida Sans"/>
              </a:rPr>
              <a:t>impossible</a:t>
            </a:r>
            <a:r>
              <a:rPr sz="2850" i="1" spc="-45" dirty="0">
                <a:latin typeface="Lucida Sans"/>
                <a:cs typeface="Lucida Sans"/>
              </a:rPr>
              <a:t> </a:t>
            </a:r>
            <a:r>
              <a:rPr sz="2700" dirty="0"/>
              <a:t>to</a:t>
            </a:r>
            <a:r>
              <a:rPr sz="2700" spc="-5" dirty="0"/>
              <a:t> d</a:t>
            </a:r>
            <a:r>
              <a:rPr sz="2700" dirty="0"/>
              <a:t>o</a:t>
            </a:r>
            <a:r>
              <a:rPr sz="2700" spc="-5" dirty="0"/>
              <a:t> </a:t>
            </a:r>
            <a:r>
              <a:rPr sz="2700" dirty="0"/>
              <a:t>i</a:t>
            </a:r>
            <a:r>
              <a:rPr sz="2700" spc="-20" dirty="0"/>
              <a:t>n</a:t>
            </a:r>
            <a:r>
              <a:rPr sz="2700" spc="-5" dirty="0"/>
              <a:t> a</a:t>
            </a:r>
            <a:r>
              <a:rPr sz="2700" dirty="0"/>
              <a:t>ll </a:t>
            </a:r>
            <a:r>
              <a:rPr sz="2700" spc="-5" dirty="0"/>
              <a:t>circumstance</a:t>
            </a:r>
            <a:r>
              <a:rPr sz="2700" dirty="0"/>
              <a:t>s</a:t>
            </a:r>
            <a:r>
              <a:rPr sz="2700" spc="10" dirty="0"/>
              <a:t> </a:t>
            </a:r>
            <a:r>
              <a:rPr sz="2700" spc="-5" dirty="0"/>
              <a:t>becaus</a:t>
            </a:r>
            <a:r>
              <a:rPr sz="2700" dirty="0"/>
              <a:t>e</a:t>
            </a:r>
            <a:r>
              <a:rPr sz="2700" spc="5" dirty="0"/>
              <a:t> </a:t>
            </a:r>
            <a:r>
              <a:rPr sz="2700" spc="-5" dirty="0"/>
              <a:t>they </a:t>
            </a:r>
            <a:r>
              <a:rPr sz="2700" spc="-20" dirty="0"/>
              <a:t>involv</a:t>
            </a:r>
            <a:r>
              <a:rPr sz="2700" spc="-15" dirty="0"/>
              <a:t>e</a:t>
            </a:r>
            <a:r>
              <a:rPr sz="2700" spc="-65" dirty="0"/>
              <a:t> </a:t>
            </a:r>
            <a:r>
              <a:rPr sz="2700" spc="-20" dirty="0"/>
              <a:t>an</a:t>
            </a:r>
            <a:r>
              <a:rPr sz="2700" spc="-70" dirty="0"/>
              <a:t> </a:t>
            </a:r>
            <a:r>
              <a:rPr sz="2700" dirty="0">
                <a:solidFill>
                  <a:srgbClr val="FF0000"/>
                </a:solidFill>
              </a:rPr>
              <a:t>undecidable</a:t>
            </a:r>
            <a:r>
              <a:rPr sz="2700" spc="-95" dirty="0">
                <a:solidFill>
                  <a:srgbClr val="FF0000"/>
                </a:solidFill>
              </a:rPr>
              <a:t> </a:t>
            </a:r>
            <a:r>
              <a:rPr sz="2700" spc="-5" dirty="0"/>
              <a:t>problem. </a:t>
            </a:r>
            <a:r>
              <a:rPr sz="2700" spc="-20" dirty="0"/>
              <a:t>Eliminating</a:t>
            </a:r>
            <a:r>
              <a:rPr sz="2700" spc="-90" dirty="0"/>
              <a:t> </a:t>
            </a:r>
            <a:r>
              <a:rPr sz="2700" dirty="0"/>
              <a:t>unreachable</a:t>
            </a:r>
            <a:r>
              <a:rPr sz="2700" spc="-114" dirty="0"/>
              <a:t> </a:t>
            </a:r>
            <a:r>
              <a:rPr sz="2700" spc="-15" dirty="0"/>
              <a:t>(</a:t>
            </a:r>
            <a:r>
              <a:rPr sz="2700" spc="50" dirty="0"/>
              <a:t>“</a:t>
            </a:r>
            <a:r>
              <a:rPr sz="2700" spc="-5" dirty="0"/>
              <a:t>dead</a:t>
            </a:r>
            <a:r>
              <a:rPr sz="2700" spc="60" dirty="0"/>
              <a:t>”</a:t>
            </a:r>
            <a:r>
              <a:rPr sz="2700" dirty="0"/>
              <a:t>) </a:t>
            </a:r>
            <a:r>
              <a:rPr sz="2700" spc="-5" dirty="0"/>
              <a:t>cod</a:t>
            </a:r>
            <a:r>
              <a:rPr sz="2700" dirty="0"/>
              <a:t>e</a:t>
            </a:r>
            <a:r>
              <a:rPr sz="2700" spc="-5" dirty="0"/>
              <a:t> is</a:t>
            </a:r>
            <a:r>
              <a:rPr sz="2700" dirty="0"/>
              <a:t>,</a:t>
            </a:r>
            <a:r>
              <a:rPr sz="2700" spc="-5" dirty="0"/>
              <a:t> </a:t>
            </a:r>
            <a:r>
              <a:rPr sz="2700" spc="-15" dirty="0"/>
              <a:t>i</a:t>
            </a:r>
            <a:r>
              <a:rPr sz="2700" spc="-20" dirty="0"/>
              <a:t>n</a:t>
            </a:r>
            <a:r>
              <a:rPr sz="2700" spc="-5" dirty="0"/>
              <a:t> </a:t>
            </a:r>
            <a:r>
              <a:rPr sz="2700" dirty="0"/>
              <a:t>general,</a:t>
            </a:r>
            <a:r>
              <a:rPr sz="2700" spc="-25" dirty="0"/>
              <a:t> </a:t>
            </a:r>
            <a:r>
              <a:rPr sz="2700" spc="-5" dirty="0"/>
              <a:t>impossible.</a:t>
            </a:r>
            <a:endParaRPr sz="27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3103"/>
            <a:ext cx="5433695" cy="7329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734695">
              <a:lnSpc>
                <a:spcPct val="86400"/>
              </a:lnSpc>
            </a:pPr>
            <a:r>
              <a:rPr sz="2700" spc="-5" dirty="0">
                <a:latin typeface="Lucida Sans"/>
                <a:cs typeface="Lucida Sans"/>
              </a:rPr>
              <a:t>Othe</a:t>
            </a:r>
            <a:r>
              <a:rPr sz="2700" dirty="0">
                <a:latin typeface="Lucida Sans"/>
                <a:cs typeface="Lucida Sans"/>
              </a:rPr>
              <a:t>r</a:t>
            </a:r>
            <a:r>
              <a:rPr sz="2700" spc="-10" dirty="0">
                <a:latin typeface="Lucida Sans"/>
                <a:cs typeface="Lucida Sans"/>
              </a:rPr>
              <a:t> </a:t>
            </a:r>
            <a:r>
              <a:rPr sz="2700" spc="-5" dirty="0">
                <a:latin typeface="Lucida Sans"/>
                <a:cs typeface="Lucida Sans"/>
              </a:rPr>
              <a:t>optimization</a:t>
            </a:r>
            <a:r>
              <a:rPr sz="2700" dirty="0">
                <a:latin typeface="Lucida Sans"/>
                <a:cs typeface="Lucida Sans"/>
              </a:rPr>
              <a:t>s</a:t>
            </a:r>
            <a:r>
              <a:rPr sz="2700" spc="10" dirty="0">
                <a:latin typeface="Lucida Sans"/>
                <a:cs typeface="Lucida Sans"/>
              </a:rPr>
              <a:t> </a:t>
            </a:r>
            <a:r>
              <a:rPr sz="2700" spc="-5" dirty="0">
                <a:latin typeface="Lucida Sans"/>
                <a:cs typeface="Lucida Sans"/>
              </a:rPr>
              <a:t>ar</a:t>
            </a:r>
            <a:r>
              <a:rPr sz="2700" dirty="0">
                <a:latin typeface="Lucida Sans"/>
                <a:cs typeface="Lucida Sans"/>
              </a:rPr>
              <a:t>e</a:t>
            </a:r>
            <a:r>
              <a:rPr sz="2700" spc="-5" dirty="0">
                <a:latin typeface="Lucida Sans"/>
                <a:cs typeface="Lucida Sans"/>
              </a:rPr>
              <a:t> </a:t>
            </a:r>
            <a:r>
              <a:rPr sz="2700" i="1" spc="-5" dirty="0">
                <a:latin typeface="Lucida Sans"/>
                <a:cs typeface="Lucida Sans"/>
              </a:rPr>
              <a:t>too expensiv</a:t>
            </a:r>
            <a:r>
              <a:rPr sz="2700" i="1" dirty="0">
                <a:latin typeface="Lucida Sans"/>
                <a:cs typeface="Lucida Sans"/>
              </a:rPr>
              <a:t>e</a:t>
            </a:r>
            <a:r>
              <a:rPr sz="2700" dirty="0">
                <a:latin typeface="Lucida Sans"/>
                <a:cs typeface="Lucida Sans"/>
              </a:rPr>
              <a:t> </a:t>
            </a:r>
            <a:r>
              <a:rPr sz="2700" spc="-5" dirty="0">
                <a:latin typeface="Lucida Sans"/>
                <a:cs typeface="Lucida Sans"/>
              </a:rPr>
              <a:t>t</a:t>
            </a:r>
            <a:r>
              <a:rPr sz="2700" dirty="0">
                <a:latin typeface="Lucida Sans"/>
                <a:cs typeface="Lucida Sans"/>
              </a:rPr>
              <a:t>o</a:t>
            </a:r>
            <a:r>
              <a:rPr sz="2700" spc="-10" dirty="0">
                <a:latin typeface="Lucida Sans"/>
                <a:cs typeface="Lucida Sans"/>
              </a:rPr>
              <a:t> </a:t>
            </a:r>
            <a:r>
              <a:rPr sz="2700" spc="-5" dirty="0">
                <a:latin typeface="Lucida Sans"/>
                <a:cs typeface="Lucida Sans"/>
              </a:rPr>
              <a:t>d</a:t>
            </a:r>
            <a:r>
              <a:rPr sz="2700" dirty="0">
                <a:latin typeface="Lucida Sans"/>
                <a:cs typeface="Lucida Sans"/>
              </a:rPr>
              <a:t>o</a:t>
            </a:r>
            <a:r>
              <a:rPr sz="2700" spc="-5" dirty="0">
                <a:latin typeface="Lucida Sans"/>
                <a:cs typeface="Lucida Sans"/>
              </a:rPr>
              <a:t> </a:t>
            </a:r>
            <a:r>
              <a:rPr sz="2700" spc="-15" dirty="0">
                <a:latin typeface="Lucida Sans"/>
                <a:cs typeface="Lucida Sans"/>
              </a:rPr>
              <a:t>i</a:t>
            </a:r>
            <a:r>
              <a:rPr sz="2700" spc="-20" dirty="0">
                <a:latin typeface="Lucida Sans"/>
                <a:cs typeface="Lucida Sans"/>
              </a:rPr>
              <a:t>n</a:t>
            </a:r>
            <a:r>
              <a:rPr sz="2700" spc="-5" dirty="0">
                <a:latin typeface="Lucida Sans"/>
                <a:cs typeface="Lucida Sans"/>
              </a:rPr>
              <a:t> al</a:t>
            </a:r>
            <a:r>
              <a:rPr sz="2700" dirty="0">
                <a:latin typeface="Lucida Sans"/>
                <a:cs typeface="Lucida Sans"/>
              </a:rPr>
              <a:t>l</a:t>
            </a:r>
            <a:r>
              <a:rPr sz="2700" spc="-5" dirty="0">
                <a:latin typeface="Lucida Sans"/>
                <a:cs typeface="Lucida Sans"/>
              </a:rPr>
              <a:t> cases. Thes</a:t>
            </a:r>
            <a:r>
              <a:rPr sz="2700" dirty="0">
                <a:latin typeface="Lucida Sans"/>
                <a:cs typeface="Lucida Sans"/>
              </a:rPr>
              <a:t>e </a:t>
            </a:r>
            <a:r>
              <a:rPr sz="2700" spc="-20" dirty="0">
                <a:latin typeface="Lucida Sans"/>
                <a:cs typeface="Lucida Sans"/>
              </a:rPr>
              <a:t>involv</a:t>
            </a:r>
            <a:r>
              <a:rPr sz="2700" spc="-15" dirty="0">
                <a:latin typeface="Lucida Sans"/>
                <a:cs typeface="Lucida Sans"/>
              </a:rPr>
              <a:t>e</a:t>
            </a:r>
            <a:r>
              <a:rPr sz="2700" dirty="0">
                <a:latin typeface="Lucida Sans"/>
                <a:cs typeface="Lucida Sans"/>
              </a:rPr>
              <a:t> </a:t>
            </a:r>
            <a:r>
              <a:rPr sz="2700" spc="-25" dirty="0">
                <a:latin typeface="Lucida Sans"/>
                <a:cs typeface="Lucida Sans"/>
              </a:rPr>
              <a:t>NP</a:t>
            </a:r>
            <a:r>
              <a:rPr sz="2700" spc="-10" dirty="0">
                <a:latin typeface="Lucida Sans"/>
                <a:cs typeface="Lucida Sans"/>
              </a:rPr>
              <a:t>-</a:t>
            </a:r>
            <a:r>
              <a:rPr sz="2700" spc="-170" dirty="0">
                <a:latin typeface="Lucida Sans"/>
                <a:cs typeface="Lucida Sans"/>
              </a:rPr>
              <a:t> </a:t>
            </a:r>
            <a:r>
              <a:rPr sz="2700" spc="-5" dirty="0">
                <a:latin typeface="Lucida Sans"/>
                <a:cs typeface="Lucida Sans"/>
              </a:rPr>
              <a:t>co</a:t>
            </a:r>
            <a:r>
              <a:rPr sz="2700" spc="10" dirty="0">
                <a:latin typeface="Lucida Sans"/>
                <a:cs typeface="Lucida Sans"/>
              </a:rPr>
              <a:t>m</a:t>
            </a:r>
            <a:r>
              <a:rPr sz="2700" spc="-5" dirty="0">
                <a:latin typeface="Lucida Sans"/>
                <a:cs typeface="Lucida Sans"/>
              </a:rPr>
              <a:t>ple</a:t>
            </a:r>
            <a:r>
              <a:rPr sz="2700" spc="10" dirty="0">
                <a:latin typeface="Lucida Sans"/>
                <a:cs typeface="Lucida Sans"/>
              </a:rPr>
              <a:t>t</a:t>
            </a:r>
            <a:r>
              <a:rPr sz="2700" dirty="0">
                <a:latin typeface="Lucida Sans"/>
                <a:cs typeface="Lucida Sans"/>
              </a:rPr>
              <a:t>e </a:t>
            </a:r>
            <a:r>
              <a:rPr sz="2700" spc="-5" dirty="0">
                <a:latin typeface="Lucida Sans"/>
                <a:cs typeface="Lucida Sans"/>
              </a:rPr>
              <a:t>problems</a:t>
            </a:r>
            <a:r>
              <a:rPr sz="2700" dirty="0">
                <a:latin typeface="Lucida Sans"/>
                <a:cs typeface="Lucida Sans"/>
              </a:rPr>
              <a:t>,</a:t>
            </a:r>
            <a:r>
              <a:rPr sz="2700" spc="10" dirty="0">
                <a:latin typeface="Lucida Sans"/>
                <a:cs typeface="Lucida Sans"/>
              </a:rPr>
              <a:t> </a:t>
            </a:r>
            <a:r>
              <a:rPr sz="2700" spc="-5" dirty="0">
                <a:latin typeface="Lucida Sans"/>
                <a:cs typeface="Lucida Sans"/>
              </a:rPr>
              <a:t>believe</a:t>
            </a:r>
            <a:r>
              <a:rPr sz="2700" dirty="0">
                <a:latin typeface="Lucida Sans"/>
                <a:cs typeface="Lucida Sans"/>
              </a:rPr>
              <a:t>d</a:t>
            </a:r>
            <a:r>
              <a:rPr sz="2700" spc="5" dirty="0">
                <a:latin typeface="Lucida Sans"/>
                <a:cs typeface="Lucida Sans"/>
              </a:rPr>
              <a:t> </a:t>
            </a:r>
            <a:r>
              <a:rPr sz="2700" spc="-5" dirty="0">
                <a:latin typeface="Lucida Sans"/>
                <a:cs typeface="Lucida Sans"/>
              </a:rPr>
              <a:t>t</a:t>
            </a:r>
            <a:r>
              <a:rPr sz="2700" dirty="0">
                <a:latin typeface="Lucida Sans"/>
                <a:cs typeface="Lucida Sans"/>
              </a:rPr>
              <a:t>o</a:t>
            </a:r>
            <a:r>
              <a:rPr sz="2700" spc="-5" dirty="0">
                <a:latin typeface="Lucida Sans"/>
                <a:cs typeface="Lucida Sans"/>
              </a:rPr>
              <a:t> be inherentl</a:t>
            </a:r>
            <a:r>
              <a:rPr sz="2700" dirty="0">
                <a:latin typeface="Lucida Sans"/>
                <a:cs typeface="Lucida Sans"/>
              </a:rPr>
              <a:t>y</a:t>
            </a:r>
            <a:r>
              <a:rPr sz="2700" spc="-5" dirty="0">
                <a:latin typeface="Lucida Sans"/>
                <a:cs typeface="Lucida Sans"/>
              </a:rPr>
              <a:t> exponential.</a:t>
            </a:r>
            <a:endParaRPr sz="2700" dirty="0">
              <a:latin typeface="Lucida Sans"/>
              <a:cs typeface="Lucida Sans"/>
            </a:endParaRPr>
          </a:p>
          <a:p>
            <a:pPr marL="12700" marR="182245">
              <a:lnSpc>
                <a:spcPts val="2800"/>
              </a:lnSpc>
              <a:spcBef>
                <a:spcPts val="25"/>
              </a:spcBef>
            </a:pPr>
            <a:r>
              <a:rPr sz="2700" spc="-20" dirty="0">
                <a:latin typeface="Lucida Sans"/>
                <a:cs typeface="Lucida Sans"/>
              </a:rPr>
              <a:t>As</a:t>
            </a:r>
            <a:r>
              <a:rPr sz="2700" spc="-25" dirty="0">
                <a:latin typeface="Lucida Sans"/>
                <a:cs typeface="Lucida Sans"/>
              </a:rPr>
              <a:t>s</a:t>
            </a:r>
            <a:r>
              <a:rPr sz="2700" spc="-5" dirty="0">
                <a:latin typeface="Lucida Sans"/>
                <a:cs typeface="Lucida Sans"/>
              </a:rPr>
              <a:t>i</a:t>
            </a:r>
            <a:r>
              <a:rPr sz="2700" spc="-15" dirty="0">
                <a:latin typeface="Lucida Sans"/>
                <a:cs typeface="Lucida Sans"/>
              </a:rPr>
              <a:t>gni</a:t>
            </a:r>
            <a:r>
              <a:rPr sz="2700" spc="-30" dirty="0">
                <a:latin typeface="Lucida Sans"/>
                <a:cs typeface="Lucida Sans"/>
              </a:rPr>
              <a:t>n</a:t>
            </a:r>
            <a:r>
              <a:rPr sz="2700" spc="-20" dirty="0">
                <a:latin typeface="Lucida Sans"/>
                <a:cs typeface="Lucida Sans"/>
              </a:rPr>
              <a:t>g</a:t>
            </a:r>
            <a:r>
              <a:rPr sz="2700" spc="-5" dirty="0">
                <a:latin typeface="Lucida Sans"/>
                <a:cs typeface="Lucida Sans"/>
              </a:rPr>
              <a:t> </a:t>
            </a:r>
            <a:r>
              <a:rPr sz="2700" dirty="0">
                <a:latin typeface="Lucida Sans"/>
                <a:cs typeface="Lucida Sans"/>
              </a:rPr>
              <a:t>registers</a:t>
            </a:r>
            <a:r>
              <a:rPr sz="2700" spc="-10" dirty="0">
                <a:latin typeface="Lucida Sans"/>
                <a:cs typeface="Lucida Sans"/>
              </a:rPr>
              <a:t> </a:t>
            </a:r>
            <a:r>
              <a:rPr sz="2700" dirty="0">
                <a:latin typeface="Lucida Sans"/>
                <a:cs typeface="Lucida Sans"/>
              </a:rPr>
              <a:t>to</a:t>
            </a:r>
            <a:r>
              <a:rPr sz="2700" spc="-5" dirty="0">
                <a:latin typeface="Lucida Sans"/>
                <a:cs typeface="Lucida Sans"/>
              </a:rPr>
              <a:t> </a:t>
            </a:r>
            <a:r>
              <a:rPr sz="2700" spc="-20" dirty="0">
                <a:latin typeface="Lucida Sans"/>
                <a:cs typeface="Lucida Sans"/>
              </a:rPr>
              <a:t>v</a:t>
            </a:r>
            <a:r>
              <a:rPr sz="2700" spc="-5" dirty="0">
                <a:latin typeface="Lucida Sans"/>
                <a:cs typeface="Lucida Sans"/>
              </a:rPr>
              <a:t>a</a:t>
            </a:r>
            <a:r>
              <a:rPr sz="2700" dirty="0">
                <a:latin typeface="Lucida Sans"/>
                <a:cs typeface="Lucida Sans"/>
              </a:rPr>
              <a:t>ria</a:t>
            </a:r>
            <a:r>
              <a:rPr sz="2700" spc="-10" dirty="0">
                <a:latin typeface="Lucida Sans"/>
                <a:cs typeface="Lucida Sans"/>
              </a:rPr>
              <a:t>b</a:t>
            </a:r>
            <a:r>
              <a:rPr sz="2700" dirty="0">
                <a:latin typeface="Lucida Sans"/>
                <a:cs typeface="Lucida Sans"/>
              </a:rPr>
              <a:t>les </a:t>
            </a:r>
            <a:r>
              <a:rPr sz="2700" spc="-5" dirty="0">
                <a:latin typeface="Lucida Sans"/>
                <a:cs typeface="Lucida Sans"/>
              </a:rPr>
              <a:t>i</a:t>
            </a:r>
            <a:r>
              <a:rPr sz="2700" spc="-15" dirty="0">
                <a:latin typeface="Lucida Sans"/>
                <a:cs typeface="Lucida Sans"/>
              </a:rPr>
              <a:t>s</a:t>
            </a:r>
            <a:r>
              <a:rPr sz="2700" spc="-5" dirty="0">
                <a:latin typeface="Lucida Sans"/>
                <a:cs typeface="Lucida Sans"/>
              </a:rPr>
              <a:t> a</a:t>
            </a:r>
            <a:r>
              <a:rPr sz="2700" spc="-20" dirty="0">
                <a:latin typeface="Lucida Sans"/>
                <a:cs typeface="Lucida Sans"/>
              </a:rPr>
              <a:t>n</a:t>
            </a:r>
            <a:r>
              <a:rPr sz="2700" dirty="0">
                <a:latin typeface="Lucida Sans"/>
                <a:cs typeface="Lucida Sans"/>
              </a:rPr>
              <a:t> </a:t>
            </a:r>
            <a:r>
              <a:rPr sz="2700" spc="-5" dirty="0">
                <a:latin typeface="Lucida Sans"/>
                <a:cs typeface="Lucida Sans"/>
              </a:rPr>
              <a:t>exa</a:t>
            </a:r>
            <a:r>
              <a:rPr sz="2700" spc="-30" dirty="0">
                <a:latin typeface="Lucida Sans"/>
                <a:cs typeface="Lucida Sans"/>
              </a:rPr>
              <a:t>m</a:t>
            </a:r>
            <a:r>
              <a:rPr sz="2700" spc="-5" dirty="0">
                <a:latin typeface="Lucida Sans"/>
                <a:cs typeface="Lucida Sans"/>
              </a:rPr>
              <a:t>pl</a:t>
            </a:r>
            <a:r>
              <a:rPr sz="2700" dirty="0">
                <a:latin typeface="Lucida Sans"/>
                <a:cs typeface="Lucida Sans"/>
              </a:rPr>
              <a:t>e</a:t>
            </a:r>
            <a:r>
              <a:rPr sz="2700" spc="-5" dirty="0">
                <a:latin typeface="Lucida Sans"/>
                <a:cs typeface="Lucida Sans"/>
              </a:rPr>
              <a:t> o</a:t>
            </a:r>
            <a:r>
              <a:rPr sz="2700" spc="-10" dirty="0">
                <a:latin typeface="Lucida Sans"/>
                <a:cs typeface="Lucida Sans"/>
              </a:rPr>
              <a:t>f</a:t>
            </a:r>
            <a:r>
              <a:rPr sz="2700" spc="-5" dirty="0">
                <a:latin typeface="Lucida Sans"/>
                <a:cs typeface="Lucida Sans"/>
              </a:rPr>
              <a:t> a</a:t>
            </a:r>
            <a:r>
              <a:rPr sz="2700" spc="-20" dirty="0">
                <a:latin typeface="Lucida Sans"/>
                <a:cs typeface="Lucida Sans"/>
              </a:rPr>
              <a:t>n</a:t>
            </a:r>
            <a:r>
              <a:rPr sz="2700" dirty="0">
                <a:latin typeface="Lucida Sans"/>
                <a:cs typeface="Lucida Sans"/>
              </a:rPr>
              <a:t> </a:t>
            </a:r>
            <a:r>
              <a:rPr sz="2700" spc="-25" dirty="0">
                <a:latin typeface="Lucida Sans"/>
                <a:cs typeface="Lucida Sans"/>
              </a:rPr>
              <a:t>NP</a:t>
            </a:r>
            <a:r>
              <a:rPr sz="2700" dirty="0">
                <a:latin typeface="Lucida Sans"/>
                <a:cs typeface="Lucida Sans"/>
              </a:rPr>
              <a:t>- </a:t>
            </a:r>
            <a:r>
              <a:rPr sz="2700" spc="-5" dirty="0">
                <a:latin typeface="Lucida Sans"/>
                <a:cs typeface="Lucida Sans"/>
              </a:rPr>
              <a:t>complet</a:t>
            </a:r>
            <a:r>
              <a:rPr sz="2700" dirty="0">
                <a:latin typeface="Lucida Sans"/>
                <a:cs typeface="Lucida Sans"/>
              </a:rPr>
              <a:t>e </a:t>
            </a:r>
            <a:r>
              <a:rPr sz="2700" spc="-5" dirty="0">
                <a:latin typeface="Lucida Sans"/>
                <a:cs typeface="Lucida Sans"/>
              </a:rPr>
              <a:t>problem.</a:t>
            </a:r>
            <a:endParaRPr sz="2700" dirty="0">
              <a:latin typeface="Lucida Sans"/>
              <a:cs typeface="Lucida Sans"/>
            </a:endParaRPr>
          </a:p>
          <a:p>
            <a:pPr marL="12700" marR="74930">
              <a:lnSpc>
                <a:spcPct val="86400"/>
              </a:lnSpc>
              <a:spcBef>
                <a:spcPts val="780"/>
              </a:spcBef>
            </a:pPr>
            <a:r>
              <a:rPr sz="2700" spc="-5" dirty="0">
                <a:latin typeface="Lucida Sans"/>
                <a:cs typeface="Lucida Sans"/>
              </a:rPr>
              <a:t>Optimizatio</a:t>
            </a:r>
            <a:r>
              <a:rPr sz="2700" dirty="0">
                <a:latin typeface="Lucida Sans"/>
                <a:cs typeface="Lucida Sans"/>
              </a:rPr>
              <a:t>n</a:t>
            </a:r>
            <a:r>
              <a:rPr sz="2700" spc="-10" dirty="0">
                <a:latin typeface="Lucida Sans"/>
                <a:cs typeface="Lucida Sans"/>
              </a:rPr>
              <a:t> </a:t>
            </a:r>
            <a:r>
              <a:rPr sz="2700" spc="-5" dirty="0">
                <a:latin typeface="Lucida Sans"/>
                <a:cs typeface="Lucida Sans"/>
              </a:rPr>
              <a:t>ca</a:t>
            </a:r>
            <a:r>
              <a:rPr sz="2700" dirty="0">
                <a:latin typeface="Lucida Sans"/>
                <a:cs typeface="Lucida Sans"/>
              </a:rPr>
              <a:t>n </a:t>
            </a:r>
            <a:r>
              <a:rPr sz="2700" spc="-5" dirty="0">
                <a:latin typeface="Lucida Sans"/>
                <a:cs typeface="Lucida Sans"/>
              </a:rPr>
              <a:t>b</a:t>
            </a:r>
            <a:r>
              <a:rPr sz="2700" dirty="0">
                <a:latin typeface="Lucida Sans"/>
                <a:cs typeface="Lucida Sans"/>
              </a:rPr>
              <a:t>e </a:t>
            </a:r>
            <a:r>
              <a:rPr sz="2700" spc="-5" dirty="0">
                <a:latin typeface="Lucida Sans"/>
                <a:cs typeface="Lucida Sans"/>
              </a:rPr>
              <a:t>complex</a:t>
            </a:r>
            <a:r>
              <a:rPr sz="2700" dirty="0">
                <a:latin typeface="Lucida Sans"/>
                <a:cs typeface="Lucida Sans"/>
              </a:rPr>
              <a:t>; </a:t>
            </a:r>
            <a:r>
              <a:rPr sz="2700" spc="-5" dirty="0">
                <a:latin typeface="Lucida Sans"/>
                <a:cs typeface="Lucida Sans"/>
              </a:rPr>
              <a:t>it </a:t>
            </a:r>
            <a:r>
              <a:rPr sz="2700" dirty="0">
                <a:latin typeface="Lucida Sans"/>
                <a:cs typeface="Lucida Sans"/>
              </a:rPr>
              <a:t>may</a:t>
            </a:r>
            <a:r>
              <a:rPr sz="2700" spc="-5" dirty="0">
                <a:latin typeface="Lucida Sans"/>
                <a:cs typeface="Lucida Sans"/>
              </a:rPr>
              <a:t> </a:t>
            </a:r>
            <a:r>
              <a:rPr sz="2700" spc="-20" dirty="0">
                <a:latin typeface="Lucida Sans"/>
                <a:cs typeface="Lucida Sans"/>
              </a:rPr>
              <a:t>involv</a:t>
            </a:r>
            <a:r>
              <a:rPr sz="2700" spc="-15" dirty="0">
                <a:latin typeface="Lucida Sans"/>
                <a:cs typeface="Lucida Sans"/>
              </a:rPr>
              <a:t>e</a:t>
            </a:r>
            <a:r>
              <a:rPr sz="2700" spc="5" dirty="0">
                <a:latin typeface="Lucida Sans"/>
                <a:cs typeface="Lucida Sans"/>
              </a:rPr>
              <a:t> </a:t>
            </a:r>
            <a:r>
              <a:rPr sz="2700" spc="-20" dirty="0">
                <a:latin typeface="Lucida Sans"/>
                <a:cs typeface="Lucida Sans"/>
              </a:rPr>
              <a:t>numerous</a:t>
            </a:r>
            <a:r>
              <a:rPr sz="2700" spc="-10" dirty="0">
                <a:latin typeface="Lucida Sans"/>
                <a:cs typeface="Lucida Sans"/>
              </a:rPr>
              <a:t> </a:t>
            </a:r>
            <a:r>
              <a:rPr sz="2700" dirty="0">
                <a:latin typeface="Lucida Sans"/>
                <a:cs typeface="Lucida Sans"/>
              </a:rPr>
              <a:t>subphases,</a:t>
            </a:r>
            <a:r>
              <a:rPr sz="2700" spc="-15" dirty="0">
                <a:latin typeface="Lucida Sans"/>
                <a:cs typeface="Lucida Sans"/>
              </a:rPr>
              <a:t> </a:t>
            </a:r>
            <a:r>
              <a:rPr sz="2700" spc="-20" dirty="0">
                <a:latin typeface="Lucida Sans"/>
                <a:cs typeface="Lucida Sans"/>
              </a:rPr>
              <a:t>which</a:t>
            </a:r>
            <a:r>
              <a:rPr sz="2700" spc="-15" dirty="0">
                <a:latin typeface="Lucida Sans"/>
                <a:cs typeface="Lucida Sans"/>
              </a:rPr>
              <a:t> </a:t>
            </a:r>
            <a:r>
              <a:rPr sz="2700" dirty="0">
                <a:latin typeface="Lucida Sans"/>
                <a:cs typeface="Lucida Sans"/>
              </a:rPr>
              <a:t>may</a:t>
            </a:r>
            <a:r>
              <a:rPr sz="2700" spc="-10" dirty="0">
                <a:latin typeface="Lucida Sans"/>
                <a:cs typeface="Lucida Sans"/>
              </a:rPr>
              <a:t> </a:t>
            </a:r>
            <a:r>
              <a:rPr sz="2700" dirty="0">
                <a:latin typeface="Lucida Sans"/>
                <a:cs typeface="Lucida Sans"/>
              </a:rPr>
              <a:t>need</a:t>
            </a:r>
            <a:r>
              <a:rPr sz="2700" spc="-15" dirty="0">
                <a:latin typeface="Lucida Sans"/>
                <a:cs typeface="Lucida Sans"/>
              </a:rPr>
              <a:t> </a:t>
            </a:r>
            <a:r>
              <a:rPr sz="2700" spc="-5" dirty="0">
                <a:latin typeface="Lucida Sans"/>
                <a:cs typeface="Lucida Sans"/>
              </a:rPr>
              <a:t>to b</a:t>
            </a:r>
            <a:r>
              <a:rPr sz="2700" dirty="0">
                <a:latin typeface="Lucida Sans"/>
                <a:cs typeface="Lucida Sans"/>
              </a:rPr>
              <a:t>e</a:t>
            </a:r>
            <a:r>
              <a:rPr sz="2700" spc="-5" dirty="0">
                <a:latin typeface="Lucida Sans"/>
                <a:cs typeface="Lucida Sans"/>
              </a:rPr>
              <a:t> applie</a:t>
            </a:r>
            <a:r>
              <a:rPr sz="2700" dirty="0">
                <a:latin typeface="Lucida Sans"/>
                <a:cs typeface="Lucida Sans"/>
              </a:rPr>
              <a:t>d</a:t>
            </a:r>
            <a:r>
              <a:rPr sz="2700" spc="-5" dirty="0">
                <a:latin typeface="Lucida Sans"/>
                <a:cs typeface="Lucida Sans"/>
              </a:rPr>
              <a:t> </a:t>
            </a:r>
            <a:r>
              <a:rPr sz="2700" dirty="0">
                <a:latin typeface="Lucida Sans"/>
                <a:cs typeface="Lucida Sans"/>
              </a:rPr>
              <a:t>more</a:t>
            </a:r>
            <a:r>
              <a:rPr sz="2700" spc="-15" dirty="0">
                <a:latin typeface="Lucida Sans"/>
                <a:cs typeface="Lucida Sans"/>
              </a:rPr>
              <a:t> </a:t>
            </a:r>
            <a:r>
              <a:rPr sz="2700" spc="-20" dirty="0">
                <a:latin typeface="Lucida Sans"/>
                <a:cs typeface="Lucida Sans"/>
              </a:rPr>
              <a:t>than</a:t>
            </a:r>
            <a:r>
              <a:rPr sz="2700" spc="-5" dirty="0">
                <a:latin typeface="Lucida Sans"/>
                <a:cs typeface="Lucida Sans"/>
              </a:rPr>
              <a:t> once.</a:t>
            </a:r>
            <a:endParaRPr sz="2700" dirty="0">
              <a:latin typeface="Lucida Sans"/>
              <a:cs typeface="Lucida Sans"/>
            </a:endParaRPr>
          </a:p>
          <a:p>
            <a:pPr marL="12700" marR="23495">
              <a:lnSpc>
                <a:spcPts val="2810"/>
              </a:lnSpc>
              <a:spcBef>
                <a:spcPts val="810"/>
              </a:spcBef>
            </a:pPr>
            <a:r>
              <a:rPr sz="2700" dirty="0">
                <a:latin typeface="Lucida Sans"/>
                <a:cs typeface="Lucida Sans"/>
              </a:rPr>
              <a:t>Optimizations</a:t>
            </a:r>
            <a:r>
              <a:rPr sz="2700" spc="-100" dirty="0">
                <a:latin typeface="Lucida Sans"/>
                <a:cs typeface="Lucida Sans"/>
              </a:rPr>
              <a:t> </a:t>
            </a:r>
            <a:r>
              <a:rPr sz="2700" dirty="0">
                <a:latin typeface="Lucida Sans"/>
                <a:cs typeface="Lucida Sans"/>
              </a:rPr>
              <a:t>may</a:t>
            </a:r>
            <a:r>
              <a:rPr sz="2700" spc="-95" dirty="0">
                <a:latin typeface="Lucida Sans"/>
                <a:cs typeface="Lucida Sans"/>
              </a:rPr>
              <a:t> </a:t>
            </a:r>
            <a:r>
              <a:rPr sz="2700" spc="-5" dirty="0">
                <a:latin typeface="Lucida Sans"/>
                <a:cs typeface="Lucida Sans"/>
              </a:rPr>
              <a:t>b</a:t>
            </a:r>
            <a:r>
              <a:rPr sz="2700" dirty="0">
                <a:latin typeface="Lucida Sans"/>
                <a:cs typeface="Lucida Sans"/>
              </a:rPr>
              <a:t>e</a:t>
            </a:r>
            <a:r>
              <a:rPr sz="2700" spc="-90" dirty="0">
                <a:latin typeface="Lucida Sans"/>
                <a:cs typeface="Lucida Sans"/>
              </a:rPr>
              <a:t> </a:t>
            </a:r>
            <a:r>
              <a:rPr sz="2700" spc="-5" dirty="0">
                <a:latin typeface="Lucida Sans"/>
                <a:cs typeface="Lucida Sans"/>
              </a:rPr>
              <a:t>turne</a:t>
            </a:r>
            <a:r>
              <a:rPr sz="2700" dirty="0">
                <a:latin typeface="Lucida Sans"/>
                <a:cs typeface="Lucida Sans"/>
              </a:rPr>
              <a:t>d</a:t>
            </a:r>
            <a:r>
              <a:rPr sz="2700" spc="-90" dirty="0">
                <a:latin typeface="Lucida Sans"/>
                <a:cs typeface="Lucida Sans"/>
              </a:rPr>
              <a:t> </a:t>
            </a:r>
            <a:r>
              <a:rPr sz="2700" spc="-20" dirty="0">
                <a:latin typeface="Lucida Sans"/>
                <a:cs typeface="Lucida Sans"/>
              </a:rPr>
              <a:t>off</a:t>
            </a:r>
            <a:r>
              <a:rPr sz="2700" spc="-15" dirty="0">
                <a:latin typeface="Lucida Sans"/>
                <a:cs typeface="Lucida Sans"/>
              </a:rPr>
              <a:t> </a:t>
            </a:r>
            <a:r>
              <a:rPr sz="2700" spc="-5" dirty="0">
                <a:latin typeface="Lucida Sans"/>
                <a:cs typeface="Lucida Sans"/>
              </a:rPr>
              <a:t>t</a:t>
            </a:r>
            <a:r>
              <a:rPr sz="2700" dirty="0">
                <a:latin typeface="Lucida Sans"/>
                <a:cs typeface="Lucida Sans"/>
              </a:rPr>
              <a:t>o </a:t>
            </a:r>
            <a:r>
              <a:rPr sz="2700" spc="-5" dirty="0">
                <a:latin typeface="Lucida Sans"/>
                <a:cs typeface="Lucida Sans"/>
              </a:rPr>
              <a:t>spee</a:t>
            </a:r>
            <a:r>
              <a:rPr sz="2700" dirty="0">
                <a:latin typeface="Lucida Sans"/>
                <a:cs typeface="Lucida Sans"/>
              </a:rPr>
              <a:t>d</a:t>
            </a:r>
            <a:r>
              <a:rPr sz="2700" spc="-10" dirty="0">
                <a:latin typeface="Lucida Sans"/>
                <a:cs typeface="Lucida Sans"/>
              </a:rPr>
              <a:t> </a:t>
            </a:r>
            <a:r>
              <a:rPr sz="2700" spc="-5" dirty="0">
                <a:latin typeface="Lucida Sans"/>
                <a:cs typeface="Lucida Sans"/>
              </a:rPr>
              <a:t>translation.</a:t>
            </a:r>
            <a:endParaRPr sz="2700" dirty="0">
              <a:latin typeface="Lucida Sans"/>
              <a:cs typeface="Lucida Sans"/>
            </a:endParaRPr>
          </a:p>
          <a:p>
            <a:pPr marL="12700">
              <a:lnSpc>
                <a:spcPts val="2550"/>
              </a:lnSpc>
            </a:pPr>
            <a:r>
              <a:rPr sz="2700" dirty="0">
                <a:latin typeface="Lucida Sans"/>
                <a:cs typeface="Lucida Sans"/>
              </a:rPr>
              <a:t>Nonetheless,</a:t>
            </a:r>
            <a:r>
              <a:rPr sz="2700" spc="-20" dirty="0">
                <a:latin typeface="Lucida Sans"/>
                <a:cs typeface="Lucida Sans"/>
              </a:rPr>
              <a:t> </a:t>
            </a:r>
            <a:r>
              <a:rPr sz="2700" dirty="0">
                <a:latin typeface="Lucida Sans"/>
                <a:cs typeface="Lucida Sans"/>
              </a:rPr>
              <a:t>a</a:t>
            </a:r>
            <a:r>
              <a:rPr sz="2700" spc="-5" dirty="0">
                <a:latin typeface="Lucida Sans"/>
                <a:cs typeface="Lucida Sans"/>
              </a:rPr>
              <a:t> </a:t>
            </a:r>
            <a:r>
              <a:rPr sz="2700" spc="-15" dirty="0">
                <a:latin typeface="Lucida Sans"/>
                <a:cs typeface="Lucida Sans"/>
              </a:rPr>
              <a:t>well </a:t>
            </a:r>
            <a:r>
              <a:rPr sz="2700" spc="-5" dirty="0">
                <a:latin typeface="Lucida Sans"/>
                <a:cs typeface="Lucida Sans"/>
              </a:rPr>
              <a:t>designed</a:t>
            </a:r>
            <a:endParaRPr sz="2700" dirty="0">
              <a:latin typeface="Lucida Sans"/>
              <a:cs typeface="Lucida Sans"/>
            </a:endParaRPr>
          </a:p>
          <a:p>
            <a:pPr marL="12700" marR="5080">
              <a:lnSpc>
                <a:spcPct val="86500"/>
              </a:lnSpc>
              <a:spcBef>
                <a:spcPts val="215"/>
              </a:spcBef>
            </a:pPr>
            <a:r>
              <a:rPr sz="2700" spc="-5" dirty="0">
                <a:latin typeface="Lucida Sans"/>
                <a:cs typeface="Lucida Sans"/>
              </a:rPr>
              <a:t>optimize</a:t>
            </a:r>
            <a:r>
              <a:rPr sz="2700" dirty="0">
                <a:latin typeface="Lucida Sans"/>
                <a:cs typeface="Lucida Sans"/>
              </a:rPr>
              <a:t>r</a:t>
            </a:r>
            <a:r>
              <a:rPr sz="2700" spc="-240" dirty="0">
                <a:latin typeface="Lucida Sans"/>
                <a:cs typeface="Lucida Sans"/>
              </a:rPr>
              <a:t> </a:t>
            </a:r>
            <a:r>
              <a:rPr sz="2700" spc="-5" dirty="0">
                <a:latin typeface="Lucida Sans"/>
                <a:cs typeface="Lucida Sans"/>
              </a:rPr>
              <a:t>ca</a:t>
            </a:r>
            <a:r>
              <a:rPr sz="2700" dirty="0">
                <a:latin typeface="Lucida Sans"/>
                <a:cs typeface="Lucida Sans"/>
              </a:rPr>
              <a:t>n</a:t>
            </a:r>
            <a:r>
              <a:rPr sz="2700" spc="-245" dirty="0">
                <a:latin typeface="Lucida Sans"/>
                <a:cs typeface="Lucida Sans"/>
              </a:rPr>
              <a:t> </a:t>
            </a:r>
            <a:r>
              <a:rPr sz="2700" spc="-15" dirty="0">
                <a:latin typeface="Lucida Sans"/>
                <a:cs typeface="Lucida Sans"/>
              </a:rPr>
              <a:t>significantly</a:t>
            </a:r>
            <a:r>
              <a:rPr sz="2700" spc="-260" dirty="0">
                <a:latin typeface="Lucida Sans"/>
                <a:cs typeface="Lucida Sans"/>
              </a:rPr>
              <a:t> </a:t>
            </a:r>
            <a:r>
              <a:rPr sz="2700" dirty="0">
                <a:latin typeface="Lucida Sans"/>
                <a:cs typeface="Lucida Sans"/>
              </a:rPr>
              <a:t>speed </a:t>
            </a:r>
            <a:r>
              <a:rPr sz="2700" spc="-10" dirty="0">
                <a:latin typeface="Lucida Sans"/>
                <a:cs typeface="Lucida Sans"/>
              </a:rPr>
              <a:t>pro</a:t>
            </a:r>
            <a:r>
              <a:rPr sz="2700" spc="10" dirty="0">
                <a:latin typeface="Lucida Sans"/>
                <a:cs typeface="Lucida Sans"/>
              </a:rPr>
              <a:t>g</a:t>
            </a:r>
            <a:r>
              <a:rPr sz="2700" spc="-5" dirty="0">
                <a:latin typeface="Lucida Sans"/>
                <a:cs typeface="Lucida Sans"/>
              </a:rPr>
              <a:t>ra</a:t>
            </a:r>
            <a:r>
              <a:rPr sz="2700" dirty="0">
                <a:latin typeface="Lucida Sans"/>
                <a:cs typeface="Lucida Sans"/>
              </a:rPr>
              <a:t>m </a:t>
            </a:r>
            <a:r>
              <a:rPr sz="2700" spc="-5" dirty="0">
                <a:latin typeface="Lucida Sans"/>
                <a:cs typeface="Lucida Sans"/>
              </a:rPr>
              <a:t>ex</a:t>
            </a:r>
            <a:r>
              <a:rPr sz="2700" spc="5" dirty="0">
                <a:latin typeface="Lucida Sans"/>
                <a:cs typeface="Lucida Sans"/>
              </a:rPr>
              <a:t>e</a:t>
            </a:r>
            <a:r>
              <a:rPr sz="2700" spc="-25" dirty="0">
                <a:latin typeface="Lucida Sans"/>
                <a:cs typeface="Lucida Sans"/>
              </a:rPr>
              <a:t>cu</a:t>
            </a:r>
            <a:r>
              <a:rPr sz="2700" dirty="0">
                <a:latin typeface="Lucida Sans"/>
                <a:cs typeface="Lucida Sans"/>
              </a:rPr>
              <a:t>t</a:t>
            </a:r>
            <a:r>
              <a:rPr sz="2700" spc="-5" dirty="0">
                <a:latin typeface="Lucida Sans"/>
                <a:cs typeface="Lucida Sans"/>
              </a:rPr>
              <a:t>io</a:t>
            </a:r>
            <a:r>
              <a:rPr sz="2700" dirty="0">
                <a:latin typeface="Lucida Sans"/>
                <a:cs typeface="Lucida Sans"/>
              </a:rPr>
              <a:t>n </a:t>
            </a:r>
            <a:r>
              <a:rPr sz="2700" spc="-10" dirty="0">
                <a:latin typeface="Lucida Sans"/>
                <a:cs typeface="Lucida Sans"/>
              </a:rPr>
              <a:t>by </a:t>
            </a:r>
            <a:r>
              <a:rPr sz="2700" dirty="0">
                <a:latin typeface="Lucida Sans"/>
                <a:cs typeface="Lucida Sans"/>
              </a:rPr>
              <a:t>simplifying,</a:t>
            </a:r>
            <a:r>
              <a:rPr sz="2700" spc="-10" dirty="0">
                <a:latin typeface="Lucida Sans"/>
                <a:cs typeface="Lucida Sans"/>
              </a:rPr>
              <a:t> </a:t>
            </a:r>
            <a:r>
              <a:rPr sz="2700" spc="-20" dirty="0">
                <a:latin typeface="Lucida Sans"/>
                <a:cs typeface="Lucida Sans"/>
              </a:rPr>
              <a:t>moving</a:t>
            </a:r>
            <a:r>
              <a:rPr sz="2700" spc="-5" dirty="0">
                <a:latin typeface="Lucida Sans"/>
                <a:cs typeface="Lucida Sans"/>
              </a:rPr>
              <a:t> or </a:t>
            </a:r>
            <a:r>
              <a:rPr sz="2700" spc="-20" dirty="0">
                <a:latin typeface="Lucida Sans"/>
                <a:cs typeface="Lucida Sans"/>
              </a:rPr>
              <a:t>eliminating</a:t>
            </a:r>
            <a:r>
              <a:rPr sz="2700" spc="5" dirty="0">
                <a:latin typeface="Lucida Sans"/>
                <a:cs typeface="Lucida Sans"/>
              </a:rPr>
              <a:t> </a:t>
            </a:r>
            <a:r>
              <a:rPr sz="2700" dirty="0">
                <a:latin typeface="Lucida Sans"/>
                <a:cs typeface="Lucida Sans"/>
              </a:rPr>
              <a:t>unneeded </a:t>
            </a:r>
            <a:r>
              <a:rPr sz="2700" spc="-5" dirty="0">
                <a:latin typeface="Lucida Sans"/>
                <a:cs typeface="Lucida Sans"/>
              </a:rPr>
              <a:t>computations.</a:t>
            </a:r>
            <a:endParaRPr sz="27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32</a:t>
            </a:fld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Cod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25" dirty="0">
                <a:solidFill>
                  <a:srgbClr val="FF0000"/>
                </a:solidFill>
              </a:rPr>
              <a:t>Ge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spc="-20" dirty="0">
                <a:solidFill>
                  <a:srgbClr val="FF0000"/>
                </a:solidFill>
              </a:rPr>
              <a:t>er</a:t>
            </a:r>
            <a:r>
              <a:rPr spc="-5" dirty="0">
                <a:solidFill>
                  <a:srgbClr val="FF0000"/>
                </a:solidFill>
              </a:rPr>
              <a:t>ato</a:t>
            </a:r>
            <a:r>
              <a:rPr spc="-20" dirty="0">
                <a:solidFill>
                  <a:srgbClr val="FF0000"/>
                </a:solidFill>
              </a:rPr>
              <a:t>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175995" y="9546159"/>
            <a:ext cx="15049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latin typeface="Arial"/>
                <a:cs typeface="Arial"/>
              </a:rPr>
              <a:t>30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58888" y="1672931"/>
            <a:ext cx="5431790" cy="7061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000"/>
              </a:lnSpc>
            </a:pPr>
            <a:r>
              <a:rPr sz="2800" spc="-15" dirty="0">
                <a:latin typeface="Lucida Sans"/>
                <a:cs typeface="Lucida Sans"/>
              </a:rPr>
              <a:t>IR </a:t>
            </a:r>
            <a:r>
              <a:rPr sz="2800" spc="-20" dirty="0">
                <a:latin typeface="Lucida Sans"/>
                <a:cs typeface="Lucida Sans"/>
              </a:rPr>
              <a:t>code </a:t>
            </a:r>
            <a:r>
              <a:rPr sz="2800" spc="-25" dirty="0">
                <a:latin typeface="Lucida Sans"/>
                <a:cs typeface="Lucida Sans"/>
              </a:rPr>
              <a:t>produce</a:t>
            </a:r>
            <a:r>
              <a:rPr sz="2800" spc="-20" dirty="0">
                <a:latin typeface="Lucida Sans"/>
                <a:cs typeface="Lucida Sans"/>
              </a:rPr>
              <a:t>d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</a:t>
            </a:r>
            <a:r>
              <a:rPr sz="2800" spc="-15" dirty="0">
                <a:latin typeface="Lucida Sans"/>
                <a:cs typeface="Lucida Sans"/>
              </a:rPr>
              <a:t>y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 translator</a:t>
            </a:r>
            <a:r>
              <a:rPr sz="2800" spc="-2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spc="-2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mapped</a:t>
            </a:r>
            <a:r>
              <a:rPr sz="2800" spc="-22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into</a:t>
            </a:r>
            <a:r>
              <a:rPr sz="2800" spc="-2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target</a:t>
            </a:r>
            <a:r>
              <a:rPr sz="2800" spc="-20" dirty="0">
                <a:latin typeface="Lucida Sans"/>
                <a:cs typeface="Lucida Sans"/>
              </a:rPr>
              <a:t> machine</a:t>
            </a:r>
            <a:r>
              <a:rPr sz="2800" spc="-15" dirty="0">
                <a:latin typeface="Lucida Sans"/>
                <a:cs typeface="Lucida Sans"/>
              </a:rPr>
              <a:t> co</a:t>
            </a:r>
            <a:r>
              <a:rPr sz="2800" spc="-25" dirty="0">
                <a:latin typeface="Lucida Sans"/>
                <a:cs typeface="Lucida Sans"/>
              </a:rPr>
              <a:t>d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</a:t>
            </a:r>
            <a:r>
              <a:rPr sz="2800" spc="-15" dirty="0">
                <a:latin typeface="Lucida Sans"/>
                <a:cs typeface="Lucida Sans"/>
              </a:rPr>
              <a:t>y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t</a:t>
            </a:r>
            <a:r>
              <a:rPr sz="2800" spc="-20" dirty="0">
                <a:latin typeface="Lucida Sans"/>
                <a:cs typeface="Lucida Sans"/>
              </a:rPr>
              <a:t>he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code</a:t>
            </a:r>
            <a:r>
              <a:rPr sz="2800" spc="-15" dirty="0">
                <a:latin typeface="Lucida Sans"/>
                <a:cs typeface="Lucida Sans"/>
              </a:rPr>
              <a:t> generat</a:t>
            </a:r>
            <a:r>
              <a:rPr sz="2800" spc="-25" dirty="0">
                <a:latin typeface="Lucida Sans"/>
                <a:cs typeface="Lucida Sans"/>
              </a:rPr>
              <a:t>o</a:t>
            </a:r>
            <a:r>
              <a:rPr sz="2800" spc="-15" dirty="0">
                <a:latin typeface="Lucida Sans"/>
                <a:cs typeface="Lucida Sans"/>
              </a:rPr>
              <a:t>r.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Thi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phas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uses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detailed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informati</a:t>
            </a:r>
            <a:r>
              <a:rPr sz="2800" spc="-10" dirty="0">
                <a:latin typeface="Lucida Sans"/>
                <a:cs typeface="Lucida Sans"/>
              </a:rPr>
              <a:t>o</a:t>
            </a:r>
            <a:r>
              <a:rPr sz="2800" spc="-20" dirty="0">
                <a:latin typeface="Lucida Sans"/>
                <a:cs typeface="Lucida Sans"/>
              </a:rPr>
              <a:t>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about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 target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machine</a:t>
            </a:r>
            <a:r>
              <a:rPr sz="2800" spc="-1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and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includes machine-</a:t>
            </a:r>
            <a:r>
              <a:rPr sz="2800" spc="-18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specific</a:t>
            </a:r>
            <a:r>
              <a:rPr sz="2800" spc="-28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optimizations like</a:t>
            </a:r>
            <a:r>
              <a:rPr sz="2800" spc="-240" dirty="0">
                <a:latin typeface="Lucida Sans"/>
                <a:cs typeface="Lucida Sans"/>
              </a:rPr>
              <a:t> </a:t>
            </a:r>
            <a:r>
              <a:rPr sz="2950" i="1" spc="-145" dirty="0">
                <a:latin typeface="Lucida Sans"/>
                <a:cs typeface="Lucida Sans"/>
              </a:rPr>
              <a:t>r</a:t>
            </a:r>
            <a:r>
              <a:rPr sz="2950" i="1" spc="-175" dirty="0">
                <a:latin typeface="Lucida Sans"/>
                <a:cs typeface="Lucida Sans"/>
              </a:rPr>
              <a:t>e</a:t>
            </a:r>
            <a:r>
              <a:rPr sz="2950" i="1" spc="-80" dirty="0">
                <a:latin typeface="Lucida Sans"/>
                <a:cs typeface="Lucida Sans"/>
              </a:rPr>
              <a:t>giste</a:t>
            </a:r>
            <a:r>
              <a:rPr sz="2950" i="1" spc="-85" dirty="0">
                <a:latin typeface="Lucida Sans"/>
                <a:cs typeface="Lucida Sans"/>
              </a:rPr>
              <a:t>r</a:t>
            </a:r>
            <a:r>
              <a:rPr sz="2950" i="1" spc="-295" dirty="0">
                <a:latin typeface="Lucida Sans"/>
                <a:cs typeface="Lucida Sans"/>
              </a:rPr>
              <a:t> </a:t>
            </a:r>
            <a:r>
              <a:rPr sz="2950" i="1" spc="-85" dirty="0">
                <a:latin typeface="Lucida Sans"/>
                <a:cs typeface="Lucida Sans"/>
              </a:rPr>
              <a:t>allocation</a:t>
            </a:r>
            <a:r>
              <a:rPr sz="2950" i="1" spc="-27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and</a:t>
            </a:r>
            <a:r>
              <a:rPr sz="2800" spc="-254" dirty="0">
                <a:latin typeface="Lucida Sans"/>
                <a:cs typeface="Lucida Sans"/>
              </a:rPr>
              <a:t> </a:t>
            </a:r>
            <a:r>
              <a:rPr sz="2950" i="1" spc="-15" dirty="0">
                <a:latin typeface="Lucida Sans"/>
                <a:cs typeface="Lucida Sans"/>
              </a:rPr>
              <a:t>code </a:t>
            </a:r>
            <a:r>
              <a:rPr sz="2950" i="1" spc="-60" dirty="0">
                <a:latin typeface="Lucida Sans"/>
                <a:cs typeface="Lucida Sans"/>
              </a:rPr>
              <a:t>schedulin</a:t>
            </a:r>
            <a:r>
              <a:rPr sz="2950" i="1" spc="-95" dirty="0">
                <a:latin typeface="Lucida Sans"/>
                <a:cs typeface="Lucida Sans"/>
              </a:rPr>
              <a:t>g</a:t>
            </a:r>
            <a:r>
              <a:rPr sz="2800" spc="-10" dirty="0">
                <a:latin typeface="Lucida Sans"/>
                <a:cs typeface="Lucida Sans"/>
              </a:rPr>
              <a:t>.</a:t>
            </a:r>
            <a:endParaRPr sz="2800" dirty="0">
              <a:latin typeface="Lucida Sans"/>
              <a:cs typeface="Lucida Sans"/>
            </a:endParaRPr>
          </a:p>
          <a:p>
            <a:pPr marL="12700" marR="144780">
              <a:lnSpc>
                <a:spcPts val="3000"/>
              </a:lnSpc>
              <a:spcBef>
                <a:spcPts val="900"/>
              </a:spcBef>
            </a:pPr>
            <a:r>
              <a:rPr sz="2800" spc="-20" dirty="0">
                <a:latin typeface="Lucida Sans"/>
                <a:cs typeface="Lucida Sans"/>
              </a:rPr>
              <a:t>Co</a:t>
            </a:r>
            <a:r>
              <a:rPr sz="2800" spc="-30" dirty="0">
                <a:latin typeface="Lucida Sans"/>
                <a:cs typeface="Lucida Sans"/>
              </a:rPr>
              <a:t>d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ge</a:t>
            </a:r>
            <a:r>
              <a:rPr sz="2800" spc="-30" dirty="0">
                <a:latin typeface="Lucida Sans"/>
                <a:cs typeface="Lucida Sans"/>
              </a:rPr>
              <a:t>n</a:t>
            </a:r>
            <a:r>
              <a:rPr sz="2800" spc="-15" dirty="0">
                <a:latin typeface="Lucida Sans"/>
                <a:cs typeface="Lucida Sans"/>
              </a:rPr>
              <a:t>erators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can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be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q</a:t>
            </a:r>
            <a:r>
              <a:rPr sz="2800" spc="-30" dirty="0">
                <a:latin typeface="Lucida Sans"/>
                <a:cs typeface="Lucida Sans"/>
              </a:rPr>
              <a:t>u</a:t>
            </a:r>
            <a:r>
              <a:rPr sz="2800" spc="-15" dirty="0">
                <a:latin typeface="Lucida Sans"/>
                <a:cs typeface="Lucida Sans"/>
              </a:rPr>
              <a:t>ite co</a:t>
            </a:r>
            <a:r>
              <a:rPr sz="2800" spc="-20" dirty="0">
                <a:latin typeface="Lucida Sans"/>
                <a:cs typeface="Lucida Sans"/>
              </a:rPr>
              <a:t>mplex</a:t>
            </a:r>
            <a:r>
              <a:rPr sz="2800" spc="-15" dirty="0">
                <a:latin typeface="Lucida Sans"/>
                <a:cs typeface="Lucida Sans"/>
              </a:rPr>
              <a:t> since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good</a:t>
            </a:r>
            <a:r>
              <a:rPr sz="2800" spc="-15" dirty="0">
                <a:latin typeface="Lucida Sans"/>
                <a:cs typeface="Lucida Sans"/>
              </a:rPr>
              <a:t> target co</a:t>
            </a:r>
            <a:r>
              <a:rPr sz="2800" spc="-25" dirty="0">
                <a:latin typeface="Lucida Sans"/>
                <a:cs typeface="Lucida Sans"/>
              </a:rPr>
              <a:t>d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require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considerati</a:t>
            </a:r>
            <a:r>
              <a:rPr sz="2800" spc="-10" dirty="0">
                <a:latin typeface="Lucida Sans"/>
                <a:cs typeface="Lucida Sans"/>
              </a:rPr>
              <a:t>o</a:t>
            </a:r>
            <a:r>
              <a:rPr sz="2800" spc="-20" dirty="0">
                <a:latin typeface="Lucida Sans"/>
                <a:cs typeface="Lucida Sans"/>
              </a:rPr>
              <a:t>n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of</a:t>
            </a:r>
            <a:r>
              <a:rPr sz="2800" spc="-20" dirty="0">
                <a:latin typeface="Lucida Sans"/>
                <a:cs typeface="Lucida Sans"/>
              </a:rPr>
              <a:t> many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special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cases.</a:t>
            </a:r>
            <a:endParaRPr sz="2800" dirty="0">
              <a:latin typeface="Lucida Sans"/>
              <a:cs typeface="Lucida Sans"/>
            </a:endParaRPr>
          </a:p>
          <a:p>
            <a:pPr marL="12700" marR="7620">
              <a:lnSpc>
                <a:spcPts val="3000"/>
              </a:lnSpc>
              <a:spcBef>
                <a:spcPts val="900"/>
              </a:spcBef>
            </a:pPr>
            <a:r>
              <a:rPr sz="2800" spc="-20" dirty="0">
                <a:latin typeface="Lucida Sans"/>
                <a:cs typeface="Lucida Sans"/>
              </a:rPr>
              <a:t>Automatic </a:t>
            </a:r>
            <a:r>
              <a:rPr sz="2800" spc="-15" dirty="0">
                <a:latin typeface="Lucida Sans"/>
                <a:cs typeface="Lucida Sans"/>
              </a:rPr>
              <a:t>generation</a:t>
            </a:r>
            <a:r>
              <a:rPr sz="2800" spc="-2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of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code</a:t>
            </a:r>
            <a:r>
              <a:rPr sz="2800" spc="-15" dirty="0">
                <a:latin typeface="Lucida Sans"/>
                <a:cs typeface="Lucida Sans"/>
              </a:rPr>
              <a:t> gener</a:t>
            </a:r>
            <a:r>
              <a:rPr sz="2800" spc="-35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tors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possible.</a:t>
            </a:r>
            <a:r>
              <a:rPr sz="2800" spc="1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The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basi</a:t>
            </a:r>
            <a:r>
              <a:rPr sz="2800" spc="-15" dirty="0">
                <a:latin typeface="Lucida Sans"/>
                <a:cs typeface="Lucida Sans"/>
              </a:rPr>
              <a:t>c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approac</a:t>
            </a:r>
            <a:r>
              <a:rPr sz="2800" spc="-20" dirty="0">
                <a:latin typeface="Lucida Sans"/>
                <a:cs typeface="Lucida Sans"/>
              </a:rPr>
              <a:t>h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match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 low-</a:t>
            </a:r>
            <a:r>
              <a:rPr sz="2800" spc="-16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level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IR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t</a:t>
            </a:r>
            <a:r>
              <a:rPr sz="2800" spc="-20" dirty="0">
                <a:latin typeface="Lucida Sans"/>
                <a:cs typeface="Lucida Sans"/>
              </a:rPr>
              <a:t>o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target instruction</a:t>
            </a:r>
            <a:r>
              <a:rPr sz="2800" spc="-23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tem</a:t>
            </a:r>
            <a:r>
              <a:rPr sz="2800" spc="-30" dirty="0">
                <a:latin typeface="Lucida Sans"/>
                <a:cs typeface="Lucida Sans"/>
              </a:rPr>
              <a:t>p</a:t>
            </a:r>
            <a:r>
              <a:rPr sz="2800" spc="-15" dirty="0">
                <a:latin typeface="Lucida Sans"/>
                <a:cs typeface="Lucida Sans"/>
              </a:rPr>
              <a:t>lates,</a:t>
            </a:r>
            <a:r>
              <a:rPr sz="2800" spc="-24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choosing</a:t>
            </a:r>
            <a:endParaRPr sz="28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3000" y="960715"/>
            <a:ext cx="5867400" cy="43504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0480">
              <a:lnSpc>
                <a:spcPts val="3000"/>
              </a:lnSpc>
            </a:pPr>
            <a:r>
              <a:rPr sz="2800" spc="-15" dirty="0">
                <a:latin typeface="Lucida Sans"/>
                <a:cs typeface="Lucida Sans"/>
              </a:rPr>
              <a:t>instructions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which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bes</a:t>
            </a:r>
            <a:r>
              <a:rPr sz="2800" spc="-15" dirty="0">
                <a:latin typeface="Lucida Sans"/>
                <a:cs typeface="Lucida Sans"/>
              </a:rPr>
              <a:t>t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match</a:t>
            </a:r>
            <a:r>
              <a:rPr sz="2800" spc="-15" dirty="0">
                <a:latin typeface="Lucida Sans"/>
                <a:cs typeface="Lucida Sans"/>
              </a:rPr>
              <a:t> each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IR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ins</a:t>
            </a:r>
            <a:r>
              <a:rPr sz="2800" spc="-5" dirty="0">
                <a:latin typeface="Lucida Sans"/>
                <a:cs typeface="Lucida Sans"/>
              </a:rPr>
              <a:t>t</a:t>
            </a:r>
            <a:r>
              <a:rPr sz="2800" spc="-15" dirty="0">
                <a:latin typeface="Lucida Sans"/>
                <a:cs typeface="Lucida Sans"/>
              </a:rPr>
              <a:t>ruction.</a:t>
            </a:r>
            <a:endParaRPr sz="2800" dirty="0">
              <a:latin typeface="Lucida Sans"/>
              <a:cs typeface="Lucida Sans"/>
            </a:endParaRPr>
          </a:p>
          <a:p>
            <a:pPr marL="12700" marR="5080">
              <a:lnSpc>
                <a:spcPct val="89300"/>
              </a:lnSpc>
              <a:spcBef>
                <a:spcPts val="860"/>
              </a:spcBef>
            </a:pPr>
            <a:r>
              <a:rPr sz="2800" spc="-20" dirty="0">
                <a:latin typeface="Lucida Sans"/>
                <a:cs typeface="Lucida Sans"/>
              </a:rPr>
              <a:t>A </a:t>
            </a:r>
            <a:r>
              <a:rPr sz="2800" spc="-30" dirty="0">
                <a:latin typeface="Lucida Sans"/>
                <a:cs typeface="Lucida Sans"/>
              </a:rPr>
              <a:t>w</a:t>
            </a:r>
            <a:r>
              <a:rPr sz="2800" spc="-15" dirty="0">
                <a:latin typeface="Lucida Sans"/>
                <a:cs typeface="Lucida Sans"/>
              </a:rPr>
              <a:t>ell-</a:t>
            </a:r>
            <a:r>
              <a:rPr sz="2800" spc="-17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known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compiler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using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30" dirty="0">
                <a:latin typeface="Lucida Sans"/>
                <a:cs typeface="Lucida Sans"/>
              </a:rPr>
              <a:t>u</a:t>
            </a:r>
            <a:r>
              <a:rPr sz="2800" spc="-15" dirty="0">
                <a:latin typeface="Lucida Sans"/>
                <a:cs typeface="Lucida Sans"/>
              </a:rPr>
              <a:t>tomatic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code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g</a:t>
            </a:r>
            <a:r>
              <a:rPr sz="2800" spc="-35" dirty="0">
                <a:latin typeface="Lucida Sans"/>
                <a:cs typeface="Lucida Sans"/>
              </a:rPr>
              <a:t>e</a:t>
            </a:r>
            <a:r>
              <a:rPr sz="2800" spc="-15" dirty="0">
                <a:latin typeface="Lucida Sans"/>
                <a:cs typeface="Lucida Sans"/>
              </a:rPr>
              <a:t>neration techniques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GNU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</a:t>
            </a:r>
            <a:r>
              <a:rPr sz="2800" spc="-15" dirty="0">
                <a:latin typeface="Lucida Sans"/>
                <a:cs typeface="Lucida Sans"/>
              </a:rPr>
              <a:t> co</a:t>
            </a:r>
            <a:r>
              <a:rPr sz="2800" spc="-40" dirty="0">
                <a:latin typeface="Lucida Sans"/>
                <a:cs typeface="Lucida Sans"/>
              </a:rPr>
              <a:t>m</a:t>
            </a:r>
            <a:r>
              <a:rPr sz="2800" spc="-15" dirty="0">
                <a:latin typeface="Lucida Sans"/>
                <a:cs typeface="Lucida Sans"/>
              </a:rPr>
              <a:t>piler.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GC</a:t>
            </a:r>
            <a:r>
              <a:rPr sz="2800" spc="-20" dirty="0">
                <a:latin typeface="Lucida Sans"/>
                <a:cs typeface="Lucida Sans"/>
              </a:rPr>
              <a:t>C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10" dirty="0">
                <a:latin typeface="Lucida Sans"/>
                <a:cs typeface="Lucida Sans"/>
              </a:rPr>
              <a:t> heavily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optimizing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compiler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with</a:t>
            </a:r>
            <a:r>
              <a:rPr sz="2800" spc="-20" dirty="0">
                <a:latin typeface="Lucida Sans"/>
                <a:cs typeface="Lucida Sans"/>
              </a:rPr>
              <a:t> machine</a:t>
            </a:r>
            <a:r>
              <a:rPr sz="2800" spc="-1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description</a:t>
            </a:r>
            <a:r>
              <a:rPr sz="2800" spc="1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files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for over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ten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popula</a:t>
            </a:r>
            <a:r>
              <a:rPr sz="2800" spc="-15" dirty="0">
                <a:latin typeface="Lucida Sans"/>
                <a:cs typeface="Lucida Sans"/>
              </a:rPr>
              <a:t>r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computer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architectures</a:t>
            </a:r>
            <a:r>
              <a:rPr sz="2800" spc="-10" dirty="0">
                <a:latin typeface="Lucida Sans"/>
                <a:cs typeface="Lucida Sans"/>
              </a:rPr>
              <a:t>,</a:t>
            </a:r>
            <a:r>
              <a:rPr sz="2800" spc="1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an</a:t>
            </a:r>
            <a:r>
              <a:rPr sz="2800" spc="-20" dirty="0">
                <a:latin typeface="Lucida Sans"/>
                <a:cs typeface="Lucida Sans"/>
              </a:rPr>
              <a:t>d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least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two</a:t>
            </a:r>
            <a:r>
              <a:rPr sz="2800" spc="-15" dirty="0">
                <a:latin typeface="Lucida Sans"/>
                <a:cs typeface="Lucida Sans"/>
              </a:rPr>
              <a:t> language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front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ends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(C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and C+</a:t>
            </a:r>
            <a:r>
              <a:rPr sz="2800" spc="-43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+</a:t>
            </a:r>
            <a:r>
              <a:rPr sz="2800" spc="-430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).</a:t>
            </a:r>
            <a:endParaRPr sz="28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34</a:t>
            </a:fld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Symbo</a:t>
            </a:r>
            <a:r>
              <a:rPr spc="-10" dirty="0">
                <a:solidFill>
                  <a:srgbClr val="FF0000"/>
                </a:solidFill>
              </a:rPr>
              <a:t>l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340" dirty="0">
                <a:solidFill>
                  <a:srgbClr val="FF0000"/>
                </a:solidFill>
              </a:rPr>
              <a:t>T</a:t>
            </a:r>
            <a:r>
              <a:rPr spc="-5" dirty="0">
                <a:solidFill>
                  <a:srgbClr val="FF0000"/>
                </a:solidFill>
              </a:rPr>
              <a:t>ab</a:t>
            </a:r>
            <a:r>
              <a:rPr spc="-20" dirty="0">
                <a:solidFill>
                  <a:srgbClr val="FF0000"/>
                </a:solidFill>
              </a:rPr>
              <a:t>le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35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4015" marR="5080">
              <a:lnSpc>
                <a:spcPts val="3000"/>
              </a:lnSpc>
            </a:pPr>
            <a:r>
              <a:rPr spc="-20" dirty="0"/>
              <a:t>A</a:t>
            </a:r>
            <a:r>
              <a:rPr spc="-5" dirty="0"/>
              <a:t> </a:t>
            </a:r>
            <a:r>
              <a:rPr spc="-15" dirty="0"/>
              <a:t>s</a:t>
            </a:r>
            <a:r>
              <a:rPr spc="-30" dirty="0"/>
              <a:t>y</a:t>
            </a:r>
            <a:r>
              <a:rPr spc="-20" dirty="0"/>
              <a:t>mbol</a:t>
            </a:r>
            <a:r>
              <a:rPr spc="-10" dirty="0"/>
              <a:t> </a:t>
            </a:r>
            <a:r>
              <a:rPr spc="-15" dirty="0"/>
              <a:t>table</a:t>
            </a:r>
            <a:r>
              <a:rPr spc="-5" dirty="0"/>
              <a:t> </a:t>
            </a:r>
            <a:r>
              <a:rPr spc="-15" dirty="0"/>
              <a:t>allows informa</a:t>
            </a:r>
            <a:r>
              <a:rPr spc="-5" dirty="0"/>
              <a:t>t</a:t>
            </a:r>
            <a:r>
              <a:rPr spc="-15" dirty="0"/>
              <a:t>ion</a:t>
            </a:r>
            <a:r>
              <a:rPr dirty="0"/>
              <a:t> </a:t>
            </a:r>
            <a:r>
              <a:rPr spc="-15" dirty="0"/>
              <a:t>to</a:t>
            </a:r>
            <a:r>
              <a:rPr spc="10" dirty="0"/>
              <a:t> </a:t>
            </a:r>
            <a:r>
              <a:rPr spc="-25" dirty="0"/>
              <a:t>b</a:t>
            </a:r>
            <a:r>
              <a:rPr spc="-20" dirty="0"/>
              <a:t>e</a:t>
            </a:r>
            <a:r>
              <a:rPr dirty="0"/>
              <a:t> </a:t>
            </a:r>
            <a:r>
              <a:rPr spc="-20" dirty="0"/>
              <a:t>associated</a:t>
            </a:r>
            <a:r>
              <a:rPr spc="-15" dirty="0"/>
              <a:t> with</a:t>
            </a:r>
            <a:r>
              <a:rPr spc="-10" dirty="0"/>
              <a:t> </a:t>
            </a:r>
            <a:r>
              <a:rPr spc="-15" dirty="0"/>
              <a:t>identifiers</a:t>
            </a:r>
            <a:r>
              <a:rPr dirty="0"/>
              <a:t> </a:t>
            </a:r>
            <a:r>
              <a:rPr spc="-20" dirty="0"/>
              <a:t>and</a:t>
            </a:r>
            <a:r>
              <a:rPr dirty="0"/>
              <a:t> </a:t>
            </a:r>
            <a:r>
              <a:rPr spc="-20" dirty="0"/>
              <a:t>shared among</a:t>
            </a:r>
            <a:r>
              <a:rPr spc="5" dirty="0"/>
              <a:t> </a:t>
            </a:r>
            <a:r>
              <a:rPr spc="-15" dirty="0"/>
              <a:t>compiler</a:t>
            </a:r>
            <a:r>
              <a:rPr spc="5" dirty="0"/>
              <a:t> </a:t>
            </a:r>
            <a:r>
              <a:rPr spc="-25" dirty="0"/>
              <a:t>phases</a:t>
            </a:r>
            <a:r>
              <a:rPr spc="-10" dirty="0"/>
              <a:t>.</a:t>
            </a:r>
            <a:r>
              <a:rPr spc="10" dirty="0"/>
              <a:t> </a:t>
            </a:r>
            <a:r>
              <a:rPr spc="-20" dirty="0"/>
              <a:t>Each</a:t>
            </a:r>
            <a:r>
              <a:rPr spc="-15" dirty="0"/>
              <a:t> time</a:t>
            </a:r>
            <a:r>
              <a:rPr dirty="0"/>
              <a:t> </a:t>
            </a:r>
            <a:r>
              <a:rPr spc="-25" dirty="0"/>
              <a:t>a</a:t>
            </a:r>
            <a:r>
              <a:rPr spc="-20" dirty="0"/>
              <a:t>n</a:t>
            </a:r>
            <a:r>
              <a:rPr spc="5" dirty="0"/>
              <a:t> </a:t>
            </a:r>
            <a:r>
              <a:rPr spc="-15" dirty="0"/>
              <a:t>identifier</a:t>
            </a:r>
            <a:r>
              <a:rPr spc="5" dirty="0"/>
              <a:t> </a:t>
            </a:r>
            <a:r>
              <a:rPr spc="-15" dirty="0"/>
              <a:t>is</a:t>
            </a:r>
            <a:r>
              <a:rPr dirty="0"/>
              <a:t> </a:t>
            </a:r>
            <a:r>
              <a:rPr spc="-15" dirty="0"/>
              <a:t>used,</a:t>
            </a:r>
            <a:r>
              <a:rPr spc="-10" dirty="0"/>
              <a:t> </a:t>
            </a:r>
            <a:r>
              <a:rPr spc="-20" dirty="0"/>
              <a:t>a symbol</a:t>
            </a:r>
            <a:r>
              <a:rPr spc="-200" dirty="0"/>
              <a:t> </a:t>
            </a:r>
            <a:r>
              <a:rPr spc="-15" dirty="0"/>
              <a:t>table</a:t>
            </a:r>
            <a:r>
              <a:rPr spc="-195" dirty="0"/>
              <a:t> </a:t>
            </a:r>
            <a:r>
              <a:rPr spc="-20" dirty="0"/>
              <a:t>provide</a:t>
            </a:r>
            <a:r>
              <a:rPr spc="-15" dirty="0"/>
              <a:t>s</a:t>
            </a:r>
            <a:r>
              <a:rPr spc="-180" dirty="0"/>
              <a:t> </a:t>
            </a:r>
            <a:r>
              <a:rPr spc="-20" dirty="0"/>
              <a:t>acces</a:t>
            </a:r>
            <a:r>
              <a:rPr spc="-15" dirty="0"/>
              <a:t>s</a:t>
            </a:r>
            <a:r>
              <a:rPr spc="-190" dirty="0"/>
              <a:t> </a:t>
            </a:r>
            <a:r>
              <a:rPr spc="-15" dirty="0"/>
              <a:t>to the</a:t>
            </a:r>
            <a:r>
              <a:rPr spc="-135" dirty="0"/>
              <a:t> </a:t>
            </a:r>
            <a:r>
              <a:rPr spc="-15" dirty="0"/>
              <a:t>in</a:t>
            </a:r>
            <a:r>
              <a:rPr spc="-25" dirty="0"/>
              <a:t>f</a:t>
            </a:r>
            <a:r>
              <a:rPr spc="-10" dirty="0"/>
              <a:t>o</a:t>
            </a:r>
            <a:r>
              <a:rPr spc="-20" dirty="0"/>
              <a:t>rmation</a:t>
            </a:r>
            <a:r>
              <a:rPr spc="-130" dirty="0"/>
              <a:t> </a:t>
            </a:r>
            <a:r>
              <a:rPr spc="-15" dirty="0"/>
              <a:t>collected</a:t>
            </a:r>
            <a:r>
              <a:rPr spc="-135" dirty="0"/>
              <a:t> </a:t>
            </a:r>
            <a:r>
              <a:rPr spc="-30" dirty="0"/>
              <a:t>a</a:t>
            </a:r>
            <a:r>
              <a:rPr spc="-20" dirty="0"/>
              <a:t>bout</a:t>
            </a:r>
            <a:r>
              <a:rPr spc="-15" dirty="0"/>
              <a:t> the</a:t>
            </a:r>
            <a:r>
              <a:rPr dirty="0"/>
              <a:t> </a:t>
            </a:r>
            <a:r>
              <a:rPr spc="-15" dirty="0"/>
              <a:t>identifier</a:t>
            </a:r>
            <a:r>
              <a:rPr dirty="0"/>
              <a:t> </a:t>
            </a:r>
            <a:r>
              <a:rPr spc="-20" dirty="0"/>
              <a:t>when</a:t>
            </a:r>
            <a:r>
              <a:rPr spc="-10" dirty="0"/>
              <a:t> </a:t>
            </a:r>
            <a:r>
              <a:rPr spc="-15" dirty="0"/>
              <a:t>its</a:t>
            </a:r>
            <a:r>
              <a:rPr spc="-10" dirty="0"/>
              <a:t> </a:t>
            </a:r>
            <a:r>
              <a:rPr spc="-20" dirty="0"/>
              <a:t>declaration</a:t>
            </a:r>
            <a:r>
              <a:rPr spc="20" dirty="0"/>
              <a:t> </a:t>
            </a:r>
            <a:r>
              <a:rPr spc="-20" dirty="0"/>
              <a:t>was</a:t>
            </a:r>
            <a:r>
              <a:rPr dirty="0"/>
              <a:t> </a:t>
            </a:r>
            <a:r>
              <a:rPr spc="-20" dirty="0"/>
              <a:t>processed.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Example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36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01688" y="1672931"/>
            <a:ext cx="5878830" cy="56978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265" marR="579755" algn="just">
              <a:lnSpc>
                <a:spcPts val="3000"/>
              </a:lnSpc>
            </a:pPr>
            <a:r>
              <a:rPr sz="2800" spc="-20" dirty="0">
                <a:latin typeface="Lucida Sans"/>
                <a:cs typeface="Lucida Sans"/>
              </a:rPr>
              <a:t>Our </a:t>
            </a:r>
            <a:r>
              <a:rPr sz="2800" spc="-15" dirty="0">
                <a:latin typeface="Lucida Sans"/>
                <a:cs typeface="Lucida Sans"/>
              </a:rPr>
              <a:t>source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language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will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be</a:t>
            </a:r>
            <a:r>
              <a:rPr sz="2800" spc="-15" dirty="0">
                <a:latin typeface="Lucida Sans"/>
                <a:cs typeface="Lucida Sans"/>
              </a:rPr>
              <a:t> </a:t>
            </a:r>
            <a:r>
              <a:rPr sz="2950" i="1" spc="-110" dirty="0">
                <a:solidFill>
                  <a:srgbClr val="FF0000"/>
                </a:solidFill>
                <a:latin typeface="Lucida Sans"/>
                <a:cs typeface="Lucida Sans"/>
              </a:rPr>
              <a:t>CSX</a:t>
            </a:r>
            <a:r>
              <a:rPr sz="2800" spc="-10" dirty="0">
                <a:latin typeface="Lucida Sans"/>
                <a:cs typeface="Lucida Sans"/>
              </a:rPr>
              <a:t>,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blend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o</a:t>
            </a:r>
            <a:r>
              <a:rPr sz="2800" spc="-15" dirty="0">
                <a:latin typeface="Lucida Sans"/>
                <a:cs typeface="Lucida Sans"/>
              </a:rPr>
              <a:t>f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C,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C+</a:t>
            </a:r>
            <a:r>
              <a:rPr sz="2800" spc="-43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+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43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and</a:t>
            </a:r>
            <a:r>
              <a:rPr sz="2800" spc="-15" dirty="0">
                <a:latin typeface="Lucida Sans"/>
                <a:cs typeface="Lucida Sans"/>
              </a:rPr>
              <a:t> Java.</a:t>
            </a:r>
            <a:endParaRPr sz="2800" dirty="0">
              <a:latin typeface="Lucida Sans"/>
              <a:cs typeface="Lucida Sans"/>
            </a:endParaRPr>
          </a:p>
          <a:p>
            <a:pPr marL="469265" marR="33655">
              <a:lnSpc>
                <a:spcPts val="3000"/>
              </a:lnSpc>
              <a:spcBef>
                <a:spcPts val="900"/>
              </a:spcBef>
            </a:pPr>
            <a:r>
              <a:rPr sz="2800" spc="-20" dirty="0">
                <a:latin typeface="Lucida Sans"/>
                <a:cs typeface="Lucida Sans"/>
              </a:rPr>
              <a:t>Our </a:t>
            </a:r>
            <a:r>
              <a:rPr sz="2800" spc="-15" dirty="0">
                <a:latin typeface="Lucida Sans"/>
                <a:cs typeface="Lucida Sans"/>
              </a:rPr>
              <a:t>target la</a:t>
            </a:r>
            <a:r>
              <a:rPr sz="2800" spc="-30" dirty="0">
                <a:latin typeface="Lucida Sans"/>
                <a:cs typeface="Lucida Sans"/>
              </a:rPr>
              <a:t>n</a:t>
            </a:r>
            <a:r>
              <a:rPr sz="2800" spc="-15" dirty="0">
                <a:latin typeface="Lucida Sans"/>
                <a:cs typeface="Lucida Sans"/>
              </a:rPr>
              <a:t>g</a:t>
            </a:r>
            <a:r>
              <a:rPr sz="2800" spc="-20" dirty="0">
                <a:latin typeface="Lucida Sans"/>
                <a:cs typeface="Lucida Sans"/>
              </a:rPr>
              <a:t>uage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will </a:t>
            </a:r>
            <a:r>
              <a:rPr sz="2800" spc="-20" dirty="0">
                <a:latin typeface="Lucida Sans"/>
                <a:cs typeface="Lucida Sans"/>
              </a:rPr>
              <a:t>be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 Java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JVM,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using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Jasmin assembler.</a:t>
            </a:r>
            <a:endParaRPr sz="2800" dirty="0">
              <a:latin typeface="Lucida Sans"/>
              <a:cs typeface="Lucida Sans"/>
            </a:endParaRPr>
          </a:p>
          <a:p>
            <a:pPr marL="241300" indent="-228600">
              <a:lnSpc>
                <a:spcPts val="2790"/>
              </a:lnSpc>
              <a:spcBef>
                <a:spcPts val="635"/>
              </a:spcBef>
              <a:buSzPct val="66666"/>
              <a:buFont typeface="Courier"/>
              <a:buChar char="•"/>
              <a:tabLst>
                <a:tab pos="241300" algn="l"/>
              </a:tabLst>
            </a:pP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simple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source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lin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endParaRPr sz="2400" dirty="0">
              <a:latin typeface="Lucida Sans"/>
              <a:cs typeface="Lucida Sans"/>
            </a:endParaRPr>
          </a:p>
          <a:p>
            <a:pPr marL="520065">
              <a:lnSpc>
                <a:spcPts val="2700"/>
              </a:lnSpc>
            </a:pPr>
            <a:r>
              <a:rPr sz="2400" b="1" dirty="0">
                <a:latin typeface="Courier"/>
                <a:cs typeface="Courier"/>
              </a:rPr>
              <a:t>a</a:t>
            </a:r>
            <a:r>
              <a:rPr sz="2400" b="1" spc="-5" dirty="0">
                <a:latin typeface="Courier"/>
                <a:cs typeface="Courier"/>
              </a:rPr>
              <a:t> </a:t>
            </a:r>
            <a:r>
              <a:rPr sz="2400" b="1" dirty="0">
                <a:latin typeface="Courier"/>
                <a:cs typeface="Courier"/>
              </a:rPr>
              <a:t>=</a:t>
            </a:r>
            <a:r>
              <a:rPr sz="2400" b="1" spc="-5" dirty="0">
                <a:latin typeface="Courier"/>
                <a:cs typeface="Courier"/>
              </a:rPr>
              <a:t> bb+abs(c-7);</a:t>
            </a:r>
            <a:endParaRPr sz="2400" dirty="0">
              <a:latin typeface="Courier"/>
              <a:cs typeface="Courier"/>
            </a:endParaRPr>
          </a:p>
          <a:p>
            <a:pPr marL="241300" marR="121285">
              <a:lnSpc>
                <a:spcPts val="2700"/>
              </a:lnSpc>
              <a:spcBef>
                <a:spcPts val="150"/>
              </a:spcBef>
            </a:pPr>
            <a:r>
              <a:rPr sz="2400" spc="-20" dirty="0">
                <a:latin typeface="Lucida Sans"/>
                <a:cs typeface="Lucida Sans"/>
              </a:rPr>
              <a:t>thi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seque</a:t>
            </a:r>
            <a:r>
              <a:rPr sz="2400" spc="-10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c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ASCI</a:t>
            </a:r>
            <a:r>
              <a:rPr sz="2400" spc="-10" dirty="0">
                <a:latin typeface="Lucida Sans"/>
                <a:cs typeface="Lucida Sans"/>
              </a:rPr>
              <a:t>I </a:t>
            </a:r>
            <a:r>
              <a:rPr sz="2400" spc="-5" dirty="0">
                <a:latin typeface="Lucida Sans"/>
                <a:cs typeface="Lucida Sans"/>
              </a:rPr>
              <a:t>charact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rs </a:t>
            </a: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tex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file.</a:t>
            </a:r>
            <a:endParaRPr sz="2400" dirty="0">
              <a:latin typeface="Lucida Sans"/>
              <a:cs typeface="Lucida Sans"/>
            </a:endParaRPr>
          </a:p>
          <a:p>
            <a:pPr marL="241300" marR="161290" indent="-228600">
              <a:lnSpc>
                <a:spcPts val="2700"/>
              </a:lnSpc>
              <a:spcBef>
                <a:spcPts val="900"/>
              </a:spcBef>
              <a:buSzPct val="66666"/>
              <a:buFont typeface="Courier"/>
              <a:buChar char="•"/>
              <a:tabLst>
                <a:tab pos="241300" algn="l"/>
              </a:tabLst>
            </a:pPr>
            <a:r>
              <a:rPr sz="2400" spc="-5" dirty="0">
                <a:latin typeface="Lucida Sans"/>
                <a:cs typeface="Lucida Sans"/>
              </a:rPr>
              <a:t>Th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sca</a:t>
            </a:r>
            <a:r>
              <a:rPr sz="2400" spc="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ner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groups</a:t>
            </a:r>
            <a:r>
              <a:rPr sz="2400" spc="-2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charact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rs</a:t>
            </a:r>
            <a:r>
              <a:rPr sz="2400" spc="-5" dirty="0">
                <a:latin typeface="Lucida Sans"/>
                <a:cs typeface="Lucida Sans"/>
              </a:rPr>
              <a:t> into token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basi</a:t>
            </a:r>
            <a:r>
              <a:rPr sz="2400" dirty="0">
                <a:latin typeface="Lucida Sans"/>
                <a:cs typeface="Lucida Sans"/>
              </a:rPr>
              <a:t>c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units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f a</a:t>
            </a:r>
            <a:r>
              <a:rPr sz="2400" spc="-5" dirty="0">
                <a:latin typeface="Lucida Sans"/>
                <a:cs typeface="Lucida Sans"/>
              </a:rPr>
              <a:t> program.</a:t>
            </a:r>
            <a:endParaRPr sz="2400" dirty="0">
              <a:latin typeface="Lucida Sans"/>
              <a:cs typeface="Lucida Sans"/>
            </a:endParaRPr>
          </a:p>
          <a:p>
            <a:pPr marR="1930400" algn="ctr">
              <a:lnSpc>
                <a:spcPts val="2550"/>
              </a:lnSpc>
            </a:pPr>
            <a:r>
              <a:rPr sz="2200" b="1" spc="-15" dirty="0">
                <a:solidFill>
                  <a:srgbClr val="0000FF"/>
                </a:solidFill>
                <a:latin typeface="Courier"/>
                <a:cs typeface="Courier"/>
              </a:rPr>
              <a:t>a</a:t>
            </a:r>
            <a:r>
              <a:rPr sz="2200" b="1" spc="120" dirty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sz="2200" b="1" spc="-15" dirty="0">
                <a:solidFill>
                  <a:srgbClr val="FF0000"/>
                </a:solidFill>
                <a:latin typeface="Courier"/>
                <a:cs typeface="Courier"/>
              </a:rPr>
              <a:t>=</a:t>
            </a:r>
            <a:r>
              <a:rPr sz="2200" b="1" spc="120" dirty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sz="2200" b="1" spc="-15" dirty="0">
                <a:solidFill>
                  <a:srgbClr val="0000FF"/>
                </a:solidFill>
                <a:latin typeface="Courier"/>
                <a:cs typeface="Courier"/>
              </a:rPr>
              <a:t>b</a:t>
            </a:r>
            <a:r>
              <a:rPr sz="2200" b="1" spc="-25" dirty="0">
                <a:solidFill>
                  <a:srgbClr val="0000FF"/>
                </a:solidFill>
                <a:latin typeface="Courier"/>
                <a:cs typeface="Courier"/>
              </a:rPr>
              <a:t>b</a:t>
            </a:r>
            <a:r>
              <a:rPr sz="2200" b="1" spc="-15" dirty="0">
                <a:solidFill>
                  <a:srgbClr val="FF0000"/>
                </a:solidFill>
                <a:latin typeface="Courier"/>
                <a:cs typeface="Courier"/>
              </a:rPr>
              <a:t>+</a:t>
            </a:r>
            <a:r>
              <a:rPr sz="2200" b="1" spc="-15" dirty="0">
                <a:solidFill>
                  <a:srgbClr val="0000FF"/>
                </a:solidFill>
                <a:latin typeface="Courier"/>
                <a:cs typeface="Courier"/>
              </a:rPr>
              <a:t>abs</a:t>
            </a:r>
            <a:r>
              <a:rPr sz="2200" b="1" spc="-15" dirty="0">
                <a:solidFill>
                  <a:srgbClr val="FF0000"/>
                </a:solidFill>
                <a:latin typeface="Courier"/>
                <a:cs typeface="Courier"/>
              </a:rPr>
              <a:t>(</a:t>
            </a:r>
            <a:r>
              <a:rPr sz="2200" b="1" spc="-15" dirty="0">
                <a:solidFill>
                  <a:srgbClr val="0000FF"/>
                </a:solidFill>
                <a:latin typeface="Courier"/>
                <a:cs typeface="Courier"/>
              </a:rPr>
              <a:t>c</a:t>
            </a:r>
            <a:r>
              <a:rPr sz="2200" b="1" spc="-15" dirty="0">
                <a:solidFill>
                  <a:srgbClr val="FF0000"/>
                </a:solidFill>
                <a:latin typeface="Courier"/>
                <a:cs typeface="Courier"/>
              </a:rPr>
              <a:t>-</a:t>
            </a:r>
            <a:r>
              <a:rPr sz="2400" b="1" spc="-5" dirty="0">
                <a:latin typeface="Courier"/>
                <a:cs typeface="Courier"/>
              </a:rPr>
              <a:t>7</a:t>
            </a:r>
            <a:r>
              <a:rPr sz="2200" b="1" spc="-15" dirty="0">
                <a:solidFill>
                  <a:srgbClr val="FF0000"/>
                </a:solidFill>
                <a:latin typeface="Courier"/>
                <a:cs typeface="Courier"/>
              </a:rPr>
              <a:t>)</a:t>
            </a:r>
            <a:r>
              <a:rPr sz="2200" b="1" spc="-15" dirty="0">
                <a:solidFill>
                  <a:srgbClr val="0000FF"/>
                </a:solidFill>
                <a:latin typeface="Courier"/>
                <a:cs typeface="Courier"/>
              </a:rPr>
              <a:t>;</a:t>
            </a:r>
            <a:endParaRPr sz="2200" dirty="0">
              <a:latin typeface="Courier"/>
              <a:cs typeface="Courier"/>
            </a:endParaRPr>
          </a:p>
          <a:p>
            <a:pPr marL="241300" marR="5080" indent="90170">
              <a:lnSpc>
                <a:spcPts val="2700"/>
              </a:lnSpc>
              <a:spcBef>
                <a:spcPts val="150"/>
              </a:spcBef>
            </a:pP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10" dirty="0">
                <a:latin typeface="Lucida Sans"/>
                <a:cs typeface="Lucida Sans"/>
              </a:rPr>
              <a:t>fter</a:t>
            </a:r>
            <a:r>
              <a:rPr sz="2400" spc="-5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ca</a:t>
            </a:r>
            <a:r>
              <a:rPr sz="2400" spc="-15" dirty="0">
                <a:latin typeface="Lucida Sans"/>
                <a:cs typeface="Lucida Sans"/>
              </a:rPr>
              <a:t>nn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ng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5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w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have</a:t>
            </a:r>
            <a:r>
              <a:rPr sz="2400" spc="-4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4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foll</a:t>
            </a:r>
            <a:r>
              <a:rPr sz="2400" spc="-15" dirty="0">
                <a:latin typeface="Lucida Sans"/>
                <a:cs typeface="Lucida Sans"/>
              </a:rPr>
              <a:t>owing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toke</a:t>
            </a: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sequence: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26188" y="7382986"/>
            <a:ext cx="2761615" cy="395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19125" algn="l"/>
                <a:tab pos="1366520" algn="l"/>
                <a:tab pos="2146935" algn="l"/>
              </a:tabLst>
            </a:pP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0" dirty="0">
                <a:latin typeface="Lucida Sans"/>
                <a:cs typeface="Lucida Sans"/>
              </a:rPr>
              <a:t>d</a:t>
            </a:r>
            <a:r>
              <a:rPr sz="2850" spc="15" baseline="-17543" dirty="0">
                <a:latin typeface="Lucida Sans"/>
                <a:cs typeface="Lucida Sans"/>
              </a:rPr>
              <a:t>a</a:t>
            </a:r>
            <a:r>
              <a:rPr sz="2850" baseline="-17543" dirty="0">
                <a:latin typeface="Lucida Sans"/>
                <a:cs typeface="Lucida Sans"/>
              </a:rPr>
              <a:t>	</a:t>
            </a: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spc="-15" dirty="0">
                <a:latin typeface="Lucida Sans"/>
                <a:cs typeface="Lucida Sans"/>
              </a:rPr>
              <a:t>g</a:t>
            </a:r>
            <a:r>
              <a:rPr sz="2400" dirty="0">
                <a:latin typeface="Lucida Sans"/>
                <a:cs typeface="Lucida Sans"/>
              </a:rPr>
              <a:t>	</a:t>
            </a: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850" spc="15" baseline="-17543" dirty="0">
                <a:latin typeface="Lucida Sans"/>
                <a:cs typeface="Lucida Sans"/>
              </a:rPr>
              <a:t>bb</a:t>
            </a:r>
            <a:r>
              <a:rPr sz="2850" baseline="-17543" dirty="0">
                <a:latin typeface="Lucida Sans"/>
                <a:cs typeface="Lucida Sans"/>
              </a:rPr>
              <a:t>	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spc="-5" dirty="0">
                <a:latin typeface="Lucida Sans"/>
                <a:cs typeface="Lucida Sans"/>
              </a:rPr>
              <a:t>l</a:t>
            </a:r>
            <a:r>
              <a:rPr sz="2400" spc="-15" dirty="0">
                <a:latin typeface="Lucida Sans"/>
                <a:cs typeface="Lucida Sans"/>
              </a:rPr>
              <a:t>us</a:t>
            </a:r>
            <a:endParaRPr sz="240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54611" y="7382986"/>
            <a:ext cx="715645" cy="395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845"/>
              </a:lnSpc>
            </a:pPr>
            <a:r>
              <a:rPr sz="3600" spc="-7" baseline="13888" dirty="0">
                <a:latin typeface="Lucida Sans"/>
                <a:cs typeface="Lucida Sans"/>
              </a:rPr>
              <a:t>I</a:t>
            </a:r>
            <a:r>
              <a:rPr sz="3600" spc="-22" baseline="13888" dirty="0">
                <a:latin typeface="Lucida Sans"/>
                <a:cs typeface="Lucida Sans"/>
              </a:rPr>
              <a:t>d</a:t>
            </a:r>
            <a:r>
              <a:rPr sz="1900" spc="5" dirty="0">
                <a:latin typeface="Lucida Sans"/>
                <a:cs typeface="Lucida Sans"/>
              </a:rPr>
              <a:t>abs</a:t>
            </a:r>
            <a:endParaRPr sz="1900">
              <a:latin typeface="Lucida Sans"/>
              <a:cs typeface="Lucida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037690" y="7382986"/>
            <a:ext cx="1627505" cy="395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209675" algn="l"/>
              </a:tabLst>
            </a:pPr>
            <a:r>
              <a:rPr sz="2400" spc="-5" dirty="0">
                <a:latin typeface="Lucida Sans"/>
                <a:cs typeface="Lucida Sans"/>
              </a:rPr>
              <a:t>Lpare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	</a:t>
            </a: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850" spc="7" baseline="-17543" dirty="0">
                <a:latin typeface="Lucida Sans"/>
                <a:cs typeface="Lucida Sans"/>
              </a:rPr>
              <a:t>c</a:t>
            </a:r>
            <a:endParaRPr sz="2850" baseline="-17543">
              <a:latin typeface="Lucida Sans"/>
              <a:cs typeface="Lucida San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15865" y="7780750"/>
            <a:ext cx="91186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Lucida Sans"/>
                <a:cs typeface="Lucida Sans"/>
              </a:rPr>
              <a:t>M</a:t>
            </a:r>
            <a:r>
              <a:rPr sz="2400" spc="-10" dirty="0">
                <a:latin typeface="Lucida Sans"/>
                <a:cs typeface="Lucida Sans"/>
              </a:rPr>
              <a:t>inus</a:t>
            </a:r>
            <a:endParaRPr sz="2400">
              <a:latin typeface="Lucida Sans"/>
              <a:cs typeface="Lucida San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93136" y="7780750"/>
            <a:ext cx="1484630" cy="395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10" dirty="0">
                <a:latin typeface="Lucida Sans"/>
                <a:cs typeface="Lucida Sans"/>
              </a:rPr>
              <a:t>I</a:t>
            </a:r>
            <a:r>
              <a:rPr sz="2400" spc="-5" dirty="0">
                <a:latin typeface="Lucida Sans"/>
                <a:cs typeface="Lucida Sans"/>
              </a:rPr>
              <a:t>n</a:t>
            </a:r>
            <a:r>
              <a:rPr sz="2400" spc="-10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Li</a:t>
            </a:r>
            <a:r>
              <a:rPr sz="2400" spc="-10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er</a:t>
            </a:r>
            <a:r>
              <a:rPr sz="2400" spc="-10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l</a:t>
            </a:r>
            <a:r>
              <a:rPr sz="2850" spc="15" baseline="-17543" dirty="0">
                <a:latin typeface="Lucida Sans"/>
                <a:cs typeface="Lucida Sans"/>
              </a:rPr>
              <a:t>7</a:t>
            </a:r>
            <a:endParaRPr sz="2850" baseline="-17543">
              <a:latin typeface="Lucida Sans"/>
              <a:cs typeface="Lucida San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223894" y="7780750"/>
            <a:ext cx="106299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Lucida Sans"/>
                <a:cs typeface="Lucida Sans"/>
              </a:rPr>
              <a:t>Rpare</a:t>
            </a:r>
            <a:r>
              <a:rPr sz="2400" spc="-15" dirty="0">
                <a:latin typeface="Lucida Sans"/>
                <a:cs typeface="Lucida Sans"/>
              </a:rPr>
              <a:t>n</a:t>
            </a:r>
            <a:endParaRPr sz="2400">
              <a:latin typeface="Lucida Sans"/>
              <a:cs typeface="Lucida San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453337" y="7780750"/>
            <a:ext cx="73215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15" dirty="0">
                <a:latin typeface="Lucida Sans"/>
                <a:cs typeface="Lucida Sans"/>
              </a:rPr>
              <a:t>Se</a:t>
            </a:r>
            <a:r>
              <a:rPr sz="2400" spc="-35" dirty="0">
                <a:latin typeface="Lucida Sans"/>
                <a:cs typeface="Lucida Sans"/>
              </a:rPr>
              <a:t>m</a:t>
            </a:r>
            <a:r>
              <a:rPr sz="2400" dirty="0">
                <a:latin typeface="Lucida Sans"/>
                <a:cs typeface="Lucida Sans"/>
              </a:rPr>
              <a:t>i</a:t>
            </a:r>
            <a:endParaRPr sz="240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688" y="968471"/>
            <a:ext cx="5629275" cy="2045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ts val="2700"/>
              </a:lnSpc>
              <a:buSzPct val="66666"/>
              <a:buFont typeface="Courier"/>
              <a:buChar char="•"/>
              <a:tabLst>
                <a:tab pos="241300" algn="l"/>
              </a:tabLst>
            </a:pPr>
            <a:r>
              <a:rPr sz="2400" spc="-5" dirty="0">
                <a:latin typeface="Lucida Sans"/>
                <a:cs typeface="Lucida Sans"/>
              </a:rPr>
              <a:t>Th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parse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groups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thes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token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into </a:t>
            </a:r>
            <a:r>
              <a:rPr sz="2400" spc="-20" dirty="0">
                <a:latin typeface="Lucida Sans"/>
                <a:cs typeface="Lucida Sans"/>
              </a:rPr>
              <a:t>languag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construct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(expressions, 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2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atements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dec</a:t>
            </a:r>
            <a:r>
              <a:rPr sz="2400" spc="-1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spc="-1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at</a:t>
            </a:r>
            <a:r>
              <a:rPr sz="2400" spc="-10" dirty="0">
                <a:latin typeface="Lucida Sans"/>
                <a:cs typeface="Lucida Sans"/>
              </a:rPr>
              <a:t>i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15" dirty="0">
                <a:latin typeface="Lucida Sans"/>
                <a:cs typeface="Lucida Sans"/>
              </a:rPr>
              <a:t>ns,</a:t>
            </a:r>
            <a:r>
              <a:rPr sz="2400" spc="-5" dirty="0">
                <a:latin typeface="Lucida Sans"/>
                <a:cs typeface="Lucida Sans"/>
              </a:rPr>
              <a:t> etc.) rep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esente</a:t>
            </a:r>
            <a:r>
              <a:rPr sz="2400" dirty="0">
                <a:latin typeface="Lucida Sans"/>
                <a:cs typeface="Lucida Sans"/>
              </a:rPr>
              <a:t>d </a:t>
            </a: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tre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form:</a:t>
            </a:r>
            <a:endParaRPr sz="2400" dirty="0">
              <a:latin typeface="Lucida Sans"/>
              <a:cs typeface="Lucida Sans"/>
            </a:endParaRPr>
          </a:p>
          <a:p>
            <a:pPr marL="1270000">
              <a:lnSpc>
                <a:spcPct val="100000"/>
              </a:lnSpc>
              <a:spcBef>
                <a:spcPts val="2065"/>
              </a:spcBef>
            </a:pPr>
            <a:r>
              <a:rPr sz="2700" b="1" spc="-5" dirty="0">
                <a:latin typeface="Times New Roman"/>
                <a:cs typeface="Times New Roman"/>
              </a:rPr>
              <a:t>Asg</a:t>
            </a:r>
            <a:endParaRPr sz="27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58888" y="6067639"/>
            <a:ext cx="3938270" cy="1143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000"/>
              </a:lnSpc>
            </a:pPr>
            <a:r>
              <a:rPr sz="2800" spc="-20" dirty="0">
                <a:latin typeface="Lucida Sans"/>
                <a:cs typeface="Lucida Sans"/>
              </a:rPr>
              <a:t>(What happened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parenthese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2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and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 semicolon?)</a:t>
            </a:r>
            <a:endParaRPr sz="280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87488" y="3445166"/>
            <a:ext cx="487680" cy="440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b="1" spc="-10" dirty="0">
                <a:latin typeface="Times New Roman"/>
                <a:cs typeface="Times New Roman"/>
              </a:rPr>
              <a:t>I</a:t>
            </a:r>
            <a:r>
              <a:rPr sz="2700" b="1" spc="10" dirty="0">
                <a:latin typeface="Times New Roman"/>
                <a:cs typeface="Times New Roman"/>
              </a:rPr>
              <a:t>d</a:t>
            </a:r>
            <a:r>
              <a:rPr sz="3225" b="1" baseline="-16795" dirty="0">
                <a:latin typeface="Times New Roman"/>
                <a:cs typeface="Times New Roman"/>
              </a:rPr>
              <a:t>a</a:t>
            </a:r>
            <a:endParaRPr sz="3225" baseline="-16795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38400" y="3352800"/>
            <a:ext cx="1123950" cy="1062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469265">
              <a:lnSpc>
                <a:spcPct val="151100"/>
              </a:lnSpc>
            </a:pPr>
            <a:r>
              <a:rPr sz="2700" b="1" spc="-5" dirty="0">
                <a:latin typeface="Times New Roman"/>
                <a:cs typeface="Times New Roman"/>
              </a:rPr>
              <a:t>Plus </a:t>
            </a:r>
            <a:r>
              <a:rPr sz="2700" b="1" spc="-10" dirty="0">
                <a:latin typeface="Times New Roman"/>
                <a:cs typeface="Times New Roman"/>
              </a:rPr>
              <a:t>I</a:t>
            </a:r>
            <a:r>
              <a:rPr sz="2700" b="1" spc="10" dirty="0">
                <a:latin typeface="Times New Roman"/>
                <a:cs typeface="Times New Roman"/>
              </a:rPr>
              <a:t>d</a:t>
            </a:r>
            <a:r>
              <a:rPr sz="3225" b="1" spc="-7" baseline="-16795" dirty="0">
                <a:latin typeface="Times New Roman"/>
                <a:cs typeface="Times New Roman"/>
              </a:rPr>
              <a:t>bb</a:t>
            </a:r>
            <a:endParaRPr sz="3225" baseline="-16795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30587" y="4130966"/>
            <a:ext cx="633730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b="1" spc="-5" dirty="0">
                <a:latin typeface="Times New Roman"/>
                <a:cs typeface="Times New Roman"/>
              </a:rPr>
              <a:t>Call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73386" y="4702477"/>
            <a:ext cx="746760" cy="440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220"/>
              </a:lnSpc>
            </a:pPr>
            <a:r>
              <a:rPr sz="4050" b="1" spc="-15" baseline="13374" dirty="0">
                <a:latin typeface="Times New Roman"/>
                <a:cs typeface="Times New Roman"/>
              </a:rPr>
              <a:t>I</a:t>
            </a:r>
            <a:r>
              <a:rPr sz="4050" b="1" spc="15" baseline="13374" dirty="0">
                <a:latin typeface="Times New Roman"/>
                <a:cs typeface="Times New Roman"/>
              </a:rPr>
              <a:t>d</a:t>
            </a:r>
            <a:r>
              <a:rPr sz="2150" b="1" spc="-5" dirty="0">
                <a:latin typeface="Times New Roman"/>
                <a:cs typeface="Times New Roman"/>
              </a:rPr>
              <a:t>abs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330687" y="4702466"/>
            <a:ext cx="958850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b="1" spc="-5" dirty="0">
                <a:latin typeface="Times New Roman"/>
                <a:cs typeface="Times New Roman"/>
              </a:rPr>
              <a:t>Minus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987786" y="5388266"/>
            <a:ext cx="471805" cy="440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b="1" spc="-10" dirty="0">
                <a:latin typeface="Times New Roman"/>
                <a:cs typeface="Times New Roman"/>
              </a:rPr>
              <a:t>I</a:t>
            </a:r>
            <a:r>
              <a:rPr sz="2700" b="1" spc="10" dirty="0">
                <a:latin typeface="Times New Roman"/>
                <a:cs typeface="Times New Roman"/>
              </a:rPr>
              <a:t>d</a:t>
            </a:r>
            <a:r>
              <a:rPr sz="3225" b="1" baseline="-16795" dirty="0">
                <a:latin typeface="Times New Roman"/>
                <a:cs typeface="Times New Roman"/>
              </a:rPr>
              <a:t>c</a:t>
            </a:r>
            <a:endParaRPr sz="3225" baseline="-16795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194795" y="5388266"/>
            <a:ext cx="1472565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b="1" spc="-5" dirty="0">
                <a:latin typeface="Times New Roman"/>
                <a:cs typeface="Times New Roman"/>
              </a:rPr>
              <a:t>IntLiter</a:t>
            </a:r>
            <a:r>
              <a:rPr sz="2700" b="1" spc="5" dirty="0">
                <a:latin typeface="Times New Roman"/>
                <a:cs typeface="Times New Roman"/>
              </a:rPr>
              <a:t>a</a:t>
            </a:r>
            <a:r>
              <a:rPr sz="2700" b="1" spc="-10" dirty="0">
                <a:latin typeface="Times New Roman"/>
                <a:cs typeface="Times New Roman"/>
              </a:rPr>
              <a:t>l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828787" y="3339071"/>
            <a:ext cx="165100" cy="166370"/>
          </a:xfrm>
          <a:custGeom>
            <a:avLst/>
            <a:gdLst/>
            <a:ahLst/>
            <a:cxnLst/>
            <a:rect l="l" t="t" r="r" b="b"/>
            <a:pathLst>
              <a:path w="165100" h="166370">
                <a:moveTo>
                  <a:pt x="10668" y="146303"/>
                </a:moveTo>
                <a:lnTo>
                  <a:pt x="0" y="166116"/>
                </a:lnTo>
                <a:lnTo>
                  <a:pt x="19812" y="155448"/>
                </a:lnTo>
                <a:lnTo>
                  <a:pt x="25250" y="152400"/>
                </a:lnTo>
                <a:lnTo>
                  <a:pt x="22860" y="152400"/>
                </a:lnTo>
                <a:lnTo>
                  <a:pt x="10668" y="146303"/>
                </a:lnTo>
                <a:close/>
              </a:path>
              <a:path w="165100" h="166370">
                <a:moveTo>
                  <a:pt x="34334" y="131700"/>
                </a:moveTo>
                <a:lnTo>
                  <a:pt x="13716" y="143255"/>
                </a:lnTo>
                <a:lnTo>
                  <a:pt x="10668" y="146303"/>
                </a:lnTo>
                <a:lnTo>
                  <a:pt x="22860" y="152400"/>
                </a:lnTo>
                <a:lnTo>
                  <a:pt x="34334" y="131700"/>
                </a:lnTo>
                <a:close/>
              </a:path>
              <a:path w="165100" h="166370">
                <a:moveTo>
                  <a:pt x="144586" y="69910"/>
                </a:moveTo>
                <a:lnTo>
                  <a:pt x="34334" y="131700"/>
                </a:lnTo>
                <a:lnTo>
                  <a:pt x="22860" y="152400"/>
                </a:lnTo>
                <a:lnTo>
                  <a:pt x="25250" y="152400"/>
                </a:lnTo>
                <a:lnTo>
                  <a:pt x="158496" y="77724"/>
                </a:lnTo>
                <a:lnTo>
                  <a:pt x="150875" y="76200"/>
                </a:lnTo>
                <a:lnTo>
                  <a:pt x="144586" y="69910"/>
                </a:lnTo>
                <a:close/>
              </a:path>
              <a:path w="165100" h="166370">
                <a:moveTo>
                  <a:pt x="92963" y="0"/>
                </a:moveTo>
                <a:lnTo>
                  <a:pt x="88392" y="6096"/>
                </a:lnTo>
                <a:lnTo>
                  <a:pt x="10668" y="146303"/>
                </a:lnTo>
                <a:lnTo>
                  <a:pt x="13716" y="143255"/>
                </a:lnTo>
                <a:lnTo>
                  <a:pt x="34334" y="131700"/>
                </a:lnTo>
                <a:lnTo>
                  <a:pt x="100584" y="12192"/>
                </a:lnTo>
                <a:lnTo>
                  <a:pt x="99060" y="4572"/>
                </a:lnTo>
                <a:lnTo>
                  <a:pt x="92963" y="0"/>
                </a:lnTo>
                <a:close/>
              </a:path>
              <a:path w="165100" h="166370">
                <a:moveTo>
                  <a:pt x="152400" y="65531"/>
                </a:moveTo>
                <a:lnTo>
                  <a:pt x="144586" y="69910"/>
                </a:lnTo>
                <a:lnTo>
                  <a:pt x="150875" y="76200"/>
                </a:lnTo>
                <a:lnTo>
                  <a:pt x="158496" y="77724"/>
                </a:lnTo>
                <a:lnTo>
                  <a:pt x="152400" y="65531"/>
                </a:lnTo>
                <a:close/>
              </a:path>
              <a:path w="165100" h="166370">
                <a:moveTo>
                  <a:pt x="158495" y="65531"/>
                </a:moveTo>
                <a:lnTo>
                  <a:pt x="152400" y="65531"/>
                </a:lnTo>
                <a:lnTo>
                  <a:pt x="158496" y="77724"/>
                </a:lnTo>
                <a:lnTo>
                  <a:pt x="164592" y="73151"/>
                </a:lnTo>
                <a:lnTo>
                  <a:pt x="160019" y="67055"/>
                </a:lnTo>
                <a:lnTo>
                  <a:pt x="158495" y="65531"/>
                </a:lnTo>
                <a:close/>
              </a:path>
              <a:path w="165100" h="166370">
                <a:moveTo>
                  <a:pt x="129540" y="36575"/>
                </a:moveTo>
                <a:lnTo>
                  <a:pt x="120396" y="45720"/>
                </a:lnTo>
                <a:lnTo>
                  <a:pt x="144586" y="69910"/>
                </a:lnTo>
                <a:lnTo>
                  <a:pt x="152400" y="65531"/>
                </a:lnTo>
                <a:lnTo>
                  <a:pt x="158495" y="65531"/>
                </a:lnTo>
                <a:lnTo>
                  <a:pt x="129540" y="36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918703" y="3343643"/>
            <a:ext cx="40005" cy="41275"/>
          </a:xfrm>
          <a:custGeom>
            <a:avLst/>
            <a:gdLst/>
            <a:ahLst/>
            <a:cxnLst/>
            <a:rect l="l" t="t" r="r" b="b"/>
            <a:pathLst>
              <a:path w="40005" h="41275">
                <a:moveTo>
                  <a:pt x="9143" y="0"/>
                </a:moveTo>
                <a:lnTo>
                  <a:pt x="0" y="9144"/>
                </a:lnTo>
                <a:lnTo>
                  <a:pt x="30480" y="41148"/>
                </a:lnTo>
                <a:lnTo>
                  <a:pt x="39624" y="32003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845551" y="3348215"/>
            <a:ext cx="139065" cy="140335"/>
          </a:xfrm>
          <a:custGeom>
            <a:avLst/>
            <a:gdLst/>
            <a:ahLst/>
            <a:cxnLst/>
            <a:rect l="l" t="t" r="r" b="b"/>
            <a:pathLst>
              <a:path w="139064" h="140335">
                <a:moveTo>
                  <a:pt x="77724" y="0"/>
                </a:moveTo>
                <a:lnTo>
                  <a:pt x="0" y="140207"/>
                </a:lnTo>
                <a:lnTo>
                  <a:pt x="138684" y="62483"/>
                </a:lnTo>
                <a:lnTo>
                  <a:pt x="108204" y="32003"/>
                </a:lnTo>
                <a:lnTo>
                  <a:pt x="777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281415" y="3038843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69" h="13969">
                <a:moveTo>
                  <a:pt x="4571" y="0"/>
                </a:moveTo>
                <a:lnTo>
                  <a:pt x="0" y="4572"/>
                </a:lnTo>
                <a:lnTo>
                  <a:pt x="9143" y="13716"/>
                </a:lnTo>
                <a:lnTo>
                  <a:pt x="13715" y="9144"/>
                </a:lnTo>
                <a:lnTo>
                  <a:pt x="45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949183" y="3371075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69" h="13970">
                <a:moveTo>
                  <a:pt x="4571" y="0"/>
                </a:moveTo>
                <a:lnTo>
                  <a:pt x="0" y="4572"/>
                </a:lnTo>
                <a:lnTo>
                  <a:pt x="9143" y="13716"/>
                </a:lnTo>
                <a:lnTo>
                  <a:pt x="13715" y="9144"/>
                </a:lnTo>
                <a:lnTo>
                  <a:pt x="45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953755" y="3043415"/>
            <a:ext cx="337185" cy="337185"/>
          </a:xfrm>
          <a:custGeom>
            <a:avLst/>
            <a:gdLst/>
            <a:ahLst/>
            <a:cxnLst/>
            <a:rect l="l" t="t" r="r" b="b"/>
            <a:pathLst>
              <a:path w="337185" h="337185">
                <a:moveTo>
                  <a:pt x="327660" y="0"/>
                </a:moveTo>
                <a:lnTo>
                  <a:pt x="0" y="327659"/>
                </a:lnTo>
                <a:lnTo>
                  <a:pt x="9143" y="336803"/>
                </a:lnTo>
                <a:lnTo>
                  <a:pt x="336804" y="9144"/>
                </a:lnTo>
                <a:lnTo>
                  <a:pt x="3276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820911" y="3329927"/>
            <a:ext cx="151130" cy="175260"/>
          </a:xfrm>
          <a:custGeom>
            <a:avLst/>
            <a:gdLst/>
            <a:ahLst/>
            <a:cxnLst/>
            <a:rect l="l" t="t" r="r" b="b"/>
            <a:pathLst>
              <a:path w="151130" h="175260">
                <a:moveTo>
                  <a:pt x="86868" y="4572"/>
                </a:moveTo>
                <a:lnTo>
                  <a:pt x="83819" y="12192"/>
                </a:lnTo>
                <a:lnTo>
                  <a:pt x="77059" y="16980"/>
                </a:lnTo>
                <a:lnTo>
                  <a:pt x="122836" y="138228"/>
                </a:lnTo>
                <a:lnTo>
                  <a:pt x="141731" y="152400"/>
                </a:lnTo>
                <a:lnTo>
                  <a:pt x="132587" y="161544"/>
                </a:lnTo>
                <a:lnTo>
                  <a:pt x="150875" y="175260"/>
                </a:lnTo>
                <a:lnTo>
                  <a:pt x="143256" y="153924"/>
                </a:lnTo>
                <a:lnTo>
                  <a:pt x="86868" y="4572"/>
                </a:lnTo>
                <a:close/>
              </a:path>
              <a:path w="151130" h="175260">
                <a:moveTo>
                  <a:pt x="13716" y="56388"/>
                </a:moveTo>
                <a:lnTo>
                  <a:pt x="6095" y="56388"/>
                </a:lnTo>
                <a:lnTo>
                  <a:pt x="0" y="60960"/>
                </a:lnTo>
                <a:lnTo>
                  <a:pt x="4572" y="65532"/>
                </a:lnTo>
                <a:lnTo>
                  <a:pt x="132587" y="161544"/>
                </a:lnTo>
                <a:lnTo>
                  <a:pt x="131063" y="160020"/>
                </a:lnTo>
                <a:lnTo>
                  <a:pt x="122836" y="138228"/>
                </a:lnTo>
                <a:lnTo>
                  <a:pt x="13716" y="56388"/>
                </a:lnTo>
                <a:close/>
              </a:path>
              <a:path w="151130" h="175260">
                <a:moveTo>
                  <a:pt x="122836" y="138228"/>
                </a:moveTo>
                <a:lnTo>
                  <a:pt x="131063" y="160020"/>
                </a:lnTo>
                <a:lnTo>
                  <a:pt x="132587" y="161544"/>
                </a:lnTo>
                <a:lnTo>
                  <a:pt x="141731" y="152400"/>
                </a:lnTo>
                <a:lnTo>
                  <a:pt x="122836" y="138228"/>
                </a:lnTo>
                <a:close/>
              </a:path>
              <a:path w="151130" h="175260">
                <a:moveTo>
                  <a:pt x="85343" y="0"/>
                </a:moveTo>
                <a:lnTo>
                  <a:pt x="77724" y="3048"/>
                </a:lnTo>
                <a:lnTo>
                  <a:pt x="41148" y="28956"/>
                </a:lnTo>
                <a:lnTo>
                  <a:pt x="47243" y="38100"/>
                </a:lnTo>
                <a:lnTo>
                  <a:pt x="77059" y="16980"/>
                </a:lnTo>
                <a:lnTo>
                  <a:pt x="74675" y="10668"/>
                </a:lnTo>
                <a:lnTo>
                  <a:pt x="86868" y="4572"/>
                </a:lnTo>
                <a:lnTo>
                  <a:pt x="85343" y="0"/>
                </a:lnTo>
                <a:close/>
              </a:path>
              <a:path w="151130" h="175260">
                <a:moveTo>
                  <a:pt x="86868" y="4572"/>
                </a:moveTo>
                <a:lnTo>
                  <a:pt x="74675" y="10668"/>
                </a:lnTo>
                <a:lnTo>
                  <a:pt x="77059" y="16980"/>
                </a:lnTo>
                <a:lnTo>
                  <a:pt x="83819" y="12192"/>
                </a:lnTo>
                <a:lnTo>
                  <a:pt x="86868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827007" y="3358883"/>
            <a:ext cx="41275" cy="36830"/>
          </a:xfrm>
          <a:custGeom>
            <a:avLst/>
            <a:gdLst/>
            <a:ahLst/>
            <a:cxnLst/>
            <a:rect l="l" t="t" r="r" b="b"/>
            <a:pathLst>
              <a:path w="41275" h="36829">
                <a:moveTo>
                  <a:pt x="35052" y="0"/>
                </a:moveTo>
                <a:lnTo>
                  <a:pt x="0" y="27431"/>
                </a:lnTo>
                <a:lnTo>
                  <a:pt x="6096" y="36575"/>
                </a:lnTo>
                <a:lnTo>
                  <a:pt x="41148" y="9143"/>
                </a:lnTo>
                <a:lnTo>
                  <a:pt x="3505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830055" y="3337547"/>
            <a:ext cx="128270" cy="149860"/>
          </a:xfrm>
          <a:custGeom>
            <a:avLst/>
            <a:gdLst/>
            <a:ahLst/>
            <a:cxnLst/>
            <a:rect l="l" t="t" r="r" b="b"/>
            <a:pathLst>
              <a:path w="128269" h="149860">
                <a:moveTo>
                  <a:pt x="71628" y="0"/>
                </a:moveTo>
                <a:lnTo>
                  <a:pt x="35051" y="25908"/>
                </a:lnTo>
                <a:lnTo>
                  <a:pt x="0" y="53340"/>
                </a:lnTo>
                <a:lnTo>
                  <a:pt x="128016" y="149351"/>
                </a:lnTo>
                <a:lnTo>
                  <a:pt x="716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621267" y="304036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143" y="0"/>
                </a:moveTo>
                <a:lnTo>
                  <a:pt x="0" y="7620"/>
                </a:lnTo>
                <a:lnTo>
                  <a:pt x="3048" y="12192"/>
                </a:lnTo>
                <a:lnTo>
                  <a:pt x="12192" y="457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857487" y="3355835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143" y="0"/>
                </a:moveTo>
                <a:lnTo>
                  <a:pt x="0" y="7620"/>
                </a:lnTo>
                <a:lnTo>
                  <a:pt x="3048" y="12191"/>
                </a:lnTo>
                <a:lnTo>
                  <a:pt x="12192" y="457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624315" y="3044939"/>
            <a:ext cx="242570" cy="318770"/>
          </a:xfrm>
          <a:custGeom>
            <a:avLst/>
            <a:gdLst/>
            <a:ahLst/>
            <a:cxnLst/>
            <a:rect l="l" t="t" r="r" b="b"/>
            <a:pathLst>
              <a:path w="242569" h="318770">
                <a:moveTo>
                  <a:pt x="9143" y="0"/>
                </a:moveTo>
                <a:lnTo>
                  <a:pt x="0" y="7620"/>
                </a:lnTo>
                <a:lnTo>
                  <a:pt x="233171" y="318516"/>
                </a:lnTo>
                <a:lnTo>
                  <a:pt x="242315" y="310896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514587" y="4026395"/>
            <a:ext cx="165100" cy="165100"/>
          </a:xfrm>
          <a:custGeom>
            <a:avLst/>
            <a:gdLst/>
            <a:ahLst/>
            <a:cxnLst/>
            <a:rect l="l" t="t" r="r" b="b"/>
            <a:pathLst>
              <a:path w="165100" h="165100">
                <a:moveTo>
                  <a:pt x="10668" y="144780"/>
                </a:moveTo>
                <a:lnTo>
                  <a:pt x="0" y="164592"/>
                </a:lnTo>
                <a:lnTo>
                  <a:pt x="19812" y="153924"/>
                </a:lnTo>
                <a:lnTo>
                  <a:pt x="25250" y="150875"/>
                </a:lnTo>
                <a:lnTo>
                  <a:pt x="22860" y="150875"/>
                </a:lnTo>
                <a:lnTo>
                  <a:pt x="10668" y="144780"/>
                </a:lnTo>
                <a:close/>
              </a:path>
              <a:path w="165100" h="165100">
                <a:moveTo>
                  <a:pt x="34518" y="130073"/>
                </a:moveTo>
                <a:lnTo>
                  <a:pt x="13716" y="141732"/>
                </a:lnTo>
                <a:lnTo>
                  <a:pt x="10668" y="144780"/>
                </a:lnTo>
                <a:lnTo>
                  <a:pt x="22860" y="150875"/>
                </a:lnTo>
                <a:lnTo>
                  <a:pt x="34518" y="130073"/>
                </a:lnTo>
                <a:close/>
              </a:path>
              <a:path w="165100" h="165100">
                <a:moveTo>
                  <a:pt x="144586" y="68386"/>
                </a:moveTo>
                <a:lnTo>
                  <a:pt x="34518" y="130073"/>
                </a:lnTo>
                <a:lnTo>
                  <a:pt x="22860" y="150875"/>
                </a:lnTo>
                <a:lnTo>
                  <a:pt x="25250" y="150875"/>
                </a:lnTo>
                <a:lnTo>
                  <a:pt x="158496" y="76200"/>
                </a:lnTo>
                <a:lnTo>
                  <a:pt x="150875" y="74675"/>
                </a:lnTo>
                <a:lnTo>
                  <a:pt x="144586" y="68386"/>
                </a:lnTo>
                <a:close/>
              </a:path>
              <a:path w="165100" h="165100">
                <a:moveTo>
                  <a:pt x="92963" y="0"/>
                </a:moveTo>
                <a:lnTo>
                  <a:pt x="88392" y="6096"/>
                </a:lnTo>
                <a:lnTo>
                  <a:pt x="10668" y="144780"/>
                </a:lnTo>
                <a:lnTo>
                  <a:pt x="13716" y="141732"/>
                </a:lnTo>
                <a:lnTo>
                  <a:pt x="34518" y="130073"/>
                </a:lnTo>
                <a:lnTo>
                  <a:pt x="100584" y="12192"/>
                </a:lnTo>
                <a:lnTo>
                  <a:pt x="99060" y="4572"/>
                </a:lnTo>
                <a:lnTo>
                  <a:pt x="92963" y="0"/>
                </a:lnTo>
                <a:close/>
              </a:path>
              <a:path w="165100" h="165100">
                <a:moveTo>
                  <a:pt x="152400" y="64008"/>
                </a:moveTo>
                <a:lnTo>
                  <a:pt x="144586" y="68386"/>
                </a:lnTo>
                <a:lnTo>
                  <a:pt x="150875" y="74675"/>
                </a:lnTo>
                <a:lnTo>
                  <a:pt x="158496" y="76200"/>
                </a:lnTo>
                <a:lnTo>
                  <a:pt x="152400" y="64008"/>
                </a:lnTo>
                <a:close/>
              </a:path>
              <a:path w="165100" h="165100">
                <a:moveTo>
                  <a:pt x="158495" y="64008"/>
                </a:moveTo>
                <a:lnTo>
                  <a:pt x="152400" y="64008"/>
                </a:lnTo>
                <a:lnTo>
                  <a:pt x="158496" y="76200"/>
                </a:lnTo>
                <a:lnTo>
                  <a:pt x="164592" y="71627"/>
                </a:lnTo>
                <a:lnTo>
                  <a:pt x="160019" y="65532"/>
                </a:lnTo>
                <a:lnTo>
                  <a:pt x="158495" y="64008"/>
                </a:lnTo>
                <a:close/>
              </a:path>
              <a:path w="165100" h="165100">
                <a:moveTo>
                  <a:pt x="129540" y="35051"/>
                </a:moveTo>
                <a:lnTo>
                  <a:pt x="120396" y="44196"/>
                </a:lnTo>
                <a:lnTo>
                  <a:pt x="144586" y="68386"/>
                </a:lnTo>
                <a:lnTo>
                  <a:pt x="152400" y="64008"/>
                </a:lnTo>
                <a:lnTo>
                  <a:pt x="158495" y="64008"/>
                </a:lnTo>
                <a:lnTo>
                  <a:pt x="129540" y="350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604503" y="4030967"/>
            <a:ext cx="40005" cy="40005"/>
          </a:xfrm>
          <a:custGeom>
            <a:avLst/>
            <a:gdLst/>
            <a:ahLst/>
            <a:cxnLst/>
            <a:rect l="l" t="t" r="r" b="b"/>
            <a:pathLst>
              <a:path w="40005" h="40004">
                <a:moveTo>
                  <a:pt x="9143" y="0"/>
                </a:moveTo>
                <a:lnTo>
                  <a:pt x="0" y="9144"/>
                </a:lnTo>
                <a:lnTo>
                  <a:pt x="30480" y="39624"/>
                </a:lnTo>
                <a:lnTo>
                  <a:pt x="39624" y="30479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531351" y="4035539"/>
            <a:ext cx="139065" cy="139065"/>
          </a:xfrm>
          <a:custGeom>
            <a:avLst/>
            <a:gdLst/>
            <a:ahLst/>
            <a:cxnLst/>
            <a:rect l="l" t="t" r="r" b="b"/>
            <a:pathLst>
              <a:path w="139064" h="139064">
                <a:moveTo>
                  <a:pt x="77724" y="0"/>
                </a:moveTo>
                <a:lnTo>
                  <a:pt x="0" y="138683"/>
                </a:lnTo>
                <a:lnTo>
                  <a:pt x="138684" y="60960"/>
                </a:lnTo>
                <a:lnTo>
                  <a:pt x="777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852915" y="3838943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69" h="13970">
                <a:moveTo>
                  <a:pt x="4571" y="0"/>
                </a:moveTo>
                <a:lnTo>
                  <a:pt x="0" y="4572"/>
                </a:lnTo>
                <a:lnTo>
                  <a:pt x="9143" y="13715"/>
                </a:lnTo>
                <a:lnTo>
                  <a:pt x="13715" y="9144"/>
                </a:lnTo>
                <a:lnTo>
                  <a:pt x="45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634983" y="4056875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69" h="13970">
                <a:moveTo>
                  <a:pt x="4571" y="0"/>
                </a:moveTo>
                <a:lnTo>
                  <a:pt x="0" y="4571"/>
                </a:lnTo>
                <a:lnTo>
                  <a:pt x="9143" y="13715"/>
                </a:lnTo>
                <a:lnTo>
                  <a:pt x="13715" y="9143"/>
                </a:lnTo>
                <a:lnTo>
                  <a:pt x="45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639555" y="3843515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13360" y="0"/>
                </a:moveTo>
                <a:lnTo>
                  <a:pt x="0" y="213360"/>
                </a:lnTo>
                <a:lnTo>
                  <a:pt x="9143" y="222503"/>
                </a:lnTo>
                <a:lnTo>
                  <a:pt x="222504" y="9143"/>
                </a:lnTo>
                <a:lnTo>
                  <a:pt x="2133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492995" y="4026395"/>
            <a:ext cx="165100" cy="165100"/>
          </a:xfrm>
          <a:custGeom>
            <a:avLst/>
            <a:gdLst/>
            <a:ahLst/>
            <a:cxnLst/>
            <a:rect l="l" t="t" r="r" b="b"/>
            <a:pathLst>
              <a:path w="165100" h="165100">
                <a:moveTo>
                  <a:pt x="76200" y="6096"/>
                </a:moveTo>
                <a:lnTo>
                  <a:pt x="74675" y="13716"/>
                </a:lnTo>
                <a:lnTo>
                  <a:pt x="68386" y="20005"/>
                </a:lnTo>
                <a:lnTo>
                  <a:pt x="130073" y="130073"/>
                </a:lnTo>
                <a:lnTo>
                  <a:pt x="150875" y="141732"/>
                </a:lnTo>
                <a:lnTo>
                  <a:pt x="144780" y="153924"/>
                </a:lnTo>
                <a:lnTo>
                  <a:pt x="164592" y="164592"/>
                </a:lnTo>
                <a:lnTo>
                  <a:pt x="153924" y="144780"/>
                </a:lnTo>
                <a:lnTo>
                  <a:pt x="76200" y="6096"/>
                </a:lnTo>
                <a:close/>
              </a:path>
              <a:path w="165100" h="165100">
                <a:moveTo>
                  <a:pt x="12192" y="64008"/>
                </a:moveTo>
                <a:lnTo>
                  <a:pt x="4572" y="65532"/>
                </a:lnTo>
                <a:lnTo>
                  <a:pt x="0" y="71627"/>
                </a:lnTo>
                <a:lnTo>
                  <a:pt x="6096" y="76200"/>
                </a:lnTo>
                <a:lnTo>
                  <a:pt x="144780" y="153924"/>
                </a:lnTo>
                <a:lnTo>
                  <a:pt x="141732" y="150875"/>
                </a:lnTo>
                <a:lnTo>
                  <a:pt x="130073" y="130073"/>
                </a:lnTo>
                <a:lnTo>
                  <a:pt x="12192" y="64008"/>
                </a:lnTo>
                <a:close/>
              </a:path>
              <a:path w="165100" h="165100">
                <a:moveTo>
                  <a:pt x="130073" y="130073"/>
                </a:moveTo>
                <a:lnTo>
                  <a:pt x="141732" y="150875"/>
                </a:lnTo>
                <a:lnTo>
                  <a:pt x="144780" y="153924"/>
                </a:lnTo>
                <a:lnTo>
                  <a:pt x="150875" y="141732"/>
                </a:lnTo>
                <a:lnTo>
                  <a:pt x="130073" y="130073"/>
                </a:lnTo>
                <a:close/>
              </a:path>
              <a:path w="165100" h="165100">
                <a:moveTo>
                  <a:pt x="71627" y="0"/>
                </a:moveTo>
                <a:lnTo>
                  <a:pt x="65532" y="4572"/>
                </a:lnTo>
                <a:lnTo>
                  <a:pt x="35051" y="35051"/>
                </a:lnTo>
                <a:lnTo>
                  <a:pt x="44196" y="44196"/>
                </a:lnTo>
                <a:lnTo>
                  <a:pt x="68386" y="20005"/>
                </a:lnTo>
                <a:lnTo>
                  <a:pt x="64008" y="12192"/>
                </a:lnTo>
                <a:lnTo>
                  <a:pt x="76200" y="6096"/>
                </a:lnTo>
                <a:lnTo>
                  <a:pt x="71627" y="0"/>
                </a:lnTo>
                <a:close/>
              </a:path>
              <a:path w="165100" h="165100">
                <a:moveTo>
                  <a:pt x="76200" y="6096"/>
                </a:moveTo>
                <a:lnTo>
                  <a:pt x="64008" y="12192"/>
                </a:lnTo>
                <a:lnTo>
                  <a:pt x="68386" y="20005"/>
                </a:lnTo>
                <a:lnTo>
                  <a:pt x="74675" y="13716"/>
                </a:lnTo>
                <a:lnTo>
                  <a:pt x="7620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497567" y="4061447"/>
            <a:ext cx="40005" cy="40005"/>
          </a:xfrm>
          <a:custGeom>
            <a:avLst/>
            <a:gdLst/>
            <a:ahLst/>
            <a:cxnLst/>
            <a:rect l="l" t="t" r="r" b="b"/>
            <a:pathLst>
              <a:path w="40004" h="40004">
                <a:moveTo>
                  <a:pt x="30479" y="0"/>
                </a:moveTo>
                <a:lnTo>
                  <a:pt x="0" y="30480"/>
                </a:lnTo>
                <a:lnTo>
                  <a:pt x="9144" y="39624"/>
                </a:lnTo>
                <a:lnTo>
                  <a:pt x="39624" y="9144"/>
                </a:lnTo>
                <a:lnTo>
                  <a:pt x="304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502139" y="4035539"/>
            <a:ext cx="139065" cy="139065"/>
          </a:xfrm>
          <a:custGeom>
            <a:avLst/>
            <a:gdLst/>
            <a:ahLst/>
            <a:cxnLst/>
            <a:rect l="l" t="t" r="r" b="b"/>
            <a:pathLst>
              <a:path w="139064" h="139064">
                <a:moveTo>
                  <a:pt x="60960" y="0"/>
                </a:moveTo>
                <a:lnTo>
                  <a:pt x="0" y="60960"/>
                </a:lnTo>
                <a:lnTo>
                  <a:pt x="138683" y="138683"/>
                </a:lnTo>
                <a:lnTo>
                  <a:pt x="609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305543" y="3838943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70" h="13970">
                <a:moveTo>
                  <a:pt x="9144" y="0"/>
                </a:moveTo>
                <a:lnTo>
                  <a:pt x="0" y="9144"/>
                </a:lnTo>
                <a:lnTo>
                  <a:pt x="4572" y="13715"/>
                </a:lnTo>
                <a:lnTo>
                  <a:pt x="13715" y="4572"/>
                </a:lnTo>
                <a:lnTo>
                  <a:pt x="91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523475" y="4056875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70" h="13970">
                <a:moveTo>
                  <a:pt x="9143" y="0"/>
                </a:moveTo>
                <a:lnTo>
                  <a:pt x="0" y="9143"/>
                </a:lnTo>
                <a:lnTo>
                  <a:pt x="4571" y="13715"/>
                </a:lnTo>
                <a:lnTo>
                  <a:pt x="13715" y="4571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310115" y="3843515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9143" y="0"/>
                </a:moveTo>
                <a:lnTo>
                  <a:pt x="0" y="9143"/>
                </a:lnTo>
                <a:lnTo>
                  <a:pt x="213360" y="222503"/>
                </a:lnTo>
                <a:lnTo>
                  <a:pt x="222503" y="213360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200387" y="4597895"/>
            <a:ext cx="165100" cy="165100"/>
          </a:xfrm>
          <a:custGeom>
            <a:avLst/>
            <a:gdLst/>
            <a:ahLst/>
            <a:cxnLst/>
            <a:rect l="l" t="t" r="r" b="b"/>
            <a:pathLst>
              <a:path w="165100" h="165100">
                <a:moveTo>
                  <a:pt x="10668" y="144780"/>
                </a:moveTo>
                <a:lnTo>
                  <a:pt x="0" y="164592"/>
                </a:lnTo>
                <a:lnTo>
                  <a:pt x="19812" y="153924"/>
                </a:lnTo>
                <a:lnTo>
                  <a:pt x="25250" y="150875"/>
                </a:lnTo>
                <a:lnTo>
                  <a:pt x="22860" y="150875"/>
                </a:lnTo>
                <a:lnTo>
                  <a:pt x="10668" y="144780"/>
                </a:lnTo>
                <a:close/>
              </a:path>
              <a:path w="165100" h="165100">
                <a:moveTo>
                  <a:pt x="34518" y="130073"/>
                </a:moveTo>
                <a:lnTo>
                  <a:pt x="13716" y="141732"/>
                </a:lnTo>
                <a:lnTo>
                  <a:pt x="10668" y="144780"/>
                </a:lnTo>
                <a:lnTo>
                  <a:pt x="22860" y="150875"/>
                </a:lnTo>
                <a:lnTo>
                  <a:pt x="34518" y="130073"/>
                </a:lnTo>
                <a:close/>
              </a:path>
              <a:path w="165100" h="165100">
                <a:moveTo>
                  <a:pt x="144586" y="68386"/>
                </a:moveTo>
                <a:lnTo>
                  <a:pt x="34518" y="130073"/>
                </a:lnTo>
                <a:lnTo>
                  <a:pt x="22860" y="150875"/>
                </a:lnTo>
                <a:lnTo>
                  <a:pt x="25250" y="150875"/>
                </a:lnTo>
                <a:lnTo>
                  <a:pt x="158495" y="76200"/>
                </a:lnTo>
                <a:lnTo>
                  <a:pt x="150876" y="74675"/>
                </a:lnTo>
                <a:lnTo>
                  <a:pt x="144586" y="68386"/>
                </a:lnTo>
                <a:close/>
              </a:path>
              <a:path w="165100" h="165100">
                <a:moveTo>
                  <a:pt x="92964" y="0"/>
                </a:moveTo>
                <a:lnTo>
                  <a:pt x="88392" y="6096"/>
                </a:lnTo>
                <a:lnTo>
                  <a:pt x="10668" y="144780"/>
                </a:lnTo>
                <a:lnTo>
                  <a:pt x="13716" y="141732"/>
                </a:lnTo>
                <a:lnTo>
                  <a:pt x="34518" y="130073"/>
                </a:lnTo>
                <a:lnTo>
                  <a:pt x="100583" y="12192"/>
                </a:lnTo>
                <a:lnTo>
                  <a:pt x="99059" y="4572"/>
                </a:lnTo>
                <a:lnTo>
                  <a:pt x="92964" y="0"/>
                </a:lnTo>
                <a:close/>
              </a:path>
              <a:path w="165100" h="165100">
                <a:moveTo>
                  <a:pt x="152400" y="64008"/>
                </a:moveTo>
                <a:lnTo>
                  <a:pt x="144586" y="68386"/>
                </a:lnTo>
                <a:lnTo>
                  <a:pt x="150876" y="74675"/>
                </a:lnTo>
                <a:lnTo>
                  <a:pt x="158495" y="76200"/>
                </a:lnTo>
                <a:lnTo>
                  <a:pt x="152400" y="64008"/>
                </a:lnTo>
                <a:close/>
              </a:path>
              <a:path w="165100" h="165100">
                <a:moveTo>
                  <a:pt x="158495" y="64008"/>
                </a:moveTo>
                <a:lnTo>
                  <a:pt x="152400" y="64008"/>
                </a:lnTo>
                <a:lnTo>
                  <a:pt x="158495" y="76200"/>
                </a:lnTo>
                <a:lnTo>
                  <a:pt x="164592" y="71627"/>
                </a:lnTo>
                <a:lnTo>
                  <a:pt x="160019" y="65532"/>
                </a:lnTo>
                <a:lnTo>
                  <a:pt x="158495" y="64008"/>
                </a:lnTo>
                <a:close/>
              </a:path>
              <a:path w="165100" h="165100">
                <a:moveTo>
                  <a:pt x="129540" y="35051"/>
                </a:moveTo>
                <a:lnTo>
                  <a:pt x="120395" y="44196"/>
                </a:lnTo>
                <a:lnTo>
                  <a:pt x="144586" y="68386"/>
                </a:lnTo>
                <a:lnTo>
                  <a:pt x="152400" y="64008"/>
                </a:lnTo>
                <a:lnTo>
                  <a:pt x="158495" y="64008"/>
                </a:lnTo>
                <a:lnTo>
                  <a:pt x="129540" y="350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290303" y="4602467"/>
            <a:ext cx="40005" cy="40005"/>
          </a:xfrm>
          <a:custGeom>
            <a:avLst/>
            <a:gdLst/>
            <a:ahLst/>
            <a:cxnLst/>
            <a:rect l="l" t="t" r="r" b="b"/>
            <a:pathLst>
              <a:path w="40004" h="40004">
                <a:moveTo>
                  <a:pt x="9143" y="0"/>
                </a:moveTo>
                <a:lnTo>
                  <a:pt x="0" y="9144"/>
                </a:lnTo>
                <a:lnTo>
                  <a:pt x="30479" y="39624"/>
                </a:lnTo>
                <a:lnTo>
                  <a:pt x="39624" y="30479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217151" y="4607039"/>
            <a:ext cx="139065" cy="139065"/>
          </a:xfrm>
          <a:custGeom>
            <a:avLst/>
            <a:gdLst/>
            <a:ahLst/>
            <a:cxnLst/>
            <a:rect l="l" t="t" r="r" b="b"/>
            <a:pathLst>
              <a:path w="139064" h="139064">
                <a:moveTo>
                  <a:pt x="77724" y="0"/>
                </a:moveTo>
                <a:lnTo>
                  <a:pt x="0" y="138683"/>
                </a:lnTo>
                <a:lnTo>
                  <a:pt x="138683" y="60960"/>
                </a:lnTo>
                <a:lnTo>
                  <a:pt x="777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538715" y="4410443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70" h="13970">
                <a:moveTo>
                  <a:pt x="4572" y="0"/>
                </a:moveTo>
                <a:lnTo>
                  <a:pt x="0" y="4572"/>
                </a:lnTo>
                <a:lnTo>
                  <a:pt x="9143" y="13715"/>
                </a:lnTo>
                <a:lnTo>
                  <a:pt x="13715" y="9144"/>
                </a:lnTo>
                <a:lnTo>
                  <a:pt x="45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320783" y="4628375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70" h="13970">
                <a:moveTo>
                  <a:pt x="4572" y="0"/>
                </a:moveTo>
                <a:lnTo>
                  <a:pt x="0" y="4571"/>
                </a:lnTo>
                <a:lnTo>
                  <a:pt x="9144" y="13715"/>
                </a:lnTo>
                <a:lnTo>
                  <a:pt x="13716" y="9143"/>
                </a:lnTo>
                <a:lnTo>
                  <a:pt x="45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325355" y="4415015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13360" y="0"/>
                </a:moveTo>
                <a:lnTo>
                  <a:pt x="0" y="213360"/>
                </a:lnTo>
                <a:lnTo>
                  <a:pt x="9144" y="222503"/>
                </a:lnTo>
                <a:lnTo>
                  <a:pt x="222503" y="9143"/>
                </a:lnTo>
                <a:lnTo>
                  <a:pt x="2133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280903" y="4613135"/>
            <a:ext cx="177165" cy="149860"/>
          </a:xfrm>
          <a:custGeom>
            <a:avLst/>
            <a:gdLst/>
            <a:ahLst/>
            <a:cxnLst/>
            <a:rect l="l" t="t" r="r" b="b"/>
            <a:pathLst>
              <a:path w="177164" h="149860">
                <a:moveTo>
                  <a:pt x="67055" y="3048"/>
                </a:moveTo>
                <a:lnTo>
                  <a:pt x="67055" y="10668"/>
                </a:lnTo>
                <a:lnTo>
                  <a:pt x="61803" y="17380"/>
                </a:lnTo>
                <a:lnTo>
                  <a:pt x="139752" y="121312"/>
                </a:lnTo>
                <a:lnTo>
                  <a:pt x="161543" y="129540"/>
                </a:lnTo>
                <a:lnTo>
                  <a:pt x="155448" y="141732"/>
                </a:lnTo>
                <a:lnTo>
                  <a:pt x="176784" y="149352"/>
                </a:lnTo>
                <a:lnTo>
                  <a:pt x="67055" y="3048"/>
                </a:lnTo>
                <a:close/>
              </a:path>
              <a:path w="177164" h="149860">
                <a:moveTo>
                  <a:pt x="12191" y="73152"/>
                </a:moveTo>
                <a:lnTo>
                  <a:pt x="4572" y="76200"/>
                </a:lnTo>
                <a:lnTo>
                  <a:pt x="0" y="82296"/>
                </a:lnTo>
                <a:lnTo>
                  <a:pt x="6096" y="85344"/>
                </a:lnTo>
                <a:lnTo>
                  <a:pt x="155448" y="141732"/>
                </a:lnTo>
                <a:lnTo>
                  <a:pt x="153924" y="140208"/>
                </a:lnTo>
                <a:lnTo>
                  <a:pt x="139752" y="121312"/>
                </a:lnTo>
                <a:lnTo>
                  <a:pt x="12191" y="73152"/>
                </a:lnTo>
                <a:close/>
              </a:path>
              <a:path w="177164" h="149860">
                <a:moveTo>
                  <a:pt x="139752" y="121312"/>
                </a:moveTo>
                <a:lnTo>
                  <a:pt x="153924" y="140208"/>
                </a:lnTo>
                <a:lnTo>
                  <a:pt x="155448" y="141732"/>
                </a:lnTo>
                <a:lnTo>
                  <a:pt x="161543" y="129540"/>
                </a:lnTo>
                <a:lnTo>
                  <a:pt x="139752" y="121312"/>
                </a:lnTo>
                <a:close/>
              </a:path>
              <a:path w="177164" h="149860">
                <a:moveTo>
                  <a:pt x="64008" y="0"/>
                </a:moveTo>
                <a:lnTo>
                  <a:pt x="57912" y="4572"/>
                </a:lnTo>
                <a:lnTo>
                  <a:pt x="30479" y="39624"/>
                </a:lnTo>
                <a:lnTo>
                  <a:pt x="39624" y="45720"/>
                </a:lnTo>
                <a:lnTo>
                  <a:pt x="61803" y="17380"/>
                </a:lnTo>
                <a:lnTo>
                  <a:pt x="57912" y="12192"/>
                </a:lnTo>
                <a:lnTo>
                  <a:pt x="67055" y="3048"/>
                </a:lnTo>
                <a:lnTo>
                  <a:pt x="64008" y="0"/>
                </a:lnTo>
                <a:close/>
              </a:path>
              <a:path w="177164" h="149860">
                <a:moveTo>
                  <a:pt x="67055" y="3048"/>
                </a:moveTo>
                <a:lnTo>
                  <a:pt x="57912" y="12192"/>
                </a:lnTo>
                <a:lnTo>
                  <a:pt x="61803" y="17380"/>
                </a:lnTo>
                <a:lnTo>
                  <a:pt x="67055" y="10668"/>
                </a:lnTo>
                <a:lnTo>
                  <a:pt x="67055" y="30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285475" y="4652759"/>
            <a:ext cx="35560" cy="43180"/>
          </a:xfrm>
          <a:custGeom>
            <a:avLst/>
            <a:gdLst/>
            <a:ahLst/>
            <a:cxnLst/>
            <a:rect l="l" t="t" r="r" b="b"/>
            <a:pathLst>
              <a:path w="35560" h="43179">
                <a:moveTo>
                  <a:pt x="25907" y="0"/>
                </a:moveTo>
                <a:lnTo>
                  <a:pt x="0" y="36575"/>
                </a:lnTo>
                <a:lnTo>
                  <a:pt x="9143" y="42672"/>
                </a:lnTo>
                <a:lnTo>
                  <a:pt x="35051" y="6096"/>
                </a:lnTo>
                <a:lnTo>
                  <a:pt x="2590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290047" y="4620755"/>
            <a:ext cx="149860" cy="128270"/>
          </a:xfrm>
          <a:custGeom>
            <a:avLst/>
            <a:gdLst/>
            <a:ahLst/>
            <a:cxnLst/>
            <a:rect l="l" t="t" r="r" b="b"/>
            <a:pathLst>
              <a:path w="149860" h="128270">
                <a:moveTo>
                  <a:pt x="53340" y="0"/>
                </a:moveTo>
                <a:lnTo>
                  <a:pt x="25908" y="35051"/>
                </a:lnTo>
                <a:lnTo>
                  <a:pt x="0" y="71627"/>
                </a:lnTo>
                <a:lnTo>
                  <a:pt x="149352" y="128015"/>
                </a:lnTo>
                <a:lnTo>
                  <a:pt x="533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992867" y="441196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7620" y="0"/>
                </a:moveTo>
                <a:lnTo>
                  <a:pt x="0" y="9144"/>
                </a:lnTo>
                <a:lnTo>
                  <a:pt x="4572" y="12191"/>
                </a:lnTo>
                <a:lnTo>
                  <a:pt x="12191" y="3048"/>
                </a:lnTo>
                <a:lnTo>
                  <a:pt x="76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308335" y="464818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7620" y="0"/>
                </a:moveTo>
                <a:lnTo>
                  <a:pt x="0" y="9143"/>
                </a:lnTo>
                <a:lnTo>
                  <a:pt x="4572" y="12191"/>
                </a:lnTo>
                <a:lnTo>
                  <a:pt x="12192" y="3047"/>
                </a:lnTo>
                <a:lnTo>
                  <a:pt x="76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997439" y="4415015"/>
            <a:ext cx="318770" cy="242570"/>
          </a:xfrm>
          <a:custGeom>
            <a:avLst/>
            <a:gdLst/>
            <a:ahLst/>
            <a:cxnLst/>
            <a:rect l="l" t="t" r="r" b="b"/>
            <a:pathLst>
              <a:path w="318770" h="242570">
                <a:moveTo>
                  <a:pt x="7619" y="0"/>
                </a:moveTo>
                <a:lnTo>
                  <a:pt x="0" y="9143"/>
                </a:lnTo>
                <a:lnTo>
                  <a:pt x="310895" y="242315"/>
                </a:lnTo>
                <a:lnTo>
                  <a:pt x="318515" y="233172"/>
                </a:lnTo>
                <a:lnTo>
                  <a:pt x="76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229087" y="5283695"/>
            <a:ext cx="165100" cy="165100"/>
          </a:xfrm>
          <a:custGeom>
            <a:avLst/>
            <a:gdLst/>
            <a:ahLst/>
            <a:cxnLst/>
            <a:rect l="l" t="t" r="r" b="b"/>
            <a:pathLst>
              <a:path w="165100" h="165100">
                <a:moveTo>
                  <a:pt x="10667" y="144780"/>
                </a:moveTo>
                <a:lnTo>
                  <a:pt x="0" y="164592"/>
                </a:lnTo>
                <a:lnTo>
                  <a:pt x="19812" y="153924"/>
                </a:lnTo>
                <a:lnTo>
                  <a:pt x="25250" y="150875"/>
                </a:lnTo>
                <a:lnTo>
                  <a:pt x="22859" y="150875"/>
                </a:lnTo>
                <a:lnTo>
                  <a:pt x="10667" y="144780"/>
                </a:lnTo>
                <a:close/>
              </a:path>
              <a:path w="165100" h="165100">
                <a:moveTo>
                  <a:pt x="34518" y="130073"/>
                </a:moveTo>
                <a:lnTo>
                  <a:pt x="13715" y="141732"/>
                </a:lnTo>
                <a:lnTo>
                  <a:pt x="10667" y="144780"/>
                </a:lnTo>
                <a:lnTo>
                  <a:pt x="22859" y="150875"/>
                </a:lnTo>
                <a:lnTo>
                  <a:pt x="34518" y="130073"/>
                </a:lnTo>
                <a:close/>
              </a:path>
              <a:path w="165100" h="165100">
                <a:moveTo>
                  <a:pt x="144586" y="68386"/>
                </a:moveTo>
                <a:lnTo>
                  <a:pt x="34518" y="130073"/>
                </a:lnTo>
                <a:lnTo>
                  <a:pt x="22859" y="150875"/>
                </a:lnTo>
                <a:lnTo>
                  <a:pt x="25250" y="150875"/>
                </a:lnTo>
                <a:lnTo>
                  <a:pt x="158495" y="76200"/>
                </a:lnTo>
                <a:lnTo>
                  <a:pt x="150875" y="74675"/>
                </a:lnTo>
                <a:lnTo>
                  <a:pt x="144586" y="68386"/>
                </a:lnTo>
                <a:close/>
              </a:path>
              <a:path w="165100" h="165100">
                <a:moveTo>
                  <a:pt x="92963" y="0"/>
                </a:moveTo>
                <a:lnTo>
                  <a:pt x="88391" y="6096"/>
                </a:lnTo>
                <a:lnTo>
                  <a:pt x="10667" y="144780"/>
                </a:lnTo>
                <a:lnTo>
                  <a:pt x="13715" y="141732"/>
                </a:lnTo>
                <a:lnTo>
                  <a:pt x="34518" y="130073"/>
                </a:lnTo>
                <a:lnTo>
                  <a:pt x="100583" y="12192"/>
                </a:lnTo>
                <a:lnTo>
                  <a:pt x="99059" y="4572"/>
                </a:lnTo>
                <a:lnTo>
                  <a:pt x="92963" y="0"/>
                </a:lnTo>
                <a:close/>
              </a:path>
              <a:path w="165100" h="165100">
                <a:moveTo>
                  <a:pt x="152400" y="64008"/>
                </a:moveTo>
                <a:lnTo>
                  <a:pt x="144586" y="68386"/>
                </a:lnTo>
                <a:lnTo>
                  <a:pt x="150875" y="74675"/>
                </a:lnTo>
                <a:lnTo>
                  <a:pt x="158495" y="76200"/>
                </a:lnTo>
                <a:lnTo>
                  <a:pt x="152400" y="64008"/>
                </a:lnTo>
                <a:close/>
              </a:path>
              <a:path w="165100" h="165100">
                <a:moveTo>
                  <a:pt x="158495" y="64008"/>
                </a:moveTo>
                <a:lnTo>
                  <a:pt x="152400" y="64008"/>
                </a:lnTo>
                <a:lnTo>
                  <a:pt x="158495" y="76200"/>
                </a:lnTo>
                <a:lnTo>
                  <a:pt x="164591" y="71627"/>
                </a:lnTo>
                <a:lnTo>
                  <a:pt x="160019" y="65532"/>
                </a:lnTo>
                <a:lnTo>
                  <a:pt x="158495" y="64008"/>
                </a:lnTo>
                <a:close/>
              </a:path>
              <a:path w="165100" h="165100">
                <a:moveTo>
                  <a:pt x="129539" y="35051"/>
                </a:moveTo>
                <a:lnTo>
                  <a:pt x="120395" y="44196"/>
                </a:lnTo>
                <a:lnTo>
                  <a:pt x="144586" y="68386"/>
                </a:lnTo>
                <a:lnTo>
                  <a:pt x="152400" y="64008"/>
                </a:lnTo>
                <a:lnTo>
                  <a:pt x="158495" y="64008"/>
                </a:lnTo>
                <a:lnTo>
                  <a:pt x="129539" y="350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319003" y="5288267"/>
            <a:ext cx="40005" cy="40005"/>
          </a:xfrm>
          <a:custGeom>
            <a:avLst/>
            <a:gdLst/>
            <a:ahLst/>
            <a:cxnLst/>
            <a:rect l="l" t="t" r="r" b="b"/>
            <a:pathLst>
              <a:path w="40004" h="40004">
                <a:moveTo>
                  <a:pt x="9143" y="0"/>
                </a:moveTo>
                <a:lnTo>
                  <a:pt x="0" y="9144"/>
                </a:lnTo>
                <a:lnTo>
                  <a:pt x="30479" y="39624"/>
                </a:lnTo>
                <a:lnTo>
                  <a:pt x="39624" y="30479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245851" y="5292839"/>
            <a:ext cx="139065" cy="139065"/>
          </a:xfrm>
          <a:custGeom>
            <a:avLst/>
            <a:gdLst/>
            <a:ahLst/>
            <a:cxnLst/>
            <a:rect l="l" t="t" r="r" b="b"/>
            <a:pathLst>
              <a:path w="139064" h="139064">
                <a:moveTo>
                  <a:pt x="77724" y="0"/>
                </a:moveTo>
                <a:lnTo>
                  <a:pt x="0" y="138683"/>
                </a:lnTo>
                <a:lnTo>
                  <a:pt x="138683" y="60960"/>
                </a:lnTo>
                <a:lnTo>
                  <a:pt x="777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567415" y="5096243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70" h="13970">
                <a:moveTo>
                  <a:pt x="4572" y="0"/>
                </a:moveTo>
                <a:lnTo>
                  <a:pt x="0" y="4572"/>
                </a:lnTo>
                <a:lnTo>
                  <a:pt x="9143" y="13715"/>
                </a:lnTo>
                <a:lnTo>
                  <a:pt x="13715" y="9144"/>
                </a:lnTo>
                <a:lnTo>
                  <a:pt x="45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349483" y="5314175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70" h="13970">
                <a:moveTo>
                  <a:pt x="4572" y="0"/>
                </a:moveTo>
                <a:lnTo>
                  <a:pt x="0" y="4571"/>
                </a:lnTo>
                <a:lnTo>
                  <a:pt x="9144" y="13715"/>
                </a:lnTo>
                <a:lnTo>
                  <a:pt x="13716" y="9143"/>
                </a:lnTo>
                <a:lnTo>
                  <a:pt x="45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354055" y="5100815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13360" y="0"/>
                </a:moveTo>
                <a:lnTo>
                  <a:pt x="0" y="213360"/>
                </a:lnTo>
                <a:lnTo>
                  <a:pt x="9144" y="222503"/>
                </a:lnTo>
                <a:lnTo>
                  <a:pt x="222503" y="9143"/>
                </a:lnTo>
                <a:lnTo>
                  <a:pt x="2133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335511" y="5273027"/>
            <a:ext cx="151130" cy="175260"/>
          </a:xfrm>
          <a:custGeom>
            <a:avLst/>
            <a:gdLst/>
            <a:ahLst/>
            <a:cxnLst/>
            <a:rect l="l" t="t" r="r" b="b"/>
            <a:pathLst>
              <a:path w="151129" h="175260">
                <a:moveTo>
                  <a:pt x="86867" y="4572"/>
                </a:moveTo>
                <a:lnTo>
                  <a:pt x="83819" y="12191"/>
                </a:lnTo>
                <a:lnTo>
                  <a:pt x="77059" y="16980"/>
                </a:lnTo>
                <a:lnTo>
                  <a:pt x="122836" y="138228"/>
                </a:lnTo>
                <a:lnTo>
                  <a:pt x="141731" y="152400"/>
                </a:lnTo>
                <a:lnTo>
                  <a:pt x="132587" y="161543"/>
                </a:lnTo>
                <a:lnTo>
                  <a:pt x="150875" y="175260"/>
                </a:lnTo>
                <a:lnTo>
                  <a:pt x="143255" y="153924"/>
                </a:lnTo>
                <a:lnTo>
                  <a:pt x="86867" y="4572"/>
                </a:lnTo>
                <a:close/>
              </a:path>
              <a:path w="151129" h="175260">
                <a:moveTo>
                  <a:pt x="13715" y="56387"/>
                </a:moveTo>
                <a:lnTo>
                  <a:pt x="6095" y="56387"/>
                </a:lnTo>
                <a:lnTo>
                  <a:pt x="0" y="60960"/>
                </a:lnTo>
                <a:lnTo>
                  <a:pt x="4571" y="65531"/>
                </a:lnTo>
                <a:lnTo>
                  <a:pt x="132587" y="161543"/>
                </a:lnTo>
                <a:lnTo>
                  <a:pt x="131063" y="160019"/>
                </a:lnTo>
                <a:lnTo>
                  <a:pt x="122836" y="138228"/>
                </a:lnTo>
                <a:lnTo>
                  <a:pt x="13715" y="56387"/>
                </a:lnTo>
                <a:close/>
              </a:path>
              <a:path w="151129" h="175260">
                <a:moveTo>
                  <a:pt x="122836" y="138228"/>
                </a:moveTo>
                <a:lnTo>
                  <a:pt x="131063" y="160019"/>
                </a:lnTo>
                <a:lnTo>
                  <a:pt x="132587" y="161544"/>
                </a:lnTo>
                <a:lnTo>
                  <a:pt x="141731" y="152400"/>
                </a:lnTo>
                <a:lnTo>
                  <a:pt x="122836" y="138228"/>
                </a:lnTo>
                <a:close/>
              </a:path>
              <a:path w="151129" h="175260">
                <a:moveTo>
                  <a:pt x="85343" y="0"/>
                </a:moveTo>
                <a:lnTo>
                  <a:pt x="77723" y="3048"/>
                </a:lnTo>
                <a:lnTo>
                  <a:pt x="41147" y="28955"/>
                </a:lnTo>
                <a:lnTo>
                  <a:pt x="47243" y="38100"/>
                </a:lnTo>
                <a:lnTo>
                  <a:pt x="77059" y="16980"/>
                </a:lnTo>
                <a:lnTo>
                  <a:pt x="74675" y="10667"/>
                </a:lnTo>
                <a:lnTo>
                  <a:pt x="86867" y="4572"/>
                </a:lnTo>
                <a:lnTo>
                  <a:pt x="85343" y="0"/>
                </a:lnTo>
                <a:close/>
              </a:path>
              <a:path w="151129" h="175260">
                <a:moveTo>
                  <a:pt x="86867" y="4572"/>
                </a:moveTo>
                <a:lnTo>
                  <a:pt x="74675" y="10667"/>
                </a:lnTo>
                <a:lnTo>
                  <a:pt x="77059" y="16980"/>
                </a:lnTo>
                <a:lnTo>
                  <a:pt x="83819" y="12191"/>
                </a:lnTo>
                <a:lnTo>
                  <a:pt x="86867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341607" y="5301983"/>
            <a:ext cx="41275" cy="36830"/>
          </a:xfrm>
          <a:custGeom>
            <a:avLst/>
            <a:gdLst/>
            <a:ahLst/>
            <a:cxnLst/>
            <a:rect l="l" t="t" r="r" b="b"/>
            <a:pathLst>
              <a:path w="41275" h="36829">
                <a:moveTo>
                  <a:pt x="35051" y="0"/>
                </a:moveTo>
                <a:lnTo>
                  <a:pt x="0" y="27432"/>
                </a:lnTo>
                <a:lnTo>
                  <a:pt x="6096" y="36575"/>
                </a:lnTo>
                <a:lnTo>
                  <a:pt x="41148" y="9144"/>
                </a:lnTo>
                <a:lnTo>
                  <a:pt x="350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344655" y="5280647"/>
            <a:ext cx="128270" cy="149860"/>
          </a:xfrm>
          <a:custGeom>
            <a:avLst/>
            <a:gdLst/>
            <a:ahLst/>
            <a:cxnLst/>
            <a:rect l="l" t="t" r="r" b="b"/>
            <a:pathLst>
              <a:path w="128270" h="149860">
                <a:moveTo>
                  <a:pt x="71627" y="0"/>
                </a:moveTo>
                <a:lnTo>
                  <a:pt x="35051" y="25908"/>
                </a:lnTo>
                <a:lnTo>
                  <a:pt x="0" y="53340"/>
                </a:lnTo>
                <a:lnTo>
                  <a:pt x="128015" y="149352"/>
                </a:lnTo>
                <a:lnTo>
                  <a:pt x="716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135867" y="498346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144" y="0"/>
                </a:moveTo>
                <a:lnTo>
                  <a:pt x="0" y="7620"/>
                </a:lnTo>
                <a:lnTo>
                  <a:pt x="3048" y="12191"/>
                </a:lnTo>
                <a:lnTo>
                  <a:pt x="12191" y="4572"/>
                </a:lnTo>
                <a:lnTo>
                  <a:pt x="91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372087" y="5298935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143" y="0"/>
                </a:moveTo>
                <a:lnTo>
                  <a:pt x="0" y="7620"/>
                </a:lnTo>
                <a:lnTo>
                  <a:pt x="3047" y="12192"/>
                </a:lnTo>
                <a:lnTo>
                  <a:pt x="12191" y="457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138915" y="4988039"/>
            <a:ext cx="242570" cy="318770"/>
          </a:xfrm>
          <a:custGeom>
            <a:avLst/>
            <a:gdLst/>
            <a:ahLst/>
            <a:cxnLst/>
            <a:rect l="l" t="t" r="r" b="b"/>
            <a:pathLst>
              <a:path w="242570" h="318770">
                <a:moveTo>
                  <a:pt x="9143" y="0"/>
                </a:moveTo>
                <a:lnTo>
                  <a:pt x="0" y="7619"/>
                </a:lnTo>
                <a:lnTo>
                  <a:pt x="233172" y="318515"/>
                </a:lnTo>
                <a:lnTo>
                  <a:pt x="242315" y="310895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60" name="object 6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1" name="object 6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37</a:t>
            </a:fld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01072" y="3445154"/>
            <a:ext cx="655320" cy="440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b="1" spc="-10" dirty="0">
                <a:latin typeface="Times New Roman"/>
                <a:cs typeface="Times New Roman"/>
              </a:rPr>
              <a:t>I</a:t>
            </a:r>
            <a:r>
              <a:rPr sz="2700" b="1" spc="10" dirty="0">
                <a:latin typeface="Times New Roman"/>
                <a:cs typeface="Times New Roman"/>
              </a:rPr>
              <a:t>d</a:t>
            </a:r>
            <a:r>
              <a:rPr sz="3225" b="1" spc="-7" baseline="-16795" dirty="0">
                <a:latin typeface="Times New Roman"/>
                <a:cs typeface="Times New Roman"/>
              </a:rPr>
              <a:t>bb</a:t>
            </a:r>
            <a:endParaRPr sz="3225" baseline="-16795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58375" y="3445166"/>
            <a:ext cx="633730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b="1" spc="-5" dirty="0">
                <a:latin typeface="Times New Roman"/>
                <a:cs typeface="Times New Roman"/>
              </a:rPr>
              <a:t>Call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01174" y="4016677"/>
            <a:ext cx="746760" cy="440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220"/>
              </a:lnSpc>
            </a:pPr>
            <a:r>
              <a:rPr sz="4050" b="1" spc="-15" baseline="13374" dirty="0">
                <a:latin typeface="Times New Roman"/>
                <a:cs typeface="Times New Roman"/>
              </a:rPr>
              <a:t>I</a:t>
            </a:r>
            <a:r>
              <a:rPr sz="4050" b="1" spc="15" baseline="13374" dirty="0">
                <a:latin typeface="Times New Roman"/>
                <a:cs typeface="Times New Roman"/>
              </a:rPr>
              <a:t>d</a:t>
            </a:r>
            <a:r>
              <a:rPr sz="2150" b="1" spc="-5" dirty="0">
                <a:latin typeface="Times New Roman"/>
                <a:cs typeface="Times New Roman"/>
              </a:rPr>
              <a:t>abs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15589" y="4702466"/>
            <a:ext cx="471805" cy="440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b="1" spc="-10" dirty="0">
                <a:latin typeface="Times New Roman"/>
                <a:cs typeface="Times New Roman"/>
              </a:rPr>
              <a:t>I</a:t>
            </a:r>
            <a:r>
              <a:rPr sz="2700" b="1" spc="10" dirty="0">
                <a:latin typeface="Times New Roman"/>
                <a:cs typeface="Times New Roman"/>
              </a:rPr>
              <a:t>d</a:t>
            </a:r>
            <a:r>
              <a:rPr sz="3225" b="1" baseline="-16795" dirty="0">
                <a:latin typeface="Times New Roman"/>
                <a:cs typeface="Times New Roman"/>
              </a:rPr>
              <a:t>c</a:t>
            </a:r>
            <a:endParaRPr sz="3225" baseline="-16795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656575" y="2653271"/>
            <a:ext cx="165100" cy="166370"/>
          </a:xfrm>
          <a:custGeom>
            <a:avLst/>
            <a:gdLst/>
            <a:ahLst/>
            <a:cxnLst/>
            <a:rect l="l" t="t" r="r" b="b"/>
            <a:pathLst>
              <a:path w="165100" h="166369">
                <a:moveTo>
                  <a:pt x="10668" y="146303"/>
                </a:moveTo>
                <a:lnTo>
                  <a:pt x="0" y="166116"/>
                </a:lnTo>
                <a:lnTo>
                  <a:pt x="19812" y="155448"/>
                </a:lnTo>
                <a:lnTo>
                  <a:pt x="25310" y="152400"/>
                </a:lnTo>
                <a:lnTo>
                  <a:pt x="22860" y="152400"/>
                </a:lnTo>
                <a:lnTo>
                  <a:pt x="10668" y="146303"/>
                </a:lnTo>
                <a:close/>
              </a:path>
              <a:path w="165100" h="166369">
                <a:moveTo>
                  <a:pt x="34234" y="131881"/>
                </a:moveTo>
                <a:lnTo>
                  <a:pt x="13716" y="143255"/>
                </a:lnTo>
                <a:lnTo>
                  <a:pt x="10668" y="146303"/>
                </a:lnTo>
                <a:lnTo>
                  <a:pt x="22860" y="152400"/>
                </a:lnTo>
                <a:lnTo>
                  <a:pt x="34234" y="131881"/>
                </a:lnTo>
                <a:close/>
              </a:path>
              <a:path w="165100" h="166369">
                <a:moveTo>
                  <a:pt x="145880" y="69990"/>
                </a:moveTo>
                <a:lnTo>
                  <a:pt x="34234" y="131881"/>
                </a:lnTo>
                <a:lnTo>
                  <a:pt x="22860" y="152400"/>
                </a:lnTo>
                <a:lnTo>
                  <a:pt x="25310" y="152400"/>
                </a:lnTo>
                <a:lnTo>
                  <a:pt x="160019" y="77724"/>
                </a:lnTo>
                <a:lnTo>
                  <a:pt x="152400" y="76200"/>
                </a:lnTo>
                <a:lnTo>
                  <a:pt x="145880" y="69990"/>
                </a:lnTo>
                <a:close/>
              </a:path>
              <a:path w="165100" h="166369">
                <a:moveTo>
                  <a:pt x="92963" y="0"/>
                </a:moveTo>
                <a:lnTo>
                  <a:pt x="88392" y="6096"/>
                </a:lnTo>
                <a:lnTo>
                  <a:pt x="10668" y="146303"/>
                </a:lnTo>
                <a:lnTo>
                  <a:pt x="13716" y="143255"/>
                </a:lnTo>
                <a:lnTo>
                  <a:pt x="34234" y="131881"/>
                </a:lnTo>
                <a:lnTo>
                  <a:pt x="100584" y="12192"/>
                </a:lnTo>
                <a:lnTo>
                  <a:pt x="99060" y="4572"/>
                </a:lnTo>
                <a:lnTo>
                  <a:pt x="92963" y="0"/>
                </a:lnTo>
                <a:close/>
              </a:path>
              <a:path w="165100" h="166369">
                <a:moveTo>
                  <a:pt x="153924" y="65531"/>
                </a:moveTo>
                <a:lnTo>
                  <a:pt x="145880" y="69990"/>
                </a:lnTo>
                <a:lnTo>
                  <a:pt x="152400" y="76200"/>
                </a:lnTo>
                <a:lnTo>
                  <a:pt x="160019" y="77724"/>
                </a:lnTo>
                <a:lnTo>
                  <a:pt x="153924" y="65531"/>
                </a:lnTo>
                <a:close/>
              </a:path>
              <a:path w="165100" h="166369">
                <a:moveTo>
                  <a:pt x="159943" y="65531"/>
                </a:moveTo>
                <a:lnTo>
                  <a:pt x="153924" y="65531"/>
                </a:lnTo>
                <a:lnTo>
                  <a:pt x="160019" y="77724"/>
                </a:lnTo>
                <a:lnTo>
                  <a:pt x="164592" y="74675"/>
                </a:lnTo>
                <a:lnTo>
                  <a:pt x="161544" y="67055"/>
                </a:lnTo>
                <a:lnTo>
                  <a:pt x="159943" y="65531"/>
                </a:lnTo>
                <a:close/>
              </a:path>
              <a:path w="165100" h="166369">
                <a:moveTo>
                  <a:pt x="129540" y="36575"/>
                </a:moveTo>
                <a:lnTo>
                  <a:pt x="120396" y="45720"/>
                </a:lnTo>
                <a:lnTo>
                  <a:pt x="145880" y="69990"/>
                </a:lnTo>
                <a:lnTo>
                  <a:pt x="153924" y="65531"/>
                </a:lnTo>
                <a:lnTo>
                  <a:pt x="159943" y="65531"/>
                </a:lnTo>
                <a:lnTo>
                  <a:pt x="129540" y="36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746491" y="2657843"/>
            <a:ext cx="40005" cy="41275"/>
          </a:xfrm>
          <a:custGeom>
            <a:avLst/>
            <a:gdLst/>
            <a:ahLst/>
            <a:cxnLst/>
            <a:rect l="l" t="t" r="r" b="b"/>
            <a:pathLst>
              <a:path w="40005" h="41275">
                <a:moveTo>
                  <a:pt x="9143" y="0"/>
                </a:moveTo>
                <a:lnTo>
                  <a:pt x="0" y="9144"/>
                </a:lnTo>
                <a:lnTo>
                  <a:pt x="30480" y="41148"/>
                </a:lnTo>
                <a:lnTo>
                  <a:pt x="39624" y="32003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673339" y="2662415"/>
            <a:ext cx="140335" cy="140335"/>
          </a:xfrm>
          <a:custGeom>
            <a:avLst/>
            <a:gdLst/>
            <a:ahLst/>
            <a:cxnLst/>
            <a:rect l="l" t="t" r="r" b="b"/>
            <a:pathLst>
              <a:path w="140335" h="140335">
                <a:moveTo>
                  <a:pt x="77724" y="0"/>
                </a:moveTo>
                <a:lnTo>
                  <a:pt x="0" y="140207"/>
                </a:lnTo>
                <a:lnTo>
                  <a:pt x="140208" y="62483"/>
                </a:lnTo>
                <a:lnTo>
                  <a:pt x="108204" y="32003"/>
                </a:lnTo>
                <a:lnTo>
                  <a:pt x="777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109203" y="2353043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69" h="13969">
                <a:moveTo>
                  <a:pt x="4571" y="0"/>
                </a:moveTo>
                <a:lnTo>
                  <a:pt x="0" y="4572"/>
                </a:lnTo>
                <a:lnTo>
                  <a:pt x="9143" y="13716"/>
                </a:lnTo>
                <a:lnTo>
                  <a:pt x="13715" y="9144"/>
                </a:lnTo>
                <a:lnTo>
                  <a:pt x="45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776971" y="2685275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69" h="13969">
                <a:moveTo>
                  <a:pt x="4571" y="0"/>
                </a:moveTo>
                <a:lnTo>
                  <a:pt x="0" y="4572"/>
                </a:lnTo>
                <a:lnTo>
                  <a:pt x="9143" y="13716"/>
                </a:lnTo>
                <a:lnTo>
                  <a:pt x="13715" y="9144"/>
                </a:lnTo>
                <a:lnTo>
                  <a:pt x="45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781543" y="2357615"/>
            <a:ext cx="337185" cy="337185"/>
          </a:xfrm>
          <a:custGeom>
            <a:avLst/>
            <a:gdLst/>
            <a:ahLst/>
            <a:cxnLst/>
            <a:rect l="l" t="t" r="r" b="b"/>
            <a:pathLst>
              <a:path w="337185" h="337185">
                <a:moveTo>
                  <a:pt x="327660" y="0"/>
                </a:moveTo>
                <a:lnTo>
                  <a:pt x="0" y="327659"/>
                </a:lnTo>
                <a:lnTo>
                  <a:pt x="9143" y="336803"/>
                </a:lnTo>
                <a:lnTo>
                  <a:pt x="336804" y="9144"/>
                </a:lnTo>
                <a:lnTo>
                  <a:pt x="3276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650223" y="2644127"/>
            <a:ext cx="149860" cy="175260"/>
          </a:xfrm>
          <a:custGeom>
            <a:avLst/>
            <a:gdLst/>
            <a:ahLst/>
            <a:cxnLst/>
            <a:rect l="l" t="t" r="r" b="b"/>
            <a:pathLst>
              <a:path w="149860" h="175260">
                <a:moveTo>
                  <a:pt x="85343" y="4572"/>
                </a:moveTo>
                <a:lnTo>
                  <a:pt x="82295" y="12192"/>
                </a:lnTo>
                <a:lnTo>
                  <a:pt x="75596" y="17143"/>
                </a:lnTo>
                <a:lnTo>
                  <a:pt x="121222" y="137989"/>
                </a:lnTo>
                <a:lnTo>
                  <a:pt x="140207" y="152400"/>
                </a:lnTo>
                <a:lnTo>
                  <a:pt x="131063" y="161544"/>
                </a:lnTo>
                <a:lnTo>
                  <a:pt x="149351" y="175260"/>
                </a:lnTo>
                <a:lnTo>
                  <a:pt x="141731" y="153924"/>
                </a:lnTo>
                <a:lnTo>
                  <a:pt x="85343" y="4572"/>
                </a:lnTo>
                <a:close/>
              </a:path>
              <a:path w="149860" h="175260">
                <a:moveTo>
                  <a:pt x="13715" y="56388"/>
                </a:moveTo>
                <a:lnTo>
                  <a:pt x="6095" y="56388"/>
                </a:lnTo>
                <a:lnTo>
                  <a:pt x="0" y="60960"/>
                </a:lnTo>
                <a:lnTo>
                  <a:pt x="4571" y="65532"/>
                </a:lnTo>
                <a:lnTo>
                  <a:pt x="131063" y="161544"/>
                </a:lnTo>
                <a:lnTo>
                  <a:pt x="129539" y="160020"/>
                </a:lnTo>
                <a:lnTo>
                  <a:pt x="121222" y="137989"/>
                </a:lnTo>
                <a:lnTo>
                  <a:pt x="13715" y="56388"/>
                </a:lnTo>
                <a:close/>
              </a:path>
              <a:path w="149860" h="175260">
                <a:moveTo>
                  <a:pt x="121222" y="137989"/>
                </a:moveTo>
                <a:lnTo>
                  <a:pt x="129539" y="160020"/>
                </a:lnTo>
                <a:lnTo>
                  <a:pt x="131063" y="161544"/>
                </a:lnTo>
                <a:lnTo>
                  <a:pt x="140207" y="152400"/>
                </a:lnTo>
                <a:lnTo>
                  <a:pt x="121222" y="137989"/>
                </a:lnTo>
                <a:close/>
              </a:path>
              <a:path w="149860" h="175260">
                <a:moveTo>
                  <a:pt x="83819" y="0"/>
                </a:moveTo>
                <a:lnTo>
                  <a:pt x="76200" y="3048"/>
                </a:lnTo>
                <a:lnTo>
                  <a:pt x="41148" y="28956"/>
                </a:lnTo>
                <a:lnTo>
                  <a:pt x="47243" y="38100"/>
                </a:lnTo>
                <a:lnTo>
                  <a:pt x="75596" y="17143"/>
                </a:lnTo>
                <a:lnTo>
                  <a:pt x="73151" y="10668"/>
                </a:lnTo>
                <a:lnTo>
                  <a:pt x="85343" y="4572"/>
                </a:lnTo>
                <a:lnTo>
                  <a:pt x="83819" y="0"/>
                </a:lnTo>
                <a:close/>
              </a:path>
              <a:path w="149860" h="175260">
                <a:moveTo>
                  <a:pt x="85343" y="4572"/>
                </a:moveTo>
                <a:lnTo>
                  <a:pt x="73151" y="10668"/>
                </a:lnTo>
                <a:lnTo>
                  <a:pt x="75596" y="17143"/>
                </a:lnTo>
                <a:lnTo>
                  <a:pt x="82295" y="12192"/>
                </a:lnTo>
                <a:lnTo>
                  <a:pt x="85343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656319" y="2673083"/>
            <a:ext cx="41275" cy="36830"/>
          </a:xfrm>
          <a:custGeom>
            <a:avLst/>
            <a:gdLst/>
            <a:ahLst/>
            <a:cxnLst/>
            <a:rect l="l" t="t" r="r" b="b"/>
            <a:pathLst>
              <a:path w="41275" h="36830">
                <a:moveTo>
                  <a:pt x="35052" y="0"/>
                </a:moveTo>
                <a:lnTo>
                  <a:pt x="0" y="27431"/>
                </a:lnTo>
                <a:lnTo>
                  <a:pt x="6096" y="36575"/>
                </a:lnTo>
                <a:lnTo>
                  <a:pt x="41148" y="9143"/>
                </a:lnTo>
                <a:lnTo>
                  <a:pt x="3505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659367" y="2651747"/>
            <a:ext cx="127000" cy="149860"/>
          </a:xfrm>
          <a:custGeom>
            <a:avLst/>
            <a:gdLst/>
            <a:ahLst/>
            <a:cxnLst/>
            <a:rect l="l" t="t" r="r" b="b"/>
            <a:pathLst>
              <a:path w="127000" h="149860">
                <a:moveTo>
                  <a:pt x="70104" y="0"/>
                </a:moveTo>
                <a:lnTo>
                  <a:pt x="35051" y="25908"/>
                </a:lnTo>
                <a:lnTo>
                  <a:pt x="0" y="53340"/>
                </a:lnTo>
                <a:lnTo>
                  <a:pt x="126492" y="149351"/>
                </a:lnTo>
                <a:lnTo>
                  <a:pt x="701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449055" y="235456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143" y="0"/>
                </a:moveTo>
                <a:lnTo>
                  <a:pt x="0" y="7620"/>
                </a:lnTo>
                <a:lnTo>
                  <a:pt x="3048" y="12192"/>
                </a:lnTo>
                <a:lnTo>
                  <a:pt x="12192" y="457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685275" y="2670035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143" y="0"/>
                </a:moveTo>
                <a:lnTo>
                  <a:pt x="0" y="7620"/>
                </a:lnTo>
                <a:lnTo>
                  <a:pt x="3048" y="12191"/>
                </a:lnTo>
                <a:lnTo>
                  <a:pt x="12192" y="457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452103" y="2359139"/>
            <a:ext cx="242570" cy="318770"/>
          </a:xfrm>
          <a:custGeom>
            <a:avLst/>
            <a:gdLst/>
            <a:ahLst/>
            <a:cxnLst/>
            <a:rect l="l" t="t" r="r" b="b"/>
            <a:pathLst>
              <a:path w="242569" h="318769">
                <a:moveTo>
                  <a:pt x="9143" y="0"/>
                </a:moveTo>
                <a:lnTo>
                  <a:pt x="0" y="7620"/>
                </a:lnTo>
                <a:lnTo>
                  <a:pt x="233171" y="318516"/>
                </a:lnTo>
                <a:lnTo>
                  <a:pt x="242315" y="310896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342375" y="3339071"/>
            <a:ext cx="165100" cy="166370"/>
          </a:xfrm>
          <a:custGeom>
            <a:avLst/>
            <a:gdLst/>
            <a:ahLst/>
            <a:cxnLst/>
            <a:rect l="l" t="t" r="r" b="b"/>
            <a:pathLst>
              <a:path w="165100" h="166370">
                <a:moveTo>
                  <a:pt x="10668" y="146303"/>
                </a:moveTo>
                <a:lnTo>
                  <a:pt x="0" y="166116"/>
                </a:lnTo>
                <a:lnTo>
                  <a:pt x="19812" y="155448"/>
                </a:lnTo>
                <a:lnTo>
                  <a:pt x="25310" y="152400"/>
                </a:lnTo>
                <a:lnTo>
                  <a:pt x="22860" y="152400"/>
                </a:lnTo>
                <a:lnTo>
                  <a:pt x="10668" y="146303"/>
                </a:lnTo>
                <a:close/>
              </a:path>
              <a:path w="165100" h="166370">
                <a:moveTo>
                  <a:pt x="34234" y="131881"/>
                </a:moveTo>
                <a:lnTo>
                  <a:pt x="13716" y="143255"/>
                </a:lnTo>
                <a:lnTo>
                  <a:pt x="10668" y="146303"/>
                </a:lnTo>
                <a:lnTo>
                  <a:pt x="22860" y="152400"/>
                </a:lnTo>
                <a:lnTo>
                  <a:pt x="34234" y="131881"/>
                </a:lnTo>
                <a:close/>
              </a:path>
              <a:path w="165100" h="166370">
                <a:moveTo>
                  <a:pt x="145880" y="69990"/>
                </a:moveTo>
                <a:lnTo>
                  <a:pt x="34234" y="131881"/>
                </a:lnTo>
                <a:lnTo>
                  <a:pt x="22860" y="152400"/>
                </a:lnTo>
                <a:lnTo>
                  <a:pt x="25310" y="152400"/>
                </a:lnTo>
                <a:lnTo>
                  <a:pt x="160019" y="77724"/>
                </a:lnTo>
                <a:lnTo>
                  <a:pt x="152400" y="76200"/>
                </a:lnTo>
                <a:lnTo>
                  <a:pt x="145880" y="69990"/>
                </a:lnTo>
                <a:close/>
              </a:path>
              <a:path w="165100" h="166370">
                <a:moveTo>
                  <a:pt x="92963" y="0"/>
                </a:moveTo>
                <a:lnTo>
                  <a:pt x="88392" y="6096"/>
                </a:lnTo>
                <a:lnTo>
                  <a:pt x="10668" y="146303"/>
                </a:lnTo>
                <a:lnTo>
                  <a:pt x="13716" y="143255"/>
                </a:lnTo>
                <a:lnTo>
                  <a:pt x="34234" y="131881"/>
                </a:lnTo>
                <a:lnTo>
                  <a:pt x="100584" y="12192"/>
                </a:lnTo>
                <a:lnTo>
                  <a:pt x="99060" y="4572"/>
                </a:lnTo>
                <a:lnTo>
                  <a:pt x="92963" y="0"/>
                </a:lnTo>
                <a:close/>
              </a:path>
              <a:path w="165100" h="166370">
                <a:moveTo>
                  <a:pt x="153924" y="65531"/>
                </a:moveTo>
                <a:lnTo>
                  <a:pt x="145880" y="69990"/>
                </a:lnTo>
                <a:lnTo>
                  <a:pt x="152400" y="76200"/>
                </a:lnTo>
                <a:lnTo>
                  <a:pt x="160019" y="77724"/>
                </a:lnTo>
                <a:lnTo>
                  <a:pt x="153924" y="65531"/>
                </a:lnTo>
                <a:close/>
              </a:path>
              <a:path w="165100" h="166370">
                <a:moveTo>
                  <a:pt x="159943" y="65531"/>
                </a:moveTo>
                <a:lnTo>
                  <a:pt x="153924" y="65531"/>
                </a:lnTo>
                <a:lnTo>
                  <a:pt x="160019" y="77724"/>
                </a:lnTo>
                <a:lnTo>
                  <a:pt x="164592" y="74675"/>
                </a:lnTo>
                <a:lnTo>
                  <a:pt x="161544" y="67055"/>
                </a:lnTo>
                <a:lnTo>
                  <a:pt x="159943" y="65531"/>
                </a:lnTo>
                <a:close/>
              </a:path>
              <a:path w="165100" h="166370">
                <a:moveTo>
                  <a:pt x="129540" y="36575"/>
                </a:moveTo>
                <a:lnTo>
                  <a:pt x="120396" y="45720"/>
                </a:lnTo>
                <a:lnTo>
                  <a:pt x="145880" y="69990"/>
                </a:lnTo>
                <a:lnTo>
                  <a:pt x="153924" y="65531"/>
                </a:lnTo>
                <a:lnTo>
                  <a:pt x="159943" y="65531"/>
                </a:lnTo>
                <a:lnTo>
                  <a:pt x="129540" y="36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432291" y="3343643"/>
            <a:ext cx="40005" cy="41275"/>
          </a:xfrm>
          <a:custGeom>
            <a:avLst/>
            <a:gdLst/>
            <a:ahLst/>
            <a:cxnLst/>
            <a:rect l="l" t="t" r="r" b="b"/>
            <a:pathLst>
              <a:path w="40005" h="41275">
                <a:moveTo>
                  <a:pt x="9143" y="0"/>
                </a:moveTo>
                <a:lnTo>
                  <a:pt x="0" y="9144"/>
                </a:lnTo>
                <a:lnTo>
                  <a:pt x="30480" y="41148"/>
                </a:lnTo>
                <a:lnTo>
                  <a:pt x="39624" y="32003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359139" y="3348215"/>
            <a:ext cx="140335" cy="140335"/>
          </a:xfrm>
          <a:custGeom>
            <a:avLst/>
            <a:gdLst/>
            <a:ahLst/>
            <a:cxnLst/>
            <a:rect l="l" t="t" r="r" b="b"/>
            <a:pathLst>
              <a:path w="140335" h="140335">
                <a:moveTo>
                  <a:pt x="77724" y="0"/>
                </a:moveTo>
                <a:lnTo>
                  <a:pt x="0" y="140207"/>
                </a:lnTo>
                <a:lnTo>
                  <a:pt x="140208" y="62483"/>
                </a:lnTo>
                <a:lnTo>
                  <a:pt x="108204" y="32003"/>
                </a:lnTo>
                <a:lnTo>
                  <a:pt x="777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680703" y="3153143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69" h="13969">
                <a:moveTo>
                  <a:pt x="4571" y="0"/>
                </a:moveTo>
                <a:lnTo>
                  <a:pt x="0" y="4572"/>
                </a:lnTo>
                <a:lnTo>
                  <a:pt x="9143" y="13716"/>
                </a:lnTo>
                <a:lnTo>
                  <a:pt x="13715" y="9144"/>
                </a:lnTo>
                <a:lnTo>
                  <a:pt x="45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462771" y="3371075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69" h="13970">
                <a:moveTo>
                  <a:pt x="4571" y="0"/>
                </a:moveTo>
                <a:lnTo>
                  <a:pt x="0" y="4572"/>
                </a:lnTo>
                <a:lnTo>
                  <a:pt x="9143" y="13716"/>
                </a:lnTo>
                <a:lnTo>
                  <a:pt x="13715" y="9144"/>
                </a:lnTo>
                <a:lnTo>
                  <a:pt x="45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467343" y="3157715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13360" y="0"/>
                </a:moveTo>
                <a:lnTo>
                  <a:pt x="0" y="213359"/>
                </a:lnTo>
                <a:lnTo>
                  <a:pt x="9143" y="222503"/>
                </a:lnTo>
                <a:lnTo>
                  <a:pt x="222504" y="9144"/>
                </a:lnTo>
                <a:lnTo>
                  <a:pt x="2133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320783" y="3339071"/>
            <a:ext cx="166370" cy="166370"/>
          </a:xfrm>
          <a:custGeom>
            <a:avLst/>
            <a:gdLst/>
            <a:ahLst/>
            <a:cxnLst/>
            <a:rect l="l" t="t" r="r" b="b"/>
            <a:pathLst>
              <a:path w="166370" h="166370">
                <a:moveTo>
                  <a:pt x="77724" y="6096"/>
                </a:moveTo>
                <a:lnTo>
                  <a:pt x="76200" y="13716"/>
                </a:lnTo>
                <a:lnTo>
                  <a:pt x="69880" y="20035"/>
                </a:lnTo>
                <a:lnTo>
                  <a:pt x="131881" y="131881"/>
                </a:lnTo>
                <a:lnTo>
                  <a:pt x="152400" y="143255"/>
                </a:lnTo>
                <a:lnTo>
                  <a:pt x="146304" y="155448"/>
                </a:lnTo>
                <a:lnTo>
                  <a:pt x="166116" y="166116"/>
                </a:lnTo>
                <a:lnTo>
                  <a:pt x="155448" y="146303"/>
                </a:lnTo>
                <a:lnTo>
                  <a:pt x="77724" y="6096"/>
                </a:lnTo>
                <a:close/>
              </a:path>
              <a:path w="166370" h="166370">
                <a:moveTo>
                  <a:pt x="12192" y="65531"/>
                </a:moveTo>
                <a:lnTo>
                  <a:pt x="4572" y="67055"/>
                </a:lnTo>
                <a:lnTo>
                  <a:pt x="0" y="73151"/>
                </a:lnTo>
                <a:lnTo>
                  <a:pt x="6096" y="77724"/>
                </a:lnTo>
                <a:lnTo>
                  <a:pt x="146304" y="155448"/>
                </a:lnTo>
                <a:lnTo>
                  <a:pt x="143256" y="152400"/>
                </a:lnTo>
                <a:lnTo>
                  <a:pt x="131881" y="131881"/>
                </a:lnTo>
                <a:lnTo>
                  <a:pt x="12192" y="65531"/>
                </a:lnTo>
                <a:close/>
              </a:path>
              <a:path w="166370" h="166370">
                <a:moveTo>
                  <a:pt x="131881" y="131881"/>
                </a:moveTo>
                <a:lnTo>
                  <a:pt x="143256" y="152400"/>
                </a:lnTo>
                <a:lnTo>
                  <a:pt x="146304" y="155448"/>
                </a:lnTo>
                <a:lnTo>
                  <a:pt x="152400" y="143255"/>
                </a:lnTo>
                <a:lnTo>
                  <a:pt x="131881" y="131881"/>
                </a:lnTo>
                <a:close/>
              </a:path>
              <a:path w="166370" h="166370">
                <a:moveTo>
                  <a:pt x="73151" y="0"/>
                </a:moveTo>
                <a:lnTo>
                  <a:pt x="67056" y="4572"/>
                </a:lnTo>
                <a:lnTo>
                  <a:pt x="35051" y="36575"/>
                </a:lnTo>
                <a:lnTo>
                  <a:pt x="44196" y="45720"/>
                </a:lnTo>
                <a:lnTo>
                  <a:pt x="69880" y="20035"/>
                </a:lnTo>
                <a:lnTo>
                  <a:pt x="65532" y="12192"/>
                </a:lnTo>
                <a:lnTo>
                  <a:pt x="77724" y="6096"/>
                </a:lnTo>
                <a:lnTo>
                  <a:pt x="73151" y="0"/>
                </a:lnTo>
                <a:close/>
              </a:path>
              <a:path w="166370" h="166370">
                <a:moveTo>
                  <a:pt x="77724" y="6096"/>
                </a:moveTo>
                <a:lnTo>
                  <a:pt x="65532" y="12192"/>
                </a:lnTo>
                <a:lnTo>
                  <a:pt x="69880" y="20035"/>
                </a:lnTo>
                <a:lnTo>
                  <a:pt x="76200" y="13716"/>
                </a:lnTo>
                <a:lnTo>
                  <a:pt x="77724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325355" y="3375647"/>
            <a:ext cx="40005" cy="40005"/>
          </a:xfrm>
          <a:custGeom>
            <a:avLst/>
            <a:gdLst/>
            <a:ahLst/>
            <a:cxnLst/>
            <a:rect l="l" t="t" r="r" b="b"/>
            <a:pathLst>
              <a:path w="40004" h="40004">
                <a:moveTo>
                  <a:pt x="30479" y="0"/>
                </a:moveTo>
                <a:lnTo>
                  <a:pt x="0" y="30479"/>
                </a:lnTo>
                <a:lnTo>
                  <a:pt x="9144" y="39624"/>
                </a:lnTo>
                <a:lnTo>
                  <a:pt x="39624" y="9144"/>
                </a:lnTo>
                <a:lnTo>
                  <a:pt x="304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329927" y="3348215"/>
            <a:ext cx="140335" cy="140335"/>
          </a:xfrm>
          <a:custGeom>
            <a:avLst/>
            <a:gdLst/>
            <a:ahLst/>
            <a:cxnLst/>
            <a:rect l="l" t="t" r="r" b="b"/>
            <a:pathLst>
              <a:path w="140335" h="140335">
                <a:moveTo>
                  <a:pt x="62484" y="0"/>
                </a:moveTo>
                <a:lnTo>
                  <a:pt x="0" y="62483"/>
                </a:lnTo>
                <a:lnTo>
                  <a:pt x="140207" y="140207"/>
                </a:lnTo>
                <a:lnTo>
                  <a:pt x="624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133331" y="3153143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69" h="13969">
                <a:moveTo>
                  <a:pt x="9143" y="0"/>
                </a:moveTo>
                <a:lnTo>
                  <a:pt x="0" y="9144"/>
                </a:lnTo>
                <a:lnTo>
                  <a:pt x="4572" y="13716"/>
                </a:lnTo>
                <a:lnTo>
                  <a:pt x="13716" y="457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352787" y="3371075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70" h="13970">
                <a:moveTo>
                  <a:pt x="9143" y="0"/>
                </a:moveTo>
                <a:lnTo>
                  <a:pt x="0" y="9144"/>
                </a:lnTo>
                <a:lnTo>
                  <a:pt x="4571" y="13716"/>
                </a:lnTo>
                <a:lnTo>
                  <a:pt x="13715" y="457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137903" y="3157715"/>
            <a:ext cx="224154" cy="222885"/>
          </a:xfrm>
          <a:custGeom>
            <a:avLst/>
            <a:gdLst/>
            <a:ahLst/>
            <a:cxnLst/>
            <a:rect l="l" t="t" r="r" b="b"/>
            <a:pathLst>
              <a:path w="224154" h="222885">
                <a:moveTo>
                  <a:pt x="9143" y="0"/>
                </a:moveTo>
                <a:lnTo>
                  <a:pt x="0" y="9144"/>
                </a:lnTo>
                <a:lnTo>
                  <a:pt x="214884" y="222503"/>
                </a:lnTo>
                <a:lnTo>
                  <a:pt x="224027" y="213359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028175" y="3910571"/>
            <a:ext cx="165100" cy="166370"/>
          </a:xfrm>
          <a:custGeom>
            <a:avLst/>
            <a:gdLst/>
            <a:ahLst/>
            <a:cxnLst/>
            <a:rect l="l" t="t" r="r" b="b"/>
            <a:pathLst>
              <a:path w="165100" h="166370">
                <a:moveTo>
                  <a:pt x="10668" y="146304"/>
                </a:moveTo>
                <a:lnTo>
                  <a:pt x="0" y="166116"/>
                </a:lnTo>
                <a:lnTo>
                  <a:pt x="19812" y="155448"/>
                </a:lnTo>
                <a:lnTo>
                  <a:pt x="25310" y="152400"/>
                </a:lnTo>
                <a:lnTo>
                  <a:pt x="22860" y="152400"/>
                </a:lnTo>
                <a:lnTo>
                  <a:pt x="10668" y="146304"/>
                </a:lnTo>
                <a:close/>
              </a:path>
              <a:path w="165100" h="166370">
                <a:moveTo>
                  <a:pt x="34234" y="131881"/>
                </a:moveTo>
                <a:lnTo>
                  <a:pt x="13716" y="143256"/>
                </a:lnTo>
                <a:lnTo>
                  <a:pt x="10668" y="146304"/>
                </a:lnTo>
                <a:lnTo>
                  <a:pt x="22860" y="152400"/>
                </a:lnTo>
                <a:lnTo>
                  <a:pt x="34234" y="131881"/>
                </a:lnTo>
                <a:close/>
              </a:path>
              <a:path w="165100" h="166370">
                <a:moveTo>
                  <a:pt x="145880" y="69990"/>
                </a:moveTo>
                <a:lnTo>
                  <a:pt x="34234" y="131881"/>
                </a:lnTo>
                <a:lnTo>
                  <a:pt x="22860" y="152400"/>
                </a:lnTo>
                <a:lnTo>
                  <a:pt x="25310" y="152400"/>
                </a:lnTo>
                <a:lnTo>
                  <a:pt x="160019" y="77724"/>
                </a:lnTo>
                <a:lnTo>
                  <a:pt x="152400" y="76200"/>
                </a:lnTo>
                <a:lnTo>
                  <a:pt x="145880" y="69990"/>
                </a:lnTo>
                <a:close/>
              </a:path>
              <a:path w="165100" h="166370">
                <a:moveTo>
                  <a:pt x="92963" y="0"/>
                </a:moveTo>
                <a:lnTo>
                  <a:pt x="88392" y="6096"/>
                </a:lnTo>
                <a:lnTo>
                  <a:pt x="10668" y="146304"/>
                </a:lnTo>
                <a:lnTo>
                  <a:pt x="13716" y="143256"/>
                </a:lnTo>
                <a:lnTo>
                  <a:pt x="34234" y="131881"/>
                </a:lnTo>
                <a:lnTo>
                  <a:pt x="100584" y="12192"/>
                </a:lnTo>
                <a:lnTo>
                  <a:pt x="99060" y="4572"/>
                </a:lnTo>
                <a:lnTo>
                  <a:pt x="92963" y="0"/>
                </a:lnTo>
                <a:close/>
              </a:path>
              <a:path w="165100" h="166370">
                <a:moveTo>
                  <a:pt x="153924" y="65532"/>
                </a:moveTo>
                <a:lnTo>
                  <a:pt x="145880" y="69990"/>
                </a:lnTo>
                <a:lnTo>
                  <a:pt x="152400" y="76200"/>
                </a:lnTo>
                <a:lnTo>
                  <a:pt x="160019" y="77724"/>
                </a:lnTo>
                <a:lnTo>
                  <a:pt x="153924" y="65532"/>
                </a:lnTo>
                <a:close/>
              </a:path>
              <a:path w="165100" h="166370">
                <a:moveTo>
                  <a:pt x="159943" y="65532"/>
                </a:moveTo>
                <a:lnTo>
                  <a:pt x="153924" y="65532"/>
                </a:lnTo>
                <a:lnTo>
                  <a:pt x="160019" y="77724"/>
                </a:lnTo>
                <a:lnTo>
                  <a:pt x="164592" y="74675"/>
                </a:lnTo>
                <a:lnTo>
                  <a:pt x="161544" y="67056"/>
                </a:lnTo>
                <a:lnTo>
                  <a:pt x="159943" y="65532"/>
                </a:lnTo>
                <a:close/>
              </a:path>
              <a:path w="165100" h="166370">
                <a:moveTo>
                  <a:pt x="129540" y="36575"/>
                </a:moveTo>
                <a:lnTo>
                  <a:pt x="120396" y="45720"/>
                </a:lnTo>
                <a:lnTo>
                  <a:pt x="145880" y="69990"/>
                </a:lnTo>
                <a:lnTo>
                  <a:pt x="153924" y="65532"/>
                </a:lnTo>
                <a:lnTo>
                  <a:pt x="159943" y="65532"/>
                </a:lnTo>
                <a:lnTo>
                  <a:pt x="129540" y="36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118091" y="3915143"/>
            <a:ext cx="40005" cy="41275"/>
          </a:xfrm>
          <a:custGeom>
            <a:avLst/>
            <a:gdLst/>
            <a:ahLst/>
            <a:cxnLst/>
            <a:rect l="l" t="t" r="r" b="b"/>
            <a:pathLst>
              <a:path w="40005" h="41275">
                <a:moveTo>
                  <a:pt x="9143" y="0"/>
                </a:moveTo>
                <a:lnTo>
                  <a:pt x="0" y="9144"/>
                </a:lnTo>
                <a:lnTo>
                  <a:pt x="30480" y="41148"/>
                </a:lnTo>
                <a:lnTo>
                  <a:pt x="39624" y="32003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044939" y="3919715"/>
            <a:ext cx="140335" cy="140335"/>
          </a:xfrm>
          <a:custGeom>
            <a:avLst/>
            <a:gdLst/>
            <a:ahLst/>
            <a:cxnLst/>
            <a:rect l="l" t="t" r="r" b="b"/>
            <a:pathLst>
              <a:path w="140335" h="140335">
                <a:moveTo>
                  <a:pt x="77724" y="0"/>
                </a:moveTo>
                <a:lnTo>
                  <a:pt x="0" y="140207"/>
                </a:lnTo>
                <a:lnTo>
                  <a:pt x="140208" y="62484"/>
                </a:lnTo>
                <a:lnTo>
                  <a:pt x="108204" y="32003"/>
                </a:lnTo>
                <a:lnTo>
                  <a:pt x="777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366503" y="3724643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70" h="13970">
                <a:moveTo>
                  <a:pt x="4572" y="0"/>
                </a:moveTo>
                <a:lnTo>
                  <a:pt x="0" y="4572"/>
                </a:lnTo>
                <a:lnTo>
                  <a:pt x="9143" y="13715"/>
                </a:lnTo>
                <a:lnTo>
                  <a:pt x="13715" y="9144"/>
                </a:lnTo>
                <a:lnTo>
                  <a:pt x="45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148571" y="3942575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69" h="13970">
                <a:moveTo>
                  <a:pt x="4571" y="0"/>
                </a:moveTo>
                <a:lnTo>
                  <a:pt x="0" y="4571"/>
                </a:lnTo>
                <a:lnTo>
                  <a:pt x="9143" y="13715"/>
                </a:lnTo>
                <a:lnTo>
                  <a:pt x="13715" y="9143"/>
                </a:lnTo>
                <a:lnTo>
                  <a:pt x="45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153143" y="3729215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13360" y="0"/>
                </a:moveTo>
                <a:lnTo>
                  <a:pt x="0" y="213360"/>
                </a:lnTo>
                <a:lnTo>
                  <a:pt x="9143" y="222503"/>
                </a:lnTo>
                <a:lnTo>
                  <a:pt x="222503" y="9143"/>
                </a:lnTo>
                <a:lnTo>
                  <a:pt x="2133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108691" y="3927335"/>
            <a:ext cx="177165" cy="149860"/>
          </a:xfrm>
          <a:custGeom>
            <a:avLst/>
            <a:gdLst/>
            <a:ahLst/>
            <a:cxnLst/>
            <a:rect l="l" t="t" r="r" b="b"/>
            <a:pathLst>
              <a:path w="177164" h="149860">
                <a:moveTo>
                  <a:pt x="67055" y="3048"/>
                </a:moveTo>
                <a:lnTo>
                  <a:pt x="67055" y="10668"/>
                </a:lnTo>
                <a:lnTo>
                  <a:pt x="61950" y="17576"/>
                </a:lnTo>
                <a:lnTo>
                  <a:pt x="139752" y="121312"/>
                </a:lnTo>
                <a:lnTo>
                  <a:pt x="161543" y="129540"/>
                </a:lnTo>
                <a:lnTo>
                  <a:pt x="155448" y="141732"/>
                </a:lnTo>
                <a:lnTo>
                  <a:pt x="176784" y="149352"/>
                </a:lnTo>
                <a:lnTo>
                  <a:pt x="67055" y="3048"/>
                </a:lnTo>
                <a:close/>
              </a:path>
              <a:path w="177164" h="149860">
                <a:moveTo>
                  <a:pt x="12191" y="73152"/>
                </a:moveTo>
                <a:lnTo>
                  <a:pt x="4572" y="76200"/>
                </a:lnTo>
                <a:lnTo>
                  <a:pt x="0" y="82296"/>
                </a:lnTo>
                <a:lnTo>
                  <a:pt x="6096" y="85344"/>
                </a:lnTo>
                <a:lnTo>
                  <a:pt x="155448" y="141732"/>
                </a:lnTo>
                <a:lnTo>
                  <a:pt x="153924" y="140208"/>
                </a:lnTo>
                <a:lnTo>
                  <a:pt x="139752" y="121312"/>
                </a:lnTo>
                <a:lnTo>
                  <a:pt x="12191" y="73152"/>
                </a:lnTo>
                <a:close/>
              </a:path>
              <a:path w="177164" h="149860">
                <a:moveTo>
                  <a:pt x="139752" y="121312"/>
                </a:moveTo>
                <a:lnTo>
                  <a:pt x="153924" y="140208"/>
                </a:lnTo>
                <a:lnTo>
                  <a:pt x="155448" y="141732"/>
                </a:lnTo>
                <a:lnTo>
                  <a:pt x="161543" y="129540"/>
                </a:lnTo>
                <a:lnTo>
                  <a:pt x="139752" y="121312"/>
                </a:lnTo>
                <a:close/>
              </a:path>
              <a:path w="177164" h="149860">
                <a:moveTo>
                  <a:pt x="64008" y="0"/>
                </a:moveTo>
                <a:lnTo>
                  <a:pt x="57912" y="4572"/>
                </a:lnTo>
                <a:lnTo>
                  <a:pt x="32003" y="39624"/>
                </a:lnTo>
                <a:lnTo>
                  <a:pt x="41148" y="45720"/>
                </a:lnTo>
                <a:lnTo>
                  <a:pt x="61950" y="17576"/>
                </a:lnTo>
                <a:lnTo>
                  <a:pt x="57912" y="12192"/>
                </a:lnTo>
                <a:lnTo>
                  <a:pt x="67055" y="3048"/>
                </a:lnTo>
                <a:lnTo>
                  <a:pt x="64008" y="0"/>
                </a:lnTo>
                <a:close/>
              </a:path>
              <a:path w="177164" h="149860">
                <a:moveTo>
                  <a:pt x="67055" y="3048"/>
                </a:moveTo>
                <a:lnTo>
                  <a:pt x="57912" y="12192"/>
                </a:lnTo>
                <a:lnTo>
                  <a:pt x="61950" y="17576"/>
                </a:lnTo>
                <a:lnTo>
                  <a:pt x="67055" y="10668"/>
                </a:lnTo>
                <a:lnTo>
                  <a:pt x="67055" y="30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113263" y="3966959"/>
            <a:ext cx="36830" cy="43180"/>
          </a:xfrm>
          <a:custGeom>
            <a:avLst/>
            <a:gdLst/>
            <a:ahLst/>
            <a:cxnLst/>
            <a:rect l="l" t="t" r="r" b="b"/>
            <a:pathLst>
              <a:path w="36829" h="43179">
                <a:moveTo>
                  <a:pt x="27431" y="0"/>
                </a:moveTo>
                <a:lnTo>
                  <a:pt x="0" y="36575"/>
                </a:lnTo>
                <a:lnTo>
                  <a:pt x="9143" y="42672"/>
                </a:lnTo>
                <a:lnTo>
                  <a:pt x="36575" y="6096"/>
                </a:lnTo>
                <a:lnTo>
                  <a:pt x="274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117835" y="3934955"/>
            <a:ext cx="149860" cy="128270"/>
          </a:xfrm>
          <a:custGeom>
            <a:avLst/>
            <a:gdLst/>
            <a:ahLst/>
            <a:cxnLst/>
            <a:rect l="l" t="t" r="r" b="b"/>
            <a:pathLst>
              <a:path w="149860" h="128270">
                <a:moveTo>
                  <a:pt x="53340" y="0"/>
                </a:moveTo>
                <a:lnTo>
                  <a:pt x="27432" y="35051"/>
                </a:lnTo>
                <a:lnTo>
                  <a:pt x="0" y="71627"/>
                </a:lnTo>
                <a:lnTo>
                  <a:pt x="149352" y="128015"/>
                </a:lnTo>
                <a:lnTo>
                  <a:pt x="533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820655" y="372616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7620" y="0"/>
                </a:moveTo>
                <a:lnTo>
                  <a:pt x="0" y="9144"/>
                </a:lnTo>
                <a:lnTo>
                  <a:pt x="4572" y="12191"/>
                </a:lnTo>
                <a:lnTo>
                  <a:pt x="12191" y="3048"/>
                </a:lnTo>
                <a:lnTo>
                  <a:pt x="76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136123" y="396238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7620" y="0"/>
                </a:moveTo>
                <a:lnTo>
                  <a:pt x="0" y="9143"/>
                </a:lnTo>
                <a:lnTo>
                  <a:pt x="4572" y="12191"/>
                </a:lnTo>
                <a:lnTo>
                  <a:pt x="12192" y="3047"/>
                </a:lnTo>
                <a:lnTo>
                  <a:pt x="76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825227" y="3729215"/>
            <a:ext cx="318770" cy="242570"/>
          </a:xfrm>
          <a:custGeom>
            <a:avLst/>
            <a:gdLst/>
            <a:ahLst/>
            <a:cxnLst/>
            <a:rect l="l" t="t" r="r" b="b"/>
            <a:pathLst>
              <a:path w="318770" h="242570">
                <a:moveTo>
                  <a:pt x="7619" y="0"/>
                </a:moveTo>
                <a:lnTo>
                  <a:pt x="0" y="9143"/>
                </a:lnTo>
                <a:lnTo>
                  <a:pt x="310895" y="242315"/>
                </a:lnTo>
                <a:lnTo>
                  <a:pt x="318515" y="233172"/>
                </a:lnTo>
                <a:lnTo>
                  <a:pt x="76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056875" y="4597895"/>
            <a:ext cx="166370" cy="165100"/>
          </a:xfrm>
          <a:custGeom>
            <a:avLst/>
            <a:gdLst/>
            <a:ahLst/>
            <a:cxnLst/>
            <a:rect l="l" t="t" r="r" b="b"/>
            <a:pathLst>
              <a:path w="166370" h="165100">
                <a:moveTo>
                  <a:pt x="10667" y="144780"/>
                </a:moveTo>
                <a:lnTo>
                  <a:pt x="0" y="164592"/>
                </a:lnTo>
                <a:lnTo>
                  <a:pt x="19812" y="153924"/>
                </a:lnTo>
                <a:lnTo>
                  <a:pt x="25310" y="150875"/>
                </a:lnTo>
                <a:lnTo>
                  <a:pt x="22859" y="150875"/>
                </a:lnTo>
                <a:lnTo>
                  <a:pt x="10667" y="144780"/>
                </a:lnTo>
                <a:close/>
              </a:path>
              <a:path w="166370" h="165100">
                <a:moveTo>
                  <a:pt x="34415" y="130257"/>
                </a:moveTo>
                <a:lnTo>
                  <a:pt x="13715" y="141732"/>
                </a:lnTo>
                <a:lnTo>
                  <a:pt x="10667" y="144780"/>
                </a:lnTo>
                <a:lnTo>
                  <a:pt x="22859" y="150875"/>
                </a:lnTo>
                <a:lnTo>
                  <a:pt x="34415" y="130257"/>
                </a:lnTo>
                <a:close/>
              </a:path>
              <a:path w="166370" h="165100">
                <a:moveTo>
                  <a:pt x="146080" y="68356"/>
                </a:moveTo>
                <a:lnTo>
                  <a:pt x="34415" y="130257"/>
                </a:lnTo>
                <a:lnTo>
                  <a:pt x="22859" y="150875"/>
                </a:lnTo>
                <a:lnTo>
                  <a:pt x="25310" y="150875"/>
                </a:lnTo>
                <a:lnTo>
                  <a:pt x="160019" y="76200"/>
                </a:lnTo>
                <a:lnTo>
                  <a:pt x="152400" y="74675"/>
                </a:lnTo>
                <a:lnTo>
                  <a:pt x="146080" y="68356"/>
                </a:lnTo>
                <a:close/>
              </a:path>
              <a:path w="166370" h="165100">
                <a:moveTo>
                  <a:pt x="92963" y="0"/>
                </a:moveTo>
                <a:lnTo>
                  <a:pt x="88391" y="6096"/>
                </a:lnTo>
                <a:lnTo>
                  <a:pt x="10667" y="144780"/>
                </a:lnTo>
                <a:lnTo>
                  <a:pt x="13715" y="141732"/>
                </a:lnTo>
                <a:lnTo>
                  <a:pt x="34415" y="130257"/>
                </a:lnTo>
                <a:lnTo>
                  <a:pt x="100583" y="12192"/>
                </a:lnTo>
                <a:lnTo>
                  <a:pt x="99059" y="4572"/>
                </a:lnTo>
                <a:lnTo>
                  <a:pt x="92963" y="0"/>
                </a:lnTo>
                <a:close/>
              </a:path>
              <a:path w="166370" h="165100">
                <a:moveTo>
                  <a:pt x="153924" y="64008"/>
                </a:moveTo>
                <a:lnTo>
                  <a:pt x="146080" y="68356"/>
                </a:lnTo>
                <a:lnTo>
                  <a:pt x="152400" y="74675"/>
                </a:lnTo>
                <a:lnTo>
                  <a:pt x="160019" y="76200"/>
                </a:lnTo>
                <a:lnTo>
                  <a:pt x="153924" y="64008"/>
                </a:lnTo>
                <a:close/>
              </a:path>
              <a:path w="166370" h="165100">
                <a:moveTo>
                  <a:pt x="160019" y="64008"/>
                </a:moveTo>
                <a:lnTo>
                  <a:pt x="153924" y="64008"/>
                </a:lnTo>
                <a:lnTo>
                  <a:pt x="160019" y="76200"/>
                </a:lnTo>
                <a:lnTo>
                  <a:pt x="166115" y="71627"/>
                </a:lnTo>
                <a:lnTo>
                  <a:pt x="161543" y="65532"/>
                </a:lnTo>
                <a:lnTo>
                  <a:pt x="160019" y="64008"/>
                </a:lnTo>
                <a:close/>
              </a:path>
              <a:path w="166370" h="165100">
                <a:moveTo>
                  <a:pt x="131063" y="35051"/>
                </a:moveTo>
                <a:lnTo>
                  <a:pt x="121919" y="44196"/>
                </a:lnTo>
                <a:lnTo>
                  <a:pt x="146080" y="68356"/>
                </a:lnTo>
                <a:lnTo>
                  <a:pt x="153924" y="64008"/>
                </a:lnTo>
                <a:lnTo>
                  <a:pt x="160019" y="64008"/>
                </a:lnTo>
                <a:lnTo>
                  <a:pt x="131063" y="350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146791" y="4602467"/>
            <a:ext cx="41275" cy="40005"/>
          </a:xfrm>
          <a:custGeom>
            <a:avLst/>
            <a:gdLst/>
            <a:ahLst/>
            <a:cxnLst/>
            <a:rect l="l" t="t" r="r" b="b"/>
            <a:pathLst>
              <a:path w="41275" h="40004">
                <a:moveTo>
                  <a:pt x="9143" y="0"/>
                </a:moveTo>
                <a:lnTo>
                  <a:pt x="0" y="9144"/>
                </a:lnTo>
                <a:lnTo>
                  <a:pt x="32003" y="39624"/>
                </a:lnTo>
                <a:lnTo>
                  <a:pt x="41148" y="30479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073639" y="4607039"/>
            <a:ext cx="140335" cy="139065"/>
          </a:xfrm>
          <a:custGeom>
            <a:avLst/>
            <a:gdLst/>
            <a:ahLst/>
            <a:cxnLst/>
            <a:rect l="l" t="t" r="r" b="b"/>
            <a:pathLst>
              <a:path w="140335" h="139064">
                <a:moveTo>
                  <a:pt x="77724" y="0"/>
                </a:moveTo>
                <a:lnTo>
                  <a:pt x="0" y="138683"/>
                </a:lnTo>
                <a:lnTo>
                  <a:pt x="140207" y="60960"/>
                </a:lnTo>
                <a:lnTo>
                  <a:pt x="109727" y="30479"/>
                </a:lnTo>
                <a:lnTo>
                  <a:pt x="777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396727" y="4410443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70" h="13970">
                <a:moveTo>
                  <a:pt x="4572" y="0"/>
                </a:moveTo>
                <a:lnTo>
                  <a:pt x="0" y="4572"/>
                </a:lnTo>
                <a:lnTo>
                  <a:pt x="9143" y="13715"/>
                </a:lnTo>
                <a:lnTo>
                  <a:pt x="13715" y="9144"/>
                </a:lnTo>
                <a:lnTo>
                  <a:pt x="45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177271" y="4628375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70" h="13970">
                <a:moveTo>
                  <a:pt x="4572" y="0"/>
                </a:moveTo>
                <a:lnTo>
                  <a:pt x="0" y="4571"/>
                </a:lnTo>
                <a:lnTo>
                  <a:pt x="9144" y="13715"/>
                </a:lnTo>
                <a:lnTo>
                  <a:pt x="13716" y="9143"/>
                </a:lnTo>
                <a:lnTo>
                  <a:pt x="45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181843" y="4415015"/>
            <a:ext cx="224154" cy="222885"/>
          </a:xfrm>
          <a:custGeom>
            <a:avLst/>
            <a:gdLst/>
            <a:ahLst/>
            <a:cxnLst/>
            <a:rect l="l" t="t" r="r" b="b"/>
            <a:pathLst>
              <a:path w="224154" h="222885">
                <a:moveTo>
                  <a:pt x="214884" y="0"/>
                </a:moveTo>
                <a:lnTo>
                  <a:pt x="0" y="213360"/>
                </a:lnTo>
                <a:lnTo>
                  <a:pt x="9144" y="222503"/>
                </a:lnTo>
                <a:lnTo>
                  <a:pt x="224027" y="9143"/>
                </a:lnTo>
                <a:lnTo>
                  <a:pt x="2148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164823" y="4587227"/>
            <a:ext cx="149860" cy="175260"/>
          </a:xfrm>
          <a:custGeom>
            <a:avLst/>
            <a:gdLst/>
            <a:ahLst/>
            <a:cxnLst/>
            <a:rect l="l" t="t" r="r" b="b"/>
            <a:pathLst>
              <a:path w="149860" h="175260">
                <a:moveTo>
                  <a:pt x="85344" y="4572"/>
                </a:moveTo>
                <a:lnTo>
                  <a:pt x="82296" y="12191"/>
                </a:lnTo>
                <a:lnTo>
                  <a:pt x="75596" y="17143"/>
                </a:lnTo>
                <a:lnTo>
                  <a:pt x="121222" y="137989"/>
                </a:lnTo>
                <a:lnTo>
                  <a:pt x="140208" y="152400"/>
                </a:lnTo>
                <a:lnTo>
                  <a:pt x="131064" y="161543"/>
                </a:lnTo>
                <a:lnTo>
                  <a:pt x="149352" y="175260"/>
                </a:lnTo>
                <a:lnTo>
                  <a:pt x="141732" y="153924"/>
                </a:lnTo>
                <a:lnTo>
                  <a:pt x="85344" y="4572"/>
                </a:lnTo>
                <a:close/>
              </a:path>
              <a:path w="149860" h="175260">
                <a:moveTo>
                  <a:pt x="13716" y="56387"/>
                </a:moveTo>
                <a:lnTo>
                  <a:pt x="6096" y="56387"/>
                </a:lnTo>
                <a:lnTo>
                  <a:pt x="0" y="60960"/>
                </a:lnTo>
                <a:lnTo>
                  <a:pt x="4572" y="65531"/>
                </a:lnTo>
                <a:lnTo>
                  <a:pt x="131064" y="161543"/>
                </a:lnTo>
                <a:lnTo>
                  <a:pt x="129540" y="160019"/>
                </a:lnTo>
                <a:lnTo>
                  <a:pt x="121222" y="137989"/>
                </a:lnTo>
                <a:lnTo>
                  <a:pt x="13716" y="56387"/>
                </a:lnTo>
                <a:close/>
              </a:path>
              <a:path w="149860" h="175260">
                <a:moveTo>
                  <a:pt x="121222" y="137989"/>
                </a:moveTo>
                <a:lnTo>
                  <a:pt x="129540" y="160019"/>
                </a:lnTo>
                <a:lnTo>
                  <a:pt x="131064" y="161543"/>
                </a:lnTo>
                <a:lnTo>
                  <a:pt x="140208" y="152400"/>
                </a:lnTo>
                <a:lnTo>
                  <a:pt x="121222" y="137989"/>
                </a:lnTo>
                <a:close/>
              </a:path>
              <a:path w="149860" h="175260">
                <a:moveTo>
                  <a:pt x="83820" y="0"/>
                </a:moveTo>
                <a:lnTo>
                  <a:pt x="76200" y="3048"/>
                </a:lnTo>
                <a:lnTo>
                  <a:pt x="41148" y="28955"/>
                </a:lnTo>
                <a:lnTo>
                  <a:pt x="47244" y="38100"/>
                </a:lnTo>
                <a:lnTo>
                  <a:pt x="75596" y="17143"/>
                </a:lnTo>
                <a:lnTo>
                  <a:pt x="73152" y="10667"/>
                </a:lnTo>
                <a:lnTo>
                  <a:pt x="85344" y="4572"/>
                </a:lnTo>
                <a:lnTo>
                  <a:pt x="83820" y="0"/>
                </a:lnTo>
                <a:close/>
              </a:path>
              <a:path w="149860" h="175260">
                <a:moveTo>
                  <a:pt x="85344" y="4572"/>
                </a:moveTo>
                <a:lnTo>
                  <a:pt x="73152" y="10667"/>
                </a:lnTo>
                <a:lnTo>
                  <a:pt x="75596" y="17143"/>
                </a:lnTo>
                <a:lnTo>
                  <a:pt x="82296" y="12191"/>
                </a:lnTo>
                <a:lnTo>
                  <a:pt x="85344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170919" y="4616183"/>
            <a:ext cx="41275" cy="36830"/>
          </a:xfrm>
          <a:custGeom>
            <a:avLst/>
            <a:gdLst/>
            <a:ahLst/>
            <a:cxnLst/>
            <a:rect l="l" t="t" r="r" b="b"/>
            <a:pathLst>
              <a:path w="41275" h="36829">
                <a:moveTo>
                  <a:pt x="35051" y="0"/>
                </a:moveTo>
                <a:lnTo>
                  <a:pt x="0" y="27432"/>
                </a:lnTo>
                <a:lnTo>
                  <a:pt x="6096" y="36575"/>
                </a:lnTo>
                <a:lnTo>
                  <a:pt x="41148" y="9144"/>
                </a:lnTo>
                <a:lnTo>
                  <a:pt x="350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173967" y="4594847"/>
            <a:ext cx="127000" cy="149860"/>
          </a:xfrm>
          <a:custGeom>
            <a:avLst/>
            <a:gdLst/>
            <a:ahLst/>
            <a:cxnLst/>
            <a:rect l="l" t="t" r="r" b="b"/>
            <a:pathLst>
              <a:path w="127000" h="149860">
                <a:moveTo>
                  <a:pt x="70103" y="0"/>
                </a:moveTo>
                <a:lnTo>
                  <a:pt x="35051" y="25908"/>
                </a:lnTo>
                <a:lnTo>
                  <a:pt x="0" y="53340"/>
                </a:lnTo>
                <a:lnTo>
                  <a:pt x="126491" y="149352"/>
                </a:lnTo>
                <a:lnTo>
                  <a:pt x="701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965179" y="429766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143" y="0"/>
                </a:moveTo>
                <a:lnTo>
                  <a:pt x="0" y="7620"/>
                </a:lnTo>
                <a:lnTo>
                  <a:pt x="3048" y="12191"/>
                </a:lnTo>
                <a:lnTo>
                  <a:pt x="12191" y="457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199875" y="4613135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143" y="0"/>
                </a:moveTo>
                <a:lnTo>
                  <a:pt x="0" y="7620"/>
                </a:lnTo>
                <a:lnTo>
                  <a:pt x="3047" y="12192"/>
                </a:lnTo>
                <a:lnTo>
                  <a:pt x="12191" y="457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968227" y="4302239"/>
            <a:ext cx="241300" cy="318770"/>
          </a:xfrm>
          <a:custGeom>
            <a:avLst/>
            <a:gdLst/>
            <a:ahLst/>
            <a:cxnLst/>
            <a:rect l="l" t="t" r="r" b="b"/>
            <a:pathLst>
              <a:path w="241300" h="318770">
                <a:moveTo>
                  <a:pt x="9143" y="0"/>
                </a:moveTo>
                <a:lnTo>
                  <a:pt x="0" y="7619"/>
                </a:lnTo>
                <a:lnTo>
                  <a:pt x="231648" y="318515"/>
                </a:lnTo>
                <a:lnTo>
                  <a:pt x="240791" y="310895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901688" y="968471"/>
            <a:ext cx="5610225" cy="13595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715" indent="-228600">
              <a:lnSpc>
                <a:spcPts val="2700"/>
              </a:lnSpc>
              <a:buSzPct val="66666"/>
              <a:buFont typeface="Courier"/>
              <a:buChar char="•"/>
              <a:tabLst>
                <a:tab pos="241300" algn="l"/>
              </a:tabLst>
            </a:pPr>
            <a:r>
              <a:rPr sz="2400" spc="-5" dirty="0">
                <a:latin typeface="Lucida Sans"/>
                <a:cs typeface="Lucida Sans"/>
              </a:rPr>
              <a:t>Th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typ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checke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spc="-5" dirty="0">
                <a:latin typeface="Lucida Sans"/>
                <a:cs typeface="Lucida Sans"/>
              </a:rPr>
              <a:t>resolve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5" dirty="0">
                <a:latin typeface="Lucida Sans"/>
                <a:cs typeface="Lucida Sans"/>
              </a:rPr>
              <a:t>type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and bind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5" dirty="0">
                <a:latin typeface="Lucida Sans"/>
                <a:cs typeface="Lucida Sans"/>
              </a:rPr>
              <a:t>declaration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within </a:t>
            </a:r>
            <a:r>
              <a:rPr sz="2400" spc="-5" dirty="0">
                <a:latin typeface="Lucida Sans"/>
                <a:cs typeface="Lucida Sans"/>
              </a:rPr>
              <a:t>scopes:</a:t>
            </a:r>
            <a:endParaRPr sz="2400">
              <a:latin typeface="Lucida Sans"/>
              <a:cs typeface="Lucida Sans"/>
            </a:endParaRPr>
          </a:p>
          <a:p>
            <a:pPr marL="1097280">
              <a:lnSpc>
                <a:spcPct val="100000"/>
              </a:lnSpc>
              <a:spcBef>
                <a:spcPts val="500"/>
              </a:spcBef>
            </a:pPr>
            <a:r>
              <a:rPr sz="4050" b="1" spc="-7" baseline="-31893" dirty="0">
                <a:latin typeface="Times New Roman"/>
                <a:cs typeface="Times New Roman"/>
              </a:rPr>
              <a:t>As</a:t>
            </a:r>
            <a:r>
              <a:rPr sz="4050" b="1" spc="-494" baseline="-31893" dirty="0">
                <a:latin typeface="Times New Roman"/>
                <a:cs typeface="Times New Roman"/>
              </a:rPr>
              <a:t>g</a:t>
            </a:r>
            <a:r>
              <a:rPr sz="1800" b="1" spc="-5" dirty="0">
                <a:solidFill>
                  <a:srgbClr val="FF0000"/>
                </a:solidFill>
                <a:latin typeface="Courier"/>
                <a:cs typeface="Courier"/>
              </a:rPr>
              <a:t>int</a:t>
            </a:r>
            <a:endParaRPr sz="1800">
              <a:latin typeface="Courier"/>
              <a:cs typeface="Courier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65" name="object 6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6" name="object 6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38</a:t>
            </a:fld>
            <a:endParaRPr dirty="0"/>
          </a:p>
        </p:txBody>
      </p:sp>
      <p:sp>
        <p:nvSpPr>
          <p:cNvPr id="55" name="object 55"/>
          <p:cNvSpPr txBox="1"/>
          <p:nvPr/>
        </p:nvSpPr>
        <p:spPr>
          <a:xfrm>
            <a:off x="1415276" y="2759365"/>
            <a:ext cx="487680" cy="440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b="1" spc="-10" dirty="0">
                <a:latin typeface="Times New Roman"/>
                <a:cs typeface="Times New Roman"/>
              </a:rPr>
              <a:t>I</a:t>
            </a:r>
            <a:r>
              <a:rPr sz="2700" b="1" spc="10" dirty="0">
                <a:latin typeface="Times New Roman"/>
                <a:cs typeface="Times New Roman"/>
              </a:rPr>
              <a:t>d</a:t>
            </a:r>
            <a:r>
              <a:rPr sz="3225" b="1" baseline="-16795" dirty="0">
                <a:latin typeface="Times New Roman"/>
                <a:cs typeface="Times New Roman"/>
              </a:rPr>
              <a:t>a</a:t>
            </a:r>
            <a:endParaRPr sz="3225" baseline="-16795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2571991" y="2741016"/>
            <a:ext cx="995044" cy="450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b="1" spc="-20" dirty="0">
                <a:latin typeface="Times New Roman"/>
                <a:cs typeface="Times New Roman"/>
              </a:rPr>
              <a:t>Pl</a:t>
            </a:r>
            <a:r>
              <a:rPr sz="2700" b="1" spc="-15" dirty="0">
                <a:latin typeface="Times New Roman"/>
                <a:cs typeface="Times New Roman"/>
              </a:rPr>
              <a:t>u</a:t>
            </a:r>
            <a:r>
              <a:rPr sz="2700" b="1" spc="-550" dirty="0">
                <a:latin typeface="Times New Roman"/>
                <a:cs typeface="Times New Roman"/>
              </a:rPr>
              <a:t>s</a:t>
            </a:r>
            <a:r>
              <a:rPr sz="2700" b="1" spc="-7" baseline="44753" dirty="0">
                <a:solidFill>
                  <a:srgbClr val="FF0000"/>
                </a:solidFill>
                <a:latin typeface="Courier"/>
                <a:cs typeface="Courier"/>
              </a:rPr>
              <a:t>i</a:t>
            </a:r>
            <a:r>
              <a:rPr sz="2700" b="1" spc="-22" baseline="44753" dirty="0">
                <a:solidFill>
                  <a:srgbClr val="FF0000"/>
                </a:solidFill>
                <a:latin typeface="Courier"/>
                <a:cs typeface="Courier"/>
              </a:rPr>
              <a:t>n</a:t>
            </a:r>
            <a:r>
              <a:rPr sz="2700" b="1" baseline="44753" dirty="0">
                <a:solidFill>
                  <a:srgbClr val="FF0000"/>
                </a:solidFill>
                <a:latin typeface="Courier"/>
                <a:cs typeface="Courier"/>
              </a:rPr>
              <a:t>t</a:t>
            </a:r>
            <a:endParaRPr sz="2700" baseline="44753">
              <a:latin typeface="Courier"/>
              <a:cs typeface="Courier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159999" y="3935817"/>
            <a:ext cx="1263015" cy="449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b="1" spc="-5" dirty="0">
                <a:latin typeface="Times New Roman"/>
                <a:cs typeface="Times New Roman"/>
              </a:rPr>
              <a:t>Minu</a:t>
            </a:r>
            <a:r>
              <a:rPr sz="2700" b="1" spc="-850" dirty="0">
                <a:latin typeface="Times New Roman"/>
                <a:cs typeface="Times New Roman"/>
              </a:rPr>
              <a:t>s</a:t>
            </a:r>
            <a:r>
              <a:rPr sz="2700" b="1" spc="-7" baseline="44753" dirty="0">
                <a:solidFill>
                  <a:srgbClr val="FF0000"/>
                </a:solidFill>
                <a:latin typeface="Courier"/>
                <a:cs typeface="Courier"/>
              </a:rPr>
              <a:t>int</a:t>
            </a:r>
            <a:endParaRPr sz="2700" baseline="44753">
              <a:latin typeface="Courier"/>
              <a:cs typeface="Courier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5022583" y="4507317"/>
            <a:ext cx="1610995" cy="635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71755" algn="r">
              <a:lnSpc>
                <a:spcPts val="1805"/>
              </a:lnSpc>
            </a:pPr>
            <a:r>
              <a:rPr sz="1800" b="1" spc="-5" dirty="0">
                <a:solidFill>
                  <a:srgbClr val="FF0000"/>
                </a:solidFill>
                <a:latin typeface="Courier"/>
                <a:cs typeface="Courier"/>
              </a:rPr>
              <a:t>int</a:t>
            </a:r>
            <a:endParaRPr sz="1800">
              <a:latin typeface="Courier"/>
              <a:cs typeface="Courier"/>
            </a:endParaRPr>
          </a:p>
          <a:p>
            <a:pPr marL="12700">
              <a:lnSpc>
                <a:spcPts val="2885"/>
              </a:lnSpc>
            </a:pPr>
            <a:r>
              <a:rPr sz="2700" b="1" spc="-5" dirty="0">
                <a:latin typeface="Times New Roman"/>
                <a:cs typeface="Times New Roman"/>
              </a:rPr>
              <a:t>IntLitera</a:t>
            </a:r>
            <a:r>
              <a:rPr sz="2700" b="1" dirty="0">
                <a:latin typeface="Times New Roman"/>
                <a:cs typeface="Times New Roman"/>
              </a:rPr>
              <a:t>l</a:t>
            </a:r>
            <a:r>
              <a:rPr sz="3225" b="1" baseline="-16795" dirty="0">
                <a:latin typeface="Times New Roman"/>
                <a:cs typeface="Times New Roman"/>
              </a:rPr>
              <a:t>7</a:t>
            </a:r>
            <a:endParaRPr sz="3225" baseline="-16795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759682" y="2716625"/>
            <a:ext cx="84709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>
                <a:solidFill>
                  <a:srgbClr val="FF0000"/>
                </a:solidFill>
                <a:latin typeface="Courier"/>
                <a:cs typeface="Courier"/>
              </a:rPr>
              <a:t>i</a:t>
            </a:r>
            <a:r>
              <a:rPr sz="1800" b="1" spc="-15" dirty="0">
                <a:solidFill>
                  <a:srgbClr val="FF0000"/>
                </a:solidFill>
                <a:latin typeface="Courier"/>
                <a:cs typeface="Courier"/>
              </a:rPr>
              <a:t>n</a:t>
            </a:r>
            <a:r>
              <a:rPr sz="1800" b="1" spc="-5" dirty="0">
                <a:solidFill>
                  <a:srgbClr val="FF0000"/>
                </a:solidFill>
                <a:latin typeface="Courier"/>
                <a:cs typeface="Courier"/>
              </a:rPr>
              <a:t>tloc</a:t>
            </a:r>
            <a:endParaRPr sz="1800">
              <a:latin typeface="Courier"/>
              <a:cs typeface="Courier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407375" y="3414609"/>
            <a:ext cx="84709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>
                <a:solidFill>
                  <a:srgbClr val="FF0000"/>
                </a:solidFill>
                <a:latin typeface="Courier"/>
                <a:cs typeface="Courier"/>
              </a:rPr>
              <a:t>i</a:t>
            </a:r>
            <a:r>
              <a:rPr sz="1800" b="1" spc="-15" dirty="0">
                <a:solidFill>
                  <a:srgbClr val="FF0000"/>
                </a:solidFill>
                <a:latin typeface="Courier"/>
                <a:cs typeface="Courier"/>
              </a:rPr>
              <a:t>n</a:t>
            </a:r>
            <a:r>
              <a:rPr sz="1800" b="1" spc="-5" dirty="0">
                <a:solidFill>
                  <a:srgbClr val="FF0000"/>
                </a:solidFill>
                <a:latin typeface="Courier"/>
                <a:cs typeface="Courier"/>
              </a:rPr>
              <a:t>tloc</a:t>
            </a:r>
            <a:endParaRPr sz="1800">
              <a:latin typeface="Courier"/>
              <a:cs typeface="Courier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3817071" y="3312493"/>
            <a:ext cx="43688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>
                <a:solidFill>
                  <a:srgbClr val="FF0000"/>
                </a:solidFill>
                <a:latin typeface="Courier"/>
                <a:cs typeface="Courier"/>
              </a:rPr>
              <a:t>int</a:t>
            </a:r>
            <a:endParaRPr sz="1800">
              <a:latin typeface="Courier"/>
              <a:cs typeface="Courier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4135589" y="4671909"/>
            <a:ext cx="84836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>
                <a:solidFill>
                  <a:srgbClr val="FF0000"/>
                </a:solidFill>
                <a:latin typeface="Courier"/>
                <a:cs typeface="Courier"/>
              </a:rPr>
              <a:t>intloc</a:t>
            </a:r>
            <a:endParaRPr sz="1800">
              <a:latin typeface="Courier"/>
              <a:cs typeface="Courier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3245579" y="3859625"/>
            <a:ext cx="84709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>
                <a:solidFill>
                  <a:srgbClr val="FF0000"/>
                </a:solidFill>
                <a:latin typeface="Courier"/>
                <a:cs typeface="Courier"/>
              </a:rPr>
              <a:t>me</a:t>
            </a:r>
            <a:r>
              <a:rPr sz="1800" b="1" spc="-15" dirty="0">
                <a:solidFill>
                  <a:srgbClr val="FF0000"/>
                </a:solidFill>
                <a:latin typeface="Courier"/>
                <a:cs typeface="Courier"/>
              </a:rPr>
              <a:t>t</a:t>
            </a:r>
            <a:r>
              <a:rPr sz="1800" b="1" spc="-5" dirty="0">
                <a:solidFill>
                  <a:srgbClr val="FF0000"/>
                </a:solidFill>
                <a:latin typeface="Courier"/>
                <a:cs typeface="Courier"/>
              </a:rPr>
              <a:t>hod</a:t>
            </a:r>
            <a:endParaRPr sz="180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688" y="968471"/>
            <a:ext cx="5885815" cy="1016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ts val="2700"/>
              </a:lnSpc>
              <a:buSzPct val="66666"/>
              <a:buFont typeface="Courier"/>
              <a:buChar char="•"/>
              <a:tabLst>
                <a:tab pos="241300" algn="l"/>
              </a:tabLst>
            </a:pPr>
            <a:r>
              <a:rPr sz="2400" spc="-5" dirty="0">
                <a:latin typeface="Lucida Sans"/>
                <a:cs typeface="Lucida Sans"/>
              </a:rPr>
              <a:t>Finally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1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JV</a:t>
            </a:r>
            <a:r>
              <a:rPr sz="2400" dirty="0">
                <a:latin typeface="Lucida Sans"/>
                <a:cs typeface="Lucida Sans"/>
              </a:rPr>
              <a:t>M</a:t>
            </a:r>
            <a:r>
              <a:rPr sz="2400" spc="-1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co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10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10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g</a:t>
            </a:r>
            <a:r>
              <a:rPr sz="2400" spc="-1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nerat</a:t>
            </a:r>
            <a:r>
              <a:rPr sz="2400" dirty="0">
                <a:latin typeface="Lucida Sans"/>
                <a:cs typeface="Lucida Sans"/>
              </a:rPr>
              <a:t>ed</a:t>
            </a:r>
            <a:r>
              <a:rPr sz="2400" spc="-114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f</a:t>
            </a:r>
            <a:r>
              <a:rPr sz="2400" dirty="0">
                <a:latin typeface="Lucida Sans"/>
                <a:cs typeface="Lucida Sans"/>
              </a:rPr>
              <a:t>or</a:t>
            </a:r>
            <a:r>
              <a:rPr sz="2400" spc="-114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ea</a:t>
            </a:r>
            <a:r>
              <a:rPr sz="2400" spc="5" dirty="0">
                <a:latin typeface="Lucida Sans"/>
                <a:cs typeface="Lucida Sans"/>
              </a:rPr>
              <a:t>c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no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tre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(leave</a:t>
            </a:r>
            <a:r>
              <a:rPr sz="2400" dirty="0">
                <a:latin typeface="Lucida Sans"/>
                <a:cs typeface="Lucida Sans"/>
              </a:rPr>
              <a:t>s fi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st,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then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ots):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39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1358888" y="3519965"/>
            <a:ext cx="2035175" cy="583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200"/>
              </a:lnSpc>
            </a:pPr>
            <a:r>
              <a:rPr sz="2200" b="1" spc="-15" dirty="0">
                <a:latin typeface="Courier"/>
                <a:cs typeface="Courier"/>
              </a:rPr>
              <a:t>invok</a:t>
            </a:r>
            <a:r>
              <a:rPr sz="2200" b="1" spc="-25" dirty="0">
                <a:latin typeface="Courier"/>
                <a:cs typeface="Courier"/>
              </a:rPr>
              <a:t>e</a:t>
            </a:r>
            <a:r>
              <a:rPr sz="2200" b="1" spc="-15" dirty="0">
                <a:latin typeface="Courier"/>
                <a:cs typeface="Courier"/>
              </a:rPr>
              <a:t>static abs(I</a:t>
            </a:r>
            <a:r>
              <a:rPr sz="2200" b="1" spc="-25" dirty="0">
                <a:latin typeface="Courier"/>
                <a:cs typeface="Courier"/>
              </a:rPr>
              <a:t>)</a:t>
            </a:r>
            <a:r>
              <a:rPr sz="2200" b="1" spc="-15" dirty="0">
                <a:latin typeface="Courier"/>
                <a:cs typeface="Courier"/>
              </a:rPr>
              <a:t>I</a:t>
            </a:r>
            <a:endParaRPr sz="2200">
              <a:latin typeface="Courier"/>
              <a:cs typeface="Courie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03957" y="3519965"/>
            <a:ext cx="253809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5" dirty="0">
                <a:latin typeface="Courier"/>
                <a:cs typeface="Courier"/>
              </a:rPr>
              <a:t>java/lan</a:t>
            </a:r>
            <a:r>
              <a:rPr sz="2200" b="1" spc="-25" dirty="0">
                <a:latin typeface="Courier"/>
                <a:cs typeface="Courier"/>
              </a:rPr>
              <a:t>g</a:t>
            </a:r>
            <a:r>
              <a:rPr sz="2200" b="1" spc="-15" dirty="0">
                <a:latin typeface="Courier"/>
                <a:cs typeface="Courier"/>
              </a:rPr>
              <a:t>/Math/</a:t>
            </a:r>
            <a:endParaRPr sz="2200">
              <a:latin typeface="Courier"/>
              <a:cs typeface="Courie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58888" y="4153942"/>
            <a:ext cx="320865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687195" algn="l"/>
              </a:tabLst>
            </a:pPr>
            <a:r>
              <a:rPr sz="2200" b="1" spc="-15" dirty="0">
                <a:latin typeface="Courier"/>
                <a:cs typeface="Courier"/>
              </a:rPr>
              <a:t>iadd	; compute</a:t>
            </a:r>
            <a:endParaRPr sz="2200">
              <a:latin typeface="Courier"/>
              <a:cs typeface="Courier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09584" y="4153942"/>
            <a:ext cx="186817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5" dirty="0">
                <a:latin typeface="Courier"/>
                <a:cs typeface="Courier"/>
              </a:rPr>
              <a:t>bb</a:t>
            </a:r>
            <a:r>
              <a:rPr sz="2200" b="1" spc="-25" dirty="0">
                <a:latin typeface="Courier"/>
                <a:cs typeface="Courier"/>
              </a:rPr>
              <a:t>+</a:t>
            </a:r>
            <a:r>
              <a:rPr sz="2200" b="1" spc="-15" dirty="0">
                <a:latin typeface="Courier"/>
                <a:cs typeface="Courier"/>
              </a:rPr>
              <a:t>abs(c-7)</a:t>
            </a:r>
            <a:endParaRPr sz="2200">
              <a:latin typeface="Courier"/>
              <a:cs typeface="Courier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336663" y="2045756"/>
          <a:ext cx="4927590" cy="14615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9786"/>
                <a:gridCol w="502114"/>
                <a:gridCol w="419025"/>
                <a:gridCol w="2177464"/>
                <a:gridCol w="789201"/>
              </a:tblGrid>
              <a:tr h="380488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iload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6370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3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7640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;</a:t>
                      </a:r>
                      <a:endParaRPr sz="2200" dirty="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push local</a:t>
                      </a:r>
                      <a:r>
                        <a:rPr sz="2200" b="1" spc="-10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200" b="1" dirty="0">
                          <a:latin typeface="Courier"/>
                          <a:cs typeface="Courier"/>
                        </a:rPr>
                        <a:t>3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(bb)</a:t>
                      </a:r>
                      <a:endParaRPr sz="2200" dirty="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  <a:tr h="355852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iload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6370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2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7640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;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push local</a:t>
                      </a:r>
                      <a:r>
                        <a:rPr sz="2200" b="1" spc="-10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200" b="1" dirty="0">
                          <a:latin typeface="Courier"/>
                          <a:cs typeface="Courier"/>
                        </a:rPr>
                        <a:t>2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(c)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  <a:tr h="355852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ldc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7005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7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7640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;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Push liter</a:t>
                      </a:r>
                      <a:r>
                        <a:rPr sz="2200" b="1" spc="-10" dirty="0">
                          <a:latin typeface="Courier"/>
                          <a:cs typeface="Courier"/>
                        </a:rPr>
                        <a:t>a</a:t>
                      </a:r>
                      <a:r>
                        <a:rPr sz="2200" b="1" dirty="0">
                          <a:latin typeface="Courier"/>
                          <a:cs typeface="Courier"/>
                        </a:rPr>
                        <a:t>l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7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  <a:tr h="369315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isub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7640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;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compute c-7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200" dirty="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1336663" y="4470934"/>
          <a:ext cx="4927482" cy="6776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7459"/>
                <a:gridCol w="418202"/>
                <a:gridCol w="335209"/>
                <a:gridCol w="1005824"/>
                <a:gridCol w="1171640"/>
                <a:gridCol w="789148"/>
              </a:tblGrid>
              <a:tr h="331219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istore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6370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1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;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store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resu</a:t>
                      </a:r>
                      <a:r>
                        <a:rPr sz="2200" b="1" spc="-10" dirty="0">
                          <a:latin typeface="Courier"/>
                          <a:cs typeface="Courier"/>
                        </a:rPr>
                        <a:t>l</a:t>
                      </a:r>
                      <a:r>
                        <a:rPr sz="2200" b="1" dirty="0">
                          <a:latin typeface="Courier"/>
                          <a:cs typeface="Courier"/>
                        </a:rPr>
                        <a:t>t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into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  <a:tr h="342391">
                <a:tc>
                  <a:txBody>
                    <a:bodyPr/>
                    <a:lstStyle/>
                    <a:p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local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1(a)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4400" y="990600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305"/>
              </a:lnSpc>
            </a:pPr>
            <a:r>
              <a:rPr lang="en-US" spc="-340" dirty="0" smtClean="0">
                <a:solidFill>
                  <a:srgbClr val="FF0000"/>
                </a:solidFill>
              </a:rPr>
              <a:t>Grader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7630">
              <a:lnSpc>
                <a:spcPct val="10000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1371600" y="2286000"/>
            <a:ext cx="1447800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15" dirty="0">
                <a:latin typeface="Lucida Sans"/>
                <a:cs typeface="Lucida Sans"/>
              </a:rPr>
              <a:t>E-</a:t>
            </a:r>
            <a:r>
              <a:rPr sz="2800" spc="-17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mail:</a:t>
            </a:r>
            <a:endParaRPr sz="280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95600" y="2286000"/>
            <a:ext cx="4648200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2800" spc="-20" dirty="0">
                <a:latin typeface="Lucida Sans"/>
                <a:cs typeface="Lucida Sans"/>
              </a:rPr>
              <a:t>ajain64@wisc.edu</a:t>
            </a:r>
            <a:endParaRPr sz="2800" dirty="0">
              <a:latin typeface="Lucida Sans"/>
              <a:cs typeface="Lucida San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0" y="1676400"/>
            <a:ext cx="6019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  Ankit </a:t>
            </a:r>
            <a:r>
              <a:rPr lang="en-US" sz="3200" b="1" dirty="0"/>
              <a:t>Jain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06649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Symbo</a:t>
            </a:r>
            <a:r>
              <a:rPr dirty="0">
                <a:solidFill>
                  <a:srgbClr val="FF0000"/>
                </a:solidFill>
              </a:rPr>
              <a:t>l</a:t>
            </a:r>
            <a:r>
              <a:rPr spc="5" dirty="0">
                <a:solidFill>
                  <a:srgbClr val="FF0000"/>
                </a:solidFill>
              </a:rPr>
              <a:t> </a:t>
            </a:r>
            <a:r>
              <a:rPr spc="-340" dirty="0">
                <a:solidFill>
                  <a:srgbClr val="FF0000"/>
                </a:solidFill>
              </a:rPr>
              <a:t>T</a:t>
            </a:r>
            <a:r>
              <a:rPr spc="-5" dirty="0">
                <a:solidFill>
                  <a:srgbClr val="FF0000"/>
                </a:solidFill>
              </a:rPr>
              <a:t>able</a:t>
            </a:r>
            <a:r>
              <a:rPr dirty="0">
                <a:solidFill>
                  <a:srgbClr val="FF0000"/>
                </a:solidFill>
              </a:rPr>
              <a:t>s &amp; </a:t>
            </a:r>
            <a:r>
              <a:rPr spc="-5" dirty="0">
                <a:solidFill>
                  <a:srgbClr val="FF0000"/>
                </a:solidFill>
              </a:rPr>
              <a:t>Scoping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40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996961" y="1672931"/>
            <a:ext cx="5778477" cy="65094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4015" marR="474345">
              <a:lnSpc>
                <a:spcPts val="3000"/>
              </a:lnSpc>
            </a:pPr>
            <a:r>
              <a:rPr spc="-20" dirty="0"/>
              <a:t>Programming</a:t>
            </a:r>
            <a:r>
              <a:rPr spc="-10" dirty="0"/>
              <a:t> </a:t>
            </a:r>
            <a:r>
              <a:rPr spc="-20" dirty="0"/>
              <a:t>languages</a:t>
            </a:r>
            <a:r>
              <a:rPr spc="10" dirty="0"/>
              <a:t> </a:t>
            </a:r>
            <a:r>
              <a:rPr spc="-20" dirty="0"/>
              <a:t>use</a:t>
            </a:r>
            <a:r>
              <a:rPr spc="-15" dirty="0"/>
              <a:t> </a:t>
            </a:r>
            <a:r>
              <a:rPr i="1" spc="-15" dirty="0"/>
              <a:t>scopes</a:t>
            </a:r>
            <a:r>
              <a:rPr spc="-10" dirty="0"/>
              <a:t> </a:t>
            </a:r>
            <a:r>
              <a:rPr spc="-15" dirty="0"/>
              <a:t>to</a:t>
            </a:r>
            <a:r>
              <a:rPr spc="-5" dirty="0"/>
              <a:t> </a:t>
            </a:r>
            <a:r>
              <a:rPr spc="-15" dirty="0"/>
              <a:t>limit</a:t>
            </a:r>
            <a:r>
              <a:rPr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20" dirty="0"/>
              <a:t>range</a:t>
            </a:r>
            <a:r>
              <a:rPr dirty="0"/>
              <a:t> </a:t>
            </a:r>
            <a:r>
              <a:rPr spc="-15" dirty="0"/>
              <a:t>in which</a:t>
            </a:r>
            <a:r>
              <a:rPr spc="-5" dirty="0"/>
              <a:t> </a:t>
            </a:r>
            <a:r>
              <a:rPr spc="-25" dirty="0"/>
              <a:t>a</a:t>
            </a:r>
            <a:r>
              <a:rPr spc="-20" dirty="0"/>
              <a:t>n</a:t>
            </a:r>
            <a:r>
              <a:rPr spc="5" dirty="0"/>
              <a:t> </a:t>
            </a:r>
            <a:r>
              <a:rPr spc="-15" dirty="0"/>
              <a:t>identifier</a:t>
            </a:r>
            <a:r>
              <a:rPr spc="5" dirty="0"/>
              <a:t> </a:t>
            </a:r>
            <a:r>
              <a:rPr spc="-15" dirty="0"/>
              <a:t>is</a:t>
            </a:r>
            <a:r>
              <a:rPr dirty="0"/>
              <a:t> </a:t>
            </a:r>
            <a:r>
              <a:rPr spc="-15" dirty="0"/>
              <a:t>ac</a:t>
            </a:r>
            <a:r>
              <a:rPr spc="-10" dirty="0"/>
              <a:t>t</a:t>
            </a:r>
            <a:r>
              <a:rPr spc="-15" dirty="0"/>
              <a:t>ive (and</a:t>
            </a:r>
            <a:r>
              <a:rPr spc="5" dirty="0"/>
              <a:t> </a:t>
            </a:r>
            <a:r>
              <a:rPr spc="-15" dirty="0"/>
              <a:t>visible).</a:t>
            </a:r>
          </a:p>
          <a:p>
            <a:pPr marL="374015" marR="156845">
              <a:lnSpc>
                <a:spcPts val="3000"/>
              </a:lnSpc>
              <a:spcBef>
                <a:spcPts val="900"/>
              </a:spcBef>
            </a:pPr>
            <a:r>
              <a:rPr spc="-20" dirty="0"/>
              <a:t>Within</a:t>
            </a:r>
            <a:r>
              <a:rPr spc="15" dirty="0"/>
              <a:t> </a:t>
            </a:r>
            <a:r>
              <a:rPr spc="-20" dirty="0"/>
              <a:t>a</a:t>
            </a:r>
            <a:r>
              <a:rPr dirty="0"/>
              <a:t> </a:t>
            </a:r>
            <a:r>
              <a:rPr spc="-20" dirty="0"/>
              <a:t>scope</a:t>
            </a:r>
            <a:r>
              <a:rPr spc="-5" dirty="0"/>
              <a:t> </a:t>
            </a:r>
            <a:r>
              <a:rPr spc="-20" dirty="0"/>
              <a:t>a</a:t>
            </a:r>
            <a:r>
              <a:rPr dirty="0"/>
              <a:t> </a:t>
            </a:r>
            <a:r>
              <a:rPr spc="-20" dirty="0"/>
              <a:t>name</a:t>
            </a:r>
            <a:r>
              <a:rPr spc="-5" dirty="0"/>
              <a:t> </a:t>
            </a:r>
            <a:r>
              <a:rPr spc="-20" dirty="0"/>
              <a:t>may</a:t>
            </a:r>
            <a:r>
              <a:rPr spc="-5" dirty="0"/>
              <a:t> </a:t>
            </a:r>
            <a:r>
              <a:rPr spc="-20" dirty="0"/>
              <a:t>be</a:t>
            </a:r>
            <a:r>
              <a:rPr spc="-10" dirty="0"/>
              <a:t> </a:t>
            </a:r>
            <a:r>
              <a:rPr spc="-20" dirty="0"/>
              <a:t>defined</a:t>
            </a:r>
            <a:r>
              <a:rPr spc="5" dirty="0"/>
              <a:t> </a:t>
            </a:r>
            <a:r>
              <a:rPr spc="-20" dirty="0"/>
              <a:t>onl</a:t>
            </a:r>
            <a:r>
              <a:rPr spc="-15" dirty="0"/>
              <a:t>y</a:t>
            </a:r>
            <a:r>
              <a:rPr dirty="0"/>
              <a:t> </a:t>
            </a:r>
            <a:r>
              <a:rPr spc="-25" dirty="0"/>
              <a:t>onc</a:t>
            </a:r>
            <a:r>
              <a:rPr spc="-20" dirty="0"/>
              <a:t>e</a:t>
            </a:r>
            <a:r>
              <a:rPr dirty="0"/>
              <a:t> </a:t>
            </a:r>
            <a:r>
              <a:rPr spc="-25" dirty="0"/>
              <a:t>(though</a:t>
            </a:r>
            <a:r>
              <a:rPr spc="-15" dirty="0"/>
              <a:t> overloading</a:t>
            </a:r>
            <a:r>
              <a:rPr spc="10" dirty="0"/>
              <a:t> </a:t>
            </a:r>
            <a:r>
              <a:rPr spc="-20" dirty="0"/>
              <a:t>may</a:t>
            </a:r>
            <a:r>
              <a:rPr spc="-5" dirty="0"/>
              <a:t> </a:t>
            </a:r>
            <a:r>
              <a:rPr spc="-20" dirty="0"/>
              <a:t>be</a:t>
            </a:r>
            <a:r>
              <a:rPr dirty="0"/>
              <a:t> </a:t>
            </a:r>
            <a:r>
              <a:rPr spc="-15" dirty="0"/>
              <a:t>allowed).</a:t>
            </a:r>
          </a:p>
          <a:p>
            <a:pPr marL="374015" marR="5080">
              <a:lnSpc>
                <a:spcPts val="3000"/>
              </a:lnSpc>
              <a:spcBef>
                <a:spcPts val="900"/>
              </a:spcBef>
            </a:pPr>
            <a:r>
              <a:rPr spc="-20" dirty="0"/>
              <a:t>A</a:t>
            </a:r>
            <a:r>
              <a:rPr spc="-160" dirty="0"/>
              <a:t> </a:t>
            </a:r>
            <a:r>
              <a:rPr spc="-20" dirty="0"/>
              <a:t>symbol</a:t>
            </a:r>
            <a:r>
              <a:rPr spc="-170" dirty="0"/>
              <a:t> </a:t>
            </a:r>
            <a:r>
              <a:rPr spc="-15" dirty="0"/>
              <a:t>table</a:t>
            </a:r>
            <a:r>
              <a:rPr spc="-160" dirty="0"/>
              <a:t> </a:t>
            </a:r>
            <a:r>
              <a:rPr spc="-20" dirty="0"/>
              <a:t>(o</a:t>
            </a:r>
            <a:r>
              <a:rPr spc="-15" dirty="0"/>
              <a:t>r</a:t>
            </a:r>
            <a:r>
              <a:rPr spc="-160" dirty="0"/>
              <a:t> </a:t>
            </a:r>
            <a:r>
              <a:rPr spc="-20" dirty="0"/>
              <a:t>dicti</a:t>
            </a:r>
            <a:r>
              <a:rPr spc="-10" dirty="0"/>
              <a:t>o</a:t>
            </a:r>
            <a:r>
              <a:rPr spc="-15" dirty="0"/>
              <a:t>nary)</a:t>
            </a:r>
            <a:r>
              <a:rPr spc="-170" dirty="0"/>
              <a:t> </a:t>
            </a:r>
            <a:r>
              <a:rPr spc="-15" dirty="0"/>
              <a:t>is</a:t>
            </a:r>
            <a:r>
              <a:rPr spc="-10" dirty="0"/>
              <a:t> </a:t>
            </a:r>
            <a:r>
              <a:rPr spc="-20" dirty="0"/>
              <a:t>c</a:t>
            </a:r>
            <a:r>
              <a:rPr spc="-10" dirty="0"/>
              <a:t>o</a:t>
            </a:r>
            <a:r>
              <a:rPr spc="-30" dirty="0"/>
              <a:t>mm</a:t>
            </a:r>
            <a:r>
              <a:rPr spc="-10" dirty="0"/>
              <a:t>o</a:t>
            </a:r>
            <a:r>
              <a:rPr spc="-15" dirty="0"/>
              <a:t>nly</a:t>
            </a:r>
            <a:r>
              <a:rPr spc="-5" dirty="0"/>
              <a:t> </a:t>
            </a:r>
            <a:r>
              <a:rPr spc="-20" dirty="0"/>
              <a:t>used</a:t>
            </a:r>
            <a:r>
              <a:rPr spc="-10" dirty="0"/>
              <a:t> </a:t>
            </a:r>
            <a:r>
              <a:rPr spc="-15" dirty="0"/>
              <a:t>to</a:t>
            </a:r>
            <a:r>
              <a:rPr spc="-5" dirty="0"/>
              <a:t> </a:t>
            </a:r>
            <a:r>
              <a:rPr spc="-20" dirty="0"/>
              <a:t>collec</a:t>
            </a:r>
            <a:r>
              <a:rPr spc="-15" dirty="0"/>
              <a:t>t</a:t>
            </a:r>
            <a:r>
              <a:rPr spc="10" dirty="0"/>
              <a:t> </a:t>
            </a:r>
            <a:r>
              <a:rPr spc="-20" dirty="0"/>
              <a:t>all</a:t>
            </a:r>
            <a:r>
              <a:rPr spc="-15" dirty="0"/>
              <a:t> the</a:t>
            </a:r>
            <a:r>
              <a:rPr spc="5" dirty="0"/>
              <a:t> </a:t>
            </a:r>
            <a:r>
              <a:rPr spc="-20" dirty="0"/>
              <a:t>definition</a:t>
            </a:r>
            <a:r>
              <a:rPr spc="-15" dirty="0"/>
              <a:t>s</a:t>
            </a:r>
            <a:r>
              <a:rPr spc="25" dirty="0"/>
              <a:t> </a:t>
            </a:r>
            <a:r>
              <a:rPr spc="-15" dirty="0"/>
              <a:t>that</a:t>
            </a:r>
            <a:r>
              <a:rPr spc="5" dirty="0"/>
              <a:t> </a:t>
            </a:r>
            <a:r>
              <a:rPr spc="-20" dirty="0"/>
              <a:t>appear</a:t>
            </a:r>
            <a:r>
              <a:rPr spc="-15" dirty="0"/>
              <a:t> within </a:t>
            </a:r>
            <a:r>
              <a:rPr spc="-20" dirty="0"/>
              <a:t>a</a:t>
            </a:r>
            <a:r>
              <a:rPr spc="-5" dirty="0"/>
              <a:t> </a:t>
            </a:r>
            <a:r>
              <a:rPr spc="-15" dirty="0"/>
              <a:t>scope.</a:t>
            </a:r>
          </a:p>
          <a:p>
            <a:pPr marL="374015" marR="27940">
              <a:lnSpc>
                <a:spcPts val="3000"/>
              </a:lnSpc>
              <a:spcBef>
                <a:spcPts val="900"/>
              </a:spcBef>
            </a:pPr>
            <a:r>
              <a:rPr spc="-15" dirty="0"/>
              <a:t>At the</a:t>
            </a:r>
            <a:r>
              <a:rPr spc="5" dirty="0"/>
              <a:t> </a:t>
            </a:r>
            <a:r>
              <a:rPr spc="-15" dirty="0"/>
              <a:t>start</a:t>
            </a:r>
            <a:r>
              <a:rPr spc="-5" dirty="0"/>
              <a:t> </a:t>
            </a:r>
            <a:r>
              <a:rPr spc="-15" dirty="0"/>
              <a:t>of</a:t>
            </a:r>
            <a:r>
              <a:rPr spc="5" dirty="0"/>
              <a:t> </a:t>
            </a:r>
            <a:r>
              <a:rPr spc="-20" dirty="0"/>
              <a:t>a</a:t>
            </a:r>
            <a:r>
              <a:rPr dirty="0"/>
              <a:t> </a:t>
            </a:r>
            <a:r>
              <a:rPr spc="-15" dirty="0"/>
              <a:t>scope,</a:t>
            </a:r>
            <a:r>
              <a:rPr spc="-10" dirty="0"/>
              <a:t> </a:t>
            </a:r>
            <a:r>
              <a:rPr spc="-15" dirty="0"/>
              <a:t>the</a:t>
            </a:r>
            <a:r>
              <a:rPr spc="-20" dirty="0"/>
              <a:t> symbol</a:t>
            </a:r>
            <a:r>
              <a:rPr spc="-5" dirty="0"/>
              <a:t> </a:t>
            </a:r>
            <a:r>
              <a:rPr spc="-15" dirty="0"/>
              <a:t>table</a:t>
            </a:r>
            <a:r>
              <a:rPr dirty="0"/>
              <a:t> </a:t>
            </a:r>
            <a:r>
              <a:rPr spc="-15" dirty="0"/>
              <a:t>is</a:t>
            </a:r>
            <a:r>
              <a:rPr spc="5" dirty="0"/>
              <a:t> </a:t>
            </a:r>
            <a:r>
              <a:rPr spc="-20" dirty="0"/>
              <a:t>empty.</a:t>
            </a:r>
            <a:r>
              <a:rPr spc="5" dirty="0"/>
              <a:t> </a:t>
            </a:r>
            <a:r>
              <a:rPr spc="-15" dirty="0"/>
              <a:t>At</a:t>
            </a:r>
            <a:r>
              <a:rPr dirty="0"/>
              <a:t> </a:t>
            </a:r>
            <a:r>
              <a:rPr spc="-15" dirty="0"/>
              <a:t>the</a:t>
            </a:r>
            <a:r>
              <a:rPr spc="-10" dirty="0"/>
              <a:t> </a:t>
            </a:r>
            <a:r>
              <a:rPr spc="-25" dirty="0"/>
              <a:t>en</a:t>
            </a:r>
            <a:r>
              <a:rPr spc="-20" dirty="0"/>
              <a:t>d</a:t>
            </a:r>
            <a:r>
              <a:rPr dirty="0"/>
              <a:t> </a:t>
            </a:r>
            <a:r>
              <a:rPr spc="-25" dirty="0"/>
              <a:t>o</a:t>
            </a:r>
            <a:r>
              <a:rPr spc="-15" dirty="0"/>
              <a:t>f</a:t>
            </a:r>
            <a:r>
              <a:rPr dirty="0"/>
              <a:t> </a:t>
            </a:r>
            <a:r>
              <a:rPr spc="-20" dirty="0"/>
              <a:t>a</a:t>
            </a:r>
            <a:r>
              <a:rPr dirty="0"/>
              <a:t> </a:t>
            </a:r>
            <a:r>
              <a:rPr spc="-15" dirty="0"/>
              <a:t>scope,</a:t>
            </a:r>
            <a:r>
              <a:rPr spc="-10" dirty="0"/>
              <a:t> </a:t>
            </a:r>
            <a:r>
              <a:rPr spc="-20" dirty="0"/>
              <a:t>al</a:t>
            </a:r>
            <a:r>
              <a:rPr spc="-10" dirty="0"/>
              <a:t>l</a:t>
            </a:r>
            <a:r>
              <a:rPr dirty="0"/>
              <a:t> </a:t>
            </a:r>
            <a:r>
              <a:rPr spc="-20" dirty="0"/>
              <a:t>declarati</a:t>
            </a:r>
            <a:r>
              <a:rPr spc="-5" dirty="0"/>
              <a:t>o</a:t>
            </a:r>
            <a:r>
              <a:rPr spc="-20" dirty="0"/>
              <a:t>ns</a:t>
            </a:r>
            <a:r>
              <a:rPr spc="-10" dirty="0"/>
              <a:t> </a:t>
            </a:r>
            <a:r>
              <a:rPr spc="-20" dirty="0"/>
              <a:t>with</a:t>
            </a:r>
            <a:r>
              <a:rPr spc="-15" dirty="0"/>
              <a:t>in</a:t>
            </a:r>
            <a:r>
              <a:rPr dirty="0"/>
              <a:t> </a:t>
            </a:r>
            <a:r>
              <a:rPr spc="-10" dirty="0"/>
              <a:t>th</a:t>
            </a:r>
            <a:r>
              <a:rPr spc="-25" dirty="0"/>
              <a:t>a</a:t>
            </a:r>
            <a:r>
              <a:rPr spc="-15" dirty="0"/>
              <a:t>t</a:t>
            </a:r>
            <a:r>
              <a:rPr spc="5" dirty="0"/>
              <a:t> </a:t>
            </a:r>
            <a:r>
              <a:rPr spc="-20" dirty="0"/>
              <a:t>s</a:t>
            </a:r>
            <a:r>
              <a:rPr spc="-10" dirty="0"/>
              <a:t>c</a:t>
            </a:r>
            <a:r>
              <a:rPr spc="-25" dirty="0"/>
              <a:t>op</a:t>
            </a:r>
            <a:r>
              <a:rPr spc="-20" dirty="0"/>
              <a:t>e</a:t>
            </a:r>
            <a:r>
              <a:rPr spc="-5" dirty="0"/>
              <a:t> </a:t>
            </a:r>
            <a:r>
              <a:rPr spc="-25" dirty="0"/>
              <a:t>a</a:t>
            </a:r>
            <a:r>
              <a:rPr spc="-10" dirty="0"/>
              <a:t>r</a:t>
            </a:r>
            <a:r>
              <a:rPr spc="-20" dirty="0"/>
              <a:t>e</a:t>
            </a:r>
            <a:r>
              <a:rPr spc="-5" dirty="0"/>
              <a:t> </a:t>
            </a:r>
            <a:r>
              <a:rPr spc="-20" dirty="0"/>
              <a:t>avai</a:t>
            </a:r>
            <a:r>
              <a:rPr spc="-5" dirty="0"/>
              <a:t>l</a:t>
            </a:r>
            <a:r>
              <a:rPr spc="-20" dirty="0"/>
              <a:t>a</a:t>
            </a:r>
            <a:r>
              <a:rPr spc="-25" dirty="0"/>
              <a:t>b</a:t>
            </a:r>
            <a:r>
              <a:rPr spc="-5" dirty="0"/>
              <a:t>l</a:t>
            </a:r>
            <a:r>
              <a:rPr spc="-20" dirty="0"/>
              <a:t>e</a:t>
            </a:r>
            <a:r>
              <a:rPr spc="-10" dirty="0"/>
              <a:t> withi</a:t>
            </a:r>
            <a:r>
              <a:rPr spc="-20" dirty="0"/>
              <a:t>n </a:t>
            </a:r>
            <a:r>
              <a:rPr spc="-15" dirty="0"/>
              <a:t>the</a:t>
            </a:r>
            <a:r>
              <a:rPr spc="-5" dirty="0"/>
              <a:t> </a:t>
            </a:r>
            <a:r>
              <a:rPr spc="-20" dirty="0"/>
              <a:t>symbol</a:t>
            </a:r>
            <a:r>
              <a:rPr spc="-15" dirty="0"/>
              <a:t> tabl</a:t>
            </a:r>
            <a:r>
              <a:rPr spc="-35" dirty="0"/>
              <a:t>e</a:t>
            </a:r>
            <a:r>
              <a:rPr spc="-10" dirty="0"/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61" y="973415"/>
            <a:ext cx="5027295" cy="1120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000"/>
              </a:lnSpc>
            </a:pP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language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definition</a:t>
            </a:r>
            <a:r>
              <a:rPr sz="2800" spc="1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may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or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ma</a:t>
            </a:r>
            <a:r>
              <a:rPr sz="2800" spc="-15" dirty="0">
                <a:latin typeface="Lucida Sans"/>
                <a:cs typeface="Lucida Sans"/>
              </a:rPr>
              <a:t>y</a:t>
            </a:r>
            <a:r>
              <a:rPr sz="2800" spc="-2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not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allow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950" i="1" spc="-140" dirty="0">
                <a:latin typeface="Lucida Sans"/>
                <a:cs typeface="Lucida Sans"/>
              </a:rPr>
              <a:t>forward </a:t>
            </a:r>
            <a:r>
              <a:rPr sz="2950" i="1" spc="-90" dirty="0">
                <a:latin typeface="Lucida Sans"/>
                <a:cs typeface="Lucida Sans"/>
              </a:rPr>
              <a:t>references</a:t>
            </a:r>
            <a:r>
              <a:rPr sz="2950" i="1" spc="-4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identifier.</a:t>
            </a:r>
            <a:endParaRPr sz="280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41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838200" y="1672931"/>
            <a:ext cx="6172199" cy="5425980"/>
          </a:xfrm>
          <a:prstGeom prst="rect">
            <a:avLst/>
          </a:prstGeom>
        </p:spPr>
        <p:txBody>
          <a:bodyPr vert="horz" wrap="square" lIns="0" tIns="557766" rIns="0" bIns="0" rtlCol="0">
            <a:spAutoFit/>
          </a:bodyPr>
          <a:lstStyle/>
          <a:p>
            <a:pPr marL="374015" marR="5080">
              <a:lnSpc>
                <a:spcPct val="89400"/>
              </a:lnSpc>
            </a:pPr>
            <a:r>
              <a:rPr spc="-10" dirty="0"/>
              <a:t>If </a:t>
            </a:r>
            <a:r>
              <a:rPr spc="-15" dirty="0"/>
              <a:t>fo</a:t>
            </a:r>
            <a:r>
              <a:rPr spc="-20" dirty="0"/>
              <a:t>rward</a:t>
            </a:r>
            <a:r>
              <a:rPr spc="5" dirty="0"/>
              <a:t> </a:t>
            </a:r>
            <a:r>
              <a:rPr spc="-20" dirty="0"/>
              <a:t>reference</a:t>
            </a:r>
            <a:r>
              <a:rPr spc="-15" dirty="0"/>
              <a:t>s</a:t>
            </a:r>
            <a:r>
              <a:rPr spc="10" dirty="0"/>
              <a:t> </a:t>
            </a:r>
            <a:r>
              <a:rPr spc="-20" dirty="0"/>
              <a:t>are</a:t>
            </a:r>
            <a:r>
              <a:rPr spc="-15" dirty="0"/>
              <a:t> allowed,</a:t>
            </a:r>
            <a:r>
              <a:rPr spc="5" dirty="0"/>
              <a:t> </a:t>
            </a:r>
            <a:r>
              <a:rPr spc="-25" dirty="0"/>
              <a:t>yo</a:t>
            </a:r>
            <a:r>
              <a:rPr spc="-20" dirty="0"/>
              <a:t>u</a:t>
            </a:r>
            <a:r>
              <a:rPr dirty="0"/>
              <a:t> </a:t>
            </a:r>
            <a:r>
              <a:rPr spc="-20" dirty="0"/>
              <a:t>may</a:t>
            </a:r>
            <a:r>
              <a:rPr spc="-5" dirty="0"/>
              <a:t> </a:t>
            </a:r>
            <a:r>
              <a:rPr spc="-20" dirty="0"/>
              <a:t>use</a:t>
            </a:r>
            <a:r>
              <a:rPr spc="-5" dirty="0"/>
              <a:t> </a:t>
            </a:r>
            <a:r>
              <a:rPr spc="-20" dirty="0"/>
              <a:t>a</a:t>
            </a:r>
            <a:r>
              <a:rPr spc="-5" dirty="0"/>
              <a:t> </a:t>
            </a:r>
            <a:r>
              <a:rPr spc="-20" dirty="0"/>
              <a:t>name</a:t>
            </a:r>
            <a:r>
              <a:rPr spc="-15" dirty="0"/>
              <a:t> that</a:t>
            </a:r>
            <a:r>
              <a:rPr dirty="0"/>
              <a:t> </a:t>
            </a:r>
            <a:r>
              <a:rPr spc="-15" dirty="0"/>
              <a:t>is</a:t>
            </a:r>
            <a:r>
              <a:rPr dirty="0"/>
              <a:t> </a:t>
            </a:r>
            <a:r>
              <a:rPr spc="-20" dirty="0"/>
              <a:t>defined</a:t>
            </a:r>
            <a:r>
              <a:rPr spc="10" dirty="0"/>
              <a:t> </a:t>
            </a:r>
            <a:r>
              <a:rPr spc="-15" dirty="0"/>
              <a:t>later</a:t>
            </a:r>
            <a:r>
              <a:rPr dirty="0"/>
              <a:t> </a:t>
            </a:r>
            <a:r>
              <a:rPr spc="-15" dirty="0"/>
              <a:t>in</a:t>
            </a:r>
            <a:r>
              <a:rPr dirty="0"/>
              <a:t> </a:t>
            </a:r>
            <a:r>
              <a:rPr spc="-15" dirty="0"/>
              <a:t>the scope</a:t>
            </a:r>
            <a:r>
              <a:rPr spc="-10" dirty="0"/>
              <a:t> </a:t>
            </a:r>
            <a:r>
              <a:rPr spc="-15" dirty="0"/>
              <a:t>(Java</a:t>
            </a:r>
            <a:r>
              <a:rPr spc="5" dirty="0"/>
              <a:t> </a:t>
            </a:r>
            <a:r>
              <a:rPr spc="-25" dirty="0"/>
              <a:t>doe</a:t>
            </a:r>
            <a:r>
              <a:rPr spc="-15" dirty="0"/>
              <a:t>s</a:t>
            </a:r>
            <a:r>
              <a:rPr spc="5" dirty="0"/>
              <a:t> </a:t>
            </a:r>
            <a:r>
              <a:rPr spc="-15" dirty="0"/>
              <a:t>this</a:t>
            </a:r>
            <a:r>
              <a:rPr dirty="0"/>
              <a:t> </a:t>
            </a:r>
            <a:r>
              <a:rPr spc="-15" dirty="0"/>
              <a:t>for</a:t>
            </a:r>
            <a:r>
              <a:rPr spc="-5" dirty="0"/>
              <a:t> </a:t>
            </a:r>
            <a:r>
              <a:rPr spc="-15" dirty="0"/>
              <a:t>field and</a:t>
            </a:r>
            <a:r>
              <a:rPr spc="-170" dirty="0"/>
              <a:t> </a:t>
            </a:r>
            <a:r>
              <a:rPr spc="-20" dirty="0"/>
              <a:t>method</a:t>
            </a:r>
            <a:r>
              <a:rPr spc="-180" dirty="0"/>
              <a:t> </a:t>
            </a:r>
            <a:r>
              <a:rPr spc="-15" dirty="0"/>
              <a:t>declarati</a:t>
            </a:r>
            <a:r>
              <a:rPr spc="-5" dirty="0"/>
              <a:t>o</a:t>
            </a:r>
            <a:r>
              <a:rPr spc="-20" dirty="0"/>
              <a:t>ns</a:t>
            </a:r>
            <a:r>
              <a:rPr spc="-170" dirty="0"/>
              <a:t> </a:t>
            </a:r>
            <a:r>
              <a:rPr spc="-15" dirty="0"/>
              <a:t>within a</a:t>
            </a:r>
            <a:r>
              <a:rPr spc="-10" dirty="0"/>
              <a:t> </a:t>
            </a:r>
            <a:r>
              <a:rPr spc="-15" dirty="0"/>
              <a:t>class).</a:t>
            </a:r>
          </a:p>
          <a:p>
            <a:pPr marL="374015" marR="166370">
              <a:lnSpc>
                <a:spcPts val="3000"/>
              </a:lnSpc>
              <a:spcBef>
                <a:spcPts val="940"/>
              </a:spcBef>
              <a:tabLst>
                <a:tab pos="1297940" algn="l"/>
              </a:tabLst>
            </a:pPr>
            <a:r>
              <a:rPr spc="-15" dirty="0"/>
              <a:t>If</a:t>
            </a:r>
            <a:r>
              <a:rPr dirty="0"/>
              <a:t> </a:t>
            </a:r>
            <a:r>
              <a:rPr spc="-15" dirty="0"/>
              <a:t>f</a:t>
            </a:r>
            <a:r>
              <a:rPr spc="-10" dirty="0"/>
              <a:t>o</a:t>
            </a:r>
            <a:r>
              <a:rPr spc="-20" dirty="0"/>
              <a:t>rward</a:t>
            </a:r>
            <a:r>
              <a:rPr dirty="0"/>
              <a:t> </a:t>
            </a:r>
            <a:r>
              <a:rPr spc="-20" dirty="0"/>
              <a:t>reference</a:t>
            </a:r>
            <a:r>
              <a:rPr spc="-15" dirty="0"/>
              <a:t>s</a:t>
            </a:r>
            <a:r>
              <a:rPr spc="10" dirty="0"/>
              <a:t> </a:t>
            </a:r>
            <a:r>
              <a:rPr spc="-20" dirty="0"/>
              <a:t>are</a:t>
            </a:r>
            <a:r>
              <a:rPr dirty="0"/>
              <a:t> </a:t>
            </a:r>
            <a:r>
              <a:rPr spc="-20" dirty="0"/>
              <a:t>n</a:t>
            </a:r>
            <a:r>
              <a:rPr spc="-10" dirty="0"/>
              <a:t>o</a:t>
            </a:r>
            <a:r>
              <a:rPr spc="-15" dirty="0"/>
              <a:t>t allo</a:t>
            </a:r>
            <a:r>
              <a:rPr spc="-20" dirty="0"/>
              <a:t>wed,</a:t>
            </a:r>
            <a:r>
              <a:rPr spc="-10" dirty="0"/>
              <a:t> </a:t>
            </a:r>
            <a:r>
              <a:rPr spc="-25" dirty="0"/>
              <a:t>a</a:t>
            </a:r>
            <a:r>
              <a:rPr spc="-20" dirty="0"/>
              <a:t>n</a:t>
            </a:r>
            <a:r>
              <a:rPr dirty="0"/>
              <a:t> </a:t>
            </a:r>
            <a:r>
              <a:rPr spc="-15" dirty="0"/>
              <a:t>iden</a:t>
            </a:r>
            <a:r>
              <a:rPr spc="-10" dirty="0"/>
              <a:t>t</a:t>
            </a:r>
            <a:r>
              <a:rPr spc="-15" dirty="0"/>
              <a:t>ifier</a:t>
            </a:r>
            <a:r>
              <a:rPr spc="-5" dirty="0"/>
              <a:t> </a:t>
            </a:r>
            <a:r>
              <a:rPr spc="-15" dirty="0"/>
              <a:t>is</a:t>
            </a:r>
            <a:r>
              <a:rPr dirty="0"/>
              <a:t> </a:t>
            </a:r>
            <a:r>
              <a:rPr spc="-15" dirty="0"/>
              <a:t>visible</a:t>
            </a:r>
            <a:r>
              <a:rPr spc="-10" dirty="0"/>
              <a:t> </a:t>
            </a:r>
            <a:r>
              <a:rPr spc="-20" dirty="0"/>
              <a:t>onl</a:t>
            </a:r>
            <a:r>
              <a:rPr spc="-15" dirty="0"/>
              <a:t>y</a:t>
            </a:r>
            <a:r>
              <a:rPr dirty="0"/>
              <a:t> </a:t>
            </a:r>
            <a:r>
              <a:rPr spc="-20" dirty="0"/>
              <a:t>afte</a:t>
            </a:r>
            <a:r>
              <a:rPr spc="-15" dirty="0"/>
              <a:t>r</a:t>
            </a:r>
            <a:r>
              <a:rPr spc="5" dirty="0"/>
              <a:t> </a:t>
            </a:r>
            <a:r>
              <a:rPr spc="-10" dirty="0"/>
              <a:t>it</a:t>
            </a:r>
            <a:r>
              <a:rPr spc="-15" dirty="0"/>
              <a:t>s</a:t>
            </a:r>
            <a:r>
              <a:rPr dirty="0"/>
              <a:t> </a:t>
            </a:r>
            <a:r>
              <a:rPr spc="-20" dirty="0"/>
              <a:t>declaration</a:t>
            </a:r>
            <a:r>
              <a:rPr spc="-10" dirty="0"/>
              <a:t>.</a:t>
            </a:r>
            <a:r>
              <a:rPr spc="20" dirty="0"/>
              <a:t> </a:t>
            </a:r>
            <a:r>
              <a:rPr spc="-15" dirty="0"/>
              <a:t>C,</a:t>
            </a:r>
            <a:r>
              <a:rPr spc="-20" dirty="0"/>
              <a:t> C+</a:t>
            </a:r>
            <a:r>
              <a:rPr spc="-430" dirty="0"/>
              <a:t> </a:t>
            </a:r>
            <a:r>
              <a:rPr spc="-20" dirty="0" smtClean="0"/>
              <a:t>+</a:t>
            </a:r>
            <a:r>
              <a:rPr lang="en-US" dirty="0"/>
              <a:t> </a:t>
            </a:r>
            <a:r>
              <a:rPr spc="-25" dirty="0" smtClean="0"/>
              <a:t>an</a:t>
            </a:r>
            <a:r>
              <a:rPr spc="-20" dirty="0" smtClean="0"/>
              <a:t>d</a:t>
            </a:r>
            <a:r>
              <a:rPr spc="5" dirty="0" smtClean="0"/>
              <a:t> </a:t>
            </a:r>
            <a:r>
              <a:rPr spc="-15" dirty="0"/>
              <a:t>Java</a:t>
            </a:r>
            <a:r>
              <a:rPr dirty="0"/>
              <a:t> </a:t>
            </a:r>
            <a:r>
              <a:rPr spc="-25" dirty="0"/>
              <a:t>d</a:t>
            </a:r>
            <a:r>
              <a:rPr spc="-20" dirty="0"/>
              <a:t>o</a:t>
            </a:r>
            <a:r>
              <a:rPr dirty="0"/>
              <a:t> </a:t>
            </a:r>
            <a:r>
              <a:rPr spc="-15" dirty="0"/>
              <a:t>this</a:t>
            </a:r>
            <a:r>
              <a:rPr spc="5" dirty="0"/>
              <a:t> </a:t>
            </a:r>
            <a:r>
              <a:rPr spc="-15" dirty="0"/>
              <a:t>for variable declarations.</a:t>
            </a:r>
          </a:p>
          <a:p>
            <a:pPr marL="374015" marR="397510">
              <a:lnSpc>
                <a:spcPts val="3000"/>
              </a:lnSpc>
              <a:spcBef>
                <a:spcPts val="900"/>
              </a:spcBef>
            </a:pPr>
            <a:r>
              <a:rPr spc="-15" dirty="0"/>
              <a:t>In</a:t>
            </a:r>
            <a:r>
              <a:rPr spc="5" dirty="0"/>
              <a:t> </a:t>
            </a:r>
            <a:r>
              <a:rPr spc="-20" dirty="0"/>
              <a:t>CSX</a:t>
            </a:r>
            <a:r>
              <a:rPr dirty="0"/>
              <a:t> </a:t>
            </a:r>
            <a:r>
              <a:rPr lang="en-US" spc="-20" dirty="0" smtClean="0"/>
              <a:t>only </a:t>
            </a:r>
            <a:r>
              <a:rPr spc="-15" dirty="0" smtClean="0"/>
              <a:t>fo</a:t>
            </a:r>
            <a:r>
              <a:rPr spc="-20" dirty="0" smtClean="0"/>
              <a:t>rward</a:t>
            </a:r>
            <a:r>
              <a:rPr spc="5" dirty="0" smtClean="0"/>
              <a:t> </a:t>
            </a:r>
            <a:r>
              <a:rPr spc="-15" dirty="0"/>
              <a:t>references</a:t>
            </a:r>
            <a:r>
              <a:rPr spc="-10" dirty="0"/>
              <a:t> </a:t>
            </a:r>
            <a:r>
              <a:rPr lang="en-US" spc="-10" dirty="0" smtClean="0"/>
              <a:t> to methods </a:t>
            </a:r>
            <a:r>
              <a:rPr spc="-20" dirty="0" smtClean="0"/>
              <a:t>are</a:t>
            </a:r>
            <a:r>
              <a:rPr dirty="0" smtClean="0"/>
              <a:t> </a:t>
            </a:r>
            <a:r>
              <a:rPr spc="-20" dirty="0"/>
              <a:t>allowed</a:t>
            </a:r>
            <a:r>
              <a:rPr spc="-20" dirty="0" smtClean="0"/>
              <a:t>.</a:t>
            </a:r>
            <a:endParaRPr spc="-2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762000"/>
            <a:ext cx="5803912" cy="58952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000"/>
              </a:lnSpc>
            </a:pPr>
            <a:r>
              <a:rPr lang="en-US" sz="2800" spc="-20" dirty="0">
                <a:latin typeface="Lucida Sans"/>
                <a:cs typeface="Lucida Sans"/>
              </a:rPr>
              <a:t>In terms of symbol tables, forward references require </a:t>
            </a:r>
            <a:r>
              <a:rPr lang="en-US" sz="2800" i="1" spc="-20" dirty="0">
                <a:latin typeface="Lucida Sans"/>
                <a:cs typeface="Lucida Sans"/>
              </a:rPr>
              <a:t>two</a:t>
            </a:r>
            <a:r>
              <a:rPr lang="en-US" sz="2800" spc="-20" dirty="0">
                <a:latin typeface="Lucida Sans"/>
                <a:cs typeface="Lucida Sans"/>
              </a:rPr>
              <a:t> passes over a scope. </a:t>
            </a:r>
          </a:p>
          <a:p>
            <a:pPr marL="12700" marR="5080">
              <a:lnSpc>
                <a:spcPts val="3000"/>
              </a:lnSpc>
            </a:pPr>
            <a:endParaRPr lang="en-US" sz="2800" spc="-20" dirty="0" smtClean="0">
              <a:latin typeface="Lucida Sans"/>
              <a:cs typeface="Lucida Sans"/>
            </a:endParaRPr>
          </a:p>
          <a:p>
            <a:pPr marL="12700" marR="5080">
              <a:lnSpc>
                <a:spcPts val="3000"/>
              </a:lnSpc>
            </a:pPr>
            <a:r>
              <a:rPr lang="en-US" sz="2800" spc="-20" dirty="0" smtClean="0">
                <a:latin typeface="Lucida Sans"/>
                <a:cs typeface="Lucida Sans"/>
              </a:rPr>
              <a:t>First all </a:t>
            </a:r>
            <a:r>
              <a:rPr sz="2800" spc="-20" dirty="0" smtClean="0">
                <a:latin typeface="Lucida Sans"/>
                <a:cs typeface="Lucida Sans"/>
              </a:rPr>
              <a:t>declaration</a:t>
            </a:r>
            <a:r>
              <a:rPr sz="2800" spc="-15" dirty="0" smtClean="0">
                <a:latin typeface="Lucida Sans"/>
                <a:cs typeface="Lucida Sans"/>
              </a:rPr>
              <a:t>s</a:t>
            </a:r>
            <a:r>
              <a:rPr sz="2800" spc="25" dirty="0" smtClean="0">
                <a:latin typeface="Lucida Sans"/>
                <a:cs typeface="Lucida Sans"/>
              </a:rPr>
              <a:t> </a:t>
            </a:r>
            <a:r>
              <a:rPr sz="2800" spc="-15" dirty="0" smtClean="0">
                <a:latin typeface="Lucida Sans"/>
                <a:cs typeface="Lucida Sans"/>
              </a:rPr>
              <a:t>are</a:t>
            </a:r>
            <a:r>
              <a:rPr sz="2800" spc="5" dirty="0" smtClean="0">
                <a:latin typeface="Lucida Sans"/>
                <a:cs typeface="Lucida Sans"/>
              </a:rPr>
              <a:t> </a:t>
            </a:r>
            <a:r>
              <a:rPr sz="2800" spc="-15" dirty="0" smtClean="0">
                <a:latin typeface="Lucida Sans"/>
                <a:cs typeface="Lucida Sans"/>
              </a:rPr>
              <a:t>gathered. Next, all</a:t>
            </a:r>
            <a:r>
              <a:rPr sz="2800" dirty="0" smtClean="0">
                <a:latin typeface="Lucida Sans"/>
                <a:cs typeface="Lucida Sans"/>
              </a:rPr>
              <a:t> </a:t>
            </a:r>
            <a:r>
              <a:rPr sz="2800" spc="-15" dirty="0" smtClean="0">
                <a:latin typeface="Lucida Sans"/>
                <a:cs typeface="Lucida Sans"/>
              </a:rPr>
              <a:t>references</a:t>
            </a:r>
            <a:r>
              <a:rPr sz="2800" spc="5" dirty="0" smtClean="0">
                <a:latin typeface="Lucida Sans"/>
                <a:cs typeface="Lucida Sans"/>
              </a:rPr>
              <a:t> </a:t>
            </a:r>
            <a:r>
              <a:rPr sz="2800" spc="-15" dirty="0" smtClean="0">
                <a:latin typeface="Lucida Sans"/>
                <a:cs typeface="Lucida Sans"/>
              </a:rPr>
              <a:t>are</a:t>
            </a:r>
            <a:r>
              <a:rPr sz="2800" spc="-10" dirty="0" smtClean="0">
                <a:latin typeface="Lucida Sans"/>
                <a:cs typeface="Lucida Sans"/>
              </a:rPr>
              <a:t> </a:t>
            </a:r>
            <a:r>
              <a:rPr sz="2800" spc="-20" dirty="0" smtClean="0">
                <a:latin typeface="Lucida Sans"/>
                <a:cs typeface="Lucida Sans"/>
              </a:rPr>
              <a:t>resolved</a:t>
            </a:r>
            <a:r>
              <a:rPr sz="2800" spc="-200" dirty="0" smtClean="0">
                <a:latin typeface="Lucida Sans"/>
                <a:cs typeface="Lucida Sans"/>
              </a:rPr>
              <a:t> </a:t>
            </a:r>
            <a:r>
              <a:rPr sz="2800" spc="-15" dirty="0" smtClean="0">
                <a:latin typeface="Lucida Sans"/>
                <a:cs typeface="Lucida Sans"/>
              </a:rPr>
              <a:t>using</a:t>
            </a:r>
            <a:r>
              <a:rPr sz="2800" spc="-210" dirty="0" smtClean="0">
                <a:latin typeface="Lucida Sans"/>
                <a:cs typeface="Lucida Sans"/>
              </a:rPr>
              <a:t> </a:t>
            </a:r>
            <a:r>
              <a:rPr sz="2800" spc="-10" dirty="0" smtClean="0">
                <a:latin typeface="Lucida Sans"/>
                <a:cs typeface="Lucida Sans"/>
              </a:rPr>
              <a:t>t</a:t>
            </a:r>
            <a:r>
              <a:rPr sz="2800" spc="-20" dirty="0" smtClean="0">
                <a:latin typeface="Lucida Sans"/>
                <a:cs typeface="Lucida Sans"/>
              </a:rPr>
              <a:t>he</a:t>
            </a:r>
            <a:r>
              <a:rPr sz="2800" spc="-204" dirty="0" smtClean="0">
                <a:latin typeface="Lucida Sans"/>
                <a:cs typeface="Lucida Sans"/>
              </a:rPr>
              <a:t> </a:t>
            </a:r>
            <a:r>
              <a:rPr sz="2800" spc="-20" dirty="0" smtClean="0">
                <a:latin typeface="Lucida Sans"/>
                <a:cs typeface="Lucida Sans"/>
              </a:rPr>
              <a:t>comple</a:t>
            </a:r>
            <a:r>
              <a:rPr sz="2800" spc="-5" dirty="0" smtClean="0">
                <a:latin typeface="Lucida Sans"/>
                <a:cs typeface="Lucida Sans"/>
              </a:rPr>
              <a:t>t</a:t>
            </a:r>
            <a:r>
              <a:rPr sz="2800" spc="-20" dirty="0" smtClean="0">
                <a:latin typeface="Lucida Sans"/>
                <a:cs typeface="Lucida Sans"/>
              </a:rPr>
              <a:t>e</a:t>
            </a:r>
            <a:r>
              <a:rPr sz="2800" spc="-200" dirty="0" smtClean="0">
                <a:latin typeface="Lucida Sans"/>
                <a:cs typeface="Lucida Sans"/>
              </a:rPr>
              <a:t> </a:t>
            </a:r>
            <a:r>
              <a:rPr sz="2800" spc="-15" dirty="0" smtClean="0">
                <a:latin typeface="Lucida Sans"/>
                <a:cs typeface="Lucida Sans"/>
              </a:rPr>
              <a:t>set of</a:t>
            </a:r>
            <a:r>
              <a:rPr sz="2800" dirty="0" smtClean="0">
                <a:latin typeface="Lucida Sans"/>
                <a:cs typeface="Lucida Sans"/>
              </a:rPr>
              <a:t> </a:t>
            </a:r>
            <a:r>
              <a:rPr sz="2800" spc="-30" dirty="0" smtClean="0">
                <a:latin typeface="Lucida Sans"/>
                <a:cs typeface="Lucida Sans"/>
              </a:rPr>
              <a:t>d</a:t>
            </a:r>
            <a:r>
              <a:rPr sz="2800" spc="-15" dirty="0" smtClean="0">
                <a:latin typeface="Lucida Sans"/>
                <a:cs typeface="Lucida Sans"/>
              </a:rPr>
              <a:t>eclar</a:t>
            </a:r>
            <a:r>
              <a:rPr sz="2800" spc="-30" dirty="0" smtClean="0">
                <a:latin typeface="Lucida Sans"/>
                <a:cs typeface="Lucida Sans"/>
              </a:rPr>
              <a:t>a</a:t>
            </a:r>
            <a:r>
              <a:rPr sz="2800" spc="-5" dirty="0" smtClean="0">
                <a:latin typeface="Lucida Sans"/>
                <a:cs typeface="Lucida Sans"/>
              </a:rPr>
              <a:t>t</a:t>
            </a:r>
            <a:r>
              <a:rPr sz="2800" spc="-15" dirty="0" smtClean="0">
                <a:latin typeface="Lucida Sans"/>
                <a:cs typeface="Lucida Sans"/>
              </a:rPr>
              <a:t>ions</a:t>
            </a:r>
            <a:r>
              <a:rPr sz="2800" dirty="0" smtClean="0">
                <a:latin typeface="Lucida Sans"/>
                <a:cs typeface="Lucida Sans"/>
              </a:rPr>
              <a:t> </a:t>
            </a:r>
            <a:r>
              <a:rPr sz="2800" spc="-15" dirty="0" smtClean="0">
                <a:latin typeface="Lucida Sans"/>
                <a:cs typeface="Lucida Sans"/>
              </a:rPr>
              <a:t>stored</a:t>
            </a:r>
            <a:r>
              <a:rPr sz="2800" spc="-10" dirty="0" smtClean="0">
                <a:latin typeface="Lucida Sans"/>
                <a:cs typeface="Lucida Sans"/>
              </a:rPr>
              <a:t> </a:t>
            </a:r>
            <a:r>
              <a:rPr sz="2800" spc="-15" dirty="0" smtClean="0">
                <a:latin typeface="Lucida Sans"/>
                <a:cs typeface="Lucida Sans"/>
              </a:rPr>
              <a:t>in</a:t>
            </a:r>
            <a:r>
              <a:rPr sz="2800" dirty="0" smtClean="0">
                <a:latin typeface="Lucida Sans"/>
                <a:cs typeface="Lucida Sans"/>
              </a:rPr>
              <a:t> </a:t>
            </a:r>
            <a:r>
              <a:rPr sz="2800" spc="-15" dirty="0" smtClean="0">
                <a:latin typeface="Lucida Sans"/>
                <a:cs typeface="Lucida Sans"/>
              </a:rPr>
              <a:t>the</a:t>
            </a:r>
            <a:r>
              <a:rPr sz="2800" spc="-20" dirty="0" smtClean="0">
                <a:latin typeface="Lucida Sans"/>
                <a:cs typeface="Lucida Sans"/>
              </a:rPr>
              <a:t> symbol</a:t>
            </a:r>
            <a:r>
              <a:rPr sz="2800" spc="-5" dirty="0" smtClean="0">
                <a:latin typeface="Lucida Sans"/>
                <a:cs typeface="Lucida Sans"/>
              </a:rPr>
              <a:t> </a:t>
            </a:r>
            <a:r>
              <a:rPr sz="2800" spc="-15" dirty="0" smtClean="0">
                <a:latin typeface="Lucida Sans"/>
                <a:cs typeface="Lucida Sans"/>
              </a:rPr>
              <a:t>table.</a:t>
            </a:r>
            <a:endParaRPr lang="en-US" sz="2800" spc="-15" dirty="0" smtClean="0">
              <a:latin typeface="Lucida Sans"/>
              <a:cs typeface="Lucida Sans"/>
            </a:endParaRPr>
          </a:p>
          <a:p>
            <a:pPr marL="12700" marR="5080">
              <a:lnSpc>
                <a:spcPts val="3000"/>
              </a:lnSpc>
            </a:pPr>
            <a:endParaRPr sz="2800" dirty="0" smtClean="0">
              <a:latin typeface="Lucida Sans"/>
              <a:cs typeface="Lucida Sans"/>
            </a:endParaRPr>
          </a:p>
          <a:p>
            <a:pPr marL="12700" marR="29209">
              <a:lnSpc>
                <a:spcPts val="3000"/>
              </a:lnSpc>
              <a:spcBef>
                <a:spcPts val="910"/>
              </a:spcBef>
            </a:pPr>
            <a:r>
              <a:rPr sz="2800" spc="-10" dirty="0" smtClean="0">
                <a:latin typeface="Lucida Sans"/>
                <a:cs typeface="Lucida Sans"/>
              </a:rPr>
              <a:t>If </a:t>
            </a:r>
            <a:r>
              <a:rPr sz="2800" spc="-15" dirty="0" smtClean="0">
                <a:latin typeface="Lucida Sans"/>
                <a:cs typeface="Lucida Sans"/>
              </a:rPr>
              <a:t>fo</a:t>
            </a:r>
            <a:r>
              <a:rPr sz="2800" spc="-20" dirty="0" smtClean="0">
                <a:latin typeface="Lucida Sans"/>
                <a:cs typeface="Lucida Sans"/>
              </a:rPr>
              <a:t>rward</a:t>
            </a:r>
            <a:r>
              <a:rPr sz="2800" spc="5" dirty="0" smtClean="0">
                <a:latin typeface="Lucida Sans"/>
                <a:cs typeface="Lucida Sans"/>
              </a:rPr>
              <a:t> </a:t>
            </a:r>
            <a:r>
              <a:rPr sz="2800" spc="-20" dirty="0" smtClean="0">
                <a:latin typeface="Lucida Sans"/>
                <a:cs typeface="Lucida Sans"/>
              </a:rPr>
              <a:t>reference</a:t>
            </a:r>
            <a:r>
              <a:rPr sz="2800" spc="-15" dirty="0" smtClean="0">
                <a:latin typeface="Lucida Sans"/>
                <a:cs typeface="Lucida Sans"/>
              </a:rPr>
              <a:t>s</a:t>
            </a:r>
            <a:r>
              <a:rPr sz="2800" spc="10" dirty="0" smtClean="0">
                <a:latin typeface="Lucida Sans"/>
                <a:cs typeface="Lucida Sans"/>
              </a:rPr>
              <a:t> </a:t>
            </a:r>
            <a:r>
              <a:rPr sz="2800" spc="-20" dirty="0" smtClean="0">
                <a:latin typeface="Lucida Sans"/>
                <a:cs typeface="Lucida Sans"/>
              </a:rPr>
              <a:t>are disallowed</a:t>
            </a:r>
            <a:r>
              <a:rPr sz="2800" spc="-10" dirty="0" smtClean="0">
                <a:latin typeface="Lucida Sans"/>
                <a:cs typeface="Lucida Sans"/>
              </a:rPr>
              <a:t>,</a:t>
            </a:r>
            <a:r>
              <a:rPr sz="2800" spc="10" dirty="0" smtClean="0">
                <a:latin typeface="Lucida Sans"/>
                <a:cs typeface="Lucida Sans"/>
              </a:rPr>
              <a:t> </a:t>
            </a:r>
            <a:r>
              <a:rPr sz="2800" spc="-25" dirty="0" smtClean="0">
                <a:latin typeface="Lucida Sans"/>
                <a:cs typeface="Lucida Sans"/>
              </a:rPr>
              <a:t>on</a:t>
            </a:r>
            <a:r>
              <a:rPr sz="2800" spc="-20" dirty="0" smtClean="0">
                <a:latin typeface="Lucida Sans"/>
                <a:cs typeface="Lucida Sans"/>
              </a:rPr>
              <a:t>e</a:t>
            </a:r>
            <a:r>
              <a:rPr sz="2800" spc="-10" dirty="0" smtClean="0">
                <a:latin typeface="Lucida Sans"/>
                <a:cs typeface="Lucida Sans"/>
              </a:rPr>
              <a:t> </a:t>
            </a:r>
            <a:r>
              <a:rPr sz="2800" spc="-25" dirty="0" smtClean="0">
                <a:latin typeface="Lucida Sans"/>
                <a:cs typeface="Lucida Sans"/>
              </a:rPr>
              <a:t>pas</a:t>
            </a:r>
            <a:r>
              <a:rPr sz="2800" spc="-15" dirty="0" smtClean="0">
                <a:latin typeface="Lucida Sans"/>
                <a:cs typeface="Lucida Sans"/>
              </a:rPr>
              <a:t>s</a:t>
            </a:r>
            <a:r>
              <a:rPr sz="2800" spc="-5" dirty="0" smtClean="0">
                <a:latin typeface="Lucida Sans"/>
                <a:cs typeface="Lucida Sans"/>
              </a:rPr>
              <a:t> </a:t>
            </a:r>
            <a:r>
              <a:rPr sz="2800" spc="-20" dirty="0" smtClean="0">
                <a:latin typeface="Lucida Sans"/>
                <a:cs typeface="Lucida Sans"/>
              </a:rPr>
              <a:t>through</a:t>
            </a:r>
            <a:r>
              <a:rPr sz="2800" spc="-5" dirty="0" smtClean="0">
                <a:latin typeface="Lucida Sans"/>
                <a:cs typeface="Lucida Sans"/>
              </a:rPr>
              <a:t> </a:t>
            </a:r>
            <a:r>
              <a:rPr sz="2800" spc="-20" dirty="0" smtClean="0">
                <a:latin typeface="Lucida Sans"/>
                <a:cs typeface="Lucida Sans"/>
              </a:rPr>
              <a:t>a</a:t>
            </a:r>
            <a:r>
              <a:rPr sz="2800" spc="-15" dirty="0" smtClean="0">
                <a:latin typeface="Lucida Sans"/>
                <a:cs typeface="Lucida Sans"/>
              </a:rPr>
              <a:t> scope</a:t>
            </a:r>
            <a:r>
              <a:rPr sz="2800" spc="-5" dirty="0" smtClean="0">
                <a:latin typeface="Lucida Sans"/>
                <a:cs typeface="Lucida Sans"/>
              </a:rPr>
              <a:t> </a:t>
            </a:r>
            <a:r>
              <a:rPr sz="2800" spc="-15" dirty="0" smtClean="0">
                <a:latin typeface="Lucida Sans"/>
                <a:cs typeface="Lucida Sans"/>
              </a:rPr>
              <a:t>suffices,</a:t>
            </a:r>
            <a:r>
              <a:rPr sz="2800" spc="-5" dirty="0" smtClean="0">
                <a:latin typeface="Lucida Sans"/>
                <a:cs typeface="Lucida Sans"/>
              </a:rPr>
              <a:t> </a:t>
            </a:r>
            <a:r>
              <a:rPr sz="2800" spc="-20" dirty="0" smtClean="0">
                <a:latin typeface="Lucida Sans"/>
                <a:cs typeface="Lucida Sans"/>
              </a:rPr>
              <a:t>processing declaration</a:t>
            </a:r>
            <a:r>
              <a:rPr sz="2800" spc="-15" dirty="0" smtClean="0">
                <a:latin typeface="Lucida Sans"/>
                <a:cs typeface="Lucida Sans"/>
              </a:rPr>
              <a:t>s</a:t>
            </a:r>
            <a:r>
              <a:rPr sz="2800" spc="20" dirty="0" smtClean="0">
                <a:latin typeface="Lucida Sans"/>
                <a:cs typeface="Lucida Sans"/>
              </a:rPr>
              <a:t> </a:t>
            </a:r>
            <a:r>
              <a:rPr sz="2800" spc="-20" dirty="0" smtClean="0">
                <a:latin typeface="Lucida Sans"/>
                <a:cs typeface="Lucida Sans"/>
              </a:rPr>
              <a:t>and</a:t>
            </a:r>
            <a:r>
              <a:rPr sz="2800" dirty="0" smtClean="0">
                <a:latin typeface="Lucida Sans"/>
                <a:cs typeface="Lucida Sans"/>
              </a:rPr>
              <a:t> </a:t>
            </a:r>
            <a:r>
              <a:rPr sz="2800" spc="-20" dirty="0" smtClean="0">
                <a:latin typeface="Lucida Sans"/>
                <a:cs typeface="Lucida Sans"/>
              </a:rPr>
              <a:t>uses</a:t>
            </a:r>
            <a:r>
              <a:rPr sz="2800" spc="-10" dirty="0" smtClean="0">
                <a:latin typeface="Lucida Sans"/>
                <a:cs typeface="Lucida Sans"/>
              </a:rPr>
              <a:t> </a:t>
            </a:r>
            <a:r>
              <a:rPr sz="2800" spc="-15" dirty="0" smtClean="0">
                <a:latin typeface="Lucida Sans"/>
                <a:cs typeface="Lucida Sans"/>
              </a:rPr>
              <a:t>of identifiers</a:t>
            </a:r>
            <a:r>
              <a:rPr sz="2800" spc="5" dirty="0" smtClean="0">
                <a:latin typeface="Lucida Sans"/>
                <a:cs typeface="Lucida Sans"/>
              </a:rPr>
              <a:t> </a:t>
            </a:r>
            <a:r>
              <a:rPr sz="2800" spc="-15" dirty="0" smtClean="0">
                <a:latin typeface="Lucida Sans"/>
                <a:cs typeface="Lucida Sans"/>
              </a:rPr>
              <a:t>together.</a:t>
            </a:r>
            <a:endParaRPr sz="28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42</a:t>
            </a:fld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B</a:t>
            </a:r>
            <a:r>
              <a:rPr spc="-15" dirty="0">
                <a:solidFill>
                  <a:srgbClr val="FF0000"/>
                </a:solidFill>
              </a:rPr>
              <a:t>l</a:t>
            </a:r>
            <a:r>
              <a:rPr spc="-5" dirty="0">
                <a:solidFill>
                  <a:srgbClr val="FF0000"/>
                </a:solidFill>
              </a:rPr>
              <a:t>o</a:t>
            </a:r>
            <a:r>
              <a:rPr spc="-25" dirty="0">
                <a:solidFill>
                  <a:srgbClr val="FF0000"/>
                </a:solidFill>
              </a:rPr>
              <a:t>c</a:t>
            </a:r>
            <a:r>
              <a:rPr dirty="0">
                <a:solidFill>
                  <a:srgbClr val="FF0000"/>
                </a:solidFill>
              </a:rPr>
              <a:t>k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170" dirty="0">
                <a:solidFill>
                  <a:srgbClr val="FF0000"/>
                </a:solidFill>
              </a:rPr>
              <a:t>S</a:t>
            </a:r>
            <a:r>
              <a:rPr spc="-15" dirty="0">
                <a:solidFill>
                  <a:srgbClr val="FF0000"/>
                </a:solidFill>
              </a:rPr>
              <a:t>t</a:t>
            </a:r>
            <a:r>
              <a:rPr spc="-25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u</a:t>
            </a:r>
            <a:r>
              <a:rPr spc="-25" dirty="0">
                <a:solidFill>
                  <a:srgbClr val="FF0000"/>
                </a:solidFill>
              </a:rPr>
              <a:t>c</a:t>
            </a:r>
            <a:r>
              <a:rPr spc="-5" dirty="0">
                <a:solidFill>
                  <a:srgbClr val="FF0000"/>
                </a:solidFill>
              </a:rPr>
              <a:t>tu</a:t>
            </a:r>
            <a:r>
              <a:rPr spc="-85" dirty="0">
                <a:solidFill>
                  <a:srgbClr val="FF0000"/>
                </a:solidFill>
              </a:rPr>
              <a:t>r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d</a:t>
            </a:r>
            <a:r>
              <a:rPr spc="-5" dirty="0">
                <a:solidFill>
                  <a:srgbClr val="FF0000"/>
                </a:solidFill>
              </a:rPr>
              <a:t> Languag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175995" y="9546159"/>
            <a:ext cx="15049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latin typeface="Arial"/>
                <a:cs typeface="Arial"/>
              </a:rPr>
              <a:t>40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1688" y="1680687"/>
            <a:ext cx="5865495" cy="41588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408305" indent="-228600">
              <a:lnSpc>
                <a:spcPts val="2700"/>
              </a:lnSpc>
              <a:buSzPct val="66666"/>
              <a:buFont typeface="Courier"/>
              <a:buChar char="•"/>
              <a:tabLst>
                <a:tab pos="241300" algn="l"/>
              </a:tabLst>
            </a:pPr>
            <a:r>
              <a:rPr sz="2400" spc="-5" dirty="0">
                <a:latin typeface="Lucida Sans"/>
                <a:cs typeface="Lucida Sans"/>
              </a:rPr>
              <a:t>Introd</a:t>
            </a:r>
            <a:r>
              <a:rPr sz="2400" spc="10" dirty="0">
                <a:latin typeface="Lucida Sans"/>
                <a:cs typeface="Lucida Sans"/>
              </a:rPr>
              <a:t>u</a:t>
            </a:r>
            <a:r>
              <a:rPr sz="2400" spc="-10" dirty="0">
                <a:latin typeface="Lucida Sans"/>
                <a:cs typeface="Lucida Sans"/>
              </a:rPr>
              <a:t>c</a:t>
            </a:r>
            <a:r>
              <a:rPr sz="2400" spc="-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Al</a:t>
            </a:r>
            <a:r>
              <a:rPr sz="2400" spc="-15" dirty="0">
                <a:latin typeface="Lucida Sans"/>
                <a:cs typeface="Lucida Sans"/>
              </a:rPr>
              <a:t>g</a:t>
            </a:r>
            <a:r>
              <a:rPr sz="2400" dirty="0">
                <a:latin typeface="Lucida Sans"/>
                <a:cs typeface="Lucida Sans"/>
              </a:rPr>
              <a:t>ol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60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5" dirty="0">
                <a:latin typeface="Lucida Sans"/>
                <a:cs typeface="Lucida Sans"/>
              </a:rPr>
              <a:t> in</a:t>
            </a:r>
            <a:r>
              <a:rPr sz="2400" spc="5" dirty="0">
                <a:latin typeface="Lucida Sans"/>
                <a:cs typeface="Lucida Sans"/>
              </a:rPr>
              <a:t>c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ud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C, C</a:t>
            </a:r>
            <a:r>
              <a:rPr sz="2400" dirty="0">
                <a:latin typeface="Lucida Sans"/>
                <a:cs typeface="Lucida Sans"/>
              </a:rPr>
              <a:t>+</a:t>
            </a:r>
            <a:r>
              <a:rPr sz="2400" spc="-37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+</a:t>
            </a:r>
            <a:r>
              <a:rPr sz="2400" spc="-37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lang="en-US" sz="2400" spc="-5" dirty="0" smtClean="0">
                <a:latin typeface="Lucida Sans"/>
                <a:cs typeface="Lucida Sans"/>
              </a:rPr>
              <a:t>C#, </a:t>
            </a:r>
            <a:r>
              <a:rPr sz="2400" spc="-20" dirty="0" smtClean="0">
                <a:latin typeface="Lucida Sans"/>
                <a:cs typeface="Lucida Sans"/>
              </a:rPr>
              <a:t>CS</a:t>
            </a:r>
            <a:r>
              <a:rPr sz="2400" spc="-15" dirty="0" smtClean="0">
                <a:latin typeface="Lucida Sans"/>
                <a:cs typeface="Lucida Sans"/>
              </a:rPr>
              <a:t>X</a:t>
            </a:r>
            <a:r>
              <a:rPr sz="2400" spc="-5" dirty="0" smtClean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an</a:t>
            </a:r>
            <a:r>
              <a:rPr sz="2400" dirty="0">
                <a:latin typeface="Lucida Sans"/>
                <a:cs typeface="Lucida Sans"/>
              </a:rPr>
              <a:t>d </a:t>
            </a:r>
            <a:r>
              <a:rPr sz="2400" spc="-5" dirty="0">
                <a:latin typeface="Lucida Sans"/>
                <a:cs typeface="Lucida Sans"/>
              </a:rPr>
              <a:t>Java.</a:t>
            </a:r>
            <a:endParaRPr sz="2400" dirty="0">
              <a:latin typeface="Lucida Sans"/>
              <a:cs typeface="Lucida Sans"/>
            </a:endParaRPr>
          </a:p>
          <a:p>
            <a:pPr marL="241300" marR="118745" indent="-228600">
              <a:lnSpc>
                <a:spcPts val="2700"/>
              </a:lnSpc>
              <a:spcBef>
                <a:spcPts val="900"/>
              </a:spcBef>
              <a:buSzPct val="66666"/>
              <a:buFont typeface="Courier"/>
              <a:buChar char="•"/>
              <a:tabLst>
                <a:tab pos="241300" algn="l"/>
              </a:tabLst>
            </a:pPr>
            <a:r>
              <a:rPr sz="2400" spc="-10" dirty="0">
                <a:latin typeface="Lucida Sans"/>
                <a:cs typeface="Lucida Sans"/>
              </a:rPr>
              <a:t>Ide</a:t>
            </a:r>
            <a:r>
              <a:rPr sz="2400" spc="10" dirty="0">
                <a:latin typeface="Lucida Sans"/>
                <a:cs typeface="Lucida Sans"/>
              </a:rPr>
              <a:t>n</a:t>
            </a:r>
            <a:r>
              <a:rPr sz="2400" spc="-20" dirty="0">
                <a:latin typeface="Lucida Sans"/>
                <a:cs typeface="Lucida Sans"/>
              </a:rPr>
              <a:t>ti</a:t>
            </a:r>
            <a:r>
              <a:rPr sz="2400" spc="-5" dirty="0">
                <a:latin typeface="Lucida Sans"/>
                <a:cs typeface="Lucida Sans"/>
              </a:rPr>
              <a:t>f</a:t>
            </a:r>
            <a:r>
              <a:rPr sz="2400" spc="-15" dirty="0">
                <a:latin typeface="Lucida Sans"/>
                <a:cs typeface="Lucida Sans"/>
              </a:rPr>
              <a:t>i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30" dirty="0">
                <a:latin typeface="Lucida Sans"/>
                <a:cs typeface="Lucida Sans"/>
              </a:rPr>
              <a:t>m</a:t>
            </a:r>
            <a:r>
              <a:rPr sz="2400" spc="-10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h</a:t>
            </a: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ve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non</a:t>
            </a:r>
            <a:r>
              <a:rPr sz="2400" spc="-10" dirty="0">
                <a:latin typeface="Lucida Sans"/>
                <a:cs typeface="Lucida Sans"/>
              </a:rPr>
              <a:t>-</a:t>
            </a:r>
            <a:r>
              <a:rPr sz="2400" spc="-15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global scope.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Dec</a:t>
            </a:r>
            <a:r>
              <a:rPr sz="2400" spc="-15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arat</a:t>
            </a:r>
            <a:r>
              <a:rPr sz="2400" spc="-10" dirty="0">
                <a:latin typeface="Lucida Sans"/>
                <a:cs typeface="Lucida Sans"/>
              </a:rPr>
              <a:t>i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15" dirty="0">
                <a:latin typeface="Lucida Sans"/>
                <a:cs typeface="Lucida Sans"/>
              </a:rPr>
              <a:t>ns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may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500" i="1" spc="-55" dirty="0">
                <a:latin typeface="Lucida Sans"/>
                <a:cs typeface="Lucida Sans"/>
              </a:rPr>
              <a:t>loca</a:t>
            </a:r>
            <a:r>
              <a:rPr sz="2500" i="1" spc="-30" dirty="0">
                <a:latin typeface="Lucida Sans"/>
                <a:cs typeface="Lucida Sans"/>
              </a:rPr>
              <a:t>l 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 </a:t>
            </a:r>
            <a:r>
              <a:rPr sz="2400" spc="-5" dirty="0">
                <a:latin typeface="Lucida Sans"/>
                <a:cs typeface="Lucida Sans"/>
              </a:rPr>
              <a:t>class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subprogram</a:t>
            </a:r>
            <a:r>
              <a:rPr sz="2400" spc="-2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block.</a:t>
            </a:r>
            <a:endParaRPr sz="2400" dirty="0">
              <a:latin typeface="Lucida Sans"/>
              <a:cs typeface="Lucida Sans"/>
            </a:endParaRPr>
          </a:p>
          <a:p>
            <a:pPr marL="241300" marR="448945" indent="-228600">
              <a:lnSpc>
                <a:spcPts val="2700"/>
              </a:lnSpc>
              <a:spcBef>
                <a:spcPts val="900"/>
              </a:spcBef>
              <a:buSzPct val="66666"/>
              <a:buFont typeface="Courier"/>
              <a:buChar char="•"/>
              <a:tabLst>
                <a:tab pos="241300" algn="l"/>
              </a:tabLst>
            </a:pPr>
            <a:r>
              <a:rPr sz="2400" dirty="0">
                <a:latin typeface="Lucida Sans"/>
                <a:cs typeface="Lucida Sans"/>
              </a:rPr>
              <a:t>Sco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spc="-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may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500" i="1" spc="-30" dirty="0">
                <a:latin typeface="Lucida Sans"/>
                <a:cs typeface="Lucida Sans"/>
              </a:rPr>
              <a:t>n</a:t>
            </a:r>
            <a:r>
              <a:rPr sz="2500" i="1" spc="-40" dirty="0">
                <a:latin typeface="Lucida Sans"/>
                <a:cs typeface="Lucida Sans"/>
              </a:rPr>
              <a:t>e</a:t>
            </a:r>
            <a:r>
              <a:rPr sz="2500" i="1" spc="-35" dirty="0">
                <a:latin typeface="Lucida Sans"/>
                <a:cs typeface="Lucida Sans"/>
              </a:rPr>
              <a:t>s</a:t>
            </a:r>
            <a:r>
              <a:rPr sz="2500" i="1" spc="-40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with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declarations p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opagatin</a:t>
            </a:r>
            <a:r>
              <a:rPr sz="2400" dirty="0">
                <a:latin typeface="Lucida Sans"/>
                <a:cs typeface="Lucida Sans"/>
              </a:rPr>
              <a:t>g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to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inne</a:t>
            </a:r>
            <a:r>
              <a:rPr sz="2400" spc="-1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(contained) scopes.</a:t>
            </a:r>
            <a:endParaRPr sz="2400" dirty="0">
              <a:latin typeface="Lucida Sans"/>
              <a:cs typeface="Lucida Sans"/>
            </a:endParaRPr>
          </a:p>
          <a:p>
            <a:pPr marL="241300" marR="5080" indent="-228600">
              <a:lnSpc>
                <a:spcPts val="2700"/>
              </a:lnSpc>
              <a:spcBef>
                <a:spcPts val="900"/>
              </a:spcBef>
              <a:buSzPct val="66666"/>
              <a:buFont typeface="Courier"/>
              <a:buChar char="•"/>
              <a:tabLst>
                <a:tab pos="241300" algn="l"/>
              </a:tabLst>
            </a:pPr>
            <a:r>
              <a:rPr sz="2400" spc="-5" dirty="0">
                <a:latin typeface="Lucida Sans"/>
                <a:cs typeface="Lucida Sans"/>
              </a:rPr>
              <a:t>Th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lexically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500" i="1" spc="-80" dirty="0">
                <a:latin typeface="Lucida Sans"/>
                <a:cs typeface="Lucida Sans"/>
              </a:rPr>
              <a:t>nearest</a:t>
            </a:r>
            <a:r>
              <a:rPr sz="2500" i="1" spc="-4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d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claratio</a:t>
            </a: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an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dirty="0">
                <a:latin typeface="Lucida Sans"/>
                <a:cs typeface="Lucida Sans"/>
              </a:rPr>
              <a:t>entifier </a:t>
            </a:r>
            <a:r>
              <a:rPr sz="2400" spc="-10" dirty="0">
                <a:latin typeface="Lucida Sans"/>
                <a:cs typeface="Lucida Sans"/>
              </a:rPr>
              <a:t>is</a:t>
            </a:r>
            <a:r>
              <a:rPr sz="2400" dirty="0">
                <a:latin typeface="Lucida Sans"/>
                <a:cs typeface="Lucida Sans"/>
              </a:rPr>
              <a:t> b</a:t>
            </a:r>
            <a:r>
              <a:rPr sz="2400" spc="-15" dirty="0">
                <a:latin typeface="Lucida Sans"/>
                <a:cs typeface="Lucida Sans"/>
              </a:rPr>
              <a:t>ound </a:t>
            </a:r>
            <a:r>
              <a:rPr sz="2400" dirty="0">
                <a:latin typeface="Lucida Sans"/>
                <a:cs typeface="Lucida Sans"/>
              </a:rPr>
              <a:t>to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uses o</a:t>
            </a:r>
            <a:r>
              <a:rPr sz="2400" spc="-10" dirty="0">
                <a:latin typeface="Lucida Sans"/>
                <a:cs typeface="Lucida Sans"/>
              </a:rPr>
              <a:t>f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that i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dirty="0">
                <a:latin typeface="Lucida Sans"/>
                <a:cs typeface="Lucida Sans"/>
              </a:rPr>
              <a:t>entifier.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>
              <a:lnSpc>
                <a:spcPct val="100000"/>
              </a:lnSpc>
            </a:pPr>
            <a:r>
              <a:rPr sz="2800" b="0" spc="-20" dirty="0">
                <a:solidFill>
                  <a:srgbClr val="FF0000"/>
                </a:solidFill>
                <a:latin typeface="Lucida Sans"/>
                <a:cs typeface="Lucida Sans"/>
              </a:rPr>
              <a:t>Example</a:t>
            </a:r>
            <a:r>
              <a:rPr sz="2800" b="0" spc="-5" dirty="0">
                <a:solidFill>
                  <a:srgbClr val="FF0000"/>
                </a:solidFill>
                <a:latin typeface="Lucida Sans"/>
                <a:cs typeface="Lucida Sans"/>
              </a:rPr>
              <a:t> </a:t>
            </a:r>
            <a:r>
              <a:rPr sz="2800" b="0" spc="-20" dirty="0">
                <a:latin typeface="Lucida Sans"/>
                <a:cs typeface="Lucida Sans"/>
              </a:rPr>
              <a:t>(drawn</a:t>
            </a:r>
            <a:r>
              <a:rPr sz="2800" b="0" dirty="0">
                <a:latin typeface="Lucida Sans"/>
                <a:cs typeface="Lucida Sans"/>
              </a:rPr>
              <a:t> </a:t>
            </a:r>
            <a:r>
              <a:rPr sz="2800" b="0" spc="-20" dirty="0">
                <a:latin typeface="Lucida Sans"/>
                <a:cs typeface="Lucida Sans"/>
              </a:rPr>
              <a:t>from</a:t>
            </a:r>
            <a:r>
              <a:rPr sz="2800" b="0" spc="-10" dirty="0">
                <a:latin typeface="Lucida Sans"/>
                <a:cs typeface="Lucida Sans"/>
              </a:rPr>
              <a:t> </a:t>
            </a:r>
            <a:r>
              <a:rPr sz="2800" b="0" spc="-15" dirty="0">
                <a:latin typeface="Lucida Sans"/>
                <a:cs typeface="Lucida Sans"/>
              </a:rPr>
              <a:t>C):</a:t>
            </a:r>
            <a:endParaRPr sz="28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87488" y="1898718"/>
            <a:ext cx="2768600" cy="3073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285875">
              <a:lnSpc>
                <a:spcPts val="2400"/>
              </a:lnSpc>
            </a:pPr>
            <a:r>
              <a:rPr sz="2400" b="1" spc="-5" dirty="0">
                <a:latin typeface="Courier"/>
                <a:cs typeface="Courier"/>
              </a:rPr>
              <a:t>in</a:t>
            </a:r>
            <a:r>
              <a:rPr sz="2400" b="1" dirty="0">
                <a:latin typeface="Courier"/>
                <a:cs typeface="Courier"/>
              </a:rPr>
              <a:t>t</a:t>
            </a:r>
            <a:r>
              <a:rPr sz="2400" b="1" spc="-5" dirty="0">
                <a:latin typeface="Courier"/>
                <a:cs typeface="Courier"/>
              </a:rPr>
              <a:t> x,z; voi</a:t>
            </a:r>
            <a:r>
              <a:rPr sz="2400" b="1" dirty="0">
                <a:latin typeface="Courier"/>
                <a:cs typeface="Courier"/>
              </a:rPr>
              <a:t>d</a:t>
            </a:r>
            <a:r>
              <a:rPr sz="2400" b="1" spc="-10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A()</a:t>
            </a:r>
            <a:endParaRPr sz="2400">
              <a:latin typeface="Courier"/>
              <a:cs typeface="Courier"/>
            </a:endParaRPr>
          </a:p>
          <a:p>
            <a:pPr marL="377825" marR="5080" indent="-76835">
              <a:lnSpc>
                <a:spcPts val="2400"/>
              </a:lnSpc>
              <a:tabLst>
                <a:tab pos="1398905" algn="l"/>
              </a:tabLst>
            </a:pPr>
            <a:r>
              <a:rPr sz="2400" b="1" spc="-5" dirty="0">
                <a:latin typeface="Courier"/>
                <a:cs typeface="Courier"/>
              </a:rPr>
              <a:t>floa</a:t>
            </a:r>
            <a:r>
              <a:rPr sz="2400" b="1" dirty="0">
                <a:latin typeface="Courier"/>
                <a:cs typeface="Courier"/>
              </a:rPr>
              <a:t>t	</a:t>
            </a:r>
            <a:r>
              <a:rPr sz="2400" b="1" spc="-5" dirty="0">
                <a:latin typeface="Courier"/>
                <a:cs typeface="Courier"/>
              </a:rPr>
              <a:t>x,y; print(x,y,z);</a:t>
            </a:r>
            <a:endParaRPr sz="2400">
              <a:latin typeface="Courier"/>
              <a:cs typeface="Courier"/>
            </a:endParaRPr>
          </a:p>
          <a:p>
            <a:pPr marL="12700">
              <a:lnSpc>
                <a:spcPts val="2640"/>
              </a:lnSpc>
              <a:spcBef>
                <a:spcPts val="1920"/>
              </a:spcBef>
            </a:pPr>
            <a:r>
              <a:rPr sz="2400" b="1" dirty="0">
                <a:latin typeface="Courier"/>
                <a:cs typeface="Courier"/>
              </a:rPr>
              <a:t>}</a:t>
            </a:r>
            <a:endParaRPr sz="2400">
              <a:latin typeface="Courier"/>
              <a:cs typeface="Courier"/>
            </a:endParaRPr>
          </a:p>
          <a:p>
            <a:pPr marL="12700">
              <a:lnSpc>
                <a:spcPts val="2400"/>
              </a:lnSpc>
            </a:pPr>
            <a:r>
              <a:rPr sz="2400" b="1" spc="-5" dirty="0">
                <a:latin typeface="Courier"/>
                <a:cs typeface="Courier"/>
              </a:rPr>
              <a:t>voi</a:t>
            </a:r>
            <a:r>
              <a:rPr sz="2400" b="1" dirty="0">
                <a:latin typeface="Courier"/>
                <a:cs typeface="Courier"/>
              </a:rPr>
              <a:t>d</a:t>
            </a:r>
            <a:r>
              <a:rPr sz="2400" b="1" spc="-10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B(</a:t>
            </a:r>
            <a:r>
              <a:rPr sz="2400" b="1" dirty="0">
                <a:latin typeface="Courier"/>
                <a:cs typeface="Courier"/>
              </a:rPr>
              <a:t>)</a:t>
            </a:r>
            <a:r>
              <a:rPr sz="2400" b="1" spc="-10" dirty="0">
                <a:latin typeface="Courier"/>
                <a:cs typeface="Courier"/>
              </a:rPr>
              <a:t> </a:t>
            </a:r>
            <a:r>
              <a:rPr sz="2400" b="1" dirty="0">
                <a:latin typeface="Courier"/>
                <a:cs typeface="Courier"/>
              </a:rPr>
              <a:t>{</a:t>
            </a:r>
            <a:endParaRPr sz="2400">
              <a:latin typeface="Courier"/>
              <a:cs typeface="Courier"/>
            </a:endParaRPr>
          </a:p>
          <a:p>
            <a:pPr marL="377825">
              <a:lnSpc>
                <a:spcPts val="2640"/>
              </a:lnSpc>
              <a:tabLst>
                <a:tab pos="1475105" algn="l"/>
              </a:tabLst>
            </a:pPr>
            <a:r>
              <a:rPr sz="2400" b="1" spc="-5" dirty="0">
                <a:latin typeface="Courier"/>
                <a:cs typeface="Courier"/>
              </a:rPr>
              <a:t>prin</a:t>
            </a:r>
            <a:r>
              <a:rPr sz="2400" b="1" dirty="0">
                <a:latin typeface="Courier"/>
                <a:cs typeface="Courier"/>
              </a:rPr>
              <a:t>t	</a:t>
            </a:r>
            <a:r>
              <a:rPr sz="2400" b="1" spc="-5" dirty="0">
                <a:latin typeface="Courier"/>
                <a:cs typeface="Courier"/>
              </a:rPr>
              <a:t>(x,y,z)</a:t>
            </a:r>
            <a:endParaRPr sz="24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1920"/>
              </a:spcBef>
            </a:pPr>
            <a:r>
              <a:rPr sz="2400" b="1" dirty="0">
                <a:latin typeface="Courier"/>
                <a:cs typeface="Courier"/>
              </a:rPr>
              <a:t>}</a:t>
            </a:r>
            <a:endParaRPr sz="2400">
              <a:latin typeface="Courier"/>
              <a:cs typeface="Courie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31195" y="2203518"/>
            <a:ext cx="20891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latin typeface="Courier"/>
                <a:cs typeface="Courier"/>
              </a:rPr>
              <a:t>{</a:t>
            </a:r>
            <a:endParaRPr sz="2400">
              <a:latin typeface="Courier"/>
              <a:cs typeface="Courier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034271" y="3238487"/>
            <a:ext cx="104139" cy="182880"/>
          </a:xfrm>
          <a:custGeom>
            <a:avLst/>
            <a:gdLst/>
            <a:ahLst/>
            <a:cxnLst/>
            <a:rect l="l" t="t" r="r" b="b"/>
            <a:pathLst>
              <a:path w="104139" h="182879">
                <a:moveTo>
                  <a:pt x="1523" y="175259"/>
                </a:moveTo>
                <a:lnTo>
                  <a:pt x="0" y="182879"/>
                </a:lnTo>
                <a:lnTo>
                  <a:pt x="51815" y="182879"/>
                </a:lnTo>
                <a:lnTo>
                  <a:pt x="51815" y="178307"/>
                </a:lnTo>
                <a:lnTo>
                  <a:pt x="13715" y="178307"/>
                </a:lnTo>
                <a:lnTo>
                  <a:pt x="1523" y="175259"/>
                </a:lnTo>
                <a:close/>
              </a:path>
              <a:path w="104139" h="182879">
                <a:moveTo>
                  <a:pt x="57912" y="21335"/>
                </a:moveTo>
                <a:lnTo>
                  <a:pt x="57912" y="24383"/>
                </a:lnTo>
                <a:lnTo>
                  <a:pt x="51815" y="45614"/>
                </a:lnTo>
                <a:lnTo>
                  <a:pt x="89915" y="178307"/>
                </a:lnTo>
                <a:lnTo>
                  <a:pt x="96012" y="182879"/>
                </a:lnTo>
                <a:lnTo>
                  <a:pt x="103631" y="182879"/>
                </a:lnTo>
                <a:lnTo>
                  <a:pt x="102107" y="175259"/>
                </a:lnTo>
                <a:lnTo>
                  <a:pt x="57912" y="21335"/>
                </a:lnTo>
                <a:close/>
              </a:path>
              <a:path w="104139" h="182879">
                <a:moveTo>
                  <a:pt x="15903" y="170687"/>
                </a:moveTo>
                <a:lnTo>
                  <a:pt x="7619" y="170687"/>
                </a:lnTo>
                <a:lnTo>
                  <a:pt x="1523" y="175259"/>
                </a:lnTo>
                <a:lnTo>
                  <a:pt x="13715" y="178307"/>
                </a:lnTo>
                <a:lnTo>
                  <a:pt x="15903" y="170687"/>
                </a:lnTo>
                <a:close/>
              </a:path>
              <a:path w="104139" h="182879">
                <a:moveTo>
                  <a:pt x="51815" y="170687"/>
                </a:moveTo>
                <a:lnTo>
                  <a:pt x="15903" y="170687"/>
                </a:lnTo>
                <a:lnTo>
                  <a:pt x="13715" y="178307"/>
                </a:lnTo>
                <a:lnTo>
                  <a:pt x="51815" y="178307"/>
                </a:lnTo>
                <a:lnTo>
                  <a:pt x="51815" y="170687"/>
                </a:lnTo>
                <a:close/>
              </a:path>
              <a:path w="104139" h="182879">
                <a:moveTo>
                  <a:pt x="51815" y="0"/>
                </a:moveTo>
                <a:lnTo>
                  <a:pt x="45719" y="21335"/>
                </a:lnTo>
                <a:lnTo>
                  <a:pt x="1523" y="175259"/>
                </a:lnTo>
                <a:lnTo>
                  <a:pt x="7619" y="170687"/>
                </a:lnTo>
                <a:lnTo>
                  <a:pt x="15903" y="170687"/>
                </a:lnTo>
                <a:lnTo>
                  <a:pt x="51815" y="45614"/>
                </a:lnTo>
                <a:lnTo>
                  <a:pt x="45719" y="24383"/>
                </a:lnTo>
                <a:lnTo>
                  <a:pt x="57912" y="21335"/>
                </a:lnTo>
                <a:lnTo>
                  <a:pt x="51815" y="0"/>
                </a:lnTo>
                <a:close/>
              </a:path>
              <a:path w="104139" h="182879">
                <a:moveTo>
                  <a:pt x="57912" y="21335"/>
                </a:moveTo>
                <a:lnTo>
                  <a:pt x="45719" y="24383"/>
                </a:lnTo>
                <a:lnTo>
                  <a:pt x="51815" y="45614"/>
                </a:lnTo>
                <a:lnTo>
                  <a:pt x="57912" y="24383"/>
                </a:lnTo>
                <a:lnTo>
                  <a:pt x="57912" y="2133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86087" y="3409175"/>
            <a:ext cx="44450" cy="12700"/>
          </a:xfrm>
          <a:custGeom>
            <a:avLst/>
            <a:gdLst/>
            <a:ahLst/>
            <a:cxnLst/>
            <a:rect l="l" t="t" r="r" b="b"/>
            <a:pathLst>
              <a:path w="44450" h="12700">
                <a:moveTo>
                  <a:pt x="0" y="6096"/>
                </a:moveTo>
                <a:lnTo>
                  <a:pt x="44196" y="6096"/>
                </a:lnTo>
              </a:path>
            </a:pathLst>
          </a:custGeom>
          <a:ln w="1346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41891" y="3261347"/>
            <a:ext cx="88900" cy="154305"/>
          </a:xfrm>
          <a:custGeom>
            <a:avLst/>
            <a:gdLst/>
            <a:ahLst/>
            <a:cxnLst/>
            <a:rect l="l" t="t" r="r" b="b"/>
            <a:pathLst>
              <a:path w="88900" h="154304">
                <a:moveTo>
                  <a:pt x="44195" y="0"/>
                </a:moveTo>
                <a:lnTo>
                  <a:pt x="0" y="153924"/>
                </a:lnTo>
                <a:lnTo>
                  <a:pt x="88392" y="153924"/>
                </a:lnTo>
                <a:lnTo>
                  <a:pt x="44195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86087" y="3415271"/>
            <a:ext cx="0" cy="337185"/>
          </a:xfrm>
          <a:custGeom>
            <a:avLst/>
            <a:gdLst/>
            <a:ahLst/>
            <a:cxnLst/>
            <a:rect l="l" t="t" r="r" b="b"/>
            <a:pathLst>
              <a:path h="337185">
                <a:moveTo>
                  <a:pt x="0" y="0"/>
                </a:moveTo>
                <a:lnTo>
                  <a:pt x="0" y="336804"/>
                </a:lnTo>
              </a:path>
            </a:pathLst>
          </a:custGeom>
          <a:ln w="1346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86087" y="3745979"/>
            <a:ext cx="1492250" cy="0"/>
          </a:xfrm>
          <a:custGeom>
            <a:avLst/>
            <a:gdLst/>
            <a:ahLst/>
            <a:cxnLst/>
            <a:rect l="l" t="t" r="r" b="b"/>
            <a:pathLst>
              <a:path w="1492250">
                <a:moveTo>
                  <a:pt x="0" y="0"/>
                </a:moveTo>
                <a:lnTo>
                  <a:pt x="1491995" y="0"/>
                </a:lnTo>
              </a:path>
            </a:pathLst>
          </a:custGeom>
          <a:ln w="1346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427463" y="3162287"/>
            <a:ext cx="104139" cy="182880"/>
          </a:xfrm>
          <a:custGeom>
            <a:avLst/>
            <a:gdLst/>
            <a:ahLst/>
            <a:cxnLst/>
            <a:rect l="l" t="t" r="r" b="b"/>
            <a:pathLst>
              <a:path w="104139" h="182879">
                <a:moveTo>
                  <a:pt x="1524" y="175259"/>
                </a:moveTo>
                <a:lnTo>
                  <a:pt x="0" y="182879"/>
                </a:lnTo>
                <a:lnTo>
                  <a:pt x="51815" y="182879"/>
                </a:lnTo>
                <a:lnTo>
                  <a:pt x="51815" y="178307"/>
                </a:lnTo>
                <a:lnTo>
                  <a:pt x="13715" y="178307"/>
                </a:lnTo>
                <a:lnTo>
                  <a:pt x="1524" y="175259"/>
                </a:lnTo>
                <a:close/>
              </a:path>
              <a:path w="104139" h="182879">
                <a:moveTo>
                  <a:pt x="57912" y="21335"/>
                </a:moveTo>
                <a:lnTo>
                  <a:pt x="57912" y="24383"/>
                </a:lnTo>
                <a:lnTo>
                  <a:pt x="51815" y="45614"/>
                </a:lnTo>
                <a:lnTo>
                  <a:pt x="89915" y="178307"/>
                </a:lnTo>
                <a:lnTo>
                  <a:pt x="96012" y="182879"/>
                </a:lnTo>
                <a:lnTo>
                  <a:pt x="103631" y="182879"/>
                </a:lnTo>
                <a:lnTo>
                  <a:pt x="102107" y="175259"/>
                </a:lnTo>
                <a:lnTo>
                  <a:pt x="57912" y="21335"/>
                </a:lnTo>
                <a:close/>
              </a:path>
              <a:path w="104139" h="182879">
                <a:moveTo>
                  <a:pt x="15903" y="170687"/>
                </a:moveTo>
                <a:lnTo>
                  <a:pt x="7619" y="170687"/>
                </a:lnTo>
                <a:lnTo>
                  <a:pt x="1524" y="175259"/>
                </a:lnTo>
                <a:lnTo>
                  <a:pt x="13715" y="178307"/>
                </a:lnTo>
                <a:lnTo>
                  <a:pt x="15903" y="170687"/>
                </a:lnTo>
                <a:close/>
              </a:path>
              <a:path w="104139" h="182879">
                <a:moveTo>
                  <a:pt x="51815" y="170687"/>
                </a:moveTo>
                <a:lnTo>
                  <a:pt x="15903" y="170687"/>
                </a:lnTo>
                <a:lnTo>
                  <a:pt x="13715" y="178307"/>
                </a:lnTo>
                <a:lnTo>
                  <a:pt x="51815" y="178307"/>
                </a:lnTo>
                <a:lnTo>
                  <a:pt x="51815" y="170687"/>
                </a:lnTo>
                <a:close/>
              </a:path>
              <a:path w="104139" h="182879">
                <a:moveTo>
                  <a:pt x="51815" y="0"/>
                </a:moveTo>
                <a:lnTo>
                  <a:pt x="45719" y="21335"/>
                </a:lnTo>
                <a:lnTo>
                  <a:pt x="1524" y="175259"/>
                </a:lnTo>
                <a:lnTo>
                  <a:pt x="7619" y="170687"/>
                </a:lnTo>
                <a:lnTo>
                  <a:pt x="15903" y="170687"/>
                </a:lnTo>
                <a:lnTo>
                  <a:pt x="51815" y="45614"/>
                </a:lnTo>
                <a:lnTo>
                  <a:pt x="45719" y="24383"/>
                </a:lnTo>
                <a:lnTo>
                  <a:pt x="57912" y="21335"/>
                </a:lnTo>
                <a:lnTo>
                  <a:pt x="51815" y="0"/>
                </a:lnTo>
                <a:close/>
              </a:path>
              <a:path w="104139" h="182879">
                <a:moveTo>
                  <a:pt x="57912" y="21335"/>
                </a:moveTo>
                <a:lnTo>
                  <a:pt x="45719" y="24383"/>
                </a:lnTo>
                <a:lnTo>
                  <a:pt x="51815" y="45614"/>
                </a:lnTo>
                <a:lnTo>
                  <a:pt x="57912" y="24383"/>
                </a:lnTo>
                <a:lnTo>
                  <a:pt x="57912" y="2133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479279" y="3332975"/>
            <a:ext cx="44450" cy="12700"/>
          </a:xfrm>
          <a:custGeom>
            <a:avLst/>
            <a:gdLst/>
            <a:ahLst/>
            <a:cxnLst/>
            <a:rect l="l" t="t" r="r" b="b"/>
            <a:pathLst>
              <a:path w="44450" h="12700">
                <a:moveTo>
                  <a:pt x="0" y="6096"/>
                </a:moveTo>
                <a:lnTo>
                  <a:pt x="44196" y="6096"/>
                </a:lnTo>
              </a:path>
            </a:pathLst>
          </a:custGeom>
          <a:ln w="1346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435083" y="3185147"/>
            <a:ext cx="88900" cy="154305"/>
          </a:xfrm>
          <a:custGeom>
            <a:avLst/>
            <a:gdLst/>
            <a:ahLst/>
            <a:cxnLst/>
            <a:rect l="l" t="t" r="r" b="b"/>
            <a:pathLst>
              <a:path w="88900" h="154304">
                <a:moveTo>
                  <a:pt x="44196" y="0"/>
                </a:moveTo>
                <a:lnTo>
                  <a:pt x="0" y="153924"/>
                </a:lnTo>
                <a:lnTo>
                  <a:pt x="88392" y="153924"/>
                </a:lnTo>
                <a:lnTo>
                  <a:pt x="44196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479279" y="3339071"/>
            <a:ext cx="0" cy="260985"/>
          </a:xfrm>
          <a:custGeom>
            <a:avLst/>
            <a:gdLst/>
            <a:ahLst/>
            <a:cxnLst/>
            <a:rect l="l" t="t" r="r" b="b"/>
            <a:pathLst>
              <a:path h="260985">
                <a:moveTo>
                  <a:pt x="0" y="0"/>
                </a:moveTo>
                <a:lnTo>
                  <a:pt x="0" y="260604"/>
                </a:lnTo>
              </a:path>
            </a:pathLst>
          </a:custGeom>
          <a:ln w="1346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479279" y="3593579"/>
            <a:ext cx="1506220" cy="0"/>
          </a:xfrm>
          <a:custGeom>
            <a:avLst/>
            <a:gdLst/>
            <a:ahLst/>
            <a:cxnLst/>
            <a:rect l="l" t="t" r="r" b="b"/>
            <a:pathLst>
              <a:path w="1506220">
                <a:moveTo>
                  <a:pt x="0" y="0"/>
                </a:moveTo>
                <a:lnTo>
                  <a:pt x="1505712" y="0"/>
                </a:lnTo>
              </a:path>
            </a:pathLst>
          </a:custGeom>
          <a:ln w="1346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796271" y="3162287"/>
            <a:ext cx="104139" cy="182880"/>
          </a:xfrm>
          <a:custGeom>
            <a:avLst/>
            <a:gdLst/>
            <a:ahLst/>
            <a:cxnLst/>
            <a:rect l="l" t="t" r="r" b="b"/>
            <a:pathLst>
              <a:path w="104139" h="182879">
                <a:moveTo>
                  <a:pt x="1524" y="175259"/>
                </a:moveTo>
                <a:lnTo>
                  <a:pt x="0" y="182879"/>
                </a:lnTo>
                <a:lnTo>
                  <a:pt x="51816" y="182879"/>
                </a:lnTo>
                <a:lnTo>
                  <a:pt x="51816" y="178307"/>
                </a:lnTo>
                <a:lnTo>
                  <a:pt x="13716" y="178307"/>
                </a:lnTo>
                <a:lnTo>
                  <a:pt x="1524" y="175259"/>
                </a:lnTo>
                <a:close/>
              </a:path>
              <a:path w="104139" h="182879">
                <a:moveTo>
                  <a:pt x="57912" y="21335"/>
                </a:moveTo>
                <a:lnTo>
                  <a:pt x="57912" y="24383"/>
                </a:lnTo>
                <a:lnTo>
                  <a:pt x="51816" y="45614"/>
                </a:lnTo>
                <a:lnTo>
                  <a:pt x="89916" y="178307"/>
                </a:lnTo>
                <a:lnTo>
                  <a:pt x="96012" y="182879"/>
                </a:lnTo>
                <a:lnTo>
                  <a:pt x="103632" y="182879"/>
                </a:lnTo>
                <a:lnTo>
                  <a:pt x="102108" y="175259"/>
                </a:lnTo>
                <a:lnTo>
                  <a:pt x="57912" y="21335"/>
                </a:lnTo>
                <a:close/>
              </a:path>
              <a:path w="104139" h="182879">
                <a:moveTo>
                  <a:pt x="15903" y="170687"/>
                </a:moveTo>
                <a:lnTo>
                  <a:pt x="7620" y="170687"/>
                </a:lnTo>
                <a:lnTo>
                  <a:pt x="1524" y="175259"/>
                </a:lnTo>
                <a:lnTo>
                  <a:pt x="13716" y="178307"/>
                </a:lnTo>
                <a:lnTo>
                  <a:pt x="15903" y="170687"/>
                </a:lnTo>
                <a:close/>
              </a:path>
              <a:path w="104139" h="182879">
                <a:moveTo>
                  <a:pt x="51816" y="170687"/>
                </a:moveTo>
                <a:lnTo>
                  <a:pt x="15903" y="170687"/>
                </a:lnTo>
                <a:lnTo>
                  <a:pt x="13716" y="178307"/>
                </a:lnTo>
                <a:lnTo>
                  <a:pt x="51816" y="178307"/>
                </a:lnTo>
                <a:lnTo>
                  <a:pt x="51816" y="170687"/>
                </a:lnTo>
                <a:close/>
              </a:path>
              <a:path w="104139" h="182879">
                <a:moveTo>
                  <a:pt x="51816" y="0"/>
                </a:moveTo>
                <a:lnTo>
                  <a:pt x="45720" y="21335"/>
                </a:lnTo>
                <a:lnTo>
                  <a:pt x="1524" y="175259"/>
                </a:lnTo>
                <a:lnTo>
                  <a:pt x="7620" y="170687"/>
                </a:lnTo>
                <a:lnTo>
                  <a:pt x="15903" y="170687"/>
                </a:lnTo>
                <a:lnTo>
                  <a:pt x="51816" y="45614"/>
                </a:lnTo>
                <a:lnTo>
                  <a:pt x="45720" y="24383"/>
                </a:lnTo>
                <a:lnTo>
                  <a:pt x="57912" y="21335"/>
                </a:lnTo>
                <a:lnTo>
                  <a:pt x="51816" y="0"/>
                </a:lnTo>
                <a:close/>
              </a:path>
              <a:path w="104139" h="182879">
                <a:moveTo>
                  <a:pt x="57912" y="21335"/>
                </a:moveTo>
                <a:lnTo>
                  <a:pt x="45720" y="24383"/>
                </a:lnTo>
                <a:lnTo>
                  <a:pt x="51816" y="45614"/>
                </a:lnTo>
                <a:lnTo>
                  <a:pt x="57912" y="24383"/>
                </a:lnTo>
                <a:lnTo>
                  <a:pt x="57912" y="2133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848087" y="3332975"/>
            <a:ext cx="44450" cy="12700"/>
          </a:xfrm>
          <a:custGeom>
            <a:avLst/>
            <a:gdLst/>
            <a:ahLst/>
            <a:cxnLst/>
            <a:rect l="l" t="t" r="r" b="b"/>
            <a:pathLst>
              <a:path w="44450" h="12700">
                <a:moveTo>
                  <a:pt x="0" y="6096"/>
                </a:moveTo>
                <a:lnTo>
                  <a:pt x="44195" y="6096"/>
                </a:lnTo>
              </a:path>
            </a:pathLst>
          </a:custGeom>
          <a:ln w="1346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803891" y="3185147"/>
            <a:ext cx="88900" cy="154305"/>
          </a:xfrm>
          <a:custGeom>
            <a:avLst/>
            <a:gdLst/>
            <a:ahLst/>
            <a:cxnLst/>
            <a:rect l="l" t="t" r="r" b="b"/>
            <a:pathLst>
              <a:path w="88900" h="154304">
                <a:moveTo>
                  <a:pt x="44196" y="0"/>
                </a:moveTo>
                <a:lnTo>
                  <a:pt x="0" y="153924"/>
                </a:lnTo>
                <a:lnTo>
                  <a:pt x="88391" y="153924"/>
                </a:lnTo>
                <a:lnTo>
                  <a:pt x="44196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848087" y="3339071"/>
            <a:ext cx="0" cy="58419"/>
          </a:xfrm>
          <a:custGeom>
            <a:avLst/>
            <a:gdLst/>
            <a:ahLst/>
            <a:cxnLst/>
            <a:rect l="l" t="t" r="r" b="b"/>
            <a:pathLst>
              <a:path h="58420">
                <a:moveTo>
                  <a:pt x="0" y="0"/>
                </a:moveTo>
                <a:lnTo>
                  <a:pt x="0" y="57912"/>
                </a:lnTo>
              </a:path>
            </a:pathLst>
          </a:custGeom>
          <a:ln w="13461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848087" y="3390887"/>
            <a:ext cx="1492250" cy="0"/>
          </a:xfrm>
          <a:custGeom>
            <a:avLst/>
            <a:gdLst/>
            <a:ahLst/>
            <a:cxnLst/>
            <a:rect l="l" t="t" r="r" b="b"/>
            <a:pathLst>
              <a:path w="1492250">
                <a:moveTo>
                  <a:pt x="0" y="0"/>
                </a:moveTo>
                <a:lnTo>
                  <a:pt x="1491995" y="0"/>
                </a:lnTo>
              </a:path>
            </a:pathLst>
          </a:custGeom>
          <a:ln w="1346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974579" y="4369295"/>
            <a:ext cx="104139" cy="182880"/>
          </a:xfrm>
          <a:custGeom>
            <a:avLst/>
            <a:gdLst/>
            <a:ahLst/>
            <a:cxnLst/>
            <a:rect l="l" t="t" r="r" b="b"/>
            <a:pathLst>
              <a:path w="104139" h="182879">
                <a:moveTo>
                  <a:pt x="1524" y="175260"/>
                </a:moveTo>
                <a:lnTo>
                  <a:pt x="0" y="182880"/>
                </a:lnTo>
                <a:lnTo>
                  <a:pt x="51815" y="182880"/>
                </a:lnTo>
                <a:lnTo>
                  <a:pt x="51815" y="178308"/>
                </a:lnTo>
                <a:lnTo>
                  <a:pt x="13715" y="178308"/>
                </a:lnTo>
                <a:lnTo>
                  <a:pt x="1524" y="175260"/>
                </a:lnTo>
                <a:close/>
              </a:path>
              <a:path w="104139" h="182879">
                <a:moveTo>
                  <a:pt x="57912" y="21336"/>
                </a:moveTo>
                <a:lnTo>
                  <a:pt x="57912" y="24384"/>
                </a:lnTo>
                <a:lnTo>
                  <a:pt x="51815" y="45614"/>
                </a:lnTo>
                <a:lnTo>
                  <a:pt x="89915" y="178308"/>
                </a:lnTo>
                <a:lnTo>
                  <a:pt x="96012" y="182880"/>
                </a:lnTo>
                <a:lnTo>
                  <a:pt x="103632" y="182880"/>
                </a:lnTo>
                <a:lnTo>
                  <a:pt x="102108" y="175260"/>
                </a:lnTo>
                <a:lnTo>
                  <a:pt x="57912" y="21336"/>
                </a:lnTo>
                <a:close/>
              </a:path>
              <a:path w="104139" h="182879">
                <a:moveTo>
                  <a:pt x="15903" y="170687"/>
                </a:moveTo>
                <a:lnTo>
                  <a:pt x="7620" y="170687"/>
                </a:lnTo>
                <a:lnTo>
                  <a:pt x="1524" y="175260"/>
                </a:lnTo>
                <a:lnTo>
                  <a:pt x="13715" y="178308"/>
                </a:lnTo>
                <a:lnTo>
                  <a:pt x="15903" y="170687"/>
                </a:lnTo>
                <a:close/>
              </a:path>
              <a:path w="104139" h="182879">
                <a:moveTo>
                  <a:pt x="51815" y="170687"/>
                </a:moveTo>
                <a:lnTo>
                  <a:pt x="15903" y="170687"/>
                </a:lnTo>
                <a:lnTo>
                  <a:pt x="13715" y="178308"/>
                </a:lnTo>
                <a:lnTo>
                  <a:pt x="51815" y="178308"/>
                </a:lnTo>
                <a:lnTo>
                  <a:pt x="51815" y="170687"/>
                </a:lnTo>
                <a:close/>
              </a:path>
              <a:path w="104139" h="182879">
                <a:moveTo>
                  <a:pt x="51815" y="0"/>
                </a:moveTo>
                <a:lnTo>
                  <a:pt x="45720" y="21336"/>
                </a:lnTo>
                <a:lnTo>
                  <a:pt x="1524" y="175260"/>
                </a:lnTo>
                <a:lnTo>
                  <a:pt x="7620" y="170687"/>
                </a:lnTo>
                <a:lnTo>
                  <a:pt x="15903" y="170687"/>
                </a:lnTo>
                <a:lnTo>
                  <a:pt x="51815" y="45614"/>
                </a:lnTo>
                <a:lnTo>
                  <a:pt x="45720" y="24384"/>
                </a:lnTo>
                <a:lnTo>
                  <a:pt x="57912" y="21336"/>
                </a:lnTo>
                <a:lnTo>
                  <a:pt x="51815" y="0"/>
                </a:lnTo>
                <a:close/>
              </a:path>
              <a:path w="104139" h="182879">
                <a:moveTo>
                  <a:pt x="57912" y="21336"/>
                </a:moveTo>
                <a:lnTo>
                  <a:pt x="45720" y="24384"/>
                </a:lnTo>
                <a:lnTo>
                  <a:pt x="51815" y="45614"/>
                </a:lnTo>
                <a:lnTo>
                  <a:pt x="57912" y="24384"/>
                </a:lnTo>
                <a:lnTo>
                  <a:pt x="57912" y="2133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026395" y="4539983"/>
            <a:ext cx="44450" cy="12700"/>
          </a:xfrm>
          <a:custGeom>
            <a:avLst/>
            <a:gdLst/>
            <a:ahLst/>
            <a:cxnLst/>
            <a:rect l="l" t="t" r="r" b="b"/>
            <a:pathLst>
              <a:path w="44450" h="12700">
                <a:moveTo>
                  <a:pt x="0" y="6096"/>
                </a:moveTo>
                <a:lnTo>
                  <a:pt x="44196" y="6096"/>
                </a:lnTo>
              </a:path>
            </a:pathLst>
          </a:custGeom>
          <a:ln w="1346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982199" y="4392155"/>
            <a:ext cx="88900" cy="154305"/>
          </a:xfrm>
          <a:custGeom>
            <a:avLst/>
            <a:gdLst/>
            <a:ahLst/>
            <a:cxnLst/>
            <a:rect l="l" t="t" r="r" b="b"/>
            <a:pathLst>
              <a:path w="88900" h="154304">
                <a:moveTo>
                  <a:pt x="44195" y="0"/>
                </a:moveTo>
                <a:lnTo>
                  <a:pt x="0" y="153924"/>
                </a:lnTo>
                <a:lnTo>
                  <a:pt x="88391" y="153924"/>
                </a:lnTo>
                <a:lnTo>
                  <a:pt x="44195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026395" y="4546079"/>
            <a:ext cx="0" cy="58419"/>
          </a:xfrm>
          <a:custGeom>
            <a:avLst/>
            <a:gdLst/>
            <a:ahLst/>
            <a:cxnLst/>
            <a:rect l="l" t="t" r="r" b="b"/>
            <a:pathLst>
              <a:path h="58420">
                <a:moveTo>
                  <a:pt x="0" y="0"/>
                </a:moveTo>
                <a:lnTo>
                  <a:pt x="0" y="57912"/>
                </a:lnTo>
              </a:path>
            </a:pathLst>
          </a:custGeom>
          <a:ln w="13461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026395" y="4597895"/>
            <a:ext cx="1492250" cy="0"/>
          </a:xfrm>
          <a:custGeom>
            <a:avLst/>
            <a:gdLst/>
            <a:ahLst/>
            <a:cxnLst/>
            <a:rect l="l" t="t" r="r" b="b"/>
            <a:pathLst>
              <a:path w="1492250">
                <a:moveTo>
                  <a:pt x="0" y="0"/>
                </a:moveTo>
                <a:lnTo>
                  <a:pt x="1491996" y="0"/>
                </a:lnTo>
              </a:path>
            </a:pathLst>
          </a:custGeom>
          <a:ln w="13461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605771" y="4355579"/>
            <a:ext cx="104139" cy="182880"/>
          </a:xfrm>
          <a:custGeom>
            <a:avLst/>
            <a:gdLst/>
            <a:ahLst/>
            <a:cxnLst/>
            <a:rect l="l" t="t" r="r" b="b"/>
            <a:pathLst>
              <a:path w="104139" h="182879">
                <a:moveTo>
                  <a:pt x="1524" y="175260"/>
                </a:moveTo>
                <a:lnTo>
                  <a:pt x="0" y="182879"/>
                </a:lnTo>
                <a:lnTo>
                  <a:pt x="51816" y="182879"/>
                </a:lnTo>
                <a:lnTo>
                  <a:pt x="51816" y="178308"/>
                </a:lnTo>
                <a:lnTo>
                  <a:pt x="13716" y="178308"/>
                </a:lnTo>
                <a:lnTo>
                  <a:pt x="1524" y="175260"/>
                </a:lnTo>
                <a:close/>
              </a:path>
              <a:path w="104139" h="182879">
                <a:moveTo>
                  <a:pt x="57912" y="21336"/>
                </a:moveTo>
                <a:lnTo>
                  <a:pt x="57912" y="24384"/>
                </a:lnTo>
                <a:lnTo>
                  <a:pt x="51816" y="45614"/>
                </a:lnTo>
                <a:lnTo>
                  <a:pt x="89916" y="178308"/>
                </a:lnTo>
                <a:lnTo>
                  <a:pt x="96012" y="182879"/>
                </a:lnTo>
                <a:lnTo>
                  <a:pt x="103632" y="182879"/>
                </a:lnTo>
                <a:lnTo>
                  <a:pt x="102108" y="175260"/>
                </a:lnTo>
                <a:lnTo>
                  <a:pt x="57912" y="21336"/>
                </a:lnTo>
                <a:close/>
              </a:path>
              <a:path w="104139" h="182879">
                <a:moveTo>
                  <a:pt x="15903" y="170687"/>
                </a:moveTo>
                <a:lnTo>
                  <a:pt x="7620" y="170687"/>
                </a:lnTo>
                <a:lnTo>
                  <a:pt x="1524" y="175260"/>
                </a:lnTo>
                <a:lnTo>
                  <a:pt x="13716" y="178308"/>
                </a:lnTo>
                <a:lnTo>
                  <a:pt x="15903" y="170687"/>
                </a:lnTo>
                <a:close/>
              </a:path>
              <a:path w="104139" h="182879">
                <a:moveTo>
                  <a:pt x="51816" y="170687"/>
                </a:moveTo>
                <a:lnTo>
                  <a:pt x="15903" y="170687"/>
                </a:lnTo>
                <a:lnTo>
                  <a:pt x="13716" y="178308"/>
                </a:lnTo>
                <a:lnTo>
                  <a:pt x="51816" y="178308"/>
                </a:lnTo>
                <a:lnTo>
                  <a:pt x="51816" y="170687"/>
                </a:lnTo>
                <a:close/>
              </a:path>
              <a:path w="104139" h="182879">
                <a:moveTo>
                  <a:pt x="51816" y="0"/>
                </a:moveTo>
                <a:lnTo>
                  <a:pt x="45720" y="21336"/>
                </a:lnTo>
                <a:lnTo>
                  <a:pt x="1524" y="175260"/>
                </a:lnTo>
                <a:lnTo>
                  <a:pt x="7620" y="170687"/>
                </a:lnTo>
                <a:lnTo>
                  <a:pt x="15903" y="170687"/>
                </a:lnTo>
                <a:lnTo>
                  <a:pt x="51816" y="45614"/>
                </a:lnTo>
                <a:lnTo>
                  <a:pt x="45720" y="24384"/>
                </a:lnTo>
                <a:lnTo>
                  <a:pt x="57912" y="21336"/>
                </a:lnTo>
                <a:lnTo>
                  <a:pt x="51816" y="0"/>
                </a:lnTo>
                <a:close/>
              </a:path>
              <a:path w="104139" h="182879">
                <a:moveTo>
                  <a:pt x="57912" y="21336"/>
                </a:moveTo>
                <a:lnTo>
                  <a:pt x="45720" y="24384"/>
                </a:lnTo>
                <a:lnTo>
                  <a:pt x="51816" y="45614"/>
                </a:lnTo>
                <a:lnTo>
                  <a:pt x="57912" y="24384"/>
                </a:lnTo>
                <a:lnTo>
                  <a:pt x="57912" y="2133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657587" y="4526267"/>
            <a:ext cx="44450" cy="12700"/>
          </a:xfrm>
          <a:custGeom>
            <a:avLst/>
            <a:gdLst/>
            <a:ahLst/>
            <a:cxnLst/>
            <a:rect l="l" t="t" r="r" b="b"/>
            <a:pathLst>
              <a:path w="44450" h="12700">
                <a:moveTo>
                  <a:pt x="0" y="6096"/>
                </a:moveTo>
                <a:lnTo>
                  <a:pt x="44195" y="6096"/>
                </a:lnTo>
              </a:path>
            </a:pathLst>
          </a:custGeom>
          <a:ln w="13461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613391" y="4378439"/>
            <a:ext cx="88900" cy="154305"/>
          </a:xfrm>
          <a:custGeom>
            <a:avLst/>
            <a:gdLst/>
            <a:ahLst/>
            <a:cxnLst/>
            <a:rect l="l" t="t" r="r" b="b"/>
            <a:pathLst>
              <a:path w="88900" h="154304">
                <a:moveTo>
                  <a:pt x="44196" y="0"/>
                </a:moveTo>
                <a:lnTo>
                  <a:pt x="0" y="153924"/>
                </a:lnTo>
                <a:lnTo>
                  <a:pt x="88391" y="153924"/>
                </a:lnTo>
                <a:lnTo>
                  <a:pt x="44196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657587" y="4532363"/>
            <a:ext cx="0" cy="300355"/>
          </a:xfrm>
          <a:custGeom>
            <a:avLst/>
            <a:gdLst/>
            <a:ahLst/>
            <a:cxnLst/>
            <a:rect l="l" t="t" r="r" b="b"/>
            <a:pathLst>
              <a:path h="300354">
                <a:moveTo>
                  <a:pt x="0" y="0"/>
                </a:moveTo>
                <a:lnTo>
                  <a:pt x="0" y="300227"/>
                </a:lnTo>
              </a:path>
            </a:pathLst>
          </a:custGeom>
          <a:ln w="13461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657587" y="4826495"/>
            <a:ext cx="1480185" cy="0"/>
          </a:xfrm>
          <a:custGeom>
            <a:avLst/>
            <a:gdLst/>
            <a:ahLst/>
            <a:cxnLst/>
            <a:rect l="l" t="t" r="r" b="b"/>
            <a:pathLst>
              <a:path w="1480185">
                <a:moveTo>
                  <a:pt x="0" y="0"/>
                </a:moveTo>
                <a:lnTo>
                  <a:pt x="1479803" y="0"/>
                </a:lnTo>
              </a:path>
            </a:pathLst>
          </a:custGeom>
          <a:ln w="13461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262871" y="4355579"/>
            <a:ext cx="104139" cy="182880"/>
          </a:xfrm>
          <a:custGeom>
            <a:avLst/>
            <a:gdLst/>
            <a:ahLst/>
            <a:cxnLst/>
            <a:rect l="l" t="t" r="r" b="b"/>
            <a:pathLst>
              <a:path w="104139" h="182879">
                <a:moveTo>
                  <a:pt x="1524" y="175260"/>
                </a:moveTo>
                <a:lnTo>
                  <a:pt x="0" y="182879"/>
                </a:lnTo>
                <a:lnTo>
                  <a:pt x="51816" y="182879"/>
                </a:lnTo>
                <a:lnTo>
                  <a:pt x="51816" y="178308"/>
                </a:lnTo>
                <a:lnTo>
                  <a:pt x="13716" y="178308"/>
                </a:lnTo>
                <a:lnTo>
                  <a:pt x="1524" y="175260"/>
                </a:lnTo>
                <a:close/>
              </a:path>
              <a:path w="104139" h="182879">
                <a:moveTo>
                  <a:pt x="57912" y="21336"/>
                </a:moveTo>
                <a:lnTo>
                  <a:pt x="57912" y="24384"/>
                </a:lnTo>
                <a:lnTo>
                  <a:pt x="51816" y="45614"/>
                </a:lnTo>
                <a:lnTo>
                  <a:pt x="89916" y="178308"/>
                </a:lnTo>
                <a:lnTo>
                  <a:pt x="96012" y="182879"/>
                </a:lnTo>
                <a:lnTo>
                  <a:pt x="103632" y="182879"/>
                </a:lnTo>
                <a:lnTo>
                  <a:pt x="102108" y="175260"/>
                </a:lnTo>
                <a:lnTo>
                  <a:pt x="57912" y="21336"/>
                </a:lnTo>
                <a:close/>
              </a:path>
              <a:path w="104139" h="182879">
                <a:moveTo>
                  <a:pt x="15903" y="170687"/>
                </a:moveTo>
                <a:lnTo>
                  <a:pt x="7620" y="170687"/>
                </a:lnTo>
                <a:lnTo>
                  <a:pt x="1524" y="175260"/>
                </a:lnTo>
                <a:lnTo>
                  <a:pt x="13716" y="178308"/>
                </a:lnTo>
                <a:lnTo>
                  <a:pt x="15903" y="170687"/>
                </a:lnTo>
                <a:close/>
              </a:path>
              <a:path w="104139" h="182879">
                <a:moveTo>
                  <a:pt x="51816" y="170687"/>
                </a:moveTo>
                <a:lnTo>
                  <a:pt x="15903" y="170687"/>
                </a:lnTo>
                <a:lnTo>
                  <a:pt x="13716" y="178308"/>
                </a:lnTo>
                <a:lnTo>
                  <a:pt x="51816" y="178308"/>
                </a:lnTo>
                <a:lnTo>
                  <a:pt x="51816" y="170687"/>
                </a:lnTo>
                <a:close/>
              </a:path>
              <a:path w="104139" h="182879">
                <a:moveTo>
                  <a:pt x="51816" y="0"/>
                </a:moveTo>
                <a:lnTo>
                  <a:pt x="45720" y="21336"/>
                </a:lnTo>
                <a:lnTo>
                  <a:pt x="1524" y="175260"/>
                </a:lnTo>
                <a:lnTo>
                  <a:pt x="7620" y="170687"/>
                </a:lnTo>
                <a:lnTo>
                  <a:pt x="15903" y="170687"/>
                </a:lnTo>
                <a:lnTo>
                  <a:pt x="51816" y="45614"/>
                </a:lnTo>
                <a:lnTo>
                  <a:pt x="45720" y="24384"/>
                </a:lnTo>
                <a:lnTo>
                  <a:pt x="57912" y="21336"/>
                </a:lnTo>
                <a:lnTo>
                  <a:pt x="51816" y="0"/>
                </a:lnTo>
                <a:close/>
              </a:path>
              <a:path w="104139" h="182879">
                <a:moveTo>
                  <a:pt x="57912" y="21336"/>
                </a:moveTo>
                <a:lnTo>
                  <a:pt x="45720" y="24384"/>
                </a:lnTo>
                <a:lnTo>
                  <a:pt x="51816" y="45614"/>
                </a:lnTo>
                <a:lnTo>
                  <a:pt x="57912" y="24384"/>
                </a:lnTo>
                <a:lnTo>
                  <a:pt x="57912" y="2133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314687" y="4526267"/>
            <a:ext cx="44450" cy="12700"/>
          </a:xfrm>
          <a:custGeom>
            <a:avLst/>
            <a:gdLst/>
            <a:ahLst/>
            <a:cxnLst/>
            <a:rect l="l" t="t" r="r" b="b"/>
            <a:pathLst>
              <a:path w="44450" h="12700">
                <a:moveTo>
                  <a:pt x="0" y="6096"/>
                </a:moveTo>
                <a:lnTo>
                  <a:pt x="44195" y="6096"/>
                </a:lnTo>
              </a:path>
            </a:pathLst>
          </a:custGeom>
          <a:ln w="13461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270491" y="4378439"/>
            <a:ext cx="88900" cy="154305"/>
          </a:xfrm>
          <a:custGeom>
            <a:avLst/>
            <a:gdLst/>
            <a:ahLst/>
            <a:cxnLst/>
            <a:rect l="l" t="t" r="r" b="b"/>
            <a:pathLst>
              <a:path w="88900" h="154304">
                <a:moveTo>
                  <a:pt x="44196" y="0"/>
                </a:moveTo>
                <a:lnTo>
                  <a:pt x="0" y="153924"/>
                </a:lnTo>
                <a:lnTo>
                  <a:pt x="88391" y="153924"/>
                </a:lnTo>
                <a:lnTo>
                  <a:pt x="44196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314687" y="4532363"/>
            <a:ext cx="0" cy="553720"/>
          </a:xfrm>
          <a:custGeom>
            <a:avLst/>
            <a:gdLst/>
            <a:ahLst/>
            <a:cxnLst/>
            <a:rect l="l" t="t" r="r" b="b"/>
            <a:pathLst>
              <a:path h="553720">
                <a:moveTo>
                  <a:pt x="0" y="0"/>
                </a:moveTo>
                <a:lnTo>
                  <a:pt x="0" y="553212"/>
                </a:lnTo>
              </a:path>
            </a:pathLst>
          </a:custGeom>
          <a:ln w="13461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314687" y="5079479"/>
            <a:ext cx="1466215" cy="0"/>
          </a:xfrm>
          <a:custGeom>
            <a:avLst/>
            <a:gdLst/>
            <a:ahLst/>
            <a:cxnLst/>
            <a:rect l="l" t="t" r="r" b="b"/>
            <a:pathLst>
              <a:path w="1466214">
                <a:moveTo>
                  <a:pt x="0" y="0"/>
                </a:moveTo>
                <a:lnTo>
                  <a:pt x="1466088" y="0"/>
                </a:lnTo>
              </a:path>
            </a:pathLst>
          </a:custGeom>
          <a:ln w="1346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4673587" y="3237760"/>
            <a:ext cx="2119630" cy="19932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marR="841375" indent="342900">
              <a:lnSpc>
                <a:spcPct val="75000"/>
              </a:lnSpc>
            </a:pPr>
            <a:r>
              <a:rPr sz="2000" b="1" spc="-15" dirty="0">
                <a:latin typeface="Courier"/>
                <a:cs typeface="Courier"/>
              </a:rPr>
              <a:t>int float</a:t>
            </a:r>
            <a:endParaRPr sz="2000">
              <a:latin typeface="Courier"/>
              <a:cs typeface="Courier"/>
            </a:endParaRPr>
          </a:p>
          <a:p>
            <a:pPr marL="12700">
              <a:lnSpc>
                <a:spcPts val="1800"/>
              </a:lnSpc>
            </a:pPr>
            <a:r>
              <a:rPr sz="2000" b="1" spc="-15" dirty="0">
                <a:latin typeface="Courier"/>
                <a:cs typeface="Courier"/>
              </a:rPr>
              <a:t>float</a:t>
            </a:r>
            <a:endParaRPr sz="2000">
              <a:latin typeface="Courier"/>
              <a:cs typeface="Courier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900">
              <a:latin typeface="Times New Roman"/>
              <a:cs typeface="Times New Roman"/>
            </a:endParaRPr>
          </a:p>
          <a:p>
            <a:pPr marL="583565" marR="5080" indent="457200">
              <a:lnSpc>
                <a:spcPct val="75000"/>
              </a:lnSpc>
            </a:pPr>
            <a:r>
              <a:rPr sz="2000" b="1" spc="-15" dirty="0">
                <a:latin typeface="Courier"/>
                <a:cs typeface="Courier"/>
              </a:rPr>
              <a:t>int undecla</a:t>
            </a:r>
            <a:r>
              <a:rPr sz="2000" b="1" spc="-25" dirty="0">
                <a:latin typeface="Courier"/>
                <a:cs typeface="Courier"/>
              </a:rPr>
              <a:t>r</a:t>
            </a:r>
            <a:r>
              <a:rPr sz="2000" b="1" spc="-15" dirty="0">
                <a:latin typeface="Courier"/>
                <a:cs typeface="Courier"/>
              </a:rPr>
              <a:t>ed</a:t>
            </a:r>
            <a:endParaRPr sz="2000">
              <a:latin typeface="Courier"/>
              <a:cs typeface="Courier"/>
            </a:endParaRPr>
          </a:p>
          <a:p>
            <a:pPr marL="355600">
              <a:lnSpc>
                <a:spcPts val="1800"/>
              </a:lnSpc>
            </a:pPr>
            <a:r>
              <a:rPr sz="2000" b="1" spc="-15" dirty="0">
                <a:latin typeface="Courier"/>
                <a:cs typeface="Courier"/>
              </a:rPr>
              <a:t>int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37" name="object 3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38" name="object 3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44</a:t>
            </a:fld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B</a:t>
            </a:r>
            <a:r>
              <a:rPr spc="-15" dirty="0">
                <a:solidFill>
                  <a:srgbClr val="FF0000"/>
                </a:solidFill>
              </a:rPr>
              <a:t>l</a:t>
            </a:r>
            <a:r>
              <a:rPr spc="-5" dirty="0">
                <a:solidFill>
                  <a:srgbClr val="FF0000"/>
                </a:solidFill>
              </a:rPr>
              <a:t>o</a:t>
            </a:r>
            <a:r>
              <a:rPr spc="-25" dirty="0">
                <a:solidFill>
                  <a:srgbClr val="FF0000"/>
                </a:solidFill>
              </a:rPr>
              <a:t>c</a:t>
            </a:r>
            <a:r>
              <a:rPr dirty="0">
                <a:solidFill>
                  <a:srgbClr val="FF0000"/>
                </a:solidFill>
              </a:rPr>
              <a:t>k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170" dirty="0">
                <a:solidFill>
                  <a:srgbClr val="FF0000"/>
                </a:solidFill>
              </a:rPr>
              <a:t>S</a:t>
            </a:r>
            <a:r>
              <a:rPr spc="-15" dirty="0">
                <a:solidFill>
                  <a:srgbClr val="FF0000"/>
                </a:solidFill>
              </a:rPr>
              <a:t>t</a:t>
            </a:r>
            <a:r>
              <a:rPr spc="-25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u</a:t>
            </a:r>
            <a:r>
              <a:rPr spc="-25" dirty="0">
                <a:solidFill>
                  <a:srgbClr val="FF0000"/>
                </a:solidFill>
              </a:rPr>
              <a:t>c</a:t>
            </a:r>
            <a:r>
              <a:rPr spc="-5" dirty="0">
                <a:solidFill>
                  <a:srgbClr val="FF0000"/>
                </a:solidFill>
              </a:rPr>
              <a:t>tu</a:t>
            </a:r>
            <a:r>
              <a:rPr spc="-85" dirty="0">
                <a:solidFill>
                  <a:srgbClr val="FF0000"/>
                </a:solidFill>
              </a:rPr>
              <a:t>r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Con</a:t>
            </a:r>
            <a:r>
              <a:rPr spc="-25" dirty="0">
                <a:solidFill>
                  <a:srgbClr val="FF0000"/>
                </a:solidFill>
              </a:rPr>
              <a:t>ce</a:t>
            </a:r>
            <a:r>
              <a:rPr spc="-5" dirty="0">
                <a:solidFill>
                  <a:srgbClr val="FF0000"/>
                </a:solidFill>
              </a:rPr>
              <a:t>pt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45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01688" y="1680687"/>
            <a:ext cx="5882005" cy="4196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SzPct val="66666"/>
              <a:buFont typeface="Courier"/>
              <a:buChar char="•"/>
              <a:tabLst>
                <a:tab pos="241300" algn="l"/>
              </a:tabLst>
            </a:pPr>
            <a:r>
              <a:rPr sz="2400" dirty="0">
                <a:latin typeface="Lucida Sans"/>
                <a:cs typeface="Lucida Sans"/>
              </a:rPr>
              <a:t>Nested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Visibility</a:t>
            </a:r>
            <a:endParaRPr sz="2400" dirty="0">
              <a:latin typeface="Lucida Sans"/>
              <a:cs typeface="Lucida Sans"/>
            </a:endParaRPr>
          </a:p>
          <a:p>
            <a:pPr marL="469900" marR="22860">
              <a:lnSpc>
                <a:spcPts val="3000"/>
              </a:lnSpc>
              <a:spcBef>
                <a:spcPts val="980"/>
              </a:spcBef>
            </a:pPr>
            <a:r>
              <a:rPr sz="2800" spc="-20" dirty="0">
                <a:latin typeface="Lucida Sans"/>
                <a:cs typeface="Lucida Sans"/>
              </a:rPr>
              <a:t>No</a:t>
            </a:r>
            <a:r>
              <a:rPr sz="2800" spc="-7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access</a:t>
            </a:r>
            <a:r>
              <a:rPr sz="2800" spc="-6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spc="-7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identifiers</a:t>
            </a:r>
            <a:r>
              <a:rPr sz="2800" spc="-7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outside their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scope.</a:t>
            </a:r>
            <a:endParaRPr sz="2800" dirty="0">
              <a:latin typeface="Lucida Sans"/>
              <a:cs typeface="Lucida Sans"/>
            </a:endParaRPr>
          </a:p>
          <a:p>
            <a:pPr marL="241300" indent="-228600">
              <a:lnSpc>
                <a:spcPct val="100000"/>
              </a:lnSpc>
              <a:spcBef>
                <a:spcPts val="635"/>
              </a:spcBef>
              <a:buSzPct val="66666"/>
              <a:buFont typeface="Courier"/>
              <a:buChar char="•"/>
              <a:tabLst>
                <a:tab pos="241300" algn="l"/>
              </a:tabLst>
            </a:pPr>
            <a:r>
              <a:rPr sz="2400" dirty="0">
                <a:latin typeface="Lucida Sans"/>
                <a:cs typeface="Lucida Sans"/>
              </a:rPr>
              <a:t>Nearest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Dec</a:t>
            </a:r>
            <a:r>
              <a:rPr sz="2400" spc="-15" dirty="0">
                <a:latin typeface="Lucida Sans"/>
                <a:cs typeface="Lucida Sans"/>
              </a:rPr>
              <a:t>l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at</a:t>
            </a:r>
            <a:r>
              <a:rPr sz="2400" spc="-15" dirty="0">
                <a:latin typeface="Lucida Sans"/>
                <a:cs typeface="Lucida Sans"/>
              </a:rPr>
              <a:t>ion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Appl</a:t>
            </a:r>
            <a:r>
              <a:rPr sz="2400" spc="-15" dirty="0">
                <a:latin typeface="Lucida Sans"/>
                <a:cs typeface="Lucida Sans"/>
              </a:rPr>
              <a:t>i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s</a:t>
            </a:r>
            <a:endParaRPr sz="2400" dirty="0">
              <a:latin typeface="Lucida Sans"/>
              <a:cs typeface="Lucida Sans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800" spc="-20" dirty="0">
                <a:latin typeface="Lucida Sans"/>
                <a:cs typeface="Lucida Sans"/>
              </a:rPr>
              <a:t>Using </a:t>
            </a:r>
            <a:r>
              <a:rPr sz="2800" spc="-15" dirty="0">
                <a:latin typeface="Lucida Sans"/>
                <a:cs typeface="Lucida Sans"/>
              </a:rPr>
              <a:t>static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nesting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o</a:t>
            </a:r>
            <a:r>
              <a:rPr sz="2800" spc="-15" dirty="0">
                <a:latin typeface="Lucida Sans"/>
                <a:cs typeface="Lucida Sans"/>
              </a:rPr>
              <a:t>f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scopes.</a:t>
            </a:r>
            <a:endParaRPr sz="2800" dirty="0">
              <a:latin typeface="Lucida Sans"/>
              <a:cs typeface="Lucida Sans"/>
            </a:endParaRPr>
          </a:p>
          <a:p>
            <a:pPr marL="241300" marR="5080" indent="-228600">
              <a:lnSpc>
                <a:spcPts val="2700"/>
              </a:lnSpc>
              <a:spcBef>
                <a:spcPts val="915"/>
              </a:spcBef>
              <a:buSzPct val="66666"/>
              <a:buFont typeface="Courier"/>
              <a:buChar char="•"/>
              <a:tabLst>
                <a:tab pos="241300" algn="l"/>
              </a:tabLst>
            </a:pPr>
            <a:r>
              <a:rPr sz="2400" spc="-5" dirty="0">
                <a:latin typeface="Lucida Sans"/>
                <a:cs typeface="Lucida Sans"/>
              </a:rPr>
              <a:t>Aut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matic</a:t>
            </a:r>
            <a:r>
              <a:rPr sz="2400" spc="-8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Allocatio</a:t>
            </a: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-8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7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Deallocation 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 Locals</a:t>
            </a:r>
            <a:endParaRPr sz="2400" dirty="0">
              <a:latin typeface="Lucida Sans"/>
              <a:cs typeface="Lucida Sans"/>
            </a:endParaRPr>
          </a:p>
          <a:p>
            <a:pPr marL="469900" marR="455930">
              <a:lnSpc>
                <a:spcPts val="3000"/>
              </a:lnSpc>
              <a:spcBef>
                <a:spcPts val="925"/>
              </a:spcBef>
            </a:pPr>
            <a:r>
              <a:rPr sz="2800" spc="-15" dirty="0">
                <a:latin typeface="Lucida Sans"/>
                <a:cs typeface="Lucida Sans"/>
              </a:rPr>
              <a:t>Li</a:t>
            </a:r>
            <a:r>
              <a:rPr sz="2800" spc="-25" dirty="0">
                <a:latin typeface="Lucida Sans"/>
                <a:cs typeface="Lucida Sans"/>
              </a:rPr>
              <a:t>f</a:t>
            </a:r>
            <a:r>
              <a:rPr sz="2800" spc="-15" dirty="0">
                <a:latin typeface="Lucida Sans"/>
                <a:cs typeface="Lucida Sans"/>
              </a:rPr>
              <a:t>eti</a:t>
            </a:r>
            <a:r>
              <a:rPr sz="2800" spc="-25" dirty="0">
                <a:latin typeface="Lucida Sans"/>
                <a:cs typeface="Lucida Sans"/>
              </a:rPr>
              <a:t>m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of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30" dirty="0">
                <a:latin typeface="Lucida Sans"/>
                <a:cs typeface="Lucida Sans"/>
              </a:rPr>
              <a:t>d</a:t>
            </a:r>
            <a:r>
              <a:rPr sz="2800" spc="-15" dirty="0">
                <a:latin typeface="Lucida Sans"/>
                <a:cs typeface="Lucida Sans"/>
              </a:rPr>
              <a:t>ata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obje</a:t>
            </a:r>
            <a:r>
              <a:rPr sz="2800" spc="-20" dirty="0">
                <a:latin typeface="Lucida Sans"/>
                <a:cs typeface="Lucida Sans"/>
              </a:rPr>
              <a:t>c</a:t>
            </a:r>
            <a:r>
              <a:rPr sz="2800" spc="-10" dirty="0">
                <a:latin typeface="Lucida Sans"/>
                <a:cs typeface="Lucida Sans"/>
              </a:rPr>
              <a:t>t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spc="-20" dirty="0">
                <a:latin typeface="Lucida Sans"/>
                <a:cs typeface="Lucida Sans"/>
              </a:rPr>
              <a:t> bound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scope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of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 Identifiers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that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denot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them.</a:t>
            </a:r>
            <a:endParaRPr sz="28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I</a:t>
            </a:r>
            <a:r>
              <a:rPr dirty="0">
                <a:solidFill>
                  <a:srgbClr val="FF0000"/>
                </a:solidFill>
              </a:rPr>
              <a:t>s</a:t>
            </a:r>
            <a:r>
              <a:rPr spc="-5" dirty="0">
                <a:solidFill>
                  <a:srgbClr val="FF0000"/>
                </a:solidFill>
              </a:rPr>
              <a:t> Cas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10"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S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gn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f</a:t>
            </a:r>
            <a:r>
              <a:rPr spc="-20" dirty="0">
                <a:solidFill>
                  <a:srgbClr val="FF0000"/>
                </a:solidFill>
              </a:rPr>
              <a:t>ic</a:t>
            </a:r>
            <a:r>
              <a:rPr spc="-5" dirty="0">
                <a:solidFill>
                  <a:srgbClr val="FF0000"/>
                </a:solidFill>
              </a:rPr>
              <a:t>ant</a:t>
            </a:r>
            <a:r>
              <a:rPr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46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58883" y="1672931"/>
            <a:ext cx="5488305" cy="6778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12395">
              <a:lnSpc>
                <a:spcPts val="3000"/>
              </a:lnSpc>
            </a:pPr>
            <a:r>
              <a:rPr sz="2800" spc="-15" dirty="0">
                <a:latin typeface="Lucida Sans"/>
                <a:cs typeface="Lucida Sans"/>
              </a:rPr>
              <a:t>In </a:t>
            </a:r>
            <a:r>
              <a:rPr sz="2800" spc="-20" dirty="0">
                <a:latin typeface="Lucida Sans"/>
                <a:cs typeface="Lucida Sans"/>
              </a:rPr>
              <a:t>some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languages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(C,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C+</a:t>
            </a:r>
            <a:r>
              <a:rPr sz="2800" spc="-43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+</a:t>
            </a:r>
            <a:r>
              <a:rPr sz="2800" spc="-430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,</a:t>
            </a:r>
            <a:r>
              <a:rPr sz="2800" spc="-15" dirty="0">
                <a:latin typeface="Lucida Sans"/>
                <a:cs typeface="Lucida Sans"/>
              </a:rPr>
              <a:t> Java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an</a:t>
            </a:r>
            <a:r>
              <a:rPr sz="2800" spc="-20" dirty="0">
                <a:latin typeface="Lucida Sans"/>
                <a:cs typeface="Lucida Sans"/>
              </a:rPr>
              <a:t>d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many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o</a:t>
            </a:r>
            <a:r>
              <a:rPr sz="2800" spc="-10" dirty="0">
                <a:latin typeface="Lucida Sans"/>
                <a:cs typeface="Lucida Sans"/>
              </a:rPr>
              <a:t>t</a:t>
            </a:r>
            <a:r>
              <a:rPr sz="2800" spc="-15" dirty="0">
                <a:latin typeface="Lucida Sans"/>
                <a:cs typeface="Lucida Sans"/>
              </a:rPr>
              <a:t>hers)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c</a:t>
            </a:r>
            <a:r>
              <a:rPr sz="2800" spc="-20" dirty="0">
                <a:latin typeface="Lucida Sans"/>
                <a:cs typeface="Lucida Sans"/>
              </a:rPr>
              <a:t>ase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950" i="1" spc="-30" dirty="0">
                <a:latin typeface="Lucida Sans"/>
                <a:cs typeface="Lucida Sans"/>
              </a:rPr>
              <a:t>is </a:t>
            </a:r>
            <a:r>
              <a:rPr sz="2800" spc="-15" dirty="0">
                <a:latin typeface="Lucida Sans"/>
                <a:cs typeface="Lucida Sans"/>
              </a:rPr>
              <a:t>significant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in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identifiers.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This</a:t>
            </a:r>
            <a:r>
              <a:rPr sz="2800" spc="-1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means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a</a:t>
            </a:r>
            <a:r>
              <a:rPr sz="2400" b="1" dirty="0">
                <a:latin typeface="Courier"/>
                <a:cs typeface="Courier"/>
              </a:rPr>
              <a:t>a</a:t>
            </a:r>
            <a:r>
              <a:rPr sz="2400" b="1" spc="-555" dirty="0">
                <a:latin typeface="Courier"/>
                <a:cs typeface="Courier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a</a:t>
            </a:r>
            <a:r>
              <a:rPr sz="2800" spc="-20" dirty="0">
                <a:latin typeface="Lucida Sans"/>
                <a:cs typeface="Lucida Sans"/>
              </a:rPr>
              <a:t>nd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A</a:t>
            </a:r>
            <a:r>
              <a:rPr sz="2400" b="1" dirty="0">
                <a:latin typeface="Courier"/>
                <a:cs typeface="Courier"/>
              </a:rPr>
              <a:t>A</a:t>
            </a:r>
            <a:r>
              <a:rPr sz="2400" b="1" spc="-555" dirty="0">
                <a:latin typeface="Courier"/>
                <a:cs typeface="Courier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re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i="1" spc="-25" dirty="0">
                <a:latin typeface="Lucida Sans"/>
                <a:cs typeface="Lucida Sans"/>
              </a:rPr>
              <a:t>d</a:t>
            </a:r>
            <a:r>
              <a:rPr sz="2800" i="1" spc="-15" dirty="0">
                <a:latin typeface="Lucida Sans"/>
                <a:cs typeface="Lucida Sans"/>
              </a:rPr>
              <a:t>ifferent</a:t>
            </a:r>
            <a:r>
              <a:rPr sz="2800" spc="-20" dirty="0">
                <a:latin typeface="Lucida Sans"/>
                <a:cs typeface="Lucida Sans"/>
              </a:rPr>
              <a:t> symbols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that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may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have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entirely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differen</a:t>
            </a:r>
            <a:r>
              <a:rPr sz="2800" spc="-15" dirty="0">
                <a:latin typeface="Lucida Sans"/>
                <a:cs typeface="Lucida Sans"/>
              </a:rPr>
              <a:t>t</a:t>
            </a:r>
            <a:r>
              <a:rPr sz="2800" spc="2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definitions.</a:t>
            </a:r>
            <a:endParaRPr sz="2800" dirty="0">
              <a:latin typeface="Lucida Sans"/>
              <a:cs typeface="Lucida Sans"/>
            </a:endParaRPr>
          </a:p>
          <a:p>
            <a:pPr marL="12700" marR="5080">
              <a:lnSpc>
                <a:spcPts val="3000"/>
              </a:lnSpc>
              <a:spcBef>
                <a:spcPts val="900"/>
              </a:spcBef>
            </a:pPr>
            <a:r>
              <a:rPr sz="2800" spc="-15" dirty="0">
                <a:latin typeface="Lucida Sans"/>
                <a:cs typeface="Lucida Sans"/>
              </a:rPr>
              <a:t>In</a:t>
            </a:r>
            <a:r>
              <a:rPr sz="2800" spc="-21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other</a:t>
            </a:r>
            <a:r>
              <a:rPr sz="2800" spc="-2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languages</a:t>
            </a:r>
            <a:r>
              <a:rPr sz="2800" spc="-2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(Pascal,</a:t>
            </a:r>
            <a:r>
              <a:rPr sz="2800" spc="-2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Ada, Scheme, CSX)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case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950" i="1" spc="-25" dirty="0">
                <a:latin typeface="Lucida Sans"/>
                <a:cs typeface="Lucida Sans"/>
              </a:rPr>
              <a:t>i</a:t>
            </a:r>
            <a:r>
              <a:rPr sz="2950" i="1" spc="-45" dirty="0">
                <a:latin typeface="Lucida Sans"/>
                <a:cs typeface="Lucida Sans"/>
              </a:rPr>
              <a:t>s</a:t>
            </a:r>
            <a:r>
              <a:rPr sz="2950" i="1" spc="-50" dirty="0">
                <a:latin typeface="Lucida Sans"/>
                <a:cs typeface="Lucida Sans"/>
              </a:rPr>
              <a:t> </a:t>
            </a:r>
            <a:r>
              <a:rPr sz="2950" i="1" spc="-45" dirty="0">
                <a:latin typeface="Lucida Sans"/>
                <a:cs typeface="Lucida Sans"/>
              </a:rPr>
              <a:t>not</a:t>
            </a:r>
            <a:r>
              <a:rPr sz="2950" i="1" spc="-2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significant.</a:t>
            </a:r>
            <a:r>
              <a:rPr sz="2800" spc="-2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In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such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languages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a</a:t>
            </a:r>
            <a:r>
              <a:rPr sz="2400" b="1" dirty="0">
                <a:latin typeface="Courier"/>
                <a:cs typeface="Courier"/>
              </a:rPr>
              <a:t>a</a:t>
            </a:r>
            <a:r>
              <a:rPr sz="2400" b="1" spc="-565" dirty="0">
                <a:latin typeface="Courier"/>
                <a:cs typeface="Courier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and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A</a:t>
            </a:r>
            <a:r>
              <a:rPr sz="2400" b="1" dirty="0">
                <a:latin typeface="Courier"/>
                <a:cs typeface="Courier"/>
              </a:rPr>
              <a:t>A</a:t>
            </a:r>
            <a:r>
              <a:rPr sz="2400" b="1" spc="-560" dirty="0">
                <a:latin typeface="Courier"/>
                <a:cs typeface="Courier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are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two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alternative spellings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of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same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identifier.</a:t>
            </a:r>
            <a:endParaRPr sz="2800" dirty="0">
              <a:latin typeface="Lucida Sans"/>
              <a:cs typeface="Lucida Sans"/>
            </a:endParaRPr>
          </a:p>
          <a:p>
            <a:pPr marL="12700" marR="63500">
              <a:lnSpc>
                <a:spcPts val="3000"/>
              </a:lnSpc>
              <a:spcBef>
                <a:spcPts val="900"/>
              </a:spcBef>
            </a:pPr>
            <a:r>
              <a:rPr sz="2800" spc="-20" dirty="0">
                <a:latin typeface="Lucida Sans"/>
                <a:cs typeface="Lucida Sans"/>
              </a:rPr>
              <a:t>Da</a:t>
            </a:r>
            <a:r>
              <a:rPr sz="2800" spc="-10" dirty="0">
                <a:latin typeface="Lucida Sans"/>
                <a:cs typeface="Lucida Sans"/>
              </a:rPr>
              <a:t>t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229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structures</a:t>
            </a:r>
            <a:r>
              <a:rPr sz="2800" spc="-229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comm</a:t>
            </a:r>
            <a:r>
              <a:rPr sz="2800" spc="-10" dirty="0">
                <a:latin typeface="Lucida Sans"/>
                <a:cs typeface="Lucida Sans"/>
              </a:rPr>
              <a:t>o</a:t>
            </a:r>
            <a:r>
              <a:rPr sz="2800" spc="-15" dirty="0">
                <a:latin typeface="Lucida Sans"/>
                <a:cs typeface="Lucida Sans"/>
              </a:rPr>
              <a:t>nly</a:t>
            </a:r>
            <a:r>
              <a:rPr sz="2800" spc="-22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used</a:t>
            </a:r>
            <a:r>
              <a:rPr sz="2800" spc="-15" dirty="0">
                <a:latin typeface="Lucida Sans"/>
                <a:cs typeface="Lucida Sans"/>
              </a:rPr>
              <a:t> to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implement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symbol</a:t>
            </a:r>
            <a:r>
              <a:rPr sz="2800" spc="-15" dirty="0">
                <a:latin typeface="Lucida Sans"/>
                <a:cs typeface="Lucida Sans"/>
              </a:rPr>
              <a:t> tables usually tr</a:t>
            </a:r>
            <a:r>
              <a:rPr sz="2800" spc="-30" dirty="0">
                <a:latin typeface="Lucida Sans"/>
                <a:cs typeface="Lucida Sans"/>
              </a:rPr>
              <a:t>e</a:t>
            </a:r>
            <a:r>
              <a:rPr sz="2800" spc="-15" dirty="0">
                <a:latin typeface="Lucida Sans"/>
                <a:cs typeface="Lucida Sans"/>
              </a:rPr>
              <a:t>at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different</a:t>
            </a:r>
            <a:r>
              <a:rPr sz="2800" spc="1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cases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as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differen</a:t>
            </a:r>
            <a:r>
              <a:rPr sz="2800" spc="-15" dirty="0">
                <a:latin typeface="Lucida Sans"/>
                <a:cs typeface="Lucida Sans"/>
              </a:rPr>
              <a:t>t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symbols.</a:t>
            </a:r>
            <a:r>
              <a:rPr sz="2800" spc="-1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Thi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fine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whe</a:t>
            </a:r>
            <a:r>
              <a:rPr sz="2800" spc="-20" dirty="0">
                <a:latin typeface="Lucida Sans"/>
                <a:cs typeface="Lucida Sans"/>
              </a:rPr>
              <a:t>n</a:t>
            </a:r>
            <a:r>
              <a:rPr sz="2800" spc="-15" dirty="0">
                <a:latin typeface="Lucida Sans"/>
                <a:cs typeface="Lucida Sans"/>
              </a:rPr>
              <a:t> c</a:t>
            </a:r>
            <a:r>
              <a:rPr sz="2800" spc="-35" dirty="0">
                <a:latin typeface="Lucida Sans"/>
                <a:cs typeface="Lucida Sans"/>
              </a:rPr>
              <a:t>a</a:t>
            </a:r>
            <a:r>
              <a:rPr sz="2800" spc="-10" dirty="0">
                <a:latin typeface="Lucida Sans"/>
                <a:cs typeface="Lucida Sans"/>
              </a:rPr>
              <a:t>s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signific</a:t>
            </a:r>
            <a:r>
              <a:rPr sz="2800" spc="-35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nt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 lang</a:t>
            </a:r>
            <a:r>
              <a:rPr sz="2800" spc="-25" dirty="0">
                <a:latin typeface="Lucida Sans"/>
                <a:cs typeface="Lucida Sans"/>
              </a:rPr>
              <a:t>u</a:t>
            </a:r>
            <a:r>
              <a:rPr sz="2800" spc="-15" dirty="0">
                <a:latin typeface="Lucida Sans"/>
                <a:cs typeface="Lucida Sans"/>
              </a:rPr>
              <a:t>age.</a:t>
            </a:r>
            <a:r>
              <a:rPr sz="2800" spc="-5" dirty="0">
                <a:latin typeface="Lucida Sans"/>
                <a:cs typeface="Lucida Sans"/>
              </a:rPr>
              <a:t> </a:t>
            </a:r>
            <a:endParaRPr sz="28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4" y="956834"/>
            <a:ext cx="4813316" cy="19312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000"/>
              </a:lnSpc>
            </a:pPr>
            <a:r>
              <a:rPr lang="en-US" sz="2800" spc="-20" dirty="0" smtClean="0">
                <a:latin typeface="Lucida Sans"/>
                <a:cs typeface="Lucida Sans"/>
              </a:rPr>
              <a:t>When</a:t>
            </a:r>
            <a:r>
              <a:rPr lang="en-US" sz="2800" dirty="0" smtClean="0">
                <a:latin typeface="Lucida Sans"/>
                <a:cs typeface="Lucida Sans"/>
              </a:rPr>
              <a:t> </a:t>
            </a:r>
            <a:r>
              <a:rPr lang="en-US" sz="2800" spc="-15" dirty="0" smtClean="0">
                <a:latin typeface="Lucida Sans"/>
                <a:cs typeface="Lucida Sans"/>
              </a:rPr>
              <a:t>case</a:t>
            </a:r>
            <a:r>
              <a:rPr lang="en-US" sz="2800" spc="-5" dirty="0" smtClean="0">
                <a:latin typeface="Lucida Sans"/>
                <a:cs typeface="Lucida Sans"/>
              </a:rPr>
              <a:t> </a:t>
            </a:r>
            <a:r>
              <a:rPr lang="en-US" sz="2800" spc="-15" dirty="0" smtClean="0">
                <a:latin typeface="Lucida Sans"/>
                <a:cs typeface="Lucida Sans"/>
              </a:rPr>
              <a:t>is insigni</a:t>
            </a:r>
            <a:r>
              <a:rPr lang="en-US" sz="2800" spc="-20" dirty="0" smtClean="0">
                <a:latin typeface="Lucida Sans"/>
                <a:cs typeface="Lucida Sans"/>
              </a:rPr>
              <a:t>f</a:t>
            </a:r>
            <a:r>
              <a:rPr lang="en-US" sz="2800" spc="-15" dirty="0" smtClean="0">
                <a:latin typeface="Lucida Sans"/>
                <a:cs typeface="Lucida Sans"/>
              </a:rPr>
              <a:t>icant,</a:t>
            </a:r>
            <a:r>
              <a:rPr lang="en-US" sz="2800" spc="-5" dirty="0" smtClean="0">
                <a:latin typeface="Lucida Sans"/>
                <a:cs typeface="Lucida Sans"/>
              </a:rPr>
              <a:t> </a:t>
            </a:r>
            <a:r>
              <a:rPr lang="en-US" sz="2800" spc="-20" dirty="0" smtClean="0">
                <a:latin typeface="Lucida Sans"/>
                <a:cs typeface="Lucida Sans"/>
              </a:rPr>
              <a:t>you</a:t>
            </a:r>
            <a:r>
              <a:rPr lang="en-US" sz="2800" dirty="0" smtClean="0">
                <a:latin typeface="Lucida Sans"/>
                <a:cs typeface="Lucida Sans"/>
              </a:rPr>
              <a:t> </a:t>
            </a:r>
            <a:r>
              <a:rPr lang="en-US" sz="2800" spc="-20" dirty="0" smtClean="0">
                <a:latin typeface="Lucida Sans"/>
                <a:cs typeface="Lucida Sans"/>
              </a:rPr>
              <a:t>proba</a:t>
            </a:r>
            <a:r>
              <a:rPr lang="en-US" sz="2800" spc="-30" dirty="0" smtClean="0">
                <a:latin typeface="Lucida Sans"/>
                <a:cs typeface="Lucida Sans"/>
              </a:rPr>
              <a:t>b</a:t>
            </a:r>
            <a:r>
              <a:rPr lang="en-US" sz="2800" spc="-15" dirty="0" smtClean="0">
                <a:latin typeface="Lucida Sans"/>
                <a:cs typeface="Lucida Sans"/>
              </a:rPr>
              <a:t>ly</a:t>
            </a:r>
            <a:r>
              <a:rPr lang="en-US" sz="2800" spc="-5" dirty="0" smtClean="0">
                <a:latin typeface="Lucida Sans"/>
                <a:cs typeface="Lucida Sans"/>
              </a:rPr>
              <a:t> </a:t>
            </a:r>
            <a:r>
              <a:rPr lang="en-US" sz="2800" spc="-10" dirty="0" smtClean="0">
                <a:latin typeface="Lucida Sans"/>
                <a:cs typeface="Lucida Sans"/>
              </a:rPr>
              <a:t>will</a:t>
            </a:r>
            <a:endParaRPr lang="en-US" sz="2800" spc="-20" dirty="0" smtClean="0">
              <a:latin typeface="Lucida Sans"/>
              <a:cs typeface="Lucida Sans"/>
            </a:endParaRPr>
          </a:p>
          <a:p>
            <a:pPr marL="12700" marR="5080">
              <a:lnSpc>
                <a:spcPts val="3000"/>
              </a:lnSpc>
            </a:pPr>
            <a:r>
              <a:rPr sz="2800" spc="-20" dirty="0" smtClean="0">
                <a:latin typeface="Lucida Sans"/>
                <a:cs typeface="Lucida Sans"/>
              </a:rPr>
              <a:t>need</a:t>
            </a:r>
            <a:r>
              <a:rPr sz="2800" spc="-5" dirty="0" smtClean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950" i="1" spc="-95" dirty="0">
                <a:latin typeface="Lucida Sans"/>
                <a:cs typeface="Lucida Sans"/>
              </a:rPr>
              <a:t>strip</a:t>
            </a:r>
            <a:r>
              <a:rPr sz="2950" i="1" spc="-55" dirty="0">
                <a:latin typeface="Lucida Sans"/>
                <a:cs typeface="Lucida Sans"/>
              </a:rPr>
              <a:t> </a:t>
            </a:r>
            <a:r>
              <a:rPr sz="2950" i="1" spc="-95" dirty="0">
                <a:latin typeface="Lucida Sans"/>
                <a:cs typeface="Lucida Sans"/>
              </a:rPr>
              <a:t>case</a:t>
            </a:r>
            <a:r>
              <a:rPr sz="2950" i="1" spc="-5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</a:t>
            </a:r>
            <a:r>
              <a:rPr sz="2800" spc="-15" dirty="0">
                <a:latin typeface="Lucida Sans"/>
                <a:cs typeface="Lucida Sans"/>
              </a:rPr>
              <a:t>ef</a:t>
            </a:r>
            <a:r>
              <a:rPr sz="2800" spc="-25" dirty="0">
                <a:latin typeface="Lucida Sans"/>
                <a:cs typeface="Lucida Sans"/>
              </a:rPr>
              <a:t>o</a:t>
            </a:r>
            <a:r>
              <a:rPr sz="2800" spc="-15" dirty="0">
                <a:latin typeface="Lucida Sans"/>
                <a:cs typeface="Lucida Sans"/>
              </a:rPr>
              <a:t>re entering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or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looking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up</a:t>
            </a:r>
            <a:r>
              <a:rPr sz="2800" spc="-15" dirty="0">
                <a:latin typeface="Lucida Sans"/>
                <a:cs typeface="Lucida Sans"/>
              </a:rPr>
              <a:t> identifiers.</a:t>
            </a:r>
            <a:endParaRPr sz="280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47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914400" y="2438400"/>
            <a:ext cx="5861039" cy="6462846"/>
          </a:xfrm>
          <a:prstGeom prst="rect">
            <a:avLst/>
          </a:prstGeom>
        </p:spPr>
        <p:txBody>
          <a:bodyPr vert="horz" wrap="square" lIns="0" tIns="557794" rIns="0" bIns="0" rtlCol="0">
            <a:spAutoFit/>
          </a:bodyPr>
          <a:lstStyle/>
          <a:p>
            <a:pPr marL="374015" marR="5080">
              <a:lnSpc>
                <a:spcPct val="89300"/>
              </a:lnSpc>
            </a:pPr>
            <a:r>
              <a:rPr spc="-20" dirty="0"/>
              <a:t>Thi</a:t>
            </a:r>
            <a:r>
              <a:rPr spc="-15" dirty="0"/>
              <a:t>s</a:t>
            </a:r>
            <a:r>
              <a:rPr spc="5" dirty="0"/>
              <a:t> </a:t>
            </a:r>
            <a:r>
              <a:rPr spc="-15" dirty="0"/>
              <a:t>just</a:t>
            </a:r>
            <a:r>
              <a:rPr dirty="0"/>
              <a:t> </a:t>
            </a:r>
            <a:r>
              <a:rPr spc="-20" dirty="0"/>
              <a:t>means</a:t>
            </a:r>
            <a:r>
              <a:rPr spc="-10" dirty="0"/>
              <a:t> </a:t>
            </a:r>
            <a:r>
              <a:rPr spc="-15" dirty="0"/>
              <a:t>that</a:t>
            </a:r>
            <a:r>
              <a:rPr dirty="0"/>
              <a:t> </a:t>
            </a:r>
            <a:r>
              <a:rPr spc="-15" dirty="0"/>
              <a:t>identifiers are</a:t>
            </a:r>
            <a:r>
              <a:rPr spc="-140" dirty="0"/>
              <a:t> </a:t>
            </a:r>
            <a:r>
              <a:rPr spc="-15" dirty="0"/>
              <a:t>converted</a:t>
            </a:r>
            <a:r>
              <a:rPr spc="-135" dirty="0"/>
              <a:t> </a:t>
            </a:r>
            <a:r>
              <a:rPr spc="-15" dirty="0"/>
              <a:t>to</a:t>
            </a:r>
            <a:r>
              <a:rPr spc="-145" dirty="0"/>
              <a:t> </a:t>
            </a:r>
            <a:r>
              <a:rPr spc="-20" dirty="0"/>
              <a:t>a</a:t>
            </a:r>
            <a:r>
              <a:rPr spc="-145" dirty="0"/>
              <a:t> </a:t>
            </a:r>
            <a:r>
              <a:rPr spc="-20" dirty="0"/>
              <a:t>uniform</a:t>
            </a:r>
            <a:r>
              <a:rPr spc="-155" dirty="0"/>
              <a:t> </a:t>
            </a:r>
            <a:r>
              <a:rPr spc="-15" dirty="0"/>
              <a:t>case before</a:t>
            </a:r>
            <a:r>
              <a:rPr spc="5" dirty="0"/>
              <a:t> </a:t>
            </a:r>
            <a:r>
              <a:rPr spc="-15" dirty="0"/>
              <a:t>they</a:t>
            </a:r>
            <a:r>
              <a:rPr spc="-5" dirty="0"/>
              <a:t> </a:t>
            </a:r>
            <a:r>
              <a:rPr spc="-15" dirty="0"/>
              <a:t>are</a:t>
            </a:r>
            <a:r>
              <a:rPr spc="-5" dirty="0"/>
              <a:t> </a:t>
            </a:r>
            <a:r>
              <a:rPr spc="-15" dirty="0"/>
              <a:t>entered</a:t>
            </a:r>
            <a:r>
              <a:rPr dirty="0"/>
              <a:t> </a:t>
            </a:r>
            <a:r>
              <a:rPr spc="-15" dirty="0"/>
              <a:t>or looked</a:t>
            </a:r>
            <a:r>
              <a:rPr spc="-170" dirty="0"/>
              <a:t> </a:t>
            </a:r>
            <a:r>
              <a:rPr spc="-15" dirty="0"/>
              <a:t>up.</a:t>
            </a:r>
            <a:r>
              <a:rPr spc="-175" dirty="0"/>
              <a:t> </a:t>
            </a:r>
            <a:r>
              <a:rPr spc="-25" dirty="0"/>
              <a:t>Thu</a:t>
            </a:r>
            <a:r>
              <a:rPr spc="-15" dirty="0"/>
              <a:t>s</a:t>
            </a:r>
            <a:r>
              <a:rPr spc="-160" dirty="0"/>
              <a:t> </a:t>
            </a:r>
            <a:r>
              <a:rPr spc="-10" dirty="0"/>
              <a:t>if</a:t>
            </a:r>
            <a:r>
              <a:rPr spc="-165" dirty="0"/>
              <a:t> </a:t>
            </a:r>
            <a:r>
              <a:rPr spc="-20" dirty="0"/>
              <a:t>we</a:t>
            </a:r>
            <a:r>
              <a:rPr spc="-170" dirty="0"/>
              <a:t> </a:t>
            </a:r>
            <a:r>
              <a:rPr spc="-20" dirty="0"/>
              <a:t>choose</a:t>
            </a:r>
            <a:r>
              <a:rPr spc="-165" dirty="0"/>
              <a:t> </a:t>
            </a:r>
            <a:r>
              <a:rPr spc="-15" dirty="0"/>
              <a:t>to use</a:t>
            </a:r>
            <a:r>
              <a:rPr spc="-5" dirty="0"/>
              <a:t> </a:t>
            </a:r>
            <a:r>
              <a:rPr spc="-15" dirty="0"/>
              <a:t>lower</a:t>
            </a:r>
            <a:r>
              <a:rPr dirty="0"/>
              <a:t> </a:t>
            </a:r>
            <a:r>
              <a:rPr spc="-15" dirty="0"/>
              <a:t>c</a:t>
            </a:r>
            <a:r>
              <a:rPr spc="-30" dirty="0"/>
              <a:t>a</a:t>
            </a:r>
            <a:r>
              <a:rPr spc="-15" dirty="0"/>
              <a:t>se</a:t>
            </a:r>
            <a:r>
              <a:rPr dirty="0"/>
              <a:t> </a:t>
            </a:r>
            <a:r>
              <a:rPr spc="-15" dirty="0"/>
              <a:t>uniformly,</a:t>
            </a:r>
            <a:r>
              <a:rPr spc="-20" dirty="0"/>
              <a:t> </a:t>
            </a:r>
            <a:r>
              <a:rPr spc="-15" dirty="0"/>
              <a:t>the identifiers</a:t>
            </a:r>
            <a:r>
              <a:rPr spc="5" dirty="0"/>
              <a:t> </a:t>
            </a:r>
            <a:r>
              <a:rPr sz="2400" b="1" spc="-5" dirty="0">
                <a:latin typeface="Courier"/>
                <a:cs typeface="Courier"/>
              </a:rPr>
              <a:t>aa</a:t>
            </a:r>
            <a:r>
              <a:rPr sz="2400" b="1" dirty="0">
                <a:latin typeface="Courier"/>
                <a:cs typeface="Courier"/>
              </a:rPr>
              <a:t>a</a:t>
            </a:r>
            <a:r>
              <a:rPr spc="-10" dirty="0"/>
              <a:t>, </a:t>
            </a:r>
            <a:r>
              <a:rPr sz="2400" b="1" spc="-5" dirty="0">
                <a:latin typeface="Courier"/>
                <a:cs typeface="Courier"/>
              </a:rPr>
              <a:t>AA</a:t>
            </a:r>
            <a:r>
              <a:rPr sz="2400" b="1" dirty="0">
                <a:latin typeface="Courier"/>
                <a:cs typeface="Courier"/>
              </a:rPr>
              <a:t>A</a:t>
            </a:r>
            <a:r>
              <a:rPr spc="-10" dirty="0"/>
              <a:t>,</a:t>
            </a:r>
            <a:r>
              <a:rPr dirty="0"/>
              <a:t> </a:t>
            </a:r>
            <a:r>
              <a:rPr spc="-20" dirty="0"/>
              <a:t>and</a:t>
            </a:r>
            <a:r>
              <a:rPr dirty="0"/>
              <a:t> </a:t>
            </a:r>
            <a:r>
              <a:rPr sz="2400" b="1" spc="-5" dirty="0">
                <a:latin typeface="Courier"/>
                <a:cs typeface="Courier"/>
              </a:rPr>
              <a:t>Aa</a:t>
            </a:r>
            <a:r>
              <a:rPr sz="2400" b="1" dirty="0">
                <a:latin typeface="Courier"/>
                <a:cs typeface="Courier"/>
              </a:rPr>
              <a:t>A</a:t>
            </a:r>
            <a:r>
              <a:rPr sz="2400" b="1" spc="-565" dirty="0">
                <a:latin typeface="Courier"/>
                <a:cs typeface="Courier"/>
              </a:rPr>
              <a:t> </a:t>
            </a:r>
            <a:r>
              <a:rPr spc="-15" dirty="0"/>
              <a:t>are </a:t>
            </a:r>
            <a:r>
              <a:rPr spc="-20" dirty="0"/>
              <a:t>al</a:t>
            </a:r>
            <a:r>
              <a:rPr spc="-10" dirty="0"/>
              <a:t>l</a:t>
            </a:r>
            <a:r>
              <a:rPr dirty="0"/>
              <a:t> </a:t>
            </a:r>
            <a:r>
              <a:rPr spc="-20" dirty="0"/>
              <a:t>converted</a:t>
            </a:r>
            <a:r>
              <a:rPr spc="10" dirty="0"/>
              <a:t> </a:t>
            </a:r>
            <a:r>
              <a:rPr spc="-15" dirty="0"/>
              <a:t>to</a:t>
            </a:r>
            <a:r>
              <a:rPr spc="5" dirty="0"/>
              <a:t> </a:t>
            </a:r>
            <a:r>
              <a:rPr sz="2400" b="1" spc="-5" dirty="0">
                <a:latin typeface="Courier"/>
                <a:cs typeface="Courier"/>
              </a:rPr>
              <a:t>aa</a:t>
            </a:r>
            <a:r>
              <a:rPr sz="2400" b="1" dirty="0">
                <a:latin typeface="Courier"/>
                <a:cs typeface="Courier"/>
              </a:rPr>
              <a:t>a</a:t>
            </a:r>
            <a:r>
              <a:rPr sz="2400" b="1" spc="-555" dirty="0">
                <a:latin typeface="Courier"/>
                <a:cs typeface="Courier"/>
              </a:rPr>
              <a:t> </a:t>
            </a:r>
            <a:r>
              <a:rPr spc="-15" dirty="0"/>
              <a:t>f</a:t>
            </a:r>
            <a:r>
              <a:rPr spc="-25" dirty="0"/>
              <a:t>o</a:t>
            </a:r>
            <a:r>
              <a:rPr spc="-15" dirty="0"/>
              <a:t>r</a:t>
            </a:r>
            <a:r>
              <a:rPr spc="-10" dirty="0"/>
              <a:t> </a:t>
            </a:r>
            <a:r>
              <a:rPr spc="-25" dirty="0"/>
              <a:t>purpose</a:t>
            </a:r>
            <a:r>
              <a:rPr spc="-15" dirty="0"/>
              <a:t>s</a:t>
            </a:r>
            <a:r>
              <a:rPr spc="15" dirty="0"/>
              <a:t> </a:t>
            </a:r>
            <a:r>
              <a:rPr spc="-25" dirty="0"/>
              <a:t>o</a:t>
            </a:r>
            <a:r>
              <a:rPr spc="-15" dirty="0"/>
              <a:t>f</a:t>
            </a:r>
            <a:r>
              <a:rPr spc="5" dirty="0"/>
              <a:t> </a:t>
            </a:r>
            <a:r>
              <a:rPr spc="-15" dirty="0"/>
              <a:t>inser</a:t>
            </a:r>
            <a:r>
              <a:rPr spc="-5" dirty="0"/>
              <a:t>t</a:t>
            </a:r>
            <a:r>
              <a:rPr spc="-15" dirty="0"/>
              <a:t>ion</a:t>
            </a:r>
            <a:r>
              <a:rPr dirty="0"/>
              <a:t> </a:t>
            </a:r>
            <a:r>
              <a:rPr spc="-20" dirty="0"/>
              <a:t>or</a:t>
            </a:r>
            <a:r>
              <a:rPr spc="-15" dirty="0"/>
              <a:t> loo</a:t>
            </a:r>
            <a:r>
              <a:rPr spc="-25" dirty="0"/>
              <a:t>k</a:t>
            </a:r>
            <a:r>
              <a:rPr spc="-15" dirty="0"/>
              <a:t>up.</a:t>
            </a:r>
            <a:endParaRPr sz="2400" dirty="0">
              <a:latin typeface="Courier"/>
              <a:cs typeface="Courier"/>
            </a:endParaRPr>
          </a:p>
          <a:p>
            <a:pPr marL="374015" marR="304165">
              <a:lnSpc>
                <a:spcPts val="3000"/>
              </a:lnSpc>
              <a:spcBef>
                <a:spcPts val="940"/>
              </a:spcBef>
            </a:pPr>
            <a:r>
              <a:rPr spc="-20" dirty="0"/>
              <a:t>BUT,</a:t>
            </a:r>
            <a:r>
              <a:rPr spc="5" dirty="0"/>
              <a:t> </a:t>
            </a:r>
            <a:r>
              <a:rPr spc="-15" dirty="0"/>
              <a:t>inside</a:t>
            </a:r>
            <a:r>
              <a:rPr spc="5" dirty="0"/>
              <a:t> </a:t>
            </a:r>
            <a:r>
              <a:rPr spc="-15" dirty="0"/>
              <a:t>the</a:t>
            </a:r>
            <a:r>
              <a:rPr spc="5" dirty="0"/>
              <a:t> </a:t>
            </a:r>
            <a:r>
              <a:rPr spc="-20" dirty="0"/>
              <a:t>symb</a:t>
            </a:r>
            <a:r>
              <a:rPr spc="-15" dirty="0"/>
              <a:t>o</a:t>
            </a:r>
            <a:r>
              <a:rPr spc="-10" dirty="0"/>
              <a:t>l</a:t>
            </a:r>
            <a:r>
              <a:rPr spc="-5" dirty="0"/>
              <a:t> </a:t>
            </a:r>
            <a:r>
              <a:rPr spc="-15" dirty="0"/>
              <a:t>table the</a:t>
            </a:r>
            <a:r>
              <a:rPr spc="5" dirty="0"/>
              <a:t> </a:t>
            </a:r>
            <a:r>
              <a:rPr spc="-15" dirty="0"/>
              <a:t>identifier</a:t>
            </a:r>
            <a:r>
              <a:rPr spc="5" dirty="0"/>
              <a:t> </a:t>
            </a:r>
            <a:r>
              <a:rPr spc="-15" dirty="0"/>
              <a:t>is</a:t>
            </a:r>
            <a:r>
              <a:rPr spc="5" dirty="0"/>
              <a:t> </a:t>
            </a:r>
            <a:r>
              <a:rPr spc="-15" dirty="0"/>
              <a:t>stored</a:t>
            </a:r>
            <a:r>
              <a:rPr spc="-5" dirty="0"/>
              <a:t> </a:t>
            </a:r>
            <a:r>
              <a:rPr spc="-15" dirty="0"/>
              <a:t>in</a:t>
            </a:r>
            <a:r>
              <a:rPr spc="5" dirty="0"/>
              <a:t> </a:t>
            </a:r>
            <a:r>
              <a:rPr spc="-15" dirty="0"/>
              <a:t>the form </a:t>
            </a:r>
            <a:r>
              <a:rPr spc="-10" dirty="0"/>
              <a:t>it</a:t>
            </a:r>
            <a:r>
              <a:rPr dirty="0"/>
              <a:t> </a:t>
            </a:r>
            <a:r>
              <a:rPr spc="-20" dirty="0"/>
              <a:t>was</a:t>
            </a:r>
            <a:r>
              <a:rPr spc="-10" dirty="0"/>
              <a:t> </a:t>
            </a:r>
            <a:r>
              <a:rPr spc="-20" dirty="0"/>
              <a:t>declared</a:t>
            </a:r>
            <a:r>
              <a:rPr spc="5" dirty="0"/>
              <a:t> </a:t>
            </a:r>
            <a:r>
              <a:rPr spc="-20" dirty="0"/>
              <a:t>so</a:t>
            </a:r>
            <a:r>
              <a:rPr dirty="0"/>
              <a:t> </a:t>
            </a:r>
            <a:r>
              <a:rPr spc="-10" dirty="0"/>
              <a:t>t</a:t>
            </a:r>
            <a:r>
              <a:rPr spc="-30" dirty="0"/>
              <a:t>h</a:t>
            </a:r>
            <a:r>
              <a:rPr spc="-20" dirty="0"/>
              <a:t>at</a:t>
            </a:r>
            <a:r>
              <a:rPr spc="-25" dirty="0"/>
              <a:t> programmer</a:t>
            </a:r>
            <a:r>
              <a:rPr spc="-15" dirty="0"/>
              <a:t>s</a:t>
            </a:r>
            <a:r>
              <a:rPr spc="25" dirty="0"/>
              <a:t> </a:t>
            </a:r>
            <a:r>
              <a:rPr spc="-20" dirty="0"/>
              <a:t>see</a:t>
            </a:r>
            <a:r>
              <a:rPr dirty="0"/>
              <a:t> </a:t>
            </a:r>
            <a:r>
              <a:rPr spc="-15" dirty="0"/>
              <a:t>the</a:t>
            </a:r>
            <a:r>
              <a:rPr spc="5" dirty="0"/>
              <a:t> </a:t>
            </a:r>
            <a:r>
              <a:rPr spc="-20" dirty="0"/>
              <a:t>form</a:t>
            </a:r>
            <a:r>
              <a:rPr dirty="0"/>
              <a:t> </a:t>
            </a:r>
            <a:r>
              <a:rPr spc="-15" dirty="0"/>
              <a:t>of identifier</a:t>
            </a:r>
            <a:r>
              <a:rPr spc="5" dirty="0"/>
              <a:t> </a:t>
            </a:r>
            <a:r>
              <a:rPr spc="-15" dirty="0"/>
              <a:t>they</a:t>
            </a:r>
            <a:r>
              <a:rPr dirty="0"/>
              <a:t> </a:t>
            </a:r>
            <a:r>
              <a:rPr spc="-20" dirty="0"/>
              <a:t>expect</a:t>
            </a:r>
            <a:r>
              <a:rPr dirty="0"/>
              <a:t> </a:t>
            </a:r>
            <a:r>
              <a:rPr spc="-15" dirty="0"/>
              <a:t>in listings,</a:t>
            </a:r>
            <a:r>
              <a:rPr dirty="0"/>
              <a:t> </a:t>
            </a:r>
            <a:r>
              <a:rPr spc="-15" dirty="0"/>
              <a:t>error</a:t>
            </a:r>
            <a:r>
              <a:rPr spc="-5" dirty="0"/>
              <a:t> </a:t>
            </a:r>
            <a:r>
              <a:rPr spc="-20" dirty="0"/>
              <a:t>messages, e</a:t>
            </a:r>
            <a:r>
              <a:rPr spc="-5" dirty="0"/>
              <a:t>t</a:t>
            </a:r>
            <a:r>
              <a:rPr spc="-15" dirty="0"/>
              <a:t>c.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9387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600"/>
              </a:lnSpc>
            </a:pPr>
            <a:r>
              <a:rPr spc="-30" dirty="0">
                <a:solidFill>
                  <a:srgbClr val="FF0000"/>
                </a:solidFill>
              </a:rPr>
              <a:t>How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a</a:t>
            </a:r>
            <a:r>
              <a:rPr spc="-95" dirty="0">
                <a:solidFill>
                  <a:srgbClr val="FF0000"/>
                </a:solidFill>
              </a:rPr>
              <a:t>r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S</a:t>
            </a:r>
            <a:r>
              <a:rPr dirty="0">
                <a:solidFill>
                  <a:srgbClr val="FF0000"/>
                </a:solidFill>
              </a:rPr>
              <a:t>ym</a:t>
            </a:r>
            <a:r>
              <a:rPr spc="-5" dirty="0">
                <a:solidFill>
                  <a:srgbClr val="FF0000"/>
                </a:solidFill>
              </a:rPr>
              <a:t>b</a:t>
            </a:r>
            <a:r>
              <a:rPr dirty="0">
                <a:solidFill>
                  <a:srgbClr val="FF0000"/>
                </a:solidFill>
              </a:rPr>
              <a:t>o</a:t>
            </a:r>
            <a:r>
              <a:rPr spc="-10" dirty="0">
                <a:solidFill>
                  <a:srgbClr val="FF0000"/>
                </a:solidFill>
              </a:rPr>
              <a:t>l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330" dirty="0">
                <a:solidFill>
                  <a:srgbClr val="FF0000"/>
                </a:solidFill>
              </a:rPr>
              <a:t>T</a:t>
            </a:r>
            <a:r>
              <a:rPr spc="-5" dirty="0">
                <a:solidFill>
                  <a:srgbClr val="FF0000"/>
                </a:solidFill>
              </a:rPr>
              <a:t>ab</a:t>
            </a:r>
            <a:r>
              <a:rPr spc="-15" dirty="0">
                <a:solidFill>
                  <a:srgbClr val="FF0000"/>
                </a:solidFill>
              </a:rPr>
              <a:t>le</a:t>
            </a:r>
            <a:r>
              <a:rPr dirty="0">
                <a:solidFill>
                  <a:srgbClr val="FF0000"/>
                </a:solidFill>
              </a:rPr>
              <a:t>s </a:t>
            </a:r>
            <a:r>
              <a:rPr spc="-5" dirty="0">
                <a:solidFill>
                  <a:srgbClr val="FF0000"/>
                </a:solidFill>
              </a:rPr>
              <a:t>Implemented?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48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58888" y="2130131"/>
            <a:ext cx="5433695" cy="6471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6670">
              <a:lnSpc>
                <a:spcPts val="3000"/>
              </a:lnSpc>
            </a:pPr>
            <a:r>
              <a:rPr sz="2800" spc="-20" dirty="0">
                <a:latin typeface="Lucida Sans"/>
                <a:cs typeface="Lucida Sans"/>
              </a:rPr>
              <a:t>There </a:t>
            </a:r>
            <a:r>
              <a:rPr sz="2800" spc="-15" dirty="0">
                <a:latin typeface="Lucida Sans"/>
                <a:cs typeface="Lucida Sans"/>
              </a:rPr>
              <a:t>are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number</a:t>
            </a:r>
            <a:r>
              <a:rPr sz="2800" spc="-15" dirty="0">
                <a:latin typeface="Lucida Sans"/>
                <a:cs typeface="Lucida Sans"/>
              </a:rPr>
              <a:t> of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data</a:t>
            </a:r>
            <a:r>
              <a:rPr sz="2800" spc="-1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structure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that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</a:t>
            </a:r>
            <a:r>
              <a:rPr sz="2800" spc="-30" dirty="0">
                <a:latin typeface="Lucida Sans"/>
                <a:cs typeface="Lucida Sans"/>
              </a:rPr>
              <a:t>a</a:t>
            </a:r>
            <a:r>
              <a:rPr sz="2800" spc="-20" dirty="0">
                <a:latin typeface="Lucida Sans"/>
                <a:cs typeface="Lucida Sans"/>
              </a:rPr>
              <a:t>n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re</a:t>
            </a:r>
            <a:r>
              <a:rPr sz="2800" spc="-30" dirty="0">
                <a:latin typeface="Lucida Sans"/>
                <a:cs typeface="Lucida Sans"/>
              </a:rPr>
              <a:t>a</a:t>
            </a:r>
            <a:r>
              <a:rPr sz="2800" spc="-20" dirty="0">
                <a:latin typeface="Lucida Sans"/>
                <a:cs typeface="Lucida Sans"/>
              </a:rPr>
              <a:t>so</a:t>
            </a:r>
            <a:r>
              <a:rPr sz="2800" spc="-30" dirty="0">
                <a:latin typeface="Lucida Sans"/>
                <a:cs typeface="Lucida Sans"/>
              </a:rPr>
              <a:t>n</a:t>
            </a:r>
            <a:r>
              <a:rPr sz="2800" spc="-15" dirty="0">
                <a:latin typeface="Lucida Sans"/>
                <a:cs typeface="Lucida Sans"/>
              </a:rPr>
              <a:t>ably be</a:t>
            </a:r>
            <a:r>
              <a:rPr sz="2800" spc="-9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used</a:t>
            </a:r>
            <a:r>
              <a:rPr sz="2800" spc="-1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spc="-9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implement</a:t>
            </a:r>
            <a:r>
              <a:rPr sz="2800" spc="-8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9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symbol</a:t>
            </a:r>
            <a:r>
              <a:rPr sz="2800" spc="-15" dirty="0">
                <a:latin typeface="Lucida Sans"/>
                <a:cs typeface="Lucida Sans"/>
              </a:rPr>
              <a:t> table:</a:t>
            </a:r>
            <a:endParaRPr sz="2800" dirty="0">
              <a:latin typeface="Lucida Sans"/>
              <a:cs typeface="Lucida Sans"/>
            </a:endParaRPr>
          </a:p>
          <a:p>
            <a:pPr marL="230504" indent="-217804">
              <a:lnSpc>
                <a:spcPts val="2735"/>
              </a:lnSpc>
              <a:spcBef>
                <a:spcPts val="635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5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rdere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Li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t</a:t>
            </a:r>
          </a:p>
          <a:p>
            <a:pPr marL="241300" marR="11430">
              <a:lnSpc>
                <a:spcPct val="90300"/>
              </a:lnSpc>
              <a:spcBef>
                <a:spcPts val="135"/>
              </a:spcBef>
            </a:pPr>
            <a:r>
              <a:rPr sz="2400" spc="-5" dirty="0">
                <a:latin typeface="Lucida Sans"/>
                <a:cs typeface="Lucida Sans"/>
              </a:rPr>
              <a:t>Sym</a:t>
            </a:r>
            <a:r>
              <a:rPr sz="2400" spc="-15" dirty="0">
                <a:latin typeface="Lucida Sans"/>
                <a:cs typeface="Lucida Sans"/>
              </a:rPr>
              <a:t>b</a:t>
            </a:r>
            <a:r>
              <a:rPr sz="2400" spc="-5" dirty="0">
                <a:latin typeface="Lucida Sans"/>
                <a:cs typeface="Lucida Sans"/>
              </a:rPr>
              <a:t>ol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5" dirty="0">
                <a:latin typeface="Lucida Sans"/>
                <a:cs typeface="Lucida Sans"/>
              </a:rPr>
              <a:t>ar</a:t>
            </a:r>
            <a:r>
              <a:rPr sz="2400" dirty="0">
                <a:latin typeface="Lucida Sans"/>
                <a:cs typeface="Lucida Sans"/>
              </a:rPr>
              <a:t>e stored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dirty="0">
                <a:latin typeface="Lucida Sans"/>
                <a:cs typeface="Lucida Sans"/>
              </a:rPr>
              <a:t> a</a:t>
            </a:r>
            <a:r>
              <a:rPr sz="2400" spc="-5" dirty="0">
                <a:latin typeface="Lucida Sans"/>
                <a:cs typeface="Lucida Sans"/>
              </a:rPr>
              <a:t> linke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list, </a:t>
            </a:r>
            <a:r>
              <a:rPr sz="2400" dirty="0">
                <a:latin typeface="Lucida Sans"/>
                <a:cs typeface="Lucida Sans"/>
              </a:rPr>
              <a:t>sorted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symbol’s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n</a:t>
            </a:r>
            <a:r>
              <a:rPr sz="2400" spc="-10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me.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This</a:t>
            </a:r>
            <a:r>
              <a:rPr sz="2400" spc="-15" dirty="0">
                <a:latin typeface="Lucida Sans"/>
                <a:cs typeface="Lucida Sans"/>
              </a:rPr>
              <a:t> is</a:t>
            </a:r>
            <a:r>
              <a:rPr sz="2400" spc="-10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simple,</a:t>
            </a:r>
            <a:r>
              <a:rPr sz="2400" spc="-1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bu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9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may</a:t>
            </a:r>
            <a:r>
              <a:rPr sz="2400" spc="-10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10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1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bi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1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to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10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slow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</a:t>
            </a:r>
            <a:r>
              <a:rPr sz="2400" spc="-10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many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identifier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5" dirty="0">
                <a:latin typeface="Lucida Sans"/>
                <a:cs typeface="Lucida Sans"/>
              </a:rPr>
              <a:t>appea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15" dirty="0">
                <a:latin typeface="Lucida Sans"/>
                <a:cs typeface="Lucida Sans"/>
              </a:rPr>
              <a:t> in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 </a:t>
            </a:r>
            <a:r>
              <a:rPr sz="2400" spc="-5" dirty="0">
                <a:latin typeface="Lucida Sans"/>
                <a:cs typeface="Lucida Sans"/>
              </a:rPr>
              <a:t>scope.</a:t>
            </a:r>
            <a:endParaRPr sz="2400" dirty="0">
              <a:latin typeface="Lucida Sans"/>
              <a:cs typeface="Lucida Sans"/>
            </a:endParaRPr>
          </a:p>
          <a:p>
            <a:pPr marL="230504" indent="-217804">
              <a:lnSpc>
                <a:spcPts val="2735"/>
              </a:lnSpc>
              <a:spcBef>
                <a:spcPts val="620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Bi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ar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arc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spc="-5" dirty="0">
                <a:latin typeface="Lucida Sans"/>
                <a:cs typeface="Lucida Sans"/>
              </a:rPr>
              <a:t> Tr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e</a:t>
            </a:r>
          </a:p>
          <a:p>
            <a:pPr marL="241300" marR="5080">
              <a:lnSpc>
                <a:spcPct val="90300"/>
              </a:lnSpc>
              <a:spcBef>
                <a:spcPts val="135"/>
              </a:spcBef>
            </a:pPr>
            <a:r>
              <a:rPr sz="2400" spc="-5" dirty="0">
                <a:latin typeface="Lucida Sans"/>
                <a:cs typeface="Lucida Sans"/>
              </a:rPr>
              <a:t>Looku</a:t>
            </a:r>
            <a:r>
              <a:rPr sz="2400" dirty="0">
                <a:latin typeface="Lucida Sans"/>
                <a:cs typeface="Lucida Sans"/>
              </a:rPr>
              <a:t>p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much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faster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in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linked</a:t>
            </a:r>
            <a:r>
              <a:rPr sz="2400" spc="-16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lists,</a:t>
            </a:r>
            <a:r>
              <a:rPr sz="2400" spc="-15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b</a:t>
            </a:r>
            <a:r>
              <a:rPr sz="2400" spc="-20" dirty="0">
                <a:latin typeface="Lucida Sans"/>
                <a:cs typeface="Lucida Sans"/>
              </a:rPr>
              <a:t>u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15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rebalancin</a:t>
            </a:r>
            <a:r>
              <a:rPr sz="2400" dirty="0">
                <a:latin typeface="Lucida Sans"/>
                <a:cs typeface="Lucida Sans"/>
              </a:rPr>
              <a:t>g</a:t>
            </a:r>
            <a:r>
              <a:rPr sz="2400" spc="-14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may</a:t>
            </a:r>
            <a:r>
              <a:rPr sz="2400" spc="-15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be </a:t>
            </a:r>
            <a:r>
              <a:rPr sz="2400" dirty="0">
                <a:latin typeface="Lucida Sans"/>
                <a:cs typeface="Lucida Sans"/>
              </a:rPr>
              <a:t>nee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dirty="0">
                <a:latin typeface="Lucida Sans"/>
                <a:cs typeface="Lucida Sans"/>
              </a:rPr>
              <a:t>.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(Entering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dirty="0">
                <a:latin typeface="Lucida Sans"/>
                <a:cs typeface="Lucida Sans"/>
              </a:rPr>
              <a:t>entifiers </a:t>
            </a: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sorte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orde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tur</a:t>
            </a:r>
            <a:r>
              <a:rPr sz="2400" spc="-5" dirty="0">
                <a:latin typeface="Lucida Sans"/>
                <a:cs typeface="Lucida Sans"/>
              </a:rPr>
              <a:t>n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searc</a:t>
            </a:r>
            <a:r>
              <a:rPr sz="2400" dirty="0">
                <a:latin typeface="Lucida Sans"/>
                <a:cs typeface="Lucida Sans"/>
              </a:rPr>
              <a:t>h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tree </a:t>
            </a:r>
            <a:r>
              <a:rPr sz="2400" dirty="0">
                <a:latin typeface="Lucida Sans"/>
                <a:cs typeface="Lucida Sans"/>
              </a:rPr>
              <a:t>into a lin</a:t>
            </a:r>
            <a:r>
              <a:rPr sz="2400" spc="-15" dirty="0">
                <a:latin typeface="Lucida Sans"/>
                <a:cs typeface="Lucida Sans"/>
              </a:rPr>
              <a:t>k</a:t>
            </a:r>
            <a:r>
              <a:rPr sz="2400" dirty="0">
                <a:latin typeface="Lucida Sans"/>
                <a:cs typeface="Lucida Sans"/>
              </a:rPr>
              <a:t>ed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list.)</a:t>
            </a:r>
          </a:p>
          <a:p>
            <a:pPr marL="230504" indent="-217804">
              <a:lnSpc>
                <a:spcPts val="2735"/>
              </a:lnSpc>
              <a:spcBef>
                <a:spcPts val="620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25" dirty="0">
                <a:latin typeface="Lucida Sans"/>
                <a:cs typeface="Lucida Sans"/>
              </a:rPr>
              <a:t>H</a:t>
            </a: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spc="-5" dirty="0">
                <a:latin typeface="Lucida Sans"/>
                <a:cs typeface="Lucida Sans"/>
              </a:rPr>
              <a:t> Table</a:t>
            </a:r>
            <a:r>
              <a:rPr sz="2400" spc="-15" dirty="0">
                <a:latin typeface="Lucida Sans"/>
                <a:cs typeface="Lucida Sans"/>
              </a:rPr>
              <a:t>s</a:t>
            </a:r>
            <a:endParaRPr sz="2400" dirty="0">
              <a:latin typeface="Lucida Sans"/>
              <a:cs typeface="Lucida Sans"/>
            </a:endParaRPr>
          </a:p>
          <a:p>
            <a:pPr marL="241300">
              <a:lnSpc>
                <a:spcPts val="2685"/>
              </a:lnSpc>
            </a:pPr>
            <a:r>
              <a:rPr sz="2400" spc="-10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he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35" dirty="0">
                <a:latin typeface="Lucida Sans"/>
                <a:cs typeface="Lucida Sans"/>
              </a:rPr>
              <a:t>m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po</a:t>
            </a:r>
            <a:r>
              <a:rPr sz="2400" spc="-15" dirty="0">
                <a:latin typeface="Lucida Sans"/>
                <a:cs typeface="Lucida Sans"/>
              </a:rPr>
              <a:t>pu</a:t>
            </a:r>
            <a:r>
              <a:rPr sz="2400" dirty="0">
                <a:latin typeface="Lucida Sans"/>
                <a:cs typeface="Lucida Sans"/>
              </a:rPr>
              <a:t>lar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c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15" dirty="0">
                <a:latin typeface="Lucida Sans"/>
                <a:cs typeface="Lucida Sans"/>
              </a:rPr>
              <a:t>i</a:t>
            </a:r>
            <a:r>
              <a:rPr sz="2400" dirty="0">
                <a:latin typeface="Lucida Sans"/>
                <a:cs typeface="Lucida Sans"/>
              </a:rPr>
              <a:t>ce.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9387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600"/>
              </a:lnSpc>
            </a:pPr>
            <a:r>
              <a:rPr spc="-5" dirty="0">
                <a:solidFill>
                  <a:srgbClr val="FF0000"/>
                </a:solidFill>
              </a:rPr>
              <a:t>Imp</a:t>
            </a:r>
            <a:r>
              <a:rPr spc="-15" dirty="0">
                <a:solidFill>
                  <a:srgbClr val="FF0000"/>
                </a:solidFill>
              </a:rPr>
              <a:t>le</a:t>
            </a:r>
            <a:r>
              <a:rPr spc="-5" dirty="0">
                <a:solidFill>
                  <a:srgbClr val="FF0000"/>
                </a:solidFill>
              </a:rPr>
              <a:t>m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nt</a:t>
            </a:r>
            <a:r>
              <a:rPr spc="-10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dirty="0">
                <a:solidFill>
                  <a:srgbClr val="FF0000"/>
                </a:solidFill>
              </a:rPr>
              <a:t>g</a:t>
            </a:r>
            <a:r>
              <a:rPr spc="-5" dirty="0">
                <a:solidFill>
                  <a:srgbClr val="FF0000"/>
                </a:solidFill>
              </a:rPr>
              <a:t> B</a:t>
            </a:r>
            <a:r>
              <a:rPr spc="-10" dirty="0">
                <a:solidFill>
                  <a:srgbClr val="FF0000"/>
                </a:solidFill>
              </a:rPr>
              <a:t>l</a:t>
            </a:r>
            <a:r>
              <a:rPr spc="-5" dirty="0">
                <a:solidFill>
                  <a:srgbClr val="FF0000"/>
                </a:solidFill>
              </a:rPr>
              <a:t>o</a:t>
            </a:r>
            <a:r>
              <a:rPr spc="-20" dirty="0">
                <a:solidFill>
                  <a:srgbClr val="FF0000"/>
                </a:solidFill>
              </a:rPr>
              <a:t>c</a:t>
            </a:r>
            <a:r>
              <a:rPr spc="-5" dirty="0">
                <a:solidFill>
                  <a:srgbClr val="FF0000"/>
                </a:solidFill>
              </a:rPr>
              <a:t>k</a:t>
            </a:r>
            <a:r>
              <a:rPr dirty="0">
                <a:solidFill>
                  <a:srgbClr val="FF0000"/>
                </a:solidFill>
              </a:rPr>
              <a:t>- </a:t>
            </a:r>
            <a:r>
              <a:rPr spc="-180" dirty="0">
                <a:solidFill>
                  <a:srgbClr val="FF0000"/>
                </a:solidFill>
              </a:rPr>
              <a:t>S</a:t>
            </a:r>
            <a:r>
              <a:rPr dirty="0">
                <a:solidFill>
                  <a:srgbClr val="FF0000"/>
                </a:solidFill>
              </a:rPr>
              <a:t>t</a:t>
            </a:r>
            <a:r>
              <a:rPr spc="-25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u</a:t>
            </a:r>
            <a:r>
              <a:rPr spc="-25" dirty="0">
                <a:solidFill>
                  <a:srgbClr val="FF0000"/>
                </a:solidFill>
              </a:rPr>
              <a:t>c</a:t>
            </a:r>
            <a:r>
              <a:rPr spc="-5" dirty="0">
                <a:solidFill>
                  <a:srgbClr val="FF0000"/>
                </a:solidFill>
              </a:rPr>
              <a:t>tu</a:t>
            </a:r>
            <a:r>
              <a:rPr spc="-85" dirty="0">
                <a:solidFill>
                  <a:srgbClr val="FF0000"/>
                </a:solidFill>
              </a:rPr>
              <a:t>r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d</a:t>
            </a:r>
            <a:r>
              <a:rPr spc="-5" dirty="0">
                <a:solidFill>
                  <a:srgbClr val="FF0000"/>
                </a:solidFill>
              </a:rPr>
              <a:t> Symbo</a:t>
            </a:r>
            <a:r>
              <a:rPr spc="-10" dirty="0">
                <a:solidFill>
                  <a:srgbClr val="FF0000"/>
                </a:solidFill>
              </a:rPr>
              <a:t>l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330" dirty="0">
                <a:solidFill>
                  <a:srgbClr val="FF0000"/>
                </a:solidFill>
              </a:rPr>
              <a:t>T</a:t>
            </a:r>
            <a:r>
              <a:rPr spc="-5" dirty="0">
                <a:solidFill>
                  <a:srgbClr val="FF0000"/>
                </a:solidFill>
              </a:rPr>
              <a:t>ab</a:t>
            </a:r>
            <a:r>
              <a:rPr spc="-20" dirty="0">
                <a:solidFill>
                  <a:srgbClr val="FF0000"/>
                </a:solidFill>
              </a:rPr>
              <a:t>le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49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58888" y="2130131"/>
            <a:ext cx="5414645" cy="668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58140">
              <a:lnSpc>
                <a:spcPts val="3000"/>
              </a:lnSpc>
            </a:pPr>
            <a:r>
              <a:rPr sz="2800" spc="-25" dirty="0">
                <a:latin typeface="Lucida Sans"/>
                <a:cs typeface="Lucida Sans"/>
              </a:rPr>
              <a:t>T</a:t>
            </a:r>
            <a:r>
              <a:rPr sz="2800" spc="-20" dirty="0">
                <a:latin typeface="Lucida Sans"/>
                <a:cs typeface="Lucida Sans"/>
              </a:rPr>
              <a:t>o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implement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block</a:t>
            </a:r>
            <a:r>
              <a:rPr sz="2800" spc="-15" dirty="0">
                <a:latin typeface="Lucida Sans"/>
                <a:cs typeface="Lucida Sans"/>
              </a:rPr>
              <a:t> structured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symbol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table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we</a:t>
            </a:r>
            <a:r>
              <a:rPr sz="2800" spc="-15" dirty="0">
                <a:latin typeface="Lucida Sans"/>
                <a:cs typeface="Lucida Sans"/>
              </a:rPr>
              <a:t> need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able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efficiently</a:t>
            </a:r>
            <a:r>
              <a:rPr sz="2800" spc="-20" dirty="0">
                <a:latin typeface="Lucida Sans"/>
                <a:cs typeface="Lucida Sans"/>
              </a:rPr>
              <a:t> open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and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close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individual scopes,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and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limit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insertion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 the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innerm</a:t>
            </a:r>
            <a:r>
              <a:rPr sz="2800" spc="-10" dirty="0">
                <a:latin typeface="Lucida Sans"/>
                <a:cs typeface="Lucida Sans"/>
              </a:rPr>
              <a:t>o</a:t>
            </a:r>
            <a:r>
              <a:rPr sz="2800" spc="-15" dirty="0">
                <a:latin typeface="Lucida Sans"/>
                <a:cs typeface="Lucida Sans"/>
              </a:rPr>
              <a:t>st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curren</a:t>
            </a:r>
            <a:r>
              <a:rPr sz="2800" spc="-15" dirty="0">
                <a:latin typeface="Lucida Sans"/>
                <a:cs typeface="Lucida Sans"/>
              </a:rPr>
              <a:t>t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scope.</a:t>
            </a:r>
            <a:endParaRPr sz="2800" dirty="0">
              <a:latin typeface="Lucida Sans"/>
              <a:cs typeface="Lucida Sans"/>
            </a:endParaRPr>
          </a:p>
          <a:p>
            <a:pPr marL="12700" marR="5080">
              <a:lnSpc>
                <a:spcPts val="3000"/>
              </a:lnSpc>
              <a:spcBef>
                <a:spcPts val="900"/>
              </a:spcBef>
            </a:pPr>
            <a:r>
              <a:rPr sz="2800" spc="-15" dirty="0">
                <a:latin typeface="Lucida Sans"/>
                <a:cs typeface="Lucida Sans"/>
              </a:rPr>
              <a:t>This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can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be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done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usin</a:t>
            </a:r>
            <a:r>
              <a:rPr sz="2800" spc="-20" dirty="0">
                <a:latin typeface="Lucida Sans"/>
                <a:cs typeface="Lucida Sans"/>
              </a:rPr>
              <a:t>g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one symb</a:t>
            </a:r>
            <a:r>
              <a:rPr sz="2800" spc="-15" dirty="0">
                <a:latin typeface="Lucida Sans"/>
                <a:cs typeface="Lucida Sans"/>
              </a:rPr>
              <a:t>o</a:t>
            </a:r>
            <a:r>
              <a:rPr sz="2800" spc="-10" dirty="0">
                <a:latin typeface="Lucida Sans"/>
                <a:cs typeface="Lucida Sans"/>
              </a:rPr>
              <a:t>l</a:t>
            </a:r>
            <a:r>
              <a:rPr sz="2800" spc="-14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table</a:t>
            </a:r>
            <a:r>
              <a:rPr sz="2800" spc="-14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-10" dirty="0">
                <a:latin typeface="Lucida Sans"/>
                <a:cs typeface="Lucida Sans"/>
              </a:rPr>
              <a:t>t</a:t>
            </a:r>
            <a:r>
              <a:rPr sz="2800" spc="-15" dirty="0">
                <a:latin typeface="Lucida Sans"/>
                <a:cs typeface="Lucida Sans"/>
              </a:rPr>
              <a:t>ruc</a:t>
            </a:r>
            <a:r>
              <a:rPr sz="2800" spc="-5" dirty="0">
                <a:latin typeface="Lucida Sans"/>
                <a:cs typeface="Lucida Sans"/>
              </a:rPr>
              <a:t>t</a:t>
            </a:r>
            <a:r>
              <a:rPr sz="2800" spc="-15" dirty="0">
                <a:latin typeface="Lucida Sans"/>
                <a:cs typeface="Lucida Sans"/>
              </a:rPr>
              <a:t>ure</a:t>
            </a:r>
            <a:r>
              <a:rPr sz="2800" spc="-140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if</a:t>
            </a:r>
            <a:r>
              <a:rPr sz="2800" spc="-13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we</a:t>
            </a:r>
            <a:r>
              <a:rPr sz="2800" spc="-14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tag individual entries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wi</a:t>
            </a:r>
            <a:r>
              <a:rPr sz="2800" spc="-10" dirty="0">
                <a:latin typeface="Lucida Sans"/>
                <a:cs typeface="Lucida Sans"/>
              </a:rPr>
              <a:t>t</a:t>
            </a:r>
            <a:r>
              <a:rPr sz="2800" spc="-20" dirty="0">
                <a:latin typeface="Lucida Sans"/>
                <a:cs typeface="Lucida Sans"/>
              </a:rPr>
              <a:t>h</a:t>
            </a:r>
            <a:r>
              <a:rPr sz="2800" spc="-1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 </a:t>
            </a:r>
            <a:r>
              <a:rPr sz="2800" spc="50" dirty="0">
                <a:latin typeface="Lucida Sans"/>
                <a:cs typeface="Lucida Sans"/>
              </a:rPr>
              <a:t>“</a:t>
            </a:r>
            <a:r>
              <a:rPr sz="2800" spc="-20" dirty="0">
                <a:latin typeface="Lucida Sans"/>
                <a:cs typeface="Lucida Sans"/>
              </a:rPr>
              <a:t>scope</a:t>
            </a:r>
            <a:r>
              <a:rPr sz="2800" spc="-15" dirty="0">
                <a:latin typeface="Lucida Sans"/>
                <a:cs typeface="Lucida Sans"/>
              </a:rPr>
              <a:t> number.”</a:t>
            </a:r>
            <a:endParaRPr sz="2800" dirty="0">
              <a:latin typeface="Lucida Sans"/>
              <a:cs typeface="Lucida Sans"/>
            </a:endParaRPr>
          </a:p>
          <a:p>
            <a:pPr marL="12700" marR="158115">
              <a:lnSpc>
                <a:spcPts val="3000"/>
              </a:lnSpc>
              <a:spcBef>
                <a:spcPts val="900"/>
              </a:spcBef>
            </a:pPr>
            <a:r>
              <a:rPr sz="2800" spc="-10" dirty="0">
                <a:latin typeface="Lucida Sans"/>
                <a:cs typeface="Lucida Sans"/>
              </a:rPr>
              <a:t>It </a:t>
            </a:r>
            <a:r>
              <a:rPr sz="2800" spc="-15" dirty="0">
                <a:latin typeface="Lucida Sans"/>
                <a:cs typeface="Lucida Sans"/>
              </a:rPr>
              <a:t>is far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easier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(but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more</a:t>
            </a:r>
            <a:r>
              <a:rPr sz="2800" spc="-15" dirty="0">
                <a:latin typeface="Lucida Sans"/>
                <a:cs typeface="Lucida Sans"/>
              </a:rPr>
              <a:t> wasteful of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space)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allocate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on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symbol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table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for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each</a:t>
            </a:r>
            <a:r>
              <a:rPr sz="2800" spc="-15" dirty="0">
                <a:latin typeface="Lucida Sans"/>
                <a:cs typeface="Lucida Sans"/>
              </a:rPr>
              <a:t> scope. </a:t>
            </a:r>
            <a:r>
              <a:rPr sz="2800" spc="-20" dirty="0">
                <a:latin typeface="Lucida Sans"/>
                <a:cs typeface="Lucida Sans"/>
              </a:rPr>
              <a:t>Open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scopes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are stacked, </a:t>
            </a:r>
            <a:r>
              <a:rPr sz="2800" spc="-25" dirty="0">
                <a:latin typeface="Lucida Sans"/>
                <a:cs typeface="Lucida Sans"/>
              </a:rPr>
              <a:t>pushin</a:t>
            </a:r>
            <a:r>
              <a:rPr sz="2800" spc="-20" dirty="0">
                <a:latin typeface="Lucida Sans"/>
                <a:cs typeface="Lucida Sans"/>
              </a:rPr>
              <a:t>g</a:t>
            </a:r>
            <a:r>
              <a:rPr sz="2800" spc="1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and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popping</a:t>
            </a:r>
            <a:r>
              <a:rPr sz="2800" spc="-15" dirty="0">
                <a:latin typeface="Lucida Sans"/>
                <a:cs typeface="Lucida Sans"/>
              </a:rPr>
              <a:t> tables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scopes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are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opened</a:t>
            </a:r>
            <a:r>
              <a:rPr sz="2800" spc="-15" dirty="0">
                <a:latin typeface="Lucida Sans"/>
                <a:cs typeface="Lucida Sans"/>
              </a:rPr>
              <a:t> and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closed.</a:t>
            </a:r>
            <a:endParaRPr sz="28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30" dirty="0">
                <a:solidFill>
                  <a:srgbClr val="FF0000"/>
                </a:solidFill>
              </a:rPr>
              <a:t>Ke</a:t>
            </a:r>
            <a:r>
              <a:rPr dirty="0">
                <a:solidFill>
                  <a:srgbClr val="FF0000"/>
                </a:solidFill>
              </a:rPr>
              <a:t>y</a:t>
            </a:r>
            <a:r>
              <a:rPr spc="-5" dirty="0">
                <a:solidFill>
                  <a:srgbClr val="FF0000"/>
                </a:solidFill>
              </a:rPr>
              <a:t> Dat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7630">
              <a:lnSpc>
                <a:spcPct val="10000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01688" y="1683667"/>
            <a:ext cx="1964689" cy="333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ts val="2595"/>
              </a:lnSpc>
              <a:buSzPct val="72727"/>
              <a:buFont typeface="Courier"/>
              <a:buChar char="•"/>
              <a:tabLst>
                <a:tab pos="241300" algn="l"/>
              </a:tabLst>
            </a:pPr>
            <a:r>
              <a:rPr lang="en-US" sz="2200" spc="-20" dirty="0" smtClean="0">
                <a:latin typeface="Lucida Sans"/>
                <a:cs typeface="Lucida Sans"/>
              </a:rPr>
              <a:t>October 2</a:t>
            </a:r>
            <a:r>
              <a:rPr sz="2200" spc="-20" dirty="0" smtClean="0">
                <a:latin typeface="Lucida Sans"/>
                <a:cs typeface="Lucida Sans"/>
              </a:rPr>
              <a:t>:</a:t>
            </a:r>
            <a:endParaRPr sz="220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93712" y="1670967"/>
            <a:ext cx="4016688" cy="65171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20675" marR="184150" indent="-140970">
              <a:lnSpc>
                <a:spcPts val="2400"/>
              </a:lnSpc>
            </a:pPr>
            <a:r>
              <a:rPr sz="2200" spc="-15" dirty="0">
                <a:latin typeface="Lucida Sans"/>
                <a:cs typeface="Lucida Sans"/>
              </a:rPr>
              <a:t>Assignment </a:t>
            </a:r>
            <a:r>
              <a:rPr sz="2200" spc="-20" dirty="0">
                <a:latin typeface="Lucida Sans"/>
                <a:cs typeface="Lucida Sans"/>
              </a:rPr>
              <a:t>#1</a:t>
            </a:r>
            <a:r>
              <a:rPr sz="2200" spc="-15" dirty="0">
                <a:latin typeface="Lucida Sans"/>
                <a:cs typeface="Lucida Sans"/>
              </a:rPr>
              <a:t> </a:t>
            </a:r>
            <a:r>
              <a:rPr sz="2200" spc="-10" dirty="0" smtClean="0">
                <a:latin typeface="Lucida Sans"/>
                <a:cs typeface="Lucida Sans"/>
              </a:rPr>
              <a:t>(</a:t>
            </a:r>
            <a:r>
              <a:rPr lang="en-US" sz="2200" spc="-10" dirty="0" smtClean="0">
                <a:latin typeface="Lucida Sans"/>
                <a:cs typeface="Lucida Sans"/>
              </a:rPr>
              <a:t> </a:t>
            </a:r>
            <a:r>
              <a:rPr sz="2200" spc="-10" dirty="0" smtClean="0">
                <a:latin typeface="Lucida Sans"/>
                <a:cs typeface="Lucida Sans"/>
              </a:rPr>
              <a:t>Identifier</a:t>
            </a:r>
            <a:r>
              <a:rPr sz="2200" spc="5" dirty="0" smtClean="0">
                <a:latin typeface="Lucida Sans"/>
                <a:cs typeface="Lucida Sans"/>
              </a:rPr>
              <a:t> </a:t>
            </a:r>
            <a:r>
              <a:rPr sz="2200" spc="-15" dirty="0">
                <a:latin typeface="Lucida Sans"/>
                <a:cs typeface="Lucida Sans"/>
              </a:rPr>
              <a:t>Cross-</a:t>
            </a:r>
            <a:r>
              <a:rPr sz="2200" spc="-10" dirty="0">
                <a:latin typeface="Lucida Sans"/>
                <a:cs typeface="Lucida Sans"/>
              </a:rPr>
              <a:t> </a:t>
            </a:r>
            <a:r>
              <a:rPr sz="2200" spc="-20" dirty="0">
                <a:latin typeface="Lucida Sans"/>
                <a:cs typeface="Lucida Sans"/>
              </a:rPr>
              <a:t>Referenc</a:t>
            </a:r>
            <a:r>
              <a:rPr sz="2200" spc="-15" dirty="0">
                <a:latin typeface="Lucida Sans"/>
                <a:cs typeface="Lucida Sans"/>
              </a:rPr>
              <a:t>e</a:t>
            </a:r>
            <a:r>
              <a:rPr sz="2200" spc="10" dirty="0">
                <a:latin typeface="Lucida Sans"/>
                <a:cs typeface="Lucida Sans"/>
              </a:rPr>
              <a:t> </a:t>
            </a:r>
            <a:r>
              <a:rPr sz="2200" spc="-15" dirty="0" smtClean="0">
                <a:latin typeface="Lucida Sans"/>
                <a:cs typeface="Lucida Sans"/>
              </a:rPr>
              <a:t>Analysis</a:t>
            </a:r>
            <a:r>
              <a:rPr lang="en-US" sz="2200" spc="-15" dirty="0" smtClean="0">
                <a:latin typeface="Lucida Sans"/>
                <a:cs typeface="Lucida Sans"/>
              </a:rPr>
              <a:t> </a:t>
            </a:r>
            <a:r>
              <a:rPr sz="2200" spc="-15" dirty="0" smtClean="0">
                <a:latin typeface="Lucida Sans"/>
                <a:cs typeface="Lucida Sans"/>
              </a:rPr>
              <a:t>)</a:t>
            </a:r>
            <a:endParaRPr sz="2200" dirty="0" smtClean="0">
              <a:latin typeface="Lucida Sans"/>
              <a:cs typeface="Lucida Sans"/>
            </a:endParaRPr>
          </a:p>
          <a:p>
            <a:pPr marL="120014" marR="922655" indent="-29209">
              <a:lnSpc>
                <a:spcPts val="2400"/>
              </a:lnSpc>
              <a:spcBef>
                <a:spcPts val="800"/>
              </a:spcBef>
            </a:pPr>
            <a:r>
              <a:rPr lang="en-US" sz="2200" spc="-15" dirty="0" smtClean="0">
                <a:latin typeface="Lucida Sans"/>
                <a:cs typeface="Lucida Sans"/>
              </a:rPr>
              <a:t> </a:t>
            </a:r>
            <a:r>
              <a:rPr lang="en-US" sz="2200" spc="-15" dirty="0" smtClean="0">
                <a:latin typeface="Lucida Sans"/>
                <a:cs typeface="Lucida Sans"/>
              </a:rPr>
              <a:t>Homework #1</a:t>
            </a:r>
          </a:p>
          <a:p>
            <a:pPr marL="120014" marR="922655" indent="-29209">
              <a:lnSpc>
                <a:spcPts val="2400"/>
              </a:lnSpc>
              <a:spcBef>
                <a:spcPts val="800"/>
              </a:spcBef>
            </a:pPr>
            <a:endParaRPr lang="en-US" sz="2200" spc="-15" dirty="0">
              <a:latin typeface="Lucida Sans"/>
              <a:cs typeface="Lucida Sans"/>
            </a:endParaRPr>
          </a:p>
          <a:p>
            <a:pPr marL="120014" marR="922655" indent="-29209">
              <a:lnSpc>
                <a:spcPts val="2400"/>
              </a:lnSpc>
              <a:spcBef>
                <a:spcPts val="800"/>
              </a:spcBef>
            </a:pPr>
            <a:r>
              <a:rPr lang="nl-NL" sz="2200" spc="-20" dirty="0" smtClean="0">
                <a:latin typeface="Lucida Sans"/>
                <a:cs typeface="Lucida Sans"/>
              </a:rPr>
              <a:t> </a:t>
            </a:r>
            <a:r>
              <a:rPr lang="nl-NL" sz="2200" spc="-15" dirty="0" err="1">
                <a:latin typeface="Lucida Sans"/>
                <a:cs typeface="Lucida Sans"/>
              </a:rPr>
              <a:t>Assignment</a:t>
            </a:r>
            <a:r>
              <a:rPr lang="nl-NL" sz="2200" spc="-15" dirty="0">
                <a:latin typeface="Lucida Sans"/>
                <a:cs typeface="Lucida Sans"/>
              </a:rPr>
              <a:t> #2    	( CSX Scanner )</a:t>
            </a:r>
            <a:endParaRPr lang="nl-NL" sz="2200" dirty="0">
              <a:latin typeface="Lucida Sans"/>
              <a:cs typeface="Lucida Sans"/>
            </a:endParaRPr>
          </a:p>
          <a:p>
            <a:pPr marL="26670">
              <a:lnSpc>
                <a:spcPts val="2520"/>
              </a:lnSpc>
              <a:spcBef>
                <a:spcPts val="560"/>
              </a:spcBef>
            </a:pPr>
            <a:r>
              <a:rPr lang="en-US" sz="2200" spc="-15" dirty="0" smtClean="0">
                <a:latin typeface="Lucida Sans"/>
                <a:cs typeface="Lucida Sans"/>
              </a:rPr>
              <a:t> </a:t>
            </a:r>
            <a:r>
              <a:rPr lang="en-US" sz="2200" spc="-15" dirty="0" smtClean="0">
                <a:latin typeface="Lucida Sans"/>
                <a:cs typeface="Lucida Sans"/>
              </a:rPr>
              <a:t>Assignment #3 ( CSX</a:t>
            </a:r>
            <a:r>
              <a:rPr lang="en-US" sz="2200" spc="-5" dirty="0" smtClean="0">
                <a:latin typeface="Lucida Sans"/>
                <a:cs typeface="Lucida Sans"/>
              </a:rPr>
              <a:t>   	</a:t>
            </a:r>
            <a:r>
              <a:rPr lang="en-US" sz="2200" spc="-15" dirty="0" smtClean="0">
                <a:latin typeface="Lucida Sans"/>
                <a:cs typeface="Lucida Sans"/>
              </a:rPr>
              <a:t>Parser )</a:t>
            </a:r>
          </a:p>
          <a:p>
            <a:pPr marL="26670">
              <a:lnSpc>
                <a:spcPts val="2520"/>
              </a:lnSpc>
              <a:spcBef>
                <a:spcPts val="560"/>
              </a:spcBef>
            </a:pPr>
            <a:r>
              <a:rPr lang="nl-NL" sz="2200" spc="-20" dirty="0" smtClean="0">
                <a:latin typeface="Lucida Sans"/>
                <a:cs typeface="Lucida Sans"/>
              </a:rPr>
              <a:t> </a:t>
            </a:r>
            <a:r>
              <a:rPr lang="nl-NL" sz="2200" spc="-20" dirty="0" smtClean="0">
                <a:latin typeface="Lucida Sans"/>
                <a:cs typeface="Lucida Sans"/>
              </a:rPr>
              <a:t> </a:t>
            </a:r>
            <a:r>
              <a:rPr lang="nl-NL" sz="2200" spc="-20" dirty="0" err="1" smtClean="0">
                <a:latin typeface="Lucida Sans"/>
                <a:cs typeface="Lucida Sans"/>
              </a:rPr>
              <a:t>Midter</a:t>
            </a:r>
            <a:r>
              <a:rPr lang="nl-NL" sz="2200" spc="-25" dirty="0" err="1" smtClean="0">
                <a:latin typeface="Lucida Sans"/>
                <a:cs typeface="Lucida Sans"/>
              </a:rPr>
              <a:t>m</a:t>
            </a:r>
            <a:r>
              <a:rPr lang="nl-NL" sz="2200" spc="5" dirty="0" smtClean="0">
                <a:latin typeface="Lucida Sans"/>
                <a:cs typeface="Lucida Sans"/>
              </a:rPr>
              <a:t> </a:t>
            </a:r>
            <a:r>
              <a:rPr lang="nl-NL" sz="2200" spc="-20" dirty="0" smtClean="0">
                <a:latin typeface="Lucida Sans"/>
                <a:cs typeface="Lucida Sans"/>
              </a:rPr>
              <a:t>1,</a:t>
            </a:r>
            <a:endParaRPr lang="nl-NL" sz="2200" dirty="0" smtClean="0">
              <a:latin typeface="Lucida Sans"/>
              <a:cs typeface="Lucida Sans"/>
            </a:endParaRPr>
          </a:p>
          <a:p>
            <a:pPr marL="203200">
              <a:lnSpc>
                <a:spcPts val="2520"/>
              </a:lnSpc>
              <a:tabLst>
                <a:tab pos="1158875" algn="l"/>
              </a:tabLst>
            </a:pPr>
            <a:r>
              <a:rPr lang="nl-NL" sz="2200" spc="-20" dirty="0" smtClean="0">
                <a:latin typeface="Lucida Sans"/>
                <a:cs typeface="Lucida Sans"/>
              </a:rPr>
              <a:t>5</a:t>
            </a:r>
            <a:r>
              <a:rPr lang="nl-NL" sz="2200" spc="-20" dirty="0" smtClean="0">
                <a:latin typeface="Lucida Sans"/>
                <a:cs typeface="Lucida Sans"/>
              </a:rPr>
              <a:t>:3</a:t>
            </a:r>
            <a:r>
              <a:rPr lang="nl-NL" sz="2200" spc="-15" dirty="0" smtClean="0">
                <a:latin typeface="Lucida Sans"/>
                <a:cs typeface="Lucida Sans"/>
              </a:rPr>
              <a:t>0</a:t>
            </a:r>
            <a:r>
              <a:rPr lang="nl-NL" sz="2200" dirty="0" smtClean="0">
                <a:latin typeface="Lucida Sans"/>
                <a:cs typeface="Lucida Sans"/>
              </a:rPr>
              <a:t> </a:t>
            </a:r>
            <a:r>
              <a:rPr lang="nl-NL" sz="2200" spc="-10" dirty="0" smtClean="0">
                <a:latin typeface="Lucida Sans"/>
                <a:cs typeface="Lucida Sans"/>
              </a:rPr>
              <a:t>-</a:t>
            </a:r>
            <a:r>
              <a:rPr lang="nl-NL" sz="2200" dirty="0" smtClean="0">
                <a:latin typeface="Lucida Sans"/>
                <a:cs typeface="Lucida Sans"/>
              </a:rPr>
              <a:t>	</a:t>
            </a:r>
            <a:r>
              <a:rPr lang="nl-NL" sz="2200" spc="-20" dirty="0" smtClean="0">
                <a:latin typeface="Lucida Sans"/>
                <a:cs typeface="Lucida Sans"/>
              </a:rPr>
              <a:t>7</a:t>
            </a:r>
            <a:r>
              <a:rPr lang="nl-NL" sz="2200" spc="-20" dirty="0" smtClean="0">
                <a:latin typeface="Lucida Sans"/>
                <a:cs typeface="Lucida Sans"/>
              </a:rPr>
              <a:t>:3</a:t>
            </a:r>
            <a:r>
              <a:rPr lang="nl-NL" sz="2200" spc="-15" dirty="0" smtClean="0">
                <a:latin typeface="Lucida Sans"/>
                <a:cs typeface="Lucida Sans"/>
              </a:rPr>
              <a:t>0</a:t>
            </a:r>
            <a:r>
              <a:rPr lang="nl-NL" sz="2200" dirty="0" smtClean="0">
                <a:latin typeface="Lucida Sans"/>
                <a:cs typeface="Lucida Sans"/>
              </a:rPr>
              <a:t> </a:t>
            </a:r>
            <a:r>
              <a:rPr lang="nl-NL" sz="2200" spc="-20" dirty="0" err="1" smtClean="0">
                <a:latin typeface="Lucida Sans"/>
                <a:cs typeface="Lucida Sans"/>
              </a:rPr>
              <a:t>pm</a:t>
            </a:r>
            <a:endParaRPr sz="2200" dirty="0">
              <a:latin typeface="Lucida Sans"/>
              <a:cs typeface="Lucida Sans"/>
            </a:endParaRPr>
          </a:p>
          <a:p>
            <a:pPr marL="28575">
              <a:lnSpc>
                <a:spcPts val="2520"/>
              </a:lnSpc>
              <a:spcBef>
                <a:spcPts val="550"/>
              </a:spcBef>
            </a:pPr>
            <a:r>
              <a:rPr lang="en-US" sz="2200" spc="-15" dirty="0" smtClean="0">
                <a:latin typeface="Lucida Sans"/>
                <a:cs typeface="Lucida Sans"/>
              </a:rPr>
              <a:t>  Homework #2</a:t>
            </a:r>
          </a:p>
          <a:p>
            <a:pPr marL="28575">
              <a:lnSpc>
                <a:spcPts val="2520"/>
              </a:lnSpc>
              <a:spcBef>
                <a:spcPts val="550"/>
              </a:spcBef>
            </a:pPr>
            <a:endParaRPr sz="2200" dirty="0">
              <a:latin typeface="Lucida Sans"/>
              <a:cs typeface="Lucida Sans"/>
            </a:endParaRPr>
          </a:p>
          <a:p>
            <a:pPr marL="12700">
              <a:lnSpc>
                <a:spcPts val="2520"/>
              </a:lnSpc>
              <a:spcBef>
                <a:spcPts val="560"/>
              </a:spcBef>
            </a:pPr>
            <a:r>
              <a:rPr lang="en-US" sz="2200" spc="-10" dirty="0" smtClean="0">
                <a:latin typeface="Lucida Sans"/>
                <a:cs typeface="Lucida Sans"/>
              </a:rPr>
              <a:t>   Midterm 2</a:t>
            </a:r>
            <a:r>
              <a:rPr sz="2200" spc="-15" dirty="0" smtClean="0">
                <a:latin typeface="Lucida Sans"/>
                <a:cs typeface="Lucida Sans"/>
              </a:rPr>
              <a:t>,</a:t>
            </a:r>
            <a:endParaRPr sz="2200" dirty="0">
              <a:latin typeface="Lucida Sans"/>
              <a:cs typeface="Lucida Sans"/>
            </a:endParaRPr>
          </a:p>
          <a:p>
            <a:pPr marL="408940">
              <a:lnSpc>
                <a:spcPts val="2520"/>
              </a:lnSpc>
              <a:tabLst>
                <a:tab pos="1887220" algn="l"/>
              </a:tabLst>
            </a:pPr>
            <a:r>
              <a:rPr sz="2200" spc="-15" dirty="0">
                <a:latin typeface="Lucida Sans"/>
                <a:cs typeface="Lucida Sans"/>
              </a:rPr>
              <a:t>5</a:t>
            </a:r>
            <a:r>
              <a:rPr sz="2200" spc="-25" dirty="0" smtClean="0">
                <a:latin typeface="Lucida Sans"/>
                <a:cs typeface="Lucida Sans"/>
              </a:rPr>
              <a:t>:</a:t>
            </a:r>
            <a:r>
              <a:rPr lang="en-US" sz="2200" spc="-20" dirty="0" smtClean="0">
                <a:latin typeface="Lucida Sans"/>
                <a:cs typeface="Lucida Sans"/>
              </a:rPr>
              <a:t>3</a:t>
            </a:r>
            <a:r>
              <a:rPr sz="2200" spc="-15" dirty="0" smtClean="0">
                <a:latin typeface="Lucida Sans"/>
                <a:cs typeface="Lucida Sans"/>
              </a:rPr>
              <a:t>0</a:t>
            </a:r>
            <a:r>
              <a:rPr sz="2200" dirty="0" smtClean="0">
                <a:latin typeface="Lucida Sans"/>
                <a:cs typeface="Lucida Sans"/>
              </a:rPr>
              <a:t> </a:t>
            </a:r>
            <a:r>
              <a:rPr sz="2200" spc="-20" dirty="0">
                <a:latin typeface="Lucida Sans"/>
                <a:cs typeface="Lucida Sans"/>
              </a:rPr>
              <a:t>p</a:t>
            </a:r>
            <a:r>
              <a:rPr sz="2200" spc="-25" dirty="0">
                <a:latin typeface="Lucida Sans"/>
                <a:cs typeface="Lucida Sans"/>
              </a:rPr>
              <a:t>m</a:t>
            </a:r>
            <a:r>
              <a:rPr sz="2200" dirty="0">
                <a:latin typeface="Lucida Sans"/>
                <a:cs typeface="Lucida Sans"/>
              </a:rPr>
              <a:t> </a:t>
            </a:r>
            <a:r>
              <a:rPr sz="2200" spc="-10" dirty="0">
                <a:latin typeface="Lucida Sans"/>
                <a:cs typeface="Lucida Sans"/>
              </a:rPr>
              <a:t>-</a:t>
            </a:r>
            <a:r>
              <a:rPr sz="2200" dirty="0">
                <a:latin typeface="Lucida Sans"/>
                <a:cs typeface="Lucida Sans"/>
              </a:rPr>
              <a:t>	</a:t>
            </a:r>
            <a:r>
              <a:rPr sz="2200" spc="-20" dirty="0">
                <a:latin typeface="Lucida Sans"/>
                <a:cs typeface="Lucida Sans"/>
              </a:rPr>
              <a:t>7</a:t>
            </a:r>
            <a:r>
              <a:rPr sz="2200" spc="-20" dirty="0" smtClean="0">
                <a:latin typeface="Lucida Sans"/>
                <a:cs typeface="Lucida Sans"/>
              </a:rPr>
              <a:t>:</a:t>
            </a:r>
            <a:r>
              <a:rPr lang="en-US" sz="2200" spc="-20" dirty="0" smtClean="0">
                <a:latin typeface="Lucida Sans"/>
                <a:cs typeface="Lucida Sans"/>
              </a:rPr>
              <a:t>3</a:t>
            </a:r>
            <a:r>
              <a:rPr sz="2200" spc="-15" dirty="0" smtClean="0">
                <a:latin typeface="Lucida Sans"/>
                <a:cs typeface="Lucida Sans"/>
              </a:rPr>
              <a:t>0</a:t>
            </a:r>
            <a:r>
              <a:rPr sz="2200" dirty="0" smtClean="0">
                <a:latin typeface="Lucida Sans"/>
                <a:cs typeface="Lucida Sans"/>
              </a:rPr>
              <a:t> </a:t>
            </a:r>
            <a:r>
              <a:rPr sz="2200" spc="-25" dirty="0" smtClean="0">
                <a:latin typeface="Lucida Sans"/>
                <a:cs typeface="Lucida Sans"/>
              </a:rPr>
              <a:t>pm</a:t>
            </a:r>
            <a:r>
              <a:rPr lang="en-US" sz="2200" spc="-25" dirty="0" smtClean="0">
                <a:latin typeface="Lucida Sans"/>
                <a:cs typeface="Lucida Sans"/>
              </a:rPr>
              <a:t>  </a:t>
            </a:r>
            <a:endParaRPr sz="2200" dirty="0">
              <a:latin typeface="Lucida Sans"/>
              <a:cs typeface="Lucida Sans"/>
            </a:endParaRPr>
          </a:p>
          <a:p>
            <a:pPr marL="28575">
              <a:lnSpc>
                <a:spcPts val="2520"/>
              </a:lnSpc>
              <a:spcBef>
                <a:spcPts val="550"/>
              </a:spcBef>
            </a:pPr>
            <a:r>
              <a:rPr lang="en-US" sz="2200" spc="-15" dirty="0" smtClean="0">
                <a:latin typeface="Lucida Sans"/>
                <a:cs typeface="Lucida Sans"/>
              </a:rPr>
              <a:t>  </a:t>
            </a:r>
            <a:r>
              <a:rPr lang="en-US" sz="2200" spc="-15" dirty="0">
                <a:latin typeface="Lucida Sans"/>
                <a:cs typeface="Lucida Sans"/>
              </a:rPr>
              <a:t> Assignment #4</a:t>
            </a:r>
            <a:endParaRPr lang="en-US" sz="2200" dirty="0">
              <a:latin typeface="Lucida Sans"/>
              <a:cs typeface="Lucida Sans"/>
            </a:endParaRPr>
          </a:p>
          <a:p>
            <a:pPr marL="26670" indent="179070">
              <a:lnSpc>
                <a:spcPts val="2520"/>
              </a:lnSpc>
            </a:pPr>
            <a:r>
              <a:rPr lang="en-US" sz="2200" spc="-15" dirty="0">
                <a:latin typeface="Lucida Sans"/>
                <a:cs typeface="Lucida Sans"/>
              </a:rPr>
              <a:t>( CSX </a:t>
            </a:r>
            <a:r>
              <a:rPr lang="en-US" sz="2200" spc="-20" dirty="0">
                <a:latin typeface="Lucida Sans"/>
                <a:cs typeface="Lucida Sans"/>
              </a:rPr>
              <a:t>Typ</a:t>
            </a:r>
            <a:r>
              <a:rPr lang="en-US" sz="2200" spc="-15" dirty="0">
                <a:latin typeface="Lucida Sans"/>
                <a:cs typeface="Lucida Sans"/>
              </a:rPr>
              <a:t>e</a:t>
            </a:r>
            <a:r>
              <a:rPr lang="en-US" sz="2200" dirty="0">
                <a:latin typeface="Lucida Sans"/>
                <a:cs typeface="Lucida Sans"/>
              </a:rPr>
              <a:t> </a:t>
            </a:r>
            <a:r>
              <a:rPr lang="en-US" sz="2200" spc="-15" dirty="0">
                <a:latin typeface="Lucida Sans"/>
                <a:cs typeface="Lucida Sans"/>
              </a:rPr>
              <a:t>Checker )</a:t>
            </a:r>
            <a:endParaRPr lang="en-US" sz="2200" dirty="0">
              <a:latin typeface="Lucida Sans"/>
              <a:cs typeface="Lucida Sans"/>
            </a:endParaRPr>
          </a:p>
          <a:p>
            <a:pPr marL="28575">
              <a:lnSpc>
                <a:spcPts val="2520"/>
              </a:lnSpc>
              <a:spcBef>
                <a:spcPts val="550"/>
              </a:spcBef>
            </a:pPr>
            <a:r>
              <a:rPr lang="en-US" sz="2200" spc="-15" dirty="0">
                <a:latin typeface="Lucida Sans"/>
                <a:cs typeface="Lucida Sans"/>
              </a:rPr>
              <a:t>Homework </a:t>
            </a:r>
            <a:r>
              <a:rPr lang="en-US" sz="2200" spc="-15" dirty="0" smtClean="0">
                <a:latin typeface="Lucida Sans"/>
                <a:cs typeface="Lucida Sans"/>
              </a:rPr>
              <a:t>#3</a:t>
            </a:r>
            <a:endParaRPr lang="en-US" sz="2200" spc="-15" dirty="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1688" y="2687474"/>
            <a:ext cx="1917712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SzPct val="72727"/>
              <a:buFont typeface="Courier"/>
              <a:buChar char="•"/>
              <a:tabLst>
                <a:tab pos="241300" algn="l"/>
              </a:tabLst>
            </a:pPr>
            <a:r>
              <a:rPr lang="en-US" sz="2200" spc="-15" dirty="0" smtClean="0">
                <a:latin typeface="Lucida Sans"/>
                <a:cs typeface="Lucida Sans"/>
              </a:rPr>
              <a:t>October 12</a:t>
            </a:r>
            <a:r>
              <a:rPr sz="2200" spc="-15" dirty="0" smtClean="0">
                <a:latin typeface="Lucida Sans"/>
                <a:cs typeface="Lucida Sans"/>
              </a:rPr>
              <a:t>:</a:t>
            </a:r>
            <a:endParaRPr sz="2200" dirty="0">
              <a:latin typeface="Lucida Sans"/>
              <a:cs typeface="Lucida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1688" y="3505200"/>
            <a:ext cx="1841512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SzPct val="72727"/>
              <a:buFont typeface="Courier"/>
              <a:buChar char="•"/>
              <a:tabLst>
                <a:tab pos="241300" algn="l"/>
              </a:tabLst>
            </a:pPr>
            <a:r>
              <a:rPr lang="en-US" sz="2200" spc="-15" dirty="0" smtClean="0">
                <a:latin typeface="Lucida Sans"/>
                <a:cs typeface="Lucida Sans"/>
              </a:rPr>
              <a:t>October</a:t>
            </a:r>
            <a:r>
              <a:rPr sz="2200" dirty="0" smtClean="0">
                <a:latin typeface="Lucida Sans"/>
                <a:cs typeface="Lucida Sans"/>
              </a:rPr>
              <a:t> </a:t>
            </a:r>
            <a:r>
              <a:rPr lang="en-US" sz="2200" spc="-15" dirty="0" smtClean="0">
                <a:latin typeface="Lucida Sans"/>
                <a:cs typeface="Lucida Sans"/>
              </a:rPr>
              <a:t>16</a:t>
            </a:r>
            <a:r>
              <a:rPr sz="2200" spc="-15" dirty="0" smtClean="0">
                <a:latin typeface="Lucida Sans"/>
                <a:cs typeface="Lucida Sans"/>
              </a:rPr>
              <a:t>:</a:t>
            </a:r>
            <a:endParaRPr sz="2200" dirty="0">
              <a:latin typeface="Lucida Sans"/>
              <a:cs typeface="Lucida San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14400" y="4191000"/>
            <a:ext cx="2057400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SzPct val="72727"/>
              <a:buFont typeface="Courier"/>
              <a:buChar char="•"/>
              <a:tabLst>
                <a:tab pos="241300" algn="l"/>
              </a:tabLst>
            </a:pPr>
            <a:r>
              <a:rPr lang="en-US" sz="2200" spc="-15" dirty="0" smtClean="0">
                <a:latin typeface="Lucida Sans"/>
                <a:cs typeface="Lucida Sans"/>
              </a:rPr>
              <a:t>November 6</a:t>
            </a:r>
            <a:r>
              <a:rPr sz="2200" spc="-20" dirty="0" smtClean="0">
                <a:latin typeface="Lucida Sans"/>
                <a:cs typeface="Lucida Sans"/>
              </a:rPr>
              <a:t>:</a:t>
            </a:r>
            <a:endParaRPr sz="2200" dirty="0">
              <a:latin typeface="Lucida Sans"/>
              <a:cs typeface="Lucida San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01688" y="4876800"/>
            <a:ext cx="2146312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SzPct val="72727"/>
              <a:buFont typeface="Courier"/>
              <a:buChar char="•"/>
              <a:tabLst>
                <a:tab pos="241300" algn="l"/>
              </a:tabLst>
            </a:pPr>
            <a:r>
              <a:rPr lang="en-US" sz="2200" spc="-15" dirty="0" smtClean="0">
                <a:latin typeface="Lucida Sans"/>
                <a:cs typeface="Lucida Sans"/>
              </a:rPr>
              <a:t>November 12</a:t>
            </a:r>
            <a:r>
              <a:rPr sz="2200" spc="-15" dirty="0" smtClean="0">
                <a:latin typeface="Lucida Sans"/>
                <a:cs typeface="Lucida Sans"/>
              </a:rPr>
              <a:t>:</a:t>
            </a:r>
            <a:endParaRPr sz="2200" dirty="0">
              <a:latin typeface="Lucida Sans"/>
              <a:cs typeface="Lucida San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01688" y="5605046"/>
            <a:ext cx="2146312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SzPct val="72727"/>
              <a:buFont typeface="Courier"/>
              <a:buChar char="•"/>
              <a:tabLst>
                <a:tab pos="241300" algn="l"/>
              </a:tabLst>
            </a:pPr>
            <a:r>
              <a:rPr lang="en-US" sz="2200" spc="-15" dirty="0" smtClean="0">
                <a:latin typeface="Lucida Sans"/>
                <a:cs typeface="Lucida Sans"/>
              </a:rPr>
              <a:t>November 16</a:t>
            </a:r>
            <a:r>
              <a:rPr sz="2200" spc="-20" dirty="0" smtClean="0">
                <a:latin typeface="Lucida Sans"/>
                <a:cs typeface="Lucida Sans"/>
              </a:rPr>
              <a:t>:</a:t>
            </a:r>
            <a:r>
              <a:rPr lang="en-US" sz="2200" spc="-20" dirty="0" smtClean="0">
                <a:latin typeface="Lucida Sans"/>
                <a:cs typeface="Lucida Sans"/>
              </a:rPr>
              <a:t>  </a:t>
            </a:r>
            <a:endParaRPr sz="2200" dirty="0">
              <a:latin typeface="Lucida Sans"/>
              <a:cs typeface="Lucida San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14400" y="6367046"/>
            <a:ext cx="2209800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SzPct val="72727"/>
              <a:buFont typeface="Courier"/>
              <a:buChar char="•"/>
              <a:tabLst>
                <a:tab pos="241300" algn="l"/>
              </a:tabLst>
            </a:pPr>
            <a:r>
              <a:rPr lang="en-US" sz="2200" spc="-25" dirty="0" smtClean="0">
                <a:latin typeface="Lucida Sans"/>
                <a:cs typeface="Lucida Sans"/>
              </a:rPr>
              <a:t>November 19</a:t>
            </a:r>
            <a:r>
              <a:rPr sz="2200" spc="-15" dirty="0" smtClean="0">
                <a:latin typeface="Lucida Sans"/>
                <a:cs typeface="Lucida Sans"/>
              </a:rPr>
              <a:t>:</a:t>
            </a:r>
            <a:endParaRPr sz="2200" dirty="0">
              <a:latin typeface="Lucida Sans"/>
              <a:cs typeface="Lucida San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01688" y="7129046"/>
            <a:ext cx="2146312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SzPct val="72727"/>
              <a:buFont typeface="Courier"/>
              <a:buChar char="•"/>
              <a:tabLst>
                <a:tab pos="241300" algn="l"/>
              </a:tabLst>
            </a:pPr>
            <a:r>
              <a:rPr lang="en-US" sz="2200" spc="-25" dirty="0" smtClean="0">
                <a:latin typeface="Lucida Sans"/>
                <a:cs typeface="Lucida Sans"/>
              </a:rPr>
              <a:t>November 27</a:t>
            </a:r>
            <a:r>
              <a:rPr sz="2200" spc="-20" dirty="0" smtClean="0">
                <a:latin typeface="Lucida Sans"/>
                <a:cs typeface="Lucida Sans"/>
              </a:rPr>
              <a:t>:</a:t>
            </a:r>
            <a:endParaRPr sz="2200" dirty="0">
              <a:latin typeface="Lucida Sans"/>
              <a:cs typeface="Lucida San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01688" y="7772400"/>
            <a:ext cx="1993912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SzPct val="72727"/>
              <a:buFont typeface="Courier"/>
              <a:buChar char="•"/>
              <a:tabLst>
                <a:tab pos="241300" algn="l"/>
              </a:tabLst>
            </a:pPr>
            <a:r>
              <a:rPr lang="en-US" sz="2200" spc="-25" dirty="0" smtClean="0">
                <a:latin typeface="Lucida Sans"/>
                <a:cs typeface="Lucida Sans"/>
              </a:rPr>
              <a:t>December 7</a:t>
            </a:r>
            <a:r>
              <a:rPr sz="2200" spc="-15" dirty="0" smtClean="0">
                <a:latin typeface="Lucida Sans"/>
                <a:cs typeface="Lucida Sans"/>
              </a:rPr>
              <a:t>:</a:t>
            </a:r>
            <a:endParaRPr sz="22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0715"/>
            <a:ext cx="5407660" cy="4687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89300"/>
              </a:lnSpc>
            </a:pPr>
            <a:r>
              <a:rPr sz="2800" spc="-20" dirty="0">
                <a:latin typeface="Lucida Sans"/>
                <a:cs typeface="Lucida Sans"/>
              </a:rPr>
              <a:t>Be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careful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5" dirty="0">
                <a:latin typeface="Lucida Sans"/>
                <a:cs typeface="Lucida Sans"/>
              </a:rPr>
              <a:t>t</a:t>
            </a:r>
            <a:r>
              <a:rPr sz="2800" spc="-30" dirty="0">
                <a:latin typeface="Lucida Sans"/>
                <a:cs typeface="Lucida Sans"/>
              </a:rPr>
              <a:t>h</a:t>
            </a:r>
            <a:r>
              <a:rPr sz="2800" spc="-10" dirty="0">
                <a:latin typeface="Lucida Sans"/>
                <a:cs typeface="Lucida Sans"/>
              </a:rPr>
              <a:t>o</a:t>
            </a:r>
            <a:r>
              <a:rPr sz="2800" spc="-15" dirty="0">
                <a:latin typeface="Lucida Sans"/>
                <a:cs typeface="Lucida Sans"/>
              </a:rPr>
              <a:t>u</a:t>
            </a:r>
            <a:r>
              <a:rPr sz="2800" spc="-20" dirty="0">
                <a:latin typeface="Lucida Sans"/>
                <a:cs typeface="Lucida Sans"/>
              </a:rPr>
              <a:t>gh—</a:t>
            </a:r>
            <a:r>
              <a:rPr sz="2800" spc="-35" dirty="0">
                <a:latin typeface="Lucida Sans"/>
                <a:cs typeface="Lucida Sans"/>
              </a:rPr>
              <a:t>m</a:t>
            </a:r>
            <a:r>
              <a:rPr sz="2800" spc="-20" dirty="0">
                <a:latin typeface="Lucida Sans"/>
                <a:cs typeface="Lucida Sans"/>
              </a:rPr>
              <a:t>any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preprogramme</a:t>
            </a:r>
            <a:r>
              <a:rPr sz="2800" spc="-20" dirty="0">
                <a:latin typeface="Lucida Sans"/>
                <a:cs typeface="Lucida Sans"/>
              </a:rPr>
              <a:t>d</a:t>
            </a:r>
            <a:r>
              <a:rPr sz="2800" spc="2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stack implementations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don’</a:t>
            </a:r>
            <a:r>
              <a:rPr sz="2800" spc="-15" dirty="0">
                <a:latin typeface="Lucida Sans"/>
                <a:cs typeface="Lucida Sans"/>
              </a:rPr>
              <a:t>t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allow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yo</a:t>
            </a:r>
            <a:r>
              <a:rPr sz="2800" spc="-20" dirty="0">
                <a:latin typeface="Lucida Sans"/>
                <a:cs typeface="Lucida Sans"/>
              </a:rPr>
              <a:t>u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50" dirty="0">
                <a:latin typeface="Lucida Sans"/>
                <a:cs typeface="Lucida Sans"/>
              </a:rPr>
              <a:t>“</a:t>
            </a:r>
            <a:r>
              <a:rPr sz="2800" spc="-20" dirty="0">
                <a:latin typeface="Lucida Sans"/>
                <a:cs typeface="Lucida Sans"/>
              </a:rPr>
              <a:t>peek”</a:t>
            </a:r>
            <a:r>
              <a:rPr sz="2800" spc="6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entries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below</a:t>
            </a:r>
            <a:r>
              <a:rPr sz="2800" spc="-15" dirty="0">
                <a:latin typeface="Lucida Sans"/>
                <a:cs typeface="Lucida Sans"/>
              </a:rPr>
              <a:t> the</a:t>
            </a:r>
            <a:r>
              <a:rPr sz="2800" spc="-4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st</a:t>
            </a:r>
            <a:r>
              <a:rPr sz="2800" spc="-30" dirty="0">
                <a:latin typeface="Lucida Sans"/>
                <a:cs typeface="Lucida Sans"/>
              </a:rPr>
              <a:t>a</a:t>
            </a:r>
            <a:r>
              <a:rPr sz="2800" spc="-10" dirty="0">
                <a:latin typeface="Lucida Sans"/>
                <a:cs typeface="Lucida Sans"/>
              </a:rPr>
              <a:t>c</a:t>
            </a:r>
            <a:r>
              <a:rPr sz="2800" spc="-20" dirty="0">
                <a:latin typeface="Lucida Sans"/>
                <a:cs typeface="Lucida Sans"/>
              </a:rPr>
              <a:t>k</a:t>
            </a:r>
            <a:r>
              <a:rPr sz="2800" spc="-4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top.</a:t>
            </a:r>
            <a:r>
              <a:rPr sz="2800" spc="-4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</a:t>
            </a:r>
            <a:r>
              <a:rPr sz="2800" spc="-30" dirty="0">
                <a:latin typeface="Lucida Sans"/>
                <a:cs typeface="Lucida Sans"/>
              </a:rPr>
              <a:t>h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spc="-4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spc="-40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necessary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lookup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an</a:t>
            </a:r>
            <a:r>
              <a:rPr sz="2800" spc="-1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i</a:t>
            </a:r>
            <a:r>
              <a:rPr sz="2800" spc="-30" dirty="0">
                <a:latin typeface="Lucida Sans"/>
                <a:cs typeface="Lucida Sans"/>
              </a:rPr>
              <a:t>d</a:t>
            </a:r>
            <a:r>
              <a:rPr sz="2800" spc="-15" dirty="0">
                <a:latin typeface="Lucida Sans"/>
                <a:cs typeface="Lucida Sans"/>
              </a:rPr>
              <a:t>entifier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all</a:t>
            </a:r>
            <a:r>
              <a:rPr sz="2800" spc="-20" dirty="0">
                <a:latin typeface="Lucida Sans"/>
                <a:cs typeface="Lucida Sans"/>
              </a:rPr>
              <a:t> open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scopes.</a:t>
            </a:r>
            <a:endParaRPr sz="2800" dirty="0">
              <a:latin typeface="Lucida Sans"/>
              <a:cs typeface="Lucida Sans"/>
            </a:endParaRPr>
          </a:p>
          <a:p>
            <a:pPr marL="12700" marR="38100">
              <a:lnSpc>
                <a:spcPts val="3000"/>
              </a:lnSpc>
              <a:spcBef>
                <a:spcPts val="940"/>
              </a:spcBef>
            </a:pPr>
            <a:r>
              <a:rPr sz="2800" spc="-15" dirty="0">
                <a:latin typeface="Lucida Sans"/>
                <a:cs typeface="Lucida Sans"/>
              </a:rPr>
              <a:t>If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suitable stack implementation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(with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peek</a:t>
            </a:r>
            <a:r>
              <a:rPr sz="2800" spc="-20" dirty="0">
                <a:latin typeface="Lucida Sans"/>
                <a:cs typeface="Lucida Sans"/>
              </a:rPr>
              <a:t> operation</a:t>
            </a:r>
            <a:r>
              <a:rPr sz="2800" spc="-10" dirty="0">
                <a:latin typeface="Lucida Sans"/>
                <a:cs typeface="Lucida Sans"/>
              </a:rPr>
              <a:t>)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isn’t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available</a:t>
            </a:r>
            <a:r>
              <a:rPr sz="2800" spc="-10" dirty="0">
                <a:latin typeface="Lucida Sans"/>
                <a:cs typeface="Lucida Sans"/>
              </a:rPr>
              <a:t>,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 linked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list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of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symbol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tables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will suffice.</a:t>
            </a:r>
            <a:endParaRPr sz="28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50</a:t>
            </a:fld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30" dirty="0">
                <a:solidFill>
                  <a:srgbClr val="FF0000"/>
                </a:solidFill>
              </a:rPr>
              <a:t>Ke</a:t>
            </a:r>
            <a:r>
              <a:rPr dirty="0">
                <a:solidFill>
                  <a:srgbClr val="FF0000"/>
                </a:solidFill>
              </a:rPr>
              <a:t>y</a:t>
            </a:r>
            <a:r>
              <a:rPr spc="-5" dirty="0">
                <a:solidFill>
                  <a:srgbClr val="FF0000"/>
                </a:solidFill>
              </a:rPr>
              <a:t> Dat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7630">
              <a:lnSpc>
                <a:spcPct val="100000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01688" y="1752600"/>
            <a:ext cx="2146312" cy="333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ts val="2595"/>
              </a:lnSpc>
              <a:buSzPct val="72727"/>
              <a:buFont typeface="Courier"/>
              <a:buChar char="•"/>
              <a:tabLst>
                <a:tab pos="241300" algn="l"/>
              </a:tabLst>
            </a:pPr>
            <a:r>
              <a:rPr lang="en-US" sz="2200" spc="-20" dirty="0" smtClean="0">
                <a:latin typeface="Lucida Sans"/>
                <a:cs typeface="Lucida Sans"/>
              </a:rPr>
              <a:t>December 13</a:t>
            </a:r>
            <a:r>
              <a:rPr sz="2200" spc="-20" dirty="0" smtClean="0">
                <a:latin typeface="Lucida Sans"/>
                <a:cs typeface="Lucida Sans"/>
              </a:rPr>
              <a:t>:</a:t>
            </a:r>
            <a:endParaRPr sz="220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124200" y="1752600"/>
            <a:ext cx="4016688" cy="24955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520"/>
              </a:lnSpc>
              <a:spcBef>
                <a:spcPts val="550"/>
              </a:spcBef>
            </a:pPr>
            <a:r>
              <a:rPr lang="en-US" sz="2200" spc="-15" dirty="0" smtClean="0">
                <a:latin typeface="Lucida Sans"/>
                <a:cs typeface="Lucida Sans"/>
              </a:rPr>
              <a:t> Assignment </a:t>
            </a:r>
            <a:r>
              <a:rPr lang="en-US" sz="2200" spc="-15" dirty="0">
                <a:latin typeface="Lucida Sans"/>
                <a:cs typeface="Lucida Sans"/>
              </a:rPr>
              <a:t>#5</a:t>
            </a:r>
            <a:endParaRPr lang="en-US" sz="2200" dirty="0">
              <a:latin typeface="Lucida Sans"/>
              <a:cs typeface="Lucida Sans"/>
            </a:endParaRPr>
          </a:p>
          <a:p>
            <a:pPr marL="12700" indent="193675">
              <a:lnSpc>
                <a:spcPts val="2520"/>
              </a:lnSpc>
            </a:pPr>
            <a:r>
              <a:rPr lang="en-US" sz="2200" spc="-15" dirty="0">
                <a:latin typeface="Lucida Sans"/>
                <a:cs typeface="Lucida Sans"/>
              </a:rPr>
              <a:t>( CSX </a:t>
            </a:r>
            <a:r>
              <a:rPr lang="en-US" sz="2200" spc="-30" dirty="0">
                <a:latin typeface="Lucida Sans"/>
                <a:cs typeface="Lucida Sans"/>
              </a:rPr>
              <a:t>C</a:t>
            </a:r>
            <a:r>
              <a:rPr lang="en-US" sz="2200" spc="-10" dirty="0">
                <a:latin typeface="Lucida Sans"/>
                <a:cs typeface="Lucida Sans"/>
              </a:rPr>
              <a:t>o</a:t>
            </a:r>
            <a:r>
              <a:rPr lang="en-US" sz="2200" spc="-15" dirty="0">
                <a:latin typeface="Lucida Sans"/>
                <a:cs typeface="Lucida Sans"/>
              </a:rPr>
              <a:t>de</a:t>
            </a:r>
            <a:r>
              <a:rPr lang="en-US" sz="2200" dirty="0">
                <a:latin typeface="Lucida Sans"/>
                <a:cs typeface="Lucida Sans"/>
              </a:rPr>
              <a:t> </a:t>
            </a:r>
            <a:r>
              <a:rPr lang="en-US" sz="2200" spc="-15" dirty="0">
                <a:latin typeface="Lucida Sans"/>
                <a:cs typeface="Lucida Sans"/>
              </a:rPr>
              <a:t>Ge</a:t>
            </a:r>
            <a:r>
              <a:rPr lang="en-US" sz="2200" spc="-25" dirty="0">
                <a:latin typeface="Lucida Sans"/>
                <a:cs typeface="Lucida Sans"/>
              </a:rPr>
              <a:t>n</a:t>
            </a:r>
            <a:r>
              <a:rPr lang="en-US" sz="2200" spc="-5" dirty="0">
                <a:latin typeface="Lucida Sans"/>
                <a:cs typeface="Lucida Sans"/>
              </a:rPr>
              <a:t>e</a:t>
            </a:r>
            <a:r>
              <a:rPr lang="en-US" sz="2200" spc="-25" dirty="0">
                <a:latin typeface="Lucida Sans"/>
                <a:cs typeface="Lucida Sans"/>
              </a:rPr>
              <a:t>r</a:t>
            </a:r>
            <a:r>
              <a:rPr lang="en-US" sz="2200" spc="-5" dirty="0">
                <a:latin typeface="Lucida Sans"/>
                <a:cs typeface="Lucida Sans"/>
              </a:rPr>
              <a:t>a</a:t>
            </a:r>
            <a:r>
              <a:rPr lang="en-US" sz="2200" spc="-10" dirty="0">
                <a:latin typeface="Lucida Sans"/>
                <a:cs typeface="Lucida Sans"/>
              </a:rPr>
              <a:t>tor )</a:t>
            </a:r>
            <a:endParaRPr lang="en-US" sz="2200" dirty="0">
              <a:latin typeface="Lucida Sans"/>
              <a:cs typeface="Lucida Sans"/>
            </a:endParaRPr>
          </a:p>
          <a:p>
            <a:pPr marL="120014" marR="922655" indent="-29209">
              <a:lnSpc>
                <a:spcPts val="2400"/>
              </a:lnSpc>
              <a:spcBef>
                <a:spcPts val="800"/>
              </a:spcBef>
            </a:pPr>
            <a:endParaRPr lang="en-US" sz="2200" spc="-15" dirty="0" smtClean="0">
              <a:latin typeface="Lucida Sans"/>
              <a:cs typeface="Lucida Sans"/>
            </a:endParaRPr>
          </a:p>
          <a:p>
            <a:pPr marL="12700">
              <a:lnSpc>
                <a:spcPts val="2520"/>
              </a:lnSpc>
              <a:spcBef>
                <a:spcPts val="560"/>
              </a:spcBef>
            </a:pPr>
            <a:r>
              <a:rPr lang="en-US" sz="2200" spc="-15" dirty="0" smtClean="0">
                <a:latin typeface="Lucida Sans"/>
                <a:cs typeface="Lucida Sans"/>
              </a:rPr>
              <a:t> </a:t>
            </a:r>
            <a:r>
              <a:rPr lang="en-US" sz="2200" spc="-10" dirty="0">
                <a:latin typeface="Lucida Sans"/>
                <a:cs typeface="Lucida Sans"/>
              </a:rPr>
              <a:t>Final </a:t>
            </a:r>
            <a:r>
              <a:rPr lang="en-US" sz="2200" spc="-15" dirty="0">
                <a:latin typeface="Lucida Sans"/>
                <a:cs typeface="Lucida Sans"/>
              </a:rPr>
              <a:t>Exam 1,</a:t>
            </a:r>
            <a:endParaRPr lang="en-US" sz="2200" dirty="0">
              <a:latin typeface="Lucida Sans"/>
              <a:cs typeface="Lucida Sans"/>
            </a:endParaRPr>
          </a:p>
          <a:p>
            <a:pPr marL="408940">
              <a:lnSpc>
                <a:spcPts val="2520"/>
              </a:lnSpc>
              <a:tabLst>
                <a:tab pos="1887220" algn="l"/>
              </a:tabLst>
            </a:pPr>
            <a:r>
              <a:rPr lang="en-US" sz="2200" spc="-15" dirty="0">
                <a:latin typeface="Lucida Sans"/>
                <a:cs typeface="Lucida Sans"/>
              </a:rPr>
              <a:t>5</a:t>
            </a:r>
            <a:r>
              <a:rPr lang="en-US" sz="2200" spc="-25" dirty="0" smtClean="0">
                <a:latin typeface="Lucida Sans"/>
                <a:cs typeface="Lucida Sans"/>
              </a:rPr>
              <a:t>:</a:t>
            </a:r>
            <a:r>
              <a:rPr lang="en-US" sz="2200" spc="-20" dirty="0" smtClean="0">
                <a:latin typeface="Lucida Sans"/>
                <a:cs typeface="Lucida Sans"/>
              </a:rPr>
              <a:t>3</a:t>
            </a:r>
            <a:r>
              <a:rPr lang="en-US" sz="2200" spc="-15" dirty="0" smtClean="0">
                <a:latin typeface="Lucida Sans"/>
                <a:cs typeface="Lucida Sans"/>
              </a:rPr>
              <a:t>0</a:t>
            </a:r>
            <a:r>
              <a:rPr lang="en-US" sz="2200" dirty="0" smtClean="0">
                <a:latin typeface="Lucida Sans"/>
                <a:cs typeface="Lucida Sans"/>
              </a:rPr>
              <a:t> </a:t>
            </a:r>
            <a:r>
              <a:rPr lang="en-US" sz="2200" spc="-20" dirty="0">
                <a:latin typeface="Lucida Sans"/>
                <a:cs typeface="Lucida Sans"/>
              </a:rPr>
              <a:t>p</a:t>
            </a:r>
            <a:r>
              <a:rPr lang="en-US" sz="2200" spc="-25" dirty="0">
                <a:latin typeface="Lucida Sans"/>
                <a:cs typeface="Lucida Sans"/>
              </a:rPr>
              <a:t>m</a:t>
            </a:r>
            <a:r>
              <a:rPr lang="en-US" sz="2200" dirty="0">
                <a:latin typeface="Lucida Sans"/>
                <a:cs typeface="Lucida Sans"/>
              </a:rPr>
              <a:t> </a:t>
            </a:r>
            <a:r>
              <a:rPr lang="en-US" sz="2200" spc="-10" dirty="0">
                <a:latin typeface="Lucida Sans"/>
                <a:cs typeface="Lucida Sans"/>
              </a:rPr>
              <a:t>-</a:t>
            </a:r>
            <a:r>
              <a:rPr lang="en-US" sz="2200" dirty="0">
                <a:latin typeface="Lucida Sans"/>
                <a:cs typeface="Lucida Sans"/>
              </a:rPr>
              <a:t>	</a:t>
            </a:r>
            <a:r>
              <a:rPr lang="en-US" sz="2200" spc="-20" dirty="0">
                <a:latin typeface="Lucida Sans"/>
                <a:cs typeface="Lucida Sans"/>
              </a:rPr>
              <a:t>7</a:t>
            </a:r>
            <a:r>
              <a:rPr lang="en-US" sz="2200" spc="-20" dirty="0" smtClean="0">
                <a:latin typeface="Lucida Sans"/>
                <a:cs typeface="Lucida Sans"/>
              </a:rPr>
              <a:t>:3</a:t>
            </a:r>
            <a:r>
              <a:rPr lang="en-US" sz="2200" spc="-15" dirty="0" smtClean="0">
                <a:latin typeface="Lucida Sans"/>
                <a:cs typeface="Lucida Sans"/>
              </a:rPr>
              <a:t>0</a:t>
            </a:r>
            <a:r>
              <a:rPr lang="en-US" sz="2200" dirty="0" smtClean="0">
                <a:latin typeface="Lucida Sans"/>
                <a:cs typeface="Lucida Sans"/>
              </a:rPr>
              <a:t> </a:t>
            </a:r>
            <a:r>
              <a:rPr lang="en-US" sz="2200" spc="-25" dirty="0">
                <a:latin typeface="Lucida Sans"/>
                <a:cs typeface="Lucida Sans"/>
              </a:rPr>
              <a:t>pm</a:t>
            </a:r>
            <a:endParaRPr lang="en-US" sz="2200" dirty="0">
              <a:latin typeface="Lucida Sans"/>
              <a:cs typeface="Lucida Sans"/>
            </a:endParaRPr>
          </a:p>
          <a:p>
            <a:pPr marL="12700">
              <a:lnSpc>
                <a:spcPts val="2520"/>
              </a:lnSpc>
              <a:spcBef>
                <a:spcPts val="560"/>
              </a:spcBef>
            </a:pPr>
            <a:r>
              <a:rPr lang="nl-NL" sz="2200" spc="-20" dirty="0" smtClean="0">
                <a:latin typeface="Lucida Sans"/>
                <a:cs typeface="Lucida Sans"/>
              </a:rPr>
              <a:t>  </a:t>
            </a:r>
            <a:r>
              <a:rPr lang="en-US" sz="2200" spc="-10" dirty="0">
                <a:latin typeface="Lucida Sans"/>
                <a:cs typeface="Lucida Sans"/>
              </a:rPr>
              <a:t>Final </a:t>
            </a:r>
            <a:r>
              <a:rPr lang="en-US" sz="2200" spc="-15" dirty="0">
                <a:latin typeface="Lucida Sans"/>
                <a:cs typeface="Lucida Sans"/>
              </a:rPr>
              <a:t>Exam </a:t>
            </a:r>
            <a:r>
              <a:rPr lang="en-US" sz="2200" spc="-15" dirty="0" smtClean="0">
                <a:latin typeface="Lucida Sans"/>
                <a:cs typeface="Lucida Sans"/>
              </a:rPr>
              <a:t>2,</a:t>
            </a:r>
            <a:endParaRPr lang="en-US" sz="2200" dirty="0">
              <a:latin typeface="Lucida Sans"/>
              <a:cs typeface="Lucida Sans"/>
            </a:endParaRPr>
          </a:p>
          <a:p>
            <a:pPr marL="408940">
              <a:lnSpc>
                <a:spcPts val="2520"/>
              </a:lnSpc>
              <a:tabLst>
                <a:tab pos="1887220" algn="l"/>
              </a:tabLst>
            </a:pPr>
            <a:r>
              <a:rPr lang="en-US" sz="2200" spc="-15" dirty="0">
                <a:latin typeface="Lucida Sans"/>
                <a:cs typeface="Lucida Sans"/>
              </a:rPr>
              <a:t>5</a:t>
            </a:r>
            <a:r>
              <a:rPr lang="en-US" sz="2200" spc="-25" dirty="0">
                <a:latin typeface="Lucida Sans"/>
                <a:cs typeface="Lucida Sans"/>
              </a:rPr>
              <a:t>:</a:t>
            </a:r>
            <a:r>
              <a:rPr lang="en-US" sz="2200" spc="-20" dirty="0">
                <a:latin typeface="Lucida Sans"/>
                <a:cs typeface="Lucida Sans"/>
              </a:rPr>
              <a:t>3</a:t>
            </a:r>
            <a:r>
              <a:rPr lang="en-US" sz="2200" spc="-15" dirty="0">
                <a:latin typeface="Lucida Sans"/>
                <a:cs typeface="Lucida Sans"/>
              </a:rPr>
              <a:t>0</a:t>
            </a:r>
            <a:r>
              <a:rPr lang="en-US" sz="2200" dirty="0">
                <a:latin typeface="Lucida Sans"/>
                <a:cs typeface="Lucida Sans"/>
              </a:rPr>
              <a:t> </a:t>
            </a:r>
            <a:r>
              <a:rPr lang="en-US" sz="2200" spc="-20" dirty="0">
                <a:latin typeface="Lucida Sans"/>
                <a:cs typeface="Lucida Sans"/>
              </a:rPr>
              <a:t>p</a:t>
            </a:r>
            <a:r>
              <a:rPr lang="en-US" sz="2200" spc="-25" dirty="0">
                <a:latin typeface="Lucida Sans"/>
                <a:cs typeface="Lucida Sans"/>
              </a:rPr>
              <a:t>m</a:t>
            </a:r>
            <a:r>
              <a:rPr lang="en-US" sz="2200" dirty="0">
                <a:latin typeface="Lucida Sans"/>
                <a:cs typeface="Lucida Sans"/>
              </a:rPr>
              <a:t> </a:t>
            </a:r>
            <a:r>
              <a:rPr lang="en-US" sz="2200" spc="-10" dirty="0">
                <a:latin typeface="Lucida Sans"/>
                <a:cs typeface="Lucida Sans"/>
              </a:rPr>
              <a:t>-</a:t>
            </a:r>
            <a:r>
              <a:rPr lang="en-US" sz="2200" dirty="0">
                <a:latin typeface="Lucida Sans"/>
                <a:cs typeface="Lucida Sans"/>
              </a:rPr>
              <a:t>	</a:t>
            </a:r>
            <a:r>
              <a:rPr lang="en-US" sz="2200" spc="-20" dirty="0">
                <a:latin typeface="Lucida Sans"/>
                <a:cs typeface="Lucida Sans"/>
              </a:rPr>
              <a:t>7:3</a:t>
            </a:r>
            <a:r>
              <a:rPr lang="en-US" sz="2200" spc="-15" dirty="0">
                <a:latin typeface="Lucida Sans"/>
                <a:cs typeface="Lucida Sans"/>
              </a:rPr>
              <a:t>0</a:t>
            </a:r>
            <a:r>
              <a:rPr lang="en-US" sz="2200" dirty="0">
                <a:latin typeface="Lucida Sans"/>
                <a:cs typeface="Lucida Sans"/>
              </a:rPr>
              <a:t> </a:t>
            </a:r>
            <a:r>
              <a:rPr lang="en-US" sz="2200" spc="-25" dirty="0" smtClean="0">
                <a:latin typeface="Lucida Sans"/>
                <a:cs typeface="Lucida Sans"/>
              </a:rPr>
              <a:t>pm</a:t>
            </a:r>
            <a:endParaRPr lang="en-US" sz="2200" dirty="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1688" y="2819400"/>
            <a:ext cx="2222512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SzPct val="72727"/>
              <a:buFont typeface="Courier"/>
              <a:buChar char="•"/>
              <a:tabLst>
                <a:tab pos="241300" algn="l"/>
              </a:tabLst>
            </a:pPr>
            <a:r>
              <a:rPr lang="en-US" sz="2200" spc="-15" dirty="0" smtClean="0">
                <a:latin typeface="Lucida Sans"/>
                <a:cs typeface="Lucida Sans"/>
              </a:rPr>
              <a:t>December 14</a:t>
            </a:r>
            <a:r>
              <a:rPr sz="2200" spc="-15" dirty="0" smtClean="0">
                <a:latin typeface="Lucida Sans"/>
                <a:cs typeface="Lucida Sans"/>
              </a:rPr>
              <a:t>:</a:t>
            </a:r>
            <a:endParaRPr sz="2200" dirty="0">
              <a:latin typeface="Lucida Sans"/>
              <a:cs typeface="Lucida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1688" y="3547646"/>
            <a:ext cx="2146312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SzPct val="72727"/>
              <a:buFont typeface="Courier"/>
              <a:buChar char="•"/>
              <a:tabLst>
                <a:tab pos="241300" algn="l"/>
              </a:tabLst>
            </a:pPr>
            <a:r>
              <a:rPr lang="en-US" sz="2200" spc="-15" dirty="0" smtClean="0">
                <a:latin typeface="Lucida Sans"/>
                <a:cs typeface="Lucida Sans"/>
              </a:rPr>
              <a:t>December 19</a:t>
            </a:r>
            <a:r>
              <a:rPr sz="2200" spc="-15" dirty="0" smtClean="0">
                <a:latin typeface="Lucida Sans"/>
                <a:cs typeface="Lucida Sans"/>
              </a:rPr>
              <a:t>:</a:t>
            </a:r>
            <a:endParaRPr sz="2200" dirty="0">
              <a:latin typeface="Lucida Sans"/>
              <a:cs typeface="Lucida Sans"/>
            </a:endParaRPr>
          </a:p>
        </p:txBody>
      </p:sp>
    </p:spTree>
    <p:extLst>
      <p:ext uri="{BB962C8B-B14F-4D97-AF65-F5344CB8AC3E}">
        <p14:creationId xmlns:p14="http://schemas.microsoft.com/office/powerpoint/2010/main" val="2413081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C</a:t>
            </a:r>
            <a:r>
              <a:rPr spc="-15" dirty="0">
                <a:solidFill>
                  <a:srgbClr val="FF0000"/>
                </a:solidFill>
              </a:rPr>
              <a:t>l</a:t>
            </a:r>
            <a:r>
              <a:rPr spc="-5" dirty="0">
                <a:solidFill>
                  <a:srgbClr val="FF0000"/>
                </a:solidFill>
              </a:rPr>
              <a:t>as</a:t>
            </a:r>
            <a:r>
              <a:rPr dirty="0">
                <a:solidFill>
                  <a:srgbClr val="FF0000"/>
                </a:solidFill>
              </a:rPr>
              <a:t>s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330" dirty="0">
                <a:solidFill>
                  <a:srgbClr val="FF0000"/>
                </a:solidFill>
              </a:rPr>
              <a:t>T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x</a:t>
            </a:r>
            <a:r>
              <a:rPr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7630">
              <a:lnSpc>
                <a:spcPct val="10000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01688" y="1690947"/>
            <a:ext cx="4006850" cy="1260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marR="5080" indent="-457200">
              <a:lnSpc>
                <a:spcPct val="114599"/>
              </a:lnSpc>
              <a:buSzPct val="66666"/>
              <a:buFont typeface="Courier"/>
              <a:buChar char="•"/>
              <a:tabLst>
                <a:tab pos="254000" algn="l"/>
              </a:tabLst>
            </a:pPr>
            <a:r>
              <a:rPr sz="2400" i="1" spc="-35" dirty="0">
                <a:latin typeface="Arial"/>
                <a:cs typeface="Arial"/>
              </a:rPr>
              <a:t>C</a:t>
            </a:r>
            <a:r>
              <a:rPr sz="2400" i="1" spc="270" dirty="0">
                <a:latin typeface="Arial"/>
                <a:cs typeface="Arial"/>
              </a:rPr>
              <a:t>r</a:t>
            </a:r>
            <a:r>
              <a:rPr sz="2400" i="1" spc="105" dirty="0">
                <a:latin typeface="Arial"/>
                <a:cs typeface="Arial"/>
              </a:rPr>
              <a:t>a</a:t>
            </a:r>
            <a:r>
              <a:rPr sz="2400" i="1" spc="290" dirty="0">
                <a:latin typeface="Arial"/>
                <a:cs typeface="Arial"/>
              </a:rPr>
              <a:t>f</a:t>
            </a:r>
            <a:r>
              <a:rPr sz="2400" i="1" spc="285" dirty="0">
                <a:latin typeface="Arial"/>
                <a:cs typeface="Arial"/>
              </a:rPr>
              <a:t>ti</a:t>
            </a:r>
            <a:r>
              <a:rPr sz="2400" i="1" spc="245" dirty="0">
                <a:latin typeface="Arial"/>
                <a:cs typeface="Arial"/>
              </a:rPr>
              <a:t>n</a:t>
            </a:r>
            <a:r>
              <a:rPr sz="2400" i="1" dirty="0">
                <a:latin typeface="Arial"/>
                <a:cs typeface="Arial"/>
              </a:rPr>
              <a:t>g</a:t>
            </a:r>
            <a:r>
              <a:rPr sz="2400" i="1" spc="330" dirty="0">
                <a:latin typeface="Arial"/>
                <a:cs typeface="Arial"/>
              </a:rPr>
              <a:t> </a:t>
            </a:r>
            <a:r>
              <a:rPr sz="2400" i="1" spc="-95" dirty="0">
                <a:latin typeface="Arial"/>
                <a:cs typeface="Arial"/>
              </a:rPr>
              <a:t>a</a:t>
            </a:r>
            <a:r>
              <a:rPr sz="2400" i="1" spc="305" dirty="0">
                <a:latin typeface="Arial"/>
                <a:cs typeface="Arial"/>
              </a:rPr>
              <a:t> </a:t>
            </a:r>
            <a:r>
              <a:rPr sz="2400" i="1" spc="-35" dirty="0">
                <a:latin typeface="Arial"/>
                <a:cs typeface="Arial"/>
              </a:rPr>
              <a:t>C</a:t>
            </a:r>
            <a:r>
              <a:rPr sz="2400" i="1" spc="240" dirty="0">
                <a:latin typeface="Arial"/>
                <a:cs typeface="Arial"/>
              </a:rPr>
              <a:t>o</a:t>
            </a:r>
            <a:r>
              <a:rPr sz="2400" i="1" spc="300" dirty="0">
                <a:latin typeface="Arial"/>
                <a:cs typeface="Arial"/>
              </a:rPr>
              <a:t>m</a:t>
            </a:r>
            <a:r>
              <a:rPr sz="2400" i="1" spc="204" dirty="0">
                <a:latin typeface="Arial"/>
                <a:cs typeface="Arial"/>
              </a:rPr>
              <a:t>p</a:t>
            </a:r>
            <a:r>
              <a:rPr sz="2400" i="1" spc="240" dirty="0">
                <a:latin typeface="Arial"/>
                <a:cs typeface="Arial"/>
              </a:rPr>
              <a:t>i</a:t>
            </a:r>
            <a:r>
              <a:rPr sz="2400" i="1" spc="245" dirty="0">
                <a:latin typeface="Arial"/>
                <a:cs typeface="Arial"/>
              </a:rPr>
              <a:t>l</a:t>
            </a:r>
            <a:r>
              <a:rPr sz="2400" i="1" spc="85" dirty="0">
                <a:latin typeface="Arial"/>
                <a:cs typeface="Arial"/>
              </a:rPr>
              <a:t>er</a:t>
            </a:r>
            <a:r>
              <a:rPr sz="2400" spc="70" dirty="0">
                <a:latin typeface="Arial"/>
                <a:cs typeface="Arial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Fischer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Cytron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5" dirty="0">
                <a:latin typeface="Lucida Sans"/>
                <a:cs typeface="Lucida Sans"/>
              </a:rPr>
              <a:t> LeBlanc ISBN</a:t>
            </a:r>
            <a:r>
              <a:rPr sz="2400" dirty="0">
                <a:latin typeface="Lucida Sans"/>
                <a:cs typeface="Lucida Sans"/>
              </a:rPr>
              <a:t>-</a:t>
            </a:r>
            <a:r>
              <a:rPr sz="2400" spc="-15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10</a:t>
            </a:r>
            <a:r>
              <a:rPr sz="2400" dirty="0">
                <a:latin typeface="Lucida Sans"/>
                <a:cs typeface="Lucida Sans"/>
              </a:rPr>
              <a:t>: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0136067050</a:t>
            </a:r>
            <a:endParaRPr sz="240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58880" y="2911571"/>
            <a:ext cx="1486535" cy="737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5" dirty="0">
                <a:latin typeface="Lucida Sans"/>
                <a:cs typeface="Lucida Sans"/>
              </a:rPr>
              <a:t>ISBN</a:t>
            </a:r>
            <a:r>
              <a:rPr sz="2400" dirty="0">
                <a:latin typeface="Lucida Sans"/>
                <a:cs typeface="Lucida Sans"/>
              </a:rPr>
              <a:t>-</a:t>
            </a:r>
            <a:r>
              <a:rPr sz="2400" spc="-15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13:</a:t>
            </a:r>
            <a:endParaRPr sz="24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sz="2400" spc="-5" dirty="0">
                <a:latin typeface="Lucida Sans"/>
                <a:cs typeface="Lucida Sans"/>
              </a:rPr>
              <a:t>Publisher:</a:t>
            </a:r>
            <a:endParaRPr sz="240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61542" y="2911571"/>
            <a:ext cx="2563495" cy="737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5" dirty="0">
                <a:latin typeface="Lucida Sans"/>
                <a:cs typeface="Lucida Sans"/>
              </a:rPr>
              <a:t>9780136067054</a:t>
            </a:r>
            <a:endParaRPr sz="2400">
              <a:latin typeface="Lucida Sans"/>
              <a:cs typeface="Lucida Sans"/>
            </a:endParaRPr>
          </a:p>
          <a:p>
            <a:pPr marL="160655">
              <a:lnSpc>
                <a:spcPct val="100000"/>
              </a:lnSpc>
              <a:spcBef>
                <a:spcPts val="325"/>
              </a:spcBef>
            </a:pPr>
            <a:r>
              <a:rPr sz="2400" spc="-5" dirty="0">
                <a:latin typeface="Lucida Sans"/>
                <a:cs typeface="Lucida Sans"/>
              </a:rPr>
              <a:t>Addison</a:t>
            </a:r>
            <a:r>
              <a:rPr sz="2400" dirty="0">
                <a:latin typeface="Lucida Sans"/>
                <a:cs typeface="Lucida Sans"/>
              </a:rPr>
              <a:t>-</a:t>
            </a:r>
            <a:r>
              <a:rPr sz="2400" spc="-15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Wesley</a:t>
            </a:r>
            <a:endParaRPr sz="2400">
              <a:latin typeface="Lucida Sans"/>
              <a:cs typeface="Lucida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1688" y="3749770"/>
            <a:ext cx="5880100" cy="4794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ts val="2700"/>
              </a:lnSpc>
              <a:buSzPct val="66666"/>
              <a:buFont typeface="Courier"/>
              <a:buChar char="•"/>
              <a:tabLst>
                <a:tab pos="241300" algn="l"/>
              </a:tabLst>
            </a:pPr>
            <a:r>
              <a:rPr sz="2400" dirty="0">
                <a:latin typeface="Lucida Sans"/>
                <a:cs typeface="Lucida Sans"/>
              </a:rPr>
              <a:t>Handouts</a:t>
            </a:r>
            <a:r>
              <a:rPr sz="2400" spc="-5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4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W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-</a:t>
            </a:r>
            <a:r>
              <a:rPr sz="2400" spc="-15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base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readin</a:t>
            </a:r>
            <a:r>
              <a:rPr sz="2400" dirty="0">
                <a:latin typeface="Lucida Sans"/>
                <a:cs typeface="Lucida Sans"/>
              </a:rPr>
              <a:t>g</a:t>
            </a:r>
            <a:r>
              <a:rPr sz="2400" spc="-4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will </a:t>
            </a:r>
            <a:r>
              <a:rPr sz="2400" spc="-5" dirty="0">
                <a:latin typeface="Lucida Sans"/>
                <a:cs typeface="Lucida Sans"/>
              </a:rPr>
              <a:t>als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 b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used.</a:t>
            </a:r>
            <a:endParaRPr sz="2400" dirty="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31"/>
              </a:spcBef>
              <a:buFont typeface="Courier"/>
              <a:buChar char="•"/>
            </a:pPr>
            <a:endParaRPr sz="25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ad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Ass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gnm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1580"/>
              </a:spcBef>
              <a:buSzPct val="66666"/>
              <a:buFont typeface="Courier"/>
              <a:buChar char="•"/>
              <a:tabLst>
                <a:tab pos="241300" algn="l"/>
              </a:tabLst>
            </a:pPr>
            <a:r>
              <a:rPr sz="2400" dirty="0">
                <a:latin typeface="Lucida Sans"/>
                <a:cs typeface="Lucida Sans"/>
              </a:rPr>
              <a:t>Cha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dirty="0">
                <a:latin typeface="Lucida Sans"/>
                <a:cs typeface="Lucida Sans"/>
              </a:rPr>
              <a:t>ters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1-</a:t>
            </a:r>
            <a:r>
              <a:rPr sz="2400" spc="-16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2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of</a:t>
            </a:r>
            <a:r>
              <a:rPr sz="2400" spc="85" dirty="0">
                <a:latin typeface="Lucida Sans"/>
                <a:cs typeface="Lucida Sans"/>
              </a:rPr>
              <a:t> </a:t>
            </a:r>
            <a:r>
              <a:rPr sz="2400" spc="-45" dirty="0">
                <a:latin typeface="Arial"/>
                <a:cs typeface="Arial"/>
              </a:rPr>
              <a:t>C</a:t>
            </a:r>
            <a:r>
              <a:rPr sz="2400" spc="80" dirty="0">
                <a:latin typeface="Arial"/>
                <a:cs typeface="Arial"/>
              </a:rPr>
              <a:t>a</a:t>
            </a:r>
            <a:r>
              <a:rPr sz="2400" spc="-229" dirty="0">
                <a:latin typeface="Arial"/>
                <a:cs typeface="Arial"/>
              </a:rPr>
              <a:t>C</a:t>
            </a:r>
            <a:r>
              <a:rPr sz="2400" spc="190" dirty="0">
                <a:latin typeface="Arial"/>
                <a:cs typeface="Arial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(a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back</a:t>
            </a:r>
            <a:r>
              <a:rPr sz="2400" spc="-15" dirty="0">
                <a:latin typeface="Lucida Sans"/>
                <a:cs typeface="Lucida Sans"/>
              </a:rPr>
              <a:t>g</a:t>
            </a:r>
            <a:r>
              <a:rPr sz="2400" spc="-5" dirty="0">
                <a:latin typeface="Lucida Sans"/>
                <a:cs typeface="Lucida Sans"/>
              </a:rPr>
              <a:t>ro</a:t>
            </a:r>
            <a:r>
              <a:rPr sz="2400" spc="-15" dirty="0">
                <a:latin typeface="Lucida Sans"/>
                <a:cs typeface="Lucida Sans"/>
              </a:rPr>
              <a:t>un</a:t>
            </a:r>
            <a:r>
              <a:rPr sz="2400" spc="-5" dirty="0">
                <a:latin typeface="Lucida Sans"/>
                <a:cs typeface="Lucida Sans"/>
              </a:rPr>
              <a:t>d</a:t>
            </a:r>
            <a:r>
              <a:rPr sz="2400" dirty="0">
                <a:latin typeface="Lucida Sans"/>
                <a:cs typeface="Lucida Sans"/>
              </a:rPr>
              <a:t>)</a:t>
            </a:r>
          </a:p>
          <a:p>
            <a:pPr>
              <a:lnSpc>
                <a:spcPct val="100000"/>
              </a:lnSpc>
              <a:spcBef>
                <a:spcPts val="22"/>
              </a:spcBef>
              <a:buFont typeface="Courier"/>
              <a:buChar char="•"/>
            </a:pPr>
            <a:endParaRPr sz="26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Clas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s 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Notes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241300" marR="13335" indent="-228600">
              <a:lnSpc>
                <a:spcPts val="2700"/>
              </a:lnSpc>
              <a:spcBef>
                <a:spcPts val="1820"/>
              </a:spcBef>
              <a:buSzPct val="66666"/>
              <a:buFont typeface="Courier"/>
              <a:buChar char="•"/>
              <a:tabLst>
                <a:tab pos="241300" algn="l"/>
              </a:tabLst>
            </a:pPr>
            <a:r>
              <a:rPr sz="2400" spc="-5" dirty="0">
                <a:latin typeface="Lucida Sans"/>
                <a:cs typeface="Lucida Sans"/>
              </a:rPr>
              <a:t>Th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2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lectur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2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notes</a:t>
            </a:r>
            <a:r>
              <a:rPr sz="2400" spc="-3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used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ea</a:t>
            </a:r>
            <a:r>
              <a:rPr sz="2400" spc="5" dirty="0">
                <a:latin typeface="Lucida Sans"/>
                <a:cs typeface="Lucida Sans"/>
              </a:rPr>
              <a:t>c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spc="-20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l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10" dirty="0">
                <a:latin typeface="Lucida Sans"/>
                <a:cs typeface="Lucida Sans"/>
              </a:rPr>
              <a:t>ct</a:t>
            </a:r>
            <a:r>
              <a:rPr sz="2400" spc="-25" dirty="0">
                <a:latin typeface="Lucida Sans"/>
                <a:cs typeface="Lucida Sans"/>
              </a:rPr>
              <a:t>u</a:t>
            </a:r>
            <a:r>
              <a:rPr sz="2400" spc="-10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10" dirty="0">
                <a:latin typeface="Lucida Sans"/>
                <a:cs typeface="Lucida Sans"/>
              </a:rPr>
              <a:t>will </a:t>
            </a:r>
            <a:r>
              <a:rPr sz="2400" spc="-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mad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avail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bl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prio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o </a:t>
            </a:r>
            <a:r>
              <a:rPr sz="2400" spc="-5" dirty="0">
                <a:latin typeface="Lucida Sans"/>
                <a:cs typeface="Lucida Sans"/>
              </a:rPr>
              <a:t>that lectur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o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clas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5" dirty="0">
                <a:latin typeface="Lucida Sans"/>
                <a:cs typeface="Lucida Sans"/>
              </a:rPr>
              <a:t>W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b</a:t>
            </a:r>
            <a:r>
              <a:rPr sz="2400" spc="-5" dirty="0">
                <a:latin typeface="Lucida Sans"/>
                <a:cs typeface="Lucida Sans"/>
              </a:rPr>
              <a:t> pag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(under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45" dirty="0">
                <a:latin typeface="Lucida Sans"/>
                <a:cs typeface="Lucida Sans"/>
              </a:rPr>
              <a:t>“</a:t>
            </a:r>
            <a:r>
              <a:rPr sz="2400" spc="-5" dirty="0">
                <a:latin typeface="Lucida Sans"/>
                <a:cs typeface="Lucida Sans"/>
              </a:rPr>
              <a:t>Lectu</a:t>
            </a:r>
            <a:r>
              <a:rPr sz="2400" spc="-10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dirty="0" smtClean="0">
                <a:latin typeface="Lucida Sans"/>
                <a:cs typeface="Lucida Sans"/>
              </a:rPr>
              <a:t>N</a:t>
            </a:r>
            <a:r>
              <a:rPr sz="2400" spc="-15" dirty="0" smtClean="0">
                <a:latin typeface="Lucida Sans"/>
                <a:cs typeface="Lucida Sans"/>
              </a:rPr>
              <a:t>o</a:t>
            </a:r>
            <a:r>
              <a:rPr lang="en-US" sz="2400" spc="-5" dirty="0" smtClean="0">
                <a:latin typeface="Lucida Sans"/>
                <a:cs typeface="Lucida Sans"/>
              </a:rPr>
              <a:t>t</a:t>
            </a:r>
            <a:r>
              <a:rPr sz="2400" spc="-5" dirty="0" smtClean="0">
                <a:latin typeface="Lucida Sans"/>
                <a:cs typeface="Lucida Sans"/>
              </a:rPr>
              <a:t>es</a:t>
            </a:r>
            <a:r>
              <a:rPr sz="2400" dirty="0">
                <a:latin typeface="Lucida Sans"/>
                <a:cs typeface="Lucida Sans"/>
              </a:rPr>
              <a:t>”</a:t>
            </a:r>
            <a:r>
              <a:rPr sz="2400" spc="5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lin</a:t>
            </a:r>
            <a:r>
              <a:rPr sz="2400" spc="-10" dirty="0">
                <a:latin typeface="Lucida Sans"/>
                <a:cs typeface="Lucida Sans"/>
              </a:rPr>
              <a:t>k</a:t>
            </a:r>
            <a:r>
              <a:rPr sz="2400" spc="-5" dirty="0">
                <a:latin typeface="Lucida Sans"/>
                <a:cs typeface="Lucida Sans"/>
              </a:rPr>
              <a:t>).</a:t>
            </a:r>
            <a:endParaRPr sz="24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305"/>
              </a:lnSpc>
            </a:pPr>
            <a:r>
              <a:rPr lang="en-US" spc="-5" dirty="0" smtClean="0">
                <a:solidFill>
                  <a:srgbClr val="FF0000"/>
                </a:solidFill>
              </a:rPr>
              <a:t>Lecture Recordings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7630">
              <a:lnSpc>
                <a:spcPct val="100000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  <p:sp>
        <p:nvSpPr>
          <p:cNvPr id="11" name="TextBox 10"/>
          <p:cNvSpPr txBox="1"/>
          <p:nvPr/>
        </p:nvSpPr>
        <p:spPr>
          <a:xfrm>
            <a:off x="1066800" y="1676400"/>
            <a:ext cx="4800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Audio recordings of each lecture will be posted a few days </a:t>
            </a:r>
            <a:r>
              <a:rPr lang="en-US" sz="2800" dirty="0"/>
              <a:t>after the </a:t>
            </a:r>
            <a:r>
              <a:rPr lang="en-US" sz="2800" dirty="0" smtClean="0"/>
              <a:t>lecture.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08154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305"/>
              </a:lnSpc>
            </a:pPr>
            <a:r>
              <a:rPr spc="-20" dirty="0">
                <a:solidFill>
                  <a:srgbClr val="FF0000"/>
                </a:solidFill>
              </a:rPr>
              <a:t>Piazza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7630">
              <a:lnSpc>
                <a:spcPct val="100000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996961" y="1672931"/>
            <a:ext cx="5778477" cy="38549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4015" marR="5080">
              <a:lnSpc>
                <a:spcPts val="3000"/>
              </a:lnSpc>
            </a:pPr>
            <a:r>
              <a:rPr spc="-15" dirty="0"/>
              <a:t>Piaz</a:t>
            </a:r>
            <a:r>
              <a:rPr spc="-35" dirty="0"/>
              <a:t>z</a:t>
            </a:r>
            <a:r>
              <a:rPr spc="-20" dirty="0"/>
              <a:t>a</a:t>
            </a:r>
            <a:r>
              <a:rPr dirty="0"/>
              <a:t> </a:t>
            </a:r>
            <a:r>
              <a:rPr spc="-15" dirty="0"/>
              <a:t>is</a:t>
            </a:r>
            <a:r>
              <a:rPr spc="5" dirty="0"/>
              <a:t> </a:t>
            </a:r>
            <a:r>
              <a:rPr spc="-20" dirty="0"/>
              <a:t>an</a:t>
            </a:r>
            <a:r>
              <a:rPr spc="5" dirty="0"/>
              <a:t> </a:t>
            </a:r>
            <a:r>
              <a:rPr spc="-15" dirty="0"/>
              <a:t>inter</a:t>
            </a:r>
            <a:r>
              <a:rPr spc="-30" dirty="0"/>
              <a:t>a</a:t>
            </a:r>
            <a:r>
              <a:rPr spc="-15" dirty="0"/>
              <a:t>ctive</a:t>
            </a:r>
            <a:r>
              <a:rPr spc="-10" dirty="0"/>
              <a:t> </a:t>
            </a:r>
            <a:r>
              <a:rPr spc="-15" dirty="0"/>
              <a:t>online</a:t>
            </a:r>
            <a:r>
              <a:rPr spc="-10" dirty="0"/>
              <a:t> </a:t>
            </a:r>
            <a:r>
              <a:rPr spc="-20" dirty="0"/>
              <a:t>platfor</a:t>
            </a:r>
            <a:r>
              <a:rPr spc="-30" dirty="0"/>
              <a:t>m</a:t>
            </a:r>
            <a:r>
              <a:rPr spc="10" dirty="0"/>
              <a:t> </a:t>
            </a:r>
            <a:r>
              <a:rPr spc="-20" dirty="0"/>
              <a:t>used</a:t>
            </a:r>
            <a:r>
              <a:rPr spc="-10" dirty="0"/>
              <a:t> </a:t>
            </a:r>
            <a:r>
              <a:rPr spc="-15" dirty="0"/>
              <a:t>to</a:t>
            </a:r>
            <a:r>
              <a:rPr spc="-5" dirty="0"/>
              <a:t> </a:t>
            </a:r>
            <a:r>
              <a:rPr spc="-15" dirty="0"/>
              <a:t>share</a:t>
            </a:r>
            <a:r>
              <a:rPr spc="-10" dirty="0"/>
              <a:t> </a:t>
            </a:r>
            <a:r>
              <a:rPr spc="-15" dirty="0"/>
              <a:t>class- rel</a:t>
            </a:r>
            <a:r>
              <a:rPr spc="-30" dirty="0"/>
              <a:t>a</a:t>
            </a:r>
            <a:r>
              <a:rPr spc="-15" dirty="0"/>
              <a:t>ted</a:t>
            </a:r>
            <a:r>
              <a:rPr spc="-10" dirty="0"/>
              <a:t> </a:t>
            </a:r>
            <a:r>
              <a:rPr spc="-15" dirty="0"/>
              <a:t>in</a:t>
            </a:r>
            <a:r>
              <a:rPr spc="-25" dirty="0"/>
              <a:t>f</a:t>
            </a:r>
            <a:r>
              <a:rPr spc="-15" dirty="0"/>
              <a:t>ormation.</a:t>
            </a:r>
            <a:r>
              <a:rPr spc="-5" dirty="0"/>
              <a:t> </a:t>
            </a:r>
            <a:r>
              <a:rPr spc="-20" dirty="0"/>
              <a:t>We recommend</a:t>
            </a:r>
            <a:r>
              <a:rPr spc="5" dirty="0"/>
              <a:t> </a:t>
            </a:r>
            <a:r>
              <a:rPr spc="-25" dirty="0"/>
              <a:t>yo</a:t>
            </a:r>
            <a:r>
              <a:rPr spc="-20" dirty="0"/>
              <a:t>u</a:t>
            </a:r>
            <a:r>
              <a:rPr spc="5" dirty="0"/>
              <a:t> </a:t>
            </a:r>
            <a:r>
              <a:rPr spc="-20" dirty="0"/>
              <a:t>use</a:t>
            </a:r>
            <a:r>
              <a:rPr spc="-5" dirty="0"/>
              <a:t> </a:t>
            </a:r>
            <a:r>
              <a:rPr spc="-10" dirty="0"/>
              <a:t>it</a:t>
            </a:r>
            <a:r>
              <a:rPr dirty="0"/>
              <a:t> </a:t>
            </a:r>
            <a:r>
              <a:rPr spc="-15" dirty="0"/>
              <a:t>to</a:t>
            </a:r>
            <a:r>
              <a:rPr dirty="0"/>
              <a:t> </a:t>
            </a:r>
            <a:r>
              <a:rPr spc="-20" dirty="0"/>
              <a:t>ask</a:t>
            </a:r>
            <a:r>
              <a:rPr spc="-15" dirty="0"/>
              <a:t> questions</a:t>
            </a:r>
            <a:r>
              <a:rPr spc="10" dirty="0"/>
              <a:t> </a:t>
            </a:r>
            <a:r>
              <a:rPr spc="-20" dirty="0"/>
              <a:t>and</a:t>
            </a:r>
            <a:r>
              <a:rPr spc="-5" dirty="0"/>
              <a:t> </a:t>
            </a:r>
            <a:r>
              <a:rPr spc="-15" dirty="0"/>
              <a:t>track</a:t>
            </a:r>
            <a:r>
              <a:rPr spc="-10" dirty="0"/>
              <a:t> </a:t>
            </a:r>
            <a:r>
              <a:rPr spc="-15" dirty="0"/>
              <a:t>course- rel</a:t>
            </a:r>
            <a:r>
              <a:rPr spc="-30" dirty="0"/>
              <a:t>a</a:t>
            </a:r>
            <a:r>
              <a:rPr spc="-15" dirty="0"/>
              <a:t>ted</a:t>
            </a:r>
            <a:r>
              <a:rPr spc="-10" dirty="0"/>
              <a:t> </a:t>
            </a:r>
            <a:r>
              <a:rPr spc="-15" dirty="0"/>
              <a:t>in</a:t>
            </a:r>
            <a:r>
              <a:rPr spc="-25" dirty="0"/>
              <a:t>f</a:t>
            </a:r>
            <a:r>
              <a:rPr spc="-10" dirty="0"/>
              <a:t>o</a:t>
            </a:r>
            <a:r>
              <a:rPr spc="-15" dirty="0"/>
              <a:t>rmation.</a:t>
            </a:r>
            <a:r>
              <a:rPr spc="-5" dirty="0"/>
              <a:t> </a:t>
            </a:r>
            <a:r>
              <a:rPr spc="-10" dirty="0"/>
              <a:t>If</a:t>
            </a:r>
            <a:r>
              <a:rPr spc="5" dirty="0"/>
              <a:t> </a:t>
            </a:r>
            <a:r>
              <a:rPr spc="-20" dirty="0"/>
              <a:t>you</a:t>
            </a:r>
            <a:r>
              <a:rPr spc="5" dirty="0"/>
              <a:t> </a:t>
            </a:r>
            <a:r>
              <a:rPr spc="-15" dirty="0"/>
              <a:t>are enrolled</a:t>
            </a:r>
            <a:r>
              <a:rPr spc="5" dirty="0"/>
              <a:t> </a:t>
            </a:r>
            <a:r>
              <a:rPr spc="-15" dirty="0"/>
              <a:t>(or</a:t>
            </a:r>
            <a:r>
              <a:rPr dirty="0"/>
              <a:t> </a:t>
            </a:r>
            <a:r>
              <a:rPr spc="-25" dirty="0"/>
              <a:t>o</a:t>
            </a:r>
            <a:r>
              <a:rPr spc="-20" dirty="0"/>
              <a:t>n</a:t>
            </a:r>
            <a:r>
              <a:rPr spc="5"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15" dirty="0"/>
              <a:t>waiting</a:t>
            </a:r>
            <a:r>
              <a:rPr spc="-10" dirty="0"/>
              <a:t> list)</a:t>
            </a:r>
            <a:r>
              <a:rPr spc="-15" dirty="0"/>
              <a:t> you</a:t>
            </a:r>
            <a:r>
              <a:rPr spc="5" dirty="0"/>
              <a:t> </a:t>
            </a:r>
            <a:r>
              <a:rPr spc="-20" dirty="0"/>
              <a:t>should</a:t>
            </a:r>
            <a:r>
              <a:rPr spc="-5" dirty="0"/>
              <a:t> </a:t>
            </a:r>
            <a:r>
              <a:rPr spc="-20" dirty="0"/>
              <a:t>have</a:t>
            </a:r>
            <a:r>
              <a:rPr spc="-5" dirty="0"/>
              <a:t> </a:t>
            </a:r>
            <a:r>
              <a:rPr spc="-15" dirty="0"/>
              <a:t>alr</a:t>
            </a:r>
            <a:r>
              <a:rPr spc="-30" dirty="0"/>
              <a:t>e</a:t>
            </a:r>
            <a:r>
              <a:rPr spc="-20" dirty="0"/>
              <a:t>ady</a:t>
            </a:r>
            <a:r>
              <a:rPr spc="-15" dirty="0"/>
              <a:t> received</a:t>
            </a:r>
            <a:r>
              <a:rPr spc="5" dirty="0"/>
              <a:t> </a:t>
            </a:r>
            <a:r>
              <a:rPr spc="-20" dirty="0"/>
              <a:t>an</a:t>
            </a:r>
            <a:r>
              <a:rPr dirty="0"/>
              <a:t> </a:t>
            </a:r>
            <a:r>
              <a:rPr spc="-15" dirty="0"/>
              <a:t>email</a:t>
            </a:r>
            <a:r>
              <a:rPr dirty="0"/>
              <a:t> </a:t>
            </a:r>
            <a:r>
              <a:rPr spc="-15" dirty="0"/>
              <a:t>invitation</a:t>
            </a:r>
            <a:r>
              <a:rPr spc="5" dirty="0"/>
              <a:t> </a:t>
            </a:r>
            <a:r>
              <a:rPr spc="-15" dirty="0"/>
              <a:t>to</a:t>
            </a:r>
            <a:r>
              <a:rPr spc="-10" dirty="0"/>
              <a:t> </a:t>
            </a:r>
            <a:r>
              <a:rPr spc="-20" dirty="0" smtClean="0"/>
              <a:t>participate.</a:t>
            </a:r>
            <a:endParaRPr spc="-2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11884</TotalTime>
  <Words>3471</Words>
  <Application>Microsoft Macintosh PowerPoint</Application>
  <PresentationFormat>Custom</PresentationFormat>
  <Paragraphs>501</Paragraphs>
  <Slides>50</Slides>
  <Notes>50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Office Theme</vt:lpstr>
      <vt:lpstr>CS 536</vt:lpstr>
      <vt:lpstr>Class Meets</vt:lpstr>
      <vt:lpstr>Teaching Assistant</vt:lpstr>
      <vt:lpstr>Grader</vt:lpstr>
      <vt:lpstr>Key Dates</vt:lpstr>
      <vt:lpstr>Key Dates</vt:lpstr>
      <vt:lpstr>Class Text</vt:lpstr>
      <vt:lpstr>Lecture Recordings</vt:lpstr>
      <vt:lpstr>Piazza</vt:lpstr>
      <vt:lpstr>Academic Misconduct Policy</vt:lpstr>
      <vt:lpstr>Program &amp; Homework Late Policy</vt:lpstr>
      <vt:lpstr>Partnership Policy</vt:lpstr>
      <vt:lpstr>Compilers</vt:lpstr>
      <vt:lpstr>PowerPoint Presentation</vt:lpstr>
      <vt:lpstr>PowerPoint Presentation</vt:lpstr>
      <vt:lpstr>History of Compilers</vt:lpstr>
      <vt:lpstr>PowerPoint Presentation</vt:lpstr>
      <vt:lpstr>Virtual Machine Code</vt:lpstr>
      <vt:lpstr>Advantages of Virtual Instructions</vt:lpstr>
      <vt:lpstr>The Structure of a Compiler</vt:lpstr>
      <vt:lpstr>PowerPoint Presentation</vt:lpstr>
      <vt:lpstr>PowerPoint Presentation</vt:lpstr>
      <vt:lpstr>PowerPoint Presentation</vt:lpstr>
      <vt:lpstr>Scanner</vt:lpstr>
      <vt:lpstr>PowerPoint Presentation</vt:lpstr>
      <vt:lpstr>Parser</vt:lpstr>
      <vt:lpstr>PowerPoint Presentation</vt:lpstr>
      <vt:lpstr>PowerPoint Presentation</vt:lpstr>
      <vt:lpstr>PowerPoint Presentation</vt:lpstr>
      <vt:lpstr>PowerPoint Presentation</vt:lpstr>
      <vt:lpstr>Optimizer</vt:lpstr>
      <vt:lpstr>PowerPoint Presentation</vt:lpstr>
      <vt:lpstr>Code Generator</vt:lpstr>
      <vt:lpstr>PowerPoint Presentation</vt:lpstr>
      <vt:lpstr>Symbol Tables</vt:lpstr>
      <vt:lpstr>Example</vt:lpstr>
      <vt:lpstr>PowerPoint Presentation</vt:lpstr>
      <vt:lpstr>PowerPoint Presentation</vt:lpstr>
      <vt:lpstr>PowerPoint Presentation</vt:lpstr>
      <vt:lpstr>Symbol Tables &amp; Scoping</vt:lpstr>
      <vt:lpstr>PowerPoint Presentation</vt:lpstr>
      <vt:lpstr>PowerPoint Presentation</vt:lpstr>
      <vt:lpstr>Block Structured Languages</vt:lpstr>
      <vt:lpstr>Example (drawn from C):</vt:lpstr>
      <vt:lpstr>Block Structure Concepts</vt:lpstr>
      <vt:lpstr>Is Case Significant?</vt:lpstr>
      <vt:lpstr>PowerPoint Presentation</vt:lpstr>
      <vt:lpstr>How are Symbol Tables Implemented?</vt:lpstr>
      <vt:lpstr>Implementing Block- Structured Symbol Tables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536</dc:title>
  <cp:lastModifiedBy>Charles Fischer</cp:lastModifiedBy>
  <cp:revision>33</cp:revision>
  <cp:lastPrinted>2016-01-11T21:22:32Z</cp:lastPrinted>
  <dcterms:created xsi:type="dcterms:W3CDTF">2016-01-07T12:31:56Z</dcterms:created>
  <dcterms:modified xsi:type="dcterms:W3CDTF">2018-08-29T20:28:04Z</dcterms:modified>
</cp:coreProperties>
</file>