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303" r:id="rId2"/>
    <p:sldId id="257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  <p:sldId id="383" r:id="rId47"/>
    <p:sldId id="384" r:id="rId48"/>
    <p:sldId id="385" r:id="rId49"/>
    <p:sldId id="386" r:id="rId50"/>
    <p:sldId id="387" r:id="rId51"/>
    <p:sldId id="388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96" r:id="rId60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944" y="3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4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2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8800" y="914400"/>
            <a:ext cx="3898265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27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yp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Checker (S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mant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Ana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ys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69" y="2119263"/>
            <a:ext cx="5429250" cy="6136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static </a:t>
            </a:r>
            <a:r>
              <a:rPr sz="2700" i="1" spc="-60" dirty="0">
                <a:latin typeface="Lucida Sans"/>
                <a:cs typeface="Lucida Sans"/>
              </a:rPr>
              <a:t>semantics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verifie</a:t>
            </a:r>
            <a:r>
              <a:rPr sz="2600" spc="-15" dirty="0">
                <a:latin typeface="Lucida Sans"/>
                <a:cs typeface="Lucida Sans"/>
              </a:rPr>
              <a:t>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legal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fiers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vo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ared, that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</a:t>
            </a:r>
            <a:r>
              <a:rPr sz="260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ect,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n).</a:t>
            </a:r>
            <a:endParaRPr sz="2600" dirty="0">
              <a:latin typeface="Lucida Sans"/>
              <a:cs typeface="Lucida Sans"/>
            </a:endParaRPr>
          </a:p>
          <a:p>
            <a:pPr marL="12700" marR="518159">
              <a:lnSpc>
                <a:spcPts val="2600"/>
              </a:lnSpc>
              <a:spcBef>
                <a:spcPts val="70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the construct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ntically correct,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335"/>
              </a:lnSpc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orates”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12700" marR="146050">
              <a:lnSpc>
                <a:spcPct val="83300"/>
              </a:lnSpc>
              <a:spcBef>
                <a:spcPts val="260"/>
              </a:spcBef>
            </a:pP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semantic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discovered,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suitable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message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issue</a:t>
            </a:r>
            <a:r>
              <a:rPr sz="2600" spc="-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43510">
              <a:lnSpc>
                <a:spcPct val="83400"/>
              </a:lnSpc>
              <a:spcBef>
                <a:spcPts val="695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 is purely dependent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semantic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uage</a:t>
            </a:r>
            <a:r>
              <a:rPr sz="2600" spc="-10" dirty="0">
                <a:latin typeface="Lucida Sans"/>
                <a:cs typeface="Lucida Sans"/>
              </a:rPr>
              <a:t>.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dependent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er’s target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591"/>
            <a:ext cx="527051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29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ans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ato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Synth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74015" marR="254635">
              <a:lnSpc>
                <a:spcPts val="3000"/>
              </a:lnSpc>
            </a:pPr>
            <a:r>
              <a:rPr spc="-10" dirty="0"/>
              <a:t>If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20" dirty="0"/>
              <a:t>AST</a:t>
            </a:r>
            <a:r>
              <a:rPr dirty="0"/>
              <a:t> </a:t>
            </a:r>
            <a:r>
              <a:rPr spc="-20" dirty="0"/>
              <a:t>node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seman</a:t>
            </a:r>
            <a:r>
              <a:rPr spc="-10" dirty="0"/>
              <a:t>t</a:t>
            </a:r>
            <a:r>
              <a:rPr spc="-15" dirty="0"/>
              <a:t>ically co</a:t>
            </a:r>
            <a:r>
              <a:rPr spc="-20" dirty="0"/>
              <a:t>rrect</a:t>
            </a:r>
            <a:r>
              <a:rPr spc="-10" dirty="0"/>
              <a:t>,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can</a:t>
            </a:r>
            <a:r>
              <a:rPr dirty="0"/>
              <a:t> </a:t>
            </a:r>
            <a:r>
              <a:rPr spc="-25" dirty="0"/>
              <a:t>b</a:t>
            </a:r>
            <a:r>
              <a:rPr spc="-20" dirty="0"/>
              <a:t>e</a:t>
            </a:r>
            <a:r>
              <a:rPr dirty="0"/>
              <a:t> </a:t>
            </a:r>
            <a:r>
              <a:rPr spc="-10" dirty="0"/>
              <a:t>t</a:t>
            </a:r>
            <a:r>
              <a:rPr spc="-25" dirty="0"/>
              <a:t>r</a:t>
            </a:r>
            <a:r>
              <a:rPr spc="-20" dirty="0"/>
              <a:t>anslated.</a:t>
            </a:r>
          </a:p>
          <a:p>
            <a:pPr marL="374015" marR="203835">
              <a:lnSpc>
                <a:spcPts val="3000"/>
              </a:lnSpc>
            </a:pPr>
            <a:r>
              <a:rPr spc="-15" dirty="0"/>
              <a:t>Translati</a:t>
            </a:r>
            <a:r>
              <a:rPr spc="-5" dirty="0"/>
              <a:t>o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inv</a:t>
            </a:r>
            <a:r>
              <a:rPr spc="-10" dirty="0"/>
              <a:t>o</a:t>
            </a:r>
            <a:r>
              <a:rPr spc="-15" dirty="0"/>
              <a:t>lves</a:t>
            </a:r>
            <a:r>
              <a:rPr dirty="0"/>
              <a:t> </a:t>
            </a:r>
            <a:r>
              <a:rPr spc="-20" dirty="0"/>
              <a:t>capturing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run-</a:t>
            </a:r>
            <a:r>
              <a:rPr spc="-175" dirty="0"/>
              <a:t> </a:t>
            </a:r>
            <a:r>
              <a:rPr spc="-15" dirty="0"/>
              <a:t>time</a:t>
            </a:r>
            <a:r>
              <a:rPr dirty="0"/>
              <a:t> </a:t>
            </a:r>
            <a:r>
              <a:rPr spc="50" dirty="0"/>
              <a:t>“</a:t>
            </a:r>
            <a:r>
              <a:rPr spc="-20" dirty="0"/>
              <a:t>meaning”</a:t>
            </a:r>
            <a:r>
              <a:rPr spc="6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20" dirty="0"/>
              <a:t>a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0" dirty="0"/>
              <a:t>o</a:t>
            </a:r>
            <a:r>
              <a:rPr spc="-20" dirty="0"/>
              <a:t>ns</a:t>
            </a:r>
            <a:r>
              <a:rPr spc="-5" dirty="0"/>
              <a:t>t</a:t>
            </a:r>
            <a:r>
              <a:rPr spc="-20" dirty="0"/>
              <a:t>r</a:t>
            </a:r>
            <a:r>
              <a:rPr spc="-15" dirty="0"/>
              <a:t>uct.</a:t>
            </a: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For</a:t>
            </a:r>
            <a:r>
              <a:rPr spc="-120" dirty="0"/>
              <a:t> </a:t>
            </a:r>
            <a:r>
              <a:rPr spc="-35" dirty="0"/>
              <a:t>e</a:t>
            </a:r>
            <a:r>
              <a:rPr spc="-10" dirty="0"/>
              <a:t>x</a:t>
            </a:r>
            <a:r>
              <a:rPr spc="-30" dirty="0"/>
              <a:t>a</a:t>
            </a:r>
            <a:r>
              <a:rPr spc="-25" dirty="0"/>
              <a:t>m</a:t>
            </a:r>
            <a:r>
              <a:rPr spc="-15" dirty="0"/>
              <a:t>ple,</a:t>
            </a:r>
            <a:r>
              <a:rPr spc="-114" dirty="0"/>
              <a:t> </a:t>
            </a:r>
            <a:r>
              <a:rPr spc="-20" dirty="0"/>
              <a:t>an</a:t>
            </a:r>
            <a:r>
              <a:rPr spc="-114" dirty="0"/>
              <a:t> </a:t>
            </a:r>
            <a:r>
              <a:rPr spc="-20" dirty="0"/>
              <a:t>AST</a:t>
            </a:r>
            <a:r>
              <a:rPr spc="-120" dirty="0"/>
              <a:t> </a:t>
            </a:r>
            <a:r>
              <a:rPr spc="-15" dirty="0"/>
              <a:t>for</a:t>
            </a:r>
            <a:r>
              <a:rPr spc="-120" dirty="0"/>
              <a:t> </a:t>
            </a:r>
            <a:r>
              <a:rPr spc="-20" dirty="0"/>
              <a:t>a</a:t>
            </a:r>
            <a:r>
              <a:rPr spc="-130" dirty="0"/>
              <a:t> </a:t>
            </a:r>
            <a:r>
              <a:rPr spc="-10" dirty="0"/>
              <a:t>while</a:t>
            </a:r>
            <a:r>
              <a:rPr spc="-5" dirty="0"/>
              <a:t> </a:t>
            </a:r>
            <a:r>
              <a:rPr spc="-15" dirty="0"/>
              <a:t>loop</a:t>
            </a:r>
            <a:r>
              <a:rPr spc="-245" dirty="0"/>
              <a:t> </a:t>
            </a:r>
            <a:r>
              <a:rPr spc="-15" dirty="0"/>
              <a:t>contains</a:t>
            </a:r>
            <a:r>
              <a:rPr spc="-235" dirty="0"/>
              <a:t> </a:t>
            </a:r>
            <a:r>
              <a:rPr spc="-20" dirty="0"/>
              <a:t>two</a:t>
            </a:r>
            <a:r>
              <a:rPr spc="-245" dirty="0"/>
              <a:t> </a:t>
            </a:r>
            <a:r>
              <a:rPr spc="-15" dirty="0"/>
              <a:t>subtrees,</a:t>
            </a:r>
            <a:r>
              <a:rPr spc="-254" dirty="0"/>
              <a:t> </a:t>
            </a:r>
            <a:r>
              <a:rPr spc="-20" dirty="0"/>
              <a:t>one</a:t>
            </a:r>
            <a:r>
              <a:rPr spc="-15" dirty="0"/>
              <a:t> for</a:t>
            </a:r>
            <a:r>
              <a:rPr spc="-5" dirty="0"/>
              <a:t> </a:t>
            </a:r>
            <a:r>
              <a:rPr spc="-20" dirty="0"/>
              <a:t>the</a:t>
            </a:r>
            <a:r>
              <a:rPr dirty="0"/>
              <a:t> </a:t>
            </a:r>
            <a:r>
              <a:rPr spc="-15" dirty="0"/>
              <a:t>lo</a:t>
            </a:r>
            <a:r>
              <a:rPr spc="-20" dirty="0"/>
              <a:t>op’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control</a:t>
            </a:r>
            <a:r>
              <a:rPr spc="-15" dirty="0"/>
              <a:t> expression,</a:t>
            </a:r>
            <a:r>
              <a:rPr spc="5"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5" dirty="0"/>
              <a:t>othe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5" dirty="0"/>
              <a:t>for the</a:t>
            </a:r>
            <a:r>
              <a:rPr spc="-20" dirty="0"/>
              <a:t> </a:t>
            </a:r>
            <a:r>
              <a:rPr spc="-15" dirty="0"/>
              <a:t>loop’s</a:t>
            </a:r>
            <a:r>
              <a:rPr spc="-25" dirty="0"/>
              <a:t> body</a:t>
            </a:r>
            <a:r>
              <a:rPr spc="-10" dirty="0"/>
              <a:t>. </a:t>
            </a:r>
            <a:r>
              <a:rPr sz="2950" i="1" spc="-65" dirty="0">
                <a:latin typeface="Lucida Sans"/>
                <a:cs typeface="Lucida Sans"/>
              </a:rPr>
              <a:t>Nothing</a:t>
            </a:r>
            <a:r>
              <a:rPr sz="2950" i="1" spc="-70" dirty="0">
                <a:latin typeface="Lucida Sans"/>
                <a:cs typeface="Lucida Sans"/>
              </a:rPr>
              <a:t> </a:t>
            </a:r>
            <a:r>
              <a:rPr spc="-15" dirty="0"/>
              <a:t>in</a:t>
            </a:r>
            <a:r>
              <a:rPr spc="-20" dirty="0"/>
              <a:t> </a:t>
            </a:r>
            <a:r>
              <a:rPr spc="-15" dirty="0"/>
              <a:t>the</a:t>
            </a:r>
            <a:r>
              <a:rPr spc="-20" dirty="0"/>
              <a:t> AST</a:t>
            </a:r>
            <a:r>
              <a:rPr dirty="0"/>
              <a:t> </a:t>
            </a:r>
            <a:r>
              <a:rPr spc="-20" dirty="0"/>
              <a:t>shows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while</a:t>
            </a:r>
            <a:r>
              <a:rPr spc="-10" dirty="0"/>
              <a:t> </a:t>
            </a:r>
            <a:r>
              <a:rPr spc="-15" dirty="0"/>
              <a:t>loop loops!</a:t>
            </a:r>
            <a:r>
              <a:rPr dirty="0"/>
              <a:t> </a:t>
            </a:r>
            <a:r>
              <a:rPr spc="-20" dirty="0"/>
              <a:t>Thi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50" dirty="0"/>
              <a:t>“</a:t>
            </a:r>
            <a:r>
              <a:rPr spc="-20" dirty="0"/>
              <a:t>meaning”</a:t>
            </a:r>
            <a:r>
              <a:rPr spc="60" dirty="0"/>
              <a:t> </a:t>
            </a:r>
            <a:r>
              <a:rPr spc="-15" dirty="0"/>
              <a:t>is captured</a:t>
            </a:r>
            <a:r>
              <a:rPr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10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0" dirty="0"/>
              <a:t>whil</a:t>
            </a:r>
            <a:r>
              <a:rPr spc="-20" dirty="0"/>
              <a:t>e</a:t>
            </a:r>
            <a:r>
              <a:rPr spc="-15" dirty="0"/>
              <a:t> loop’s</a:t>
            </a:r>
            <a:r>
              <a:rPr spc="-20" dirty="0"/>
              <a:t> AST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translated.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IR,</a:t>
            </a:r>
            <a:r>
              <a:rPr dirty="0"/>
              <a:t> </a:t>
            </a:r>
            <a:r>
              <a:rPr spc="-15" dirty="0"/>
              <a:t>the notion of</a:t>
            </a:r>
            <a:r>
              <a:rPr dirty="0"/>
              <a:t> </a:t>
            </a:r>
            <a:r>
              <a:rPr spc="-15" dirty="0"/>
              <a:t>testing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value</a:t>
            </a:r>
            <a:r>
              <a:rPr spc="-10" dirty="0"/>
              <a:t> </a:t>
            </a:r>
            <a:r>
              <a:rPr spc="-15" dirty="0"/>
              <a:t>of the</a:t>
            </a:r>
            <a:r>
              <a:rPr spc="5" dirty="0"/>
              <a:t> </a:t>
            </a:r>
            <a:r>
              <a:rPr spc="-15" dirty="0"/>
              <a:t>loop</a:t>
            </a:r>
            <a:r>
              <a:rPr dirty="0"/>
              <a:t> </a:t>
            </a:r>
            <a:r>
              <a:rPr spc="-15" dirty="0"/>
              <a:t>control</a:t>
            </a:r>
            <a:r>
              <a:rPr spc="5" dirty="0"/>
              <a:t> </a:t>
            </a:r>
            <a:r>
              <a:rPr spc="-15" dirty="0"/>
              <a:t>expression,</a:t>
            </a:r>
            <a:endParaRPr sz="295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2265" cy="7664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33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-12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ition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lly</a:t>
            </a:r>
            <a:r>
              <a:rPr sz="2800" spc="-1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executing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lo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bod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become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explici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300"/>
              </a:lnSpc>
              <a:spcBef>
                <a:spcPts val="860"/>
              </a:spcBef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translator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dictated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</a:t>
            </a:r>
            <a:r>
              <a:rPr sz="2800" i="1" spc="-15" dirty="0">
                <a:latin typeface="Lucida Sans"/>
                <a:cs typeface="Lucida Sans"/>
              </a:rPr>
              <a:t>semantics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 language.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Little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nature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made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evident.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Detailed informa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nature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(operations available,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addressing,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register characteristics,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etc.)</a:t>
            </a:r>
            <a:r>
              <a:rPr sz="2800" spc="-11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1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reserved 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generation</a:t>
            </a:r>
            <a:r>
              <a:rPr sz="2800" spc="-20" dirty="0">
                <a:latin typeface="Lucida Sans"/>
                <a:cs typeface="Lucida Sans"/>
              </a:rPr>
              <a:t> phase.</a:t>
            </a:r>
            <a:endParaRPr sz="2800" dirty="0">
              <a:latin typeface="Lucida Sans"/>
              <a:cs typeface="Lucida Sans"/>
            </a:endParaRPr>
          </a:p>
          <a:p>
            <a:pPr marL="12700" marR="139700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non-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optimizing co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class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project)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translator generates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arge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directly,</a:t>
            </a:r>
            <a:r>
              <a:rPr sz="2800" spc="-15" dirty="0">
                <a:latin typeface="Lucida Sans"/>
                <a:cs typeface="Lucida Sans"/>
              </a:rPr>
              <a:t> without 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IR.</a:t>
            </a:r>
            <a:endParaRPr sz="2800" dirty="0">
              <a:latin typeface="Lucida Sans"/>
              <a:cs typeface="Lucida Sans"/>
            </a:endParaRPr>
          </a:p>
          <a:p>
            <a:pPr marL="12700" marR="182880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Mor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elaborate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first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high-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10200" cy="304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15" dirty="0">
                <a:latin typeface="Lucida Sans"/>
                <a:cs typeface="Lucida Sans"/>
              </a:rPr>
              <a:t>(that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-15" dirty="0">
                <a:latin typeface="Lucida Sans"/>
                <a:cs typeface="Lucida Sans"/>
              </a:rPr>
              <a:t> oriented)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15" dirty="0">
                <a:latin typeface="Lucida Sans"/>
                <a:cs typeface="Lucida Sans"/>
              </a:rPr>
              <a:t> subsequently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low-</a:t>
            </a:r>
            <a:r>
              <a:rPr sz="2800" spc="-1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(tha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rget</a:t>
            </a:r>
            <a:r>
              <a:rPr sz="2800" spc="-20" dirty="0">
                <a:latin typeface="Lucida Sans"/>
                <a:cs typeface="Lucida Sans"/>
              </a:rPr>
              <a:t> machine </a:t>
            </a:r>
            <a:r>
              <a:rPr sz="2800" spc="-15" dirty="0">
                <a:latin typeface="Lucida Sans"/>
                <a:cs typeface="Lucida Sans"/>
              </a:rPr>
              <a:t>oriented).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This approach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</a:t>
            </a:r>
            <a:r>
              <a:rPr sz="2800" spc="-20" dirty="0">
                <a:latin typeface="Lucida Sans"/>
                <a:cs typeface="Lucida Sans"/>
              </a:rPr>
              <a:t>ws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cleaner sep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ration</a:t>
            </a:r>
            <a:r>
              <a:rPr sz="2800" spc="-9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9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 dependencies.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Optimizer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13970">
              <a:lnSpc>
                <a:spcPct val="86500"/>
              </a:lnSpc>
            </a:pPr>
            <a:r>
              <a:rPr sz="2700" spc="-5" dirty="0"/>
              <a:t>Th</a:t>
            </a:r>
            <a:r>
              <a:rPr sz="2700" dirty="0"/>
              <a:t>e</a:t>
            </a:r>
            <a:r>
              <a:rPr sz="2700" spc="-5" dirty="0"/>
              <a:t> I</a:t>
            </a:r>
            <a:r>
              <a:rPr sz="2700" dirty="0"/>
              <a:t>R</a:t>
            </a:r>
            <a:r>
              <a:rPr sz="2700" spc="-5" dirty="0"/>
              <a:t> cod</a:t>
            </a:r>
            <a:r>
              <a:rPr sz="2700" dirty="0"/>
              <a:t>e</a:t>
            </a:r>
            <a:r>
              <a:rPr sz="2700" spc="-5" dirty="0"/>
              <a:t> </a:t>
            </a:r>
            <a:r>
              <a:rPr sz="2700" dirty="0"/>
              <a:t>generated</a:t>
            </a:r>
            <a:r>
              <a:rPr sz="2700" spc="-30" dirty="0"/>
              <a:t> </a:t>
            </a:r>
            <a:r>
              <a:rPr sz="2700" spc="-5" dirty="0"/>
              <a:t>b</a:t>
            </a:r>
            <a:r>
              <a:rPr sz="2700" dirty="0"/>
              <a:t>y</a:t>
            </a:r>
            <a:r>
              <a:rPr sz="2700" spc="-5" dirty="0"/>
              <a:t> </a:t>
            </a:r>
            <a:r>
              <a:rPr sz="2700" spc="-20" dirty="0"/>
              <a:t>the</a:t>
            </a:r>
            <a:r>
              <a:rPr sz="2700" spc="-15" dirty="0"/>
              <a:t> </a:t>
            </a:r>
            <a:r>
              <a:rPr sz="2700" spc="-5" dirty="0"/>
              <a:t>translato</a:t>
            </a:r>
            <a:r>
              <a:rPr sz="2700" dirty="0"/>
              <a:t>r</a:t>
            </a:r>
            <a:r>
              <a:rPr sz="2700" spc="-5" dirty="0"/>
              <a:t> </a:t>
            </a:r>
            <a:r>
              <a:rPr sz="2700" spc="-15" dirty="0"/>
              <a:t>is</a:t>
            </a:r>
            <a:r>
              <a:rPr sz="2700" spc="-5" dirty="0"/>
              <a:t> analyze</a:t>
            </a:r>
            <a:r>
              <a:rPr sz="2700" dirty="0"/>
              <a:t>d </a:t>
            </a:r>
            <a:r>
              <a:rPr sz="2700" spc="-5" dirty="0"/>
              <a:t>and transforme</a:t>
            </a:r>
            <a:r>
              <a:rPr sz="2700" dirty="0"/>
              <a:t>d</a:t>
            </a:r>
            <a:r>
              <a:rPr sz="2700" spc="-5" dirty="0"/>
              <a:t> int</a:t>
            </a:r>
            <a:r>
              <a:rPr sz="2700" dirty="0"/>
              <a:t>o</a:t>
            </a:r>
            <a:r>
              <a:rPr sz="2700" spc="-5" dirty="0"/>
              <a:t> </a:t>
            </a:r>
            <a:r>
              <a:rPr sz="2700" dirty="0"/>
              <a:t>functionally </a:t>
            </a:r>
            <a:r>
              <a:rPr sz="2700" spc="-5" dirty="0"/>
              <a:t>equivalen</a:t>
            </a:r>
            <a:r>
              <a:rPr sz="2700" dirty="0"/>
              <a:t>t</a:t>
            </a:r>
            <a:r>
              <a:rPr sz="2700" spc="-5" dirty="0"/>
              <a:t> bu</a:t>
            </a:r>
            <a:r>
              <a:rPr sz="2700" dirty="0"/>
              <a:t>t</a:t>
            </a:r>
            <a:r>
              <a:rPr sz="2700" spc="-10" dirty="0"/>
              <a:t> </a:t>
            </a:r>
            <a:r>
              <a:rPr sz="2700" spc="-5" dirty="0"/>
              <a:t>improve</a:t>
            </a:r>
            <a:r>
              <a:rPr sz="2700" dirty="0"/>
              <a:t>d</a:t>
            </a:r>
            <a:r>
              <a:rPr sz="2700" spc="-15" dirty="0"/>
              <a:t> </a:t>
            </a:r>
            <a:r>
              <a:rPr sz="2700" spc="-5" dirty="0"/>
              <a:t>I</a:t>
            </a:r>
            <a:r>
              <a:rPr sz="2700" dirty="0"/>
              <a:t>R</a:t>
            </a:r>
            <a:r>
              <a:rPr sz="2700" spc="-15" dirty="0"/>
              <a:t> </a:t>
            </a:r>
            <a:r>
              <a:rPr sz="2700" spc="-5" dirty="0"/>
              <a:t>code b</a:t>
            </a:r>
            <a:r>
              <a:rPr sz="2700" dirty="0"/>
              <a:t>y</a:t>
            </a:r>
            <a:r>
              <a:rPr sz="2700" spc="-5" dirty="0"/>
              <a:t>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5" dirty="0"/>
              <a:t> optimizer.</a:t>
            </a:r>
            <a:endParaRPr sz="2700" dirty="0"/>
          </a:p>
          <a:p>
            <a:pPr marL="374015" marR="13335">
              <a:lnSpc>
                <a:spcPct val="86400"/>
              </a:lnSpc>
              <a:spcBef>
                <a:spcPts val="800"/>
              </a:spcBef>
            </a:pPr>
            <a:r>
              <a:rPr sz="2700" spc="-5" dirty="0"/>
              <a:t>Th</a:t>
            </a:r>
            <a:r>
              <a:rPr sz="2700" dirty="0"/>
              <a:t>e</a:t>
            </a:r>
            <a:r>
              <a:rPr sz="2700" spc="-5" dirty="0"/>
              <a:t> ter</a:t>
            </a:r>
            <a:r>
              <a:rPr sz="2700" dirty="0"/>
              <a:t>m</a:t>
            </a:r>
            <a:r>
              <a:rPr sz="2700" spc="-5" dirty="0"/>
              <a:t> </a:t>
            </a:r>
            <a:r>
              <a:rPr sz="2700" b="1" spc="-5" dirty="0"/>
              <a:t>optimizatio</a:t>
            </a:r>
            <a:r>
              <a:rPr sz="2700" b="1" dirty="0"/>
              <a:t>n</a:t>
            </a:r>
            <a:r>
              <a:rPr sz="2700" spc="5" dirty="0"/>
              <a:t> </a:t>
            </a:r>
            <a:r>
              <a:rPr sz="2700" spc="-20" dirty="0"/>
              <a:t>is</a:t>
            </a:r>
            <a:r>
              <a:rPr sz="2700" spc="-15" dirty="0"/>
              <a:t> </a:t>
            </a:r>
            <a:r>
              <a:rPr sz="2700" dirty="0"/>
              <a:t>misleading:</a:t>
            </a:r>
            <a:r>
              <a:rPr sz="2700" spc="-30" dirty="0"/>
              <a:t> </a:t>
            </a:r>
            <a:r>
              <a:rPr sz="2700" spc="-20" dirty="0"/>
              <a:t>we</a:t>
            </a:r>
            <a:r>
              <a:rPr sz="2700" spc="-10" dirty="0"/>
              <a:t> </a:t>
            </a:r>
            <a:r>
              <a:rPr sz="2700" spc="-5" dirty="0"/>
              <a:t>don’</a:t>
            </a:r>
            <a:r>
              <a:rPr sz="2700" dirty="0"/>
              <a:t>t </a:t>
            </a:r>
            <a:r>
              <a:rPr sz="2700" spc="-5" dirty="0"/>
              <a:t>always produc</a:t>
            </a:r>
            <a:r>
              <a:rPr sz="2700" dirty="0"/>
              <a:t>e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5" dirty="0"/>
              <a:t> bes</a:t>
            </a:r>
            <a:r>
              <a:rPr sz="2700" dirty="0"/>
              <a:t>t </a:t>
            </a:r>
            <a:r>
              <a:rPr sz="2700" spc="-5" dirty="0"/>
              <a:t>possible translatio</a:t>
            </a:r>
            <a:r>
              <a:rPr sz="2700" dirty="0"/>
              <a:t>n</a:t>
            </a:r>
            <a:r>
              <a:rPr sz="2700" spc="-5" dirty="0"/>
              <a:t> o</a:t>
            </a:r>
            <a:r>
              <a:rPr sz="2700" dirty="0"/>
              <a:t>f</a:t>
            </a:r>
            <a:r>
              <a:rPr sz="2700" spc="-5" dirty="0"/>
              <a:t> </a:t>
            </a:r>
            <a:r>
              <a:rPr sz="2700" dirty="0"/>
              <a:t>a</a:t>
            </a:r>
            <a:r>
              <a:rPr sz="2700" spc="-5" dirty="0"/>
              <a:t> program</a:t>
            </a:r>
            <a:r>
              <a:rPr sz="2700" dirty="0"/>
              <a:t>,</a:t>
            </a:r>
            <a:r>
              <a:rPr sz="2700" spc="5" dirty="0"/>
              <a:t> </a:t>
            </a:r>
            <a:r>
              <a:rPr sz="2700" spc="-25" dirty="0"/>
              <a:t>even</a:t>
            </a:r>
            <a:r>
              <a:rPr sz="2700" spc="-15" dirty="0"/>
              <a:t> </a:t>
            </a:r>
            <a:r>
              <a:rPr sz="2700" spc="-5" dirty="0"/>
              <a:t>afte</a:t>
            </a:r>
            <a:r>
              <a:rPr sz="2700" dirty="0"/>
              <a:t>r</a:t>
            </a:r>
            <a:r>
              <a:rPr sz="2700" spc="-25" dirty="0"/>
              <a:t> </a:t>
            </a:r>
            <a:r>
              <a:rPr sz="2700" spc="-5" dirty="0"/>
              <a:t>optimizatio</a:t>
            </a:r>
            <a:r>
              <a:rPr sz="2700" dirty="0"/>
              <a:t>n</a:t>
            </a:r>
            <a:r>
              <a:rPr sz="2700" spc="-20" dirty="0"/>
              <a:t> </a:t>
            </a:r>
            <a:r>
              <a:rPr sz="2700" spc="-5" dirty="0"/>
              <a:t>b</a:t>
            </a:r>
            <a:r>
              <a:rPr sz="2700" dirty="0"/>
              <a:t>y</a:t>
            </a:r>
            <a:r>
              <a:rPr sz="2700" spc="-30" dirty="0"/>
              <a:t>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30" dirty="0"/>
              <a:t> </a:t>
            </a:r>
            <a:r>
              <a:rPr sz="2700" spc="-5" dirty="0"/>
              <a:t>bes</a:t>
            </a:r>
            <a:r>
              <a:rPr sz="2700" dirty="0"/>
              <a:t>t</a:t>
            </a:r>
            <a:r>
              <a:rPr sz="2700" spc="-25" dirty="0"/>
              <a:t> </a:t>
            </a:r>
            <a:r>
              <a:rPr sz="2700" spc="-5" dirty="0"/>
              <a:t>of compilers.</a:t>
            </a:r>
            <a:endParaRPr sz="2700" dirty="0"/>
          </a:p>
          <a:p>
            <a:pPr marL="374015">
              <a:lnSpc>
                <a:spcPct val="100000"/>
              </a:lnSpc>
              <a:spcBef>
                <a:spcPts val="359"/>
              </a:spcBef>
            </a:pPr>
            <a:r>
              <a:rPr sz="2700" spc="-5" dirty="0"/>
              <a:t>Why?</a:t>
            </a:r>
            <a:endParaRPr sz="2700" dirty="0"/>
          </a:p>
          <a:p>
            <a:pPr marL="374015" marR="5080">
              <a:lnSpc>
                <a:spcPct val="85500"/>
              </a:lnSpc>
              <a:spcBef>
                <a:spcPts val="830"/>
              </a:spcBef>
            </a:pPr>
            <a:r>
              <a:rPr sz="2700" spc="-20" dirty="0"/>
              <a:t>Some</a:t>
            </a:r>
            <a:r>
              <a:rPr sz="2700" spc="-15" dirty="0"/>
              <a:t> </a:t>
            </a:r>
            <a:r>
              <a:rPr sz="2700" spc="-5" dirty="0"/>
              <a:t>optimization</a:t>
            </a:r>
            <a:r>
              <a:rPr sz="2700" dirty="0"/>
              <a:t>s</a:t>
            </a:r>
            <a:r>
              <a:rPr sz="2700" spc="10" dirty="0"/>
              <a:t> </a:t>
            </a:r>
            <a:r>
              <a:rPr sz="2700" spc="-5" dirty="0"/>
              <a:t>are </a:t>
            </a:r>
            <a:r>
              <a:rPr sz="2850" i="1" spc="-50" dirty="0">
                <a:latin typeface="Lucida Sans"/>
                <a:cs typeface="Lucida Sans"/>
              </a:rPr>
              <a:t>impossible</a:t>
            </a:r>
            <a:r>
              <a:rPr sz="2850" i="1" spc="-45" dirty="0">
                <a:latin typeface="Lucida Sans"/>
                <a:cs typeface="Lucida Sans"/>
              </a:rPr>
              <a:t> </a:t>
            </a:r>
            <a:r>
              <a:rPr sz="2700" dirty="0"/>
              <a:t>to</a:t>
            </a:r>
            <a:r>
              <a:rPr sz="2700" spc="-5" dirty="0"/>
              <a:t> d</a:t>
            </a:r>
            <a:r>
              <a:rPr sz="2700" dirty="0"/>
              <a:t>o</a:t>
            </a:r>
            <a:r>
              <a:rPr sz="2700" spc="-5" dirty="0"/>
              <a:t> </a:t>
            </a:r>
            <a:r>
              <a:rPr sz="2700" dirty="0"/>
              <a:t>i</a:t>
            </a:r>
            <a:r>
              <a:rPr sz="2700" spc="-20" dirty="0"/>
              <a:t>n</a:t>
            </a:r>
            <a:r>
              <a:rPr sz="2700" spc="-5" dirty="0"/>
              <a:t> a</a:t>
            </a:r>
            <a:r>
              <a:rPr sz="2700" dirty="0"/>
              <a:t>ll </a:t>
            </a:r>
            <a:r>
              <a:rPr sz="2700" spc="-5" dirty="0"/>
              <a:t>circumstance</a:t>
            </a:r>
            <a:r>
              <a:rPr sz="2700" dirty="0"/>
              <a:t>s</a:t>
            </a:r>
            <a:r>
              <a:rPr sz="2700" spc="10" dirty="0"/>
              <a:t> </a:t>
            </a:r>
            <a:r>
              <a:rPr sz="2700" spc="-5" dirty="0"/>
              <a:t>becaus</a:t>
            </a:r>
            <a:r>
              <a:rPr sz="2700" dirty="0"/>
              <a:t>e</a:t>
            </a:r>
            <a:r>
              <a:rPr sz="2700" spc="5" dirty="0"/>
              <a:t> </a:t>
            </a:r>
            <a:r>
              <a:rPr sz="2700" spc="-5" dirty="0"/>
              <a:t>they </a:t>
            </a:r>
            <a:r>
              <a:rPr sz="2700" spc="-20" dirty="0"/>
              <a:t>involv</a:t>
            </a:r>
            <a:r>
              <a:rPr sz="2700" spc="-15" dirty="0"/>
              <a:t>e</a:t>
            </a:r>
            <a:r>
              <a:rPr sz="2700" spc="-65" dirty="0"/>
              <a:t> </a:t>
            </a:r>
            <a:r>
              <a:rPr sz="2700" spc="-20" dirty="0"/>
              <a:t>an</a:t>
            </a:r>
            <a:r>
              <a:rPr sz="2700" spc="-70" dirty="0"/>
              <a:t> </a:t>
            </a:r>
            <a:r>
              <a:rPr sz="2700" dirty="0">
                <a:solidFill>
                  <a:srgbClr val="FF0000"/>
                </a:solidFill>
              </a:rPr>
              <a:t>undecidable</a:t>
            </a:r>
            <a:r>
              <a:rPr sz="2700" spc="-95" dirty="0">
                <a:solidFill>
                  <a:srgbClr val="FF0000"/>
                </a:solidFill>
              </a:rPr>
              <a:t> </a:t>
            </a:r>
            <a:r>
              <a:rPr sz="2700" spc="-5" dirty="0"/>
              <a:t>problem. </a:t>
            </a:r>
            <a:r>
              <a:rPr sz="2700" spc="-20" dirty="0"/>
              <a:t>Eliminating</a:t>
            </a:r>
            <a:r>
              <a:rPr sz="2700" spc="-90" dirty="0"/>
              <a:t> </a:t>
            </a:r>
            <a:r>
              <a:rPr sz="2700" dirty="0"/>
              <a:t>unreachable</a:t>
            </a:r>
            <a:r>
              <a:rPr sz="2700" spc="-114" dirty="0"/>
              <a:t> </a:t>
            </a:r>
            <a:r>
              <a:rPr sz="2700" spc="-15" dirty="0"/>
              <a:t>(</a:t>
            </a:r>
            <a:r>
              <a:rPr sz="2700" spc="50" dirty="0"/>
              <a:t>“</a:t>
            </a:r>
            <a:r>
              <a:rPr sz="2700" spc="-5" dirty="0"/>
              <a:t>dead</a:t>
            </a:r>
            <a:r>
              <a:rPr sz="2700" spc="60" dirty="0"/>
              <a:t>”</a:t>
            </a:r>
            <a:r>
              <a:rPr sz="2700" dirty="0"/>
              <a:t>) </a:t>
            </a:r>
            <a:r>
              <a:rPr sz="2700" spc="-5" dirty="0"/>
              <a:t>cod</a:t>
            </a:r>
            <a:r>
              <a:rPr sz="2700" dirty="0"/>
              <a:t>e</a:t>
            </a:r>
            <a:r>
              <a:rPr sz="2700" spc="-5" dirty="0"/>
              <a:t> is</a:t>
            </a:r>
            <a:r>
              <a:rPr sz="2700" dirty="0"/>
              <a:t>,</a:t>
            </a:r>
            <a:r>
              <a:rPr sz="2700" spc="-5" dirty="0"/>
              <a:t> </a:t>
            </a:r>
            <a:r>
              <a:rPr sz="2700" spc="-15" dirty="0"/>
              <a:t>i</a:t>
            </a:r>
            <a:r>
              <a:rPr sz="2700" spc="-20" dirty="0"/>
              <a:t>n</a:t>
            </a:r>
            <a:r>
              <a:rPr sz="2700" spc="-5" dirty="0"/>
              <a:t> </a:t>
            </a:r>
            <a:r>
              <a:rPr sz="2700" dirty="0"/>
              <a:t>general,</a:t>
            </a:r>
            <a:r>
              <a:rPr sz="2700" spc="-25" dirty="0"/>
              <a:t> </a:t>
            </a:r>
            <a:r>
              <a:rPr sz="2700" spc="-5" dirty="0"/>
              <a:t>impossible.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3103"/>
            <a:ext cx="5433695" cy="7329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34695">
              <a:lnSpc>
                <a:spcPct val="86400"/>
              </a:lnSpc>
            </a:pPr>
            <a:r>
              <a:rPr sz="2700" spc="-5" dirty="0">
                <a:latin typeface="Lucida Sans"/>
                <a:cs typeface="Lucida Sans"/>
              </a:rPr>
              <a:t>Othe</a:t>
            </a:r>
            <a:r>
              <a:rPr sz="2700" dirty="0">
                <a:latin typeface="Lucida Sans"/>
                <a:cs typeface="Lucida Sans"/>
              </a:rPr>
              <a:t>r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optimization</a:t>
            </a:r>
            <a:r>
              <a:rPr sz="2700" dirty="0">
                <a:latin typeface="Lucida Sans"/>
                <a:cs typeface="Lucida Sans"/>
              </a:rPr>
              <a:t>s</a:t>
            </a:r>
            <a:r>
              <a:rPr sz="2700" spc="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ar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i="1" spc="-5" dirty="0">
                <a:latin typeface="Lucida Sans"/>
                <a:cs typeface="Lucida Sans"/>
              </a:rPr>
              <a:t>too expensiv</a:t>
            </a:r>
            <a:r>
              <a:rPr sz="2700" i="1" dirty="0">
                <a:latin typeface="Lucida Sans"/>
                <a:cs typeface="Lucida Sans"/>
              </a:rPr>
              <a:t>e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d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i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spc="-5" dirty="0">
                <a:latin typeface="Lucida Sans"/>
                <a:cs typeface="Lucida Sans"/>
              </a:rPr>
              <a:t> al</a:t>
            </a:r>
            <a:r>
              <a:rPr sz="2700" dirty="0">
                <a:latin typeface="Lucida Sans"/>
                <a:cs typeface="Lucida Sans"/>
              </a:rPr>
              <a:t>l</a:t>
            </a:r>
            <a:r>
              <a:rPr sz="2700" spc="-5" dirty="0">
                <a:latin typeface="Lucida Sans"/>
                <a:cs typeface="Lucida Sans"/>
              </a:rPr>
              <a:t> cases. Thes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20" dirty="0">
                <a:latin typeface="Lucida Sans"/>
                <a:cs typeface="Lucida Sans"/>
              </a:rPr>
              <a:t>involv</a:t>
            </a:r>
            <a:r>
              <a:rPr sz="2700" spc="-15" dirty="0">
                <a:latin typeface="Lucida Sans"/>
                <a:cs typeface="Lucida Sans"/>
              </a:rPr>
              <a:t>e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25" dirty="0">
                <a:latin typeface="Lucida Sans"/>
                <a:cs typeface="Lucida Sans"/>
              </a:rPr>
              <a:t>NP</a:t>
            </a:r>
            <a:r>
              <a:rPr sz="2700" spc="-10" dirty="0">
                <a:latin typeface="Lucida Sans"/>
                <a:cs typeface="Lucida Sans"/>
              </a:rPr>
              <a:t>-</a:t>
            </a:r>
            <a:r>
              <a:rPr sz="2700" spc="-17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co</a:t>
            </a:r>
            <a:r>
              <a:rPr sz="2700" spc="10" dirty="0">
                <a:latin typeface="Lucida Sans"/>
                <a:cs typeface="Lucida Sans"/>
              </a:rPr>
              <a:t>m</a:t>
            </a:r>
            <a:r>
              <a:rPr sz="2700" spc="-5" dirty="0">
                <a:latin typeface="Lucida Sans"/>
                <a:cs typeface="Lucida Sans"/>
              </a:rPr>
              <a:t>ple</a:t>
            </a:r>
            <a:r>
              <a:rPr sz="2700" spc="10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problems</a:t>
            </a:r>
            <a:r>
              <a:rPr sz="2700" dirty="0">
                <a:latin typeface="Lucida Sans"/>
                <a:cs typeface="Lucida Sans"/>
              </a:rPr>
              <a:t>,</a:t>
            </a:r>
            <a:r>
              <a:rPr sz="2700" spc="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believe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5" dirty="0">
                <a:latin typeface="Lucida Sans"/>
                <a:cs typeface="Lucida Sans"/>
              </a:rPr>
              <a:t> be inherentl</a:t>
            </a:r>
            <a:r>
              <a:rPr sz="2700" dirty="0">
                <a:latin typeface="Lucida Sans"/>
                <a:cs typeface="Lucida Sans"/>
              </a:rPr>
              <a:t>y</a:t>
            </a:r>
            <a:r>
              <a:rPr sz="2700" spc="-5" dirty="0">
                <a:latin typeface="Lucida Sans"/>
                <a:cs typeface="Lucida Sans"/>
              </a:rPr>
              <a:t> exponential.</a:t>
            </a:r>
            <a:endParaRPr sz="2700" dirty="0">
              <a:latin typeface="Lucida Sans"/>
              <a:cs typeface="Lucida Sans"/>
            </a:endParaRPr>
          </a:p>
          <a:p>
            <a:pPr marL="12700" marR="182245">
              <a:lnSpc>
                <a:spcPts val="2800"/>
              </a:lnSpc>
              <a:spcBef>
                <a:spcPts val="25"/>
              </a:spcBef>
            </a:pPr>
            <a:r>
              <a:rPr sz="2700" spc="-20" dirty="0">
                <a:latin typeface="Lucida Sans"/>
                <a:cs typeface="Lucida Sans"/>
              </a:rPr>
              <a:t>As</a:t>
            </a:r>
            <a:r>
              <a:rPr sz="2700" spc="-25" dirty="0">
                <a:latin typeface="Lucida Sans"/>
                <a:cs typeface="Lucida Sans"/>
              </a:rPr>
              <a:t>s</a:t>
            </a:r>
            <a:r>
              <a:rPr sz="2700" spc="-5" dirty="0">
                <a:latin typeface="Lucida Sans"/>
                <a:cs typeface="Lucida Sans"/>
              </a:rPr>
              <a:t>i</a:t>
            </a:r>
            <a:r>
              <a:rPr sz="2700" spc="-15" dirty="0">
                <a:latin typeface="Lucida Sans"/>
                <a:cs typeface="Lucida Sans"/>
              </a:rPr>
              <a:t>gni</a:t>
            </a:r>
            <a:r>
              <a:rPr sz="2700" spc="-30" dirty="0">
                <a:latin typeface="Lucida Sans"/>
                <a:cs typeface="Lucida Sans"/>
              </a:rPr>
              <a:t>n</a:t>
            </a:r>
            <a:r>
              <a:rPr sz="2700" spc="-20" dirty="0">
                <a:latin typeface="Lucida Sans"/>
                <a:cs typeface="Lucida Sans"/>
              </a:rPr>
              <a:t>g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registers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to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v</a:t>
            </a:r>
            <a:r>
              <a:rPr sz="2700" spc="-5" dirty="0">
                <a:latin typeface="Lucida Sans"/>
                <a:cs typeface="Lucida Sans"/>
              </a:rPr>
              <a:t>a</a:t>
            </a:r>
            <a:r>
              <a:rPr sz="2700" dirty="0">
                <a:latin typeface="Lucida Sans"/>
                <a:cs typeface="Lucida Sans"/>
              </a:rPr>
              <a:t>ria</a:t>
            </a:r>
            <a:r>
              <a:rPr sz="2700" spc="-10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les </a:t>
            </a:r>
            <a:r>
              <a:rPr sz="2700" spc="-5" dirty="0">
                <a:latin typeface="Lucida Sans"/>
                <a:cs typeface="Lucida Sans"/>
              </a:rPr>
              <a:t>i</a:t>
            </a:r>
            <a:r>
              <a:rPr sz="2700" spc="-15" dirty="0">
                <a:latin typeface="Lucida Sans"/>
                <a:cs typeface="Lucida Sans"/>
              </a:rPr>
              <a:t>s</a:t>
            </a:r>
            <a:r>
              <a:rPr sz="2700" spc="-5" dirty="0">
                <a:latin typeface="Lucida Sans"/>
                <a:cs typeface="Lucida Sans"/>
              </a:rPr>
              <a:t> a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exa</a:t>
            </a:r>
            <a:r>
              <a:rPr sz="2700" spc="-30" dirty="0">
                <a:latin typeface="Lucida Sans"/>
                <a:cs typeface="Lucida Sans"/>
              </a:rPr>
              <a:t>m</a:t>
            </a:r>
            <a:r>
              <a:rPr sz="2700" spc="-5" dirty="0">
                <a:latin typeface="Lucida Sans"/>
                <a:cs typeface="Lucida Sans"/>
              </a:rPr>
              <a:t>pl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o</a:t>
            </a:r>
            <a:r>
              <a:rPr sz="2700" spc="-10" dirty="0">
                <a:latin typeface="Lucida Sans"/>
                <a:cs typeface="Lucida Sans"/>
              </a:rPr>
              <a:t>f</a:t>
            </a:r>
            <a:r>
              <a:rPr sz="2700" spc="-5" dirty="0">
                <a:latin typeface="Lucida Sans"/>
                <a:cs typeface="Lucida Sans"/>
              </a:rPr>
              <a:t> a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25" dirty="0">
                <a:latin typeface="Lucida Sans"/>
                <a:cs typeface="Lucida Sans"/>
              </a:rPr>
              <a:t>NP</a:t>
            </a:r>
            <a:r>
              <a:rPr sz="2700" dirty="0">
                <a:latin typeface="Lucida Sans"/>
                <a:cs typeface="Lucida Sans"/>
              </a:rPr>
              <a:t>- </a:t>
            </a:r>
            <a:r>
              <a:rPr sz="2700" spc="-5" dirty="0">
                <a:latin typeface="Lucida Sans"/>
                <a:cs typeface="Lucida Sans"/>
              </a:rPr>
              <a:t>complet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problem.</a:t>
            </a:r>
            <a:endParaRPr sz="2700" dirty="0">
              <a:latin typeface="Lucida Sans"/>
              <a:cs typeface="Lucida Sans"/>
            </a:endParaRPr>
          </a:p>
          <a:p>
            <a:pPr marL="12700" marR="74930">
              <a:lnSpc>
                <a:spcPct val="86400"/>
              </a:lnSpc>
              <a:spcBef>
                <a:spcPts val="780"/>
              </a:spcBef>
            </a:pPr>
            <a:r>
              <a:rPr sz="2700" spc="-5" dirty="0">
                <a:latin typeface="Lucida Sans"/>
                <a:cs typeface="Lucida Sans"/>
              </a:rPr>
              <a:t>Optimizatio</a:t>
            </a:r>
            <a:r>
              <a:rPr sz="2700" dirty="0">
                <a:latin typeface="Lucida Sans"/>
                <a:cs typeface="Lucida Sans"/>
              </a:rPr>
              <a:t>n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ca</a:t>
            </a:r>
            <a:r>
              <a:rPr sz="2700" dirty="0">
                <a:latin typeface="Lucida Sans"/>
                <a:cs typeface="Lucida Sans"/>
              </a:rPr>
              <a:t>n </a:t>
            </a:r>
            <a:r>
              <a:rPr sz="2700" spc="-5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complex</a:t>
            </a:r>
            <a:r>
              <a:rPr sz="2700" dirty="0">
                <a:latin typeface="Lucida Sans"/>
                <a:cs typeface="Lucida Sans"/>
              </a:rPr>
              <a:t>; </a:t>
            </a:r>
            <a:r>
              <a:rPr sz="2700" spc="-5" dirty="0">
                <a:latin typeface="Lucida Sans"/>
                <a:cs typeface="Lucida Sans"/>
              </a:rPr>
              <a:t>it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involv</a:t>
            </a:r>
            <a:r>
              <a:rPr sz="2700" spc="-15" dirty="0">
                <a:latin typeface="Lucida Sans"/>
                <a:cs typeface="Lucida Sans"/>
              </a:rPr>
              <a:t>e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numerous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subphases,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which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need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to b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applie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more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than</a:t>
            </a:r>
            <a:r>
              <a:rPr sz="2700" spc="-5" dirty="0">
                <a:latin typeface="Lucida Sans"/>
                <a:cs typeface="Lucida Sans"/>
              </a:rPr>
              <a:t> once.</a:t>
            </a:r>
            <a:endParaRPr sz="2700" dirty="0">
              <a:latin typeface="Lucida Sans"/>
              <a:cs typeface="Lucida Sans"/>
            </a:endParaRPr>
          </a:p>
          <a:p>
            <a:pPr marL="12700" marR="23495">
              <a:lnSpc>
                <a:spcPts val="2810"/>
              </a:lnSpc>
              <a:spcBef>
                <a:spcPts val="810"/>
              </a:spcBef>
            </a:pPr>
            <a:r>
              <a:rPr sz="2700" dirty="0">
                <a:latin typeface="Lucida Sans"/>
                <a:cs typeface="Lucida Sans"/>
              </a:rPr>
              <a:t>Optimizations</a:t>
            </a:r>
            <a:r>
              <a:rPr sz="2700" spc="-10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9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9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turne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90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off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 </a:t>
            </a:r>
            <a:r>
              <a:rPr sz="2700" spc="-5" dirty="0">
                <a:latin typeface="Lucida Sans"/>
                <a:cs typeface="Lucida Sans"/>
              </a:rPr>
              <a:t>spee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translation.</a:t>
            </a:r>
            <a:endParaRPr sz="2700" dirty="0">
              <a:latin typeface="Lucida Sans"/>
              <a:cs typeface="Lucida Sans"/>
            </a:endParaRPr>
          </a:p>
          <a:p>
            <a:pPr marL="12700">
              <a:lnSpc>
                <a:spcPts val="2550"/>
              </a:lnSpc>
            </a:pPr>
            <a:r>
              <a:rPr sz="2700" dirty="0">
                <a:latin typeface="Lucida Sans"/>
                <a:cs typeface="Lucida Sans"/>
              </a:rPr>
              <a:t>Nonetheless,</a:t>
            </a:r>
            <a:r>
              <a:rPr sz="2700" spc="-2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a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well </a:t>
            </a:r>
            <a:r>
              <a:rPr sz="2700" spc="-5" dirty="0">
                <a:latin typeface="Lucida Sans"/>
                <a:cs typeface="Lucida Sans"/>
              </a:rPr>
              <a:t>designed</a:t>
            </a:r>
            <a:endParaRPr sz="2700" dirty="0">
              <a:latin typeface="Lucida Sans"/>
              <a:cs typeface="Lucida Sans"/>
            </a:endParaRPr>
          </a:p>
          <a:p>
            <a:pPr marL="12700" marR="5080">
              <a:lnSpc>
                <a:spcPct val="86500"/>
              </a:lnSpc>
              <a:spcBef>
                <a:spcPts val="215"/>
              </a:spcBef>
            </a:pPr>
            <a:r>
              <a:rPr sz="2700" spc="-5" dirty="0">
                <a:latin typeface="Lucida Sans"/>
                <a:cs typeface="Lucida Sans"/>
              </a:rPr>
              <a:t>optimize</a:t>
            </a:r>
            <a:r>
              <a:rPr sz="2700" dirty="0">
                <a:latin typeface="Lucida Sans"/>
                <a:cs typeface="Lucida Sans"/>
              </a:rPr>
              <a:t>r</a:t>
            </a:r>
            <a:r>
              <a:rPr sz="2700" spc="-24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ca</a:t>
            </a:r>
            <a:r>
              <a:rPr sz="2700" dirty="0">
                <a:latin typeface="Lucida Sans"/>
                <a:cs typeface="Lucida Sans"/>
              </a:rPr>
              <a:t>n</a:t>
            </a:r>
            <a:r>
              <a:rPr sz="2700" spc="-24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significantly</a:t>
            </a:r>
            <a:r>
              <a:rPr sz="2700" spc="-26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speed </a:t>
            </a:r>
            <a:r>
              <a:rPr sz="2700" spc="-10" dirty="0">
                <a:latin typeface="Lucida Sans"/>
                <a:cs typeface="Lucida Sans"/>
              </a:rPr>
              <a:t>pro</a:t>
            </a:r>
            <a:r>
              <a:rPr sz="2700" spc="10" dirty="0">
                <a:latin typeface="Lucida Sans"/>
                <a:cs typeface="Lucida Sans"/>
              </a:rPr>
              <a:t>g</a:t>
            </a:r>
            <a:r>
              <a:rPr sz="2700" spc="-5" dirty="0">
                <a:latin typeface="Lucida Sans"/>
                <a:cs typeface="Lucida Sans"/>
              </a:rPr>
              <a:t>ra</a:t>
            </a:r>
            <a:r>
              <a:rPr sz="2700" dirty="0">
                <a:latin typeface="Lucida Sans"/>
                <a:cs typeface="Lucida Sans"/>
              </a:rPr>
              <a:t>m </a:t>
            </a:r>
            <a:r>
              <a:rPr sz="2700" spc="-5" dirty="0">
                <a:latin typeface="Lucida Sans"/>
                <a:cs typeface="Lucida Sans"/>
              </a:rPr>
              <a:t>ex</a:t>
            </a:r>
            <a:r>
              <a:rPr sz="2700" spc="5" dirty="0">
                <a:latin typeface="Lucida Sans"/>
                <a:cs typeface="Lucida Sans"/>
              </a:rPr>
              <a:t>e</a:t>
            </a:r>
            <a:r>
              <a:rPr sz="2700" spc="-25" dirty="0">
                <a:latin typeface="Lucida Sans"/>
                <a:cs typeface="Lucida Sans"/>
              </a:rPr>
              <a:t>cu</a:t>
            </a:r>
            <a:r>
              <a:rPr sz="2700" dirty="0">
                <a:latin typeface="Lucida Sans"/>
                <a:cs typeface="Lucida Sans"/>
              </a:rPr>
              <a:t>t</a:t>
            </a:r>
            <a:r>
              <a:rPr sz="2700" spc="-5" dirty="0">
                <a:latin typeface="Lucida Sans"/>
                <a:cs typeface="Lucida Sans"/>
              </a:rPr>
              <a:t>io</a:t>
            </a:r>
            <a:r>
              <a:rPr sz="2700" dirty="0">
                <a:latin typeface="Lucida Sans"/>
                <a:cs typeface="Lucida Sans"/>
              </a:rPr>
              <a:t>n </a:t>
            </a:r>
            <a:r>
              <a:rPr sz="2700" spc="-10" dirty="0">
                <a:latin typeface="Lucida Sans"/>
                <a:cs typeface="Lucida Sans"/>
              </a:rPr>
              <a:t>by </a:t>
            </a:r>
            <a:r>
              <a:rPr sz="2700" dirty="0">
                <a:latin typeface="Lucida Sans"/>
                <a:cs typeface="Lucida Sans"/>
              </a:rPr>
              <a:t>simplifying,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moving</a:t>
            </a:r>
            <a:r>
              <a:rPr sz="2700" spc="-5" dirty="0">
                <a:latin typeface="Lucida Sans"/>
                <a:cs typeface="Lucida Sans"/>
              </a:rPr>
              <a:t> or </a:t>
            </a:r>
            <a:r>
              <a:rPr sz="2700" spc="-20" dirty="0">
                <a:latin typeface="Lucida Sans"/>
                <a:cs typeface="Lucida Sans"/>
              </a:rPr>
              <a:t>eliminating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unneeded </a:t>
            </a:r>
            <a:r>
              <a:rPr sz="2700" spc="-5" dirty="0">
                <a:latin typeface="Lucida Sans"/>
                <a:cs typeface="Lucida Sans"/>
              </a:rPr>
              <a:t>computations.</a:t>
            </a:r>
            <a:endParaRPr sz="27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Ge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ato</a:t>
            </a:r>
            <a:r>
              <a:rPr spc="-2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30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31790" cy="706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IR </a:t>
            </a:r>
            <a:r>
              <a:rPr sz="2800" spc="-20" dirty="0">
                <a:latin typeface="Lucida Sans"/>
                <a:cs typeface="Lucida Sans"/>
              </a:rPr>
              <a:t>code </a:t>
            </a:r>
            <a:r>
              <a:rPr sz="2800" spc="-25" dirty="0">
                <a:latin typeface="Lucida Sans"/>
                <a:cs typeface="Lucida Sans"/>
              </a:rPr>
              <a:t>produce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translator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mapped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spc="-20" dirty="0">
                <a:latin typeface="Lucida Sans"/>
                <a:cs typeface="Lucida Sans"/>
              </a:rPr>
              <a:t> machine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code</a:t>
            </a:r>
            <a:r>
              <a:rPr sz="2800" spc="-15" dirty="0">
                <a:latin typeface="Lucida Sans"/>
                <a:cs typeface="Lucida Sans"/>
              </a:rPr>
              <a:t> generat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phas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detailed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informati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about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includes machine-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</a:t>
            </a:r>
            <a:r>
              <a:rPr sz="2800" spc="-2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optimizations like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950" i="1" spc="-145" dirty="0">
                <a:latin typeface="Lucida Sans"/>
                <a:cs typeface="Lucida Sans"/>
              </a:rPr>
              <a:t>r</a:t>
            </a:r>
            <a:r>
              <a:rPr sz="2950" i="1" spc="-175" dirty="0">
                <a:latin typeface="Lucida Sans"/>
                <a:cs typeface="Lucida Sans"/>
              </a:rPr>
              <a:t>e</a:t>
            </a:r>
            <a:r>
              <a:rPr sz="2950" i="1" spc="-80" dirty="0">
                <a:latin typeface="Lucida Sans"/>
                <a:cs typeface="Lucida Sans"/>
              </a:rPr>
              <a:t>giste</a:t>
            </a:r>
            <a:r>
              <a:rPr sz="2950" i="1" spc="-85" dirty="0">
                <a:latin typeface="Lucida Sans"/>
                <a:cs typeface="Lucida Sans"/>
              </a:rPr>
              <a:t>r</a:t>
            </a:r>
            <a:r>
              <a:rPr sz="2950" i="1" spc="-295" dirty="0">
                <a:latin typeface="Lucida Sans"/>
                <a:cs typeface="Lucida Sans"/>
              </a:rPr>
              <a:t> </a:t>
            </a:r>
            <a:r>
              <a:rPr sz="2950" i="1" spc="-85" dirty="0">
                <a:latin typeface="Lucida Sans"/>
                <a:cs typeface="Lucida Sans"/>
              </a:rPr>
              <a:t>allocation</a:t>
            </a:r>
            <a:r>
              <a:rPr sz="2950" i="1" spc="-27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254" dirty="0">
                <a:latin typeface="Lucida Sans"/>
                <a:cs typeface="Lucida Sans"/>
              </a:rPr>
              <a:t> </a:t>
            </a:r>
            <a:r>
              <a:rPr sz="2950" i="1" spc="-15" dirty="0">
                <a:latin typeface="Lucida Sans"/>
                <a:cs typeface="Lucida Sans"/>
              </a:rPr>
              <a:t>code </a:t>
            </a:r>
            <a:r>
              <a:rPr sz="2950" i="1" spc="-60" dirty="0">
                <a:latin typeface="Lucida Sans"/>
                <a:cs typeface="Lucida Sans"/>
              </a:rPr>
              <a:t>schedulin</a:t>
            </a:r>
            <a:r>
              <a:rPr sz="2950" i="1" spc="-95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14478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erators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q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ite co</a:t>
            </a:r>
            <a:r>
              <a:rPr sz="2800" spc="-20" dirty="0">
                <a:latin typeface="Lucida Sans"/>
                <a:cs typeface="Lucida Sans"/>
              </a:rPr>
              <a:t>mplex</a:t>
            </a:r>
            <a:r>
              <a:rPr sz="2800" spc="-15" dirty="0">
                <a:latin typeface="Lucida Sans"/>
                <a:cs typeface="Lucida Sans"/>
              </a:rPr>
              <a:t> since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good</a:t>
            </a:r>
            <a:r>
              <a:rPr sz="2800" spc="-15" dirty="0">
                <a:latin typeface="Lucida Sans"/>
                <a:cs typeface="Lucida Sans"/>
              </a:rPr>
              <a:t> target 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require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considerati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many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special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cases.</a:t>
            </a:r>
            <a:endParaRPr sz="2800" dirty="0">
              <a:latin typeface="Lucida Sans"/>
              <a:cs typeface="Lucida Sans"/>
            </a:endParaRPr>
          </a:p>
          <a:p>
            <a:pPr marL="12700" marR="762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Automatic </a:t>
            </a:r>
            <a:r>
              <a:rPr sz="2800" spc="-15" dirty="0">
                <a:latin typeface="Lucida Sans"/>
                <a:cs typeface="Lucida Sans"/>
              </a:rPr>
              <a:t>generation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5" dirty="0">
                <a:latin typeface="Lucida Sans"/>
                <a:cs typeface="Lucida Sans"/>
              </a:rPr>
              <a:t> 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possible.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basi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approac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low-</a:t>
            </a:r>
            <a:r>
              <a:rPr sz="2800" spc="-1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 instruction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tem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lates,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choosing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60715"/>
            <a:ext cx="5867400" cy="4350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4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instructions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which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bes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</a:t>
            </a:r>
            <a:r>
              <a:rPr sz="2800" spc="-15" dirty="0">
                <a:latin typeface="Lucida Sans"/>
                <a:cs typeface="Lucida Sans"/>
              </a:rPr>
              <a:t> each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ruction.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300"/>
              </a:lnSpc>
              <a:spcBef>
                <a:spcPts val="860"/>
              </a:spcBef>
            </a:pPr>
            <a:r>
              <a:rPr sz="2800" spc="-20" dirty="0">
                <a:latin typeface="Lucida Sans"/>
                <a:cs typeface="Lucida Sans"/>
              </a:rPr>
              <a:t>A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15" dirty="0">
                <a:latin typeface="Lucida Sans"/>
                <a:cs typeface="Lucida Sans"/>
              </a:rPr>
              <a:t>ell-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known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tomatic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neration techniques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GNU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40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GC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heavily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20" dirty="0">
                <a:latin typeface="Lucida Sans"/>
                <a:cs typeface="Lucida Sans"/>
              </a:rPr>
              <a:t> machine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description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files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 over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popula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architectures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least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5" dirty="0">
                <a:latin typeface="Lucida Sans"/>
                <a:cs typeface="Lucida Sans"/>
              </a:rPr>
              <a:t> 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front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ends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 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).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5080">
              <a:lnSpc>
                <a:spcPts val="3000"/>
              </a:lnSpc>
            </a:pP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s</a:t>
            </a:r>
            <a:r>
              <a:rPr spc="-30" dirty="0"/>
              <a:t>y</a:t>
            </a:r>
            <a:r>
              <a:rPr spc="-20" dirty="0"/>
              <a:t>mbol</a:t>
            </a:r>
            <a:r>
              <a:rPr spc="-10" dirty="0"/>
              <a:t> </a:t>
            </a:r>
            <a:r>
              <a:rPr spc="-15" dirty="0"/>
              <a:t>table</a:t>
            </a:r>
            <a:r>
              <a:rPr spc="-5" dirty="0"/>
              <a:t> </a:t>
            </a:r>
            <a:r>
              <a:rPr spc="-15" dirty="0"/>
              <a:t>allows informa</a:t>
            </a:r>
            <a:r>
              <a:rPr spc="-5" dirty="0"/>
              <a:t>t</a:t>
            </a:r>
            <a:r>
              <a:rPr spc="-15" dirty="0"/>
              <a:t>ion</a:t>
            </a:r>
            <a:r>
              <a:rPr dirty="0"/>
              <a:t> </a:t>
            </a:r>
            <a:r>
              <a:rPr spc="-15" dirty="0"/>
              <a:t>to</a:t>
            </a:r>
            <a:r>
              <a:rPr spc="10" dirty="0"/>
              <a:t> </a:t>
            </a:r>
            <a:r>
              <a:rPr spc="-25" dirty="0"/>
              <a:t>b</a:t>
            </a:r>
            <a:r>
              <a:rPr spc="-20" dirty="0"/>
              <a:t>e</a:t>
            </a:r>
            <a:r>
              <a:rPr dirty="0"/>
              <a:t> </a:t>
            </a:r>
            <a:r>
              <a:rPr spc="-20" dirty="0"/>
              <a:t>associated</a:t>
            </a:r>
            <a:r>
              <a:rPr spc="-15" dirty="0"/>
              <a:t> with</a:t>
            </a:r>
            <a:r>
              <a:rPr spc="-10" dirty="0"/>
              <a:t> </a:t>
            </a:r>
            <a:r>
              <a:rPr spc="-15" dirty="0"/>
              <a:t>identifiers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20" dirty="0"/>
              <a:t>shared among</a:t>
            </a:r>
            <a:r>
              <a:rPr spc="5" dirty="0"/>
              <a:t> </a:t>
            </a:r>
            <a:r>
              <a:rPr spc="-15" dirty="0"/>
              <a:t>compiler</a:t>
            </a:r>
            <a:r>
              <a:rPr spc="5" dirty="0"/>
              <a:t> </a:t>
            </a:r>
            <a:r>
              <a:rPr spc="-25" dirty="0"/>
              <a:t>phases</a:t>
            </a:r>
            <a:r>
              <a:rPr spc="-10" dirty="0"/>
              <a:t>.</a:t>
            </a:r>
            <a:r>
              <a:rPr spc="10" dirty="0"/>
              <a:t> </a:t>
            </a:r>
            <a:r>
              <a:rPr spc="-20" dirty="0"/>
              <a:t>Each</a:t>
            </a:r>
            <a:r>
              <a:rPr spc="-15" dirty="0"/>
              <a:t> time</a:t>
            </a:r>
            <a:r>
              <a:rPr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used,</a:t>
            </a:r>
            <a:r>
              <a:rPr spc="-10" dirty="0"/>
              <a:t> </a:t>
            </a:r>
            <a:r>
              <a:rPr spc="-20" dirty="0"/>
              <a:t>a symbol</a:t>
            </a:r>
            <a:r>
              <a:rPr spc="-200" dirty="0"/>
              <a:t> </a:t>
            </a:r>
            <a:r>
              <a:rPr spc="-15" dirty="0"/>
              <a:t>table</a:t>
            </a:r>
            <a:r>
              <a:rPr spc="-195" dirty="0"/>
              <a:t> </a:t>
            </a:r>
            <a:r>
              <a:rPr spc="-20" dirty="0"/>
              <a:t>provide</a:t>
            </a:r>
            <a:r>
              <a:rPr spc="-15" dirty="0"/>
              <a:t>s</a:t>
            </a:r>
            <a:r>
              <a:rPr spc="-180" dirty="0"/>
              <a:t> </a:t>
            </a:r>
            <a:r>
              <a:rPr spc="-20" dirty="0"/>
              <a:t>acces</a:t>
            </a:r>
            <a:r>
              <a:rPr spc="-15" dirty="0"/>
              <a:t>s</a:t>
            </a:r>
            <a:r>
              <a:rPr spc="-190" dirty="0"/>
              <a:t> </a:t>
            </a:r>
            <a:r>
              <a:rPr spc="-15" dirty="0"/>
              <a:t>to the</a:t>
            </a:r>
            <a:r>
              <a:rPr spc="-135" dirty="0"/>
              <a:t> </a:t>
            </a:r>
            <a:r>
              <a:rPr spc="-15" dirty="0"/>
              <a:t>in</a:t>
            </a:r>
            <a:r>
              <a:rPr spc="-25" dirty="0"/>
              <a:t>f</a:t>
            </a:r>
            <a:r>
              <a:rPr spc="-10" dirty="0"/>
              <a:t>o</a:t>
            </a:r>
            <a:r>
              <a:rPr spc="-20" dirty="0"/>
              <a:t>rmation</a:t>
            </a:r>
            <a:r>
              <a:rPr spc="-130" dirty="0"/>
              <a:t> </a:t>
            </a:r>
            <a:r>
              <a:rPr spc="-15" dirty="0"/>
              <a:t>collected</a:t>
            </a:r>
            <a:r>
              <a:rPr spc="-135" dirty="0"/>
              <a:t> </a:t>
            </a:r>
            <a:r>
              <a:rPr spc="-30" dirty="0"/>
              <a:t>a</a:t>
            </a:r>
            <a:r>
              <a:rPr spc="-20" dirty="0"/>
              <a:t>bout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identifier</a:t>
            </a:r>
            <a:r>
              <a:rPr dirty="0"/>
              <a:t> </a:t>
            </a:r>
            <a:r>
              <a:rPr spc="-20" dirty="0"/>
              <a:t>when</a:t>
            </a:r>
            <a:r>
              <a:rPr spc="-10" dirty="0"/>
              <a:t> </a:t>
            </a:r>
            <a:r>
              <a:rPr spc="-15" dirty="0"/>
              <a:t>its</a:t>
            </a:r>
            <a:r>
              <a:rPr spc="-10" dirty="0"/>
              <a:t> </a:t>
            </a:r>
            <a:r>
              <a:rPr spc="-20" dirty="0"/>
              <a:t>declaration</a:t>
            </a:r>
            <a:r>
              <a:rPr spc="20" dirty="0"/>
              <a:t> </a:t>
            </a:r>
            <a:r>
              <a:rPr spc="-20" dirty="0"/>
              <a:t>was</a:t>
            </a:r>
            <a:r>
              <a:rPr dirty="0"/>
              <a:t> </a:t>
            </a:r>
            <a:r>
              <a:rPr spc="-20" dirty="0"/>
              <a:t>processed.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72931"/>
            <a:ext cx="5878830" cy="5697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579755" algn="just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Our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will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950" i="1" spc="-110" dirty="0">
                <a:solidFill>
                  <a:srgbClr val="FF0000"/>
                </a:solidFill>
                <a:latin typeface="Lucida Sans"/>
                <a:cs typeface="Lucida Sans"/>
              </a:rPr>
              <a:t>CSX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blend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Java.</a:t>
            </a:r>
            <a:endParaRPr sz="2800" dirty="0">
              <a:latin typeface="Lucida Sans"/>
              <a:cs typeface="Lucida Sans"/>
            </a:endParaRPr>
          </a:p>
          <a:p>
            <a:pPr marL="469265" marR="3365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Our </a:t>
            </a:r>
            <a:r>
              <a:rPr sz="2800" spc="-15" dirty="0">
                <a:latin typeface="Lucida Sans"/>
                <a:cs typeface="Lucida Sans"/>
              </a:rPr>
              <a:t>target la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g</a:t>
            </a:r>
            <a:r>
              <a:rPr sz="2800" spc="-20" dirty="0">
                <a:latin typeface="Lucida Sans"/>
                <a:cs typeface="Lucida Sans"/>
              </a:rPr>
              <a:t>uage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will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JVM,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Jasmin assembler.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ts val="2790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source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endParaRPr sz="2400" dirty="0">
              <a:latin typeface="Lucida Sans"/>
              <a:cs typeface="Lucida Sans"/>
            </a:endParaRPr>
          </a:p>
          <a:p>
            <a:pPr marL="520065">
              <a:lnSpc>
                <a:spcPts val="2700"/>
              </a:lnSpc>
            </a:pP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bb+abs(c-7);</a:t>
            </a:r>
            <a:endParaRPr sz="2400" dirty="0">
              <a:latin typeface="Courier"/>
              <a:cs typeface="Courier"/>
            </a:endParaRPr>
          </a:p>
          <a:p>
            <a:pPr marL="241300" marR="121285">
              <a:lnSpc>
                <a:spcPts val="2700"/>
              </a:lnSpc>
              <a:spcBef>
                <a:spcPts val="15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seque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ASCI</a:t>
            </a:r>
            <a:r>
              <a:rPr sz="2400" spc="-10" dirty="0">
                <a:latin typeface="Lucida Sans"/>
                <a:cs typeface="Lucida Sans"/>
              </a:rPr>
              <a:t>I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tex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file.</a:t>
            </a:r>
            <a:endParaRPr sz="2400" dirty="0">
              <a:latin typeface="Lucida Sans"/>
              <a:cs typeface="Lucida Sans"/>
            </a:endParaRPr>
          </a:p>
          <a:p>
            <a:pPr marL="241300" marR="16129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groups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into token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basi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units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a</a:t>
            </a:r>
            <a:r>
              <a:rPr sz="2400" spc="-5" dirty="0">
                <a:latin typeface="Lucida Sans"/>
                <a:cs typeface="Lucida Sans"/>
              </a:rPr>
              <a:t> program.</a:t>
            </a:r>
            <a:endParaRPr sz="2400" dirty="0">
              <a:latin typeface="Lucida Sans"/>
              <a:cs typeface="Lucida Sans"/>
            </a:endParaRPr>
          </a:p>
          <a:p>
            <a:pPr marR="1930400" algn="ctr">
              <a:lnSpc>
                <a:spcPts val="2550"/>
              </a:lnSpc>
            </a:pP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a</a:t>
            </a:r>
            <a:r>
              <a:rPr sz="2200" b="1" spc="12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=</a:t>
            </a:r>
            <a:r>
              <a:rPr sz="2200" b="1" spc="12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sz="2200" b="1" spc="-25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+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abs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-</a:t>
            </a:r>
            <a:r>
              <a:rPr sz="2400" b="1" spc="-5" dirty="0">
                <a:latin typeface="Courier"/>
                <a:cs typeface="Courier"/>
              </a:rPr>
              <a:t>7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  <a:p>
            <a:pPr marL="241300" marR="5080" indent="90170">
              <a:lnSpc>
                <a:spcPts val="2700"/>
              </a:lnSpc>
              <a:spcBef>
                <a:spcPts val="150"/>
              </a:spcBef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fter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nn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foll</a:t>
            </a:r>
            <a:r>
              <a:rPr sz="2400" spc="-15" dirty="0">
                <a:latin typeface="Lucida Sans"/>
                <a:cs typeface="Lucida Sans"/>
              </a:rPr>
              <a:t>owing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sequence: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6188" y="7382986"/>
            <a:ext cx="276161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  <a:tab pos="1366520" algn="l"/>
                <a:tab pos="2146935" algn="l"/>
              </a:tabLst>
            </a:pP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850" spc="15" baseline="-17543" dirty="0">
                <a:latin typeface="Lucida Sans"/>
                <a:cs typeface="Lucida Sans"/>
              </a:rPr>
              <a:t>a</a:t>
            </a:r>
            <a:r>
              <a:rPr sz="2850" baseline="-17543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850" spc="15" baseline="-17543" dirty="0">
                <a:latin typeface="Lucida Sans"/>
                <a:cs typeface="Lucida Sans"/>
              </a:rPr>
              <a:t>bb</a:t>
            </a:r>
            <a:r>
              <a:rPr sz="2850" baseline="-17543" dirty="0">
                <a:latin typeface="Lucida Sans"/>
                <a:cs typeface="Lucida Sans"/>
              </a:rPr>
              <a:t>	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us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4611" y="7382986"/>
            <a:ext cx="71564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45"/>
              </a:lnSpc>
            </a:pPr>
            <a:r>
              <a:rPr sz="3600" spc="-7" baseline="13888" dirty="0">
                <a:latin typeface="Lucida Sans"/>
                <a:cs typeface="Lucida Sans"/>
              </a:rPr>
              <a:t>I</a:t>
            </a:r>
            <a:r>
              <a:rPr sz="3600" spc="-22" baseline="13888" dirty="0">
                <a:latin typeface="Lucida Sans"/>
                <a:cs typeface="Lucida Sans"/>
              </a:rPr>
              <a:t>d</a:t>
            </a:r>
            <a:r>
              <a:rPr sz="1900" spc="5" dirty="0">
                <a:latin typeface="Lucida Sans"/>
                <a:cs typeface="Lucida Sans"/>
              </a:rPr>
              <a:t>abs</a:t>
            </a:r>
            <a:endParaRPr sz="19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7690" y="7382986"/>
            <a:ext cx="162750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09675" algn="l"/>
              </a:tabLst>
            </a:pPr>
            <a:r>
              <a:rPr sz="2400" spc="-5" dirty="0">
                <a:latin typeface="Lucida Sans"/>
                <a:cs typeface="Lucida Sans"/>
              </a:rPr>
              <a:t>Lpare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850" spc="7" baseline="-17543" dirty="0">
                <a:latin typeface="Lucida Sans"/>
                <a:cs typeface="Lucida Sans"/>
              </a:rPr>
              <a:t>c</a:t>
            </a:r>
            <a:endParaRPr sz="2850" baseline="-17543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5865" y="7780750"/>
            <a:ext cx="9118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inus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3136" y="7780750"/>
            <a:ext cx="148463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Li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er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850" spc="15" baseline="-17543" dirty="0">
                <a:latin typeface="Lucida Sans"/>
                <a:cs typeface="Lucida Sans"/>
              </a:rPr>
              <a:t>7</a:t>
            </a:r>
            <a:endParaRPr sz="2850" baseline="-17543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3894" y="7780750"/>
            <a:ext cx="10629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Lucida Sans"/>
                <a:cs typeface="Lucida Sans"/>
              </a:rPr>
              <a:t>Rpare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53337" y="7780750"/>
            <a:ext cx="7321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Lucida Sans"/>
                <a:cs typeface="Lucida Sans"/>
              </a:rPr>
              <a:t>Se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i</a:t>
            </a:r>
            <a:endParaRPr sz="24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3718560" cy="86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Rea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Chap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3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endParaRPr sz="2800">
              <a:latin typeface="Lucida Sans"/>
              <a:cs typeface="Lucida Sans"/>
            </a:endParaRPr>
          </a:p>
          <a:p>
            <a:pPr marL="27305">
              <a:lnSpc>
                <a:spcPct val="100000"/>
              </a:lnSpc>
              <a:spcBef>
                <a:spcPts val="540"/>
              </a:spcBef>
              <a:tabLst>
                <a:tab pos="1642110" algn="l"/>
              </a:tabLst>
            </a:pPr>
            <a:r>
              <a:rPr sz="2800" spc="-30" dirty="0">
                <a:latin typeface="Arial"/>
                <a:cs typeface="Arial"/>
              </a:rPr>
              <a:t>C</a:t>
            </a:r>
            <a:r>
              <a:rPr sz="2800" spc="300" dirty="0">
                <a:latin typeface="Arial"/>
                <a:cs typeface="Arial"/>
              </a:rPr>
              <a:t>r</a:t>
            </a:r>
            <a:r>
              <a:rPr sz="2800" spc="125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f</a:t>
            </a:r>
            <a:r>
              <a:rPr sz="2800" spc="335" dirty="0">
                <a:latin typeface="Arial"/>
                <a:cs typeface="Arial"/>
              </a:rPr>
              <a:t>t</a:t>
            </a:r>
            <a:r>
              <a:rPr sz="2800" spc="325" dirty="0">
                <a:latin typeface="Arial"/>
                <a:cs typeface="Arial"/>
              </a:rPr>
              <a:t>i</a:t>
            </a:r>
            <a:r>
              <a:rPr sz="2800" spc="26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10" dirty="0">
                <a:latin typeface="Arial"/>
                <a:cs typeface="Arial"/>
              </a:rPr>
              <a:t>a</a:t>
            </a:r>
            <a:r>
              <a:rPr sz="2800" spc="36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C</a:t>
            </a:r>
            <a:r>
              <a:rPr sz="2800" spc="260" dirty="0">
                <a:latin typeface="Arial"/>
                <a:cs typeface="Arial"/>
              </a:rPr>
              <a:t>o</a:t>
            </a:r>
            <a:r>
              <a:rPr sz="2800" spc="355" dirty="0">
                <a:latin typeface="Arial"/>
                <a:cs typeface="Arial"/>
              </a:rPr>
              <a:t>m</a:t>
            </a:r>
            <a:r>
              <a:rPr sz="2800" spc="220" dirty="0">
                <a:latin typeface="Arial"/>
                <a:cs typeface="Arial"/>
              </a:rPr>
              <a:t>p</a:t>
            </a:r>
            <a:r>
              <a:rPr sz="2800" spc="275" dirty="0">
                <a:latin typeface="Arial"/>
                <a:cs typeface="Arial"/>
              </a:rPr>
              <a:t>il</a:t>
            </a:r>
            <a:r>
              <a:rPr sz="2800" spc="100" dirty="0">
                <a:latin typeface="Arial"/>
                <a:cs typeface="Arial"/>
              </a:rPr>
              <a:t>e</a:t>
            </a:r>
            <a:r>
              <a:rPr sz="2800" spc="204" dirty="0">
                <a:latin typeface="Arial"/>
                <a:cs typeface="Arial"/>
              </a:rPr>
              <a:t>r</a:t>
            </a:r>
            <a:r>
              <a:rPr sz="2800" spc="-10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629275" cy="204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parse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groups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into </a:t>
            </a:r>
            <a:r>
              <a:rPr sz="2400" spc="-20" dirty="0">
                <a:latin typeface="Lucida Sans"/>
                <a:cs typeface="Lucida Sans"/>
              </a:rPr>
              <a:t>languag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construct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(expressions,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atements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ns,</a:t>
            </a:r>
            <a:r>
              <a:rPr sz="2400" spc="-5" dirty="0">
                <a:latin typeface="Lucida Sans"/>
                <a:cs typeface="Lucida Sans"/>
              </a:rPr>
              <a:t> etc.) 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esente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form:</a:t>
            </a:r>
            <a:endParaRPr sz="2400" dirty="0">
              <a:latin typeface="Lucida Sans"/>
              <a:cs typeface="Lucida Sans"/>
            </a:endParaRPr>
          </a:p>
          <a:p>
            <a:pPr marL="1270000">
              <a:lnSpc>
                <a:spcPct val="100000"/>
              </a:lnSpc>
              <a:spcBef>
                <a:spcPts val="2065"/>
              </a:spcBef>
            </a:pPr>
            <a:r>
              <a:rPr sz="2700" b="1" spc="-5" dirty="0">
                <a:latin typeface="Times New Roman"/>
                <a:cs typeface="Times New Roman"/>
              </a:rPr>
              <a:t>Asg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6067639"/>
            <a:ext cx="393827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(What happened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parenthese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semicolon?)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3445166"/>
            <a:ext cx="48768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a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8400" y="3352800"/>
            <a:ext cx="112395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9265">
              <a:lnSpc>
                <a:spcPct val="151100"/>
              </a:lnSpc>
            </a:pPr>
            <a:r>
              <a:rPr sz="2700" b="1" spc="-5" dirty="0">
                <a:latin typeface="Times New Roman"/>
                <a:cs typeface="Times New Roman"/>
              </a:rPr>
              <a:t>Plus </a:t>
            </a: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spc="-7" baseline="-16795" dirty="0">
                <a:latin typeface="Times New Roman"/>
                <a:cs typeface="Times New Roman"/>
              </a:rPr>
              <a:t>bb</a:t>
            </a:r>
            <a:endParaRPr sz="3225" baseline="-16795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0587" y="4130966"/>
            <a:ext cx="6337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Call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386" y="4702477"/>
            <a:ext cx="74676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050" b="1" spc="-15" baseline="13374" dirty="0">
                <a:latin typeface="Times New Roman"/>
                <a:cs typeface="Times New Roman"/>
              </a:rPr>
              <a:t>I</a:t>
            </a:r>
            <a:r>
              <a:rPr sz="4050" b="1" spc="15" baseline="13374" dirty="0">
                <a:latin typeface="Times New Roman"/>
                <a:cs typeface="Times New Roman"/>
              </a:rPr>
              <a:t>d</a:t>
            </a:r>
            <a:r>
              <a:rPr sz="2150" b="1" spc="-5" dirty="0">
                <a:latin typeface="Times New Roman"/>
                <a:cs typeface="Times New Roman"/>
              </a:rPr>
              <a:t>abs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0687" y="4702466"/>
            <a:ext cx="958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Minus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786" y="5388266"/>
            <a:ext cx="47180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c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94795" y="5388266"/>
            <a:ext cx="147256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IntLiter</a:t>
            </a:r>
            <a:r>
              <a:rPr sz="2700" b="1" spc="5" dirty="0">
                <a:latin typeface="Times New Roman"/>
                <a:cs typeface="Times New Roman"/>
              </a:rPr>
              <a:t>a</a:t>
            </a:r>
            <a:r>
              <a:rPr sz="2700" b="1" spc="-10" dirty="0">
                <a:latin typeface="Times New Roman"/>
                <a:cs typeface="Times New Roman"/>
              </a:rPr>
              <a:t>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28787" y="33390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25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70">
                <a:moveTo>
                  <a:pt x="34334" y="131700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334" y="131700"/>
                </a:lnTo>
                <a:close/>
              </a:path>
              <a:path w="165100" h="166370">
                <a:moveTo>
                  <a:pt x="144586" y="69910"/>
                </a:moveTo>
                <a:lnTo>
                  <a:pt x="34334" y="131700"/>
                </a:lnTo>
                <a:lnTo>
                  <a:pt x="22860" y="152400"/>
                </a:lnTo>
                <a:lnTo>
                  <a:pt x="25250" y="152400"/>
                </a:lnTo>
                <a:lnTo>
                  <a:pt x="158496" y="77724"/>
                </a:lnTo>
                <a:lnTo>
                  <a:pt x="150875" y="76200"/>
                </a:lnTo>
                <a:lnTo>
                  <a:pt x="144586" y="6991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334" y="131700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2400" y="65531"/>
                </a:moveTo>
                <a:lnTo>
                  <a:pt x="144586" y="69910"/>
                </a:lnTo>
                <a:lnTo>
                  <a:pt x="150875" y="76200"/>
                </a:lnTo>
                <a:lnTo>
                  <a:pt x="158496" y="77724"/>
                </a:lnTo>
                <a:lnTo>
                  <a:pt x="152400" y="65531"/>
                </a:lnTo>
                <a:close/>
              </a:path>
              <a:path w="165100" h="166370">
                <a:moveTo>
                  <a:pt x="158495" y="65531"/>
                </a:moveTo>
                <a:lnTo>
                  <a:pt x="152400" y="65531"/>
                </a:lnTo>
                <a:lnTo>
                  <a:pt x="158496" y="77724"/>
                </a:lnTo>
                <a:lnTo>
                  <a:pt x="164592" y="73151"/>
                </a:lnTo>
                <a:lnTo>
                  <a:pt x="160019" y="67055"/>
                </a:lnTo>
                <a:lnTo>
                  <a:pt x="158495" y="65531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4586" y="69910"/>
                </a:lnTo>
                <a:lnTo>
                  <a:pt x="152400" y="65531"/>
                </a:lnTo>
                <a:lnTo>
                  <a:pt x="158495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18703" y="33436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5551" y="3348215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77724" y="0"/>
                </a:moveTo>
                <a:lnTo>
                  <a:pt x="0" y="140207"/>
                </a:lnTo>
                <a:lnTo>
                  <a:pt x="138684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1415" y="30388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49183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3755" y="3043415"/>
            <a:ext cx="337185" cy="337185"/>
          </a:xfrm>
          <a:custGeom>
            <a:avLst/>
            <a:gdLst/>
            <a:ahLst/>
            <a:cxnLst/>
            <a:rect l="l" t="t" r="r" b="b"/>
            <a:pathLst>
              <a:path w="337185" h="337185">
                <a:moveTo>
                  <a:pt x="327660" y="0"/>
                </a:moveTo>
                <a:lnTo>
                  <a:pt x="0" y="327659"/>
                </a:lnTo>
                <a:lnTo>
                  <a:pt x="9143" y="336803"/>
                </a:lnTo>
                <a:lnTo>
                  <a:pt x="336804" y="9144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20911" y="3329927"/>
            <a:ext cx="151130" cy="175260"/>
          </a:xfrm>
          <a:custGeom>
            <a:avLst/>
            <a:gdLst/>
            <a:ahLst/>
            <a:cxnLst/>
            <a:rect l="l" t="t" r="r" b="b"/>
            <a:pathLst>
              <a:path w="151130" h="175260">
                <a:moveTo>
                  <a:pt x="86868" y="4572"/>
                </a:moveTo>
                <a:lnTo>
                  <a:pt x="83819" y="12192"/>
                </a:lnTo>
                <a:lnTo>
                  <a:pt x="77059" y="16980"/>
                </a:lnTo>
                <a:lnTo>
                  <a:pt x="122836" y="138228"/>
                </a:lnTo>
                <a:lnTo>
                  <a:pt x="141731" y="152400"/>
                </a:lnTo>
                <a:lnTo>
                  <a:pt x="132587" y="161544"/>
                </a:lnTo>
                <a:lnTo>
                  <a:pt x="150875" y="175260"/>
                </a:lnTo>
                <a:lnTo>
                  <a:pt x="143256" y="153924"/>
                </a:lnTo>
                <a:lnTo>
                  <a:pt x="86868" y="4572"/>
                </a:lnTo>
                <a:close/>
              </a:path>
              <a:path w="151130" h="175260">
                <a:moveTo>
                  <a:pt x="13716" y="56388"/>
                </a:moveTo>
                <a:lnTo>
                  <a:pt x="6095" y="56388"/>
                </a:lnTo>
                <a:lnTo>
                  <a:pt x="0" y="60960"/>
                </a:lnTo>
                <a:lnTo>
                  <a:pt x="4572" y="65532"/>
                </a:lnTo>
                <a:lnTo>
                  <a:pt x="132587" y="161544"/>
                </a:lnTo>
                <a:lnTo>
                  <a:pt x="131063" y="160020"/>
                </a:lnTo>
                <a:lnTo>
                  <a:pt x="122836" y="138228"/>
                </a:lnTo>
                <a:lnTo>
                  <a:pt x="13716" y="56388"/>
                </a:lnTo>
                <a:close/>
              </a:path>
              <a:path w="151130" h="175260">
                <a:moveTo>
                  <a:pt x="122836" y="138228"/>
                </a:moveTo>
                <a:lnTo>
                  <a:pt x="131063" y="160020"/>
                </a:lnTo>
                <a:lnTo>
                  <a:pt x="132587" y="161544"/>
                </a:lnTo>
                <a:lnTo>
                  <a:pt x="141731" y="152400"/>
                </a:lnTo>
                <a:lnTo>
                  <a:pt x="122836" y="138228"/>
                </a:lnTo>
                <a:close/>
              </a:path>
              <a:path w="151130" h="175260">
                <a:moveTo>
                  <a:pt x="85343" y="0"/>
                </a:moveTo>
                <a:lnTo>
                  <a:pt x="77724" y="3048"/>
                </a:lnTo>
                <a:lnTo>
                  <a:pt x="41148" y="28956"/>
                </a:lnTo>
                <a:lnTo>
                  <a:pt x="47243" y="38100"/>
                </a:lnTo>
                <a:lnTo>
                  <a:pt x="77059" y="16980"/>
                </a:lnTo>
                <a:lnTo>
                  <a:pt x="74675" y="10668"/>
                </a:lnTo>
                <a:lnTo>
                  <a:pt x="86868" y="4572"/>
                </a:lnTo>
                <a:lnTo>
                  <a:pt x="85343" y="0"/>
                </a:lnTo>
                <a:close/>
              </a:path>
              <a:path w="151130" h="175260">
                <a:moveTo>
                  <a:pt x="86868" y="4572"/>
                </a:moveTo>
                <a:lnTo>
                  <a:pt x="74675" y="10668"/>
                </a:lnTo>
                <a:lnTo>
                  <a:pt x="77059" y="16980"/>
                </a:lnTo>
                <a:lnTo>
                  <a:pt x="83819" y="12192"/>
                </a:lnTo>
                <a:lnTo>
                  <a:pt x="86868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27007" y="33588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2" y="0"/>
                </a:moveTo>
                <a:lnTo>
                  <a:pt x="0" y="27431"/>
                </a:lnTo>
                <a:lnTo>
                  <a:pt x="6096" y="36575"/>
                </a:lnTo>
                <a:lnTo>
                  <a:pt x="41148" y="914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30055" y="333754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69" h="149860">
                <a:moveTo>
                  <a:pt x="71628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8016" y="149351"/>
                </a:lnTo>
                <a:lnTo>
                  <a:pt x="7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21267" y="30403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2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7487" y="33558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24315" y="30449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69" h="318770">
                <a:moveTo>
                  <a:pt x="9143" y="0"/>
                </a:moveTo>
                <a:lnTo>
                  <a:pt x="0" y="7620"/>
                </a:lnTo>
                <a:lnTo>
                  <a:pt x="233171" y="318516"/>
                </a:lnTo>
                <a:lnTo>
                  <a:pt x="242315" y="3108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4587" y="40263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8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60" y="150875"/>
                </a:lnTo>
                <a:lnTo>
                  <a:pt x="10668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6" y="141732"/>
                </a:lnTo>
                <a:lnTo>
                  <a:pt x="10668" y="144780"/>
                </a:lnTo>
                <a:lnTo>
                  <a:pt x="22860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60" y="150875"/>
                </a:lnTo>
                <a:lnTo>
                  <a:pt x="25250" y="150875"/>
                </a:lnTo>
                <a:lnTo>
                  <a:pt x="158496" y="76200"/>
                </a:lnTo>
                <a:lnTo>
                  <a:pt x="150875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3" y="0"/>
                </a:moveTo>
                <a:lnTo>
                  <a:pt x="88392" y="6096"/>
                </a:lnTo>
                <a:lnTo>
                  <a:pt x="10668" y="144780"/>
                </a:lnTo>
                <a:lnTo>
                  <a:pt x="13716" y="141732"/>
                </a:lnTo>
                <a:lnTo>
                  <a:pt x="34518" y="130073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5" y="74675"/>
                </a:lnTo>
                <a:lnTo>
                  <a:pt x="158496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6" y="76200"/>
                </a:lnTo>
                <a:lnTo>
                  <a:pt x="164592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40" y="35051"/>
                </a:moveTo>
                <a:lnTo>
                  <a:pt x="120396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4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04503" y="40309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5" h="40004">
                <a:moveTo>
                  <a:pt x="9143" y="0"/>
                </a:moveTo>
                <a:lnTo>
                  <a:pt x="0" y="9144"/>
                </a:lnTo>
                <a:lnTo>
                  <a:pt x="30480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31351" y="40355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4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52915" y="38389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34983" y="40568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39555" y="38435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3" y="222503"/>
                </a:lnTo>
                <a:lnTo>
                  <a:pt x="222504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92995" y="40263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76200" y="6096"/>
                </a:moveTo>
                <a:lnTo>
                  <a:pt x="74675" y="13716"/>
                </a:lnTo>
                <a:lnTo>
                  <a:pt x="68386" y="20005"/>
                </a:lnTo>
                <a:lnTo>
                  <a:pt x="130073" y="130073"/>
                </a:lnTo>
                <a:lnTo>
                  <a:pt x="150875" y="141732"/>
                </a:lnTo>
                <a:lnTo>
                  <a:pt x="144780" y="153924"/>
                </a:lnTo>
                <a:lnTo>
                  <a:pt x="164592" y="164592"/>
                </a:lnTo>
                <a:lnTo>
                  <a:pt x="153924" y="144780"/>
                </a:lnTo>
                <a:lnTo>
                  <a:pt x="76200" y="6096"/>
                </a:lnTo>
                <a:close/>
              </a:path>
              <a:path w="165100" h="165100">
                <a:moveTo>
                  <a:pt x="12192" y="64008"/>
                </a:moveTo>
                <a:lnTo>
                  <a:pt x="4572" y="65532"/>
                </a:lnTo>
                <a:lnTo>
                  <a:pt x="0" y="71627"/>
                </a:lnTo>
                <a:lnTo>
                  <a:pt x="6096" y="76200"/>
                </a:lnTo>
                <a:lnTo>
                  <a:pt x="144780" y="153924"/>
                </a:lnTo>
                <a:lnTo>
                  <a:pt x="141732" y="150875"/>
                </a:lnTo>
                <a:lnTo>
                  <a:pt x="130073" y="130073"/>
                </a:lnTo>
                <a:lnTo>
                  <a:pt x="12192" y="64008"/>
                </a:lnTo>
                <a:close/>
              </a:path>
              <a:path w="165100" h="165100">
                <a:moveTo>
                  <a:pt x="130073" y="130073"/>
                </a:moveTo>
                <a:lnTo>
                  <a:pt x="141732" y="150875"/>
                </a:lnTo>
                <a:lnTo>
                  <a:pt x="144780" y="153924"/>
                </a:lnTo>
                <a:lnTo>
                  <a:pt x="150875" y="141732"/>
                </a:lnTo>
                <a:lnTo>
                  <a:pt x="130073" y="130073"/>
                </a:lnTo>
                <a:close/>
              </a:path>
              <a:path w="165100" h="165100">
                <a:moveTo>
                  <a:pt x="71627" y="0"/>
                </a:moveTo>
                <a:lnTo>
                  <a:pt x="65532" y="4572"/>
                </a:lnTo>
                <a:lnTo>
                  <a:pt x="35051" y="35051"/>
                </a:lnTo>
                <a:lnTo>
                  <a:pt x="44196" y="44196"/>
                </a:lnTo>
                <a:lnTo>
                  <a:pt x="68386" y="20005"/>
                </a:lnTo>
                <a:lnTo>
                  <a:pt x="64008" y="12192"/>
                </a:lnTo>
                <a:lnTo>
                  <a:pt x="76200" y="6096"/>
                </a:lnTo>
                <a:lnTo>
                  <a:pt x="71627" y="0"/>
                </a:lnTo>
                <a:close/>
              </a:path>
              <a:path w="165100" h="165100">
                <a:moveTo>
                  <a:pt x="76200" y="6096"/>
                </a:moveTo>
                <a:lnTo>
                  <a:pt x="64008" y="12192"/>
                </a:lnTo>
                <a:lnTo>
                  <a:pt x="68386" y="20005"/>
                </a:lnTo>
                <a:lnTo>
                  <a:pt x="74675" y="13716"/>
                </a:lnTo>
                <a:lnTo>
                  <a:pt x="7620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97567" y="406144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30479" y="0"/>
                </a:moveTo>
                <a:lnTo>
                  <a:pt x="0" y="30480"/>
                </a:lnTo>
                <a:lnTo>
                  <a:pt x="9144" y="39624"/>
                </a:lnTo>
                <a:lnTo>
                  <a:pt x="39624" y="914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02139" y="40355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60960" y="0"/>
                </a:moveTo>
                <a:lnTo>
                  <a:pt x="0" y="60960"/>
                </a:lnTo>
                <a:lnTo>
                  <a:pt x="138683" y="138683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05543" y="38389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4" y="0"/>
                </a:moveTo>
                <a:lnTo>
                  <a:pt x="0" y="9144"/>
                </a:lnTo>
                <a:lnTo>
                  <a:pt x="4572" y="13715"/>
                </a:lnTo>
                <a:lnTo>
                  <a:pt x="13715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23475" y="40568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3" y="0"/>
                </a:moveTo>
                <a:lnTo>
                  <a:pt x="0" y="9143"/>
                </a:lnTo>
                <a:lnTo>
                  <a:pt x="4571" y="13715"/>
                </a:lnTo>
                <a:lnTo>
                  <a:pt x="13715" y="45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10115" y="38435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9143" y="0"/>
                </a:moveTo>
                <a:lnTo>
                  <a:pt x="0" y="9143"/>
                </a:lnTo>
                <a:lnTo>
                  <a:pt x="213360" y="222503"/>
                </a:lnTo>
                <a:lnTo>
                  <a:pt x="222503" y="21336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00387" y="45978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8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60" y="150875"/>
                </a:lnTo>
                <a:lnTo>
                  <a:pt x="10668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6" y="141732"/>
                </a:lnTo>
                <a:lnTo>
                  <a:pt x="10668" y="144780"/>
                </a:lnTo>
                <a:lnTo>
                  <a:pt x="22860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60" y="150875"/>
                </a:lnTo>
                <a:lnTo>
                  <a:pt x="25250" y="150875"/>
                </a:lnTo>
                <a:lnTo>
                  <a:pt x="158495" y="76200"/>
                </a:lnTo>
                <a:lnTo>
                  <a:pt x="150876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4" y="0"/>
                </a:moveTo>
                <a:lnTo>
                  <a:pt x="88392" y="6096"/>
                </a:lnTo>
                <a:lnTo>
                  <a:pt x="10668" y="144780"/>
                </a:lnTo>
                <a:lnTo>
                  <a:pt x="13716" y="141732"/>
                </a:lnTo>
                <a:lnTo>
                  <a:pt x="34518" y="130073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4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6" y="74675"/>
                </a:lnTo>
                <a:lnTo>
                  <a:pt x="158495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5" y="76200"/>
                </a:lnTo>
                <a:lnTo>
                  <a:pt x="164592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40" y="35051"/>
                </a:moveTo>
                <a:lnTo>
                  <a:pt x="120395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4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90303" y="46024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9143" y="0"/>
                </a:moveTo>
                <a:lnTo>
                  <a:pt x="0" y="9144"/>
                </a:lnTo>
                <a:lnTo>
                  <a:pt x="30479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17151" y="46070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3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38715" y="44104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20783" y="46283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25355" y="44150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80903" y="4613135"/>
            <a:ext cx="177165" cy="149860"/>
          </a:xfrm>
          <a:custGeom>
            <a:avLst/>
            <a:gdLst/>
            <a:ahLst/>
            <a:cxnLst/>
            <a:rect l="l" t="t" r="r" b="b"/>
            <a:pathLst>
              <a:path w="177164" h="149860">
                <a:moveTo>
                  <a:pt x="67055" y="3048"/>
                </a:moveTo>
                <a:lnTo>
                  <a:pt x="67055" y="10668"/>
                </a:lnTo>
                <a:lnTo>
                  <a:pt x="61803" y="17380"/>
                </a:lnTo>
                <a:lnTo>
                  <a:pt x="139752" y="121312"/>
                </a:lnTo>
                <a:lnTo>
                  <a:pt x="161543" y="129540"/>
                </a:lnTo>
                <a:lnTo>
                  <a:pt x="155448" y="141732"/>
                </a:lnTo>
                <a:lnTo>
                  <a:pt x="176784" y="149352"/>
                </a:lnTo>
                <a:lnTo>
                  <a:pt x="67055" y="3048"/>
                </a:lnTo>
                <a:close/>
              </a:path>
              <a:path w="177164" h="149860">
                <a:moveTo>
                  <a:pt x="12191" y="73152"/>
                </a:moveTo>
                <a:lnTo>
                  <a:pt x="4572" y="76200"/>
                </a:lnTo>
                <a:lnTo>
                  <a:pt x="0" y="82296"/>
                </a:lnTo>
                <a:lnTo>
                  <a:pt x="6096" y="85344"/>
                </a:lnTo>
                <a:lnTo>
                  <a:pt x="155448" y="141732"/>
                </a:lnTo>
                <a:lnTo>
                  <a:pt x="153924" y="140208"/>
                </a:lnTo>
                <a:lnTo>
                  <a:pt x="139752" y="121312"/>
                </a:lnTo>
                <a:lnTo>
                  <a:pt x="12191" y="73152"/>
                </a:lnTo>
                <a:close/>
              </a:path>
              <a:path w="177164" h="149860">
                <a:moveTo>
                  <a:pt x="139752" y="121312"/>
                </a:moveTo>
                <a:lnTo>
                  <a:pt x="153924" y="140208"/>
                </a:lnTo>
                <a:lnTo>
                  <a:pt x="155448" y="141732"/>
                </a:lnTo>
                <a:lnTo>
                  <a:pt x="161543" y="129540"/>
                </a:lnTo>
                <a:lnTo>
                  <a:pt x="139752" y="121312"/>
                </a:lnTo>
                <a:close/>
              </a:path>
              <a:path w="177164" h="149860">
                <a:moveTo>
                  <a:pt x="64008" y="0"/>
                </a:moveTo>
                <a:lnTo>
                  <a:pt x="57912" y="4572"/>
                </a:lnTo>
                <a:lnTo>
                  <a:pt x="30479" y="39624"/>
                </a:lnTo>
                <a:lnTo>
                  <a:pt x="39624" y="45720"/>
                </a:lnTo>
                <a:lnTo>
                  <a:pt x="61803" y="17380"/>
                </a:lnTo>
                <a:lnTo>
                  <a:pt x="57912" y="12192"/>
                </a:lnTo>
                <a:lnTo>
                  <a:pt x="67055" y="3048"/>
                </a:lnTo>
                <a:lnTo>
                  <a:pt x="64008" y="0"/>
                </a:lnTo>
                <a:close/>
              </a:path>
              <a:path w="177164" h="149860">
                <a:moveTo>
                  <a:pt x="67055" y="3048"/>
                </a:moveTo>
                <a:lnTo>
                  <a:pt x="57912" y="12192"/>
                </a:lnTo>
                <a:lnTo>
                  <a:pt x="61803" y="17380"/>
                </a:lnTo>
                <a:lnTo>
                  <a:pt x="67055" y="10668"/>
                </a:lnTo>
                <a:lnTo>
                  <a:pt x="6705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85475" y="4652759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25907" y="0"/>
                </a:moveTo>
                <a:lnTo>
                  <a:pt x="0" y="36575"/>
                </a:lnTo>
                <a:lnTo>
                  <a:pt x="9143" y="42672"/>
                </a:lnTo>
                <a:lnTo>
                  <a:pt x="35051" y="609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90047" y="4620755"/>
            <a:ext cx="149860" cy="128270"/>
          </a:xfrm>
          <a:custGeom>
            <a:avLst/>
            <a:gdLst/>
            <a:ahLst/>
            <a:cxnLst/>
            <a:rect l="l" t="t" r="r" b="b"/>
            <a:pathLst>
              <a:path w="149860" h="128270">
                <a:moveTo>
                  <a:pt x="53340" y="0"/>
                </a:moveTo>
                <a:lnTo>
                  <a:pt x="25908" y="35051"/>
                </a:lnTo>
                <a:lnTo>
                  <a:pt x="0" y="71627"/>
                </a:lnTo>
                <a:lnTo>
                  <a:pt x="149352" y="128015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92867" y="44119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4"/>
                </a:lnTo>
                <a:lnTo>
                  <a:pt x="4572" y="12191"/>
                </a:lnTo>
                <a:lnTo>
                  <a:pt x="12191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08335" y="464818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3"/>
                </a:lnTo>
                <a:lnTo>
                  <a:pt x="4572" y="12191"/>
                </a:lnTo>
                <a:lnTo>
                  <a:pt x="12192" y="30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97439" y="4415015"/>
            <a:ext cx="318770" cy="242570"/>
          </a:xfrm>
          <a:custGeom>
            <a:avLst/>
            <a:gdLst/>
            <a:ahLst/>
            <a:cxnLst/>
            <a:rect l="l" t="t" r="r" b="b"/>
            <a:pathLst>
              <a:path w="318770" h="242570">
                <a:moveTo>
                  <a:pt x="7619" y="0"/>
                </a:moveTo>
                <a:lnTo>
                  <a:pt x="0" y="9143"/>
                </a:lnTo>
                <a:lnTo>
                  <a:pt x="310895" y="242315"/>
                </a:lnTo>
                <a:lnTo>
                  <a:pt x="318515" y="2331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29087" y="52836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7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59" y="150875"/>
                </a:lnTo>
                <a:lnTo>
                  <a:pt x="10667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5" y="141732"/>
                </a:lnTo>
                <a:lnTo>
                  <a:pt x="10667" y="144780"/>
                </a:lnTo>
                <a:lnTo>
                  <a:pt x="22859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59" y="150875"/>
                </a:lnTo>
                <a:lnTo>
                  <a:pt x="25250" y="150875"/>
                </a:lnTo>
                <a:lnTo>
                  <a:pt x="158495" y="76200"/>
                </a:lnTo>
                <a:lnTo>
                  <a:pt x="150875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3" y="0"/>
                </a:moveTo>
                <a:lnTo>
                  <a:pt x="88391" y="6096"/>
                </a:lnTo>
                <a:lnTo>
                  <a:pt x="10667" y="144780"/>
                </a:lnTo>
                <a:lnTo>
                  <a:pt x="13715" y="141732"/>
                </a:lnTo>
                <a:lnTo>
                  <a:pt x="34518" y="130073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3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5" y="74675"/>
                </a:lnTo>
                <a:lnTo>
                  <a:pt x="158495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5" y="76200"/>
                </a:lnTo>
                <a:lnTo>
                  <a:pt x="164591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39" y="35051"/>
                </a:moveTo>
                <a:lnTo>
                  <a:pt x="120395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39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19003" y="52882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9143" y="0"/>
                </a:moveTo>
                <a:lnTo>
                  <a:pt x="0" y="9144"/>
                </a:lnTo>
                <a:lnTo>
                  <a:pt x="30479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45851" y="52928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3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67415" y="50962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49483" y="53141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354055" y="51008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35511" y="5273027"/>
            <a:ext cx="151130" cy="175260"/>
          </a:xfrm>
          <a:custGeom>
            <a:avLst/>
            <a:gdLst/>
            <a:ahLst/>
            <a:cxnLst/>
            <a:rect l="l" t="t" r="r" b="b"/>
            <a:pathLst>
              <a:path w="151129" h="175260">
                <a:moveTo>
                  <a:pt x="86867" y="4572"/>
                </a:moveTo>
                <a:lnTo>
                  <a:pt x="83819" y="12191"/>
                </a:lnTo>
                <a:lnTo>
                  <a:pt x="77059" y="16980"/>
                </a:lnTo>
                <a:lnTo>
                  <a:pt x="122836" y="138228"/>
                </a:lnTo>
                <a:lnTo>
                  <a:pt x="141731" y="152400"/>
                </a:lnTo>
                <a:lnTo>
                  <a:pt x="132587" y="161543"/>
                </a:lnTo>
                <a:lnTo>
                  <a:pt x="150875" y="175260"/>
                </a:lnTo>
                <a:lnTo>
                  <a:pt x="143255" y="153924"/>
                </a:lnTo>
                <a:lnTo>
                  <a:pt x="86867" y="4572"/>
                </a:lnTo>
                <a:close/>
              </a:path>
              <a:path w="151129" h="175260">
                <a:moveTo>
                  <a:pt x="13715" y="56387"/>
                </a:moveTo>
                <a:lnTo>
                  <a:pt x="6095" y="56387"/>
                </a:lnTo>
                <a:lnTo>
                  <a:pt x="0" y="60960"/>
                </a:lnTo>
                <a:lnTo>
                  <a:pt x="4571" y="65531"/>
                </a:lnTo>
                <a:lnTo>
                  <a:pt x="132587" y="161543"/>
                </a:lnTo>
                <a:lnTo>
                  <a:pt x="131063" y="160019"/>
                </a:lnTo>
                <a:lnTo>
                  <a:pt x="122836" y="138228"/>
                </a:lnTo>
                <a:lnTo>
                  <a:pt x="13715" y="56387"/>
                </a:lnTo>
                <a:close/>
              </a:path>
              <a:path w="151129" h="175260">
                <a:moveTo>
                  <a:pt x="122836" y="138228"/>
                </a:moveTo>
                <a:lnTo>
                  <a:pt x="131063" y="160019"/>
                </a:lnTo>
                <a:lnTo>
                  <a:pt x="132587" y="161544"/>
                </a:lnTo>
                <a:lnTo>
                  <a:pt x="141731" y="152400"/>
                </a:lnTo>
                <a:lnTo>
                  <a:pt x="122836" y="138228"/>
                </a:lnTo>
                <a:close/>
              </a:path>
              <a:path w="151129" h="175260">
                <a:moveTo>
                  <a:pt x="85343" y="0"/>
                </a:moveTo>
                <a:lnTo>
                  <a:pt x="77723" y="3048"/>
                </a:lnTo>
                <a:lnTo>
                  <a:pt x="41147" y="28955"/>
                </a:lnTo>
                <a:lnTo>
                  <a:pt x="47243" y="38100"/>
                </a:lnTo>
                <a:lnTo>
                  <a:pt x="77059" y="16980"/>
                </a:lnTo>
                <a:lnTo>
                  <a:pt x="74675" y="10667"/>
                </a:lnTo>
                <a:lnTo>
                  <a:pt x="86867" y="4572"/>
                </a:lnTo>
                <a:lnTo>
                  <a:pt x="85343" y="0"/>
                </a:lnTo>
                <a:close/>
              </a:path>
              <a:path w="151129" h="175260">
                <a:moveTo>
                  <a:pt x="86867" y="4572"/>
                </a:moveTo>
                <a:lnTo>
                  <a:pt x="74675" y="10667"/>
                </a:lnTo>
                <a:lnTo>
                  <a:pt x="77059" y="16980"/>
                </a:lnTo>
                <a:lnTo>
                  <a:pt x="83819" y="12191"/>
                </a:lnTo>
                <a:lnTo>
                  <a:pt x="8686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1607" y="53019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1" y="0"/>
                </a:moveTo>
                <a:lnTo>
                  <a:pt x="0" y="27432"/>
                </a:lnTo>
                <a:lnTo>
                  <a:pt x="6096" y="36575"/>
                </a:lnTo>
                <a:lnTo>
                  <a:pt x="41148" y="914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44655" y="528064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70" h="149860">
                <a:moveTo>
                  <a:pt x="71627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8015" y="149352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35867" y="49834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4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1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72087" y="52989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7" y="12192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38915" y="49880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70" h="318770">
                <a:moveTo>
                  <a:pt x="9143" y="0"/>
                </a:moveTo>
                <a:lnTo>
                  <a:pt x="0" y="7619"/>
                </a:lnTo>
                <a:lnTo>
                  <a:pt x="233172" y="318515"/>
                </a:lnTo>
                <a:lnTo>
                  <a:pt x="242315" y="3108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1072" y="3445154"/>
            <a:ext cx="65532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spc="-7" baseline="-16795" dirty="0">
                <a:latin typeface="Times New Roman"/>
                <a:cs typeface="Times New Roman"/>
              </a:rPr>
              <a:t>bb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8375" y="3445166"/>
            <a:ext cx="6337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Call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1174" y="4016677"/>
            <a:ext cx="74676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050" b="1" spc="-15" baseline="13374" dirty="0">
                <a:latin typeface="Times New Roman"/>
                <a:cs typeface="Times New Roman"/>
              </a:rPr>
              <a:t>I</a:t>
            </a:r>
            <a:r>
              <a:rPr sz="4050" b="1" spc="15" baseline="13374" dirty="0">
                <a:latin typeface="Times New Roman"/>
                <a:cs typeface="Times New Roman"/>
              </a:rPr>
              <a:t>d</a:t>
            </a:r>
            <a:r>
              <a:rPr sz="2150" b="1" spc="-5" dirty="0">
                <a:latin typeface="Times New Roman"/>
                <a:cs typeface="Times New Roman"/>
              </a:rPr>
              <a:t>abs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5589" y="4702466"/>
            <a:ext cx="47180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c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56575" y="26532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69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69">
                <a:moveTo>
                  <a:pt x="34234" y="131881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69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69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69">
                <a:moveTo>
                  <a:pt x="153924" y="65531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1"/>
                </a:lnTo>
                <a:close/>
              </a:path>
              <a:path w="165100" h="166369">
                <a:moveTo>
                  <a:pt x="159943" y="65531"/>
                </a:moveTo>
                <a:lnTo>
                  <a:pt x="153924" y="65531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5"/>
                </a:lnTo>
                <a:lnTo>
                  <a:pt x="159943" y="65531"/>
                </a:lnTo>
                <a:close/>
              </a:path>
              <a:path w="165100" h="166369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1"/>
                </a:lnTo>
                <a:lnTo>
                  <a:pt x="159943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46491" y="26578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3339" y="26624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09203" y="23530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76971" y="26852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81543" y="2357615"/>
            <a:ext cx="337185" cy="337185"/>
          </a:xfrm>
          <a:custGeom>
            <a:avLst/>
            <a:gdLst/>
            <a:ahLst/>
            <a:cxnLst/>
            <a:rect l="l" t="t" r="r" b="b"/>
            <a:pathLst>
              <a:path w="337185" h="337185">
                <a:moveTo>
                  <a:pt x="327660" y="0"/>
                </a:moveTo>
                <a:lnTo>
                  <a:pt x="0" y="327659"/>
                </a:lnTo>
                <a:lnTo>
                  <a:pt x="9143" y="336803"/>
                </a:lnTo>
                <a:lnTo>
                  <a:pt x="336804" y="9144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50223" y="2644127"/>
            <a:ext cx="149860" cy="175260"/>
          </a:xfrm>
          <a:custGeom>
            <a:avLst/>
            <a:gdLst/>
            <a:ahLst/>
            <a:cxnLst/>
            <a:rect l="l" t="t" r="r" b="b"/>
            <a:pathLst>
              <a:path w="149860" h="175260">
                <a:moveTo>
                  <a:pt x="85343" y="4572"/>
                </a:moveTo>
                <a:lnTo>
                  <a:pt x="82295" y="12192"/>
                </a:lnTo>
                <a:lnTo>
                  <a:pt x="75596" y="17143"/>
                </a:lnTo>
                <a:lnTo>
                  <a:pt x="121222" y="137989"/>
                </a:lnTo>
                <a:lnTo>
                  <a:pt x="140207" y="152400"/>
                </a:lnTo>
                <a:lnTo>
                  <a:pt x="131063" y="161544"/>
                </a:lnTo>
                <a:lnTo>
                  <a:pt x="149351" y="175260"/>
                </a:lnTo>
                <a:lnTo>
                  <a:pt x="141731" y="153924"/>
                </a:lnTo>
                <a:lnTo>
                  <a:pt x="85343" y="4572"/>
                </a:lnTo>
                <a:close/>
              </a:path>
              <a:path w="149860" h="175260">
                <a:moveTo>
                  <a:pt x="13715" y="56388"/>
                </a:moveTo>
                <a:lnTo>
                  <a:pt x="6095" y="56388"/>
                </a:lnTo>
                <a:lnTo>
                  <a:pt x="0" y="60960"/>
                </a:lnTo>
                <a:lnTo>
                  <a:pt x="4571" y="65532"/>
                </a:lnTo>
                <a:lnTo>
                  <a:pt x="131063" y="161544"/>
                </a:lnTo>
                <a:lnTo>
                  <a:pt x="129539" y="160020"/>
                </a:lnTo>
                <a:lnTo>
                  <a:pt x="121222" y="137989"/>
                </a:lnTo>
                <a:lnTo>
                  <a:pt x="13715" y="56388"/>
                </a:lnTo>
                <a:close/>
              </a:path>
              <a:path w="149860" h="175260">
                <a:moveTo>
                  <a:pt x="121222" y="137989"/>
                </a:moveTo>
                <a:lnTo>
                  <a:pt x="129539" y="160020"/>
                </a:lnTo>
                <a:lnTo>
                  <a:pt x="131063" y="161544"/>
                </a:lnTo>
                <a:lnTo>
                  <a:pt x="140207" y="152400"/>
                </a:lnTo>
                <a:lnTo>
                  <a:pt x="121222" y="137989"/>
                </a:lnTo>
                <a:close/>
              </a:path>
              <a:path w="149860" h="175260">
                <a:moveTo>
                  <a:pt x="83819" y="0"/>
                </a:moveTo>
                <a:lnTo>
                  <a:pt x="76200" y="3048"/>
                </a:lnTo>
                <a:lnTo>
                  <a:pt x="41148" y="28956"/>
                </a:lnTo>
                <a:lnTo>
                  <a:pt x="47243" y="38100"/>
                </a:lnTo>
                <a:lnTo>
                  <a:pt x="75596" y="17143"/>
                </a:lnTo>
                <a:lnTo>
                  <a:pt x="73151" y="10668"/>
                </a:lnTo>
                <a:lnTo>
                  <a:pt x="85343" y="4572"/>
                </a:lnTo>
                <a:lnTo>
                  <a:pt x="83819" y="0"/>
                </a:lnTo>
                <a:close/>
              </a:path>
              <a:path w="149860" h="175260">
                <a:moveTo>
                  <a:pt x="85343" y="4572"/>
                </a:moveTo>
                <a:lnTo>
                  <a:pt x="73151" y="10668"/>
                </a:lnTo>
                <a:lnTo>
                  <a:pt x="75596" y="17143"/>
                </a:lnTo>
                <a:lnTo>
                  <a:pt x="82295" y="12192"/>
                </a:lnTo>
                <a:lnTo>
                  <a:pt x="85343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56319" y="26730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30">
                <a:moveTo>
                  <a:pt x="35052" y="0"/>
                </a:moveTo>
                <a:lnTo>
                  <a:pt x="0" y="27431"/>
                </a:lnTo>
                <a:lnTo>
                  <a:pt x="6096" y="36575"/>
                </a:lnTo>
                <a:lnTo>
                  <a:pt x="41148" y="914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59367" y="2651747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70104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6492" y="149351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9055" y="23545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2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85275" y="2670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2103" y="23591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69" h="318769">
                <a:moveTo>
                  <a:pt x="9143" y="0"/>
                </a:moveTo>
                <a:lnTo>
                  <a:pt x="0" y="7620"/>
                </a:lnTo>
                <a:lnTo>
                  <a:pt x="233171" y="318516"/>
                </a:lnTo>
                <a:lnTo>
                  <a:pt x="242315" y="3108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42375" y="33390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70">
                <a:moveTo>
                  <a:pt x="34234" y="131881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70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3924" y="65531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1"/>
                </a:lnTo>
                <a:close/>
              </a:path>
              <a:path w="165100" h="166370">
                <a:moveTo>
                  <a:pt x="159943" y="65531"/>
                </a:moveTo>
                <a:lnTo>
                  <a:pt x="153924" y="65531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5"/>
                </a:lnTo>
                <a:lnTo>
                  <a:pt x="159943" y="65531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1"/>
                </a:lnTo>
                <a:lnTo>
                  <a:pt x="159943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2291" y="33436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59139" y="33482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80703" y="31531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62771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67343" y="31577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59"/>
                </a:lnTo>
                <a:lnTo>
                  <a:pt x="9143" y="222503"/>
                </a:lnTo>
                <a:lnTo>
                  <a:pt x="222504" y="9144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20783" y="3339071"/>
            <a:ext cx="166370" cy="166370"/>
          </a:xfrm>
          <a:custGeom>
            <a:avLst/>
            <a:gdLst/>
            <a:ahLst/>
            <a:cxnLst/>
            <a:rect l="l" t="t" r="r" b="b"/>
            <a:pathLst>
              <a:path w="166370" h="166370">
                <a:moveTo>
                  <a:pt x="77724" y="6096"/>
                </a:moveTo>
                <a:lnTo>
                  <a:pt x="76200" y="13716"/>
                </a:lnTo>
                <a:lnTo>
                  <a:pt x="69880" y="20035"/>
                </a:lnTo>
                <a:lnTo>
                  <a:pt x="131881" y="131881"/>
                </a:lnTo>
                <a:lnTo>
                  <a:pt x="152400" y="143255"/>
                </a:lnTo>
                <a:lnTo>
                  <a:pt x="146304" y="155448"/>
                </a:lnTo>
                <a:lnTo>
                  <a:pt x="166116" y="166116"/>
                </a:lnTo>
                <a:lnTo>
                  <a:pt x="155448" y="146303"/>
                </a:lnTo>
                <a:lnTo>
                  <a:pt x="77724" y="6096"/>
                </a:lnTo>
                <a:close/>
              </a:path>
              <a:path w="166370" h="166370">
                <a:moveTo>
                  <a:pt x="12192" y="65531"/>
                </a:moveTo>
                <a:lnTo>
                  <a:pt x="4572" y="67055"/>
                </a:lnTo>
                <a:lnTo>
                  <a:pt x="0" y="73151"/>
                </a:lnTo>
                <a:lnTo>
                  <a:pt x="6096" y="77724"/>
                </a:lnTo>
                <a:lnTo>
                  <a:pt x="146304" y="155448"/>
                </a:lnTo>
                <a:lnTo>
                  <a:pt x="143256" y="152400"/>
                </a:lnTo>
                <a:lnTo>
                  <a:pt x="131881" y="131881"/>
                </a:lnTo>
                <a:lnTo>
                  <a:pt x="12192" y="65531"/>
                </a:lnTo>
                <a:close/>
              </a:path>
              <a:path w="166370" h="166370">
                <a:moveTo>
                  <a:pt x="131881" y="131881"/>
                </a:moveTo>
                <a:lnTo>
                  <a:pt x="143256" y="152400"/>
                </a:lnTo>
                <a:lnTo>
                  <a:pt x="146304" y="155448"/>
                </a:lnTo>
                <a:lnTo>
                  <a:pt x="152400" y="143255"/>
                </a:lnTo>
                <a:lnTo>
                  <a:pt x="131881" y="131881"/>
                </a:lnTo>
                <a:close/>
              </a:path>
              <a:path w="166370" h="166370">
                <a:moveTo>
                  <a:pt x="73151" y="0"/>
                </a:moveTo>
                <a:lnTo>
                  <a:pt x="67056" y="4572"/>
                </a:lnTo>
                <a:lnTo>
                  <a:pt x="35051" y="36575"/>
                </a:lnTo>
                <a:lnTo>
                  <a:pt x="44196" y="45720"/>
                </a:lnTo>
                <a:lnTo>
                  <a:pt x="69880" y="20035"/>
                </a:lnTo>
                <a:lnTo>
                  <a:pt x="65532" y="12192"/>
                </a:lnTo>
                <a:lnTo>
                  <a:pt x="77724" y="6096"/>
                </a:lnTo>
                <a:lnTo>
                  <a:pt x="73151" y="0"/>
                </a:lnTo>
                <a:close/>
              </a:path>
              <a:path w="166370" h="166370">
                <a:moveTo>
                  <a:pt x="77724" y="6096"/>
                </a:moveTo>
                <a:lnTo>
                  <a:pt x="65532" y="12192"/>
                </a:lnTo>
                <a:lnTo>
                  <a:pt x="69880" y="20035"/>
                </a:lnTo>
                <a:lnTo>
                  <a:pt x="76200" y="13716"/>
                </a:lnTo>
                <a:lnTo>
                  <a:pt x="77724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25355" y="337564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30479" y="0"/>
                </a:moveTo>
                <a:lnTo>
                  <a:pt x="0" y="30479"/>
                </a:lnTo>
                <a:lnTo>
                  <a:pt x="9144" y="39624"/>
                </a:lnTo>
                <a:lnTo>
                  <a:pt x="39624" y="914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29927" y="33482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62484" y="0"/>
                </a:moveTo>
                <a:lnTo>
                  <a:pt x="0" y="62483"/>
                </a:lnTo>
                <a:lnTo>
                  <a:pt x="140207" y="140207"/>
                </a:lnTo>
                <a:lnTo>
                  <a:pt x="624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33331" y="31531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9143" y="0"/>
                </a:moveTo>
                <a:lnTo>
                  <a:pt x="0" y="9144"/>
                </a:lnTo>
                <a:lnTo>
                  <a:pt x="4572" y="13716"/>
                </a:lnTo>
                <a:lnTo>
                  <a:pt x="13716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52787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3" y="0"/>
                </a:moveTo>
                <a:lnTo>
                  <a:pt x="0" y="9144"/>
                </a:lnTo>
                <a:lnTo>
                  <a:pt x="4571" y="13716"/>
                </a:lnTo>
                <a:lnTo>
                  <a:pt x="13715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37903" y="3157715"/>
            <a:ext cx="224154" cy="222885"/>
          </a:xfrm>
          <a:custGeom>
            <a:avLst/>
            <a:gdLst/>
            <a:ahLst/>
            <a:cxnLst/>
            <a:rect l="l" t="t" r="r" b="b"/>
            <a:pathLst>
              <a:path w="224154" h="222885">
                <a:moveTo>
                  <a:pt x="9143" y="0"/>
                </a:moveTo>
                <a:lnTo>
                  <a:pt x="0" y="9144"/>
                </a:lnTo>
                <a:lnTo>
                  <a:pt x="214884" y="222503"/>
                </a:lnTo>
                <a:lnTo>
                  <a:pt x="224027" y="21335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28175" y="39105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4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4"/>
                </a:lnTo>
                <a:close/>
              </a:path>
              <a:path w="165100" h="166370">
                <a:moveTo>
                  <a:pt x="34234" y="131881"/>
                </a:moveTo>
                <a:lnTo>
                  <a:pt x="13716" y="143256"/>
                </a:lnTo>
                <a:lnTo>
                  <a:pt x="10668" y="146304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70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4"/>
                </a:lnTo>
                <a:lnTo>
                  <a:pt x="13716" y="143256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3924" y="65532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2"/>
                </a:lnTo>
                <a:close/>
              </a:path>
              <a:path w="165100" h="166370">
                <a:moveTo>
                  <a:pt x="159943" y="65532"/>
                </a:moveTo>
                <a:lnTo>
                  <a:pt x="153924" y="65532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6"/>
                </a:lnTo>
                <a:lnTo>
                  <a:pt x="159943" y="65532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2"/>
                </a:lnTo>
                <a:lnTo>
                  <a:pt x="159943" y="65532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18091" y="39151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44939" y="39197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4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6503" y="37246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48571" y="39425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53143" y="37292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3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08691" y="3927335"/>
            <a:ext cx="177165" cy="149860"/>
          </a:xfrm>
          <a:custGeom>
            <a:avLst/>
            <a:gdLst/>
            <a:ahLst/>
            <a:cxnLst/>
            <a:rect l="l" t="t" r="r" b="b"/>
            <a:pathLst>
              <a:path w="177164" h="149860">
                <a:moveTo>
                  <a:pt x="67055" y="3048"/>
                </a:moveTo>
                <a:lnTo>
                  <a:pt x="67055" y="10668"/>
                </a:lnTo>
                <a:lnTo>
                  <a:pt x="61950" y="17576"/>
                </a:lnTo>
                <a:lnTo>
                  <a:pt x="139752" y="121312"/>
                </a:lnTo>
                <a:lnTo>
                  <a:pt x="161543" y="129540"/>
                </a:lnTo>
                <a:lnTo>
                  <a:pt x="155448" y="141732"/>
                </a:lnTo>
                <a:lnTo>
                  <a:pt x="176784" y="149352"/>
                </a:lnTo>
                <a:lnTo>
                  <a:pt x="67055" y="3048"/>
                </a:lnTo>
                <a:close/>
              </a:path>
              <a:path w="177164" h="149860">
                <a:moveTo>
                  <a:pt x="12191" y="73152"/>
                </a:moveTo>
                <a:lnTo>
                  <a:pt x="4572" y="76200"/>
                </a:lnTo>
                <a:lnTo>
                  <a:pt x="0" y="82296"/>
                </a:lnTo>
                <a:lnTo>
                  <a:pt x="6096" y="85344"/>
                </a:lnTo>
                <a:lnTo>
                  <a:pt x="155448" y="141732"/>
                </a:lnTo>
                <a:lnTo>
                  <a:pt x="153924" y="140208"/>
                </a:lnTo>
                <a:lnTo>
                  <a:pt x="139752" y="121312"/>
                </a:lnTo>
                <a:lnTo>
                  <a:pt x="12191" y="73152"/>
                </a:lnTo>
                <a:close/>
              </a:path>
              <a:path w="177164" h="149860">
                <a:moveTo>
                  <a:pt x="139752" y="121312"/>
                </a:moveTo>
                <a:lnTo>
                  <a:pt x="153924" y="140208"/>
                </a:lnTo>
                <a:lnTo>
                  <a:pt x="155448" y="141732"/>
                </a:lnTo>
                <a:lnTo>
                  <a:pt x="161543" y="129540"/>
                </a:lnTo>
                <a:lnTo>
                  <a:pt x="139752" y="121312"/>
                </a:lnTo>
                <a:close/>
              </a:path>
              <a:path w="177164" h="149860">
                <a:moveTo>
                  <a:pt x="64008" y="0"/>
                </a:moveTo>
                <a:lnTo>
                  <a:pt x="57912" y="4572"/>
                </a:lnTo>
                <a:lnTo>
                  <a:pt x="32003" y="39624"/>
                </a:lnTo>
                <a:lnTo>
                  <a:pt x="41148" y="45720"/>
                </a:lnTo>
                <a:lnTo>
                  <a:pt x="61950" y="17576"/>
                </a:lnTo>
                <a:lnTo>
                  <a:pt x="57912" y="12192"/>
                </a:lnTo>
                <a:lnTo>
                  <a:pt x="67055" y="3048"/>
                </a:lnTo>
                <a:lnTo>
                  <a:pt x="64008" y="0"/>
                </a:lnTo>
                <a:close/>
              </a:path>
              <a:path w="177164" h="149860">
                <a:moveTo>
                  <a:pt x="67055" y="3048"/>
                </a:moveTo>
                <a:lnTo>
                  <a:pt x="57912" y="12192"/>
                </a:lnTo>
                <a:lnTo>
                  <a:pt x="61950" y="17576"/>
                </a:lnTo>
                <a:lnTo>
                  <a:pt x="67055" y="10668"/>
                </a:lnTo>
                <a:lnTo>
                  <a:pt x="6705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13263" y="396695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27431" y="0"/>
                </a:moveTo>
                <a:lnTo>
                  <a:pt x="0" y="36575"/>
                </a:lnTo>
                <a:lnTo>
                  <a:pt x="9143" y="42672"/>
                </a:lnTo>
                <a:lnTo>
                  <a:pt x="36575" y="609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17835" y="3934955"/>
            <a:ext cx="149860" cy="128270"/>
          </a:xfrm>
          <a:custGeom>
            <a:avLst/>
            <a:gdLst/>
            <a:ahLst/>
            <a:cxnLst/>
            <a:rect l="l" t="t" r="r" b="b"/>
            <a:pathLst>
              <a:path w="149860" h="128270">
                <a:moveTo>
                  <a:pt x="53340" y="0"/>
                </a:moveTo>
                <a:lnTo>
                  <a:pt x="27432" y="35051"/>
                </a:lnTo>
                <a:lnTo>
                  <a:pt x="0" y="71627"/>
                </a:lnTo>
                <a:lnTo>
                  <a:pt x="149352" y="128015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20655" y="37261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4"/>
                </a:lnTo>
                <a:lnTo>
                  <a:pt x="4572" y="12191"/>
                </a:lnTo>
                <a:lnTo>
                  <a:pt x="12191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36123" y="396238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3"/>
                </a:lnTo>
                <a:lnTo>
                  <a:pt x="4572" y="12191"/>
                </a:lnTo>
                <a:lnTo>
                  <a:pt x="12192" y="30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25227" y="3729215"/>
            <a:ext cx="318770" cy="242570"/>
          </a:xfrm>
          <a:custGeom>
            <a:avLst/>
            <a:gdLst/>
            <a:ahLst/>
            <a:cxnLst/>
            <a:rect l="l" t="t" r="r" b="b"/>
            <a:pathLst>
              <a:path w="318770" h="242570">
                <a:moveTo>
                  <a:pt x="7619" y="0"/>
                </a:moveTo>
                <a:lnTo>
                  <a:pt x="0" y="9143"/>
                </a:lnTo>
                <a:lnTo>
                  <a:pt x="310895" y="242315"/>
                </a:lnTo>
                <a:lnTo>
                  <a:pt x="318515" y="2331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56875" y="4597895"/>
            <a:ext cx="166370" cy="165100"/>
          </a:xfrm>
          <a:custGeom>
            <a:avLst/>
            <a:gdLst/>
            <a:ahLst/>
            <a:cxnLst/>
            <a:rect l="l" t="t" r="r" b="b"/>
            <a:pathLst>
              <a:path w="166370" h="165100">
                <a:moveTo>
                  <a:pt x="10667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310" y="150875"/>
                </a:lnTo>
                <a:lnTo>
                  <a:pt x="22859" y="150875"/>
                </a:lnTo>
                <a:lnTo>
                  <a:pt x="10667" y="144780"/>
                </a:lnTo>
                <a:close/>
              </a:path>
              <a:path w="166370" h="165100">
                <a:moveTo>
                  <a:pt x="34415" y="130257"/>
                </a:moveTo>
                <a:lnTo>
                  <a:pt x="13715" y="141732"/>
                </a:lnTo>
                <a:lnTo>
                  <a:pt x="10667" y="144780"/>
                </a:lnTo>
                <a:lnTo>
                  <a:pt x="22859" y="150875"/>
                </a:lnTo>
                <a:lnTo>
                  <a:pt x="34415" y="130257"/>
                </a:lnTo>
                <a:close/>
              </a:path>
              <a:path w="166370" h="165100">
                <a:moveTo>
                  <a:pt x="146080" y="68356"/>
                </a:moveTo>
                <a:lnTo>
                  <a:pt x="34415" y="130257"/>
                </a:lnTo>
                <a:lnTo>
                  <a:pt x="22859" y="150875"/>
                </a:lnTo>
                <a:lnTo>
                  <a:pt x="25310" y="150875"/>
                </a:lnTo>
                <a:lnTo>
                  <a:pt x="160019" y="76200"/>
                </a:lnTo>
                <a:lnTo>
                  <a:pt x="152400" y="74675"/>
                </a:lnTo>
                <a:lnTo>
                  <a:pt x="146080" y="68356"/>
                </a:lnTo>
                <a:close/>
              </a:path>
              <a:path w="166370" h="165100">
                <a:moveTo>
                  <a:pt x="92963" y="0"/>
                </a:moveTo>
                <a:lnTo>
                  <a:pt x="88391" y="6096"/>
                </a:lnTo>
                <a:lnTo>
                  <a:pt x="10667" y="144780"/>
                </a:lnTo>
                <a:lnTo>
                  <a:pt x="13715" y="141732"/>
                </a:lnTo>
                <a:lnTo>
                  <a:pt x="34415" y="130257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3" y="0"/>
                </a:lnTo>
                <a:close/>
              </a:path>
              <a:path w="166370" h="165100">
                <a:moveTo>
                  <a:pt x="153924" y="64008"/>
                </a:moveTo>
                <a:lnTo>
                  <a:pt x="146080" y="68356"/>
                </a:lnTo>
                <a:lnTo>
                  <a:pt x="152400" y="74675"/>
                </a:lnTo>
                <a:lnTo>
                  <a:pt x="160019" y="76200"/>
                </a:lnTo>
                <a:lnTo>
                  <a:pt x="153924" y="64008"/>
                </a:lnTo>
                <a:close/>
              </a:path>
              <a:path w="166370" h="165100">
                <a:moveTo>
                  <a:pt x="160019" y="64008"/>
                </a:moveTo>
                <a:lnTo>
                  <a:pt x="153924" y="64008"/>
                </a:lnTo>
                <a:lnTo>
                  <a:pt x="160019" y="76200"/>
                </a:lnTo>
                <a:lnTo>
                  <a:pt x="166115" y="71627"/>
                </a:lnTo>
                <a:lnTo>
                  <a:pt x="161543" y="65532"/>
                </a:lnTo>
                <a:lnTo>
                  <a:pt x="160019" y="64008"/>
                </a:lnTo>
                <a:close/>
              </a:path>
              <a:path w="166370" h="165100">
                <a:moveTo>
                  <a:pt x="131063" y="35051"/>
                </a:moveTo>
                <a:lnTo>
                  <a:pt x="121919" y="44196"/>
                </a:lnTo>
                <a:lnTo>
                  <a:pt x="146080" y="68356"/>
                </a:lnTo>
                <a:lnTo>
                  <a:pt x="153924" y="64008"/>
                </a:lnTo>
                <a:lnTo>
                  <a:pt x="160019" y="64008"/>
                </a:lnTo>
                <a:lnTo>
                  <a:pt x="131063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46791" y="4602467"/>
            <a:ext cx="41275" cy="40005"/>
          </a:xfrm>
          <a:custGeom>
            <a:avLst/>
            <a:gdLst/>
            <a:ahLst/>
            <a:cxnLst/>
            <a:rect l="l" t="t" r="r" b="b"/>
            <a:pathLst>
              <a:path w="41275" h="40004">
                <a:moveTo>
                  <a:pt x="9143" y="0"/>
                </a:moveTo>
                <a:lnTo>
                  <a:pt x="0" y="9144"/>
                </a:lnTo>
                <a:lnTo>
                  <a:pt x="32003" y="39624"/>
                </a:lnTo>
                <a:lnTo>
                  <a:pt x="41148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73639" y="4607039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5" h="139064">
                <a:moveTo>
                  <a:pt x="77724" y="0"/>
                </a:moveTo>
                <a:lnTo>
                  <a:pt x="0" y="138683"/>
                </a:lnTo>
                <a:lnTo>
                  <a:pt x="140207" y="60960"/>
                </a:lnTo>
                <a:lnTo>
                  <a:pt x="109727" y="30479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96727" y="44104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77271" y="46283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81843" y="4415015"/>
            <a:ext cx="224154" cy="222885"/>
          </a:xfrm>
          <a:custGeom>
            <a:avLst/>
            <a:gdLst/>
            <a:ahLst/>
            <a:cxnLst/>
            <a:rect l="l" t="t" r="r" b="b"/>
            <a:pathLst>
              <a:path w="224154" h="222885">
                <a:moveTo>
                  <a:pt x="214884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4027" y="9143"/>
                </a:lnTo>
                <a:lnTo>
                  <a:pt x="2148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64823" y="4587227"/>
            <a:ext cx="149860" cy="175260"/>
          </a:xfrm>
          <a:custGeom>
            <a:avLst/>
            <a:gdLst/>
            <a:ahLst/>
            <a:cxnLst/>
            <a:rect l="l" t="t" r="r" b="b"/>
            <a:pathLst>
              <a:path w="149860" h="175260">
                <a:moveTo>
                  <a:pt x="85344" y="4572"/>
                </a:moveTo>
                <a:lnTo>
                  <a:pt x="82296" y="12191"/>
                </a:lnTo>
                <a:lnTo>
                  <a:pt x="75596" y="17143"/>
                </a:lnTo>
                <a:lnTo>
                  <a:pt x="121222" y="137989"/>
                </a:lnTo>
                <a:lnTo>
                  <a:pt x="140208" y="152400"/>
                </a:lnTo>
                <a:lnTo>
                  <a:pt x="131064" y="161543"/>
                </a:lnTo>
                <a:lnTo>
                  <a:pt x="149352" y="175260"/>
                </a:lnTo>
                <a:lnTo>
                  <a:pt x="141732" y="153924"/>
                </a:lnTo>
                <a:lnTo>
                  <a:pt x="85344" y="4572"/>
                </a:lnTo>
                <a:close/>
              </a:path>
              <a:path w="149860" h="175260">
                <a:moveTo>
                  <a:pt x="13716" y="56387"/>
                </a:moveTo>
                <a:lnTo>
                  <a:pt x="6096" y="56387"/>
                </a:lnTo>
                <a:lnTo>
                  <a:pt x="0" y="60960"/>
                </a:lnTo>
                <a:lnTo>
                  <a:pt x="4572" y="65531"/>
                </a:lnTo>
                <a:lnTo>
                  <a:pt x="131064" y="161543"/>
                </a:lnTo>
                <a:lnTo>
                  <a:pt x="129540" y="160019"/>
                </a:lnTo>
                <a:lnTo>
                  <a:pt x="121222" y="137989"/>
                </a:lnTo>
                <a:lnTo>
                  <a:pt x="13716" y="56387"/>
                </a:lnTo>
                <a:close/>
              </a:path>
              <a:path w="149860" h="175260">
                <a:moveTo>
                  <a:pt x="121222" y="137989"/>
                </a:moveTo>
                <a:lnTo>
                  <a:pt x="129540" y="160019"/>
                </a:lnTo>
                <a:lnTo>
                  <a:pt x="131064" y="161543"/>
                </a:lnTo>
                <a:lnTo>
                  <a:pt x="140208" y="152400"/>
                </a:lnTo>
                <a:lnTo>
                  <a:pt x="121222" y="137989"/>
                </a:lnTo>
                <a:close/>
              </a:path>
              <a:path w="149860" h="175260">
                <a:moveTo>
                  <a:pt x="83820" y="0"/>
                </a:moveTo>
                <a:lnTo>
                  <a:pt x="76200" y="3048"/>
                </a:lnTo>
                <a:lnTo>
                  <a:pt x="41148" y="28955"/>
                </a:lnTo>
                <a:lnTo>
                  <a:pt x="47244" y="38100"/>
                </a:lnTo>
                <a:lnTo>
                  <a:pt x="75596" y="17143"/>
                </a:lnTo>
                <a:lnTo>
                  <a:pt x="73152" y="10667"/>
                </a:lnTo>
                <a:lnTo>
                  <a:pt x="85344" y="4572"/>
                </a:lnTo>
                <a:lnTo>
                  <a:pt x="83820" y="0"/>
                </a:lnTo>
                <a:close/>
              </a:path>
              <a:path w="149860" h="175260">
                <a:moveTo>
                  <a:pt x="85344" y="4572"/>
                </a:moveTo>
                <a:lnTo>
                  <a:pt x="73152" y="10667"/>
                </a:lnTo>
                <a:lnTo>
                  <a:pt x="75596" y="17143"/>
                </a:lnTo>
                <a:lnTo>
                  <a:pt x="82296" y="12191"/>
                </a:lnTo>
                <a:lnTo>
                  <a:pt x="8534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70919" y="46161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1" y="0"/>
                </a:moveTo>
                <a:lnTo>
                  <a:pt x="0" y="27432"/>
                </a:lnTo>
                <a:lnTo>
                  <a:pt x="6096" y="36575"/>
                </a:lnTo>
                <a:lnTo>
                  <a:pt x="41148" y="914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3967" y="4594847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70103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6491" y="149352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65179" y="4297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99875" y="46131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7" y="12192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68227" y="4302239"/>
            <a:ext cx="241300" cy="318770"/>
          </a:xfrm>
          <a:custGeom>
            <a:avLst/>
            <a:gdLst/>
            <a:ahLst/>
            <a:cxnLst/>
            <a:rect l="l" t="t" r="r" b="b"/>
            <a:pathLst>
              <a:path w="241300" h="318770">
                <a:moveTo>
                  <a:pt x="9143" y="0"/>
                </a:moveTo>
                <a:lnTo>
                  <a:pt x="0" y="7619"/>
                </a:lnTo>
                <a:lnTo>
                  <a:pt x="231648" y="318515"/>
                </a:lnTo>
                <a:lnTo>
                  <a:pt x="240791" y="3108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01688" y="968471"/>
            <a:ext cx="5610225" cy="1359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71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checke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resolve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type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bind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declaration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scopes:</a:t>
            </a:r>
            <a:endParaRPr sz="2400">
              <a:latin typeface="Lucida Sans"/>
              <a:cs typeface="Lucida Sans"/>
            </a:endParaRPr>
          </a:p>
          <a:p>
            <a:pPr marL="1097280">
              <a:lnSpc>
                <a:spcPct val="100000"/>
              </a:lnSpc>
              <a:spcBef>
                <a:spcPts val="500"/>
              </a:spcBef>
            </a:pPr>
            <a:r>
              <a:rPr sz="4050" b="1" spc="-7" baseline="-31893" dirty="0">
                <a:latin typeface="Times New Roman"/>
                <a:cs typeface="Times New Roman"/>
              </a:rPr>
              <a:t>As</a:t>
            </a:r>
            <a:r>
              <a:rPr sz="4050" b="1" spc="-494" baseline="-31893" dirty="0">
                <a:latin typeface="Times New Roman"/>
                <a:cs typeface="Times New Roman"/>
              </a:rPr>
              <a:t>g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5" name="object 55"/>
          <p:cNvSpPr txBox="1"/>
          <p:nvPr/>
        </p:nvSpPr>
        <p:spPr>
          <a:xfrm>
            <a:off x="1415276" y="2759365"/>
            <a:ext cx="48768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a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71991" y="2741016"/>
            <a:ext cx="995044" cy="45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20" dirty="0">
                <a:latin typeface="Times New Roman"/>
                <a:cs typeface="Times New Roman"/>
              </a:rPr>
              <a:t>Pl</a:t>
            </a:r>
            <a:r>
              <a:rPr sz="2700" b="1" spc="-15" dirty="0">
                <a:latin typeface="Times New Roman"/>
                <a:cs typeface="Times New Roman"/>
              </a:rPr>
              <a:t>u</a:t>
            </a:r>
            <a:r>
              <a:rPr sz="2700" b="1" spc="-550" dirty="0">
                <a:latin typeface="Times New Roman"/>
                <a:cs typeface="Times New Roman"/>
              </a:rPr>
              <a:t>s</a:t>
            </a:r>
            <a:r>
              <a:rPr sz="2700" b="1" spc="-7" baseline="44753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2700" b="1" spc="-22" baseline="44753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2700" b="1" baseline="44753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endParaRPr sz="2700" baseline="44753">
              <a:latin typeface="Courier"/>
              <a:cs typeface="Courier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59999" y="3935817"/>
            <a:ext cx="1263015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Minu</a:t>
            </a:r>
            <a:r>
              <a:rPr sz="2700" b="1" spc="-850" dirty="0">
                <a:latin typeface="Times New Roman"/>
                <a:cs typeface="Times New Roman"/>
              </a:rPr>
              <a:t>s</a:t>
            </a:r>
            <a:r>
              <a:rPr sz="2700" b="1" spc="-7" baseline="44753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2700" baseline="44753">
              <a:latin typeface="Courier"/>
              <a:cs typeface="Courier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22583" y="4507317"/>
            <a:ext cx="16109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1755" algn="r">
              <a:lnSpc>
                <a:spcPts val="1805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885"/>
              </a:lnSpc>
            </a:pPr>
            <a:r>
              <a:rPr sz="2700" b="1" spc="-5" dirty="0">
                <a:latin typeface="Times New Roman"/>
                <a:cs typeface="Times New Roman"/>
              </a:rPr>
              <a:t>IntLitera</a:t>
            </a:r>
            <a:r>
              <a:rPr sz="2700" b="1" dirty="0">
                <a:latin typeface="Times New Roman"/>
                <a:cs typeface="Times New Roman"/>
              </a:rPr>
              <a:t>l</a:t>
            </a:r>
            <a:r>
              <a:rPr sz="3225" b="1" baseline="-16795" dirty="0">
                <a:latin typeface="Times New Roman"/>
                <a:cs typeface="Times New Roman"/>
              </a:rPr>
              <a:t>7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59682" y="2716625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07375" y="3414609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817071" y="3312493"/>
            <a:ext cx="4368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35589" y="4671909"/>
            <a:ext cx="8483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45579" y="3859625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me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hod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885815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Finally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JV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nerat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ea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(leave</a:t>
            </a:r>
            <a:r>
              <a:rPr sz="2400" dirty="0">
                <a:latin typeface="Lucida Sans"/>
                <a:cs typeface="Lucida Sans"/>
              </a:rPr>
              <a:t>s fi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st,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ots):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58888" y="3519965"/>
            <a:ext cx="2035175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200"/>
              </a:lnSpc>
            </a:pPr>
            <a:r>
              <a:rPr sz="2200" b="1" spc="-15" dirty="0">
                <a:latin typeface="Courier"/>
                <a:cs typeface="Courier"/>
              </a:rPr>
              <a:t>invok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static abs(I</a:t>
            </a:r>
            <a:r>
              <a:rPr sz="2200" b="1" spc="-25" dirty="0">
                <a:latin typeface="Courier"/>
                <a:cs typeface="Courier"/>
              </a:rPr>
              <a:t>)</a:t>
            </a:r>
            <a:r>
              <a:rPr sz="2200" b="1" spc="-15" dirty="0">
                <a:latin typeface="Courier"/>
                <a:cs typeface="Courier"/>
              </a:rPr>
              <a:t>I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3957" y="3519965"/>
            <a:ext cx="25380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java/lan</a:t>
            </a:r>
            <a:r>
              <a:rPr sz="2200" b="1" spc="-25" dirty="0">
                <a:latin typeface="Courier"/>
                <a:cs typeface="Courier"/>
              </a:rPr>
              <a:t>g</a:t>
            </a:r>
            <a:r>
              <a:rPr sz="2200" b="1" spc="-15" dirty="0">
                <a:latin typeface="Courier"/>
                <a:cs typeface="Courier"/>
              </a:rPr>
              <a:t>/Math/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153942"/>
            <a:ext cx="32086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87195" algn="l"/>
              </a:tabLst>
            </a:pPr>
            <a:r>
              <a:rPr sz="2200" b="1" spc="-15" dirty="0">
                <a:latin typeface="Courier"/>
                <a:cs typeface="Courier"/>
              </a:rPr>
              <a:t>iadd	; compute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9584" y="4153942"/>
            <a:ext cx="18681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bb</a:t>
            </a:r>
            <a:r>
              <a:rPr sz="2200" b="1" spc="-25" dirty="0">
                <a:latin typeface="Courier"/>
                <a:cs typeface="Courier"/>
              </a:rPr>
              <a:t>+</a:t>
            </a:r>
            <a:r>
              <a:rPr sz="2200" b="1" spc="-15" dirty="0">
                <a:latin typeface="Courier"/>
                <a:cs typeface="Courier"/>
              </a:rPr>
              <a:t>abs(c-7)</a:t>
            </a:r>
            <a:endParaRPr sz="2200">
              <a:latin typeface="Courier"/>
              <a:cs typeface="Courier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36663" y="2045756"/>
          <a:ext cx="4927590" cy="1461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9786"/>
                <a:gridCol w="502114"/>
                <a:gridCol w="419025"/>
                <a:gridCol w="2177464"/>
                <a:gridCol w="789201"/>
              </a:tblGrid>
              <a:tr h="38048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iload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3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3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(bb)</a:t>
                      </a:r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558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iload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2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2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(c)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558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ldc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liter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l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6931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isub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compute c-7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36663" y="4470934"/>
          <a:ext cx="4927482" cy="677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7459"/>
                <a:gridCol w="418202"/>
                <a:gridCol w="335209"/>
                <a:gridCol w="1005824"/>
                <a:gridCol w="1171640"/>
                <a:gridCol w="789148"/>
              </a:tblGrid>
              <a:tr h="33121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istore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1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store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resu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t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into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42391"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local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1(a)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able</a:t>
            </a:r>
            <a:r>
              <a:rPr dirty="0">
                <a:solidFill>
                  <a:srgbClr val="FF0000"/>
                </a:solidFill>
              </a:rPr>
              <a:t>s &amp; </a:t>
            </a:r>
            <a:r>
              <a:rPr spc="-5" dirty="0">
                <a:solidFill>
                  <a:srgbClr val="FF0000"/>
                </a:solidFill>
              </a:rPr>
              <a:t>Scoping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6961" y="1672931"/>
            <a:ext cx="5778477" cy="6509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474345">
              <a:lnSpc>
                <a:spcPts val="3000"/>
              </a:lnSpc>
            </a:pPr>
            <a:r>
              <a:rPr spc="-20" dirty="0"/>
              <a:t>Programming</a:t>
            </a:r>
            <a:r>
              <a:rPr spc="-10" dirty="0"/>
              <a:t> </a:t>
            </a:r>
            <a:r>
              <a:rPr spc="-20" dirty="0"/>
              <a:t>languages</a:t>
            </a:r>
            <a:r>
              <a:rPr spc="10" dirty="0"/>
              <a:t> </a:t>
            </a:r>
            <a:r>
              <a:rPr spc="-20" dirty="0"/>
              <a:t>use</a:t>
            </a:r>
            <a:r>
              <a:rPr spc="-15" dirty="0"/>
              <a:t> </a:t>
            </a:r>
            <a:r>
              <a:rPr i="1" spc="-15" dirty="0"/>
              <a:t>scopes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limit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range</a:t>
            </a:r>
            <a:r>
              <a:rPr dirty="0"/>
              <a:t> </a:t>
            </a:r>
            <a:r>
              <a:rPr spc="-15" dirty="0"/>
              <a:t>in which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ac</a:t>
            </a:r>
            <a:r>
              <a:rPr spc="-10" dirty="0"/>
              <a:t>t</a:t>
            </a:r>
            <a:r>
              <a:rPr spc="-15" dirty="0"/>
              <a:t>ive (and</a:t>
            </a:r>
            <a:r>
              <a:rPr spc="5" dirty="0"/>
              <a:t> </a:t>
            </a:r>
            <a:r>
              <a:rPr spc="-15" dirty="0"/>
              <a:t>visible).</a:t>
            </a:r>
          </a:p>
          <a:p>
            <a:pPr marL="374015" marR="156845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Within</a:t>
            </a:r>
            <a:r>
              <a:rPr spc="1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scope</a:t>
            </a:r>
            <a:r>
              <a:rPr spc="-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name</a:t>
            </a:r>
            <a:r>
              <a:rPr spc="-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20" dirty="0"/>
              <a:t>defined</a:t>
            </a:r>
            <a:r>
              <a:rPr spc="5" dirty="0"/>
              <a:t> </a:t>
            </a:r>
            <a:r>
              <a:rPr spc="-20" dirty="0"/>
              <a:t>onl</a:t>
            </a:r>
            <a:r>
              <a:rPr spc="-15" dirty="0"/>
              <a:t>y</a:t>
            </a:r>
            <a:r>
              <a:rPr dirty="0"/>
              <a:t> </a:t>
            </a:r>
            <a:r>
              <a:rPr spc="-25" dirty="0"/>
              <a:t>onc</a:t>
            </a:r>
            <a:r>
              <a:rPr spc="-20" dirty="0"/>
              <a:t>e</a:t>
            </a:r>
            <a:r>
              <a:rPr dirty="0"/>
              <a:t> </a:t>
            </a:r>
            <a:r>
              <a:rPr spc="-25" dirty="0"/>
              <a:t>(though</a:t>
            </a:r>
            <a:r>
              <a:rPr spc="-15" dirty="0"/>
              <a:t> overloading</a:t>
            </a:r>
            <a:r>
              <a:rPr spc="10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allowed).</a:t>
            </a: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A</a:t>
            </a:r>
            <a:r>
              <a:rPr spc="-160" dirty="0"/>
              <a:t> </a:t>
            </a:r>
            <a:r>
              <a:rPr spc="-20" dirty="0"/>
              <a:t>symbol</a:t>
            </a:r>
            <a:r>
              <a:rPr spc="-170" dirty="0"/>
              <a:t> </a:t>
            </a:r>
            <a:r>
              <a:rPr spc="-15" dirty="0"/>
              <a:t>table</a:t>
            </a:r>
            <a:r>
              <a:rPr spc="-160" dirty="0"/>
              <a:t> </a:t>
            </a:r>
            <a:r>
              <a:rPr spc="-20" dirty="0"/>
              <a:t>(o</a:t>
            </a:r>
            <a:r>
              <a:rPr spc="-15" dirty="0"/>
              <a:t>r</a:t>
            </a:r>
            <a:r>
              <a:rPr spc="-160" dirty="0"/>
              <a:t> </a:t>
            </a:r>
            <a:r>
              <a:rPr spc="-20" dirty="0"/>
              <a:t>dicti</a:t>
            </a:r>
            <a:r>
              <a:rPr spc="-10" dirty="0"/>
              <a:t>o</a:t>
            </a:r>
            <a:r>
              <a:rPr spc="-15" dirty="0"/>
              <a:t>nary)</a:t>
            </a:r>
            <a:r>
              <a:rPr spc="-170" dirty="0"/>
              <a:t> </a:t>
            </a:r>
            <a:r>
              <a:rPr spc="-15" dirty="0"/>
              <a:t>is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0" dirty="0"/>
              <a:t>o</a:t>
            </a:r>
            <a:r>
              <a:rPr spc="-30" dirty="0"/>
              <a:t>mm</a:t>
            </a:r>
            <a:r>
              <a:rPr spc="-10" dirty="0"/>
              <a:t>o</a:t>
            </a:r>
            <a:r>
              <a:rPr spc="-15" dirty="0"/>
              <a:t>nly</a:t>
            </a:r>
            <a:r>
              <a:rPr spc="-5" dirty="0"/>
              <a:t> </a:t>
            </a:r>
            <a:r>
              <a:rPr spc="-20" dirty="0"/>
              <a:t>used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collec</a:t>
            </a:r>
            <a:r>
              <a:rPr spc="-15" dirty="0"/>
              <a:t>t</a:t>
            </a:r>
            <a:r>
              <a:rPr spc="10" dirty="0"/>
              <a:t> </a:t>
            </a:r>
            <a:r>
              <a:rPr spc="-20" dirty="0"/>
              <a:t>all</a:t>
            </a:r>
            <a:r>
              <a:rPr spc="-15" dirty="0"/>
              <a:t> the</a:t>
            </a:r>
            <a:r>
              <a:rPr spc="5" dirty="0"/>
              <a:t> </a:t>
            </a:r>
            <a:r>
              <a:rPr spc="-20" dirty="0"/>
              <a:t>definition</a:t>
            </a:r>
            <a:r>
              <a:rPr spc="-15" dirty="0"/>
              <a:t>s</a:t>
            </a:r>
            <a:r>
              <a:rPr spc="25" dirty="0"/>
              <a:t> </a:t>
            </a:r>
            <a:r>
              <a:rPr spc="-15" dirty="0"/>
              <a:t>that</a:t>
            </a:r>
            <a:r>
              <a:rPr spc="5" dirty="0"/>
              <a:t> </a:t>
            </a:r>
            <a:r>
              <a:rPr spc="-20" dirty="0"/>
              <a:t>appear</a:t>
            </a:r>
            <a:r>
              <a:rPr spc="-15" dirty="0"/>
              <a:t> within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scope.</a:t>
            </a:r>
          </a:p>
          <a:p>
            <a:pPr marL="374015" marR="2794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At the</a:t>
            </a:r>
            <a:r>
              <a:rPr spc="5" dirty="0"/>
              <a:t> </a:t>
            </a:r>
            <a:r>
              <a:rPr spc="-15" dirty="0"/>
              <a:t>start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scope,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spc="-20" dirty="0"/>
              <a:t> symbol</a:t>
            </a:r>
            <a:r>
              <a:rPr spc="-5" dirty="0"/>
              <a:t> </a:t>
            </a:r>
            <a:r>
              <a:rPr spc="-15" dirty="0"/>
              <a:t>table</a:t>
            </a:r>
            <a:r>
              <a:rPr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0" dirty="0"/>
              <a:t>empty.</a:t>
            </a:r>
            <a:r>
              <a:rPr spc="5"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5" dirty="0"/>
              <a:t>en</a:t>
            </a:r>
            <a:r>
              <a:rPr spc="-20" dirty="0"/>
              <a:t>d</a:t>
            </a:r>
            <a:r>
              <a:rPr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scope,</a:t>
            </a:r>
            <a:r>
              <a:rPr spc="-10"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20" dirty="0"/>
              <a:t>declarati</a:t>
            </a:r>
            <a:r>
              <a:rPr spc="-5" dirty="0"/>
              <a:t>o</a:t>
            </a:r>
            <a:r>
              <a:rPr spc="-20" dirty="0"/>
              <a:t>ns</a:t>
            </a:r>
            <a:r>
              <a:rPr spc="-10" dirty="0"/>
              <a:t> </a:t>
            </a:r>
            <a:r>
              <a:rPr spc="-20" dirty="0"/>
              <a:t>with</a:t>
            </a:r>
            <a:r>
              <a:rPr spc="-15" dirty="0"/>
              <a:t>in</a:t>
            </a:r>
            <a:r>
              <a:rPr dirty="0"/>
              <a:t> </a:t>
            </a:r>
            <a:r>
              <a:rPr spc="-10" dirty="0"/>
              <a:t>th</a:t>
            </a:r>
            <a:r>
              <a:rPr spc="-25" dirty="0"/>
              <a:t>a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0" dirty="0"/>
              <a:t>s</a:t>
            </a:r>
            <a:r>
              <a:rPr spc="-10" dirty="0"/>
              <a:t>c</a:t>
            </a:r>
            <a:r>
              <a:rPr spc="-25" dirty="0"/>
              <a:t>op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0" dirty="0"/>
              <a:t>avai</a:t>
            </a:r>
            <a:r>
              <a:rPr spc="-5" dirty="0"/>
              <a:t>l</a:t>
            </a:r>
            <a:r>
              <a:rPr spc="-20" dirty="0"/>
              <a:t>a</a:t>
            </a:r>
            <a:r>
              <a:rPr spc="-25" dirty="0"/>
              <a:t>b</a:t>
            </a:r>
            <a:r>
              <a:rPr spc="-5" dirty="0"/>
              <a:t>l</a:t>
            </a:r>
            <a:r>
              <a:rPr spc="-20" dirty="0"/>
              <a:t>e</a:t>
            </a:r>
            <a:r>
              <a:rPr spc="-10" dirty="0"/>
              <a:t> withi</a:t>
            </a:r>
            <a:r>
              <a:rPr spc="-20" dirty="0"/>
              <a:t>n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symbol</a:t>
            </a:r>
            <a:r>
              <a:rPr spc="-15" dirty="0"/>
              <a:t> tabl</a:t>
            </a:r>
            <a:r>
              <a:rPr spc="-35" dirty="0"/>
              <a:t>e</a:t>
            </a:r>
            <a:r>
              <a:rPr spc="-1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1" y="973415"/>
            <a:ext cx="5027295" cy="112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definition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140" dirty="0">
                <a:latin typeface="Lucida Sans"/>
                <a:cs typeface="Lucida Sans"/>
              </a:rPr>
              <a:t>forward </a:t>
            </a:r>
            <a:r>
              <a:rPr sz="2950" i="1" spc="-90" dirty="0">
                <a:latin typeface="Lucida Sans"/>
                <a:cs typeface="Lucida Sans"/>
              </a:rPr>
              <a:t>references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38200" y="1672931"/>
            <a:ext cx="6172199" cy="5425980"/>
          </a:xfrm>
          <a:prstGeom prst="rect">
            <a:avLst/>
          </a:prstGeom>
        </p:spPr>
        <p:txBody>
          <a:bodyPr vert="horz" wrap="square" lIns="0" tIns="557766" rIns="0" bIns="0" rtlCol="0">
            <a:spAutoFit/>
          </a:bodyPr>
          <a:lstStyle/>
          <a:p>
            <a:pPr marL="374015" marR="5080">
              <a:lnSpc>
                <a:spcPct val="89400"/>
              </a:lnSpc>
            </a:pPr>
            <a:r>
              <a:rPr spc="-10" dirty="0"/>
              <a:t>If </a:t>
            </a:r>
            <a:r>
              <a:rPr spc="-15" dirty="0"/>
              <a:t>fo</a:t>
            </a:r>
            <a:r>
              <a:rPr spc="-20" dirty="0"/>
              <a:t>rward</a:t>
            </a:r>
            <a:r>
              <a:rPr spc="5" dirty="0"/>
              <a:t> </a:t>
            </a:r>
            <a:r>
              <a:rPr spc="-20" dirty="0"/>
              <a:t>reference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are</a:t>
            </a:r>
            <a:r>
              <a:rPr spc="-15" dirty="0"/>
              <a:t> allowed,</a:t>
            </a:r>
            <a:r>
              <a:rPr spc="5" dirty="0"/>
              <a:t> </a:t>
            </a:r>
            <a:r>
              <a:rPr spc="-25" dirty="0"/>
              <a:t>yo</a:t>
            </a:r>
            <a:r>
              <a:rPr spc="-20" dirty="0"/>
              <a:t>u</a:t>
            </a:r>
            <a:r>
              <a:rPr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20" dirty="0"/>
              <a:t>name</a:t>
            </a:r>
            <a:r>
              <a:rPr spc="-15" dirty="0"/>
              <a:t> that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defined</a:t>
            </a:r>
            <a:r>
              <a:rPr spc="10" dirty="0"/>
              <a:t> </a:t>
            </a:r>
            <a:r>
              <a:rPr spc="-15" dirty="0"/>
              <a:t>later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 scope</a:t>
            </a:r>
            <a:r>
              <a:rPr spc="-10" dirty="0"/>
              <a:t> </a:t>
            </a:r>
            <a:r>
              <a:rPr spc="-15" dirty="0"/>
              <a:t>(Java</a:t>
            </a:r>
            <a:r>
              <a:rPr spc="5" dirty="0"/>
              <a:t> </a:t>
            </a:r>
            <a:r>
              <a:rPr spc="-25" dirty="0"/>
              <a:t>doe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this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field and</a:t>
            </a:r>
            <a:r>
              <a:rPr spc="-170" dirty="0"/>
              <a:t> </a:t>
            </a:r>
            <a:r>
              <a:rPr spc="-20" dirty="0"/>
              <a:t>method</a:t>
            </a:r>
            <a:r>
              <a:rPr spc="-180" dirty="0"/>
              <a:t> </a:t>
            </a:r>
            <a:r>
              <a:rPr spc="-15" dirty="0"/>
              <a:t>declarati</a:t>
            </a:r>
            <a:r>
              <a:rPr spc="-5" dirty="0"/>
              <a:t>o</a:t>
            </a:r>
            <a:r>
              <a:rPr spc="-20" dirty="0"/>
              <a:t>ns</a:t>
            </a:r>
            <a:r>
              <a:rPr spc="-170" dirty="0"/>
              <a:t> </a:t>
            </a:r>
            <a:r>
              <a:rPr spc="-15" dirty="0"/>
              <a:t>within a</a:t>
            </a:r>
            <a:r>
              <a:rPr spc="-10" dirty="0"/>
              <a:t> </a:t>
            </a:r>
            <a:r>
              <a:rPr spc="-15" dirty="0"/>
              <a:t>class).</a:t>
            </a:r>
          </a:p>
          <a:p>
            <a:pPr marL="374015" marR="166370">
              <a:lnSpc>
                <a:spcPts val="3000"/>
              </a:lnSpc>
              <a:spcBef>
                <a:spcPts val="940"/>
              </a:spcBef>
              <a:tabLst>
                <a:tab pos="1297940" algn="l"/>
              </a:tabLst>
            </a:pPr>
            <a:r>
              <a:rPr spc="-15" dirty="0"/>
              <a:t>If</a:t>
            </a:r>
            <a:r>
              <a:rPr dirty="0"/>
              <a:t> </a:t>
            </a:r>
            <a:r>
              <a:rPr spc="-15" dirty="0"/>
              <a:t>f</a:t>
            </a:r>
            <a:r>
              <a:rPr spc="-10" dirty="0"/>
              <a:t>o</a:t>
            </a:r>
            <a:r>
              <a:rPr spc="-20" dirty="0"/>
              <a:t>rward</a:t>
            </a:r>
            <a:r>
              <a:rPr dirty="0"/>
              <a:t> </a:t>
            </a:r>
            <a:r>
              <a:rPr spc="-20" dirty="0"/>
              <a:t>reference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are</a:t>
            </a:r>
            <a:r>
              <a:rPr dirty="0"/>
              <a:t> 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t allo</a:t>
            </a:r>
            <a:r>
              <a:rPr spc="-20" dirty="0"/>
              <a:t>wed,</a:t>
            </a:r>
            <a:r>
              <a:rPr spc="-10"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iden</a:t>
            </a:r>
            <a:r>
              <a:rPr spc="-10" dirty="0"/>
              <a:t>t</a:t>
            </a:r>
            <a:r>
              <a:rPr spc="-15" dirty="0"/>
              <a:t>ifier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visible</a:t>
            </a:r>
            <a:r>
              <a:rPr spc="-10" dirty="0"/>
              <a:t> </a:t>
            </a:r>
            <a:r>
              <a:rPr spc="-20" dirty="0"/>
              <a:t>onl</a:t>
            </a:r>
            <a:r>
              <a:rPr spc="-15" dirty="0"/>
              <a:t>y</a:t>
            </a:r>
            <a:r>
              <a:rPr dirty="0"/>
              <a:t> </a:t>
            </a:r>
            <a:r>
              <a:rPr spc="-20" dirty="0"/>
              <a:t>afte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0" dirty="0"/>
              <a:t>it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declaration</a:t>
            </a:r>
            <a:r>
              <a:rPr spc="-10" dirty="0"/>
              <a:t>.</a:t>
            </a:r>
            <a:r>
              <a:rPr spc="20" dirty="0"/>
              <a:t> </a:t>
            </a:r>
            <a:r>
              <a:rPr spc="-15" dirty="0"/>
              <a:t>C,</a:t>
            </a:r>
            <a:r>
              <a:rPr spc="-20" dirty="0"/>
              <a:t> C+</a:t>
            </a:r>
            <a:r>
              <a:rPr spc="-430" dirty="0"/>
              <a:t> </a:t>
            </a:r>
            <a:r>
              <a:rPr spc="-20" dirty="0" smtClean="0"/>
              <a:t>+</a:t>
            </a:r>
            <a:r>
              <a:rPr lang="en-US" dirty="0"/>
              <a:t> </a:t>
            </a:r>
            <a:r>
              <a:rPr spc="-25" dirty="0" smtClean="0"/>
              <a:t>an</a:t>
            </a:r>
            <a:r>
              <a:rPr spc="-20" dirty="0" smtClean="0"/>
              <a:t>d</a:t>
            </a:r>
            <a:r>
              <a:rPr spc="5" dirty="0" smtClean="0"/>
              <a:t> </a:t>
            </a:r>
            <a:r>
              <a:rPr spc="-15" dirty="0"/>
              <a:t>Java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for variable declarations.</a:t>
            </a:r>
          </a:p>
          <a:p>
            <a:pPr marL="374015" marR="39751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In</a:t>
            </a:r>
            <a:r>
              <a:rPr spc="5" dirty="0"/>
              <a:t> </a:t>
            </a:r>
            <a:r>
              <a:rPr spc="-20" dirty="0"/>
              <a:t>CSX</a:t>
            </a:r>
            <a:r>
              <a:rPr dirty="0"/>
              <a:t> </a:t>
            </a:r>
            <a:r>
              <a:rPr lang="en-US" spc="-20" dirty="0" smtClean="0"/>
              <a:t>only </a:t>
            </a:r>
            <a:r>
              <a:rPr spc="-15" dirty="0" smtClean="0"/>
              <a:t>fo</a:t>
            </a:r>
            <a:r>
              <a:rPr spc="-20" dirty="0" smtClean="0"/>
              <a:t>rward</a:t>
            </a:r>
            <a:r>
              <a:rPr spc="5" dirty="0" smtClean="0"/>
              <a:t> </a:t>
            </a:r>
            <a:r>
              <a:rPr spc="-15" dirty="0"/>
              <a:t>references</a:t>
            </a:r>
            <a:r>
              <a:rPr spc="-10" dirty="0"/>
              <a:t> </a:t>
            </a:r>
            <a:r>
              <a:rPr lang="en-US" spc="-10" dirty="0" smtClean="0"/>
              <a:t> to methods </a:t>
            </a:r>
            <a:r>
              <a:rPr spc="-20" dirty="0" smtClean="0"/>
              <a:t>are</a:t>
            </a:r>
            <a:r>
              <a:rPr dirty="0" smtClean="0"/>
              <a:t> </a:t>
            </a:r>
            <a:r>
              <a:rPr spc="-20" dirty="0"/>
              <a:t>allowed</a:t>
            </a:r>
            <a:r>
              <a:rPr spc="-20" dirty="0" smtClean="0"/>
              <a:t>.</a:t>
            </a:r>
            <a:endParaRPr spc="-2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762000"/>
            <a:ext cx="5803912" cy="5895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lang="en-US" sz="2800" spc="-20" dirty="0">
                <a:latin typeface="Lucida Sans"/>
                <a:cs typeface="Lucida Sans"/>
              </a:rPr>
              <a:t>In terms of symbol tables, forward references require </a:t>
            </a:r>
            <a:r>
              <a:rPr lang="en-US" sz="2800" i="1" spc="-20" dirty="0">
                <a:latin typeface="Lucida Sans"/>
                <a:cs typeface="Lucida Sans"/>
              </a:rPr>
              <a:t>two</a:t>
            </a:r>
            <a:r>
              <a:rPr lang="en-US" sz="2800" spc="-20" dirty="0">
                <a:latin typeface="Lucida Sans"/>
                <a:cs typeface="Lucida Sans"/>
              </a:rPr>
              <a:t> passes over a scope. </a:t>
            </a:r>
          </a:p>
          <a:p>
            <a:pPr marL="12700" marR="5080">
              <a:lnSpc>
                <a:spcPts val="3000"/>
              </a:lnSpc>
            </a:pPr>
            <a:endParaRPr lang="en-US" sz="2800" spc="-20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lang="en-US" sz="2800" spc="-20" dirty="0" smtClean="0">
                <a:latin typeface="Lucida Sans"/>
                <a:cs typeface="Lucida Sans"/>
              </a:rPr>
              <a:t>First all </a:t>
            </a:r>
            <a:r>
              <a:rPr sz="2800" spc="-20" dirty="0" smtClean="0">
                <a:latin typeface="Lucida Sans"/>
                <a:cs typeface="Lucida Sans"/>
              </a:rPr>
              <a:t>declaration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2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are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gathered. Next, all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references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are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resolved</a:t>
            </a:r>
            <a:r>
              <a:rPr sz="2800" spc="-2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using</a:t>
            </a:r>
            <a:r>
              <a:rPr sz="2800" spc="-210" dirty="0" smtClean="0">
                <a:latin typeface="Lucida Sans"/>
                <a:cs typeface="Lucida Sans"/>
              </a:rPr>
              <a:t> 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20" dirty="0" smtClean="0">
                <a:latin typeface="Lucida Sans"/>
                <a:cs typeface="Lucida Sans"/>
              </a:rPr>
              <a:t>he</a:t>
            </a:r>
            <a:r>
              <a:rPr sz="2800" spc="-204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comple</a:t>
            </a:r>
            <a:r>
              <a:rPr sz="2800" spc="-5" dirty="0" smtClean="0">
                <a:latin typeface="Lucida Sans"/>
                <a:cs typeface="Lucida Sans"/>
              </a:rPr>
              <a:t>t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spc="-2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set of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30" dirty="0" smtClean="0">
                <a:latin typeface="Lucida Sans"/>
                <a:cs typeface="Lucida Sans"/>
              </a:rPr>
              <a:t>d</a:t>
            </a:r>
            <a:r>
              <a:rPr sz="2800" spc="-15" dirty="0" smtClean="0">
                <a:latin typeface="Lucida Sans"/>
                <a:cs typeface="Lucida Sans"/>
              </a:rPr>
              <a:t>eclar</a:t>
            </a:r>
            <a:r>
              <a:rPr sz="2800" spc="-30" dirty="0" smtClean="0">
                <a:latin typeface="Lucida Sans"/>
                <a:cs typeface="Lucida Sans"/>
              </a:rPr>
              <a:t>a</a:t>
            </a:r>
            <a:r>
              <a:rPr sz="2800" spc="-5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ions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stored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in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the</a:t>
            </a:r>
            <a:r>
              <a:rPr sz="2800" spc="-20" dirty="0" smtClean="0">
                <a:latin typeface="Lucida Sans"/>
                <a:cs typeface="Lucida Sans"/>
              </a:rPr>
              <a:t> symbol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table.</a:t>
            </a:r>
            <a:endParaRPr lang="en-US" sz="2800" spc="-15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endParaRPr sz="2800" dirty="0" smtClean="0">
              <a:latin typeface="Lucida Sans"/>
              <a:cs typeface="Lucida Sans"/>
            </a:endParaRPr>
          </a:p>
          <a:p>
            <a:pPr marL="12700" marR="29209">
              <a:lnSpc>
                <a:spcPts val="3000"/>
              </a:lnSpc>
              <a:spcBef>
                <a:spcPts val="910"/>
              </a:spcBef>
            </a:pPr>
            <a:r>
              <a:rPr sz="2800" spc="-10" dirty="0" smtClean="0">
                <a:latin typeface="Lucida Sans"/>
                <a:cs typeface="Lucida Sans"/>
              </a:rPr>
              <a:t>If </a:t>
            </a:r>
            <a:r>
              <a:rPr sz="2800" spc="-15" dirty="0" smtClean="0">
                <a:latin typeface="Lucida Sans"/>
                <a:cs typeface="Lucida Sans"/>
              </a:rPr>
              <a:t>fo</a:t>
            </a:r>
            <a:r>
              <a:rPr sz="2800" spc="-20" dirty="0" smtClean="0">
                <a:latin typeface="Lucida Sans"/>
                <a:cs typeface="Lucida Sans"/>
              </a:rPr>
              <a:t>rward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reference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1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are disallowed</a:t>
            </a:r>
            <a:r>
              <a:rPr sz="2800" spc="-10" dirty="0" smtClean="0">
                <a:latin typeface="Lucida Sans"/>
                <a:cs typeface="Lucida Sans"/>
              </a:rPr>
              <a:t>,</a:t>
            </a:r>
            <a:r>
              <a:rPr sz="2800" spc="10" dirty="0" smtClean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on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pas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through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</a:t>
            </a:r>
            <a:r>
              <a:rPr sz="2800" spc="-15" dirty="0" smtClean="0">
                <a:latin typeface="Lucida Sans"/>
                <a:cs typeface="Lucida Sans"/>
              </a:rPr>
              <a:t> scope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suffices,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processing declaration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2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and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uses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of identifiers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together.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Languag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65495" cy="4158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830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Introd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Al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ol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60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in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ud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C, C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lang="en-US" sz="2400" spc="-5" dirty="0" smtClean="0">
                <a:latin typeface="Lucida Sans"/>
                <a:cs typeface="Lucida Sans"/>
              </a:rPr>
              <a:t>C#, </a:t>
            </a:r>
            <a:r>
              <a:rPr sz="2400" spc="-20" dirty="0" smtClean="0">
                <a:latin typeface="Lucida Sans"/>
                <a:cs typeface="Lucida Sans"/>
              </a:rPr>
              <a:t>CS</a:t>
            </a:r>
            <a:r>
              <a:rPr sz="2400" spc="-15" dirty="0" smtClean="0">
                <a:latin typeface="Lucida Sans"/>
                <a:cs typeface="Lucida Sans"/>
              </a:rPr>
              <a:t>X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Java.</a:t>
            </a:r>
            <a:endParaRPr sz="2400" dirty="0">
              <a:latin typeface="Lucida Sans"/>
              <a:cs typeface="Lucida Sans"/>
            </a:endParaRPr>
          </a:p>
          <a:p>
            <a:pPr marL="241300" marR="118745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0" dirty="0">
                <a:latin typeface="Lucida Sans"/>
                <a:cs typeface="Lucida Sans"/>
              </a:rPr>
              <a:t>Ide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ti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global scope.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Dec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arat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500" i="1" spc="-55" dirty="0">
                <a:latin typeface="Lucida Sans"/>
                <a:cs typeface="Lucida Sans"/>
              </a:rPr>
              <a:t>loca</a:t>
            </a:r>
            <a:r>
              <a:rPr sz="2500" i="1" spc="-3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class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subprogram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block.</a:t>
            </a:r>
            <a:endParaRPr sz="2400" dirty="0">
              <a:latin typeface="Lucida Sans"/>
              <a:cs typeface="Lucida Sans"/>
            </a:endParaRPr>
          </a:p>
          <a:p>
            <a:pPr marL="241300" marR="448945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Sco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</a:t>
            </a:r>
            <a:r>
              <a:rPr sz="2500" i="1" spc="-40" dirty="0">
                <a:latin typeface="Lucida Sans"/>
                <a:cs typeface="Lucida Sans"/>
              </a:rPr>
              <a:t>e</a:t>
            </a:r>
            <a:r>
              <a:rPr sz="2500" i="1" spc="-35" dirty="0">
                <a:latin typeface="Lucida Sans"/>
                <a:cs typeface="Lucida Sans"/>
              </a:rPr>
              <a:t>s</a:t>
            </a:r>
            <a:r>
              <a:rPr sz="2500" i="1" spc="-4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declarations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opagatin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inne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(contained) scopes.</a:t>
            </a:r>
            <a:endParaRPr sz="2400" dirty="0">
              <a:latin typeface="Lucida Sans"/>
              <a:cs typeface="Lucida Sans"/>
            </a:endParaRPr>
          </a:p>
          <a:p>
            <a:pPr marL="241300" marR="508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lexically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500" i="1" spc="-80" dirty="0">
                <a:latin typeface="Lucida Sans"/>
                <a:cs typeface="Lucida Sans"/>
              </a:rPr>
              <a:t>nearest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claratio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b</a:t>
            </a:r>
            <a:r>
              <a:rPr sz="2400" spc="-15" dirty="0">
                <a:latin typeface="Lucida Sans"/>
                <a:cs typeface="Lucida Sans"/>
              </a:rPr>
              <a:t>ound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uses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that 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2800" b="0" spc="-20" dirty="0">
                <a:solidFill>
                  <a:srgbClr val="FF0000"/>
                </a:solidFill>
                <a:latin typeface="Lucida Sans"/>
                <a:cs typeface="Lucida Sans"/>
              </a:rPr>
              <a:t>Example</a:t>
            </a:r>
            <a:r>
              <a:rPr sz="2800" b="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800" b="0" spc="-20" dirty="0">
                <a:latin typeface="Lucida Sans"/>
                <a:cs typeface="Lucida Sans"/>
              </a:rPr>
              <a:t>(drawn</a:t>
            </a:r>
            <a:r>
              <a:rPr sz="2800" b="0" dirty="0">
                <a:latin typeface="Lucida Sans"/>
                <a:cs typeface="Lucida Sans"/>
              </a:rPr>
              <a:t> </a:t>
            </a:r>
            <a:r>
              <a:rPr sz="2800" b="0" spc="-20" dirty="0">
                <a:latin typeface="Lucida Sans"/>
                <a:cs typeface="Lucida Sans"/>
              </a:rPr>
              <a:t>from</a:t>
            </a:r>
            <a:r>
              <a:rPr sz="2800" b="0" spc="-10" dirty="0">
                <a:latin typeface="Lucida Sans"/>
                <a:cs typeface="Lucida Sans"/>
              </a:rPr>
              <a:t> </a:t>
            </a:r>
            <a:r>
              <a:rPr sz="2800" b="0" spc="-15" dirty="0">
                <a:latin typeface="Lucida Sans"/>
                <a:cs typeface="Lucida Sans"/>
              </a:rPr>
              <a:t>C):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488" y="1898718"/>
            <a:ext cx="2768600" cy="307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5875">
              <a:lnSpc>
                <a:spcPts val="24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x,z; 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A()</a:t>
            </a:r>
            <a:endParaRPr sz="2400">
              <a:latin typeface="Courier"/>
              <a:cs typeface="Courier"/>
            </a:endParaRPr>
          </a:p>
          <a:p>
            <a:pPr marL="377825" marR="5080" indent="-76835">
              <a:lnSpc>
                <a:spcPts val="2400"/>
              </a:lnSpc>
              <a:tabLst>
                <a:tab pos="1398905" algn="l"/>
              </a:tabLst>
            </a:pPr>
            <a:r>
              <a:rPr sz="2400" b="1" spc="-5" dirty="0">
                <a:latin typeface="Courier"/>
                <a:cs typeface="Courier"/>
              </a:rPr>
              <a:t>floa</a:t>
            </a:r>
            <a:r>
              <a:rPr sz="2400" b="1" dirty="0">
                <a:latin typeface="Courier"/>
                <a:cs typeface="Courier"/>
              </a:rPr>
              <a:t>t	</a:t>
            </a:r>
            <a:r>
              <a:rPr sz="2400" b="1" spc="-5" dirty="0">
                <a:latin typeface="Courier"/>
                <a:cs typeface="Courier"/>
              </a:rPr>
              <a:t>x,y; print(x,y,z);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ts val="2640"/>
              </a:lnSpc>
              <a:spcBef>
                <a:spcPts val="19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ts val="2400"/>
              </a:lnSpc>
            </a:pP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  <a:p>
            <a:pPr marL="377825">
              <a:lnSpc>
                <a:spcPts val="2640"/>
              </a:lnSpc>
              <a:tabLst>
                <a:tab pos="1475105" algn="l"/>
              </a:tabLst>
            </a:pPr>
            <a:r>
              <a:rPr sz="2400" b="1" spc="-5" dirty="0">
                <a:latin typeface="Courier"/>
                <a:cs typeface="Courier"/>
              </a:rPr>
              <a:t>prin</a:t>
            </a:r>
            <a:r>
              <a:rPr sz="2400" b="1" dirty="0">
                <a:latin typeface="Courier"/>
                <a:cs typeface="Courier"/>
              </a:rPr>
              <a:t>t	</a:t>
            </a:r>
            <a:r>
              <a:rPr sz="2400" b="1" spc="-5" dirty="0">
                <a:latin typeface="Courier"/>
                <a:cs typeface="Courier"/>
              </a:rPr>
              <a:t>(x,y,z)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1195" y="2203518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34271" y="32384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3" y="175259"/>
                </a:moveTo>
                <a:lnTo>
                  <a:pt x="0" y="182879"/>
                </a:lnTo>
                <a:lnTo>
                  <a:pt x="51815" y="182879"/>
                </a:lnTo>
                <a:lnTo>
                  <a:pt x="51815" y="178307"/>
                </a:lnTo>
                <a:lnTo>
                  <a:pt x="13715" y="178307"/>
                </a:lnTo>
                <a:lnTo>
                  <a:pt x="1523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5" y="45614"/>
                </a:lnTo>
                <a:lnTo>
                  <a:pt x="89915" y="178307"/>
                </a:lnTo>
                <a:lnTo>
                  <a:pt x="96012" y="182879"/>
                </a:lnTo>
                <a:lnTo>
                  <a:pt x="103631" y="182879"/>
                </a:lnTo>
                <a:lnTo>
                  <a:pt x="102107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19" y="170687"/>
                </a:lnTo>
                <a:lnTo>
                  <a:pt x="1523" y="175259"/>
                </a:lnTo>
                <a:lnTo>
                  <a:pt x="13715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7"/>
                </a:lnTo>
                <a:lnTo>
                  <a:pt x="51815" y="178307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19" y="21335"/>
                </a:lnTo>
                <a:lnTo>
                  <a:pt x="1523" y="175259"/>
                </a:lnTo>
                <a:lnTo>
                  <a:pt x="7619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19" y="24383"/>
                </a:lnTo>
                <a:lnTo>
                  <a:pt x="57912" y="21335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19" y="24383"/>
                </a:lnTo>
                <a:lnTo>
                  <a:pt x="51815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6087" y="34091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1891" y="32613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5" y="0"/>
                </a:moveTo>
                <a:lnTo>
                  <a:pt x="0" y="153924"/>
                </a:lnTo>
                <a:lnTo>
                  <a:pt x="88392" y="153924"/>
                </a:lnTo>
                <a:lnTo>
                  <a:pt x="4419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86087" y="3415271"/>
            <a:ext cx="0" cy="337185"/>
          </a:xfrm>
          <a:custGeom>
            <a:avLst/>
            <a:gdLst/>
            <a:ahLst/>
            <a:cxnLst/>
            <a:rect l="l" t="t" r="r" b="b"/>
            <a:pathLst>
              <a:path h="337185">
                <a:moveTo>
                  <a:pt x="0" y="0"/>
                </a:moveTo>
                <a:lnTo>
                  <a:pt x="0" y="336804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86087" y="3745979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5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7463" y="31622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59"/>
                </a:moveTo>
                <a:lnTo>
                  <a:pt x="0" y="182879"/>
                </a:lnTo>
                <a:lnTo>
                  <a:pt x="51815" y="182879"/>
                </a:lnTo>
                <a:lnTo>
                  <a:pt x="51815" y="178307"/>
                </a:lnTo>
                <a:lnTo>
                  <a:pt x="13715" y="178307"/>
                </a:lnTo>
                <a:lnTo>
                  <a:pt x="1524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5" y="45614"/>
                </a:lnTo>
                <a:lnTo>
                  <a:pt x="89915" y="178307"/>
                </a:lnTo>
                <a:lnTo>
                  <a:pt x="96012" y="182879"/>
                </a:lnTo>
                <a:lnTo>
                  <a:pt x="103631" y="182879"/>
                </a:lnTo>
                <a:lnTo>
                  <a:pt x="102107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19" y="170687"/>
                </a:lnTo>
                <a:lnTo>
                  <a:pt x="1524" y="175259"/>
                </a:lnTo>
                <a:lnTo>
                  <a:pt x="13715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7"/>
                </a:lnTo>
                <a:lnTo>
                  <a:pt x="51815" y="178307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19" y="21335"/>
                </a:lnTo>
                <a:lnTo>
                  <a:pt x="1524" y="175259"/>
                </a:lnTo>
                <a:lnTo>
                  <a:pt x="7619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19" y="24383"/>
                </a:lnTo>
                <a:lnTo>
                  <a:pt x="57912" y="21335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19" y="24383"/>
                </a:lnTo>
                <a:lnTo>
                  <a:pt x="51815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79279" y="33329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35083" y="31851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2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79279" y="3339071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9279" y="3593579"/>
            <a:ext cx="1506220" cy="0"/>
          </a:xfrm>
          <a:custGeom>
            <a:avLst/>
            <a:gdLst/>
            <a:ahLst/>
            <a:cxnLst/>
            <a:rect l="l" t="t" r="r" b="b"/>
            <a:pathLst>
              <a:path w="1506220">
                <a:moveTo>
                  <a:pt x="0" y="0"/>
                </a:moveTo>
                <a:lnTo>
                  <a:pt x="1505712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96271" y="31622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59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7"/>
                </a:lnTo>
                <a:lnTo>
                  <a:pt x="13716" y="178307"/>
                </a:lnTo>
                <a:lnTo>
                  <a:pt x="1524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6" y="45614"/>
                </a:lnTo>
                <a:lnTo>
                  <a:pt x="89916" y="178307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59"/>
                </a:lnTo>
                <a:lnTo>
                  <a:pt x="13716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7"/>
                </a:lnTo>
                <a:lnTo>
                  <a:pt x="51816" y="178307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5"/>
                </a:lnTo>
                <a:lnTo>
                  <a:pt x="1524" y="175259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3"/>
                </a:lnTo>
                <a:lnTo>
                  <a:pt x="57912" y="21335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20" y="24383"/>
                </a:lnTo>
                <a:lnTo>
                  <a:pt x="51816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48087" y="33329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03891" y="31851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8087" y="3339071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48087" y="3390887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5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74579" y="4369295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80"/>
                </a:lnTo>
                <a:lnTo>
                  <a:pt x="51815" y="182880"/>
                </a:lnTo>
                <a:lnTo>
                  <a:pt x="51815" y="178308"/>
                </a:lnTo>
                <a:lnTo>
                  <a:pt x="13715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5" y="45614"/>
                </a:lnTo>
                <a:lnTo>
                  <a:pt x="89915" y="178308"/>
                </a:lnTo>
                <a:lnTo>
                  <a:pt x="96012" y="182880"/>
                </a:lnTo>
                <a:lnTo>
                  <a:pt x="103632" y="182880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5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8"/>
                </a:lnTo>
                <a:lnTo>
                  <a:pt x="51815" y="178308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5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26395" y="4539983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82199" y="439215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5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26395" y="4546079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26395" y="4597895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6" y="0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05771" y="435557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8"/>
                </a:lnTo>
                <a:lnTo>
                  <a:pt x="13716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6" y="45614"/>
                </a:lnTo>
                <a:lnTo>
                  <a:pt x="89916" y="178308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6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8"/>
                </a:lnTo>
                <a:lnTo>
                  <a:pt x="51816" y="178308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6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7587" y="4526267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13391" y="437843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7587" y="4532363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4">
                <a:moveTo>
                  <a:pt x="0" y="0"/>
                </a:moveTo>
                <a:lnTo>
                  <a:pt x="0" y="300227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7587" y="4826495"/>
            <a:ext cx="1480185" cy="0"/>
          </a:xfrm>
          <a:custGeom>
            <a:avLst/>
            <a:gdLst/>
            <a:ahLst/>
            <a:cxnLst/>
            <a:rect l="l" t="t" r="r" b="b"/>
            <a:pathLst>
              <a:path w="1480185">
                <a:moveTo>
                  <a:pt x="0" y="0"/>
                </a:moveTo>
                <a:lnTo>
                  <a:pt x="1479803" y="0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62871" y="435557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8"/>
                </a:lnTo>
                <a:lnTo>
                  <a:pt x="13716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6" y="45614"/>
                </a:lnTo>
                <a:lnTo>
                  <a:pt x="89916" y="178308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6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8"/>
                </a:lnTo>
                <a:lnTo>
                  <a:pt x="51816" y="178308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6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14687" y="4526267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70491" y="437843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14687" y="4532363"/>
            <a:ext cx="0" cy="553720"/>
          </a:xfrm>
          <a:custGeom>
            <a:avLst/>
            <a:gdLst/>
            <a:ahLst/>
            <a:cxnLst/>
            <a:rect l="l" t="t" r="r" b="b"/>
            <a:pathLst>
              <a:path h="553720">
                <a:moveTo>
                  <a:pt x="0" y="0"/>
                </a:moveTo>
                <a:lnTo>
                  <a:pt x="0" y="5532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14687" y="5079479"/>
            <a:ext cx="1466215" cy="0"/>
          </a:xfrm>
          <a:custGeom>
            <a:avLst/>
            <a:gdLst/>
            <a:ahLst/>
            <a:cxnLst/>
            <a:rect l="l" t="t" r="r" b="b"/>
            <a:pathLst>
              <a:path w="1466214">
                <a:moveTo>
                  <a:pt x="0" y="0"/>
                </a:moveTo>
                <a:lnTo>
                  <a:pt x="1466088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73587" y="3237760"/>
            <a:ext cx="2119630" cy="1993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841375" indent="342900">
              <a:lnSpc>
                <a:spcPct val="75000"/>
              </a:lnSpc>
            </a:pPr>
            <a:r>
              <a:rPr sz="2000" b="1" spc="-15" dirty="0">
                <a:latin typeface="Courier"/>
                <a:cs typeface="Courier"/>
              </a:rPr>
              <a:t>int float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1800"/>
              </a:lnSpc>
            </a:pPr>
            <a:r>
              <a:rPr sz="2000" b="1" spc="-15" dirty="0">
                <a:latin typeface="Courier"/>
                <a:cs typeface="Courier"/>
              </a:rPr>
              <a:t>float</a:t>
            </a:r>
            <a:endParaRPr sz="200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583565" marR="5080" indent="457200">
              <a:lnSpc>
                <a:spcPct val="75000"/>
              </a:lnSpc>
            </a:pPr>
            <a:r>
              <a:rPr sz="2000" b="1" spc="-15" dirty="0">
                <a:latin typeface="Courier"/>
                <a:cs typeface="Courier"/>
              </a:rPr>
              <a:t>int undecla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ed</a:t>
            </a:r>
            <a:endParaRPr sz="2000">
              <a:latin typeface="Courier"/>
              <a:cs typeface="Courier"/>
            </a:endParaRPr>
          </a:p>
          <a:p>
            <a:pPr marL="355600">
              <a:lnSpc>
                <a:spcPts val="1800"/>
              </a:lnSpc>
            </a:pPr>
            <a:r>
              <a:rPr sz="2000" b="1" spc="-15" dirty="0">
                <a:latin typeface="Courier"/>
                <a:cs typeface="Courier"/>
              </a:rPr>
              <a:t>int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Con</a:t>
            </a:r>
            <a:r>
              <a:rPr spc="-25" dirty="0">
                <a:solidFill>
                  <a:srgbClr val="FF0000"/>
                </a:solidFill>
              </a:rPr>
              <a:t>ce</a:t>
            </a:r>
            <a:r>
              <a:rPr spc="-5" dirty="0">
                <a:solidFill>
                  <a:srgbClr val="FF0000"/>
                </a:solidFill>
              </a:rPr>
              <a:t>pt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82005" cy="419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Nested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Visibility</a:t>
            </a:r>
            <a:endParaRPr sz="2400" dirty="0">
              <a:latin typeface="Lucida Sans"/>
              <a:cs typeface="Lucida Sans"/>
            </a:endParaRPr>
          </a:p>
          <a:p>
            <a:pPr marL="469900" marR="22860">
              <a:lnSpc>
                <a:spcPts val="3000"/>
              </a:lnSpc>
              <a:spcBef>
                <a:spcPts val="980"/>
              </a:spcBef>
            </a:pPr>
            <a:r>
              <a:rPr sz="2800" spc="-20" dirty="0">
                <a:latin typeface="Lucida Sans"/>
                <a:cs typeface="Lucida Sans"/>
              </a:rPr>
              <a:t>No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access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identifiers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outside their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scope.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Nearest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Dec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15" dirty="0">
                <a:latin typeface="Lucida Sans"/>
                <a:cs typeface="Lucida Sans"/>
              </a:rPr>
              <a:t>ion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Appl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800" spc="-20" dirty="0">
                <a:latin typeface="Lucida Sans"/>
                <a:cs typeface="Lucida Sans"/>
              </a:rPr>
              <a:t>Using </a:t>
            </a:r>
            <a:r>
              <a:rPr sz="2800" spc="-15" dirty="0">
                <a:latin typeface="Lucida Sans"/>
                <a:cs typeface="Lucida Sans"/>
              </a:rPr>
              <a:t>static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nesting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scopes.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ts val="27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matic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Allocatio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Deallocation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Locals</a:t>
            </a:r>
            <a:endParaRPr sz="2400" dirty="0">
              <a:latin typeface="Lucida Sans"/>
              <a:cs typeface="Lucida Sans"/>
            </a:endParaRPr>
          </a:p>
          <a:p>
            <a:pPr marL="469900" marR="455930">
              <a:lnSpc>
                <a:spcPts val="3000"/>
              </a:lnSpc>
              <a:spcBef>
                <a:spcPts val="925"/>
              </a:spcBef>
            </a:pPr>
            <a:r>
              <a:rPr sz="2800" spc="-15" dirty="0">
                <a:latin typeface="Lucida Sans"/>
                <a:cs typeface="Lucida Sans"/>
              </a:rPr>
              <a:t>Li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eti</a:t>
            </a:r>
            <a:r>
              <a:rPr sz="2800" spc="-25" dirty="0">
                <a:latin typeface="Lucida Sans"/>
                <a:cs typeface="Lucida Sans"/>
              </a:rPr>
              <a:t>m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ata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obje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0" dirty="0">
                <a:latin typeface="Lucida Sans"/>
                <a:cs typeface="Lucida Sans"/>
              </a:rPr>
              <a:t> bound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Identifiers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denot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them.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Cas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ic</a:t>
            </a:r>
            <a:r>
              <a:rPr spc="-5" dirty="0">
                <a:solidFill>
                  <a:srgbClr val="FF0000"/>
                </a:solidFill>
              </a:rPr>
              <a:t>ant</a:t>
            </a:r>
            <a:r>
              <a:rPr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3" y="1672931"/>
            <a:ext cx="5488305" cy="677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2395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 </a:t>
            </a:r>
            <a:r>
              <a:rPr sz="2800" spc="-20" dirty="0">
                <a:latin typeface="Lucida Sans"/>
                <a:cs typeface="Lucida Sans"/>
              </a:rPr>
              <a:t>some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(C,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15" dirty="0">
                <a:latin typeface="Lucida Sans"/>
                <a:cs typeface="Lucida Sans"/>
              </a:rPr>
              <a:t> 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many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hers)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20" dirty="0">
                <a:latin typeface="Lucida Sans"/>
                <a:cs typeface="Lucida Sans"/>
              </a:rPr>
              <a:t>ase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30" dirty="0">
                <a:latin typeface="Lucida Sans"/>
                <a:cs typeface="Lucida Sans"/>
              </a:rPr>
              <a:t>is </a:t>
            </a:r>
            <a:r>
              <a:rPr sz="2800" spc="-15" dirty="0">
                <a:latin typeface="Lucida Sans"/>
                <a:cs typeface="Lucida Sans"/>
              </a:rPr>
              <a:t>significant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identifiers.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means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i="1" spc="-25" dirty="0">
                <a:latin typeface="Lucida Sans"/>
                <a:cs typeface="Lucida Sans"/>
              </a:rPr>
              <a:t>d</a:t>
            </a:r>
            <a:r>
              <a:rPr sz="2800" i="1" spc="-15" dirty="0">
                <a:latin typeface="Lucida Sans"/>
                <a:cs typeface="Lucida Sans"/>
              </a:rPr>
              <a:t>ifferent</a:t>
            </a:r>
            <a:r>
              <a:rPr sz="2800" spc="-20" dirty="0">
                <a:latin typeface="Lucida Sans"/>
                <a:cs typeface="Lucida Sans"/>
              </a:rPr>
              <a:t> symbols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entirely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definitions.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other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(Pascal,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Ada, Scheme, CSX)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25" dirty="0">
                <a:latin typeface="Lucida Sans"/>
                <a:cs typeface="Lucida Sans"/>
              </a:rPr>
              <a:t>i</a:t>
            </a:r>
            <a:r>
              <a:rPr sz="2950" i="1" spc="-45" dirty="0">
                <a:latin typeface="Lucida Sans"/>
                <a:cs typeface="Lucida Sans"/>
              </a:rPr>
              <a:t>s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45" dirty="0">
                <a:latin typeface="Lucida Sans"/>
                <a:cs typeface="Lucida Sans"/>
              </a:rPr>
              <a:t>not</a:t>
            </a:r>
            <a:r>
              <a:rPr sz="2950" i="1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significant.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such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alternative spellings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same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identifier.</a:t>
            </a:r>
            <a:endParaRPr sz="2800" dirty="0">
              <a:latin typeface="Lucida Sans"/>
              <a:cs typeface="Lucida Sans"/>
            </a:endParaRPr>
          </a:p>
          <a:p>
            <a:pPr marL="12700" marR="6350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Da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structures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comm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nly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5" dirty="0">
                <a:latin typeface="Lucida Sans"/>
                <a:cs typeface="Lucida Sans"/>
              </a:rPr>
              <a:t> 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5" dirty="0">
                <a:latin typeface="Lucida Sans"/>
                <a:cs typeface="Lucida Sans"/>
              </a:rPr>
              <a:t> tables usually tr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different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symbols.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c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signific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lang</a:t>
            </a:r>
            <a:r>
              <a:rPr sz="2800" spc="-25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age.</a:t>
            </a:r>
            <a:r>
              <a:rPr sz="2800" spc="-5" dirty="0">
                <a:latin typeface="Lucida Sans"/>
                <a:cs typeface="Lucida Sans"/>
              </a:rPr>
              <a:t> 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Th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5" dirty="0">
                <a:solidFill>
                  <a:srgbClr val="FF0000"/>
                </a:solidFill>
              </a:rPr>
              <a:t> Comp</a:t>
            </a:r>
            <a:r>
              <a:rPr spc="-15" dirty="0">
                <a:solidFill>
                  <a:srgbClr val="FF0000"/>
                </a:solidFill>
              </a:rPr>
              <a:t>iler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19050">
              <a:lnSpc>
                <a:spcPts val="3000"/>
              </a:lnSpc>
            </a:pPr>
            <a:r>
              <a:rPr spc="-20" dirty="0"/>
              <a:t>A</a:t>
            </a:r>
            <a:r>
              <a:rPr spc="-45" dirty="0"/>
              <a:t> </a:t>
            </a:r>
            <a:r>
              <a:rPr spc="-15" dirty="0"/>
              <a:t>compiler</a:t>
            </a:r>
            <a:r>
              <a:rPr spc="-40" dirty="0"/>
              <a:t> </a:t>
            </a:r>
            <a:r>
              <a:rPr spc="-20" dirty="0"/>
              <a:t>performs</a:t>
            </a:r>
            <a:r>
              <a:rPr spc="-30" dirty="0"/>
              <a:t> </a:t>
            </a:r>
            <a:r>
              <a:rPr spc="-20" dirty="0"/>
              <a:t>two</a:t>
            </a:r>
            <a:r>
              <a:rPr spc="-45" dirty="0"/>
              <a:t> </a:t>
            </a:r>
            <a:r>
              <a:rPr spc="-20" dirty="0"/>
              <a:t>major</a:t>
            </a:r>
            <a:r>
              <a:rPr spc="-15" dirty="0"/>
              <a:t> tasks:</a:t>
            </a:r>
          </a:p>
          <a:p>
            <a:pPr marL="602615" marR="561340" indent="-228600">
              <a:lnSpc>
                <a:spcPts val="2590"/>
              </a:lnSpc>
              <a:spcBef>
                <a:spcPts val="960"/>
              </a:spcBef>
              <a:buSzPct val="66666"/>
              <a:buFont typeface="Courier"/>
              <a:buChar char="•"/>
              <a:tabLst>
                <a:tab pos="593090" algn="l"/>
              </a:tabLst>
            </a:pPr>
            <a:r>
              <a:rPr sz="2400" spc="-5" dirty="0"/>
              <a:t>Analysi</a:t>
            </a:r>
            <a:r>
              <a:rPr sz="2400" dirty="0"/>
              <a:t>s</a:t>
            </a:r>
            <a:r>
              <a:rPr sz="2400" spc="-5" dirty="0"/>
              <a:t> o</a:t>
            </a:r>
            <a:r>
              <a:rPr sz="2400" dirty="0"/>
              <a:t>f</a:t>
            </a:r>
            <a:r>
              <a:rPr sz="2400" spc="-5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</a:t>
            </a:r>
            <a:r>
              <a:rPr sz="2400" dirty="0"/>
              <a:t>source</a:t>
            </a:r>
            <a:r>
              <a:rPr sz="2400" spc="-10" dirty="0"/>
              <a:t> 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5" dirty="0"/>
              <a:t>og</a:t>
            </a:r>
            <a:r>
              <a:rPr sz="2400" spc="-10" dirty="0"/>
              <a:t>r</a:t>
            </a:r>
            <a:r>
              <a:rPr sz="2400" spc="5" dirty="0"/>
              <a:t>a</a:t>
            </a:r>
            <a:r>
              <a:rPr sz="2400" spc="-25" dirty="0"/>
              <a:t>m</a:t>
            </a:r>
            <a:r>
              <a:rPr sz="2400" spc="-10" dirty="0"/>
              <a:t> </a:t>
            </a:r>
            <a:r>
              <a:rPr sz="2400" spc="-20" dirty="0"/>
              <a:t>bein</a:t>
            </a:r>
            <a:r>
              <a:rPr sz="2400" spc="-15" dirty="0"/>
              <a:t>g</a:t>
            </a:r>
            <a:r>
              <a:rPr sz="2400" dirty="0"/>
              <a:t> </a:t>
            </a:r>
            <a:r>
              <a:rPr sz="2400" spc="-5" dirty="0"/>
              <a:t>compiled</a:t>
            </a:r>
            <a:endParaRPr sz="2400" dirty="0"/>
          </a:p>
          <a:p>
            <a:pPr marL="591820" indent="-217804">
              <a:lnSpc>
                <a:spcPct val="100000"/>
              </a:lnSpc>
              <a:spcBef>
                <a:spcPts val="585"/>
              </a:spcBef>
              <a:buSzPct val="66666"/>
              <a:buFont typeface="Courier"/>
              <a:buChar char="•"/>
              <a:tabLst>
                <a:tab pos="593090" algn="l"/>
              </a:tabLst>
            </a:pPr>
            <a:r>
              <a:rPr sz="2400" spc="-15" dirty="0"/>
              <a:t>S</a:t>
            </a:r>
            <a:r>
              <a:rPr sz="2400" spc="-5" dirty="0"/>
              <a:t>y</a:t>
            </a:r>
            <a:r>
              <a:rPr sz="2400" spc="-15" dirty="0"/>
              <a:t>n</a:t>
            </a:r>
            <a:r>
              <a:rPr sz="2400" spc="-5" dirty="0"/>
              <a:t>t</a:t>
            </a:r>
            <a:r>
              <a:rPr sz="2400" spc="-15" dirty="0"/>
              <a:t>h</a:t>
            </a:r>
            <a:r>
              <a:rPr sz="2400" spc="-5" dirty="0"/>
              <a:t>e</a:t>
            </a:r>
            <a:r>
              <a:rPr sz="2400" spc="-20" dirty="0"/>
              <a:t>s</a:t>
            </a:r>
            <a:r>
              <a:rPr sz="2400" spc="-5" dirty="0"/>
              <a:t>i</a:t>
            </a:r>
            <a:r>
              <a:rPr sz="2400" spc="-15" dirty="0"/>
              <a:t>s</a:t>
            </a:r>
            <a:r>
              <a:rPr sz="2400" spc="-5" dirty="0"/>
              <a:t> o</a:t>
            </a:r>
            <a:r>
              <a:rPr sz="2400" spc="-10" dirty="0"/>
              <a:t>f</a:t>
            </a:r>
            <a:r>
              <a:rPr sz="2400" spc="-5" dirty="0"/>
              <a:t> </a:t>
            </a:r>
            <a:r>
              <a:rPr sz="2400" dirty="0"/>
              <a:t>a</a:t>
            </a:r>
            <a:r>
              <a:rPr sz="2400" spc="-5" dirty="0"/>
              <a:t> tar</a:t>
            </a:r>
            <a:r>
              <a:rPr sz="2400" spc="-15" dirty="0"/>
              <a:t>g</a:t>
            </a:r>
            <a:r>
              <a:rPr sz="2400" spc="-5" dirty="0"/>
              <a:t>e</a:t>
            </a:r>
            <a:r>
              <a:rPr sz="2400" dirty="0"/>
              <a:t>t</a:t>
            </a:r>
            <a:r>
              <a:rPr sz="2400" spc="-5" dirty="0"/>
              <a:t> pro</a:t>
            </a:r>
            <a:r>
              <a:rPr sz="2400" spc="-15" dirty="0"/>
              <a:t>g</a:t>
            </a:r>
            <a:r>
              <a:rPr sz="2400" spc="-5" dirty="0"/>
              <a:t>ra</a:t>
            </a:r>
            <a:r>
              <a:rPr sz="2400" spc="-25" dirty="0"/>
              <a:t>m</a:t>
            </a:r>
            <a:endParaRPr sz="2400" dirty="0"/>
          </a:p>
          <a:p>
            <a:pPr marL="374015" marR="5080">
              <a:lnSpc>
                <a:spcPts val="3000"/>
              </a:lnSpc>
              <a:spcBef>
                <a:spcPts val="885"/>
              </a:spcBef>
            </a:pPr>
            <a:r>
              <a:rPr spc="-20" dirty="0"/>
              <a:t>Almost</a:t>
            </a:r>
            <a:r>
              <a:rPr spc="5"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20" dirty="0"/>
              <a:t>modern</a:t>
            </a:r>
            <a:r>
              <a:rPr spc="-15" dirty="0"/>
              <a:t> compilers</a:t>
            </a:r>
            <a:r>
              <a:rPr spc="-10" dirty="0"/>
              <a:t> </a:t>
            </a:r>
            <a:r>
              <a:rPr spc="-20" dirty="0"/>
              <a:t>are</a:t>
            </a:r>
            <a:r>
              <a:rPr spc="5" dirty="0"/>
              <a:t> </a:t>
            </a:r>
            <a:r>
              <a:rPr sz="2950" i="1" spc="-75" dirty="0">
                <a:latin typeface="Lucida Sans"/>
                <a:cs typeface="Lucida Sans"/>
              </a:rPr>
              <a:t>syntax-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70" dirty="0">
                <a:latin typeface="Lucida Sans"/>
                <a:cs typeface="Lucida Sans"/>
              </a:rPr>
              <a:t>directed: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pc="-20" dirty="0"/>
              <a:t>T</a:t>
            </a:r>
            <a:r>
              <a:rPr spc="-15" dirty="0"/>
              <a:t>h</a:t>
            </a:r>
            <a:r>
              <a:rPr spc="-20" dirty="0"/>
              <a:t>e</a:t>
            </a:r>
            <a:r>
              <a:rPr spc="-15" dirty="0"/>
              <a:t> co</a:t>
            </a:r>
            <a:r>
              <a:rPr spc="-35" dirty="0"/>
              <a:t>m</a:t>
            </a:r>
            <a:r>
              <a:rPr spc="-15" dirty="0"/>
              <a:t>pilation</a:t>
            </a:r>
            <a:r>
              <a:rPr spc="10" dirty="0"/>
              <a:t> </a:t>
            </a:r>
            <a:r>
              <a:rPr spc="-30" dirty="0"/>
              <a:t>p</a:t>
            </a:r>
            <a:r>
              <a:rPr spc="-10" dirty="0"/>
              <a:t>r</a:t>
            </a:r>
            <a:r>
              <a:rPr spc="-20" dirty="0"/>
              <a:t>ocess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driven</a:t>
            </a:r>
            <a:r>
              <a:rPr spc="-10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spc="-170" dirty="0"/>
              <a:t> </a:t>
            </a:r>
            <a:r>
              <a:rPr spc="-15" dirty="0"/>
              <a:t>the</a:t>
            </a:r>
            <a:r>
              <a:rPr spc="-165" dirty="0"/>
              <a:t> </a:t>
            </a:r>
            <a:r>
              <a:rPr spc="-15" dirty="0"/>
              <a:t>syntactic</a:t>
            </a:r>
            <a:r>
              <a:rPr spc="-180" dirty="0"/>
              <a:t> </a:t>
            </a:r>
            <a:r>
              <a:rPr spc="-15" dirty="0"/>
              <a:t>structure</a:t>
            </a:r>
            <a:r>
              <a:rPr spc="-175" dirty="0"/>
              <a:t> </a:t>
            </a:r>
            <a:r>
              <a:rPr spc="-15" dirty="0"/>
              <a:t>of</a:t>
            </a:r>
            <a:r>
              <a:rPr spc="-165" dirty="0"/>
              <a:t> </a:t>
            </a:r>
            <a:r>
              <a:rPr spc="-15" dirty="0"/>
              <a:t>the source</a:t>
            </a:r>
            <a:r>
              <a:rPr spc="-5" dirty="0"/>
              <a:t> </a:t>
            </a:r>
            <a:r>
              <a:rPr spc="-20" dirty="0"/>
              <a:t>program.</a:t>
            </a:r>
            <a:endParaRPr sz="2950" dirty="0">
              <a:latin typeface="Lucida Sans"/>
              <a:cs typeface="Lucida Sans"/>
            </a:endParaRPr>
          </a:p>
          <a:p>
            <a:pPr marL="374015" marR="14604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A </a:t>
            </a:r>
            <a:r>
              <a:rPr spc="-25" dirty="0"/>
              <a:t>pa</a:t>
            </a:r>
            <a:r>
              <a:rPr spc="-10" dirty="0"/>
              <a:t>r</a:t>
            </a:r>
            <a:r>
              <a:rPr spc="-15" dirty="0"/>
              <a:t>s</a:t>
            </a:r>
            <a:r>
              <a:rPr spc="-25" dirty="0"/>
              <a:t>e</a:t>
            </a:r>
            <a:r>
              <a:rPr spc="-15" dirty="0"/>
              <a:t>r</a:t>
            </a:r>
            <a:r>
              <a:rPr dirty="0"/>
              <a:t> </a:t>
            </a:r>
            <a:r>
              <a:rPr spc="-25" dirty="0"/>
              <a:t>bu</a:t>
            </a:r>
            <a:r>
              <a:rPr dirty="0"/>
              <a:t>i</a:t>
            </a:r>
            <a:r>
              <a:rPr spc="-20" dirty="0"/>
              <a:t>l</a:t>
            </a:r>
            <a:r>
              <a:rPr spc="-25" dirty="0"/>
              <a:t>d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seman</a:t>
            </a:r>
            <a:r>
              <a:rPr spc="-10" dirty="0"/>
              <a:t>t</a:t>
            </a:r>
            <a:r>
              <a:rPr spc="-15" dirty="0"/>
              <a:t>ic st</a:t>
            </a:r>
            <a:r>
              <a:rPr spc="-25" dirty="0"/>
              <a:t>r</a:t>
            </a:r>
            <a:r>
              <a:rPr spc="-10" dirty="0"/>
              <a:t>uctu</a:t>
            </a:r>
            <a:r>
              <a:rPr spc="-25" dirty="0"/>
              <a:t>r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out</a:t>
            </a:r>
            <a:r>
              <a:rPr dirty="0"/>
              <a:t> </a:t>
            </a:r>
            <a:r>
              <a:rPr spc="-15" dirty="0"/>
              <a:t>of</a:t>
            </a:r>
            <a:r>
              <a:rPr spc="-5" dirty="0"/>
              <a:t> </a:t>
            </a:r>
            <a:r>
              <a:rPr spc="-15" dirty="0"/>
              <a:t>tokens,</a:t>
            </a:r>
            <a:r>
              <a:rPr spc="-5" dirty="0"/>
              <a:t> </a:t>
            </a:r>
            <a:r>
              <a:rPr spc="-15" dirty="0"/>
              <a:t>the elementary</a:t>
            </a:r>
            <a:r>
              <a:rPr spc="10" dirty="0"/>
              <a:t> </a:t>
            </a:r>
            <a:r>
              <a:rPr spc="-20" dirty="0"/>
              <a:t>symbols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25" dirty="0"/>
              <a:t>programmin</a:t>
            </a:r>
            <a:r>
              <a:rPr spc="-20" dirty="0"/>
              <a:t>g</a:t>
            </a:r>
            <a:r>
              <a:rPr spc="-75" dirty="0"/>
              <a:t> </a:t>
            </a:r>
            <a:r>
              <a:rPr spc="-20" dirty="0"/>
              <a:t>language</a:t>
            </a:r>
            <a:r>
              <a:rPr spc="-95" dirty="0"/>
              <a:t> </a:t>
            </a:r>
            <a:r>
              <a:rPr spc="-15" dirty="0"/>
              <a:t>syntax.</a:t>
            </a:r>
            <a:r>
              <a:rPr spc="-20" dirty="0"/>
              <a:t> Recog</a:t>
            </a:r>
            <a:r>
              <a:rPr spc="-25" dirty="0"/>
              <a:t>n</a:t>
            </a:r>
            <a:r>
              <a:rPr spc="-15" dirty="0"/>
              <a:t>ition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syntactic structure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major</a:t>
            </a:r>
            <a:r>
              <a:rPr spc="-10" dirty="0"/>
              <a:t> </a:t>
            </a:r>
            <a:r>
              <a:rPr spc="-20" dirty="0"/>
              <a:t>par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dirty="0"/>
              <a:t> </a:t>
            </a:r>
            <a:r>
              <a:rPr spc="-15" dirty="0"/>
              <a:t>the analysis</a:t>
            </a:r>
            <a:r>
              <a:rPr spc="10" dirty="0"/>
              <a:t> </a:t>
            </a:r>
            <a:r>
              <a:rPr spc="-15" dirty="0"/>
              <a:t>task.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4" y="956834"/>
            <a:ext cx="4813316" cy="1931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lang="en-US" sz="2800" spc="-20" dirty="0" smtClean="0">
                <a:latin typeface="Lucida Sans"/>
                <a:cs typeface="Lucida Sans"/>
              </a:rPr>
              <a:t>When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15" dirty="0" smtClean="0">
                <a:latin typeface="Lucida Sans"/>
                <a:cs typeface="Lucida Sans"/>
              </a:rPr>
              <a:t>case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15" dirty="0" smtClean="0">
                <a:latin typeface="Lucida Sans"/>
                <a:cs typeface="Lucida Sans"/>
              </a:rPr>
              <a:t>is insigni</a:t>
            </a:r>
            <a:r>
              <a:rPr lang="en-US" sz="2800" spc="-20" dirty="0" smtClean="0">
                <a:latin typeface="Lucida Sans"/>
                <a:cs typeface="Lucida Sans"/>
              </a:rPr>
              <a:t>f</a:t>
            </a:r>
            <a:r>
              <a:rPr lang="en-US" sz="2800" spc="-15" dirty="0" smtClean="0">
                <a:latin typeface="Lucida Sans"/>
                <a:cs typeface="Lucida Sans"/>
              </a:rPr>
              <a:t>icant,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you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proba</a:t>
            </a:r>
            <a:r>
              <a:rPr lang="en-US" sz="2800" spc="-30" dirty="0" smtClean="0">
                <a:latin typeface="Lucida Sans"/>
                <a:cs typeface="Lucida Sans"/>
              </a:rPr>
              <a:t>b</a:t>
            </a:r>
            <a:r>
              <a:rPr lang="en-US" sz="2800" spc="-15" dirty="0" smtClean="0">
                <a:latin typeface="Lucida Sans"/>
                <a:cs typeface="Lucida Sans"/>
              </a:rPr>
              <a:t>ly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10" dirty="0" smtClean="0">
                <a:latin typeface="Lucida Sans"/>
                <a:cs typeface="Lucida Sans"/>
              </a:rPr>
              <a:t>will</a:t>
            </a:r>
            <a:endParaRPr lang="en-US" sz="2800" spc="-20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 smtClean="0">
                <a:latin typeface="Lucida Sans"/>
                <a:cs typeface="Lucida Sans"/>
              </a:rPr>
              <a:t>need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strip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case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ef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re entering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looking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up</a:t>
            </a:r>
            <a:r>
              <a:rPr sz="2800" spc="-15" dirty="0">
                <a:latin typeface="Lucida Sans"/>
                <a:cs typeface="Lucida Sans"/>
              </a:rPr>
              <a:t> identifiers.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4400" y="2438400"/>
            <a:ext cx="5861039" cy="6462846"/>
          </a:xfrm>
          <a:prstGeom prst="rect">
            <a:avLst/>
          </a:prstGeom>
        </p:spPr>
        <p:txBody>
          <a:bodyPr vert="horz" wrap="square" lIns="0" tIns="557794" rIns="0" bIns="0" rtlCol="0">
            <a:spAutoFit/>
          </a:bodyPr>
          <a:lstStyle/>
          <a:p>
            <a:pPr marL="374015" marR="5080">
              <a:lnSpc>
                <a:spcPct val="89300"/>
              </a:lnSpc>
            </a:pPr>
            <a:r>
              <a:rPr spc="-20" dirty="0"/>
              <a:t>Thi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just</a:t>
            </a:r>
            <a:r>
              <a:rPr dirty="0"/>
              <a:t> </a:t>
            </a:r>
            <a:r>
              <a:rPr spc="-20" dirty="0"/>
              <a:t>means</a:t>
            </a:r>
            <a:r>
              <a:rPr spc="-10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5" dirty="0"/>
              <a:t>identifiers are</a:t>
            </a:r>
            <a:r>
              <a:rPr spc="-140" dirty="0"/>
              <a:t> </a:t>
            </a:r>
            <a:r>
              <a:rPr spc="-15" dirty="0"/>
              <a:t>converted</a:t>
            </a:r>
            <a:r>
              <a:rPr spc="-135" dirty="0"/>
              <a:t> </a:t>
            </a:r>
            <a:r>
              <a:rPr spc="-15" dirty="0"/>
              <a:t>to</a:t>
            </a:r>
            <a:r>
              <a:rPr spc="-145" dirty="0"/>
              <a:t> </a:t>
            </a:r>
            <a:r>
              <a:rPr spc="-20" dirty="0"/>
              <a:t>a</a:t>
            </a:r>
            <a:r>
              <a:rPr spc="-145" dirty="0"/>
              <a:t> </a:t>
            </a:r>
            <a:r>
              <a:rPr spc="-20" dirty="0"/>
              <a:t>uniform</a:t>
            </a:r>
            <a:r>
              <a:rPr spc="-155" dirty="0"/>
              <a:t> </a:t>
            </a:r>
            <a:r>
              <a:rPr spc="-15" dirty="0"/>
              <a:t>case before</a:t>
            </a:r>
            <a:r>
              <a:rPr spc="5" dirty="0"/>
              <a:t> </a:t>
            </a:r>
            <a:r>
              <a:rPr spc="-15" dirty="0"/>
              <a:t>they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entered</a:t>
            </a:r>
            <a:r>
              <a:rPr dirty="0"/>
              <a:t> </a:t>
            </a:r>
            <a:r>
              <a:rPr spc="-15" dirty="0"/>
              <a:t>or looked</a:t>
            </a:r>
            <a:r>
              <a:rPr spc="-170" dirty="0"/>
              <a:t> </a:t>
            </a:r>
            <a:r>
              <a:rPr spc="-15" dirty="0"/>
              <a:t>up.</a:t>
            </a:r>
            <a:r>
              <a:rPr spc="-175" dirty="0"/>
              <a:t> </a:t>
            </a:r>
            <a:r>
              <a:rPr spc="-25" dirty="0"/>
              <a:t>Thu</a:t>
            </a:r>
            <a:r>
              <a:rPr spc="-15" dirty="0"/>
              <a:t>s</a:t>
            </a:r>
            <a:r>
              <a:rPr spc="-160" dirty="0"/>
              <a:t> </a:t>
            </a:r>
            <a:r>
              <a:rPr spc="-10" dirty="0"/>
              <a:t>if</a:t>
            </a:r>
            <a:r>
              <a:rPr spc="-165" dirty="0"/>
              <a:t> </a:t>
            </a:r>
            <a:r>
              <a:rPr spc="-20" dirty="0"/>
              <a:t>we</a:t>
            </a:r>
            <a:r>
              <a:rPr spc="-170" dirty="0"/>
              <a:t> </a:t>
            </a:r>
            <a:r>
              <a:rPr spc="-20" dirty="0"/>
              <a:t>choose</a:t>
            </a:r>
            <a:r>
              <a:rPr spc="-165" dirty="0"/>
              <a:t> </a:t>
            </a:r>
            <a:r>
              <a:rPr spc="-15" dirty="0"/>
              <a:t>to use</a:t>
            </a:r>
            <a:r>
              <a:rPr spc="-5" dirty="0"/>
              <a:t> </a:t>
            </a:r>
            <a:r>
              <a:rPr spc="-15" dirty="0"/>
              <a:t>lower</a:t>
            </a:r>
            <a:r>
              <a:rPr dirty="0"/>
              <a:t> </a:t>
            </a:r>
            <a:r>
              <a:rPr spc="-15" dirty="0"/>
              <a:t>c</a:t>
            </a:r>
            <a:r>
              <a:rPr spc="-30" dirty="0"/>
              <a:t>a</a:t>
            </a:r>
            <a:r>
              <a:rPr spc="-15" dirty="0"/>
              <a:t>se</a:t>
            </a:r>
            <a:r>
              <a:rPr dirty="0"/>
              <a:t> </a:t>
            </a:r>
            <a:r>
              <a:rPr spc="-15" dirty="0"/>
              <a:t>uniformly,</a:t>
            </a:r>
            <a:r>
              <a:rPr spc="-20" dirty="0"/>
              <a:t> </a:t>
            </a:r>
            <a:r>
              <a:rPr spc="-15" dirty="0"/>
              <a:t>the identifiers</a:t>
            </a:r>
            <a:r>
              <a:rPr spc="5"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pc="-10" dirty="0"/>
              <a:t>,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pc="-10" dirty="0"/>
              <a:t>,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pc="-15" dirty="0"/>
              <a:t>are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20" dirty="0"/>
              <a:t>converted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5"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pc="-1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25" dirty="0"/>
              <a:t>purpose</a:t>
            </a:r>
            <a:r>
              <a:rPr spc="-15" dirty="0"/>
              <a:t>s</a:t>
            </a:r>
            <a:r>
              <a:rPr spc="1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15" dirty="0"/>
              <a:t>inser</a:t>
            </a:r>
            <a:r>
              <a:rPr spc="-5" dirty="0"/>
              <a:t>t</a:t>
            </a:r>
            <a:r>
              <a:rPr spc="-15" dirty="0"/>
              <a:t>ion</a:t>
            </a:r>
            <a:r>
              <a:rPr dirty="0"/>
              <a:t> </a:t>
            </a:r>
            <a:r>
              <a:rPr spc="-20" dirty="0"/>
              <a:t>or</a:t>
            </a:r>
            <a:r>
              <a:rPr spc="-15" dirty="0"/>
              <a:t> loo</a:t>
            </a:r>
            <a:r>
              <a:rPr spc="-25" dirty="0"/>
              <a:t>k</a:t>
            </a:r>
            <a:r>
              <a:rPr spc="-15" dirty="0"/>
              <a:t>up.</a:t>
            </a:r>
            <a:endParaRPr sz="2400" dirty="0">
              <a:latin typeface="Courier"/>
              <a:cs typeface="Courier"/>
            </a:endParaRPr>
          </a:p>
          <a:p>
            <a:pPr marL="374015" marR="304165">
              <a:lnSpc>
                <a:spcPts val="3000"/>
              </a:lnSpc>
              <a:spcBef>
                <a:spcPts val="940"/>
              </a:spcBef>
            </a:pPr>
            <a:r>
              <a:rPr spc="-20" dirty="0"/>
              <a:t>BUT,</a:t>
            </a:r>
            <a:r>
              <a:rPr spc="5" dirty="0"/>
              <a:t> </a:t>
            </a:r>
            <a:r>
              <a:rPr spc="-15" dirty="0"/>
              <a:t>inside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20" dirty="0"/>
              <a:t>symb</a:t>
            </a:r>
            <a:r>
              <a:rPr spc="-15" dirty="0"/>
              <a:t>o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table the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stored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the form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was</a:t>
            </a:r>
            <a:r>
              <a:rPr spc="-10" dirty="0"/>
              <a:t> </a:t>
            </a:r>
            <a:r>
              <a:rPr spc="-20" dirty="0"/>
              <a:t>declared</a:t>
            </a:r>
            <a:r>
              <a:rPr spc="5"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10" dirty="0"/>
              <a:t>t</a:t>
            </a:r>
            <a:r>
              <a:rPr spc="-30" dirty="0"/>
              <a:t>h</a:t>
            </a:r>
            <a:r>
              <a:rPr spc="-20" dirty="0"/>
              <a:t>at</a:t>
            </a:r>
            <a:r>
              <a:rPr spc="-25" dirty="0"/>
              <a:t> programmer</a:t>
            </a:r>
            <a:r>
              <a:rPr spc="-15" dirty="0"/>
              <a:t>s</a:t>
            </a:r>
            <a:r>
              <a:rPr spc="25" dirty="0"/>
              <a:t> </a:t>
            </a:r>
            <a:r>
              <a:rPr spc="-20" dirty="0"/>
              <a:t>see</a:t>
            </a:r>
            <a:r>
              <a:rPr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20" dirty="0"/>
              <a:t>form</a:t>
            </a:r>
            <a:r>
              <a:rPr dirty="0"/>
              <a:t> </a:t>
            </a:r>
            <a:r>
              <a:rPr spc="-15" dirty="0"/>
              <a:t>of identifier</a:t>
            </a:r>
            <a:r>
              <a:rPr spc="5"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20" dirty="0"/>
              <a:t>expect</a:t>
            </a:r>
            <a:r>
              <a:rPr dirty="0"/>
              <a:t> </a:t>
            </a:r>
            <a:r>
              <a:rPr spc="-15" dirty="0"/>
              <a:t>in listings,</a:t>
            </a:r>
            <a:r>
              <a:rPr dirty="0"/>
              <a:t> </a:t>
            </a:r>
            <a:r>
              <a:rPr spc="-15" dirty="0"/>
              <a:t>error</a:t>
            </a:r>
            <a:r>
              <a:rPr spc="-5" dirty="0"/>
              <a:t> </a:t>
            </a:r>
            <a:r>
              <a:rPr spc="-20" dirty="0"/>
              <a:t>messages, e</a:t>
            </a:r>
            <a:r>
              <a:rPr spc="-5" dirty="0"/>
              <a:t>t</a:t>
            </a:r>
            <a:r>
              <a:rPr spc="-15" dirty="0"/>
              <a:t>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0" dirty="0">
                <a:solidFill>
                  <a:srgbClr val="FF0000"/>
                </a:solidFill>
              </a:rPr>
              <a:t>How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ym</a:t>
            </a:r>
            <a:r>
              <a:rPr spc="-5" dirty="0">
                <a:solidFill>
                  <a:srgbClr val="FF0000"/>
                </a:solidFill>
              </a:rPr>
              <a:t>b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 </a:t>
            </a:r>
            <a:r>
              <a:rPr spc="-5" dirty="0">
                <a:solidFill>
                  <a:srgbClr val="FF0000"/>
                </a:solidFill>
              </a:rPr>
              <a:t>Implemented?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433695" cy="647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67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There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number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data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structure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ably be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5" dirty="0">
                <a:latin typeface="Lucida Sans"/>
                <a:cs typeface="Lucida Sans"/>
              </a:rPr>
              <a:t> table:</a:t>
            </a:r>
            <a:endParaRPr sz="28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rdere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</a:p>
          <a:p>
            <a:pPr marL="241300" marR="11430">
              <a:lnSpc>
                <a:spcPct val="90300"/>
              </a:lnSpc>
              <a:spcBef>
                <a:spcPts val="135"/>
              </a:spcBef>
            </a:pPr>
            <a:r>
              <a:rPr sz="2400" spc="-5" dirty="0">
                <a:latin typeface="Lucida Sans"/>
                <a:cs typeface="Lucida Sans"/>
              </a:rPr>
              <a:t>Sym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ol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stored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a</a:t>
            </a:r>
            <a:r>
              <a:rPr sz="2400" spc="-5" dirty="0">
                <a:latin typeface="Lucida Sans"/>
                <a:cs typeface="Lucida Sans"/>
              </a:rPr>
              <a:t> linke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list, </a:t>
            </a:r>
            <a:r>
              <a:rPr sz="2400" dirty="0">
                <a:latin typeface="Lucida Sans"/>
                <a:cs typeface="Lucida Sans"/>
              </a:rPr>
              <a:t>sorted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symbol’s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me.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slow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many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appea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scope.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arc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Tr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41300" marR="5080">
              <a:lnSpc>
                <a:spcPct val="90300"/>
              </a:lnSpc>
              <a:spcBef>
                <a:spcPts val="135"/>
              </a:spcBef>
            </a:pPr>
            <a:r>
              <a:rPr sz="2400" spc="-5" dirty="0">
                <a:latin typeface="Lucida Sans"/>
                <a:cs typeface="Lucida Sans"/>
              </a:rPr>
              <a:t>Looku</a:t>
            </a:r>
            <a:r>
              <a:rPr sz="2400" dirty="0">
                <a:latin typeface="Lucida Sans"/>
                <a:cs typeface="Lucida Sans"/>
              </a:rPr>
              <a:t>p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much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faster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linked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lists,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rebalancin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 </a:t>
            </a:r>
            <a:r>
              <a:rPr sz="2400" dirty="0">
                <a:latin typeface="Lucida Sans"/>
                <a:cs typeface="Lucida Sans"/>
              </a:rPr>
              <a:t>nee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(Entering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sorte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orde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tur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tree </a:t>
            </a:r>
            <a:r>
              <a:rPr sz="2400" dirty="0">
                <a:latin typeface="Lucida Sans"/>
                <a:cs typeface="Lucida Sans"/>
              </a:rPr>
              <a:t>into a lin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list.)</a:t>
            </a: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Table</a:t>
            </a:r>
            <a:r>
              <a:rPr sz="2400" spc="-15" dirty="0">
                <a:latin typeface="Lucida Sans"/>
                <a:cs typeface="Lucida Sans"/>
              </a:rPr>
              <a:t>s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685"/>
              </a:lnSpc>
            </a:pP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po</a:t>
            </a:r>
            <a:r>
              <a:rPr sz="2400" spc="-15" dirty="0">
                <a:latin typeface="Lucida Sans"/>
                <a:cs typeface="Lucida Sans"/>
              </a:rPr>
              <a:t>pu</a:t>
            </a:r>
            <a:r>
              <a:rPr sz="2400" dirty="0">
                <a:latin typeface="Lucida Sans"/>
                <a:cs typeface="Lucida Sans"/>
              </a:rPr>
              <a:t>lar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Imp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B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dirty="0">
                <a:solidFill>
                  <a:srgbClr val="FF0000"/>
                </a:solidFill>
              </a:rPr>
              <a:t>-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Symbo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414645" cy="668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5814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block</a:t>
            </a:r>
            <a:r>
              <a:rPr sz="2800" spc="-15" dirty="0">
                <a:latin typeface="Lucida Sans"/>
                <a:cs typeface="Lucida Sans"/>
              </a:rPr>
              <a:t> structured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need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efficiently</a:t>
            </a:r>
            <a:r>
              <a:rPr sz="2800" spc="-20" dirty="0">
                <a:latin typeface="Lucida Sans"/>
                <a:cs typeface="Lucida Sans"/>
              </a:rPr>
              <a:t> open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individual scopes,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limit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insertion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innerm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curren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This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done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one symb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ruc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ure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tag individual entries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5" dirty="0">
                <a:latin typeface="Lucida Sans"/>
                <a:cs typeface="Lucida Sans"/>
              </a:rPr>
              <a:t> number.”</a:t>
            </a:r>
            <a:endParaRPr sz="2800" dirty="0">
              <a:latin typeface="Lucida Sans"/>
              <a:cs typeface="Lucida Sans"/>
            </a:endParaRPr>
          </a:p>
          <a:p>
            <a:pPr marL="12700" marR="158115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is far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easier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(but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</a:t>
            </a:r>
            <a:r>
              <a:rPr sz="2800" spc="-15" dirty="0">
                <a:latin typeface="Lucida Sans"/>
                <a:cs typeface="Lucida Sans"/>
              </a:rPr>
              <a:t> wasteful 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space)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allocate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on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each</a:t>
            </a:r>
            <a:r>
              <a:rPr sz="2800" spc="-15" dirty="0">
                <a:latin typeface="Lucida Sans"/>
                <a:cs typeface="Lucida Sans"/>
              </a:rPr>
              <a:t> scope. </a:t>
            </a:r>
            <a:r>
              <a:rPr sz="2800" spc="-20" dirty="0">
                <a:latin typeface="Lucida Sans"/>
                <a:cs typeface="Lucida Sans"/>
              </a:rPr>
              <a:t>Open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stacked, </a:t>
            </a:r>
            <a:r>
              <a:rPr sz="2800" spc="-25" dirty="0">
                <a:latin typeface="Lucida Sans"/>
                <a:cs typeface="Lucida Sans"/>
              </a:rPr>
              <a:t>pushin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popping</a:t>
            </a:r>
            <a:r>
              <a:rPr sz="2800" spc="-15" dirty="0">
                <a:latin typeface="Lucida Sans"/>
                <a:cs typeface="Lucida Sans"/>
              </a:rPr>
              <a:t> tables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opened</a:t>
            </a:r>
            <a:r>
              <a:rPr sz="2800" spc="-15" dirty="0">
                <a:latin typeface="Lucida Sans"/>
                <a:cs typeface="Lucida Sans"/>
              </a:rPr>
              <a:t> 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closed.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07660" cy="468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careful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u</a:t>
            </a:r>
            <a:r>
              <a:rPr sz="2800" spc="-20" dirty="0">
                <a:latin typeface="Lucida Sans"/>
                <a:cs typeface="Lucida Sans"/>
              </a:rPr>
              <a:t>gh—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20" dirty="0">
                <a:latin typeface="Lucida Sans"/>
                <a:cs typeface="Lucida Sans"/>
              </a:rPr>
              <a:t>any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preprogramme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 implementations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don’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yo</a:t>
            </a:r>
            <a:r>
              <a:rPr sz="2800" spc="-20" dirty="0">
                <a:latin typeface="Lucida Sans"/>
                <a:cs typeface="Lucida Sans"/>
              </a:rPr>
              <a:t>u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peek”</a:t>
            </a:r>
            <a:r>
              <a:rPr sz="2800" spc="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entries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below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20" dirty="0">
                <a:latin typeface="Lucida Sans"/>
                <a:cs typeface="Lucida Sans"/>
              </a:rPr>
              <a:t>k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top.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necessary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lookup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entifier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</a:t>
            </a:r>
            <a:r>
              <a:rPr sz="2800" spc="-20" dirty="0">
                <a:latin typeface="Lucida Sans"/>
                <a:cs typeface="Lucida Sans"/>
              </a:rPr>
              <a:t> open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scopes.</a:t>
            </a:r>
            <a:endParaRPr sz="2800" dirty="0">
              <a:latin typeface="Lucida Sans"/>
              <a:cs typeface="Lucida Sans"/>
            </a:endParaRPr>
          </a:p>
          <a:p>
            <a:pPr marL="12700" marR="38100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suitable stack implementation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(with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peek</a:t>
            </a:r>
            <a:r>
              <a:rPr sz="2800" spc="-20" dirty="0">
                <a:latin typeface="Lucida Sans"/>
                <a:cs typeface="Lucida Sans"/>
              </a:rPr>
              <a:t> operation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isn’t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available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linked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will suffice.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Scanning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7" y="1677434"/>
            <a:ext cx="53479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68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sforms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 strea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stream.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86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sometim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80"/>
              </a:lnSpc>
            </a:pPr>
            <a:r>
              <a:rPr sz="2700" i="1" spc="-1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e</a:t>
            </a:r>
            <a:r>
              <a:rPr sz="2700" i="1" spc="-45" dirty="0">
                <a:latin typeface="Lucida Sans"/>
                <a:cs typeface="Lucida Sans"/>
              </a:rPr>
              <a:t>xica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alyz</a:t>
            </a:r>
            <a:r>
              <a:rPr sz="2700" i="1" spc="-7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</a:t>
            </a:r>
            <a:r>
              <a:rPr sz="2700" i="1" spc="60" dirty="0">
                <a:latin typeface="Lucida Sans"/>
                <a:cs typeface="Lucida Sans"/>
              </a:rPr>
              <a:t>e</a:t>
            </a:r>
            <a:r>
              <a:rPr sz="2700" i="1" spc="50" dirty="0">
                <a:latin typeface="Lucida Sans"/>
                <a:cs typeface="Lucida Sans"/>
              </a:rPr>
              <a:t>x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40" dirty="0">
                <a:latin typeface="Lucida Sans"/>
                <a:cs typeface="Lucida Sans"/>
              </a:rPr>
              <a:t>r</a:t>
            </a:r>
            <a:r>
              <a:rPr sz="2700" i="1" spc="-35" dirty="0">
                <a:latin typeface="Lucida Sans"/>
                <a:cs typeface="Lucida Sans"/>
              </a:rPr>
              <a:t>.</a:t>
            </a:r>
            <a:endParaRPr sz="2700" dirty="0">
              <a:latin typeface="Lucida Sans"/>
              <a:cs typeface="Lucida Sans"/>
            </a:endParaRPr>
          </a:p>
          <a:p>
            <a:pPr marL="12700" marR="294640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formal notati</a:t>
            </a:r>
            <a:r>
              <a:rPr sz="2600" spc="-4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700" i="1" spc="-114" dirty="0">
                <a:latin typeface="Lucida Sans"/>
                <a:cs typeface="Lucida Sans"/>
              </a:rPr>
              <a:t>regular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expressions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y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preci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endParaRPr sz="2600" dirty="0">
              <a:latin typeface="Lucida Sans"/>
              <a:cs typeface="Lucida Sans"/>
            </a:endParaRPr>
          </a:p>
          <a:p>
            <a:pPr marL="12700" marR="50990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er?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very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cture?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200"/>
              </a:lnSpc>
              <a:spcBef>
                <a:spcPts val="780"/>
              </a:spcBef>
              <a:tabLst>
                <a:tab pos="4149725" algn="l"/>
              </a:tabLst>
            </a:pP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might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expect.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 quoted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 sequence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114" dirty="0">
                <a:latin typeface="Lucida Sans"/>
                <a:cs typeface="Lucida Sans"/>
              </a:rPr>
              <a:t>x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10" dirty="0">
                <a:latin typeface="Lucida Sans"/>
                <a:cs typeface="Lucida Sans"/>
              </a:rPr>
              <a:t>p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quote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(which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caped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5" dirty="0">
                <a:latin typeface="Lucida Sans"/>
                <a:cs typeface="Lucida Sans"/>
              </a:rPr>
              <a:t> 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23535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newlin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3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appear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string?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escaped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backslash.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50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75" y="2108765"/>
            <a:ext cx="5415915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1306195" algn="l"/>
              </a:tabLst>
            </a:pPr>
            <a:r>
              <a:rPr sz="2600" spc="-15" dirty="0">
                <a:latin typeface="Lucida Sans"/>
                <a:cs typeface="Lucida Sans"/>
              </a:rPr>
              <a:t>C,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escaped newlines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Pascal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forbids them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entirely.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forbids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all </a:t>
            </a:r>
            <a:r>
              <a:rPr sz="2600" spc="-10" dirty="0">
                <a:latin typeface="Lucida Sans"/>
                <a:cs typeface="Lucida Sans"/>
              </a:rPr>
              <a:t>unprintabl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90600" y="1600200"/>
            <a:ext cx="5775878" cy="6990080"/>
          </a:xfrm>
          <a:prstGeom prst="rect">
            <a:avLst/>
          </a:prstGeom>
        </p:spPr>
        <p:txBody>
          <a:bodyPr vert="horz" wrap="square" lIns="0" tIns="1916005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z="2600" spc="-15" dirty="0"/>
              <a:t>Are</a:t>
            </a:r>
            <a:r>
              <a:rPr sz="2600" spc="-5" dirty="0"/>
              <a:t> </a:t>
            </a:r>
            <a:r>
              <a:rPr sz="2600" spc="-15" dirty="0"/>
              <a:t>null</a:t>
            </a:r>
            <a:r>
              <a:rPr sz="2600" spc="-5" dirty="0"/>
              <a:t> </a:t>
            </a:r>
            <a:r>
              <a:rPr sz="2600" spc="-15" dirty="0"/>
              <a:t>strin</a:t>
            </a:r>
            <a:r>
              <a:rPr sz="2600" spc="-5" dirty="0"/>
              <a:t>g</a:t>
            </a:r>
            <a:r>
              <a:rPr sz="2600" spc="-15" dirty="0"/>
              <a:t>s</a:t>
            </a:r>
            <a:r>
              <a:rPr sz="2600" dirty="0"/>
              <a:t> </a:t>
            </a:r>
            <a:r>
              <a:rPr sz="2600" spc="-15" dirty="0"/>
              <a:t>(zero-</a:t>
            </a:r>
            <a:r>
              <a:rPr sz="2600" spc="-165" dirty="0"/>
              <a:t> </a:t>
            </a:r>
            <a:r>
              <a:rPr sz="2600" spc="-15" dirty="0"/>
              <a:t>length) allowed?</a:t>
            </a:r>
            <a:r>
              <a:rPr sz="2600" spc="5" dirty="0"/>
              <a:t> </a:t>
            </a:r>
            <a:r>
              <a:rPr sz="2600" spc="-15" dirty="0"/>
              <a:t>In</a:t>
            </a:r>
            <a:r>
              <a:rPr sz="2600" spc="5" dirty="0"/>
              <a:t> </a:t>
            </a:r>
            <a:r>
              <a:rPr sz="2600" spc="-15" dirty="0"/>
              <a:t>C,</a:t>
            </a:r>
            <a:r>
              <a:rPr sz="2600" spc="-5" dirty="0"/>
              <a:t> </a:t>
            </a:r>
            <a:r>
              <a:rPr sz="2600" spc="-20" dirty="0"/>
              <a:t>C+</a:t>
            </a:r>
            <a:r>
              <a:rPr sz="2600" spc="-400" dirty="0"/>
              <a:t> </a:t>
            </a:r>
            <a:r>
              <a:rPr sz="2600" spc="-20" dirty="0"/>
              <a:t>+</a:t>
            </a:r>
            <a:r>
              <a:rPr sz="2600" spc="-400" dirty="0"/>
              <a:t> 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15" dirty="0"/>
              <a:t>Java</a:t>
            </a:r>
            <a:r>
              <a:rPr sz="2600" spc="-5" dirty="0"/>
              <a:t> </a:t>
            </a:r>
            <a:r>
              <a:rPr sz="2600" spc="-20" dirty="0"/>
              <a:t>and</a:t>
            </a:r>
            <a:r>
              <a:rPr sz="2600" spc="-5" dirty="0"/>
              <a:t> </a:t>
            </a:r>
            <a:r>
              <a:rPr sz="2600" spc="-20" dirty="0"/>
              <a:t>Ada</a:t>
            </a:r>
            <a:r>
              <a:rPr sz="2600" spc="-15" dirty="0"/>
              <a:t> they</a:t>
            </a:r>
            <a:r>
              <a:rPr sz="2600" spc="-10" dirty="0"/>
              <a:t> </a:t>
            </a:r>
            <a:r>
              <a:rPr sz="2600" spc="-15" dirty="0"/>
              <a:t>are,</a:t>
            </a:r>
            <a:r>
              <a:rPr sz="2600" spc="-10" dirty="0"/>
              <a:t> </a:t>
            </a:r>
            <a:r>
              <a:rPr sz="2600" spc="-15" dirty="0"/>
              <a:t>but</a:t>
            </a:r>
            <a:r>
              <a:rPr sz="2600" spc="-5" dirty="0"/>
              <a:t> </a:t>
            </a:r>
            <a:r>
              <a:rPr sz="2600" spc="-15" dirty="0"/>
              <a:t>Pascal</a:t>
            </a:r>
            <a:r>
              <a:rPr sz="2600" spc="-20" dirty="0"/>
              <a:t> </a:t>
            </a:r>
            <a:r>
              <a:rPr sz="2600" spc="-15" dirty="0"/>
              <a:t>forbids</a:t>
            </a:r>
            <a:r>
              <a:rPr sz="2600" spc="-20" dirty="0"/>
              <a:t> </a:t>
            </a:r>
            <a:r>
              <a:rPr sz="2600" spc="-15" dirty="0"/>
              <a:t>them.</a:t>
            </a:r>
            <a:endParaRPr sz="2600" dirty="0"/>
          </a:p>
          <a:p>
            <a:pPr marL="372745" marR="672465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(In</a:t>
            </a:r>
            <a:r>
              <a:rPr sz="2600" spc="5" dirty="0"/>
              <a:t> </a:t>
            </a:r>
            <a:r>
              <a:rPr sz="2600" spc="-15" dirty="0"/>
              <a:t>Pascal</a:t>
            </a:r>
            <a:r>
              <a:rPr sz="2600" spc="-5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string</a:t>
            </a:r>
            <a:r>
              <a:rPr sz="2600" spc="-5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packed array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c</a:t>
            </a:r>
            <a:r>
              <a:rPr sz="2600" spc="-10" dirty="0"/>
              <a:t>h</a:t>
            </a:r>
            <a:r>
              <a:rPr sz="2600" spc="-15" dirty="0"/>
              <a:t>aracters,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spc="-10" dirty="0"/>
              <a:t>n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zero len</a:t>
            </a:r>
            <a:r>
              <a:rPr sz="2600" spc="-5" dirty="0"/>
              <a:t>g</a:t>
            </a:r>
            <a:r>
              <a:rPr sz="2600" spc="-15" dirty="0"/>
              <a:t>th</a:t>
            </a:r>
            <a:r>
              <a:rPr sz="2600" spc="5" dirty="0"/>
              <a:t> </a:t>
            </a:r>
            <a:r>
              <a:rPr sz="2600" spc="-20" dirty="0"/>
              <a:t>array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20" dirty="0"/>
              <a:t>ar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600" spc="-15" dirty="0"/>
              <a:t>disallowe</a:t>
            </a:r>
            <a:r>
              <a:rPr sz="2600" spc="-5" dirty="0"/>
              <a:t>d</a:t>
            </a:r>
            <a:r>
              <a:rPr sz="2600" spc="-10" dirty="0"/>
              <a:t>.)</a:t>
            </a:r>
            <a:endParaRPr sz="2600" dirty="0"/>
          </a:p>
          <a:p>
            <a:pPr marL="372745" marR="5715">
              <a:lnSpc>
                <a:spcPts val="2700"/>
              </a:lnSpc>
              <a:spcBef>
                <a:spcPts val="805"/>
              </a:spcBef>
            </a:pPr>
            <a:r>
              <a:rPr sz="2600" spc="-20" dirty="0"/>
              <a:t>A </a:t>
            </a:r>
            <a:r>
              <a:rPr sz="2600" spc="-15" dirty="0"/>
              <a:t>precise</a:t>
            </a:r>
            <a:r>
              <a:rPr sz="2600" spc="10" dirty="0"/>
              <a:t> </a:t>
            </a:r>
            <a:r>
              <a:rPr sz="2600" spc="-15" dirty="0"/>
              <a:t>definition</a:t>
            </a:r>
            <a:r>
              <a:rPr sz="2600" spc="20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tokens</a:t>
            </a:r>
            <a:r>
              <a:rPr sz="2600" dirty="0"/>
              <a:t> </a:t>
            </a:r>
            <a:r>
              <a:rPr sz="2600" spc="-15" dirty="0"/>
              <a:t>can</a:t>
            </a:r>
            <a:r>
              <a:rPr sz="2600" spc="-10" dirty="0"/>
              <a:t> </a:t>
            </a:r>
            <a:r>
              <a:rPr sz="2600" spc="-20" dirty="0"/>
              <a:t>e</a:t>
            </a:r>
            <a:r>
              <a:rPr sz="2600" spc="-10" dirty="0"/>
              <a:t>n</a:t>
            </a:r>
            <a:r>
              <a:rPr sz="2600" spc="-20" dirty="0"/>
              <a:t>s</a:t>
            </a:r>
            <a:r>
              <a:rPr sz="2600" spc="-10" dirty="0"/>
              <a:t>u</a:t>
            </a:r>
            <a:r>
              <a:rPr sz="2600" spc="-20" dirty="0"/>
              <a:t>r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600" spc="-15" dirty="0"/>
              <a:t>t</a:t>
            </a:r>
            <a:r>
              <a:rPr sz="2600" spc="-10" dirty="0"/>
              <a:t>h</a:t>
            </a:r>
            <a:r>
              <a:rPr sz="2600" spc="-20" dirty="0"/>
              <a:t>a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5" dirty="0"/>
              <a:t>l</a:t>
            </a:r>
            <a:r>
              <a:rPr sz="2600" spc="-10" dirty="0"/>
              <a:t>e</a:t>
            </a:r>
            <a:r>
              <a:rPr sz="2600" spc="-20" dirty="0"/>
              <a:t>xic</a:t>
            </a:r>
            <a:r>
              <a:rPr sz="2600" spc="-10" dirty="0"/>
              <a:t>al</a:t>
            </a:r>
            <a:r>
              <a:rPr sz="2600" spc="-5" dirty="0"/>
              <a:t> </a:t>
            </a:r>
            <a:r>
              <a:rPr sz="2600" spc="-20" dirty="0"/>
              <a:t>r</a:t>
            </a:r>
            <a:r>
              <a:rPr sz="2600" spc="-10" dirty="0"/>
              <a:t>u</a:t>
            </a:r>
            <a:r>
              <a:rPr sz="2600" spc="-15" dirty="0"/>
              <a:t>l</a:t>
            </a:r>
            <a:r>
              <a:rPr sz="2600" spc="-10" dirty="0"/>
              <a:t>e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10" dirty="0"/>
              <a:t>a</a:t>
            </a:r>
            <a:r>
              <a:rPr sz="2600" spc="-25" dirty="0"/>
              <a:t>r</a:t>
            </a:r>
            <a:r>
              <a:rPr sz="2600" spc="-15" dirty="0"/>
              <a:t>e c</a:t>
            </a:r>
            <a:r>
              <a:rPr sz="2600" spc="-20" dirty="0"/>
              <a:t>l</a:t>
            </a:r>
            <a:r>
              <a:rPr sz="2600" spc="-15" dirty="0"/>
              <a:t>early</a:t>
            </a:r>
            <a:r>
              <a:rPr sz="2600" spc="-5" dirty="0"/>
              <a:t> </a:t>
            </a:r>
            <a:r>
              <a:rPr sz="2600" spc="-15" dirty="0"/>
              <a:t>stated </a:t>
            </a:r>
            <a:r>
              <a:rPr sz="2600" spc="-20" dirty="0"/>
              <a:t>and</a:t>
            </a:r>
            <a:r>
              <a:rPr sz="2600" spc="-5" dirty="0"/>
              <a:t> </a:t>
            </a:r>
            <a:r>
              <a:rPr sz="2600" spc="-15" dirty="0"/>
              <a:t>properly e</a:t>
            </a:r>
            <a:r>
              <a:rPr sz="2600" spc="-10" dirty="0"/>
              <a:t>n</a:t>
            </a:r>
            <a:r>
              <a:rPr sz="2600" spc="-15" dirty="0"/>
              <a:t>forced.</a:t>
            </a:r>
            <a:endParaRPr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31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3000"/>
              </a:lnSpc>
            </a:pPr>
            <a:r>
              <a:rPr sz="2800" spc="-25" dirty="0"/>
              <a:t>Regula</a:t>
            </a:r>
            <a:r>
              <a:rPr sz="2800" spc="-15" dirty="0"/>
              <a:t>r</a:t>
            </a:r>
            <a:r>
              <a:rPr sz="2800" spc="15" dirty="0"/>
              <a:t> </a:t>
            </a:r>
            <a:r>
              <a:rPr sz="2800" spc="-15" dirty="0"/>
              <a:t>expressions</a:t>
            </a:r>
            <a:r>
              <a:rPr sz="2800" spc="10" dirty="0"/>
              <a:t> </a:t>
            </a:r>
            <a:r>
              <a:rPr sz="2800" spc="-15" dirty="0"/>
              <a:t>specify simple</a:t>
            </a:r>
            <a:r>
              <a:rPr sz="2800" spc="-200" dirty="0"/>
              <a:t> </a:t>
            </a:r>
            <a:r>
              <a:rPr sz="2800" spc="-15" dirty="0"/>
              <a:t>(possibly</a:t>
            </a:r>
            <a:r>
              <a:rPr sz="2800" spc="-185" dirty="0"/>
              <a:t> </a:t>
            </a:r>
            <a:r>
              <a:rPr sz="2800" spc="-15" dirty="0"/>
              <a:t>infinite)</a:t>
            </a:r>
            <a:r>
              <a:rPr sz="2800" spc="-185" dirty="0"/>
              <a:t> </a:t>
            </a:r>
            <a:r>
              <a:rPr sz="2800" spc="-15" dirty="0"/>
              <a:t>sets</a:t>
            </a:r>
            <a:r>
              <a:rPr sz="2800" spc="-195" dirty="0"/>
              <a:t> </a:t>
            </a:r>
            <a:r>
              <a:rPr sz="2800" spc="-20" dirty="0"/>
              <a:t>of</a:t>
            </a:r>
            <a:r>
              <a:rPr sz="2800" spc="-15" dirty="0"/>
              <a:t> strings.</a:t>
            </a:r>
            <a:r>
              <a:rPr sz="2800" spc="-10" dirty="0"/>
              <a:t> </a:t>
            </a:r>
            <a:r>
              <a:rPr sz="2800" spc="-15" dirty="0"/>
              <a:t>Regular</a:t>
            </a:r>
            <a:r>
              <a:rPr sz="2800" spc="5" dirty="0"/>
              <a:t> </a:t>
            </a:r>
            <a:r>
              <a:rPr sz="2800" spc="-15" dirty="0"/>
              <a:t>expressions routinely</a:t>
            </a:r>
            <a:r>
              <a:rPr sz="2800" spc="10" dirty="0"/>
              <a:t> </a:t>
            </a:r>
            <a:r>
              <a:rPr sz="2800" spc="-15" dirty="0"/>
              <a:t>specify</a:t>
            </a:r>
            <a:r>
              <a:rPr sz="2800" spc="-5" dirty="0"/>
              <a:t> </a:t>
            </a:r>
            <a:r>
              <a:rPr sz="2800" spc="-15" dirty="0"/>
              <a:t>the</a:t>
            </a:r>
            <a:r>
              <a:rPr sz="2800" spc="5" dirty="0"/>
              <a:t> </a:t>
            </a:r>
            <a:r>
              <a:rPr sz="2800" spc="-20" dirty="0"/>
              <a:t>tokens</a:t>
            </a:r>
            <a:r>
              <a:rPr sz="2800" spc="-15" dirty="0"/>
              <a:t> used in</a:t>
            </a:r>
            <a:r>
              <a:rPr sz="2800" dirty="0"/>
              <a:t> </a:t>
            </a:r>
            <a:r>
              <a:rPr sz="2800" spc="-20" dirty="0"/>
              <a:t>programming</a:t>
            </a:r>
            <a:r>
              <a:rPr sz="2800" spc="-15" dirty="0"/>
              <a:t> languages.</a:t>
            </a:r>
            <a:endParaRPr sz="2800" dirty="0"/>
          </a:p>
          <a:p>
            <a:pPr marL="372745">
              <a:lnSpc>
                <a:spcPts val="3105"/>
              </a:lnSpc>
              <a:spcBef>
                <a:spcPts val="500"/>
              </a:spcBef>
            </a:pPr>
            <a:r>
              <a:rPr sz="2800" spc="-15" dirty="0"/>
              <a:t>Regular</a:t>
            </a:r>
            <a:r>
              <a:rPr sz="2800" spc="-155" dirty="0"/>
              <a:t> </a:t>
            </a:r>
            <a:r>
              <a:rPr sz="2800" spc="-15" dirty="0"/>
              <a:t>expressions</a:t>
            </a:r>
            <a:r>
              <a:rPr sz="2800" spc="-160" dirty="0"/>
              <a:t> </a:t>
            </a:r>
            <a:r>
              <a:rPr sz="2800" spc="-20" dirty="0"/>
              <a:t>can</a:t>
            </a:r>
            <a:r>
              <a:rPr sz="2800" spc="-165" dirty="0"/>
              <a:t> </a:t>
            </a:r>
            <a:r>
              <a:rPr sz="2800" spc="-20" dirty="0"/>
              <a:t>drive</a:t>
            </a:r>
            <a:r>
              <a:rPr sz="2800" spc="-160" dirty="0"/>
              <a:t> </a:t>
            </a:r>
            <a:r>
              <a:rPr sz="2800" spc="-20" dirty="0"/>
              <a:t>a</a:t>
            </a:r>
            <a:endParaRPr sz="2800" dirty="0"/>
          </a:p>
          <a:p>
            <a:pPr marL="372745">
              <a:lnSpc>
                <a:spcPts val="3285"/>
              </a:lnSpc>
            </a:pPr>
            <a:r>
              <a:rPr sz="2950" i="1" spc="-114" dirty="0">
                <a:latin typeface="Lucida Sans"/>
                <a:cs typeface="Lucida Sans"/>
              </a:rPr>
              <a:t>scanner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55" dirty="0">
                <a:latin typeface="Lucida Sans"/>
                <a:cs typeface="Lucida Sans"/>
              </a:rPr>
              <a:t>gen</a:t>
            </a:r>
            <a:r>
              <a:rPr sz="2950" i="1" spc="-65" dirty="0">
                <a:latin typeface="Lucida Sans"/>
                <a:cs typeface="Lucida Sans"/>
              </a:rPr>
              <a:t>e</a:t>
            </a:r>
            <a:r>
              <a:rPr sz="2950" i="1" spc="-180" dirty="0">
                <a:latin typeface="Lucida Sans"/>
                <a:cs typeface="Lucida Sans"/>
              </a:rPr>
              <a:t>rato</a:t>
            </a:r>
            <a:r>
              <a:rPr sz="2950" i="1" spc="-160" dirty="0">
                <a:latin typeface="Lucida Sans"/>
                <a:cs typeface="Lucida Sans"/>
              </a:rPr>
              <a:t>r</a:t>
            </a:r>
            <a:r>
              <a:rPr sz="2800" spc="-10" dirty="0"/>
              <a:t>.</a:t>
            </a:r>
            <a:endParaRPr sz="2800" dirty="0">
              <a:latin typeface="Lucida Sans"/>
              <a:cs typeface="Lucida Sans"/>
            </a:endParaRPr>
          </a:p>
          <a:p>
            <a:pPr marL="372745" marR="56515">
              <a:lnSpc>
                <a:spcPts val="3000"/>
              </a:lnSpc>
              <a:spcBef>
                <a:spcPts val="910"/>
              </a:spcBef>
            </a:pPr>
            <a:r>
              <a:rPr sz="2800" spc="-25" dirty="0"/>
              <a:t>Regula</a:t>
            </a:r>
            <a:r>
              <a:rPr sz="2800" spc="-15" dirty="0"/>
              <a:t>r</a:t>
            </a:r>
            <a:r>
              <a:rPr sz="2800" spc="15" dirty="0"/>
              <a:t> </a:t>
            </a:r>
            <a:r>
              <a:rPr sz="2800" spc="-15" dirty="0"/>
              <a:t>expressions</a:t>
            </a:r>
            <a:r>
              <a:rPr sz="2800" spc="10" dirty="0"/>
              <a:t> </a:t>
            </a:r>
            <a:r>
              <a:rPr sz="2800" spc="-15" dirty="0"/>
              <a:t>are</a:t>
            </a:r>
            <a:r>
              <a:rPr sz="2800" spc="5" dirty="0"/>
              <a:t> </a:t>
            </a:r>
            <a:r>
              <a:rPr sz="2800" spc="-15" dirty="0"/>
              <a:t>widely used in</a:t>
            </a:r>
            <a:r>
              <a:rPr sz="2800" dirty="0"/>
              <a:t> </a:t>
            </a:r>
            <a:r>
              <a:rPr sz="2800" spc="-20" dirty="0"/>
              <a:t>computer</a:t>
            </a:r>
            <a:r>
              <a:rPr sz="2800" spc="5" dirty="0"/>
              <a:t> </a:t>
            </a:r>
            <a:r>
              <a:rPr sz="2800" spc="-15" dirty="0"/>
              <a:t>utilities:</a:t>
            </a:r>
            <a:endParaRPr sz="2800" dirty="0"/>
          </a:p>
          <a:p>
            <a:pPr marL="601345" marR="331470" indent="-228600">
              <a:lnSpc>
                <a:spcPct val="90100"/>
              </a:lnSpc>
              <a:spcBef>
                <a:spcPts val="830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pc="-5" dirty="0" smtClean="0"/>
              <a:t>Th</a:t>
            </a:r>
            <a:r>
              <a:rPr dirty="0" smtClean="0"/>
              <a:t>e</a:t>
            </a:r>
            <a:r>
              <a:rPr spc="-5" dirty="0" smtClean="0"/>
              <a:t> </a:t>
            </a:r>
            <a:r>
              <a:rPr dirty="0"/>
              <a:t>Unix</a:t>
            </a:r>
            <a:r>
              <a:rPr spc="-5" dirty="0"/>
              <a:t> </a:t>
            </a:r>
            <a:r>
              <a:rPr dirty="0"/>
              <a:t>utility</a:t>
            </a:r>
            <a:r>
              <a:rPr spc="-20" dirty="0"/>
              <a:t> </a:t>
            </a:r>
            <a:r>
              <a:rPr sz="2500" i="1" spc="-35" dirty="0">
                <a:latin typeface="Lucida Sans"/>
                <a:cs typeface="Lucida Sans"/>
              </a:rPr>
              <a:t>g</a:t>
            </a:r>
            <a:r>
              <a:rPr sz="2500" i="1" spc="-225" dirty="0">
                <a:latin typeface="Lucida Sans"/>
                <a:cs typeface="Lucida Sans"/>
              </a:rPr>
              <a:t>r</a:t>
            </a:r>
            <a:r>
              <a:rPr sz="2500" i="1" spc="5" dirty="0">
                <a:latin typeface="Lucida Sans"/>
                <a:cs typeface="Lucida Sans"/>
              </a:rPr>
              <a:t>e</a:t>
            </a:r>
            <a:r>
              <a:rPr sz="2500" i="1" spc="-20" dirty="0">
                <a:latin typeface="Lucida Sans"/>
                <a:cs typeface="Lucida Sans"/>
              </a:rPr>
              <a:t>p</a:t>
            </a:r>
            <a:r>
              <a:rPr sz="2500" i="1" spc="-25" dirty="0">
                <a:latin typeface="Lucida Sans"/>
                <a:cs typeface="Lucida Sans"/>
              </a:rPr>
              <a:t> </a:t>
            </a:r>
            <a:r>
              <a:rPr spc="-25" dirty="0"/>
              <a:t>us</a:t>
            </a:r>
            <a:r>
              <a:rPr spc="5" dirty="0"/>
              <a:t>e</a:t>
            </a:r>
            <a:r>
              <a:rPr spc="-15" dirty="0"/>
              <a:t>s</a:t>
            </a:r>
            <a:r>
              <a:rPr spc="-10" dirty="0"/>
              <a:t> r</a:t>
            </a:r>
            <a:r>
              <a:rPr spc="5" dirty="0"/>
              <a:t>e</a:t>
            </a:r>
            <a:r>
              <a:rPr spc="-25" dirty="0"/>
              <a:t>g</a:t>
            </a:r>
            <a:r>
              <a:rPr spc="-5" dirty="0"/>
              <a:t>u</a:t>
            </a:r>
            <a:r>
              <a:rPr spc="-10" dirty="0"/>
              <a:t>l</a:t>
            </a:r>
            <a:r>
              <a:rPr spc="5" dirty="0"/>
              <a:t>a</a:t>
            </a:r>
            <a:r>
              <a:rPr dirty="0"/>
              <a:t>r </a:t>
            </a:r>
            <a:r>
              <a:rPr spc="-5" dirty="0"/>
              <a:t>expression</a:t>
            </a:r>
            <a:r>
              <a:rPr dirty="0"/>
              <a:t>s </a:t>
            </a:r>
            <a:r>
              <a:rPr spc="-5" dirty="0"/>
              <a:t>t</a:t>
            </a:r>
            <a:r>
              <a:rPr dirty="0"/>
              <a:t>o</a:t>
            </a:r>
            <a:r>
              <a:rPr spc="-5" dirty="0"/>
              <a:t> defin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search </a:t>
            </a:r>
            <a:r>
              <a:rPr spc="-5" dirty="0"/>
              <a:t>patte</a:t>
            </a:r>
            <a:r>
              <a:rPr spc="-10" dirty="0"/>
              <a:t>r</a:t>
            </a:r>
            <a:r>
              <a:rPr spc="-15" dirty="0"/>
              <a:t>ns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dirty="0"/>
              <a:t>files.</a:t>
            </a:r>
            <a:endParaRPr sz="2500" dirty="0">
              <a:latin typeface="Lucida Sans"/>
              <a:cs typeface="Lucida Sans"/>
            </a:endParaRPr>
          </a:p>
          <a:p>
            <a:pPr marL="601345" marR="991235" indent="-228600">
              <a:lnSpc>
                <a:spcPct val="90200"/>
              </a:lnSpc>
              <a:spcBef>
                <a:spcPts val="905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pc="-10" dirty="0" smtClean="0"/>
              <a:t>Unix</a:t>
            </a:r>
            <a:r>
              <a:rPr spc="-5" dirty="0" smtClean="0"/>
              <a:t> </a:t>
            </a:r>
            <a:r>
              <a:rPr spc="-15" dirty="0"/>
              <a:t>shells</a:t>
            </a:r>
            <a:r>
              <a:rPr spc="-10" dirty="0"/>
              <a:t> </a:t>
            </a:r>
            <a:r>
              <a:rPr spc="-5" dirty="0"/>
              <a:t>allo</a:t>
            </a:r>
            <a:r>
              <a:rPr dirty="0"/>
              <a:t>w </a:t>
            </a:r>
            <a:r>
              <a:rPr spc="-5" dirty="0"/>
              <a:t>regular expression</a:t>
            </a:r>
            <a:r>
              <a:rPr dirty="0"/>
              <a:t>s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dirty="0"/>
              <a:t>file</a:t>
            </a:r>
            <a:r>
              <a:rPr spc="-10" dirty="0"/>
              <a:t> </a:t>
            </a:r>
            <a:r>
              <a:rPr spc="-15" dirty="0"/>
              <a:t>lists</a:t>
            </a:r>
            <a:r>
              <a:rPr spc="-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a </a:t>
            </a:r>
            <a:r>
              <a:rPr spc="-5" dirty="0"/>
              <a:t>command.</a:t>
            </a:r>
            <a:endParaRPr sz="1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4958715" cy="209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Mos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editor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provid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context search</a:t>
            </a:r>
            <a:r>
              <a:rPr sz="2400" dirty="0">
                <a:latin typeface="Lucida Sans"/>
                <a:cs typeface="Lucida Sans"/>
              </a:rPr>
              <a:t>”</a:t>
            </a:r>
            <a:r>
              <a:rPr sz="2400" spc="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comman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specifies </a:t>
            </a:r>
            <a:r>
              <a:rPr sz="2400" spc="-5" dirty="0">
                <a:latin typeface="Lucida Sans"/>
                <a:cs typeface="Lucida Sans"/>
              </a:rPr>
              <a:t>desire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matches using</a:t>
            </a:r>
            <a:r>
              <a:rPr sz="2400" spc="-5" dirty="0">
                <a:latin typeface="Lucida Sans"/>
                <a:cs typeface="Lucida Sans"/>
              </a:rPr>
              <a:t> regular expressions.</a:t>
            </a:r>
            <a:endParaRPr sz="2400" dirty="0">
              <a:latin typeface="Lucida Sans"/>
              <a:cs typeface="Lucida Sans"/>
            </a:endParaRPr>
          </a:p>
          <a:p>
            <a:pPr marL="241300" marR="179705" indent="-228600">
              <a:lnSpc>
                <a:spcPts val="2600"/>
              </a:lnSpc>
              <a:spcBef>
                <a:spcPts val="940"/>
              </a:spcBef>
            </a:pPr>
            <a:r>
              <a:rPr sz="1600" b="1" spc="-10" dirty="0">
                <a:latin typeface="Courier"/>
                <a:cs typeface="Courier"/>
              </a:rPr>
              <a:t>•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Win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25" dirty="0">
                <a:latin typeface="Lucida Sans"/>
                <a:cs typeface="Lucida Sans"/>
              </a:rPr>
              <a:t>ow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Fin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utility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expressions.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3" y="1677434"/>
            <a:ext cx="5407025" cy="680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65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ing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regu</a:t>
            </a:r>
            <a:r>
              <a:rPr sz="2700" i="1" spc="-85" dirty="0">
                <a:latin typeface="Lucida Sans"/>
                <a:cs typeface="Lucida Sans"/>
              </a:rPr>
              <a:t>l</a:t>
            </a:r>
            <a:r>
              <a:rPr sz="2700" i="1" spc="-160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expre</a:t>
            </a:r>
            <a:r>
              <a:rPr sz="2700" i="1" spc="-5" dirty="0">
                <a:latin typeface="Lucida Sans"/>
                <a:cs typeface="Lucida Sans"/>
              </a:rPr>
              <a:t>s</a:t>
            </a:r>
            <a:r>
              <a:rPr sz="2700" i="1" spc="-15" dirty="0">
                <a:latin typeface="Lucida Sans"/>
                <a:cs typeface="Lucida Sans"/>
              </a:rPr>
              <a:t>sions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regu</a:t>
            </a:r>
            <a:r>
              <a:rPr sz="2700" i="1" spc="-85" dirty="0">
                <a:latin typeface="Lucida Sans"/>
                <a:cs typeface="Lucida Sans"/>
              </a:rPr>
              <a:t>l</a:t>
            </a:r>
            <a:r>
              <a:rPr sz="2700" i="1" spc="-160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sets.</a:t>
            </a:r>
            <a:endParaRPr sz="2700" dirty="0">
              <a:latin typeface="Lucida Sans"/>
              <a:cs typeface="Lucida Sans"/>
            </a:endParaRPr>
          </a:p>
          <a:p>
            <a:pPr marL="12700" marR="3619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 expression.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Particular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e</a:t>
            </a:r>
            <a:r>
              <a:rPr sz="2700" i="1" spc="-5" dirty="0">
                <a:latin typeface="Lucida Sans"/>
                <a:cs typeface="Lucida Sans"/>
              </a:rPr>
              <a:t>xe</a:t>
            </a:r>
            <a:r>
              <a:rPr sz="2700" i="1" spc="15" dirty="0">
                <a:latin typeface="Lucida Sans"/>
                <a:cs typeface="Lucida Sans"/>
              </a:rPr>
              <a:t>m</a:t>
            </a:r>
            <a:r>
              <a:rPr sz="2700" i="1" dirty="0">
                <a:latin typeface="Lucida Sans"/>
                <a:cs typeface="Lucida Sans"/>
              </a:rPr>
              <a:t>e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35" dirty="0">
                <a:latin typeface="Lucida Sans"/>
                <a:cs typeface="Lucida Sans"/>
              </a:rPr>
              <a:t>,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simply call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85" dirty="0">
                <a:latin typeface="Lucida Sans"/>
                <a:cs typeface="Lucida Sans"/>
              </a:rPr>
              <a:t>st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30" dirty="0">
                <a:latin typeface="Lucida Sans"/>
                <a:cs typeface="Lucida Sans"/>
              </a:rPr>
              <a:t>nce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call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abc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gula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valid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 tokens.</a:t>
            </a:r>
            <a:endParaRPr sz="2600" dirty="0">
              <a:latin typeface="Lucida Sans"/>
              <a:cs typeface="Lucida Sans"/>
            </a:endParaRPr>
          </a:p>
          <a:p>
            <a:pPr marL="12700" marR="2686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Regu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pressi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set,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135" dirty="0">
                <a:latin typeface="Lucida Sans"/>
                <a:cs typeface="Lucida Sans"/>
              </a:rPr>
              <a:t>v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b</a:t>
            </a:r>
            <a:r>
              <a:rPr sz="2700" i="1" spc="-85" dirty="0">
                <a:latin typeface="Lucida Sans"/>
                <a:cs typeface="Lucida Sans"/>
              </a:rPr>
              <a:t>u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(denoted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-10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9090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vocabulary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normall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Today,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S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40" dirty="0">
                <a:latin typeface="Lucida Sans"/>
                <a:cs typeface="Lucida Sans"/>
              </a:rPr>
              <a:t>II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-10" dirty="0">
                <a:latin typeface="Lucida Sans"/>
                <a:cs typeface="Lucida Sans"/>
              </a:rPr>
              <a:t> 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128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widely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12700" rIns="0" bIns="0" rtlCol="0">
            <a:spAutoFit/>
          </a:bodyPr>
          <a:lstStyle/>
          <a:p>
            <a:pPr marL="372745" marR="339090">
              <a:lnSpc>
                <a:spcPts val="2700"/>
              </a:lnSpc>
            </a:pPr>
            <a:r>
              <a:rPr sz="2600" spc="-20" dirty="0"/>
              <a:t>Jav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20" dirty="0"/>
              <a:t>u</a:t>
            </a:r>
            <a:r>
              <a:rPr sz="2600" spc="-5" dirty="0"/>
              <a:t>s</a:t>
            </a:r>
            <a:r>
              <a:rPr sz="2600" spc="-20" dirty="0"/>
              <a:t>e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15" dirty="0"/>
              <a:t>t</a:t>
            </a:r>
            <a:r>
              <a:rPr sz="2600" spc="-10" dirty="0"/>
              <a:t>h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700" i="1" spc="-30" dirty="0">
                <a:latin typeface="Lucida Sans"/>
                <a:cs typeface="Lucida Sans"/>
              </a:rPr>
              <a:t>Unicode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/>
              <a:t>cha</a:t>
            </a:r>
            <a:r>
              <a:rPr sz="2600" spc="-20" dirty="0"/>
              <a:t>r</a:t>
            </a:r>
            <a:r>
              <a:rPr sz="2600" spc="-15" dirty="0"/>
              <a:t>acter</a:t>
            </a:r>
            <a:r>
              <a:rPr sz="2600" spc="-10" dirty="0"/>
              <a:t> set</a:t>
            </a:r>
            <a:r>
              <a:rPr sz="2600" spc="-5" dirty="0"/>
              <a:t> </a:t>
            </a:r>
            <a:r>
              <a:rPr sz="2600" spc="-10" dirty="0"/>
              <a:t>whic</a:t>
            </a:r>
            <a:r>
              <a:rPr sz="2600" spc="-20" dirty="0"/>
              <a:t>h</a:t>
            </a:r>
            <a:r>
              <a:rPr sz="2600" spc="-10" dirty="0"/>
              <a:t> </a:t>
            </a:r>
            <a:r>
              <a:rPr sz="2600" spc="-15" dirty="0"/>
              <a:t>includes</a:t>
            </a:r>
            <a:r>
              <a:rPr sz="2600" dirty="0"/>
              <a:t> </a:t>
            </a:r>
            <a:r>
              <a:rPr sz="2600" spc="-10" dirty="0"/>
              <a:t>all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dirty="0"/>
              <a:t> </a:t>
            </a:r>
            <a:r>
              <a:rPr sz="2600" spc="-15" dirty="0"/>
              <a:t>ASCII cha</a:t>
            </a:r>
            <a:r>
              <a:rPr sz="2600" spc="-20" dirty="0"/>
              <a:t>r</a:t>
            </a:r>
            <a:r>
              <a:rPr sz="2600" spc="-15" dirty="0"/>
              <a:t>acters</a:t>
            </a:r>
            <a:r>
              <a:rPr sz="2600" spc="5" dirty="0"/>
              <a:t> </a:t>
            </a:r>
            <a:r>
              <a:rPr sz="2600" spc="-15" dirty="0"/>
              <a:t>as</a:t>
            </a:r>
            <a:r>
              <a:rPr sz="2600" spc="5" dirty="0"/>
              <a:t> </a:t>
            </a:r>
            <a:r>
              <a:rPr sz="2600" spc="-20" dirty="0"/>
              <a:t>wel</a:t>
            </a:r>
            <a:r>
              <a:rPr sz="2600" spc="-10" dirty="0"/>
              <a:t>l</a:t>
            </a:r>
            <a:r>
              <a:rPr sz="2600" spc="5" dirty="0"/>
              <a:t> </a:t>
            </a:r>
            <a:r>
              <a:rPr sz="2600" spc="-15" dirty="0"/>
              <a:t>as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20" dirty="0"/>
              <a:t>w</a:t>
            </a:r>
            <a:r>
              <a:rPr sz="2600" spc="-15" dirty="0"/>
              <a:t>i</a:t>
            </a:r>
            <a:r>
              <a:rPr sz="2600" spc="-20" dirty="0"/>
              <a:t>de</a:t>
            </a:r>
            <a:r>
              <a:rPr sz="2600" spc="-15" dirty="0"/>
              <a:t> variety</a:t>
            </a:r>
            <a:r>
              <a:rPr sz="2600" spc="-1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other</a:t>
            </a:r>
            <a:r>
              <a:rPr sz="2600" spc="10" dirty="0"/>
              <a:t> </a:t>
            </a:r>
            <a:r>
              <a:rPr sz="2600" spc="-15" dirty="0"/>
              <a:t>characters.</a:t>
            </a:r>
            <a:endParaRPr sz="2600" dirty="0">
              <a:latin typeface="Lucida Sans"/>
              <a:cs typeface="Lucida Sans"/>
            </a:endParaRP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/>
              <a:t>An</a:t>
            </a:r>
            <a:r>
              <a:rPr sz="2600" spc="-35" dirty="0"/>
              <a:t> </a:t>
            </a:r>
            <a:r>
              <a:rPr sz="2600" spc="-20" dirty="0"/>
              <a:t>empty</a:t>
            </a:r>
            <a:r>
              <a:rPr sz="2600" spc="-35" dirty="0"/>
              <a:t> </a:t>
            </a:r>
            <a:r>
              <a:rPr sz="2600" spc="-15" dirty="0"/>
              <a:t>or</a:t>
            </a:r>
            <a:r>
              <a:rPr sz="2600" spc="-20" dirty="0"/>
              <a:t> </a:t>
            </a:r>
            <a:r>
              <a:rPr sz="2700" i="1" spc="-65" dirty="0">
                <a:latin typeface="Lucida Sans"/>
                <a:cs typeface="Lucida Sans"/>
              </a:rPr>
              <a:t>null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600" spc="-15" dirty="0"/>
              <a:t>st</a:t>
            </a:r>
            <a:r>
              <a:rPr sz="2600" spc="-20" dirty="0"/>
              <a:t>r</a:t>
            </a:r>
            <a:r>
              <a:rPr sz="2600" spc="-10" dirty="0"/>
              <a:t>in</a:t>
            </a:r>
            <a:r>
              <a:rPr sz="2600" spc="-20" dirty="0"/>
              <a:t>g</a:t>
            </a:r>
            <a:r>
              <a:rPr sz="2600" spc="-30" dirty="0"/>
              <a:t> </a:t>
            </a:r>
            <a:r>
              <a:rPr sz="2600" spc="-15" dirty="0"/>
              <a:t>is</a:t>
            </a:r>
            <a:r>
              <a:rPr sz="2600" spc="-20" dirty="0"/>
              <a:t> a</a:t>
            </a:r>
            <a:r>
              <a:rPr sz="2600" spc="-10" dirty="0"/>
              <a:t>ll</a:t>
            </a:r>
            <a:r>
              <a:rPr sz="2600" spc="-25" dirty="0"/>
              <a:t>o</a:t>
            </a:r>
            <a:r>
              <a:rPr sz="2600" spc="-20" dirty="0"/>
              <a:t>w</a:t>
            </a:r>
            <a:r>
              <a:rPr sz="2600" spc="-10" dirty="0"/>
              <a:t>e</a:t>
            </a:r>
            <a:r>
              <a:rPr sz="2600" spc="-20" dirty="0"/>
              <a:t>d</a:t>
            </a:r>
            <a:r>
              <a:rPr sz="2600" spc="-15" dirty="0"/>
              <a:t> (denoted</a:t>
            </a:r>
            <a:r>
              <a:rPr sz="2600" spc="15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, </a:t>
            </a:r>
            <a:r>
              <a:rPr sz="2600" spc="50" dirty="0"/>
              <a:t>“</a:t>
            </a:r>
            <a:r>
              <a:rPr sz="2600" spc="-20" dirty="0"/>
              <a:t>lambda</a:t>
            </a:r>
            <a:r>
              <a:rPr sz="2600" spc="50" dirty="0"/>
              <a:t>”</a:t>
            </a:r>
            <a:r>
              <a:rPr sz="2600" spc="-10" dirty="0"/>
              <a:t>).</a:t>
            </a:r>
            <a:r>
              <a:rPr sz="2600" spc="-5" dirty="0"/>
              <a:t> </a:t>
            </a:r>
            <a:r>
              <a:rPr sz="2600" spc="-20" dirty="0"/>
              <a:t>Lambda</a:t>
            </a:r>
            <a:r>
              <a:rPr sz="2600" spc="-15" dirty="0"/>
              <a:t> repre</a:t>
            </a:r>
            <a:r>
              <a:rPr sz="2600" spc="-5" dirty="0"/>
              <a:t>s</a:t>
            </a:r>
            <a:r>
              <a:rPr sz="2600" spc="-15" dirty="0"/>
              <a:t>e</a:t>
            </a:r>
            <a:r>
              <a:rPr sz="2600" spc="-10" dirty="0"/>
              <a:t>n</a:t>
            </a:r>
            <a:r>
              <a:rPr sz="2600" spc="-15" dirty="0"/>
              <a:t>ts</a:t>
            </a:r>
            <a:r>
              <a:rPr sz="2600" spc="-5" dirty="0"/>
              <a:t> </a:t>
            </a:r>
            <a:r>
              <a:rPr sz="2600" spc="-20" dirty="0"/>
              <a:t>an</a:t>
            </a:r>
            <a:r>
              <a:rPr sz="2600" spc="10" dirty="0"/>
              <a:t> </a:t>
            </a:r>
            <a:r>
              <a:rPr sz="2600" spc="-15" dirty="0"/>
              <a:t>empty</a:t>
            </a:r>
            <a:r>
              <a:rPr sz="2600" spc="10" dirty="0"/>
              <a:t> </a:t>
            </a:r>
            <a:r>
              <a:rPr sz="2600" spc="-15" dirty="0"/>
              <a:t>buffer</a:t>
            </a:r>
            <a:r>
              <a:rPr sz="2600" spc="15" dirty="0"/>
              <a:t> </a:t>
            </a:r>
            <a:r>
              <a:rPr sz="2600" spc="-15" dirty="0"/>
              <a:t>in</a:t>
            </a:r>
            <a:r>
              <a:rPr sz="2600" spc="-10" dirty="0"/>
              <a:t> whic</a:t>
            </a:r>
            <a:r>
              <a:rPr sz="2600" spc="-20" dirty="0"/>
              <a:t>h</a:t>
            </a:r>
            <a:r>
              <a:rPr sz="2600" spc="-180" dirty="0"/>
              <a:t> </a:t>
            </a:r>
            <a:r>
              <a:rPr sz="2600" spc="-15" dirty="0"/>
              <a:t>n</a:t>
            </a:r>
            <a:r>
              <a:rPr sz="2600" spc="-20" dirty="0"/>
              <a:t>o</a:t>
            </a:r>
            <a:r>
              <a:rPr sz="2600" spc="-175" dirty="0"/>
              <a:t> </a:t>
            </a:r>
            <a:r>
              <a:rPr sz="2600" spc="-15" dirty="0"/>
              <a:t>characters</a:t>
            </a:r>
            <a:r>
              <a:rPr sz="2600" spc="-165" dirty="0"/>
              <a:t> </a:t>
            </a:r>
            <a:r>
              <a:rPr sz="2600" spc="-10" dirty="0"/>
              <a:t>hav</a:t>
            </a:r>
            <a:r>
              <a:rPr sz="2600" spc="-15" dirty="0"/>
              <a:t>e</a:t>
            </a:r>
            <a:r>
              <a:rPr sz="2600" spc="-180" dirty="0"/>
              <a:t> </a:t>
            </a:r>
            <a:r>
              <a:rPr sz="2600" spc="-15" dirty="0"/>
              <a:t>yet</a:t>
            </a:r>
            <a:r>
              <a:rPr sz="2600" spc="-170" dirty="0"/>
              <a:t> </a:t>
            </a:r>
            <a:r>
              <a:rPr sz="2600" spc="-20" dirty="0"/>
              <a:t>been</a:t>
            </a:r>
            <a:r>
              <a:rPr sz="2600" spc="-15" dirty="0"/>
              <a:t> mat</a:t>
            </a:r>
            <a:r>
              <a:rPr sz="2600" spc="-25" dirty="0"/>
              <a:t>c</a:t>
            </a:r>
            <a:r>
              <a:rPr sz="2600" spc="-15" dirty="0"/>
              <a:t>hed.</a:t>
            </a:r>
            <a:r>
              <a:rPr sz="2600" spc="-5" dirty="0"/>
              <a:t> </a:t>
            </a:r>
            <a:r>
              <a:rPr sz="2600" spc="-10" dirty="0"/>
              <a:t>It</a:t>
            </a:r>
            <a:r>
              <a:rPr sz="2600" dirty="0"/>
              <a:t> </a:t>
            </a:r>
            <a:r>
              <a:rPr sz="2600" spc="-15" dirty="0"/>
              <a:t>also</a:t>
            </a:r>
            <a:r>
              <a:rPr sz="2600" dirty="0"/>
              <a:t> </a:t>
            </a:r>
            <a:r>
              <a:rPr sz="2600" spc="-15" dirty="0"/>
              <a:t>represents optional</a:t>
            </a:r>
            <a:r>
              <a:rPr sz="2600" spc="10" dirty="0"/>
              <a:t> </a:t>
            </a:r>
            <a:r>
              <a:rPr sz="2600" spc="-15" dirty="0"/>
              <a:t>parts</a:t>
            </a:r>
            <a:r>
              <a:rPr sz="2600" spc="1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tokens.</a:t>
            </a:r>
            <a:r>
              <a:rPr sz="2600" spc="5" dirty="0"/>
              <a:t> </a:t>
            </a:r>
            <a:r>
              <a:rPr sz="2600" spc="-20" dirty="0"/>
              <a:t>An</a:t>
            </a:r>
            <a:r>
              <a:rPr sz="2600" spc="-15" dirty="0"/>
              <a:t> inte</a:t>
            </a:r>
            <a:r>
              <a:rPr sz="2600" spc="-5" dirty="0"/>
              <a:t>g</a:t>
            </a:r>
            <a:r>
              <a:rPr sz="2600" spc="-20" dirty="0"/>
              <a:t>e</a:t>
            </a:r>
            <a:r>
              <a:rPr sz="2600" spc="-15" dirty="0"/>
              <a:t>r</a:t>
            </a:r>
            <a:r>
              <a:rPr sz="2600" spc="-5" dirty="0"/>
              <a:t> </a:t>
            </a:r>
            <a:r>
              <a:rPr sz="2600" spc="-15" dirty="0"/>
              <a:t>literal</a:t>
            </a:r>
            <a:r>
              <a:rPr sz="2600" spc="-5" dirty="0"/>
              <a:t> </a:t>
            </a:r>
            <a:r>
              <a:rPr sz="2600" spc="-20" dirty="0"/>
              <a:t>may</a:t>
            </a:r>
            <a:r>
              <a:rPr sz="2600" dirty="0"/>
              <a:t> </a:t>
            </a:r>
            <a:r>
              <a:rPr sz="2600" spc="-15" dirty="0"/>
              <a:t>begin</a:t>
            </a:r>
            <a:r>
              <a:rPr sz="2600" spc="10" dirty="0"/>
              <a:t> </a:t>
            </a:r>
            <a:r>
              <a:rPr sz="2600" spc="-10" dirty="0"/>
              <a:t>wit</a:t>
            </a:r>
            <a:r>
              <a:rPr sz="2600" spc="-20" dirty="0"/>
              <a:t>h</a:t>
            </a:r>
            <a:r>
              <a:rPr sz="2600" spc="-5" dirty="0"/>
              <a:t> </a:t>
            </a:r>
            <a:r>
              <a:rPr sz="2600" spc="-15" dirty="0"/>
              <a:t>a plus</a:t>
            </a:r>
            <a:r>
              <a:rPr sz="2600" spc="5" dirty="0"/>
              <a:t> </a:t>
            </a:r>
            <a:r>
              <a:rPr sz="2600" spc="-15" dirty="0"/>
              <a:t>or</a:t>
            </a:r>
            <a:r>
              <a:rPr sz="2600" dirty="0"/>
              <a:t> </a:t>
            </a:r>
            <a:r>
              <a:rPr sz="2600" spc="-15" dirty="0"/>
              <a:t>minus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15" dirty="0"/>
              <a:t>or</a:t>
            </a:r>
            <a:r>
              <a:rPr sz="2600" spc="-5" dirty="0"/>
              <a:t> </a:t>
            </a:r>
            <a:r>
              <a:rPr sz="2600" spc="-10" dirty="0"/>
              <a:t>it</a:t>
            </a:r>
            <a:r>
              <a:rPr sz="2600" spc="-5" dirty="0"/>
              <a:t> </a:t>
            </a:r>
            <a:r>
              <a:rPr sz="2600" spc="-15" dirty="0"/>
              <a:t>may</a:t>
            </a:r>
            <a:r>
              <a:rPr sz="2600" spc="-10" dirty="0"/>
              <a:t> </a:t>
            </a:r>
            <a:r>
              <a:rPr sz="2600" spc="-15" dirty="0"/>
              <a:t>begin</a:t>
            </a:r>
            <a:r>
              <a:rPr sz="2600" spc="-10" dirty="0"/>
              <a:t> wit</a:t>
            </a:r>
            <a:r>
              <a:rPr sz="2600" spc="-20" dirty="0"/>
              <a:t>h</a:t>
            </a:r>
            <a:r>
              <a:rPr sz="2600" spc="-10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0" dirty="0"/>
              <a:t>if</a:t>
            </a:r>
            <a:r>
              <a:rPr sz="2600" dirty="0"/>
              <a:t> </a:t>
            </a:r>
            <a:r>
              <a:rPr sz="2600" spc="-10" dirty="0"/>
              <a:t>it</a:t>
            </a:r>
            <a:r>
              <a:rPr sz="2600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unsigned.</a:t>
            </a:r>
            <a:endParaRPr sz="2600" dirty="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56834"/>
            <a:ext cx="5421630" cy="151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950" i="1" spc="-114" dirty="0">
                <a:latin typeface="Lucida Sans"/>
                <a:cs typeface="Lucida Sans"/>
              </a:rPr>
              <a:t>Semantic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120" dirty="0">
                <a:latin typeface="Lucida Sans"/>
                <a:cs typeface="Lucida Sans"/>
              </a:rPr>
              <a:t>analysis</a:t>
            </a:r>
            <a:r>
              <a:rPr sz="2950" i="1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examines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0" dirty="0">
                <a:latin typeface="Lucida Sans"/>
                <a:cs typeface="Lucida Sans"/>
              </a:rPr>
              <a:t> meaning</a:t>
            </a:r>
            <a:r>
              <a:rPr sz="2800" spc="-15" dirty="0">
                <a:latin typeface="Lucida Sans"/>
                <a:cs typeface="Lucida Sans"/>
              </a:rPr>
              <a:t> (semantics)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analysis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play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dua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role.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94" y="2611773"/>
            <a:ext cx="5362575" cy="517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finishes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analysis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task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by</a:t>
            </a:r>
            <a:r>
              <a:rPr sz="2800" spc="-20" dirty="0">
                <a:latin typeface="Lucida Sans"/>
                <a:cs typeface="Lucida Sans"/>
              </a:rPr>
              <a:t> performing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variety of co</a:t>
            </a:r>
            <a:r>
              <a:rPr sz="2800" spc="-20" dirty="0">
                <a:latin typeface="Lucida Sans"/>
                <a:cs typeface="Lucida Sans"/>
              </a:rPr>
              <a:t>rrectnes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check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(fo</a:t>
            </a:r>
            <a:r>
              <a:rPr sz="2800" spc="-15" dirty="0">
                <a:latin typeface="Lucida Sans"/>
                <a:cs typeface="Lucida Sans"/>
              </a:rPr>
              <a:t>r example,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enforcing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type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scope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rules).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 </a:t>
            </a:r>
            <a:r>
              <a:rPr sz="2800" spc="-15" dirty="0">
                <a:latin typeface="Lucida Sans"/>
                <a:cs typeface="Lucida Sans"/>
              </a:rPr>
              <a:t>analysis also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begins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synthesis phase.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marR="12065">
              <a:lnSpc>
                <a:spcPts val="3000"/>
              </a:lnSpc>
              <a:spcBef>
                <a:spcPts val="1620"/>
              </a:spcBef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synthesis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phas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transl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20" dirty="0">
                <a:latin typeface="Lucida Sans"/>
                <a:cs typeface="Lucida Sans"/>
              </a:rPr>
              <a:t> progra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20" dirty="0">
                <a:latin typeface="Lucida Sans"/>
                <a:cs typeface="Lucida Sans"/>
              </a:rPr>
              <a:t> some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interme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iate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representation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(IR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directl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0" dirty="0">
                <a:latin typeface="Lucida Sans"/>
                <a:cs typeface="Lucida Sans"/>
              </a:rPr>
              <a:t>de.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Catenation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229235">
              <a:lnSpc>
                <a:spcPts val="2700"/>
              </a:lnSpc>
            </a:pPr>
            <a:r>
              <a:rPr sz="2600" spc="-10" dirty="0"/>
              <a:t>String</a:t>
            </a:r>
            <a:r>
              <a:rPr sz="2600" spc="-15" dirty="0"/>
              <a:t>s</a:t>
            </a:r>
            <a:r>
              <a:rPr sz="2600" spc="-10" dirty="0"/>
              <a:t> </a:t>
            </a:r>
            <a:r>
              <a:rPr sz="2600" spc="-15" dirty="0"/>
              <a:t>are</a:t>
            </a:r>
            <a:r>
              <a:rPr sz="2600" dirty="0"/>
              <a:t> </a:t>
            </a:r>
            <a:r>
              <a:rPr sz="2600" spc="-15" dirty="0"/>
              <a:t>buil</a:t>
            </a:r>
            <a:r>
              <a:rPr sz="2600" spc="-10" dirty="0"/>
              <a:t>t</a:t>
            </a:r>
            <a:r>
              <a:rPr sz="2600" dirty="0"/>
              <a:t> </a:t>
            </a:r>
            <a:r>
              <a:rPr sz="2600" spc="-10" dirty="0"/>
              <a:t>fro</a:t>
            </a:r>
            <a:r>
              <a:rPr sz="2600" spc="-25" dirty="0"/>
              <a:t>m</a:t>
            </a:r>
            <a:r>
              <a:rPr sz="2600" spc="-5" dirty="0"/>
              <a:t> </a:t>
            </a:r>
            <a:r>
              <a:rPr sz="2600" spc="-25" dirty="0"/>
              <a:t>c</a:t>
            </a:r>
            <a:r>
              <a:rPr sz="2600" spc="-10" dirty="0"/>
              <a:t>h</a:t>
            </a:r>
            <a:r>
              <a:rPr sz="2600" spc="-15" dirty="0"/>
              <a:t>ara</a:t>
            </a:r>
            <a:r>
              <a:rPr sz="2600" spc="-25" dirty="0"/>
              <a:t>c</a:t>
            </a:r>
            <a:r>
              <a:rPr sz="2600" spc="-15" dirty="0"/>
              <a:t>ters in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spc="-5" dirty="0"/>
              <a:t> </a:t>
            </a:r>
            <a:r>
              <a:rPr sz="2600" spc="-15" dirty="0"/>
              <a:t>character</a:t>
            </a:r>
            <a:r>
              <a:rPr sz="2600" spc="-5" dirty="0"/>
              <a:t> </a:t>
            </a:r>
            <a:r>
              <a:rPr sz="2600" spc="-15" dirty="0"/>
              <a:t>set</a:t>
            </a:r>
            <a:r>
              <a:rPr sz="2600" spc="20" dirty="0"/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dirty="0"/>
              <a:t>v</a:t>
            </a:r>
            <a:r>
              <a:rPr sz="2600" spc="-20" dirty="0"/>
              <a:t>i</a:t>
            </a:r>
            <a:r>
              <a:rPr sz="2600" spc="-15" dirty="0"/>
              <a:t>a</a:t>
            </a:r>
            <a:r>
              <a:rPr sz="2600" spc="-10" dirty="0"/>
              <a:t> </a:t>
            </a:r>
            <a:r>
              <a:rPr sz="2700" i="1" spc="-70" dirty="0">
                <a:latin typeface="Lucida Sans"/>
                <a:cs typeface="Lucida Sans"/>
              </a:rPr>
              <a:t>catenatio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600" spc="-10" dirty="0"/>
              <a:t>.</a:t>
            </a:r>
            <a:endParaRPr sz="2600" dirty="0">
              <a:latin typeface="Lucida Sans"/>
              <a:cs typeface="Lucida Sans"/>
            </a:endParaRPr>
          </a:p>
          <a:p>
            <a:pPr marL="372745" marR="11430">
              <a:lnSpc>
                <a:spcPts val="2700"/>
              </a:lnSpc>
              <a:spcBef>
                <a:spcPts val="790"/>
              </a:spcBef>
            </a:pPr>
            <a:r>
              <a:rPr sz="2600" spc="-20" dirty="0"/>
              <a:t>As</a:t>
            </a:r>
            <a:r>
              <a:rPr sz="2600" spc="-5" dirty="0"/>
              <a:t> </a:t>
            </a:r>
            <a:r>
              <a:rPr sz="2600" spc="-15" dirty="0"/>
              <a:t>characte</a:t>
            </a:r>
            <a:r>
              <a:rPr sz="2600" spc="-20" dirty="0"/>
              <a:t>r</a:t>
            </a:r>
            <a:r>
              <a:rPr sz="2600" spc="-15" dirty="0"/>
              <a:t>s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spc="-5" dirty="0"/>
              <a:t>r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15" dirty="0"/>
              <a:t>catenated</a:t>
            </a:r>
            <a:r>
              <a:rPr sz="2600" spc="5" dirty="0"/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spc="-10" dirty="0"/>
              <a:t> str</a:t>
            </a:r>
            <a:r>
              <a:rPr sz="2600" spc="-20" dirty="0"/>
              <a:t>i</a:t>
            </a:r>
            <a:r>
              <a:rPr sz="2600" spc="-15" dirty="0"/>
              <a:t>ng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20" dirty="0"/>
              <a:t>i</a:t>
            </a:r>
            <a:r>
              <a:rPr sz="2600" spc="-10" dirty="0"/>
              <a:t>t</a:t>
            </a:r>
            <a:r>
              <a:rPr sz="2600" dirty="0"/>
              <a:t> </a:t>
            </a:r>
            <a:r>
              <a:rPr sz="2600" spc="-10" dirty="0"/>
              <a:t>gro</a:t>
            </a:r>
            <a:r>
              <a:rPr sz="2600" spc="-30" dirty="0"/>
              <a:t>w</a:t>
            </a:r>
            <a:r>
              <a:rPr sz="2600" spc="-15" dirty="0"/>
              <a:t>s</a:t>
            </a:r>
            <a:r>
              <a:rPr sz="2600" spc="5" dirty="0"/>
              <a:t> </a:t>
            </a:r>
            <a:r>
              <a:rPr sz="2600" spc="-15" dirty="0"/>
              <a:t>in</a:t>
            </a:r>
            <a:r>
              <a:rPr sz="2600" spc="5" dirty="0"/>
              <a:t> </a:t>
            </a:r>
            <a:r>
              <a:rPr sz="2600" spc="-20" dirty="0"/>
              <a:t>l</a:t>
            </a:r>
            <a:r>
              <a:rPr sz="2600" spc="-10" dirty="0"/>
              <a:t>ength.</a:t>
            </a:r>
            <a:r>
              <a:rPr sz="2600" spc="-5" dirty="0"/>
              <a:t> </a:t>
            </a:r>
            <a:r>
              <a:rPr sz="2600" spc="-20" dirty="0"/>
              <a:t>The</a:t>
            </a:r>
            <a:r>
              <a:rPr sz="2600" spc="-15" dirty="0"/>
              <a:t> string</a:t>
            </a:r>
            <a:r>
              <a:rPr sz="2600" dirty="0"/>
              <a:t> </a:t>
            </a:r>
            <a:r>
              <a:rPr sz="2600" spc="-20" dirty="0">
                <a:latin typeface="Courier"/>
                <a:cs typeface="Courier"/>
              </a:rPr>
              <a:t>do</a:t>
            </a:r>
            <a:r>
              <a:rPr sz="2600" spc="-750" dirty="0">
                <a:latin typeface="Courier"/>
                <a:cs typeface="Courier"/>
              </a:rPr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25" dirty="0"/>
              <a:t>b</a:t>
            </a:r>
            <a:r>
              <a:rPr sz="2600" spc="-10" dirty="0"/>
              <a:t>u</a:t>
            </a:r>
            <a:r>
              <a:rPr sz="2600" spc="-15" dirty="0"/>
              <a:t>il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0" dirty="0"/>
              <a:t>b</a:t>
            </a:r>
            <a:r>
              <a:rPr sz="2600" spc="-15" dirty="0"/>
              <a:t>y</a:t>
            </a:r>
            <a:r>
              <a:rPr sz="2600" spc="-5" dirty="0"/>
              <a:t> </a:t>
            </a:r>
            <a:r>
              <a:rPr sz="2600" spc="-15" dirty="0"/>
              <a:t>first catenating</a:t>
            </a:r>
            <a:r>
              <a:rPr sz="2600" spc="15" dirty="0"/>
              <a:t> </a:t>
            </a:r>
            <a:r>
              <a:rPr sz="2600" spc="-20" dirty="0">
                <a:latin typeface="Courier"/>
                <a:cs typeface="Courier"/>
              </a:rPr>
              <a:t>d</a:t>
            </a:r>
            <a:r>
              <a:rPr sz="2600" spc="-730" dirty="0">
                <a:latin typeface="Courier"/>
                <a:cs typeface="Courier"/>
              </a:rPr>
              <a:t> </a:t>
            </a:r>
            <a:r>
              <a:rPr sz="2600" spc="-5" dirty="0"/>
              <a:t>t</a:t>
            </a:r>
            <a:r>
              <a:rPr sz="2600" spc="-20" dirty="0"/>
              <a:t>o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20" dirty="0"/>
              <a:t>and</a:t>
            </a:r>
            <a:r>
              <a:rPr sz="2600" dirty="0"/>
              <a:t> </a:t>
            </a:r>
            <a:r>
              <a:rPr sz="2600" spc="-15" dirty="0"/>
              <a:t>then catenating</a:t>
            </a:r>
            <a:r>
              <a:rPr sz="2600" spc="15" dirty="0"/>
              <a:t> </a:t>
            </a:r>
            <a:r>
              <a:rPr sz="2600" spc="-20" dirty="0">
                <a:latin typeface="Courier"/>
                <a:cs typeface="Courier"/>
              </a:rPr>
              <a:t>o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spc="5" dirty="0"/>
              <a:t> </a:t>
            </a:r>
            <a:r>
              <a:rPr sz="2600" spc="-15" dirty="0"/>
              <a:t>string </a:t>
            </a:r>
            <a:r>
              <a:rPr sz="2600" spc="-30" dirty="0">
                <a:latin typeface="Courier"/>
                <a:cs typeface="Courier"/>
              </a:rPr>
              <a:t>d</a:t>
            </a:r>
            <a:r>
              <a:rPr sz="2600" spc="-10" dirty="0"/>
              <a:t>.</a:t>
            </a:r>
            <a:r>
              <a:rPr sz="2600" spc="-5" dirty="0"/>
              <a:t> </a:t>
            </a:r>
            <a:r>
              <a:rPr sz="2600" spc="-20" dirty="0"/>
              <a:t>The</a:t>
            </a:r>
            <a:r>
              <a:rPr sz="2600" spc="-15" dirty="0"/>
              <a:t> n</a:t>
            </a:r>
            <a:r>
              <a:rPr sz="2600" spc="-10" dirty="0"/>
              <a:t>ull</a:t>
            </a:r>
            <a:r>
              <a:rPr sz="2600" spc="-5" dirty="0"/>
              <a:t> s</a:t>
            </a:r>
            <a:r>
              <a:rPr sz="2600" spc="-15" dirty="0"/>
              <a:t>trin</a:t>
            </a:r>
            <a:r>
              <a:rPr sz="2600" spc="-5" dirty="0"/>
              <a:t>g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w</a:t>
            </a:r>
            <a:r>
              <a:rPr sz="2600" spc="-10" dirty="0"/>
              <a:t>h</a:t>
            </a:r>
            <a:r>
              <a:rPr sz="2600" spc="-20" dirty="0"/>
              <a:t>en</a:t>
            </a:r>
            <a:r>
              <a:rPr sz="2600" spc="5" dirty="0"/>
              <a:t> </a:t>
            </a:r>
            <a:r>
              <a:rPr sz="2600" spc="-15" dirty="0"/>
              <a:t>cate</a:t>
            </a:r>
            <a:r>
              <a:rPr sz="2600" spc="-10" dirty="0"/>
              <a:t>n</a:t>
            </a:r>
            <a:r>
              <a:rPr sz="2600" spc="-25" dirty="0"/>
              <a:t>a</a:t>
            </a:r>
            <a:r>
              <a:rPr sz="2600" spc="-15" dirty="0"/>
              <a:t>ted</a:t>
            </a:r>
            <a:r>
              <a:rPr sz="2600" spc="-10" dirty="0"/>
              <a:t> </a:t>
            </a:r>
            <a:r>
              <a:rPr sz="2600" spc="-15" dirty="0"/>
              <a:t>with</a:t>
            </a:r>
            <a:r>
              <a:rPr sz="2600" spc="-10" dirty="0"/>
              <a:t> </a:t>
            </a:r>
            <a:r>
              <a:rPr sz="2600" spc="-20" dirty="0"/>
              <a:t>a</a:t>
            </a:r>
            <a:r>
              <a:rPr sz="2600" spc="-10" dirty="0"/>
              <a:t>n</a:t>
            </a:r>
            <a:r>
              <a:rPr sz="2600" spc="-15" dirty="0"/>
              <a:t>y</a:t>
            </a:r>
            <a:r>
              <a:rPr sz="2600" spc="-105" dirty="0"/>
              <a:t> </a:t>
            </a:r>
            <a:r>
              <a:rPr sz="2600" spc="-5" dirty="0"/>
              <a:t>s</a:t>
            </a:r>
            <a:r>
              <a:rPr sz="2600" spc="-10" dirty="0"/>
              <a:t>t</a:t>
            </a:r>
            <a:r>
              <a:rPr sz="2600" spc="-20" dirty="0"/>
              <a:t>ring</a:t>
            </a:r>
            <a:r>
              <a:rPr sz="2600" spc="-85" dirty="0"/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-10" dirty="0"/>
              <a:t>,</a:t>
            </a:r>
            <a:r>
              <a:rPr sz="2600" spc="-105" dirty="0"/>
              <a:t> </a:t>
            </a:r>
            <a:r>
              <a:rPr sz="2600" spc="-20" dirty="0"/>
              <a:t>yield</a:t>
            </a:r>
            <a:r>
              <a:rPr sz="2600" spc="-15" dirty="0"/>
              <a:t>s</a:t>
            </a:r>
            <a:r>
              <a:rPr sz="2600" spc="-80" dirty="0"/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2600" spc="-10" dirty="0"/>
              <a:t>.</a:t>
            </a:r>
            <a:r>
              <a:rPr sz="2600" spc="-100" dirty="0"/>
              <a:t> </a:t>
            </a:r>
            <a:r>
              <a:rPr sz="2600" spc="-15" dirty="0"/>
              <a:t>That</a:t>
            </a:r>
            <a:r>
              <a:rPr sz="2600" spc="-95" dirty="0"/>
              <a:t> </a:t>
            </a:r>
            <a:r>
              <a:rPr sz="2600" spc="-10" dirty="0"/>
              <a:t>is,</a:t>
            </a:r>
            <a:r>
              <a:rPr sz="2600" spc="-11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8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≡ 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≡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2600" spc="-10" dirty="0"/>
              <a:t>.</a:t>
            </a:r>
            <a:r>
              <a:rPr sz="2600" spc="-5" dirty="0"/>
              <a:t> </a:t>
            </a:r>
            <a:r>
              <a:rPr sz="2600" spc="-15" dirty="0"/>
              <a:t>Catenating</a:t>
            </a:r>
            <a:r>
              <a:rPr sz="2600" spc="-5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string</a:t>
            </a:r>
            <a:r>
              <a:rPr sz="2600" spc="-5" dirty="0"/>
              <a:t> </a:t>
            </a:r>
            <a:r>
              <a:rPr sz="2600" spc="-15" dirty="0"/>
              <a:t>is like</a:t>
            </a:r>
            <a:r>
              <a:rPr sz="2600" spc="-5" dirty="0"/>
              <a:t> </a:t>
            </a:r>
            <a:r>
              <a:rPr sz="2600" spc="-15" dirty="0"/>
              <a:t>adding</a:t>
            </a:r>
            <a:r>
              <a:rPr sz="2600" dirty="0"/>
              <a:t> </a:t>
            </a:r>
            <a:r>
              <a:rPr sz="2600" spc="-20" dirty="0"/>
              <a:t>0</a:t>
            </a:r>
            <a:r>
              <a:rPr sz="2600" spc="-5" dirty="0"/>
              <a:t> </a:t>
            </a:r>
            <a:r>
              <a:rPr sz="2600" spc="-15" dirty="0"/>
              <a:t>to</a:t>
            </a:r>
            <a:r>
              <a:rPr sz="2600" spc="-5" dirty="0"/>
              <a:t> </a:t>
            </a:r>
            <a:r>
              <a:rPr sz="2600" spc="-20" dirty="0"/>
              <a:t>an</a:t>
            </a:r>
            <a:r>
              <a:rPr sz="2600" spc="-5" dirty="0"/>
              <a:t> </a:t>
            </a:r>
            <a:r>
              <a:rPr sz="2600" spc="-15" dirty="0"/>
              <a:t>integer—</a:t>
            </a:r>
            <a:r>
              <a:rPr sz="2600" spc="-10" dirty="0"/>
              <a:t> nothin</a:t>
            </a:r>
            <a:r>
              <a:rPr sz="2600" spc="-20" dirty="0"/>
              <a:t>g</a:t>
            </a:r>
            <a:r>
              <a:rPr sz="2600" spc="-10" dirty="0"/>
              <a:t> </a:t>
            </a:r>
            <a:r>
              <a:rPr sz="2600" spc="-15" dirty="0"/>
              <a:t>changes.</a:t>
            </a:r>
            <a:endParaRPr sz="2600" dirty="0">
              <a:latin typeface="Symbol"/>
              <a:cs typeface="Symbol"/>
            </a:endParaRPr>
          </a:p>
          <a:p>
            <a:pPr marL="372745" marR="100330">
              <a:lnSpc>
                <a:spcPts val="2700"/>
              </a:lnSpc>
              <a:spcBef>
                <a:spcPts val="805"/>
              </a:spcBef>
            </a:pPr>
            <a:r>
              <a:rPr sz="2600" spc="-15" dirty="0"/>
              <a:t>Catenation</a:t>
            </a:r>
            <a:r>
              <a:rPr sz="2600" spc="-5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ext</a:t>
            </a:r>
            <a:r>
              <a:rPr sz="2600" spc="-5" dirty="0"/>
              <a:t>e</a:t>
            </a:r>
            <a:r>
              <a:rPr sz="2600" spc="-20" dirty="0"/>
              <a:t>nded</a:t>
            </a:r>
            <a:r>
              <a:rPr sz="2600" spc="-10" dirty="0"/>
              <a:t> </a:t>
            </a:r>
            <a:r>
              <a:rPr sz="2600" spc="-15" dirty="0"/>
              <a:t>to</a:t>
            </a:r>
            <a:r>
              <a:rPr sz="2600" spc="-5" dirty="0"/>
              <a:t> </a:t>
            </a:r>
            <a:r>
              <a:rPr sz="2600" i="1" spc="-15" dirty="0"/>
              <a:t>sets</a:t>
            </a:r>
            <a:r>
              <a:rPr sz="2600" spc="-5" dirty="0"/>
              <a:t> </a:t>
            </a:r>
            <a:r>
              <a:rPr sz="2600" spc="-15" dirty="0"/>
              <a:t>of strings:</a:t>
            </a:r>
            <a:endParaRPr sz="2600" dirty="0"/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/>
              <a:t>Let</a:t>
            </a:r>
            <a:r>
              <a:rPr sz="2600" spc="-5" dirty="0"/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/>
              <a:t>and</a:t>
            </a:r>
            <a:r>
              <a:rPr sz="2600" spc="10" dirty="0"/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5" dirty="0"/>
              <a:t>b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15" dirty="0"/>
              <a:t>sets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strings. (T</a:t>
            </a:r>
            <a:r>
              <a:rPr sz="2600" spc="-10" dirty="0"/>
              <a:t>h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20" dirty="0"/>
              <a:t>sym</a:t>
            </a:r>
            <a:r>
              <a:rPr sz="2600" spc="-15" dirty="0"/>
              <a:t>bol</a:t>
            </a:r>
            <a:r>
              <a:rPr sz="2600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5" dirty="0"/>
              <a:t>represents</a:t>
            </a:r>
            <a:r>
              <a:rPr sz="2600" spc="-5" dirty="0"/>
              <a:t> </a:t>
            </a:r>
            <a:r>
              <a:rPr sz="2600" spc="-15" dirty="0"/>
              <a:t>set</a:t>
            </a:r>
            <a:r>
              <a:rPr sz="2600" spc="-10" dirty="0"/>
              <a:t> membership.)</a:t>
            </a:r>
            <a:r>
              <a:rPr sz="2600" spc="-90" dirty="0"/>
              <a:t> </a:t>
            </a:r>
            <a:r>
              <a:rPr sz="2600" spc="-10" dirty="0"/>
              <a:t>If</a:t>
            </a:r>
            <a:r>
              <a:rPr sz="2600" spc="-6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/>
              <a:t>1</a:t>
            </a:r>
            <a:r>
              <a:rPr sz="3075" spc="150" baseline="-17615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0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0" dirty="0"/>
              <a:t>an</a:t>
            </a:r>
            <a:r>
              <a:rPr sz="2600" spc="-20" dirty="0"/>
              <a:t>d</a:t>
            </a:r>
            <a:r>
              <a:rPr sz="2600" spc="-6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/>
              <a:t>2</a:t>
            </a:r>
            <a:r>
              <a:rPr sz="3075" spc="150" baseline="-17615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05" dirty="0">
                <a:latin typeface="Symbol"/>
                <a:cs typeface="Symbol"/>
              </a:rPr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5"/>
              </a:spcBef>
            </a:pPr>
            <a:r>
              <a:rPr sz="2600" spc="-15" dirty="0"/>
              <a:t>then</a:t>
            </a:r>
            <a:r>
              <a:rPr sz="2600" spc="10" dirty="0"/>
              <a:t> </a:t>
            </a:r>
            <a:r>
              <a:rPr sz="2600" spc="-15" dirty="0"/>
              <a:t>str</a:t>
            </a:r>
            <a:r>
              <a:rPr sz="2600" spc="-20" dirty="0"/>
              <a:t>i</a:t>
            </a:r>
            <a:r>
              <a:rPr sz="2600" spc="-15" dirty="0"/>
              <a:t>n</a:t>
            </a:r>
            <a:r>
              <a:rPr sz="2600" spc="-20" dirty="0"/>
              <a:t>g</a:t>
            </a:r>
            <a:r>
              <a:rPr sz="260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7" baseline="-17615" dirty="0"/>
              <a:t>1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/>
              <a:t>2</a:t>
            </a:r>
            <a:r>
              <a:rPr sz="3075" spc="262" baseline="-17615" dirty="0"/>
              <a:t> </a:t>
            </a:r>
            <a:r>
              <a:rPr sz="2600" spc="-25" dirty="0" smtClean="0">
                <a:latin typeface="Symbol"/>
                <a:cs typeface="Symbol"/>
              </a:rPr>
              <a:t>∈</a:t>
            </a:r>
            <a:r>
              <a:rPr lang="en-US" sz="2600" spc="-25" dirty="0" smtClean="0">
                <a:latin typeface="Symbol"/>
                <a:cs typeface="Symbol"/>
              </a:rPr>
              <a:t> </a:t>
            </a:r>
            <a:r>
              <a:rPr sz="2600" spc="-15" dirty="0" smtClean="0"/>
              <a:t>(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Q</a:t>
            </a:r>
            <a:r>
              <a:rPr sz="2600" spc="-5" dirty="0"/>
              <a:t>).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Alternation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z="2600" spc="-10" dirty="0"/>
              <a:t>Small</a:t>
            </a:r>
            <a:r>
              <a:rPr sz="2600" spc="-15" dirty="0"/>
              <a:t> </a:t>
            </a:r>
            <a:r>
              <a:rPr sz="2600" spc="-5" dirty="0"/>
              <a:t>f</a:t>
            </a:r>
            <a:r>
              <a:rPr sz="2600" spc="-20" dirty="0"/>
              <a:t>i</a:t>
            </a:r>
            <a:r>
              <a:rPr sz="2600" spc="-15" dirty="0"/>
              <a:t>n</a:t>
            </a:r>
            <a:r>
              <a:rPr sz="2600" spc="-20" dirty="0"/>
              <a:t>i</a:t>
            </a:r>
            <a:r>
              <a:rPr sz="2600" spc="-15" dirty="0"/>
              <a:t>te</a:t>
            </a:r>
            <a:r>
              <a:rPr sz="2600" dirty="0"/>
              <a:t> </a:t>
            </a:r>
            <a:r>
              <a:rPr sz="2600" spc="-10" dirty="0"/>
              <a:t>set</a:t>
            </a:r>
            <a:r>
              <a:rPr sz="2600" spc="-15" dirty="0"/>
              <a:t>s</a:t>
            </a:r>
            <a:r>
              <a:rPr sz="2600" spc="-5" dirty="0"/>
              <a:t> </a:t>
            </a:r>
            <a:r>
              <a:rPr sz="2600" spc="-15" dirty="0"/>
              <a:t>are</a:t>
            </a:r>
            <a:r>
              <a:rPr sz="2600" dirty="0"/>
              <a:t> </a:t>
            </a:r>
            <a:r>
              <a:rPr sz="2600" spc="-15" dirty="0"/>
              <a:t>conveniently represented</a:t>
            </a:r>
            <a:r>
              <a:rPr sz="2600" dirty="0"/>
              <a:t> </a:t>
            </a:r>
            <a:r>
              <a:rPr sz="2600" spc="-15" dirty="0"/>
              <a:t>by</a:t>
            </a:r>
            <a:r>
              <a:rPr sz="2600" spc="10" dirty="0"/>
              <a:t> </a:t>
            </a:r>
            <a:r>
              <a:rPr sz="2600" spc="-10" dirty="0"/>
              <a:t>listin</a:t>
            </a:r>
            <a:r>
              <a:rPr sz="2600" spc="-20" dirty="0"/>
              <a:t>g</a:t>
            </a:r>
            <a:r>
              <a:rPr sz="2600" spc="-5" dirty="0"/>
              <a:t> </a:t>
            </a:r>
            <a:r>
              <a:rPr sz="2600" spc="-10" dirty="0"/>
              <a:t>th</a:t>
            </a:r>
            <a:r>
              <a:rPr sz="2600" spc="-15" dirty="0"/>
              <a:t>eir elements.</a:t>
            </a:r>
            <a:r>
              <a:rPr sz="2600" dirty="0"/>
              <a:t> </a:t>
            </a:r>
            <a:r>
              <a:rPr sz="2600" spc="-10" dirty="0"/>
              <a:t>Parenthese</a:t>
            </a:r>
            <a:r>
              <a:rPr sz="2600" spc="-15" dirty="0"/>
              <a:t>s deli</a:t>
            </a:r>
            <a:r>
              <a:rPr sz="2600" spc="-20" dirty="0"/>
              <a:t>mi</a:t>
            </a:r>
            <a:r>
              <a:rPr sz="2600" spc="-10" dirty="0"/>
              <a:t>t</a:t>
            </a:r>
            <a:r>
              <a:rPr sz="2600" spc="-15" dirty="0"/>
              <a:t> expressions,</a:t>
            </a:r>
            <a:r>
              <a:rPr sz="2600" spc="-195" dirty="0"/>
              <a:t> </a:t>
            </a:r>
            <a:r>
              <a:rPr sz="2600" spc="-20" dirty="0"/>
              <a:t>and</a:t>
            </a:r>
            <a:r>
              <a:rPr sz="2600" spc="-200" dirty="0"/>
              <a:t> </a:t>
            </a:r>
            <a:r>
              <a:rPr sz="2600" spc="-10" dirty="0"/>
              <a:t>|</a:t>
            </a:r>
            <a:r>
              <a:rPr sz="2600" spc="-540" dirty="0"/>
              <a:t> </a:t>
            </a:r>
            <a:r>
              <a:rPr sz="2600" spc="-10" dirty="0"/>
              <a:t>,</a:t>
            </a:r>
            <a:r>
              <a:rPr sz="2600" spc="-200" dirty="0"/>
              <a:t> </a:t>
            </a:r>
            <a:r>
              <a:rPr sz="2600" spc="-15" dirty="0"/>
              <a:t>the</a:t>
            </a:r>
            <a:r>
              <a:rPr sz="2600" spc="-180" dirty="0"/>
              <a:t> </a:t>
            </a:r>
            <a:r>
              <a:rPr sz="2700" i="1" spc="-100" dirty="0">
                <a:latin typeface="Lucida Sans"/>
                <a:cs typeface="Lucida Sans"/>
              </a:rPr>
              <a:t>alter</a:t>
            </a:r>
            <a:r>
              <a:rPr sz="2700" i="1" spc="-12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ation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operator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15" dirty="0"/>
              <a:t>separates alternatives.</a:t>
            </a:r>
            <a:endParaRPr sz="2600" dirty="0">
              <a:latin typeface="Lucida Sans"/>
              <a:cs typeface="Lucida Sans"/>
            </a:endParaRPr>
          </a:p>
          <a:p>
            <a:pPr marL="372745" marR="30480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For</a:t>
            </a:r>
            <a:r>
              <a:rPr sz="2600" spc="-5" dirty="0"/>
              <a:t> </a:t>
            </a:r>
            <a:r>
              <a:rPr sz="2600" spc="-15" dirty="0"/>
              <a:t>e</a:t>
            </a:r>
            <a:r>
              <a:rPr sz="2600" spc="-30" dirty="0"/>
              <a:t>x</a:t>
            </a:r>
            <a:r>
              <a:rPr sz="2600" spc="-20" dirty="0"/>
              <a:t>amp</a:t>
            </a:r>
            <a:r>
              <a:rPr sz="2600" spc="-15" dirty="0"/>
              <a:t>le,</a:t>
            </a:r>
            <a:r>
              <a:rPr sz="2600" dirty="0"/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/>
              <a:t>,</a:t>
            </a:r>
            <a:r>
              <a:rPr sz="2600" spc="-15" dirty="0"/>
              <a:t> the</a:t>
            </a:r>
            <a:r>
              <a:rPr sz="2600" spc="-10" dirty="0"/>
              <a:t> </a:t>
            </a:r>
            <a:r>
              <a:rPr sz="2600" spc="-15" dirty="0"/>
              <a:t>set of</a:t>
            </a:r>
            <a:r>
              <a:rPr sz="2600" spc="-10" dirty="0"/>
              <a:t> </a:t>
            </a:r>
            <a:r>
              <a:rPr sz="2600" spc="-15" dirty="0"/>
              <a:t>the</a:t>
            </a:r>
            <a:r>
              <a:rPr sz="2600" spc="-10" dirty="0"/>
              <a:t> </a:t>
            </a:r>
            <a:r>
              <a:rPr sz="2600" spc="-15" dirty="0"/>
              <a:t>ten single</a:t>
            </a:r>
            <a:r>
              <a:rPr sz="2600" spc="-10" dirty="0"/>
              <a:t> </a:t>
            </a:r>
            <a:r>
              <a:rPr sz="2600" spc="-20" dirty="0"/>
              <a:t>digits</a:t>
            </a:r>
            <a:r>
              <a:rPr sz="2600" spc="-10" dirty="0"/>
              <a:t>,</a:t>
            </a:r>
            <a:r>
              <a:rPr sz="2600" spc="5" dirty="0"/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10" dirty="0"/>
              <a:t>d</a:t>
            </a:r>
            <a:r>
              <a:rPr sz="2600" spc="-20" dirty="0"/>
              <a:t>e</a:t>
            </a:r>
            <a:r>
              <a:rPr sz="2600" spc="-10" dirty="0"/>
              <a:t>fine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as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Arial"/>
                <a:cs typeface="Arial"/>
              </a:rPr>
              <a:t>D = </a:t>
            </a:r>
            <a:r>
              <a:rPr sz="2600" spc="-15" dirty="0">
                <a:latin typeface="Arial"/>
                <a:cs typeface="Arial"/>
              </a:rPr>
              <a:t>(0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1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2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3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4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5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6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7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8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9).</a:t>
            </a:r>
            <a:endParaRPr sz="2600" dirty="0">
              <a:latin typeface="Arial"/>
              <a:cs typeface="Arial"/>
            </a:endParaRPr>
          </a:p>
          <a:p>
            <a:pPr marL="372745" marR="29209">
              <a:lnSpc>
                <a:spcPts val="2700"/>
              </a:lnSpc>
              <a:spcBef>
                <a:spcPts val="825"/>
              </a:spcBef>
            </a:pPr>
            <a:r>
              <a:rPr sz="2600" spc="-20" dirty="0"/>
              <a:t>The </a:t>
            </a:r>
            <a:r>
              <a:rPr sz="2600" spc="-15" dirty="0"/>
              <a:t>c</a:t>
            </a:r>
            <a:r>
              <a:rPr sz="2600" spc="-10" dirty="0"/>
              <a:t>h</a:t>
            </a:r>
            <a:r>
              <a:rPr sz="2600" spc="-15" dirty="0"/>
              <a:t>aracters</a:t>
            </a:r>
            <a:r>
              <a:rPr sz="2600" spc="5" dirty="0"/>
              <a:t> </a:t>
            </a:r>
            <a:r>
              <a:rPr sz="2600" spc="-10" dirty="0"/>
              <a:t>(,</a:t>
            </a:r>
            <a:r>
              <a:rPr sz="2600" spc="-5" dirty="0"/>
              <a:t> </a:t>
            </a:r>
            <a:r>
              <a:rPr sz="2600" spc="-10" dirty="0"/>
              <a:t>),</a:t>
            </a:r>
            <a:r>
              <a:rPr sz="2600" spc="-5" dirty="0"/>
              <a:t> </a:t>
            </a:r>
            <a:r>
              <a:rPr sz="2600" spc="-10" dirty="0"/>
              <a:t>'</a:t>
            </a:r>
            <a:r>
              <a:rPr sz="2600" spc="-170" dirty="0"/>
              <a:t> 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5" dirty="0">
                <a:latin typeface="Symbol"/>
                <a:cs typeface="Symbol"/>
              </a:rPr>
              <a:t>∗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+</a:t>
            </a:r>
            <a:r>
              <a:rPr sz="2600" spc="-395" dirty="0"/>
              <a:t> 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and</a:t>
            </a:r>
            <a:r>
              <a:rPr sz="2600" dirty="0"/>
              <a:t> </a:t>
            </a:r>
            <a:r>
              <a:rPr sz="2600" spc="-10" dirty="0"/>
              <a:t>|</a:t>
            </a:r>
            <a:r>
              <a:rPr sz="2600" spc="-15" dirty="0"/>
              <a:t> are</a:t>
            </a:r>
            <a:r>
              <a:rPr sz="2600" dirty="0"/>
              <a:t> 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10" dirty="0">
                <a:latin typeface="Lucida Sans"/>
                <a:cs typeface="Lucida Sans"/>
              </a:rPr>
              <a:t>-</a:t>
            </a:r>
            <a:r>
              <a:rPr sz="2700" i="1" spc="-18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5" dirty="0">
                <a:latin typeface="Lucida Sans"/>
                <a:cs typeface="Lucida Sans"/>
              </a:rPr>
              <a:t> </a:t>
            </a:r>
            <a:r>
              <a:rPr sz="2600" spc="-20" dirty="0"/>
              <a:t>(p</a:t>
            </a:r>
            <a:r>
              <a:rPr sz="2600" spc="-15" dirty="0"/>
              <a:t>unc</a:t>
            </a:r>
            <a:r>
              <a:rPr sz="2600" spc="-10" dirty="0"/>
              <a:t>tu</a:t>
            </a:r>
            <a:r>
              <a:rPr sz="2600" spc="-20" dirty="0"/>
              <a:t>a</a:t>
            </a:r>
            <a:r>
              <a:rPr sz="2600" spc="-5" dirty="0"/>
              <a:t>ti</a:t>
            </a:r>
            <a:r>
              <a:rPr sz="2600" spc="-20" dirty="0"/>
              <a:t>on</a:t>
            </a:r>
            <a:r>
              <a:rPr sz="2600" spc="-15" dirty="0"/>
              <a:t> and</a:t>
            </a:r>
            <a:r>
              <a:rPr sz="2600" spc="-5" dirty="0"/>
              <a:t> </a:t>
            </a:r>
            <a:r>
              <a:rPr sz="2600" spc="-15" dirty="0"/>
              <a:t>regular</a:t>
            </a:r>
            <a:r>
              <a:rPr sz="2600" dirty="0"/>
              <a:t> </a:t>
            </a:r>
            <a:r>
              <a:rPr sz="2600" spc="-15" dirty="0"/>
              <a:t>expression operators).</a:t>
            </a:r>
            <a:endParaRPr sz="2600" dirty="0">
              <a:latin typeface="Lucida Sans"/>
              <a:cs typeface="Lucida Sans"/>
            </a:endParaRPr>
          </a:p>
          <a:p>
            <a:pPr marL="372745" marR="45085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Meta-</a:t>
            </a:r>
            <a:r>
              <a:rPr sz="2600" spc="-160" dirty="0"/>
              <a:t> </a:t>
            </a:r>
            <a:r>
              <a:rPr sz="2600" spc="-15" dirty="0"/>
              <a:t>characters</a:t>
            </a:r>
            <a:r>
              <a:rPr sz="2600" spc="10" dirty="0"/>
              <a:t> </a:t>
            </a:r>
            <a:r>
              <a:rPr sz="2600" spc="-20" dirty="0"/>
              <a:t>must</a:t>
            </a:r>
            <a:r>
              <a:rPr sz="2600" spc="-5" dirty="0"/>
              <a:t> </a:t>
            </a:r>
            <a:r>
              <a:rPr sz="2600" spc="-10" dirty="0"/>
              <a:t>b</a:t>
            </a:r>
            <a:r>
              <a:rPr sz="2600" spc="-15" dirty="0"/>
              <a:t>e</a:t>
            </a:r>
            <a:r>
              <a:rPr sz="2600" spc="-10" dirty="0"/>
              <a:t> </a:t>
            </a:r>
            <a:r>
              <a:rPr sz="2600" spc="-15" dirty="0"/>
              <a:t>quoted</a:t>
            </a:r>
            <a:r>
              <a:rPr sz="2600" spc="-10" dirty="0"/>
              <a:t> </a:t>
            </a:r>
            <a:r>
              <a:rPr sz="2600" spc="-15" dirty="0"/>
              <a:t>whe</a:t>
            </a:r>
            <a:r>
              <a:rPr sz="2600" spc="-20" dirty="0"/>
              <a:t>n</a:t>
            </a:r>
            <a:r>
              <a:rPr sz="2600" spc="-5" dirty="0"/>
              <a:t> </a:t>
            </a:r>
            <a:r>
              <a:rPr sz="2600" spc="-10" dirty="0"/>
              <a:t>use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as</a:t>
            </a:r>
            <a:r>
              <a:rPr sz="2600" dirty="0"/>
              <a:t> </a:t>
            </a:r>
            <a:r>
              <a:rPr sz="2600" spc="-15" dirty="0"/>
              <a:t>ordina</a:t>
            </a:r>
            <a:r>
              <a:rPr sz="2600" spc="-20" dirty="0"/>
              <a:t>r</a:t>
            </a:r>
            <a:r>
              <a:rPr sz="2600" spc="-15" dirty="0"/>
              <a:t>y</a:t>
            </a:r>
            <a:r>
              <a:rPr sz="2600" spc="-5" dirty="0"/>
              <a:t> </a:t>
            </a:r>
            <a:r>
              <a:rPr sz="2600" spc="-15" dirty="0"/>
              <a:t>cha</a:t>
            </a:r>
            <a:r>
              <a:rPr sz="2600" spc="-20" dirty="0"/>
              <a:t>r</a:t>
            </a:r>
            <a:r>
              <a:rPr sz="2600" spc="-15" dirty="0"/>
              <a:t>acters to</a:t>
            </a:r>
            <a:r>
              <a:rPr sz="2600" spc="-5" dirty="0"/>
              <a:t> </a:t>
            </a:r>
            <a:r>
              <a:rPr sz="2600" spc="-15" dirty="0"/>
              <a:t>avoi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ambiguity.</a:t>
            </a:r>
            <a:endParaRPr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22" y="965218"/>
            <a:ext cx="5416550" cy="7401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For </a:t>
            </a:r>
            <a:r>
              <a:rPr sz="2600" spc="-20" dirty="0">
                <a:latin typeface="Lucida Sans"/>
                <a:cs typeface="Lucida Sans"/>
              </a:rPr>
              <a:t>example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(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'</a:t>
            </a:r>
            <a:r>
              <a:rPr sz="2600" b="1" spc="-30" dirty="0">
                <a:latin typeface="Courier"/>
                <a:cs typeface="Courier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'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')'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;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,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)</a:t>
            </a:r>
            <a:endParaRPr sz="2600" dirty="0">
              <a:latin typeface="Courier"/>
              <a:cs typeface="Courier"/>
            </a:endParaRPr>
          </a:p>
          <a:p>
            <a:pPr marL="12700" marR="649605">
              <a:lnSpc>
                <a:spcPts val="2700"/>
              </a:lnSpc>
              <a:spcBef>
                <a:spcPts val="229"/>
              </a:spcBef>
            </a:pPr>
            <a:r>
              <a:rPr sz="2600" spc="-20" dirty="0">
                <a:latin typeface="Lucida Sans"/>
                <a:cs typeface="Lucida Sans"/>
              </a:rPr>
              <a:t>define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 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(left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parenthesis,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 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enth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semi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olon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comma).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rentheses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quoted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 individual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lar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er 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sion.</a:t>
            </a:r>
            <a:endParaRPr sz="2600" dirty="0">
              <a:latin typeface="Lucida Sans"/>
              <a:cs typeface="Lucida Sans"/>
            </a:endParaRPr>
          </a:p>
          <a:p>
            <a:pPr marL="12700" marR="425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Alternation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extended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strings: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strings.</a:t>
            </a:r>
            <a:endParaRPr sz="2600" dirty="0">
              <a:latin typeface="Lucida Sans"/>
              <a:cs typeface="Lucida Sans"/>
            </a:endParaRPr>
          </a:p>
          <a:p>
            <a:pPr marL="12700" marR="19685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8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9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Arial"/>
                <a:cs typeface="Arial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ly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30" dirty="0">
                <a:latin typeface="Arial"/>
                <a:cs typeface="Arial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LC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low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U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set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upper-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(LC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|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UC)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 either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Klee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osu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>
              <a:lnSpc>
                <a:spcPts val="2750"/>
              </a:lnSpc>
            </a:pPr>
            <a:r>
              <a:rPr dirty="0"/>
              <a:t>A</a:t>
            </a:r>
            <a:r>
              <a:rPr spc="-5" dirty="0"/>
              <a:t> </a:t>
            </a:r>
            <a:r>
              <a:rPr spc="-15" dirty="0"/>
              <a:t>useful </a:t>
            </a:r>
            <a:r>
              <a:rPr spc="-5" dirty="0"/>
              <a:t>operatio</a:t>
            </a:r>
            <a:r>
              <a:rPr dirty="0"/>
              <a:t>n </a:t>
            </a:r>
            <a:r>
              <a:rPr spc="-15" dirty="0"/>
              <a:t>is</a:t>
            </a:r>
            <a:r>
              <a:rPr dirty="0"/>
              <a:t> </a:t>
            </a:r>
            <a:r>
              <a:rPr sz="2500" i="1" spc="-15" dirty="0">
                <a:latin typeface="Lucida Sans"/>
                <a:cs typeface="Lucida Sans"/>
              </a:rPr>
              <a:t>Kleene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500" i="1" spc="-45" dirty="0">
                <a:latin typeface="Lucida Sans"/>
                <a:cs typeface="Lucida Sans"/>
              </a:rPr>
              <a:t>closure</a:t>
            </a:r>
            <a:endParaRPr sz="2500" dirty="0">
              <a:latin typeface="Lucida Sans"/>
              <a:cs typeface="Lucida Sans"/>
            </a:endParaRPr>
          </a:p>
          <a:p>
            <a:pPr marL="372745">
              <a:lnSpc>
                <a:spcPts val="2630"/>
              </a:lnSpc>
            </a:pPr>
            <a:r>
              <a:rPr spc="-5" dirty="0"/>
              <a:t>represente</a:t>
            </a:r>
            <a:r>
              <a:rPr dirty="0"/>
              <a:t>d </a:t>
            </a:r>
            <a:r>
              <a:rPr spc="-5" dirty="0"/>
              <a:t>b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postfi</a:t>
            </a:r>
            <a:r>
              <a:rPr dirty="0"/>
              <a:t>x</a:t>
            </a:r>
            <a:r>
              <a:rPr spc="5" dirty="0"/>
              <a:t> </a:t>
            </a:r>
            <a:r>
              <a:rPr dirty="0">
                <a:latin typeface="Symbol"/>
                <a:cs typeface="Symbol"/>
              </a:rPr>
              <a:t>∗</a:t>
            </a:r>
            <a:r>
              <a:rPr spc="155" dirty="0">
                <a:latin typeface="Symbol"/>
                <a:cs typeface="Symbol"/>
              </a:rPr>
              <a:t> </a:t>
            </a:r>
            <a:r>
              <a:rPr spc="-5" dirty="0"/>
              <a:t>operator</a:t>
            </a:r>
            <a:r>
              <a:rPr dirty="0"/>
              <a:t>.</a:t>
            </a:r>
          </a:p>
          <a:p>
            <a:pPr marL="372745" marR="97155">
              <a:lnSpc>
                <a:spcPts val="2700"/>
              </a:lnSpc>
              <a:spcBef>
                <a:spcPts val="1380"/>
              </a:spcBef>
            </a:pPr>
            <a:r>
              <a:rPr sz="2600" spc="-15" dirty="0"/>
              <a:t>Let</a:t>
            </a:r>
            <a:r>
              <a:rPr sz="2600" spc="-5" dirty="0"/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/>
              <a:t>be</a:t>
            </a:r>
            <a:r>
              <a:rPr sz="2600" spc="-5" dirty="0"/>
              <a:t> </a:t>
            </a:r>
            <a:r>
              <a:rPr sz="2600" spc="-15" dirty="0"/>
              <a:t>a</a:t>
            </a:r>
            <a:r>
              <a:rPr sz="2600" spc="-5" dirty="0"/>
              <a:t> s</a:t>
            </a:r>
            <a:r>
              <a:rPr sz="2600" spc="-20" dirty="0"/>
              <a:t>e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spc="-5" dirty="0"/>
              <a:t> </a:t>
            </a:r>
            <a:r>
              <a:rPr sz="2600" spc="-15" dirty="0"/>
              <a:t>string</a:t>
            </a:r>
            <a:r>
              <a:rPr sz="2600" spc="-5" dirty="0"/>
              <a:t>s</a:t>
            </a:r>
            <a:r>
              <a:rPr sz="2600" spc="-10" dirty="0"/>
              <a:t>.</a:t>
            </a:r>
            <a:r>
              <a:rPr sz="2600" spc="-15" dirty="0"/>
              <a:t> </a:t>
            </a:r>
            <a:r>
              <a:rPr sz="2600" spc="-20" dirty="0"/>
              <a:t>T</a:t>
            </a:r>
            <a:r>
              <a:rPr sz="2600" spc="-10" dirty="0"/>
              <a:t>h</a:t>
            </a:r>
            <a:r>
              <a:rPr sz="2600" spc="-20" dirty="0"/>
              <a:t>en</a:t>
            </a:r>
            <a:r>
              <a:rPr sz="2600" spc="15" dirty="0"/>
              <a:t> </a:t>
            </a:r>
            <a:r>
              <a:rPr sz="2600" spc="240" dirty="0">
                <a:latin typeface="Arial"/>
                <a:cs typeface="Arial"/>
              </a:rPr>
              <a:t>P</a:t>
            </a:r>
            <a:r>
              <a:rPr sz="3075" spc="7" baseline="28455" dirty="0"/>
              <a:t>* </a:t>
            </a:r>
            <a:r>
              <a:rPr sz="2600" spc="-15" dirty="0"/>
              <a:t>repre</a:t>
            </a:r>
            <a:r>
              <a:rPr sz="2600" spc="-10" dirty="0"/>
              <a:t>s</a:t>
            </a:r>
            <a:r>
              <a:rPr sz="2600" spc="-15" dirty="0"/>
              <a:t>e</a:t>
            </a:r>
            <a:r>
              <a:rPr sz="2600" spc="-10" dirty="0"/>
              <a:t>n</a:t>
            </a:r>
            <a:r>
              <a:rPr sz="2600" spc="-15" dirty="0"/>
              <a:t>ts</a:t>
            </a:r>
            <a:r>
              <a:rPr sz="2600" dirty="0"/>
              <a:t> </a:t>
            </a:r>
            <a:r>
              <a:rPr sz="2600" spc="-10" dirty="0"/>
              <a:t>all</a:t>
            </a:r>
            <a:r>
              <a:rPr sz="2600" dirty="0"/>
              <a:t> </a:t>
            </a:r>
            <a:r>
              <a:rPr sz="2600" spc="-15" dirty="0"/>
              <a:t>strings</a:t>
            </a:r>
            <a:r>
              <a:rPr sz="2600" spc="5" dirty="0"/>
              <a:t> </a:t>
            </a:r>
            <a:r>
              <a:rPr sz="2600" spc="-15" dirty="0"/>
              <a:t>for</a:t>
            </a:r>
            <a:r>
              <a:rPr sz="2600" spc="-10" dirty="0"/>
              <a:t>m</a:t>
            </a:r>
            <a:r>
              <a:rPr sz="2600" spc="-20" dirty="0"/>
              <a:t>ed</a:t>
            </a:r>
            <a:r>
              <a:rPr sz="2600" dirty="0"/>
              <a:t> </a:t>
            </a:r>
            <a:r>
              <a:rPr sz="2600" spc="-20" dirty="0"/>
              <a:t>by</a:t>
            </a:r>
            <a:r>
              <a:rPr sz="2600" spc="-15" dirty="0"/>
              <a:t> the</a:t>
            </a:r>
            <a:r>
              <a:rPr sz="2600" spc="5" dirty="0"/>
              <a:t> </a:t>
            </a:r>
            <a:r>
              <a:rPr sz="2600" spc="-15" dirty="0"/>
              <a:t>catenation</a:t>
            </a:r>
            <a:r>
              <a:rPr sz="2600" spc="15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zero</a:t>
            </a:r>
            <a:r>
              <a:rPr sz="2600" spc="5" dirty="0"/>
              <a:t> </a:t>
            </a:r>
            <a:r>
              <a:rPr sz="2600" spc="-15" dirty="0"/>
              <a:t>or</a:t>
            </a:r>
            <a:r>
              <a:rPr sz="2600" spc="5" dirty="0"/>
              <a:t> </a:t>
            </a:r>
            <a:r>
              <a:rPr sz="2600" spc="-15" dirty="0"/>
              <a:t>more</a:t>
            </a:r>
            <a:r>
              <a:rPr sz="2600" spc="-5" dirty="0"/>
              <a:t> </a:t>
            </a:r>
            <a:r>
              <a:rPr sz="2600" spc="-15" dirty="0"/>
              <a:t>selections</a:t>
            </a:r>
            <a:r>
              <a:rPr sz="2600" spc="-10" dirty="0"/>
              <a:t> </a:t>
            </a:r>
            <a:r>
              <a:rPr sz="2600" spc="-15" dirty="0"/>
              <a:t>(possibly</a:t>
            </a:r>
            <a:r>
              <a:rPr sz="2600" spc="5" dirty="0"/>
              <a:t> </a:t>
            </a:r>
            <a:r>
              <a:rPr sz="2600" spc="-15" dirty="0"/>
              <a:t>re</a:t>
            </a:r>
            <a:r>
              <a:rPr sz="2600" spc="-10" dirty="0"/>
              <a:t>p</a:t>
            </a:r>
            <a:r>
              <a:rPr sz="2600" spc="-20" dirty="0"/>
              <a:t>e</a:t>
            </a:r>
            <a:r>
              <a:rPr sz="2600" spc="-15" dirty="0"/>
              <a:t>ate</a:t>
            </a:r>
            <a:r>
              <a:rPr sz="2600" spc="-10" dirty="0"/>
              <a:t>d)</a:t>
            </a:r>
            <a:r>
              <a:rPr sz="2600" spc="-15" dirty="0"/>
              <a:t> from</a:t>
            </a:r>
            <a:r>
              <a:rPr sz="2600" dirty="0"/>
              <a:t> </a:t>
            </a:r>
            <a:r>
              <a:rPr sz="2600" spc="-25" dirty="0">
                <a:latin typeface="Arial"/>
                <a:cs typeface="Arial"/>
              </a:rPr>
              <a:t>P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65"/>
              </a:spcBef>
            </a:pPr>
            <a:r>
              <a:rPr sz="2600" spc="-15" dirty="0"/>
              <a:t>Zero selections are</a:t>
            </a:r>
            <a:r>
              <a:rPr sz="2600" spc="-5" dirty="0"/>
              <a:t> </a:t>
            </a:r>
            <a:r>
              <a:rPr sz="2600" spc="-15" dirty="0"/>
              <a:t>denoted</a:t>
            </a:r>
            <a:r>
              <a:rPr sz="2600" spc="5" dirty="0"/>
              <a:t> </a:t>
            </a:r>
            <a:r>
              <a:rPr sz="2600" spc="-15" dirty="0"/>
              <a:t>by</a:t>
            </a:r>
            <a:r>
              <a:rPr sz="2600" spc="20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.</a:t>
            </a:r>
            <a:endParaRPr sz="2600" dirty="0">
              <a:latin typeface="Symbol"/>
              <a:cs typeface="Symbol"/>
            </a:endParaRPr>
          </a:p>
          <a:p>
            <a:pPr marL="372745" marR="203200">
              <a:lnSpc>
                <a:spcPts val="2700"/>
              </a:lnSpc>
              <a:spcBef>
                <a:spcPts val="1505"/>
              </a:spcBef>
            </a:pPr>
            <a:r>
              <a:rPr sz="2600" spc="-15" dirty="0"/>
              <a:t>For</a:t>
            </a:r>
            <a:r>
              <a:rPr sz="2600" spc="5" dirty="0"/>
              <a:t> </a:t>
            </a:r>
            <a:r>
              <a:rPr sz="2600" spc="-15" dirty="0"/>
              <a:t>example,</a:t>
            </a:r>
            <a:r>
              <a:rPr sz="2600" spc="10" dirty="0"/>
              <a:t> 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3075" spc="7" baseline="28455" dirty="0"/>
              <a:t>*</a:t>
            </a:r>
            <a:r>
              <a:rPr sz="3075" spc="22" baseline="28455" dirty="0"/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15" dirty="0"/>
              <a:t>the</a:t>
            </a:r>
            <a:r>
              <a:rPr sz="2600" spc="5" dirty="0"/>
              <a:t> </a:t>
            </a:r>
            <a:r>
              <a:rPr sz="2600" spc="-15" dirty="0"/>
              <a:t>set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0" dirty="0"/>
              <a:t>all </a:t>
            </a:r>
            <a:r>
              <a:rPr sz="2600" spc="-15" dirty="0"/>
              <a:t>words </a:t>
            </a:r>
            <a:r>
              <a:rPr sz="2600" spc="-20" dirty="0"/>
              <a:t>composed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spc="-5" dirty="0"/>
              <a:t> </a:t>
            </a:r>
            <a:r>
              <a:rPr sz="2600" spc="-15" dirty="0"/>
              <a:t>lower-</a:t>
            </a:r>
            <a:r>
              <a:rPr sz="2600" spc="-160" dirty="0"/>
              <a:t> </a:t>
            </a:r>
            <a:r>
              <a:rPr sz="2600" spc="-25" dirty="0"/>
              <a:t>c</a:t>
            </a:r>
            <a:r>
              <a:rPr sz="2600" spc="-10" dirty="0"/>
              <a:t>a</a:t>
            </a:r>
            <a:r>
              <a:rPr sz="2600" spc="-15" dirty="0"/>
              <a:t>se letters,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any</a:t>
            </a:r>
            <a:r>
              <a:rPr sz="2600" spc="-5" dirty="0"/>
              <a:t> </a:t>
            </a:r>
            <a:r>
              <a:rPr sz="2600" spc="-15" dirty="0"/>
              <a:t>length</a:t>
            </a:r>
            <a:r>
              <a:rPr sz="2600" spc="5" dirty="0"/>
              <a:t> </a:t>
            </a:r>
            <a:r>
              <a:rPr sz="2600" spc="-15" dirty="0"/>
              <a:t>(including the</a:t>
            </a:r>
            <a:r>
              <a:rPr sz="2600" dirty="0"/>
              <a:t> </a:t>
            </a:r>
            <a:r>
              <a:rPr sz="2600" spc="-15" dirty="0"/>
              <a:t>zero</a:t>
            </a:r>
            <a:r>
              <a:rPr sz="2600" dirty="0"/>
              <a:t> </a:t>
            </a:r>
            <a:r>
              <a:rPr sz="2600" spc="-15" dirty="0"/>
              <a:t>length</a:t>
            </a:r>
            <a:r>
              <a:rPr sz="2600" dirty="0"/>
              <a:t> </a:t>
            </a:r>
            <a:r>
              <a:rPr sz="2600" spc="-15" dirty="0"/>
              <a:t>word,</a:t>
            </a:r>
            <a:r>
              <a:rPr sz="2600" spc="-5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5" dirty="0"/>
              <a:t>).</a:t>
            </a:r>
            <a:endParaRPr sz="2600" dirty="0">
              <a:latin typeface="Symbol"/>
              <a:cs typeface="Symbol"/>
            </a:endParaRPr>
          </a:p>
          <a:p>
            <a:pPr marL="372745" marR="20955">
              <a:lnSpc>
                <a:spcPts val="2700"/>
              </a:lnSpc>
              <a:spcBef>
                <a:spcPts val="1500"/>
              </a:spcBef>
              <a:tabLst>
                <a:tab pos="4403725" algn="l"/>
                <a:tab pos="5527040" algn="l"/>
              </a:tabLst>
            </a:pPr>
            <a:r>
              <a:rPr sz="2600" spc="-15" dirty="0"/>
              <a:t>Prec</a:t>
            </a:r>
            <a:r>
              <a:rPr sz="2600" spc="-20" dirty="0"/>
              <a:t>i</a:t>
            </a:r>
            <a:r>
              <a:rPr sz="2600" spc="-5" dirty="0"/>
              <a:t>s</a:t>
            </a:r>
            <a:r>
              <a:rPr sz="2600" spc="-15" dirty="0"/>
              <a:t>ely</a:t>
            </a:r>
            <a:r>
              <a:rPr sz="2600" spc="-5" dirty="0"/>
              <a:t> </a:t>
            </a:r>
            <a:r>
              <a:rPr sz="2600" spc="-10" dirty="0"/>
              <a:t>stated,</a:t>
            </a:r>
            <a:r>
              <a:rPr sz="2600" spc="-15" dirty="0"/>
              <a:t> a</a:t>
            </a:r>
            <a:r>
              <a:rPr sz="2600" spc="-5" dirty="0"/>
              <a:t> </a:t>
            </a:r>
            <a:r>
              <a:rPr sz="2600" spc="-10" dirty="0"/>
              <a:t>strin</a:t>
            </a:r>
            <a:r>
              <a:rPr sz="2600" spc="-20" dirty="0"/>
              <a:t>g</a:t>
            </a:r>
            <a:r>
              <a:rPr sz="260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240" dirty="0">
                <a:latin typeface="Arial"/>
                <a:cs typeface="Arial"/>
              </a:rPr>
              <a:t>P</a:t>
            </a:r>
            <a:r>
              <a:rPr sz="3075" spc="7" baseline="28455" dirty="0"/>
              <a:t>*</a:t>
            </a:r>
            <a:r>
              <a:rPr sz="3075" baseline="28455" dirty="0"/>
              <a:t>	</a:t>
            </a:r>
            <a:r>
              <a:rPr sz="2600" spc="-5" dirty="0"/>
              <a:t>if </a:t>
            </a:r>
            <a:r>
              <a:rPr sz="2600" spc="-20" dirty="0"/>
              <a:t>a</a:t>
            </a:r>
            <a:r>
              <a:rPr sz="2600" spc="-10" dirty="0"/>
              <a:t>n</a:t>
            </a:r>
            <a:r>
              <a:rPr sz="2600" spc="-20" dirty="0"/>
              <a:t>d</a:t>
            </a:r>
            <a:r>
              <a:rPr sz="2600" spc="-10" dirty="0"/>
              <a:t> </a:t>
            </a:r>
            <a:r>
              <a:rPr sz="2600" spc="-25" dirty="0"/>
              <a:t>o</a:t>
            </a:r>
            <a:r>
              <a:rPr sz="2600" spc="-10" dirty="0"/>
              <a:t>n</a:t>
            </a:r>
            <a:r>
              <a:rPr sz="2600" spc="-15" dirty="0"/>
              <a:t>ly</a:t>
            </a:r>
            <a:r>
              <a:rPr sz="2600" spc="5" dirty="0"/>
              <a:t> </a:t>
            </a:r>
            <a:r>
              <a:rPr sz="2600" spc="-15" dirty="0"/>
              <a:t>i</a:t>
            </a:r>
            <a:r>
              <a:rPr sz="2600" spc="-10" dirty="0"/>
              <a:t>f</a:t>
            </a:r>
            <a:r>
              <a:rPr sz="2600" spc="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/>
              <a:t>can</a:t>
            </a:r>
            <a:r>
              <a:rPr sz="2600" dirty="0"/>
              <a:t> </a:t>
            </a:r>
            <a:r>
              <a:rPr sz="2600" spc="-25" dirty="0"/>
              <a:t>b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20" dirty="0"/>
              <a:t>broken</a:t>
            </a:r>
            <a:r>
              <a:rPr sz="2600" spc="5" dirty="0"/>
              <a:t> </a:t>
            </a:r>
            <a:r>
              <a:rPr sz="2600" spc="-15" dirty="0"/>
              <a:t>into</a:t>
            </a:r>
            <a:r>
              <a:rPr sz="2600" spc="-10" dirty="0"/>
              <a:t> </a:t>
            </a:r>
            <a:r>
              <a:rPr sz="2600" spc="-20" dirty="0"/>
              <a:t>zero</a:t>
            </a:r>
            <a:r>
              <a:rPr sz="2600" spc="-5" dirty="0"/>
              <a:t> </a:t>
            </a:r>
            <a:r>
              <a:rPr sz="2600" spc="-25" dirty="0"/>
              <a:t>o</a:t>
            </a:r>
            <a:r>
              <a:rPr sz="2600" spc="-15" dirty="0"/>
              <a:t>r</a:t>
            </a:r>
            <a:r>
              <a:rPr sz="2600" spc="-10" dirty="0"/>
              <a:t> m</a:t>
            </a:r>
            <a:r>
              <a:rPr sz="2600" spc="-15" dirty="0"/>
              <a:t>ore</a:t>
            </a:r>
            <a:r>
              <a:rPr sz="2600" spc="-10" dirty="0"/>
              <a:t> p</a:t>
            </a:r>
            <a:r>
              <a:rPr sz="2600" spc="-20" dirty="0"/>
              <a:t>i</a:t>
            </a:r>
            <a:r>
              <a:rPr sz="2600" spc="-15" dirty="0"/>
              <a:t>ece</a:t>
            </a:r>
            <a:r>
              <a:rPr sz="2600" spc="-5" dirty="0"/>
              <a:t>s</a:t>
            </a:r>
            <a:r>
              <a:rPr sz="2600" spc="-10" dirty="0"/>
              <a:t>:</a:t>
            </a:r>
            <a:r>
              <a:rPr sz="2600" spc="-8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/>
              <a:t>=</a:t>
            </a:r>
            <a:r>
              <a:rPr sz="2600" dirty="0"/>
              <a:t>	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1</a:t>
            </a:r>
            <a:r>
              <a:rPr sz="3075" spc="382" baseline="-1761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2</a:t>
            </a:r>
            <a:r>
              <a:rPr sz="3075" spc="375" baseline="-17615" dirty="0">
                <a:latin typeface="Arial"/>
                <a:cs typeface="Arial"/>
              </a:rPr>
              <a:t> </a:t>
            </a:r>
            <a:r>
              <a:rPr sz="2600" spc="-15" dirty="0"/>
              <a:t>..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n</a:t>
            </a:r>
            <a:r>
              <a:rPr sz="3075" spc="390" baseline="-17615" dirty="0">
                <a:latin typeface="Arial"/>
                <a:cs typeface="Arial"/>
              </a:rPr>
              <a:t> </a:t>
            </a:r>
            <a:r>
              <a:rPr sz="2600" spc="-15" dirty="0"/>
              <a:t>so</a:t>
            </a:r>
            <a:r>
              <a:rPr sz="2600" dirty="0"/>
              <a:t> </a:t>
            </a:r>
            <a:r>
              <a:rPr sz="2600" spc="-15" dirty="0"/>
              <a:t>that</a:t>
            </a:r>
            <a:r>
              <a:rPr sz="2600" spc="5" dirty="0"/>
              <a:t> </a:t>
            </a:r>
            <a:r>
              <a:rPr sz="2600" spc="-15" dirty="0"/>
              <a:t>each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baseline="-17615" dirty="0">
                <a:latin typeface="Arial"/>
                <a:cs typeface="Arial"/>
              </a:rPr>
              <a:t>i</a:t>
            </a:r>
            <a:r>
              <a:rPr sz="3075" spc="359" baseline="-1761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dirty="0"/>
              <a:t>(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≥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0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≤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≤</a:t>
            </a:r>
            <a:endParaRPr sz="2600" dirty="0">
              <a:latin typeface="Symbol"/>
              <a:cs typeface="Symbol"/>
            </a:endParaRPr>
          </a:p>
          <a:p>
            <a:pPr marL="372745">
              <a:lnSpc>
                <a:spcPct val="100000"/>
              </a:lnSpc>
              <a:spcBef>
                <a:spcPts val="45"/>
              </a:spcBef>
            </a:pP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-5" dirty="0"/>
              <a:t>).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ts val="3090"/>
              </a:lnSpc>
              <a:spcBef>
                <a:spcPts val="384"/>
              </a:spcBef>
            </a:pPr>
            <a:r>
              <a:rPr sz="2600" spc="-20" dirty="0"/>
              <a:t>We</a:t>
            </a:r>
            <a:r>
              <a:rPr sz="2600" spc="-65" dirty="0"/>
              <a:t> </a:t>
            </a:r>
            <a:r>
              <a:rPr sz="2600" spc="-15" dirty="0"/>
              <a:t>allow</a:t>
            </a:r>
            <a:r>
              <a:rPr sz="2600" spc="-45" dirty="0"/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=</a:t>
            </a:r>
            <a:r>
              <a:rPr sz="2600" spc="2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0</a:t>
            </a:r>
            <a:r>
              <a:rPr sz="2600" spc="-10" dirty="0"/>
              <a:t>,</a:t>
            </a:r>
            <a:r>
              <a:rPr sz="2600" spc="-60" dirty="0"/>
              <a:t> </a:t>
            </a:r>
            <a:r>
              <a:rPr sz="2600" spc="-20" dirty="0"/>
              <a:t>so</a:t>
            </a:r>
            <a:r>
              <a:rPr sz="2600" spc="-55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10" dirty="0">
                <a:latin typeface="Symbol"/>
                <a:cs typeface="Symbol"/>
              </a:rPr>
              <a:t> </a:t>
            </a:r>
            <a:r>
              <a:rPr sz="2600" spc="-15" dirty="0"/>
              <a:t>is</a:t>
            </a:r>
            <a:r>
              <a:rPr sz="2600" spc="-60" dirty="0"/>
              <a:t> </a:t>
            </a:r>
            <a:r>
              <a:rPr sz="2600" spc="-15" dirty="0"/>
              <a:t>always</a:t>
            </a:r>
            <a:r>
              <a:rPr sz="2600" spc="-60" dirty="0"/>
              <a:t> </a:t>
            </a:r>
            <a:r>
              <a:rPr sz="2600" spc="-15" dirty="0"/>
              <a:t>in</a:t>
            </a:r>
            <a:r>
              <a:rPr sz="2600" spc="-55" dirty="0"/>
              <a:t> </a:t>
            </a:r>
            <a:r>
              <a:rPr sz="2600" spc="-25" dirty="0">
                <a:latin typeface="Arial"/>
                <a:cs typeface="Arial"/>
              </a:rPr>
              <a:t>P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Exp</a:t>
            </a:r>
            <a:r>
              <a:rPr spc="-8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essions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2130131"/>
            <a:ext cx="5344160" cy="581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319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Using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tions,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 and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Kleene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closure,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5" dirty="0">
                <a:latin typeface="Lucida Sans"/>
                <a:cs typeface="Lucida Sans"/>
              </a:rPr>
              <a:t> define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55" dirty="0">
                <a:latin typeface="Lucida Sans"/>
                <a:cs typeface="Lucida Sans"/>
              </a:rPr>
              <a:t>g</a:t>
            </a:r>
            <a:r>
              <a:rPr sz="2950" i="1" spc="-85" dirty="0">
                <a:latin typeface="Lucida Sans"/>
                <a:cs typeface="Lucida Sans"/>
              </a:rPr>
              <a:t>ul</a:t>
            </a:r>
            <a:r>
              <a:rPr sz="2950" i="1" spc="-254" dirty="0">
                <a:latin typeface="Lucida Sans"/>
                <a:cs typeface="Lucida Sans"/>
              </a:rPr>
              <a:t>a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110" dirty="0">
                <a:latin typeface="Lucida Sans"/>
                <a:cs typeface="Lucida Sans"/>
              </a:rPr>
              <a:t>x</a:t>
            </a:r>
            <a:r>
              <a:rPr sz="2950" i="1" spc="-40" dirty="0">
                <a:latin typeface="Lucida Sans"/>
                <a:cs typeface="Lucida Sans"/>
              </a:rPr>
              <a:t>p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30" dirty="0">
                <a:latin typeface="Lucida Sans"/>
                <a:cs typeface="Lucida Sans"/>
              </a:rPr>
              <a:t>ss</a:t>
            </a:r>
            <a:r>
              <a:rPr sz="2950" i="1" spc="-55" dirty="0">
                <a:latin typeface="Lucida Sans"/>
                <a:cs typeface="Lucida Sans"/>
              </a:rPr>
              <a:t>i</a:t>
            </a:r>
            <a:r>
              <a:rPr sz="2950" i="1" spc="30" dirty="0">
                <a:latin typeface="Lucida Sans"/>
                <a:cs typeface="Lucida Sans"/>
              </a:rPr>
              <a:t>o</a:t>
            </a:r>
            <a:r>
              <a:rPr sz="2950" i="1" spc="-110" dirty="0">
                <a:latin typeface="Lucida Sans"/>
                <a:cs typeface="Lucida Sans"/>
              </a:rPr>
              <a:t>n</a:t>
            </a:r>
            <a:r>
              <a:rPr sz="2950" i="1" spc="-30" dirty="0">
                <a:latin typeface="Lucida Sans"/>
                <a:cs typeface="Lucida Sans"/>
              </a:rPr>
              <a:t>s</a:t>
            </a:r>
            <a:r>
              <a:rPr sz="2950" i="1" spc="-6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 follows: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10820" algn="l"/>
              </a:tabLst>
            </a:pPr>
            <a:r>
              <a:rPr sz="2400" dirty="0">
                <a:latin typeface="Symbol"/>
                <a:cs typeface="Symbol"/>
              </a:rPr>
              <a:t>∅</a:t>
            </a:r>
            <a:r>
              <a:rPr sz="2400" spc="-10" dirty="0">
                <a:latin typeface="Symbol"/>
                <a:cs typeface="Symbo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gula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essio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denoting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empt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containing</a:t>
            </a:r>
            <a:r>
              <a:rPr sz="2400" spc="-15" dirty="0">
                <a:latin typeface="Lucida Sans"/>
                <a:cs typeface="Lucida Sans"/>
              </a:rPr>
              <a:t> no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strings)</a:t>
            </a:r>
            <a:r>
              <a:rPr sz="2400" spc="-10" dirty="0">
                <a:latin typeface="Lucida Sans"/>
                <a:cs typeface="Lucida Sans"/>
              </a:rPr>
              <a:t>.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∅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rarel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dirty="0">
                <a:latin typeface="Lucida Sans"/>
                <a:cs typeface="Lucida Sans"/>
              </a:rPr>
              <a:t>included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mpleteness.</a:t>
            </a:r>
          </a:p>
          <a:p>
            <a:pPr marL="240665" marR="76200" indent="-227965">
              <a:lnSpc>
                <a:spcPct val="903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10820" algn="l"/>
              </a:tabLst>
            </a:pPr>
            <a:r>
              <a:rPr sz="2400" dirty="0">
                <a:latin typeface="Symbol"/>
                <a:cs typeface="Symbol"/>
              </a:rPr>
              <a:t>λ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ti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contain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empt</a:t>
            </a:r>
            <a:r>
              <a:rPr sz="2400" dirty="0">
                <a:latin typeface="Lucida Sans"/>
                <a:cs typeface="Lucida Sans"/>
              </a:rPr>
              <a:t>y 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not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same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empt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cau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it contain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element.</a:t>
            </a:r>
            <a:endParaRPr sz="2400" dirty="0">
              <a:latin typeface="Lucida Sans"/>
              <a:cs typeface="Lucida Sans"/>
            </a:endParaRPr>
          </a:p>
          <a:p>
            <a:pPr marL="241300" marR="220345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dirty="0">
                <a:latin typeface="Lucida Sans"/>
                <a:cs typeface="Lucida Sans"/>
              </a:rPr>
              <a:t>lar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denotin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single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8471"/>
            <a:ext cx="5411470" cy="5997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ct val="1000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expressions,</a:t>
            </a:r>
            <a:endParaRPr sz="2400" dirty="0">
              <a:latin typeface="Lucida Sans"/>
              <a:cs typeface="Lucida Sans"/>
            </a:endParaRPr>
          </a:p>
          <a:p>
            <a:pPr marL="241300" marR="5080">
              <a:lnSpc>
                <a:spcPct val="90300"/>
              </a:lnSpc>
              <a:spcBef>
                <a:spcPts val="640"/>
              </a:spcBef>
            </a:pP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15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also regula</a:t>
            </a:r>
            <a:r>
              <a:rPr sz="2400" dirty="0">
                <a:latin typeface="Lucida Sans"/>
                <a:cs typeface="Lucida Sans"/>
              </a:rPr>
              <a:t>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sions,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ting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alternation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catenation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Kleene 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lo</a:t>
            </a:r>
            <a:r>
              <a:rPr sz="2400" spc="-15" dirty="0">
                <a:latin typeface="Lucida Sans"/>
                <a:cs typeface="Lucida Sans"/>
              </a:rPr>
              <a:t>sur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di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sets.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762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Each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regul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x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0" dirty="0">
                <a:latin typeface="Lucida Sans"/>
                <a:cs typeface="Lucida Sans"/>
              </a:rPr>
              <a:t>r</a:t>
            </a:r>
            <a:r>
              <a:rPr sz="2800" spc="-15" dirty="0">
                <a:latin typeface="Lucida Sans"/>
                <a:cs typeface="Lucida Sans"/>
              </a:rPr>
              <a:t>ession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denote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strings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60" dirty="0">
                <a:latin typeface="Lucida Sans"/>
                <a:cs typeface="Lucida Sans"/>
              </a:rPr>
              <a:t>regula</a:t>
            </a:r>
            <a:r>
              <a:rPr sz="2950" i="1" spc="-145" dirty="0">
                <a:latin typeface="Lucida Sans"/>
                <a:cs typeface="Lucida Sans"/>
              </a:rPr>
              <a:t>r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950" i="1" spc="-45" dirty="0">
                <a:latin typeface="Lucida Sans"/>
                <a:cs typeface="Lucida Sans"/>
              </a:rPr>
              <a:t>se</a:t>
            </a:r>
            <a:r>
              <a:rPr sz="2950" i="1" spc="-2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)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finite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strings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represented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regular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</a:t>
            </a:r>
            <a:r>
              <a:rPr sz="2800" spc="-20" dirty="0">
                <a:latin typeface="Lucida Sans"/>
                <a:cs typeface="Lucida Sans"/>
              </a:rPr>
              <a:t>rm</a:t>
            </a:r>
            <a:r>
              <a:rPr sz="2800" spc="-10" dirty="0">
                <a:latin typeface="Lucida Sans"/>
                <a:cs typeface="Lucida Sans"/>
              </a:rPr>
              <a:t> (</a:t>
            </a:r>
            <a:r>
              <a:rPr sz="2800" spc="-25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1</a:t>
            </a:r>
            <a:r>
              <a:rPr sz="3300" spc="292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2</a:t>
            </a:r>
            <a:r>
              <a:rPr sz="3300" spc="270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…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k</a:t>
            </a:r>
            <a:r>
              <a:rPr sz="3300" spc="292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).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hus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endParaRPr sz="2800" dirty="0">
              <a:latin typeface="Lucida Sans"/>
              <a:cs typeface="Lucida Sans"/>
            </a:endParaRPr>
          </a:p>
          <a:p>
            <a:pPr marL="12700" marR="313690">
              <a:lnSpc>
                <a:spcPts val="3000"/>
              </a:lnSpc>
              <a:spcBef>
                <a:spcPts val="500"/>
              </a:spcBef>
            </a:pPr>
            <a:r>
              <a:rPr sz="2800" spc="-15" dirty="0">
                <a:latin typeface="Lucida Sans"/>
                <a:cs typeface="Lucida Sans"/>
              </a:rPr>
              <a:t>reser</a:t>
            </a:r>
            <a:r>
              <a:rPr sz="2800" spc="-20" dirty="0">
                <a:latin typeface="Lucida Sans"/>
                <a:cs typeface="Lucida Sans"/>
              </a:rPr>
              <a:t>ved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wor</a:t>
            </a:r>
            <a:r>
              <a:rPr sz="2800" spc="-35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ANSI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800" spc="-15" dirty="0">
                <a:latin typeface="Arial"/>
                <a:cs typeface="Arial"/>
              </a:rPr>
              <a:t>(auto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break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case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…</a:t>
            </a:r>
            <a:r>
              <a:rPr sz="2800" spc="-20" dirty="0">
                <a:latin typeface="Arial"/>
                <a:cs typeface="Arial"/>
              </a:rPr>
              <a:t>)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3060" cy="781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54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 operati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useful. </a:t>
            </a:r>
            <a:r>
              <a:rPr sz="2600" spc="-20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necessary,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 effect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obtained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alternation,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catenation,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Kleene closure: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 algn="just">
              <a:lnSpc>
                <a:spcPct val="88300"/>
              </a:lnSpc>
              <a:spcBef>
                <a:spcPts val="1510"/>
              </a:spcBef>
              <a:buSzPct val="66666"/>
              <a:buFont typeface="Courier"/>
              <a:buChar char="•"/>
              <a:tabLst>
                <a:tab pos="218440" algn="l"/>
              </a:tabLst>
            </a:pPr>
            <a:r>
              <a:rPr sz="2400" spc="160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ote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tri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500" i="1" spc="-5" dirty="0">
                <a:latin typeface="Lucida Sans"/>
                <a:cs typeface="Lucida Sans"/>
              </a:rPr>
              <a:t>on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ated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ogethe</a:t>
            </a:r>
            <a:r>
              <a:rPr sz="2400" spc="-2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241300" algn="just">
              <a:lnSpc>
                <a:spcPct val="100000"/>
              </a:lnSpc>
              <a:spcBef>
                <a:spcPts val="359"/>
              </a:spcBef>
            </a:pP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  </a:t>
            </a:r>
            <a:r>
              <a:rPr sz="2400" spc="-3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spc="-44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-209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 </a:t>
            </a:r>
            <a:r>
              <a:rPr sz="2400" spc="-36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22" baseline="27777" dirty="0">
                <a:latin typeface="Lucida Sans"/>
                <a:cs typeface="Lucida Sans"/>
              </a:rPr>
              <a:t>*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158750" algn="just">
              <a:lnSpc>
                <a:spcPct val="90200"/>
              </a:lnSpc>
              <a:spcBef>
                <a:spcPts val="640"/>
              </a:spcBef>
            </a:pP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)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-202" baseline="27777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5" dirty="0">
                <a:latin typeface="Lucida Sans"/>
                <a:cs typeface="Lucida Sans"/>
              </a:rPr>
              <a:t> of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more </a:t>
            </a:r>
            <a:r>
              <a:rPr sz="2400" spc="-5" dirty="0">
                <a:latin typeface="Lucida Sans"/>
                <a:cs typeface="Lucida Sans"/>
              </a:rPr>
              <a:t>bits.</a:t>
            </a:r>
            <a:endParaRPr sz="2400" dirty="0">
              <a:latin typeface="Lucida Sans"/>
              <a:cs typeface="Lucida Sans"/>
            </a:endParaRPr>
          </a:p>
          <a:p>
            <a:pPr marL="240665" marR="218440" indent="-227965">
              <a:lnSpc>
                <a:spcPct val="898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characters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t(</a:t>
            </a:r>
            <a:r>
              <a:rPr sz="2400" dirty="0">
                <a:latin typeface="Arial"/>
                <a:cs typeface="Arial"/>
              </a:rPr>
              <a:t>A) </a:t>
            </a:r>
            <a:r>
              <a:rPr sz="2400" spc="-5" dirty="0">
                <a:latin typeface="Lucida Sans"/>
                <a:cs typeface="Lucida Sans"/>
              </a:rPr>
              <a:t>denote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65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all </a:t>
            </a:r>
            <a:r>
              <a:rPr sz="2500" i="1" spc="-145" dirty="0">
                <a:latin typeface="Lucida Sans"/>
                <a:cs typeface="Lucida Sans"/>
              </a:rPr>
              <a:t>cha</a:t>
            </a:r>
            <a:r>
              <a:rPr sz="2500" i="1" spc="-135" dirty="0">
                <a:latin typeface="Lucida Sans"/>
                <a:cs typeface="Lucida Sans"/>
              </a:rPr>
              <a:t>r</a:t>
            </a:r>
            <a:r>
              <a:rPr sz="2500" i="1" spc="-90" dirty="0">
                <a:latin typeface="Lucida Sans"/>
                <a:cs typeface="Lucida Sans"/>
              </a:rPr>
              <a:t>acters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inclu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t(</a:t>
            </a:r>
            <a:r>
              <a:rPr sz="2400" dirty="0">
                <a:latin typeface="Arial"/>
                <a:cs typeface="Arial"/>
              </a:rPr>
              <a:t>A)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never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larger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5" dirty="0">
                <a:latin typeface="Symbol"/>
                <a:cs typeface="Symbo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ite,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A)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finite,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therefo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Arial"/>
                <a:cs typeface="Arial"/>
              </a:rPr>
              <a:t>Not(A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oes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spc="-5" dirty="0">
                <a:latin typeface="Lucida Sans"/>
                <a:cs typeface="Lucida Sans"/>
              </a:rPr>
              <a:t>sinc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4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(i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z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ro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5600" cy="6497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>
              <a:lnSpc>
                <a:spcPct val="90300"/>
              </a:lnSpc>
            </a:pP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Not(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ol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5" dirty="0">
                <a:latin typeface="Lucida Sans"/>
                <a:cs typeface="Lucida Sans"/>
              </a:rPr>
              <a:t> of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excludin</a:t>
            </a:r>
            <a:r>
              <a:rPr sz="2400" dirty="0">
                <a:latin typeface="Lucida Sans"/>
                <a:cs typeface="Lucida Sans"/>
              </a:rPr>
              <a:t>g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'</a:t>
            </a:r>
            <a:r>
              <a:rPr sz="2400" spc="-5" dirty="0">
                <a:latin typeface="Courier"/>
                <a:cs typeface="Courier"/>
              </a:rPr>
              <a:t>\n</a:t>
            </a:r>
            <a:r>
              <a:rPr sz="2400" dirty="0">
                <a:latin typeface="Courier"/>
                <a:cs typeface="Courier"/>
              </a:rPr>
              <a:t>'</a:t>
            </a:r>
            <a:r>
              <a:rPr sz="2400" spc="-840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 C).</a:t>
            </a:r>
            <a:endParaRPr sz="2400" dirty="0">
              <a:latin typeface="Lucida Sans"/>
              <a:cs typeface="Lucida Sans"/>
            </a:endParaRPr>
          </a:p>
          <a:p>
            <a:pPr marL="240665" marR="115570" indent="-227965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possibl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exten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to </a:t>
            </a:r>
            <a:r>
              <a:rPr sz="2400" spc="-15" dirty="0">
                <a:latin typeface="Lucida Sans"/>
                <a:cs typeface="Lucida Sans"/>
              </a:rPr>
              <a:t>strings,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rathe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jus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Symbol"/>
                <a:cs typeface="Symbol"/>
              </a:rPr>
              <a:t>Σ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u="heavy" spc="-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s,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tri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</a:t>
            </a:r>
            <a:endParaRPr sz="2400" dirty="0">
              <a:latin typeface="Lucida Sans"/>
              <a:cs typeface="Lucida Sans"/>
            </a:endParaRPr>
          </a:p>
          <a:p>
            <a:pPr marL="240665" marR="10795">
              <a:lnSpc>
                <a:spcPct val="90200"/>
              </a:lnSpc>
              <a:spcBef>
                <a:spcPts val="640"/>
              </a:spcBef>
            </a:pP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10" dirty="0">
                <a:latin typeface="Symbol"/>
                <a:cs typeface="Symbol"/>
              </a:rPr>
              <a:t>Σ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67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35" dirty="0">
                <a:latin typeface="Symbol"/>
                <a:cs typeface="Symbol"/>
              </a:rPr>
              <a:t> 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u="heavy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u="heavy" spc="-125" dirty="0">
                <a:latin typeface="Lucida Sans"/>
                <a:cs typeface="Lucida Sans"/>
              </a:rPr>
              <a:t> </a:t>
            </a:r>
            <a:r>
              <a:rPr sz="2400" u="heavy" spc="-15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trings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except </a:t>
            </a:r>
            <a:r>
              <a:rPr sz="2400" dirty="0">
                <a:latin typeface="Lucida Sans"/>
                <a:cs typeface="Lucida Sans"/>
              </a:rPr>
              <a:t>th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Thoug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u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ua</a:t>
            </a:r>
            <a:r>
              <a:rPr sz="2400" spc="5" dirty="0">
                <a:latin typeface="Lucida Sans"/>
                <a:cs typeface="Lucida Sans"/>
              </a:rPr>
              <a:t>ll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infinite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457834" indent="-228600">
              <a:lnSpc>
                <a:spcPct val="90300"/>
              </a:lnSpc>
              <a:spcBef>
                <a:spcPts val="154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constant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15" baseline="27777" dirty="0">
                <a:latin typeface="Lucida Sans"/>
                <a:cs typeface="Lucida Sans"/>
              </a:rPr>
              <a:t>k</a:t>
            </a:r>
            <a:r>
              <a:rPr sz="2850" spc="7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esent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by cat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atin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(po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ibl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</a:t>
            </a:r>
            <a:r>
              <a:rPr sz="2400" spc="-15" dirty="0">
                <a:latin typeface="Lucida Sans"/>
                <a:cs typeface="Lucida Sans"/>
              </a:rPr>
              <a:t>ff</a:t>
            </a:r>
            <a:r>
              <a:rPr sz="2400" spc="-5" dirty="0">
                <a:latin typeface="Lucida Sans"/>
                <a:cs typeface="Lucida Sans"/>
              </a:rPr>
              <a:t>ere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ct val="100000"/>
              </a:lnSpc>
              <a:spcBef>
                <a:spcPts val="359"/>
              </a:spcBef>
              <a:tabLst>
                <a:tab pos="221742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15" baseline="27777" dirty="0">
                <a:latin typeface="Lucida Sans"/>
                <a:cs typeface="Lucida Sans"/>
              </a:rPr>
              <a:t>k</a:t>
            </a:r>
            <a:r>
              <a:rPr sz="2850" spc="240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(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…)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copi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322580">
              <a:lnSpc>
                <a:spcPts val="2600"/>
              </a:lnSpc>
              <a:spcBef>
                <a:spcPts val="680"/>
              </a:spcBef>
            </a:pPr>
            <a:r>
              <a:rPr sz="2400" spc="-20" dirty="0">
                <a:latin typeface="Lucida Sans"/>
                <a:cs typeface="Lucida Sans"/>
              </a:rPr>
              <a:t>Thu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Lucida Sans"/>
                <a:cs typeface="Lucida Sans"/>
              </a:rPr>
              <a:t>3</a:t>
            </a:r>
            <a:r>
              <a:rPr sz="2850" spc="15" baseline="27777" dirty="0">
                <a:latin typeface="Lucida Sans"/>
                <a:cs typeface="Lucida Sans"/>
              </a:rPr>
              <a:t>2</a:t>
            </a:r>
            <a:r>
              <a:rPr sz="2850" spc="254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et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ll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it </a:t>
            </a:r>
            <a:r>
              <a:rPr sz="2400" spc="-5" dirty="0">
                <a:latin typeface="Lucida Sans"/>
                <a:cs typeface="Lucida Sans"/>
              </a:rPr>
              <a:t>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5" dirty="0">
                <a:latin typeface="Lucida Sans"/>
                <a:cs typeface="Lucida Sans"/>
              </a:rPr>
              <a:t> exactl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3</a:t>
            </a:r>
            <a:r>
              <a:rPr sz="2400" dirty="0">
                <a:latin typeface="Lucida Sans"/>
                <a:cs typeface="Lucida Sans"/>
              </a:rPr>
              <a:t>2</a:t>
            </a:r>
            <a:r>
              <a:rPr sz="2400" spc="-5" dirty="0">
                <a:latin typeface="Lucida Sans"/>
                <a:cs typeface="Lucida Sans"/>
              </a:rPr>
              <a:t> bit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ong.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29250" cy="6098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2595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Le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110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single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digits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Arial"/>
                <a:cs typeface="Arial"/>
              </a:rPr>
              <a:t>L</a:t>
            </a:r>
            <a:r>
              <a:rPr sz="2800" spc="95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t</a:t>
            </a:r>
            <a:r>
              <a:rPr sz="2800" spc="-15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52</a:t>
            </a:r>
            <a:r>
              <a:rPr sz="2800" spc="-15" dirty="0">
                <a:latin typeface="Lucida Sans"/>
                <a:cs typeface="Lucida Sans"/>
              </a:rPr>
              <a:t> let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ers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Then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2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26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single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comment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Arial"/>
                <a:cs typeface="Arial"/>
              </a:rPr>
              <a:t>/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10" dirty="0">
                <a:latin typeface="Lucida Sans"/>
                <a:cs typeface="Lucida Sans"/>
              </a:rPr>
              <a:t>it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R="516255" algn="ctr">
              <a:lnSpc>
                <a:spcPct val="100000"/>
              </a:lnSpc>
              <a:spcBef>
                <a:spcPts val="359"/>
              </a:spcBef>
              <a:tabLst>
                <a:tab pos="1487170" algn="l"/>
                <a:tab pos="1834514" algn="l"/>
                <a:tab pos="2172970" algn="l"/>
              </a:tabLst>
            </a:pPr>
            <a:r>
              <a:rPr sz="2400" spc="-5" dirty="0">
                <a:latin typeface="Arial"/>
                <a:cs typeface="Arial"/>
              </a:rPr>
              <a:t>Commen</a:t>
            </a:r>
            <a:r>
              <a:rPr sz="2400" dirty="0">
                <a:latin typeface="Arial"/>
                <a:cs typeface="Arial"/>
              </a:rPr>
              <a:t>t	=	</a:t>
            </a:r>
            <a:r>
              <a:rPr sz="2400" spc="-15" dirty="0">
                <a:latin typeface="Arial"/>
                <a:cs typeface="Arial"/>
              </a:rPr>
              <a:t>/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ot(Eo</a:t>
            </a:r>
            <a:r>
              <a:rPr sz="2400" spc="5" dirty="0">
                <a:latin typeface="Arial"/>
                <a:cs typeface="Arial"/>
              </a:rPr>
              <a:t>l)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25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fixed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decima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litera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(e.g.,</a:t>
            </a:r>
            <a:endParaRPr sz="2400" dirty="0">
              <a:latin typeface="Lucida Sans"/>
              <a:cs typeface="Lucida Sans"/>
            </a:endParaRPr>
          </a:p>
          <a:p>
            <a:pPr marL="918844" indent="-678180">
              <a:lnSpc>
                <a:spcPts val="2740"/>
              </a:lnSpc>
            </a:pPr>
            <a:r>
              <a:rPr sz="2400" spc="-5" dirty="0">
                <a:latin typeface="Courier"/>
                <a:cs typeface="Courier"/>
              </a:rPr>
              <a:t>12.34</a:t>
            </a:r>
            <a:r>
              <a:rPr sz="2400" spc="10" dirty="0">
                <a:latin typeface="Courier"/>
                <a:cs typeface="Courier"/>
              </a:rPr>
              <a:t>5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0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defin</a:t>
            </a:r>
            <a:r>
              <a:rPr sz="2400" spc="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as:</a:t>
            </a:r>
            <a:endParaRPr sz="2400" dirty="0">
              <a:latin typeface="Lucida Sans"/>
              <a:cs typeface="Lucida Sans"/>
            </a:endParaRPr>
          </a:p>
          <a:p>
            <a:pPr marL="918844">
              <a:lnSpc>
                <a:spcPct val="100000"/>
              </a:lnSpc>
              <a:spcBef>
                <a:spcPts val="359"/>
              </a:spcBef>
            </a:pP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it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850" baseline="27777" dirty="0">
                <a:latin typeface="Arial"/>
                <a:cs typeface="Arial"/>
              </a:rPr>
              <a:t>+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endParaRPr sz="2850" baseline="27777" dirty="0">
              <a:latin typeface="Arial"/>
              <a:cs typeface="Arial"/>
            </a:endParaRPr>
          </a:p>
          <a:p>
            <a:pPr marL="241300" marR="172720" indent="-228600">
              <a:lnSpc>
                <a:spcPts val="2590"/>
              </a:lnSpc>
              <a:spcBef>
                <a:spcPts val="950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z="2400" spc="-20" dirty="0" smtClean="0">
                <a:latin typeface="Lucida Sans"/>
                <a:cs typeface="Lucida Sans"/>
              </a:rPr>
              <a:t>An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tionall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signed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intege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literal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as:</a:t>
            </a:r>
            <a:endParaRPr sz="2400" dirty="0">
              <a:latin typeface="Lucida Sans"/>
              <a:cs typeface="Lucida Sans"/>
            </a:endParaRPr>
          </a:p>
          <a:p>
            <a:pPr marR="570865" algn="ctr">
              <a:lnSpc>
                <a:spcPct val="100000"/>
              </a:lnSpc>
              <a:spcBef>
                <a:spcPts val="320"/>
              </a:spcBef>
            </a:pPr>
            <a:r>
              <a:rPr sz="2400" dirty="0">
                <a:latin typeface="Arial"/>
                <a:cs typeface="Arial"/>
              </a:rPr>
              <a:t>IntLite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 = (</a:t>
            </a:r>
            <a:r>
              <a:rPr sz="2400" spc="-10" dirty="0">
                <a:latin typeface="Arial"/>
                <a:cs typeface="Arial"/>
              </a:rPr>
              <a:t> '+'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endParaRPr sz="2850" baseline="27777" dirty="0">
              <a:latin typeface="Arial"/>
              <a:cs typeface="Arial"/>
            </a:endParaRPr>
          </a:p>
          <a:p>
            <a:pPr marR="570865" algn="ctr">
              <a:lnSpc>
                <a:spcPct val="100000"/>
              </a:lnSpc>
              <a:spcBef>
                <a:spcPts val="2325"/>
              </a:spcBef>
            </a:pPr>
            <a:r>
              <a:rPr sz="2400" spc="-10" dirty="0">
                <a:latin typeface="Lucida Sans"/>
                <a:cs typeface="Lucida Sans"/>
              </a:rPr>
              <a:t>(Wh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q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us?)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15" dirty="0">
                <a:solidFill>
                  <a:srgbClr val="FF0000"/>
                </a:solidFill>
              </a:rPr>
              <a:t>Finite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Automat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Scanners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56349"/>
            <a:ext cx="5499735" cy="543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747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105" dirty="0">
                <a:latin typeface="Lucida Sans"/>
                <a:cs typeface="Lucida Sans"/>
              </a:rPr>
              <a:t>f</a:t>
            </a:r>
            <a:r>
              <a:rPr sz="2950" i="1" spc="-75" dirty="0">
                <a:latin typeface="Lucida Sans"/>
                <a:cs typeface="Lucida Sans"/>
              </a:rPr>
              <a:t>ini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950" i="1" spc="-260" dirty="0">
                <a:latin typeface="Lucida Sans"/>
                <a:cs typeface="Lucida Sans"/>
              </a:rPr>
              <a:t>a</a:t>
            </a:r>
            <a:r>
              <a:rPr sz="2950" i="1" spc="-110" dirty="0">
                <a:latin typeface="Lucida Sans"/>
                <a:cs typeface="Lucida Sans"/>
              </a:rPr>
              <a:t>u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25" dirty="0">
                <a:latin typeface="Lucida Sans"/>
                <a:cs typeface="Lucida Sans"/>
              </a:rPr>
              <a:t>o</a:t>
            </a:r>
            <a:r>
              <a:rPr sz="2950" i="1" spc="-170" dirty="0">
                <a:latin typeface="Lucida Sans"/>
                <a:cs typeface="Lucida Sans"/>
              </a:rPr>
              <a:t>m</a:t>
            </a:r>
            <a:r>
              <a:rPr sz="2950" i="1" spc="-260" dirty="0">
                <a:latin typeface="Lucida Sans"/>
                <a:cs typeface="Lucida Sans"/>
              </a:rPr>
              <a:t>a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25" dirty="0">
                <a:latin typeface="Lucida Sans"/>
                <a:cs typeface="Lucida Sans"/>
              </a:rPr>
              <a:t>o</a:t>
            </a:r>
            <a:r>
              <a:rPr sz="2950" i="1" spc="-110" dirty="0">
                <a:latin typeface="Lucida Sans"/>
                <a:cs typeface="Lucida Sans"/>
              </a:rPr>
              <a:t>n</a:t>
            </a:r>
            <a:r>
              <a:rPr sz="2950" i="1" spc="-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(FA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recognize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tokens</a:t>
            </a:r>
            <a:r>
              <a:rPr sz="2800" spc="-15" dirty="0">
                <a:latin typeface="Lucida Sans"/>
                <a:cs typeface="Lucida Sans"/>
              </a:rPr>
              <a:t> specified </a:t>
            </a:r>
            <a:r>
              <a:rPr sz="2800" spc="-20" dirty="0">
                <a:latin typeface="Lucida Sans"/>
                <a:cs typeface="Lucida Sans"/>
              </a:rPr>
              <a:t>by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gular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FAs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simple, idealized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0" dirty="0">
                <a:latin typeface="Lucida Sans"/>
                <a:cs typeface="Lucida Sans"/>
              </a:rPr>
              <a:t>mputers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 recognize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rings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belonging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regula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sets.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5" dirty="0">
                <a:latin typeface="Lucida Sans"/>
                <a:cs typeface="Lucida Sans"/>
              </a:rPr>
              <a:t> F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consis</a:t>
            </a:r>
            <a:r>
              <a:rPr sz="280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of: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5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65" dirty="0">
                <a:latin typeface="Lucida Sans"/>
                <a:cs typeface="Lucida Sans"/>
              </a:rPr>
              <a:t>states</a:t>
            </a:r>
            <a:endParaRPr sz="2500" dirty="0">
              <a:latin typeface="Lucida Sans"/>
              <a:cs typeface="Lucida Sans"/>
            </a:endParaRPr>
          </a:p>
          <a:p>
            <a:pPr marL="241300" marR="73025" indent="-228600">
              <a:lnSpc>
                <a:spcPts val="260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235" dirty="0">
                <a:latin typeface="Lucida Sans"/>
                <a:cs typeface="Lucida Sans"/>
              </a:rPr>
              <a:t>r</a:t>
            </a:r>
            <a:r>
              <a:rPr sz="2500" i="1" spc="-200" dirty="0">
                <a:latin typeface="Lucida Sans"/>
                <a:cs typeface="Lucida Sans"/>
              </a:rPr>
              <a:t>a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55" dirty="0">
                <a:latin typeface="Lucida Sans"/>
                <a:cs typeface="Lucida Sans"/>
              </a:rPr>
              <a:t>o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(or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500" i="1" spc="-120" dirty="0">
                <a:latin typeface="Lucida Sans"/>
                <a:cs typeface="Lucida Sans"/>
              </a:rPr>
              <a:t>m</a:t>
            </a:r>
            <a:r>
              <a:rPr sz="2500" i="1" spc="50" dirty="0">
                <a:latin typeface="Lucida Sans"/>
                <a:cs typeface="Lucida Sans"/>
              </a:rPr>
              <a:t>o</a:t>
            </a:r>
            <a:r>
              <a:rPr sz="2500" i="1" spc="-125" dirty="0">
                <a:latin typeface="Lucida Sans"/>
                <a:cs typeface="Lucida Sans"/>
              </a:rPr>
              <a:t>v</a:t>
            </a:r>
            <a:r>
              <a:rPr sz="2500" i="1" spc="5" dirty="0">
                <a:latin typeface="Lucida Sans"/>
                <a:cs typeface="Lucida Sans"/>
              </a:rPr>
              <a:t>es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labele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</a:p>
          <a:p>
            <a:pPr marL="230504" indent="-217804">
              <a:lnSpc>
                <a:spcPct val="100000"/>
              </a:lnSpc>
              <a:spcBef>
                <a:spcPts val="47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500" i="1" spc="-120" dirty="0">
                <a:latin typeface="Lucida Sans"/>
                <a:cs typeface="Lucida Sans"/>
              </a:rPr>
              <a:t>star</a:t>
            </a:r>
            <a:r>
              <a:rPr sz="2500" i="1" spc="-9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tat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30504" indent="-217804">
              <a:lnSpc>
                <a:spcPts val="2690"/>
              </a:lnSpc>
              <a:spcBef>
                <a:spcPts val="6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subse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state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40665">
              <a:lnSpc>
                <a:spcPts val="2765"/>
              </a:lnSpc>
            </a:pPr>
            <a:r>
              <a:rPr sz="2500" i="1" spc="-55" dirty="0">
                <a:latin typeface="Lucida Sans"/>
                <a:cs typeface="Lucida Sans"/>
              </a:rPr>
              <a:t>acceptin</a:t>
            </a:r>
            <a:r>
              <a:rPr sz="2500" i="1" spc="-40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500" i="1" spc="-80" dirty="0">
                <a:latin typeface="Lucida Sans"/>
                <a:cs typeface="Lucida Sans"/>
              </a:rPr>
              <a:t>f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spc="-200" dirty="0">
                <a:latin typeface="Lucida Sans"/>
                <a:cs typeface="Lucida Sans"/>
              </a:rPr>
              <a:t>a</a:t>
            </a:r>
            <a:r>
              <a:rPr sz="2500" i="1" spc="-35" dirty="0">
                <a:latin typeface="Lucida Sans"/>
                <a:cs typeface="Lucida Sans"/>
              </a:rPr>
              <a:t>l,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states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3" y="960715"/>
            <a:ext cx="5428615" cy="3430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7600"/>
              </a:lnSpc>
            </a:pPr>
            <a:r>
              <a:rPr sz="2800" spc="-10" dirty="0">
                <a:latin typeface="Lucida Sans"/>
                <a:cs typeface="Lucida Sans"/>
              </a:rPr>
              <a:t>If </a:t>
            </a:r>
            <a:r>
              <a:rPr sz="2800" spc="-20" dirty="0">
                <a:latin typeface="Lucida Sans"/>
                <a:cs typeface="Lucida Sans"/>
              </a:rPr>
              <a:t>an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generated,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10" dirty="0">
                <a:latin typeface="Lucida Sans"/>
                <a:cs typeface="Lucida Sans"/>
              </a:rPr>
              <a:t> se</a:t>
            </a:r>
            <a:r>
              <a:rPr sz="2800" spc="-25" dirty="0">
                <a:latin typeface="Lucida Sans"/>
                <a:cs typeface="Lucida Sans"/>
              </a:rPr>
              <a:t>r</a:t>
            </a:r>
            <a:r>
              <a:rPr sz="2800" spc="-10" dirty="0">
                <a:latin typeface="Lucida Sans"/>
                <a:cs typeface="Lucida Sans"/>
              </a:rPr>
              <a:t>ve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ut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950" i="1" spc="-15" dirty="0">
                <a:latin typeface="Lucida Sans"/>
                <a:cs typeface="Lucida Sans"/>
              </a:rPr>
              <a:t>code </a:t>
            </a:r>
            <a:r>
              <a:rPr sz="2950" i="1" spc="-114" dirty="0">
                <a:latin typeface="Lucida Sans"/>
                <a:cs typeface="Lucida Sans"/>
              </a:rPr>
              <a:t>generator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-25" dirty="0">
                <a:latin typeface="Lucida Sans"/>
                <a:cs typeface="Lucida Sans"/>
              </a:rPr>
              <a:t>po</a:t>
            </a:r>
            <a:r>
              <a:rPr sz="2800" spc="-20" dirty="0">
                <a:latin typeface="Lucida Sans"/>
                <a:cs typeface="Lucida Sans"/>
              </a:rPr>
              <a:t>nent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produce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desired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machine-</a:t>
            </a:r>
            <a:r>
              <a:rPr sz="2800" spc="-15" dirty="0">
                <a:latin typeface="Lucida Sans"/>
                <a:cs typeface="Lucida Sans"/>
              </a:rPr>
              <a:t> 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20" dirty="0">
                <a:latin typeface="Lucida Sans"/>
                <a:cs typeface="Lucida Sans"/>
              </a:rPr>
              <a:t>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optionally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2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transformed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80" dirty="0">
                <a:latin typeface="Lucida Sans"/>
                <a:cs typeface="Lucida Sans"/>
              </a:rPr>
              <a:t>optimizer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</a:t>
            </a:r>
            <a:r>
              <a:rPr sz="2800" spc="-15" dirty="0">
                <a:latin typeface="Lucida Sans"/>
                <a:cs typeface="Lucida Sans"/>
              </a:rPr>
              <a:t> efficient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generated.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6870" cy="610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8305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commen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delimite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Courier"/>
                <a:cs typeface="Courier"/>
              </a:rPr>
              <a:t>## </a:t>
            </a:r>
            <a:r>
              <a:rPr sz="2400" dirty="0">
                <a:latin typeface="Lucida Sans"/>
                <a:cs typeface="Lucida Sans"/>
              </a:rPr>
              <a:t>markers,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 </a:t>
            </a:r>
            <a:r>
              <a:rPr sz="2400" spc="-5" dirty="0">
                <a:latin typeface="Lucida Sans"/>
                <a:cs typeface="Lucida Sans"/>
              </a:rPr>
              <a:t>allow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single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#</a:t>
            </a:r>
            <a:r>
              <a:rPr sz="2400" spc="-5" dirty="0">
                <a:latin typeface="Lucida Sans"/>
                <a:cs typeface="Lucida Sans"/>
              </a:rPr>
              <a:t>’s </a:t>
            </a:r>
            <a:r>
              <a:rPr sz="2400" spc="-20" dirty="0">
                <a:latin typeface="Lucida Sans"/>
                <a:cs typeface="Lucida Sans"/>
              </a:rPr>
              <a:t>wit</a:t>
            </a:r>
            <a:r>
              <a:rPr sz="2400" spc="-10" dirty="0">
                <a:latin typeface="Lucida Sans"/>
                <a:cs typeface="Lucida Sans"/>
              </a:rPr>
              <a:t>h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co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bod</a:t>
            </a:r>
            <a:r>
              <a:rPr sz="2400" spc="5" dirty="0">
                <a:latin typeface="Lucida Sans"/>
                <a:cs typeface="Lucida Sans"/>
              </a:rPr>
              <a:t>y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579120">
              <a:lnSpc>
                <a:spcPts val="2550"/>
              </a:lnSpc>
              <a:tabLst>
                <a:tab pos="2239645" algn="l"/>
              </a:tabLst>
            </a:pPr>
            <a:r>
              <a:rPr sz="2400" dirty="0">
                <a:latin typeface="Arial"/>
                <a:cs typeface="Arial"/>
              </a:rPr>
              <a:t>Comment2	=</a:t>
            </a:r>
          </a:p>
          <a:p>
            <a:pPr marL="1172210">
              <a:lnSpc>
                <a:spcPct val="100000"/>
              </a:lnSpc>
              <a:spcBef>
                <a:spcPts val="359"/>
              </a:spcBef>
              <a:tabLst>
                <a:tab pos="2654935" algn="l"/>
              </a:tabLst>
            </a:pPr>
            <a:r>
              <a:rPr sz="2400" spc="-5" dirty="0">
                <a:latin typeface="Arial"/>
                <a:cs typeface="Arial"/>
              </a:rPr>
              <a:t>#</a:t>
            </a:r>
            <a:r>
              <a:rPr sz="2400" dirty="0">
                <a:latin typeface="Arial"/>
                <a:cs typeface="Arial"/>
              </a:rPr>
              <a:t># </a:t>
            </a:r>
            <a:r>
              <a:rPr sz="2400" spc="-5" dirty="0">
                <a:latin typeface="Arial"/>
                <a:cs typeface="Arial"/>
              </a:rPr>
              <a:t>((</a:t>
            </a:r>
            <a:r>
              <a:rPr sz="2400" dirty="0">
                <a:latin typeface="Arial"/>
                <a:cs typeface="Arial"/>
              </a:rPr>
              <a:t># </a:t>
            </a:r>
            <a:r>
              <a:rPr sz="2400" spc="-10" dirty="0">
                <a:latin typeface="Arial"/>
                <a:cs typeface="Arial"/>
              </a:rPr>
              <a:t>|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dirty="0">
                <a:latin typeface="Arial"/>
                <a:cs typeface="Arial"/>
              </a:rPr>
              <a:t>)	No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#)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25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#</a:t>
            </a:r>
            <a:r>
              <a:rPr sz="2400" dirty="0">
                <a:latin typeface="Arial"/>
                <a:cs typeface="Arial"/>
              </a:rPr>
              <a:t>#</a:t>
            </a:r>
          </a:p>
          <a:p>
            <a:pPr marL="241300" marR="5080">
              <a:lnSpc>
                <a:spcPct val="90300"/>
              </a:lnSpc>
              <a:spcBef>
                <a:spcPts val="2605"/>
              </a:spcBef>
            </a:pP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7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many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infinite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Bu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5" dirty="0">
                <a:latin typeface="Lucida Sans"/>
                <a:cs typeface="Lucida Sans"/>
              </a:rPr>
              <a:t>infinite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Consi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set </a:t>
            </a:r>
            <a:r>
              <a:rPr sz="2400" spc="-5" dirty="0">
                <a:latin typeface="Lucida Sans"/>
                <a:cs typeface="Lucida Sans"/>
              </a:rPr>
              <a:t>of 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acket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410209">
              <a:lnSpc>
                <a:spcPts val="2455"/>
              </a:lnSpc>
            </a:pP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1720" dirty="0">
                <a:latin typeface="Arial"/>
                <a:cs typeface="Arial"/>
              </a:rPr>
              <a:t>.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>
              <a:lnSpc>
                <a:spcPts val="274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rmall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as</a:t>
            </a:r>
            <a:endParaRPr sz="2400" dirty="0">
              <a:latin typeface="Lucida Sans"/>
              <a:cs typeface="Lucida Sans"/>
            </a:endParaRPr>
          </a:p>
          <a:p>
            <a:pPr marL="326390">
              <a:lnSpc>
                <a:spcPts val="2690"/>
              </a:lnSpc>
              <a:spcBef>
                <a:spcPts val="359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[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209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195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≥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dirty="0">
                <a:latin typeface="Arial"/>
                <a:cs typeface="Arial"/>
              </a:rPr>
              <a:t>1 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10795">
              <a:lnSpc>
                <a:spcPct val="89200"/>
              </a:lnSpc>
              <a:spcBef>
                <a:spcPts val="135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know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1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trie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 </a:t>
            </a:r>
            <a:r>
              <a:rPr sz="2400" spc="-10" dirty="0">
                <a:latin typeface="Lucida Sans"/>
                <a:cs typeface="Lucida Sans"/>
              </a:rPr>
              <a:t>defin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eit</a:t>
            </a:r>
            <a:r>
              <a:rPr sz="2400" spc="1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do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no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500" i="1" spc="-90" dirty="0">
                <a:latin typeface="Lucida Sans"/>
                <a:cs typeface="Lucida Sans"/>
              </a:rPr>
              <a:t>all </a:t>
            </a:r>
            <a:r>
              <a:rPr sz="2400" spc="-5" dirty="0">
                <a:latin typeface="Lucida Sans"/>
                <a:cs typeface="Lucida Sans"/>
              </a:rPr>
              <a:t>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nestings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includes extra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unwanted strings.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4885055" cy="114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Thes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four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components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finite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automaton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often 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graphicall</a:t>
            </a:r>
            <a:r>
              <a:rPr sz="2800" spc="-30" dirty="0">
                <a:latin typeface="Lucida Sans"/>
                <a:cs typeface="Lucida Sans"/>
              </a:rPr>
              <a:t>y</a:t>
            </a:r>
            <a:r>
              <a:rPr sz="2950" i="1" spc="-60" dirty="0">
                <a:latin typeface="Lucida Sans"/>
                <a:cs typeface="Lucida Sans"/>
              </a:rPr>
              <a:t>:</a:t>
            </a:r>
            <a:endParaRPr sz="2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9327" y="4178795"/>
            <a:ext cx="561340" cy="495300"/>
          </a:xfrm>
          <a:custGeom>
            <a:avLst/>
            <a:gdLst/>
            <a:ahLst/>
            <a:cxnLst/>
            <a:rect l="l" t="t" r="r" b="b"/>
            <a:pathLst>
              <a:path w="561339" h="495300">
                <a:moveTo>
                  <a:pt x="280415" y="0"/>
                </a:moveTo>
                <a:lnTo>
                  <a:pt x="252983" y="1524"/>
                </a:lnTo>
                <a:lnTo>
                  <a:pt x="225551" y="4572"/>
                </a:lnTo>
                <a:lnTo>
                  <a:pt x="224027" y="4572"/>
                </a:lnTo>
                <a:lnTo>
                  <a:pt x="198119" y="12192"/>
                </a:lnTo>
                <a:lnTo>
                  <a:pt x="172211" y="21336"/>
                </a:lnTo>
                <a:lnTo>
                  <a:pt x="172211" y="22860"/>
                </a:lnTo>
                <a:lnTo>
                  <a:pt x="147827" y="33527"/>
                </a:lnTo>
                <a:lnTo>
                  <a:pt x="146303" y="33527"/>
                </a:lnTo>
                <a:lnTo>
                  <a:pt x="123443" y="47244"/>
                </a:lnTo>
                <a:lnTo>
                  <a:pt x="83819" y="80772"/>
                </a:lnTo>
                <a:lnTo>
                  <a:pt x="48767" y="123444"/>
                </a:lnTo>
                <a:lnTo>
                  <a:pt x="22859" y="170687"/>
                </a:lnTo>
                <a:lnTo>
                  <a:pt x="22859" y="172212"/>
                </a:lnTo>
                <a:lnTo>
                  <a:pt x="13715" y="196596"/>
                </a:lnTo>
                <a:lnTo>
                  <a:pt x="12191" y="196596"/>
                </a:lnTo>
                <a:lnTo>
                  <a:pt x="6095" y="222504"/>
                </a:lnTo>
                <a:lnTo>
                  <a:pt x="6095" y="224027"/>
                </a:lnTo>
                <a:lnTo>
                  <a:pt x="1523" y="251460"/>
                </a:lnTo>
                <a:lnTo>
                  <a:pt x="0" y="280416"/>
                </a:lnTo>
                <a:lnTo>
                  <a:pt x="1523" y="307848"/>
                </a:lnTo>
                <a:lnTo>
                  <a:pt x="1523" y="309372"/>
                </a:lnTo>
                <a:lnTo>
                  <a:pt x="6095" y="336804"/>
                </a:lnTo>
                <a:lnTo>
                  <a:pt x="12191" y="362712"/>
                </a:lnTo>
                <a:lnTo>
                  <a:pt x="12191" y="364236"/>
                </a:lnTo>
                <a:lnTo>
                  <a:pt x="21335" y="390144"/>
                </a:lnTo>
                <a:lnTo>
                  <a:pt x="22859" y="390144"/>
                </a:lnTo>
                <a:lnTo>
                  <a:pt x="35051" y="413004"/>
                </a:lnTo>
                <a:lnTo>
                  <a:pt x="48767" y="435863"/>
                </a:lnTo>
                <a:lnTo>
                  <a:pt x="48767" y="437388"/>
                </a:lnTo>
                <a:lnTo>
                  <a:pt x="64007" y="458724"/>
                </a:lnTo>
                <a:lnTo>
                  <a:pt x="82295" y="478536"/>
                </a:lnTo>
                <a:lnTo>
                  <a:pt x="83819" y="478536"/>
                </a:lnTo>
                <a:lnTo>
                  <a:pt x="103631" y="495300"/>
                </a:lnTo>
                <a:lnTo>
                  <a:pt x="111251" y="486156"/>
                </a:lnTo>
                <a:lnTo>
                  <a:pt x="93241" y="470916"/>
                </a:lnTo>
                <a:lnTo>
                  <a:pt x="91439" y="470916"/>
                </a:lnTo>
                <a:lnTo>
                  <a:pt x="73151" y="451104"/>
                </a:lnTo>
                <a:lnTo>
                  <a:pt x="74675" y="451104"/>
                </a:lnTo>
                <a:lnTo>
                  <a:pt x="59435" y="429768"/>
                </a:lnTo>
                <a:lnTo>
                  <a:pt x="45719" y="406908"/>
                </a:lnTo>
                <a:lnTo>
                  <a:pt x="34340" y="385572"/>
                </a:lnTo>
                <a:lnTo>
                  <a:pt x="33527" y="385572"/>
                </a:lnTo>
                <a:lnTo>
                  <a:pt x="24383" y="359663"/>
                </a:lnTo>
                <a:lnTo>
                  <a:pt x="18646" y="335280"/>
                </a:lnTo>
                <a:lnTo>
                  <a:pt x="18287" y="335280"/>
                </a:lnTo>
                <a:lnTo>
                  <a:pt x="13715" y="307848"/>
                </a:lnTo>
                <a:lnTo>
                  <a:pt x="12191" y="280416"/>
                </a:lnTo>
                <a:lnTo>
                  <a:pt x="13715" y="251460"/>
                </a:lnTo>
                <a:lnTo>
                  <a:pt x="13969" y="251460"/>
                </a:lnTo>
                <a:lnTo>
                  <a:pt x="18287" y="225551"/>
                </a:lnTo>
                <a:lnTo>
                  <a:pt x="24383" y="199644"/>
                </a:lnTo>
                <a:lnTo>
                  <a:pt x="24955" y="199644"/>
                </a:lnTo>
                <a:lnTo>
                  <a:pt x="33527" y="176784"/>
                </a:lnTo>
                <a:lnTo>
                  <a:pt x="45719" y="152400"/>
                </a:lnTo>
                <a:lnTo>
                  <a:pt x="59435" y="129539"/>
                </a:lnTo>
                <a:lnTo>
                  <a:pt x="60524" y="129539"/>
                </a:lnTo>
                <a:lnTo>
                  <a:pt x="74675" y="109727"/>
                </a:lnTo>
                <a:lnTo>
                  <a:pt x="73151" y="109727"/>
                </a:lnTo>
                <a:lnTo>
                  <a:pt x="91439" y="89916"/>
                </a:lnTo>
                <a:lnTo>
                  <a:pt x="131063" y="56387"/>
                </a:lnTo>
                <a:lnTo>
                  <a:pt x="132080" y="56387"/>
                </a:lnTo>
                <a:lnTo>
                  <a:pt x="152400" y="44196"/>
                </a:lnTo>
                <a:lnTo>
                  <a:pt x="176783" y="33527"/>
                </a:lnTo>
                <a:lnTo>
                  <a:pt x="202691" y="24384"/>
                </a:lnTo>
                <a:lnTo>
                  <a:pt x="201167" y="24384"/>
                </a:lnTo>
                <a:lnTo>
                  <a:pt x="227075" y="16763"/>
                </a:lnTo>
                <a:lnTo>
                  <a:pt x="254507" y="13716"/>
                </a:lnTo>
                <a:lnTo>
                  <a:pt x="252983" y="13716"/>
                </a:lnTo>
                <a:lnTo>
                  <a:pt x="280415" y="12192"/>
                </a:lnTo>
                <a:lnTo>
                  <a:pt x="364235" y="12192"/>
                </a:lnTo>
                <a:lnTo>
                  <a:pt x="336803" y="4572"/>
                </a:lnTo>
                <a:lnTo>
                  <a:pt x="310895" y="1524"/>
                </a:lnTo>
                <a:lnTo>
                  <a:pt x="309371" y="1524"/>
                </a:lnTo>
                <a:lnTo>
                  <a:pt x="280415" y="0"/>
                </a:lnTo>
                <a:close/>
              </a:path>
              <a:path w="561339" h="495300">
                <a:moveTo>
                  <a:pt x="91439" y="469392"/>
                </a:moveTo>
                <a:lnTo>
                  <a:pt x="91439" y="470916"/>
                </a:lnTo>
                <a:lnTo>
                  <a:pt x="93241" y="470916"/>
                </a:lnTo>
                <a:lnTo>
                  <a:pt x="91439" y="469392"/>
                </a:lnTo>
                <a:close/>
              </a:path>
              <a:path w="561339" h="495300">
                <a:moveTo>
                  <a:pt x="33527" y="384048"/>
                </a:moveTo>
                <a:lnTo>
                  <a:pt x="33527" y="385572"/>
                </a:lnTo>
                <a:lnTo>
                  <a:pt x="34340" y="385572"/>
                </a:lnTo>
                <a:lnTo>
                  <a:pt x="33527" y="384048"/>
                </a:lnTo>
                <a:close/>
              </a:path>
              <a:path w="561339" h="495300">
                <a:moveTo>
                  <a:pt x="18287" y="333756"/>
                </a:moveTo>
                <a:lnTo>
                  <a:pt x="18287" y="335280"/>
                </a:lnTo>
                <a:lnTo>
                  <a:pt x="18646" y="335280"/>
                </a:lnTo>
                <a:lnTo>
                  <a:pt x="18287" y="333756"/>
                </a:lnTo>
                <a:close/>
              </a:path>
              <a:path w="561339" h="495300">
                <a:moveTo>
                  <a:pt x="559307" y="251460"/>
                </a:moveTo>
                <a:lnTo>
                  <a:pt x="547115" y="251460"/>
                </a:lnTo>
                <a:lnTo>
                  <a:pt x="548639" y="280416"/>
                </a:lnTo>
                <a:lnTo>
                  <a:pt x="560832" y="280416"/>
                </a:lnTo>
                <a:lnTo>
                  <a:pt x="559307" y="251460"/>
                </a:lnTo>
                <a:close/>
              </a:path>
              <a:path w="561339" h="495300">
                <a:moveTo>
                  <a:pt x="13969" y="251460"/>
                </a:moveTo>
                <a:lnTo>
                  <a:pt x="13715" y="251460"/>
                </a:lnTo>
                <a:lnTo>
                  <a:pt x="13715" y="252984"/>
                </a:lnTo>
                <a:lnTo>
                  <a:pt x="13969" y="251460"/>
                </a:lnTo>
                <a:close/>
              </a:path>
              <a:path w="561339" h="495300">
                <a:moveTo>
                  <a:pt x="536447" y="199644"/>
                </a:moveTo>
                <a:lnTo>
                  <a:pt x="542544" y="225551"/>
                </a:lnTo>
                <a:lnTo>
                  <a:pt x="547115" y="252984"/>
                </a:lnTo>
                <a:lnTo>
                  <a:pt x="547115" y="251460"/>
                </a:lnTo>
                <a:lnTo>
                  <a:pt x="559307" y="251460"/>
                </a:lnTo>
                <a:lnTo>
                  <a:pt x="554735" y="224027"/>
                </a:lnTo>
                <a:lnTo>
                  <a:pt x="554735" y="222504"/>
                </a:lnTo>
                <a:lnTo>
                  <a:pt x="549715" y="201168"/>
                </a:lnTo>
                <a:lnTo>
                  <a:pt x="537971" y="201168"/>
                </a:lnTo>
                <a:lnTo>
                  <a:pt x="536447" y="199644"/>
                </a:lnTo>
                <a:close/>
              </a:path>
              <a:path w="561339" h="495300">
                <a:moveTo>
                  <a:pt x="24955" y="199644"/>
                </a:moveTo>
                <a:lnTo>
                  <a:pt x="24383" y="199644"/>
                </a:lnTo>
                <a:lnTo>
                  <a:pt x="24383" y="201168"/>
                </a:lnTo>
                <a:lnTo>
                  <a:pt x="24955" y="199644"/>
                </a:lnTo>
                <a:close/>
              </a:path>
              <a:path w="561339" h="495300">
                <a:moveTo>
                  <a:pt x="517245" y="129539"/>
                </a:moveTo>
                <a:lnTo>
                  <a:pt x="502919" y="129539"/>
                </a:lnTo>
                <a:lnTo>
                  <a:pt x="516635" y="152400"/>
                </a:lnTo>
                <a:lnTo>
                  <a:pt x="528827" y="176784"/>
                </a:lnTo>
                <a:lnTo>
                  <a:pt x="537971" y="201168"/>
                </a:lnTo>
                <a:lnTo>
                  <a:pt x="549715" y="201168"/>
                </a:lnTo>
                <a:lnTo>
                  <a:pt x="548639" y="196596"/>
                </a:lnTo>
                <a:lnTo>
                  <a:pt x="539495" y="172212"/>
                </a:lnTo>
                <a:lnTo>
                  <a:pt x="539495" y="170687"/>
                </a:lnTo>
                <a:lnTo>
                  <a:pt x="527303" y="146304"/>
                </a:lnTo>
                <a:lnTo>
                  <a:pt x="517245" y="129539"/>
                </a:lnTo>
                <a:close/>
              </a:path>
              <a:path w="561339" h="495300">
                <a:moveTo>
                  <a:pt x="60524" y="129539"/>
                </a:moveTo>
                <a:lnTo>
                  <a:pt x="59435" y="129539"/>
                </a:lnTo>
                <a:lnTo>
                  <a:pt x="59435" y="131063"/>
                </a:lnTo>
                <a:lnTo>
                  <a:pt x="60524" y="129539"/>
                </a:lnTo>
                <a:close/>
              </a:path>
              <a:path w="561339" h="495300">
                <a:moveTo>
                  <a:pt x="450549" y="56387"/>
                </a:moveTo>
                <a:lnTo>
                  <a:pt x="431291" y="56387"/>
                </a:lnTo>
                <a:lnTo>
                  <a:pt x="452627" y="73151"/>
                </a:lnTo>
                <a:lnTo>
                  <a:pt x="470915" y="89916"/>
                </a:lnTo>
                <a:lnTo>
                  <a:pt x="469391" y="89916"/>
                </a:lnTo>
                <a:lnTo>
                  <a:pt x="487679" y="109727"/>
                </a:lnTo>
                <a:lnTo>
                  <a:pt x="502919" y="131063"/>
                </a:lnTo>
                <a:lnTo>
                  <a:pt x="502919" y="129539"/>
                </a:lnTo>
                <a:lnTo>
                  <a:pt x="517245" y="129539"/>
                </a:lnTo>
                <a:lnTo>
                  <a:pt x="513588" y="123444"/>
                </a:lnTo>
                <a:lnTo>
                  <a:pt x="498347" y="102108"/>
                </a:lnTo>
                <a:lnTo>
                  <a:pt x="496823" y="102108"/>
                </a:lnTo>
                <a:lnTo>
                  <a:pt x="478535" y="82296"/>
                </a:lnTo>
                <a:lnTo>
                  <a:pt x="478535" y="80772"/>
                </a:lnTo>
                <a:lnTo>
                  <a:pt x="460247" y="64008"/>
                </a:lnTo>
                <a:lnTo>
                  <a:pt x="450549" y="56387"/>
                </a:lnTo>
                <a:close/>
              </a:path>
              <a:path w="561339" h="495300">
                <a:moveTo>
                  <a:pt x="132080" y="56387"/>
                </a:moveTo>
                <a:lnTo>
                  <a:pt x="131063" y="56387"/>
                </a:lnTo>
                <a:lnTo>
                  <a:pt x="129539" y="57912"/>
                </a:lnTo>
                <a:lnTo>
                  <a:pt x="132080" y="56387"/>
                </a:lnTo>
                <a:close/>
              </a:path>
              <a:path w="561339" h="495300">
                <a:moveTo>
                  <a:pt x="364235" y="12192"/>
                </a:moveTo>
                <a:lnTo>
                  <a:pt x="280415" y="12192"/>
                </a:lnTo>
                <a:lnTo>
                  <a:pt x="309371" y="13716"/>
                </a:lnTo>
                <a:lnTo>
                  <a:pt x="335279" y="16763"/>
                </a:lnTo>
                <a:lnTo>
                  <a:pt x="333756" y="16763"/>
                </a:lnTo>
                <a:lnTo>
                  <a:pt x="361188" y="24384"/>
                </a:lnTo>
                <a:lnTo>
                  <a:pt x="385571" y="33527"/>
                </a:lnTo>
                <a:lnTo>
                  <a:pt x="409956" y="44196"/>
                </a:lnTo>
                <a:lnTo>
                  <a:pt x="408431" y="44196"/>
                </a:lnTo>
                <a:lnTo>
                  <a:pt x="431291" y="57912"/>
                </a:lnTo>
                <a:lnTo>
                  <a:pt x="431291" y="56387"/>
                </a:lnTo>
                <a:lnTo>
                  <a:pt x="450549" y="56387"/>
                </a:lnTo>
                <a:lnTo>
                  <a:pt x="438911" y="47244"/>
                </a:lnTo>
                <a:lnTo>
                  <a:pt x="437388" y="47244"/>
                </a:lnTo>
                <a:lnTo>
                  <a:pt x="414527" y="33527"/>
                </a:lnTo>
                <a:lnTo>
                  <a:pt x="390144" y="22860"/>
                </a:lnTo>
                <a:lnTo>
                  <a:pt x="365759" y="13716"/>
                </a:lnTo>
                <a:lnTo>
                  <a:pt x="36423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2959" y="4459211"/>
            <a:ext cx="457200" cy="280670"/>
          </a:xfrm>
          <a:custGeom>
            <a:avLst/>
            <a:gdLst/>
            <a:ahLst/>
            <a:cxnLst/>
            <a:rect l="l" t="t" r="r" b="b"/>
            <a:pathLst>
              <a:path w="457200" h="280670">
                <a:moveTo>
                  <a:pt x="7619" y="205739"/>
                </a:moveTo>
                <a:lnTo>
                  <a:pt x="0" y="214883"/>
                </a:lnTo>
                <a:lnTo>
                  <a:pt x="19812" y="231647"/>
                </a:lnTo>
                <a:lnTo>
                  <a:pt x="19812" y="233171"/>
                </a:lnTo>
                <a:lnTo>
                  <a:pt x="42671" y="246887"/>
                </a:lnTo>
                <a:lnTo>
                  <a:pt x="44195" y="246887"/>
                </a:lnTo>
                <a:lnTo>
                  <a:pt x="68579" y="257555"/>
                </a:lnTo>
                <a:lnTo>
                  <a:pt x="94487" y="268223"/>
                </a:lnTo>
                <a:lnTo>
                  <a:pt x="120395" y="274319"/>
                </a:lnTo>
                <a:lnTo>
                  <a:pt x="121919" y="274319"/>
                </a:lnTo>
                <a:lnTo>
                  <a:pt x="149351" y="278891"/>
                </a:lnTo>
                <a:lnTo>
                  <a:pt x="176783" y="280415"/>
                </a:lnTo>
                <a:lnTo>
                  <a:pt x="205739" y="278891"/>
                </a:lnTo>
                <a:lnTo>
                  <a:pt x="207263" y="278891"/>
                </a:lnTo>
                <a:lnTo>
                  <a:pt x="233171" y="274319"/>
                </a:lnTo>
                <a:lnTo>
                  <a:pt x="260603" y="268223"/>
                </a:lnTo>
                <a:lnTo>
                  <a:pt x="176783" y="268223"/>
                </a:lnTo>
                <a:lnTo>
                  <a:pt x="149351" y="266700"/>
                </a:lnTo>
                <a:lnTo>
                  <a:pt x="150875" y="266700"/>
                </a:lnTo>
                <a:lnTo>
                  <a:pt x="123443" y="262127"/>
                </a:lnTo>
                <a:lnTo>
                  <a:pt x="104012" y="257555"/>
                </a:lnTo>
                <a:lnTo>
                  <a:pt x="99059" y="257555"/>
                </a:lnTo>
                <a:lnTo>
                  <a:pt x="73151" y="246887"/>
                </a:lnTo>
                <a:lnTo>
                  <a:pt x="48768" y="236219"/>
                </a:lnTo>
                <a:lnTo>
                  <a:pt x="25907" y="222503"/>
                </a:lnTo>
                <a:lnTo>
                  <a:pt x="27431" y="222503"/>
                </a:lnTo>
                <a:lnTo>
                  <a:pt x="7619" y="205739"/>
                </a:lnTo>
                <a:close/>
              </a:path>
              <a:path w="457200" h="280670">
                <a:moveTo>
                  <a:pt x="257556" y="256031"/>
                </a:moveTo>
                <a:lnTo>
                  <a:pt x="230124" y="262127"/>
                </a:lnTo>
                <a:lnTo>
                  <a:pt x="231647" y="262127"/>
                </a:lnTo>
                <a:lnTo>
                  <a:pt x="205739" y="266700"/>
                </a:lnTo>
                <a:lnTo>
                  <a:pt x="176783" y="268223"/>
                </a:lnTo>
                <a:lnTo>
                  <a:pt x="262127" y="268223"/>
                </a:lnTo>
                <a:lnTo>
                  <a:pt x="286512" y="257555"/>
                </a:lnTo>
                <a:lnTo>
                  <a:pt x="257556" y="257555"/>
                </a:lnTo>
                <a:lnTo>
                  <a:pt x="257556" y="256031"/>
                </a:lnTo>
                <a:close/>
              </a:path>
              <a:path w="457200" h="280670">
                <a:moveTo>
                  <a:pt x="97535" y="256031"/>
                </a:moveTo>
                <a:lnTo>
                  <a:pt x="99059" y="257555"/>
                </a:lnTo>
                <a:lnTo>
                  <a:pt x="104012" y="257555"/>
                </a:lnTo>
                <a:lnTo>
                  <a:pt x="97535" y="256031"/>
                </a:lnTo>
                <a:close/>
              </a:path>
              <a:path w="457200" h="280670">
                <a:moveTo>
                  <a:pt x="366521" y="189674"/>
                </a:moveTo>
                <a:lnTo>
                  <a:pt x="348995" y="205739"/>
                </a:lnTo>
                <a:lnTo>
                  <a:pt x="327659" y="222503"/>
                </a:lnTo>
                <a:lnTo>
                  <a:pt x="304800" y="236219"/>
                </a:lnTo>
                <a:lnTo>
                  <a:pt x="306324" y="236219"/>
                </a:lnTo>
                <a:lnTo>
                  <a:pt x="257556" y="257555"/>
                </a:lnTo>
                <a:lnTo>
                  <a:pt x="286512" y="257555"/>
                </a:lnTo>
                <a:lnTo>
                  <a:pt x="310895" y="246887"/>
                </a:lnTo>
                <a:lnTo>
                  <a:pt x="333756" y="233171"/>
                </a:lnTo>
                <a:lnTo>
                  <a:pt x="335279" y="231647"/>
                </a:lnTo>
                <a:lnTo>
                  <a:pt x="356615" y="214883"/>
                </a:lnTo>
                <a:lnTo>
                  <a:pt x="374903" y="198119"/>
                </a:lnTo>
                <a:lnTo>
                  <a:pt x="381937" y="190500"/>
                </a:lnTo>
                <a:lnTo>
                  <a:pt x="365759" y="190500"/>
                </a:lnTo>
                <a:lnTo>
                  <a:pt x="366521" y="189674"/>
                </a:lnTo>
                <a:close/>
              </a:path>
              <a:path w="457200" h="280670">
                <a:moveTo>
                  <a:pt x="367283" y="188975"/>
                </a:moveTo>
                <a:lnTo>
                  <a:pt x="366521" y="189674"/>
                </a:lnTo>
                <a:lnTo>
                  <a:pt x="365759" y="190500"/>
                </a:lnTo>
                <a:lnTo>
                  <a:pt x="367283" y="188975"/>
                </a:lnTo>
                <a:close/>
              </a:path>
              <a:path w="457200" h="280670">
                <a:moveTo>
                  <a:pt x="383344" y="188975"/>
                </a:moveTo>
                <a:lnTo>
                  <a:pt x="367283" y="188975"/>
                </a:lnTo>
                <a:lnTo>
                  <a:pt x="365759" y="190500"/>
                </a:lnTo>
                <a:lnTo>
                  <a:pt x="381937" y="190500"/>
                </a:lnTo>
                <a:lnTo>
                  <a:pt x="383344" y="188975"/>
                </a:lnTo>
                <a:close/>
              </a:path>
              <a:path w="457200" h="280670">
                <a:moveTo>
                  <a:pt x="438015" y="103631"/>
                </a:moveTo>
                <a:lnTo>
                  <a:pt x="425195" y="103631"/>
                </a:lnTo>
                <a:lnTo>
                  <a:pt x="413003" y="126491"/>
                </a:lnTo>
                <a:lnTo>
                  <a:pt x="399288" y="149351"/>
                </a:lnTo>
                <a:lnTo>
                  <a:pt x="384047" y="170687"/>
                </a:lnTo>
                <a:lnTo>
                  <a:pt x="366521" y="189674"/>
                </a:lnTo>
                <a:lnTo>
                  <a:pt x="367283" y="188975"/>
                </a:lnTo>
                <a:lnTo>
                  <a:pt x="383344" y="188975"/>
                </a:lnTo>
                <a:lnTo>
                  <a:pt x="393191" y="178307"/>
                </a:lnTo>
                <a:lnTo>
                  <a:pt x="394715" y="178307"/>
                </a:lnTo>
                <a:lnTo>
                  <a:pt x="409956" y="156971"/>
                </a:lnTo>
                <a:lnTo>
                  <a:pt x="409956" y="155447"/>
                </a:lnTo>
                <a:lnTo>
                  <a:pt x="423671" y="132587"/>
                </a:lnTo>
                <a:lnTo>
                  <a:pt x="435863" y="109727"/>
                </a:lnTo>
                <a:lnTo>
                  <a:pt x="438015" y="103631"/>
                </a:lnTo>
                <a:close/>
              </a:path>
              <a:path w="457200" h="280670">
                <a:moveTo>
                  <a:pt x="438912" y="53339"/>
                </a:moveTo>
                <a:lnTo>
                  <a:pt x="432815" y="79247"/>
                </a:lnTo>
                <a:lnTo>
                  <a:pt x="423671" y="105155"/>
                </a:lnTo>
                <a:lnTo>
                  <a:pt x="425195" y="103631"/>
                </a:lnTo>
                <a:lnTo>
                  <a:pt x="438015" y="103631"/>
                </a:lnTo>
                <a:lnTo>
                  <a:pt x="445007" y="83819"/>
                </a:lnTo>
                <a:lnTo>
                  <a:pt x="445007" y="82295"/>
                </a:lnTo>
                <a:lnTo>
                  <a:pt x="451103" y="56387"/>
                </a:lnTo>
                <a:lnTo>
                  <a:pt x="451357" y="54863"/>
                </a:lnTo>
                <a:lnTo>
                  <a:pt x="438912" y="54863"/>
                </a:lnTo>
                <a:lnTo>
                  <a:pt x="438912" y="53339"/>
                </a:lnTo>
                <a:close/>
              </a:path>
              <a:path w="457200" h="280670">
                <a:moveTo>
                  <a:pt x="457200" y="0"/>
                </a:moveTo>
                <a:lnTo>
                  <a:pt x="445007" y="0"/>
                </a:lnTo>
                <a:lnTo>
                  <a:pt x="443483" y="27431"/>
                </a:lnTo>
                <a:lnTo>
                  <a:pt x="438912" y="54863"/>
                </a:lnTo>
                <a:lnTo>
                  <a:pt x="451357" y="54863"/>
                </a:lnTo>
                <a:lnTo>
                  <a:pt x="455675" y="28955"/>
                </a:lnTo>
                <a:lnTo>
                  <a:pt x="455675" y="27431"/>
                </a:lnTo>
                <a:lnTo>
                  <a:pt x="457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5235" y="4991087"/>
            <a:ext cx="560832" cy="560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34983" y="3651491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5"/>
                </a:moveTo>
                <a:lnTo>
                  <a:pt x="4571" y="89915"/>
                </a:lnTo>
                <a:lnTo>
                  <a:pt x="0" y="96012"/>
                </a:lnTo>
                <a:lnTo>
                  <a:pt x="0" y="103631"/>
                </a:lnTo>
                <a:lnTo>
                  <a:pt x="7619" y="102108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7265" y="51815"/>
                </a:lnTo>
                <a:close/>
              </a:path>
              <a:path w="182880" h="104139">
                <a:moveTo>
                  <a:pt x="158495" y="45720"/>
                </a:moveTo>
                <a:lnTo>
                  <a:pt x="137265" y="51815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20"/>
                </a:lnTo>
                <a:close/>
              </a:path>
              <a:path w="182880" h="104139">
                <a:moveTo>
                  <a:pt x="161544" y="45720"/>
                </a:moveTo>
                <a:lnTo>
                  <a:pt x="158495" y="45720"/>
                </a:lnTo>
                <a:lnTo>
                  <a:pt x="161544" y="57912"/>
                </a:lnTo>
                <a:lnTo>
                  <a:pt x="182879" y="51815"/>
                </a:lnTo>
                <a:lnTo>
                  <a:pt x="161544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5"/>
                </a:lnTo>
                <a:lnTo>
                  <a:pt x="12191" y="51815"/>
                </a:lnTo>
                <a:lnTo>
                  <a:pt x="12191" y="15903"/>
                </a:lnTo>
                <a:lnTo>
                  <a:pt x="4571" y="13715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1" y="7620"/>
                </a:lnTo>
                <a:lnTo>
                  <a:pt x="12191" y="15903"/>
                </a:lnTo>
                <a:lnTo>
                  <a:pt x="137265" y="51815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5"/>
                </a:lnTo>
                <a:lnTo>
                  <a:pt x="12191" y="15903"/>
                </a:lnTo>
                <a:lnTo>
                  <a:pt x="12191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4983" y="370330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41079" y="3659111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8807" y="3703307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2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8263" y="4393679"/>
            <a:ext cx="181610" cy="102235"/>
          </a:xfrm>
          <a:custGeom>
            <a:avLst/>
            <a:gdLst/>
            <a:ahLst/>
            <a:cxnLst/>
            <a:rect l="l" t="t" r="r" b="b"/>
            <a:pathLst>
              <a:path w="181610" h="102235">
                <a:moveTo>
                  <a:pt x="135582" y="50398"/>
                </a:moveTo>
                <a:lnTo>
                  <a:pt x="4572" y="88391"/>
                </a:lnTo>
                <a:lnTo>
                  <a:pt x="0" y="94487"/>
                </a:lnTo>
                <a:lnTo>
                  <a:pt x="0" y="102108"/>
                </a:lnTo>
                <a:lnTo>
                  <a:pt x="7620" y="100584"/>
                </a:lnTo>
                <a:lnTo>
                  <a:pt x="160020" y="56387"/>
                </a:lnTo>
                <a:lnTo>
                  <a:pt x="156972" y="56387"/>
                </a:lnTo>
                <a:lnTo>
                  <a:pt x="135582" y="50398"/>
                </a:lnTo>
                <a:close/>
              </a:path>
              <a:path w="181610" h="102235">
                <a:moveTo>
                  <a:pt x="156972" y="44196"/>
                </a:moveTo>
                <a:lnTo>
                  <a:pt x="135582" y="50398"/>
                </a:lnTo>
                <a:lnTo>
                  <a:pt x="156972" y="56387"/>
                </a:lnTo>
                <a:lnTo>
                  <a:pt x="160020" y="56387"/>
                </a:lnTo>
                <a:lnTo>
                  <a:pt x="156972" y="44196"/>
                </a:lnTo>
                <a:close/>
              </a:path>
              <a:path w="181610" h="102235">
                <a:moveTo>
                  <a:pt x="160020" y="44196"/>
                </a:moveTo>
                <a:lnTo>
                  <a:pt x="156972" y="44196"/>
                </a:lnTo>
                <a:lnTo>
                  <a:pt x="160020" y="56387"/>
                </a:lnTo>
                <a:lnTo>
                  <a:pt x="181356" y="50291"/>
                </a:lnTo>
                <a:lnTo>
                  <a:pt x="160020" y="44196"/>
                </a:lnTo>
                <a:close/>
              </a:path>
              <a:path w="181610" h="102235">
                <a:moveTo>
                  <a:pt x="7620" y="1524"/>
                </a:moveTo>
                <a:lnTo>
                  <a:pt x="12192" y="7620"/>
                </a:lnTo>
                <a:lnTo>
                  <a:pt x="12192" y="15849"/>
                </a:lnTo>
                <a:lnTo>
                  <a:pt x="135582" y="50398"/>
                </a:lnTo>
                <a:lnTo>
                  <a:pt x="156972" y="44196"/>
                </a:lnTo>
                <a:lnTo>
                  <a:pt x="160020" y="44196"/>
                </a:lnTo>
                <a:lnTo>
                  <a:pt x="7620" y="1524"/>
                </a:lnTo>
                <a:close/>
              </a:path>
              <a:path w="181610" h="102235">
                <a:moveTo>
                  <a:pt x="0" y="0"/>
                </a:moveTo>
                <a:lnTo>
                  <a:pt x="0" y="50291"/>
                </a:lnTo>
                <a:lnTo>
                  <a:pt x="12192" y="50291"/>
                </a:lnTo>
                <a:lnTo>
                  <a:pt x="12192" y="15849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1610" h="102235">
                <a:moveTo>
                  <a:pt x="7620" y="1524"/>
                </a:moveTo>
                <a:lnTo>
                  <a:pt x="4572" y="13715"/>
                </a:lnTo>
                <a:lnTo>
                  <a:pt x="12192" y="15849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8263" y="4443971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14359" y="4401299"/>
            <a:ext cx="152400" cy="86995"/>
          </a:xfrm>
          <a:custGeom>
            <a:avLst/>
            <a:gdLst/>
            <a:ahLst/>
            <a:cxnLst/>
            <a:rect l="l" t="t" r="r" b="b"/>
            <a:pathLst>
              <a:path w="152400" h="86995">
                <a:moveTo>
                  <a:pt x="0" y="0"/>
                </a:moveTo>
                <a:lnTo>
                  <a:pt x="0" y="86867"/>
                </a:lnTo>
                <a:lnTo>
                  <a:pt x="152400" y="426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36407" y="444397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50351" y="2514587"/>
            <a:ext cx="744220" cy="658495"/>
          </a:xfrm>
          <a:custGeom>
            <a:avLst/>
            <a:gdLst/>
            <a:ahLst/>
            <a:cxnLst/>
            <a:rect l="l" t="t" r="r" b="b"/>
            <a:pathLst>
              <a:path w="744219" h="658494">
                <a:moveTo>
                  <a:pt x="371856" y="0"/>
                </a:moveTo>
                <a:lnTo>
                  <a:pt x="333756" y="1524"/>
                </a:lnTo>
                <a:lnTo>
                  <a:pt x="298704" y="7620"/>
                </a:lnTo>
                <a:lnTo>
                  <a:pt x="297180" y="7620"/>
                </a:lnTo>
                <a:lnTo>
                  <a:pt x="262128" y="16763"/>
                </a:lnTo>
                <a:lnTo>
                  <a:pt x="227076" y="28955"/>
                </a:lnTo>
                <a:lnTo>
                  <a:pt x="227076" y="30479"/>
                </a:lnTo>
                <a:lnTo>
                  <a:pt x="195072" y="45720"/>
                </a:lnTo>
                <a:lnTo>
                  <a:pt x="193548" y="45720"/>
                </a:lnTo>
                <a:lnTo>
                  <a:pt x="164592" y="64007"/>
                </a:lnTo>
                <a:lnTo>
                  <a:pt x="109728" y="108203"/>
                </a:lnTo>
                <a:lnTo>
                  <a:pt x="64008" y="164591"/>
                </a:lnTo>
                <a:lnTo>
                  <a:pt x="45720" y="195072"/>
                </a:lnTo>
                <a:lnTo>
                  <a:pt x="45720" y="196596"/>
                </a:lnTo>
                <a:lnTo>
                  <a:pt x="30480" y="228600"/>
                </a:lnTo>
                <a:lnTo>
                  <a:pt x="28956" y="228600"/>
                </a:lnTo>
                <a:lnTo>
                  <a:pt x="16764" y="262127"/>
                </a:lnTo>
                <a:lnTo>
                  <a:pt x="7620" y="297179"/>
                </a:lnTo>
                <a:lnTo>
                  <a:pt x="7620" y="298703"/>
                </a:lnTo>
                <a:lnTo>
                  <a:pt x="1524" y="335279"/>
                </a:lnTo>
                <a:lnTo>
                  <a:pt x="0" y="371855"/>
                </a:lnTo>
                <a:lnTo>
                  <a:pt x="1524" y="409955"/>
                </a:lnTo>
                <a:lnTo>
                  <a:pt x="1524" y="411479"/>
                </a:lnTo>
                <a:lnTo>
                  <a:pt x="7620" y="446531"/>
                </a:lnTo>
                <a:lnTo>
                  <a:pt x="16764" y="481583"/>
                </a:lnTo>
                <a:lnTo>
                  <a:pt x="16764" y="483107"/>
                </a:lnTo>
                <a:lnTo>
                  <a:pt x="28956" y="518159"/>
                </a:lnTo>
                <a:lnTo>
                  <a:pt x="30480" y="518159"/>
                </a:lnTo>
                <a:lnTo>
                  <a:pt x="45720" y="548639"/>
                </a:lnTo>
                <a:lnTo>
                  <a:pt x="64008" y="579120"/>
                </a:lnTo>
                <a:lnTo>
                  <a:pt x="64008" y="580644"/>
                </a:lnTo>
                <a:lnTo>
                  <a:pt x="85343" y="609600"/>
                </a:lnTo>
                <a:lnTo>
                  <a:pt x="108204" y="635507"/>
                </a:lnTo>
                <a:lnTo>
                  <a:pt x="109728" y="635507"/>
                </a:lnTo>
                <a:lnTo>
                  <a:pt x="135636" y="658368"/>
                </a:lnTo>
                <a:lnTo>
                  <a:pt x="143256" y="649224"/>
                </a:lnTo>
                <a:lnTo>
                  <a:pt x="119075" y="627887"/>
                </a:lnTo>
                <a:lnTo>
                  <a:pt x="117348" y="627887"/>
                </a:lnTo>
                <a:lnTo>
                  <a:pt x="94487" y="601979"/>
                </a:lnTo>
                <a:lnTo>
                  <a:pt x="73152" y="573024"/>
                </a:lnTo>
                <a:lnTo>
                  <a:pt x="74676" y="573024"/>
                </a:lnTo>
                <a:lnTo>
                  <a:pt x="56387" y="542544"/>
                </a:lnTo>
                <a:lnTo>
                  <a:pt x="41910" y="513587"/>
                </a:lnTo>
                <a:lnTo>
                  <a:pt x="41148" y="513587"/>
                </a:lnTo>
                <a:lnTo>
                  <a:pt x="28956" y="478535"/>
                </a:lnTo>
                <a:lnTo>
                  <a:pt x="20209" y="445007"/>
                </a:lnTo>
                <a:lnTo>
                  <a:pt x="19812" y="445007"/>
                </a:lnTo>
                <a:lnTo>
                  <a:pt x="13716" y="409955"/>
                </a:lnTo>
                <a:lnTo>
                  <a:pt x="12192" y="371855"/>
                </a:lnTo>
                <a:lnTo>
                  <a:pt x="13716" y="335279"/>
                </a:lnTo>
                <a:lnTo>
                  <a:pt x="13970" y="335279"/>
                </a:lnTo>
                <a:lnTo>
                  <a:pt x="19812" y="300227"/>
                </a:lnTo>
                <a:lnTo>
                  <a:pt x="28956" y="265175"/>
                </a:lnTo>
                <a:lnTo>
                  <a:pt x="29510" y="265175"/>
                </a:lnTo>
                <a:lnTo>
                  <a:pt x="41148" y="233172"/>
                </a:lnTo>
                <a:lnTo>
                  <a:pt x="56387" y="201168"/>
                </a:lnTo>
                <a:lnTo>
                  <a:pt x="73761" y="172211"/>
                </a:lnTo>
                <a:lnTo>
                  <a:pt x="73152" y="172211"/>
                </a:lnTo>
                <a:lnTo>
                  <a:pt x="94487" y="143255"/>
                </a:lnTo>
                <a:lnTo>
                  <a:pt x="117348" y="117348"/>
                </a:lnTo>
                <a:lnTo>
                  <a:pt x="143256" y="94487"/>
                </a:lnTo>
                <a:lnTo>
                  <a:pt x="172212" y="73151"/>
                </a:lnTo>
                <a:lnTo>
                  <a:pt x="173100" y="73151"/>
                </a:lnTo>
                <a:lnTo>
                  <a:pt x="199644" y="56387"/>
                </a:lnTo>
                <a:lnTo>
                  <a:pt x="231648" y="41148"/>
                </a:lnTo>
                <a:lnTo>
                  <a:pt x="266700" y="28955"/>
                </a:lnTo>
                <a:lnTo>
                  <a:pt x="265176" y="28955"/>
                </a:lnTo>
                <a:lnTo>
                  <a:pt x="300228" y="19811"/>
                </a:lnTo>
                <a:lnTo>
                  <a:pt x="335280" y="13715"/>
                </a:lnTo>
                <a:lnTo>
                  <a:pt x="333756" y="13715"/>
                </a:lnTo>
                <a:lnTo>
                  <a:pt x="371856" y="12191"/>
                </a:lnTo>
                <a:lnTo>
                  <a:pt x="464057" y="12191"/>
                </a:lnTo>
                <a:lnTo>
                  <a:pt x="446532" y="7620"/>
                </a:lnTo>
                <a:lnTo>
                  <a:pt x="409956" y="1524"/>
                </a:lnTo>
                <a:lnTo>
                  <a:pt x="408432" y="1524"/>
                </a:lnTo>
                <a:lnTo>
                  <a:pt x="371856" y="0"/>
                </a:lnTo>
                <a:close/>
              </a:path>
              <a:path w="744219" h="658494">
                <a:moveTo>
                  <a:pt x="117348" y="626363"/>
                </a:moveTo>
                <a:lnTo>
                  <a:pt x="117348" y="627887"/>
                </a:lnTo>
                <a:lnTo>
                  <a:pt x="119075" y="627887"/>
                </a:lnTo>
                <a:lnTo>
                  <a:pt x="117348" y="626363"/>
                </a:lnTo>
                <a:close/>
              </a:path>
              <a:path w="744219" h="658494">
                <a:moveTo>
                  <a:pt x="41148" y="512063"/>
                </a:moveTo>
                <a:lnTo>
                  <a:pt x="41148" y="513587"/>
                </a:lnTo>
                <a:lnTo>
                  <a:pt x="41910" y="513587"/>
                </a:lnTo>
                <a:lnTo>
                  <a:pt x="41148" y="512063"/>
                </a:lnTo>
                <a:close/>
              </a:path>
              <a:path w="744219" h="658494">
                <a:moveTo>
                  <a:pt x="19812" y="443483"/>
                </a:moveTo>
                <a:lnTo>
                  <a:pt x="19812" y="445007"/>
                </a:lnTo>
                <a:lnTo>
                  <a:pt x="20209" y="445007"/>
                </a:lnTo>
                <a:lnTo>
                  <a:pt x="19812" y="443483"/>
                </a:lnTo>
                <a:close/>
              </a:path>
              <a:path w="744219" h="658494">
                <a:moveTo>
                  <a:pt x="742188" y="335279"/>
                </a:moveTo>
                <a:lnTo>
                  <a:pt x="729996" y="335279"/>
                </a:lnTo>
                <a:lnTo>
                  <a:pt x="731520" y="371855"/>
                </a:lnTo>
                <a:lnTo>
                  <a:pt x="743712" y="371855"/>
                </a:lnTo>
                <a:lnTo>
                  <a:pt x="742188" y="335279"/>
                </a:lnTo>
                <a:close/>
              </a:path>
              <a:path w="744219" h="658494">
                <a:moveTo>
                  <a:pt x="13970" y="335279"/>
                </a:moveTo>
                <a:lnTo>
                  <a:pt x="13716" y="335279"/>
                </a:lnTo>
                <a:lnTo>
                  <a:pt x="13716" y="336803"/>
                </a:lnTo>
                <a:lnTo>
                  <a:pt x="13970" y="335279"/>
                </a:lnTo>
                <a:close/>
              </a:path>
              <a:path w="744219" h="658494">
                <a:moveTo>
                  <a:pt x="727743" y="265175"/>
                </a:moveTo>
                <a:lnTo>
                  <a:pt x="714756" y="265175"/>
                </a:lnTo>
                <a:lnTo>
                  <a:pt x="723900" y="300227"/>
                </a:lnTo>
                <a:lnTo>
                  <a:pt x="729996" y="336803"/>
                </a:lnTo>
                <a:lnTo>
                  <a:pt x="729996" y="335279"/>
                </a:lnTo>
                <a:lnTo>
                  <a:pt x="742188" y="335279"/>
                </a:lnTo>
                <a:lnTo>
                  <a:pt x="736092" y="298703"/>
                </a:lnTo>
                <a:lnTo>
                  <a:pt x="736092" y="297179"/>
                </a:lnTo>
                <a:lnTo>
                  <a:pt x="727743" y="265175"/>
                </a:lnTo>
                <a:close/>
              </a:path>
              <a:path w="744219" h="658494">
                <a:moveTo>
                  <a:pt x="29510" y="265175"/>
                </a:moveTo>
                <a:lnTo>
                  <a:pt x="28956" y="265175"/>
                </a:lnTo>
                <a:lnTo>
                  <a:pt x="28956" y="266700"/>
                </a:lnTo>
                <a:lnTo>
                  <a:pt x="29510" y="265175"/>
                </a:lnTo>
                <a:close/>
              </a:path>
              <a:path w="744219" h="658494">
                <a:moveTo>
                  <a:pt x="684885" y="170687"/>
                </a:moveTo>
                <a:lnTo>
                  <a:pt x="670560" y="170687"/>
                </a:lnTo>
                <a:lnTo>
                  <a:pt x="688848" y="201168"/>
                </a:lnTo>
                <a:lnTo>
                  <a:pt x="704088" y="233172"/>
                </a:lnTo>
                <a:lnTo>
                  <a:pt x="702564" y="233172"/>
                </a:lnTo>
                <a:lnTo>
                  <a:pt x="714756" y="266700"/>
                </a:lnTo>
                <a:lnTo>
                  <a:pt x="714756" y="265175"/>
                </a:lnTo>
                <a:lnTo>
                  <a:pt x="727743" y="265175"/>
                </a:lnTo>
                <a:lnTo>
                  <a:pt x="726948" y="262127"/>
                </a:lnTo>
                <a:lnTo>
                  <a:pt x="714756" y="228600"/>
                </a:lnTo>
                <a:lnTo>
                  <a:pt x="699516" y="196596"/>
                </a:lnTo>
                <a:lnTo>
                  <a:pt x="699516" y="195072"/>
                </a:lnTo>
                <a:lnTo>
                  <a:pt x="684885" y="170687"/>
                </a:lnTo>
                <a:close/>
              </a:path>
              <a:path w="744219" h="658494">
                <a:moveTo>
                  <a:pt x="74676" y="170687"/>
                </a:moveTo>
                <a:lnTo>
                  <a:pt x="73152" y="172211"/>
                </a:lnTo>
                <a:lnTo>
                  <a:pt x="73761" y="172211"/>
                </a:lnTo>
                <a:lnTo>
                  <a:pt x="74676" y="170687"/>
                </a:lnTo>
                <a:close/>
              </a:path>
              <a:path w="744219" h="658494">
                <a:moveTo>
                  <a:pt x="593053" y="73151"/>
                </a:moveTo>
                <a:lnTo>
                  <a:pt x="573024" y="73151"/>
                </a:lnTo>
                <a:lnTo>
                  <a:pt x="601980" y="94487"/>
                </a:lnTo>
                <a:lnTo>
                  <a:pt x="627888" y="117348"/>
                </a:lnTo>
                <a:lnTo>
                  <a:pt x="626364" y="117348"/>
                </a:lnTo>
                <a:lnTo>
                  <a:pt x="649224" y="143255"/>
                </a:lnTo>
                <a:lnTo>
                  <a:pt x="670560" y="172211"/>
                </a:lnTo>
                <a:lnTo>
                  <a:pt x="670560" y="170687"/>
                </a:lnTo>
                <a:lnTo>
                  <a:pt x="684885" y="170687"/>
                </a:lnTo>
                <a:lnTo>
                  <a:pt x="681228" y="164591"/>
                </a:lnTo>
                <a:lnTo>
                  <a:pt x="679704" y="164591"/>
                </a:lnTo>
                <a:lnTo>
                  <a:pt x="658368" y="135635"/>
                </a:lnTo>
                <a:lnTo>
                  <a:pt x="635508" y="109727"/>
                </a:lnTo>
                <a:lnTo>
                  <a:pt x="635508" y="108203"/>
                </a:lnTo>
                <a:lnTo>
                  <a:pt x="609600" y="85344"/>
                </a:lnTo>
                <a:lnTo>
                  <a:pt x="593053" y="73151"/>
                </a:lnTo>
                <a:close/>
              </a:path>
              <a:path w="744219" h="658494">
                <a:moveTo>
                  <a:pt x="173100" y="73151"/>
                </a:moveTo>
                <a:lnTo>
                  <a:pt x="172212" y="73151"/>
                </a:lnTo>
                <a:lnTo>
                  <a:pt x="170687" y="74675"/>
                </a:lnTo>
                <a:lnTo>
                  <a:pt x="173100" y="73151"/>
                </a:lnTo>
                <a:close/>
              </a:path>
              <a:path w="744219" h="658494">
                <a:moveTo>
                  <a:pt x="464057" y="12191"/>
                </a:moveTo>
                <a:lnTo>
                  <a:pt x="371856" y="12191"/>
                </a:lnTo>
                <a:lnTo>
                  <a:pt x="408432" y="13715"/>
                </a:lnTo>
                <a:lnTo>
                  <a:pt x="445008" y="19811"/>
                </a:lnTo>
                <a:lnTo>
                  <a:pt x="443484" y="19811"/>
                </a:lnTo>
                <a:lnTo>
                  <a:pt x="478536" y="28955"/>
                </a:lnTo>
                <a:lnTo>
                  <a:pt x="512064" y="41148"/>
                </a:lnTo>
                <a:lnTo>
                  <a:pt x="544068" y="56387"/>
                </a:lnTo>
                <a:lnTo>
                  <a:pt x="542544" y="56387"/>
                </a:lnTo>
                <a:lnTo>
                  <a:pt x="573024" y="74675"/>
                </a:lnTo>
                <a:lnTo>
                  <a:pt x="573024" y="73151"/>
                </a:lnTo>
                <a:lnTo>
                  <a:pt x="593053" y="73151"/>
                </a:lnTo>
                <a:lnTo>
                  <a:pt x="580644" y="64007"/>
                </a:lnTo>
                <a:lnTo>
                  <a:pt x="579120" y="64007"/>
                </a:lnTo>
                <a:lnTo>
                  <a:pt x="548640" y="45720"/>
                </a:lnTo>
                <a:lnTo>
                  <a:pt x="516636" y="30479"/>
                </a:lnTo>
                <a:lnTo>
                  <a:pt x="516636" y="28955"/>
                </a:lnTo>
                <a:lnTo>
                  <a:pt x="483108" y="16763"/>
                </a:lnTo>
                <a:lnTo>
                  <a:pt x="481584" y="16763"/>
                </a:lnTo>
                <a:lnTo>
                  <a:pt x="464057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5987" y="2886443"/>
            <a:ext cx="608330" cy="372110"/>
          </a:xfrm>
          <a:custGeom>
            <a:avLst/>
            <a:gdLst/>
            <a:ahLst/>
            <a:cxnLst/>
            <a:rect l="l" t="t" r="r" b="b"/>
            <a:pathLst>
              <a:path w="608330" h="372110">
                <a:moveTo>
                  <a:pt x="7619" y="277368"/>
                </a:moveTo>
                <a:lnTo>
                  <a:pt x="0" y="286512"/>
                </a:lnTo>
                <a:lnTo>
                  <a:pt x="28956" y="307848"/>
                </a:lnTo>
                <a:lnTo>
                  <a:pt x="28956" y="309372"/>
                </a:lnTo>
                <a:lnTo>
                  <a:pt x="57912" y="327659"/>
                </a:lnTo>
                <a:lnTo>
                  <a:pt x="59436" y="327659"/>
                </a:lnTo>
                <a:lnTo>
                  <a:pt x="91440" y="342900"/>
                </a:lnTo>
                <a:lnTo>
                  <a:pt x="126492" y="355092"/>
                </a:lnTo>
                <a:lnTo>
                  <a:pt x="161544" y="364235"/>
                </a:lnTo>
                <a:lnTo>
                  <a:pt x="163068" y="364235"/>
                </a:lnTo>
                <a:lnTo>
                  <a:pt x="198119" y="370331"/>
                </a:lnTo>
                <a:lnTo>
                  <a:pt x="236219" y="371855"/>
                </a:lnTo>
                <a:lnTo>
                  <a:pt x="272796" y="370331"/>
                </a:lnTo>
                <a:lnTo>
                  <a:pt x="274319" y="370331"/>
                </a:lnTo>
                <a:lnTo>
                  <a:pt x="310896" y="364235"/>
                </a:lnTo>
                <a:lnTo>
                  <a:pt x="328421" y="359664"/>
                </a:lnTo>
                <a:lnTo>
                  <a:pt x="236219" y="359664"/>
                </a:lnTo>
                <a:lnTo>
                  <a:pt x="198119" y="358140"/>
                </a:lnTo>
                <a:lnTo>
                  <a:pt x="199644" y="358140"/>
                </a:lnTo>
                <a:lnTo>
                  <a:pt x="164592" y="352044"/>
                </a:lnTo>
                <a:lnTo>
                  <a:pt x="129540" y="342900"/>
                </a:lnTo>
                <a:lnTo>
                  <a:pt x="131063" y="342900"/>
                </a:lnTo>
                <a:lnTo>
                  <a:pt x="100393" y="332231"/>
                </a:lnTo>
                <a:lnTo>
                  <a:pt x="96012" y="332231"/>
                </a:lnTo>
                <a:lnTo>
                  <a:pt x="64007" y="316992"/>
                </a:lnTo>
                <a:lnTo>
                  <a:pt x="35051" y="298703"/>
                </a:lnTo>
                <a:lnTo>
                  <a:pt x="36575" y="298703"/>
                </a:lnTo>
                <a:lnTo>
                  <a:pt x="7619" y="277368"/>
                </a:lnTo>
                <a:close/>
              </a:path>
              <a:path w="608330" h="372110">
                <a:moveTo>
                  <a:pt x="376428" y="330707"/>
                </a:moveTo>
                <a:lnTo>
                  <a:pt x="342900" y="342900"/>
                </a:lnTo>
                <a:lnTo>
                  <a:pt x="307848" y="352044"/>
                </a:lnTo>
                <a:lnTo>
                  <a:pt x="309372" y="352044"/>
                </a:lnTo>
                <a:lnTo>
                  <a:pt x="272796" y="358140"/>
                </a:lnTo>
                <a:lnTo>
                  <a:pt x="236219" y="359664"/>
                </a:lnTo>
                <a:lnTo>
                  <a:pt x="328421" y="359664"/>
                </a:lnTo>
                <a:lnTo>
                  <a:pt x="345948" y="355092"/>
                </a:lnTo>
                <a:lnTo>
                  <a:pt x="347472" y="355092"/>
                </a:lnTo>
                <a:lnTo>
                  <a:pt x="381000" y="342900"/>
                </a:lnTo>
                <a:lnTo>
                  <a:pt x="403402" y="332231"/>
                </a:lnTo>
                <a:lnTo>
                  <a:pt x="376428" y="332231"/>
                </a:lnTo>
                <a:lnTo>
                  <a:pt x="376428" y="330707"/>
                </a:lnTo>
                <a:close/>
              </a:path>
              <a:path w="608330" h="372110">
                <a:moveTo>
                  <a:pt x="96012" y="330707"/>
                </a:moveTo>
                <a:lnTo>
                  <a:pt x="96012" y="332231"/>
                </a:lnTo>
                <a:lnTo>
                  <a:pt x="100393" y="332231"/>
                </a:lnTo>
                <a:lnTo>
                  <a:pt x="96012" y="330707"/>
                </a:lnTo>
                <a:close/>
              </a:path>
              <a:path w="608330" h="372110">
                <a:moveTo>
                  <a:pt x="491442" y="255222"/>
                </a:moveTo>
                <a:lnTo>
                  <a:pt x="466344" y="277368"/>
                </a:lnTo>
                <a:lnTo>
                  <a:pt x="437388" y="298703"/>
                </a:lnTo>
                <a:lnTo>
                  <a:pt x="406907" y="316992"/>
                </a:lnTo>
                <a:lnTo>
                  <a:pt x="408431" y="316992"/>
                </a:lnTo>
                <a:lnTo>
                  <a:pt x="376428" y="332231"/>
                </a:lnTo>
                <a:lnTo>
                  <a:pt x="403402" y="332231"/>
                </a:lnTo>
                <a:lnTo>
                  <a:pt x="413004" y="327659"/>
                </a:lnTo>
                <a:lnTo>
                  <a:pt x="443484" y="309372"/>
                </a:lnTo>
                <a:lnTo>
                  <a:pt x="445007" y="307848"/>
                </a:lnTo>
                <a:lnTo>
                  <a:pt x="473963" y="286512"/>
                </a:lnTo>
                <a:lnTo>
                  <a:pt x="499872" y="263651"/>
                </a:lnTo>
                <a:lnTo>
                  <a:pt x="506595" y="256031"/>
                </a:lnTo>
                <a:lnTo>
                  <a:pt x="490728" y="256031"/>
                </a:lnTo>
                <a:lnTo>
                  <a:pt x="491442" y="255222"/>
                </a:lnTo>
                <a:close/>
              </a:path>
              <a:path w="608330" h="372110">
                <a:moveTo>
                  <a:pt x="492251" y="254507"/>
                </a:moveTo>
                <a:lnTo>
                  <a:pt x="491442" y="255222"/>
                </a:lnTo>
                <a:lnTo>
                  <a:pt x="490728" y="256031"/>
                </a:lnTo>
                <a:lnTo>
                  <a:pt x="492251" y="254507"/>
                </a:lnTo>
                <a:close/>
              </a:path>
              <a:path w="608330" h="372110">
                <a:moveTo>
                  <a:pt x="507940" y="254507"/>
                </a:moveTo>
                <a:lnTo>
                  <a:pt x="492251" y="254507"/>
                </a:lnTo>
                <a:lnTo>
                  <a:pt x="490728" y="256031"/>
                </a:lnTo>
                <a:lnTo>
                  <a:pt x="506595" y="256031"/>
                </a:lnTo>
                <a:lnTo>
                  <a:pt x="507940" y="254507"/>
                </a:lnTo>
                <a:close/>
              </a:path>
              <a:path w="608330" h="372110">
                <a:moveTo>
                  <a:pt x="581240" y="140207"/>
                </a:moveTo>
                <a:lnTo>
                  <a:pt x="568451" y="140207"/>
                </a:lnTo>
                <a:lnTo>
                  <a:pt x="553212" y="170688"/>
                </a:lnTo>
                <a:lnTo>
                  <a:pt x="534924" y="201168"/>
                </a:lnTo>
                <a:lnTo>
                  <a:pt x="513588" y="230124"/>
                </a:lnTo>
                <a:lnTo>
                  <a:pt x="491442" y="255222"/>
                </a:lnTo>
                <a:lnTo>
                  <a:pt x="492251" y="254507"/>
                </a:lnTo>
                <a:lnTo>
                  <a:pt x="507940" y="254507"/>
                </a:lnTo>
                <a:lnTo>
                  <a:pt x="522731" y="237744"/>
                </a:lnTo>
                <a:lnTo>
                  <a:pt x="544068" y="208788"/>
                </a:lnTo>
                <a:lnTo>
                  <a:pt x="545592" y="207264"/>
                </a:lnTo>
                <a:lnTo>
                  <a:pt x="563880" y="176783"/>
                </a:lnTo>
                <a:lnTo>
                  <a:pt x="579119" y="146303"/>
                </a:lnTo>
                <a:lnTo>
                  <a:pt x="581240" y="140207"/>
                </a:lnTo>
                <a:close/>
              </a:path>
              <a:path w="608330" h="372110">
                <a:moveTo>
                  <a:pt x="588263" y="71627"/>
                </a:moveTo>
                <a:lnTo>
                  <a:pt x="579119" y="106679"/>
                </a:lnTo>
                <a:lnTo>
                  <a:pt x="566928" y="141731"/>
                </a:lnTo>
                <a:lnTo>
                  <a:pt x="568451" y="140207"/>
                </a:lnTo>
                <a:lnTo>
                  <a:pt x="581240" y="140207"/>
                </a:lnTo>
                <a:lnTo>
                  <a:pt x="591312" y="111251"/>
                </a:lnTo>
                <a:lnTo>
                  <a:pt x="591312" y="109727"/>
                </a:lnTo>
                <a:lnTo>
                  <a:pt x="600456" y="74675"/>
                </a:lnTo>
                <a:lnTo>
                  <a:pt x="600721" y="73151"/>
                </a:lnTo>
                <a:lnTo>
                  <a:pt x="588263" y="73151"/>
                </a:lnTo>
                <a:lnTo>
                  <a:pt x="588263" y="71627"/>
                </a:lnTo>
                <a:close/>
              </a:path>
              <a:path w="608330" h="372110">
                <a:moveTo>
                  <a:pt x="608076" y="0"/>
                </a:moveTo>
                <a:lnTo>
                  <a:pt x="595884" y="0"/>
                </a:lnTo>
                <a:lnTo>
                  <a:pt x="594360" y="38100"/>
                </a:lnTo>
                <a:lnTo>
                  <a:pt x="588263" y="73151"/>
                </a:lnTo>
                <a:lnTo>
                  <a:pt x="600721" y="73151"/>
                </a:lnTo>
                <a:lnTo>
                  <a:pt x="606551" y="39624"/>
                </a:lnTo>
                <a:lnTo>
                  <a:pt x="606551" y="38100"/>
                </a:lnTo>
                <a:lnTo>
                  <a:pt x="6080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58877" y="2594107"/>
            <a:ext cx="5409565" cy="597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57505" algn="ctr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</a:t>
            </a:r>
            <a:r>
              <a:rPr sz="2800" b="1" spc="-165" dirty="0">
                <a:latin typeface="Times New Roman"/>
                <a:cs typeface="Times New Roman"/>
              </a:rPr>
              <a:t>t</a:t>
            </a:r>
            <a:r>
              <a:rPr sz="1350" spc="-532" baseline="21604" dirty="0">
                <a:latin typeface="Arial"/>
                <a:cs typeface="Arial"/>
              </a:rPr>
              <a:t>e</a:t>
            </a:r>
            <a:r>
              <a:rPr sz="2800" b="1" spc="-915" dirty="0">
                <a:latin typeface="Times New Roman"/>
                <a:cs typeface="Times New Roman"/>
              </a:rPr>
              <a:t>e</a:t>
            </a:r>
            <a:r>
              <a:rPr sz="1350" baseline="21604" dirty="0">
                <a:latin typeface="Arial"/>
                <a:cs typeface="Arial"/>
              </a:rPr>
              <a:t>o</a:t>
            </a:r>
            <a:r>
              <a:rPr sz="1350" spc="-7" baseline="21604" dirty="0">
                <a:latin typeface="Arial"/>
                <a:cs typeface="Arial"/>
              </a:rPr>
              <a:t>f</a:t>
            </a:r>
            <a:endParaRPr sz="1350" baseline="21604" dirty="0">
              <a:latin typeface="Arial"/>
              <a:cs typeface="Arial"/>
            </a:endParaRPr>
          </a:p>
          <a:p>
            <a:pPr marL="1836420" marR="1165225" indent="-15240">
              <a:lnSpc>
                <a:spcPct val="164600"/>
              </a:lnSpc>
              <a:spcBef>
                <a:spcPts val="1260"/>
              </a:spcBef>
            </a:pPr>
            <a:r>
              <a:rPr sz="2800" b="1" spc="-10" dirty="0">
                <a:latin typeface="Times New Roman"/>
                <a:cs typeface="Times New Roman"/>
              </a:rPr>
              <a:t>is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transition</a:t>
            </a:r>
            <a:r>
              <a:rPr sz="2800" b="1" spc="-15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is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th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</a:t>
            </a:r>
            <a:r>
              <a:rPr sz="2800" b="1" spc="-10" dirty="0">
                <a:latin typeface="Times New Roman"/>
                <a:cs typeface="Times New Roman"/>
              </a:rPr>
              <a:t>rt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state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indent="1804035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is </a:t>
            </a:r>
            <a:r>
              <a:rPr sz="2800" b="1" spc="-15" dirty="0">
                <a:latin typeface="Times New Roman"/>
                <a:cs typeface="Times New Roman"/>
              </a:rPr>
              <a:t>an accepting sta</a:t>
            </a:r>
            <a:r>
              <a:rPr sz="2800" b="1" spc="-20" dirty="0">
                <a:latin typeface="Times New Roman"/>
                <a:cs typeface="Times New Roman"/>
              </a:rPr>
              <a:t>t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Finite </a:t>
            </a:r>
            <a:r>
              <a:rPr sz="2800" spc="-20" dirty="0">
                <a:latin typeface="Lucida Sans"/>
                <a:cs typeface="Lucida Sans"/>
              </a:rPr>
              <a:t>automata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plura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automaton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automata)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graphically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00" dirty="0">
                <a:latin typeface="Lucida Sans"/>
                <a:cs typeface="Lucida Sans"/>
              </a:rPr>
              <a:t>transition</a:t>
            </a:r>
            <a:r>
              <a:rPr sz="2950" i="1" spc="-150" dirty="0">
                <a:latin typeface="Lucida Sans"/>
                <a:cs typeface="Lucida Sans"/>
              </a:rPr>
              <a:t> </a:t>
            </a:r>
            <a:r>
              <a:rPr sz="2950" i="1" spc="-130" dirty="0">
                <a:latin typeface="Lucida Sans"/>
                <a:cs typeface="Lucida Sans"/>
              </a:rPr>
              <a:t>diagrams.</a:t>
            </a:r>
            <a:r>
              <a:rPr sz="2950" i="1" spc="-1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start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 the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start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state.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next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input character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3" y="960715"/>
            <a:ext cx="5426075" cy="304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87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transition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current state,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20" dirty="0">
                <a:latin typeface="Lucida Sans"/>
                <a:cs typeface="Lucida Sans"/>
              </a:rPr>
              <a:t>point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move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possible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stop.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f</a:t>
            </a:r>
            <a:r>
              <a:rPr sz="2800" spc="-20" dirty="0">
                <a:latin typeface="Lucida Sans"/>
                <a:cs typeface="Lucida Sans"/>
              </a:rPr>
              <a:t>i</a:t>
            </a:r>
            <a:r>
              <a:rPr sz="2800" spc="-10" dirty="0">
                <a:latin typeface="Lucida Sans"/>
                <a:cs typeface="Lucida Sans"/>
              </a:rPr>
              <a:t>nis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accepting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0" dirty="0">
                <a:latin typeface="Lucida Sans"/>
                <a:cs typeface="Lucida Sans"/>
              </a:rPr>
              <a:t> sequence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characters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read forms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90" dirty="0">
                <a:latin typeface="Lucida Sans"/>
                <a:cs typeface="Lucida Sans"/>
              </a:rPr>
              <a:t>va</a:t>
            </a:r>
            <a:r>
              <a:rPr sz="2950" i="1" spc="-90" dirty="0">
                <a:latin typeface="Lucida Sans"/>
                <a:cs typeface="Lucida Sans"/>
              </a:rPr>
              <a:t>l</a:t>
            </a:r>
            <a:r>
              <a:rPr sz="2950" i="1" spc="-60" dirty="0">
                <a:latin typeface="Lucida Sans"/>
                <a:cs typeface="Lucida Sans"/>
              </a:rPr>
              <a:t>i</a:t>
            </a:r>
            <a:r>
              <a:rPr sz="2950" i="1" spc="-40" dirty="0">
                <a:latin typeface="Lucida Sans"/>
                <a:cs typeface="Lucida Sans"/>
              </a:rPr>
              <a:t>d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ok</a:t>
            </a:r>
            <a:r>
              <a:rPr sz="2800" spc="-15" dirty="0">
                <a:latin typeface="Lucida Sans"/>
                <a:cs typeface="Lucida Sans"/>
              </a:rPr>
              <a:t>en;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therwise,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seen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valid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token.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4440" y="6892404"/>
            <a:ext cx="4836287" cy="1513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8883" y="4619853"/>
            <a:ext cx="4327525" cy="216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 this </a:t>
            </a:r>
            <a:r>
              <a:rPr sz="2800" spc="-25" dirty="0">
                <a:latin typeface="Lucida Sans"/>
                <a:cs typeface="Lucida Sans"/>
              </a:rPr>
              <a:t>diagram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valid tokens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strings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described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regular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Arial"/>
                <a:cs typeface="Arial"/>
              </a:rPr>
              <a:t>(a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(c)</a:t>
            </a:r>
            <a:r>
              <a:rPr sz="3300" spc="15" baseline="29040" dirty="0">
                <a:latin typeface="Arial"/>
                <a:cs typeface="Arial"/>
              </a:rPr>
              <a:t>+</a:t>
            </a:r>
            <a:r>
              <a:rPr sz="3300" spc="254" baseline="290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)</a:t>
            </a:r>
            <a:r>
              <a:rPr sz="3300" spc="15" baseline="29040" dirty="0">
                <a:latin typeface="Arial"/>
                <a:cs typeface="Arial"/>
              </a:rPr>
              <a:t>+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R="1259840" algn="r">
              <a:lnSpc>
                <a:spcPct val="100000"/>
              </a:lnSpc>
              <a:spcBef>
                <a:spcPts val="1395"/>
              </a:spcBef>
            </a:pPr>
            <a:r>
              <a:rPr sz="2400" dirty="0">
                <a:latin typeface="Arial"/>
                <a:cs typeface="Arial"/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73871" y="7253623"/>
            <a:ext cx="25647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99030" algn="l"/>
              </a:tabLst>
            </a:pPr>
            <a:r>
              <a:rPr sz="2400" dirty="0">
                <a:latin typeface="Arial"/>
                <a:cs typeface="Arial"/>
              </a:rPr>
              <a:t>a	c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194" y="7274959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0272" y="8396623"/>
            <a:ext cx="1784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st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Fi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Automata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8179" rIns="0" bIns="0" rtlCol="0">
            <a:spAutoFit/>
          </a:bodyPr>
          <a:lstStyle/>
          <a:p>
            <a:pPr marL="372745" marR="20320">
              <a:lnSpc>
                <a:spcPts val="2700"/>
              </a:lnSpc>
            </a:pPr>
            <a:r>
              <a:rPr spc="-20" dirty="0"/>
              <a:t>As an</a:t>
            </a:r>
            <a:r>
              <a:rPr spc="5" dirty="0"/>
              <a:t> </a:t>
            </a:r>
            <a:r>
              <a:rPr spc="-15" dirty="0"/>
              <a:t>abbreviation,</a:t>
            </a:r>
            <a:r>
              <a:rPr spc="1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transition</a:t>
            </a:r>
            <a:r>
              <a:rPr spc="-10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20" dirty="0"/>
              <a:t>be</a:t>
            </a:r>
            <a:r>
              <a:rPr spc="-5" dirty="0"/>
              <a:t> </a:t>
            </a:r>
            <a:r>
              <a:rPr spc="-15" dirty="0"/>
              <a:t>labeled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more</a:t>
            </a:r>
            <a:r>
              <a:rPr spc="-10" dirty="0"/>
              <a:t> </a:t>
            </a:r>
            <a:r>
              <a:rPr spc="-15" dirty="0"/>
              <a:t>than one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10" dirty="0"/>
              <a:t>h</a:t>
            </a:r>
            <a:r>
              <a:rPr spc="-15" dirty="0"/>
              <a:t>aracter</a:t>
            </a:r>
            <a:r>
              <a:rPr spc="5" dirty="0"/>
              <a:t> </a:t>
            </a:r>
            <a:r>
              <a:rPr spc="-15" dirty="0"/>
              <a:t>(for</a:t>
            </a:r>
            <a:r>
              <a:rPr spc="5" dirty="0"/>
              <a:t> </a:t>
            </a:r>
            <a:r>
              <a:rPr spc="-15" dirty="0"/>
              <a:t>example,</a:t>
            </a:r>
            <a:r>
              <a:rPr spc="-10" dirty="0"/>
              <a:t> </a:t>
            </a:r>
            <a:r>
              <a:rPr spc="-15" dirty="0">
                <a:latin typeface="Arial"/>
                <a:cs typeface="Arial"/>
              </a:rPr>
              <a:t>Not(c)).</a:t>
            </a:r>
            <a:r>
              <a:rPr spc="110" dirty="0">
                <a:latin typeface="Arial"/>
                <a:cs typeface="Arial"/>
              </a:rPr>
              <a:t> </a:t>
            </a:r>
            <a:r>
              <a:rPr spc="-2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transition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5" dirty="0"/>
              <a:t> taken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input character</a:t>
            </a:r>
            <a:r>
              <a:rPr spc="5"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tches</a:t>
            </a:r>
            <a:r>
              <a:rPr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 characters</a:t>
            </a:r>
            <a:r>
              <a:rPr spc="10" dirty="0"/>
              <a:t> </a:t>
            </a:r>
            <a:r>
              <a:rPr spc="-15" dirty="0"/>
              <a:t>labeling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transition.</a:t>
            </a:r>
          </a:p>
          <a:p>
            <a:pPr marL="372745" marR="5080">
              <a:lnSpc>
                <a:spcPts val="2700"/>
              </a:lnSpc>
              <a:spcBef>
                <a:spcPts val="790"/>
              </a:spcBef>
            </a:pPr>
            <a:r>
              <a:rPr spc="-10" dirty="0"/>
              <a:t>If </a:t>
            </a:r>
            <a:r>
              <a:rPr spc="-20" dirty="0"/>
              <a:t>an FA </a:t>
            </a:r>
            <a:r>
              <a:rPr spc="-15" dirty="0"/>
              <a:t>always</a:t>
            </a:r>
            <a:r>
              <a:rPr spc="5" dirty="0"/>
              <a:t> </a:t>
            </a:r>
            <a:r>
              <a:rPr spc="-15" dirty="0"/>
              <a:t>has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z="2700" i="1" spc="-45" dirty="0">
                <a:latin typeface="Lucida Sans"/>
                <a:cs typeface="Lucida Sans"/>
              </a:rPr>
              <a:t>unique </a:t>
            </a:r>
            <a:r>
              <a:rPr spc="-15" dirty="0"/>
              <a:t>transition</a:t>
            </a:r>
            <a:r>
              <a:rPr spc="5" dirty="0"/>
              <a:t> </a:t>
            </a:r>
            <a:r>
              <a:rPr spc="-15" dirty="0"/>
              <a:t>(for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given</a:t>
            </a:r>
            <a:r>
              <a:rPr spc="5" dirty="0"/>
              <a:t> </a:t>
            </a:r>
            <a:r>
              <a:rPr spc="-5" dirty="0"/>
              <a:t>s</a:t>
            </a:r>
            <a:r>
              <a:rPr spc="-15" dirty="0"/>
              <a:t>tate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5" dirty="0"/>
              <a:t> cha</a:t>
            </a:r>
            <a:r>
              <a:rPr spc="-20" dirty="0"/>
              <a:t>r</a:t>
            </a:r>
            <a:r>
              <a:rPr spc="-15" dirty="0"/>
              <a:t>acter),</a:t>
            </a:r>
            <a:r>
              <a:rPr spc="-10" dirty="0"/>
              <a:t> </a:t>
            </a:r>
            <a:r>
              <a:rPr spc="-15" dirty="0"/>
              <a:t>the </a:t>
            </a:r>
            <a:r>
              <a:rPr spc="-20" dirty="0"/>
              <a:t>FA</a:t>
            </a:r>
            <a:r>
              <a:rPr spc="-1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dirty="0"/>
              <a:t> </a:t>
            </a:r>
            <a:r>
              <a:rPr sz="2700" i="1" spc="-10" dirty="0">
                <a:latin typeface="Lucida Sans"/>
                <a:cs typeface="Lucida Sans"/>
              </a:rPr>
              <a:t>d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80" dirty="0">
                <a:latin typeface="Lucida Sans"/>
                <a:cs typeface="Lucida Sans"/>
              </a:rPr>
              <a:t>t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700" i="1" spc="-240" dirty="0">
                <a:latin typeface="Lucida Sans"/>
                <a:cs typeface="Lucida Sans"/>
              </a:rPr>
              <a:t>r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80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(t</a:t>
            </a:r>
            <a:r>
              <a:rPr spc="-10" dirty="0"/>
              <a:t>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0" dirty="0"/>
              <a:t>d</a:t>
            </a:r>
            <a:r>
              <a:rPr spc="-20" dirty="0"/>
              <a:t>et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0" dirty="0"/>
              <a:t>m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5" dirty="0"/>
              <a:t>tic</a:t>
            </a:r>
            <a:r>
              <a:rPr spc="-5" dirty="0"/>
              <a:t> </a:t>
            </a:r>
            <a:r>
              <a:rPr spc="-25" dirty="0"/>
              <a:t>FA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20" dirty="0"/>
              <a:t>or</a:t>
            </a:r>
            <a:r>
              <a:rPr spc="-15" dirty="0"/>
              <a:t> DFA).</a:t>
            </a:r>
            <a:r>
              <a:rPr dirty="0"/>
              <a:t> </a:t>
            </a:r>
            <a:r>
              <a:rPr spc="-15" dirty="0"/>
              <a:t>Deterministic</a:t>
            </a:r>
            <a:r>
              <a:rPr dirty="0"/>
              <a:t> </a:t>
            </a:r>
            <a:r>
              <a:rPr spc="-15" dirty="0"/>
              <a:t>finite automata</a:t>
            </a:r>
            <a:r>
              <a:rPr spc="-195" dirty="0"/>
              <a:t> </a:t>
            </a:r>
            <a:r>
              <a:rPr spc="-15" dirty="0"/>
              <a:t>are</a:t>
            </a:r>
            <a:r>
              <a:rPr spc="-200" dirty="0"/>
              <a:t> </a:t>
            </a:r>
            <a:r>
              <a:rPr spc="-15" dirty="0"/>
              <a:t>easy</a:t>
            </a:r>
            <a:r>
              <a:rPr spc="-200" dirty="0"/>
              <a:t> </a:t>
            </a:r>
            <a:r>
              <a:rPr spc="-15" dirty="0"/>
              <a:t>to</a:t>
            </a:r>
            <a:r>
              <a:rPr spc="-200" dirty="0"/>
              <a:t> </a:t>
            </a:r>
            <a:r>
              <a:rPr spc="-20" dirty="0"/>
              <a:t>program</a:t>
            </a:r>
            <a:r>
              <a:rPr spc="-190" dirty="0"/>
              <a:t> </a:t>
            </a:r>
            <a:r>
              <a:rPr spc="-20" dirty="0"/>
              <a:t>and</a:t>
            </a:r>
            <a:r>
              <a:rPr spc="-10" dirty="0"/>
              <a:t> </a:t>
            </a:r>
            <a:r>
              <a:rPr spc="-20" dirty="0"/>
              <a:t>often</a:t>
            </a:r>
            <a:r>
              <a:rPr spc="10" dirty="0"/>
              <a:t> </a:t>
            </a:r>
            <a:r>
              <a:rPr spc="-20" dirty="0"/>
              <a:t>dri</a:t>
            </a:r>
            <a:r>
              <a:rPr dirty="0"/>
              <a:t>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scanner.</a:t>
            </a:r>
            <a:endParaRPr sz="2700" dirty="0">
              <a:latin typeface="Lucida Sans"/>
              <a:cs typeface="Lucida Sans"/>
            </a:endParaRP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If</a:t>
            </a:r>
            <a:r>
              <a:rPr spc="-5" dirty="0"/>
              <a:t> </a:t>
            </a:r>
            <a:r>
              <a:rPr spc="-15" dirty="0"/>
              <a:t>there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tra</a:t>
            </a:r>
            <a:r>
              <a:rPr dirty="0"/>
              <a:t>n</a:t>
            </a:r>
            <a:r>
              <a:rPr spc="-15" dirty="0"/>
              <a:t>sitions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more</a:t>
            </a:r>
            <a:r>
              <a:rPr spc="-15" dirty="0"/>
              <a:t> than</a:t>
            </a:r>
            <a:r>
              <a:rPr spc="-180" dirty="0"/>
              <a:t> </a:t>
            </a:r>
            <a:r>
              <a:rPr spc="-20" dirty="0"/>
              <a:t>one</a:t>
            </a:r>
            <a:r>
              <a:rPr spc="-180" dirty="0"/>
              <a:t> </a:t>
            </a:r>
            <a:r>
              <a:rPr spc="-10" dirty="0"/>
              <a:t>stat</a:t>
            </a:r>
            <a:r>
              <a:rPr spc="-15" dirty="0"/>
              <a:t>e</a:t>
            </a:r>
            <a:r>
              <a:rPr spc="-190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195" dirty="0"/>
              <a:t> </a:t>
            </a:r>
            <a:r>
              <a:rPr spc="-15" dirty="0"/>
              <a:t>some</a:t>
            </a:r>
            <a:r>
              <a:rPr spc="-185" dirty="0"/>
              <a:t> </a:t>
            </a:r>
            <a:r>
              <a:rPr spc="-15" dirty="0"/>
              <a:t>characte</a:t>
            </a:r>
            <a:r>
              <a:rPr spc="-20" dirty="0"/>
              <a:t>r</a:t>
            </a:r>
            <a:r>
              <a:rPr spc="-10" dirty="0"/>
              <a:t>, t</a:t>
            </a:r>
            <a:r>
              <a:rPr spc="-15" dirty="0"/>
              <a:t>h</a:t>
            </a:r>
            <a:r>
              <a:rPr spc="-20" dirty="0"/>
              <a:t>en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20" dirty="0"/>
              <a:t>FA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(t</a:t>
            </a:r>
            <a:r>
              <a:rPr spc="-10" dirty="0"/>
              <a:t>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20" dirty="0"/>
              <a:t>N</a:t>
            </a:r>
            <a:r>
              <a:rPr spc="-25" dirty="0"/>
              <a:t>FA</a:t>
            </a:r>
            <a:r>
              <a:rPr spc="-5" dirty="0"/>
              <a:t>)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4" y="977918"/>
            <a:ext cx="542417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ientl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60" dirty="0">
                <a:latin typeface="Lucida Sans"/>
                <a:cs typeface="Lucida Sans"/>
              </a:rPr>
              <a:t> table.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two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dimensional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indexed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vocabu</a:t>
            </a:r>
            <a:r>
              <a:rPr sz="2600" spc="-20" dirty="0">
                <a:latin typeface="Lucida Sans"/>
                <a:cs typeface="Lucida Sans"/>
              </a:rPr>
              <a:t>lary</a:t>
            </a:r>
            <a:r>
              <a:rPr sz="2600" spc="-15" dirty="0">
                <a:latin typeface="Lucida Sans"/>
                <a:cs typeface="Lucida Sans"/>
              </a:rPr>
              <a:t>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1019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pc="-15" dirty="0"/>
              <a:t>Table entri</a:t>
            </a:r>
            <a:r>
              <a:rPr spc="-10" dirty="0"/>
              <a:t>e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e</a:t>
            </a:r>
            <a:r>
              <a:rPr spc="-20" dirty="0"/>
              <a:t>i</a:t>
            </a:r>
            <a:r>
              <a:rPr spc="-15" dirty="0"/>
              <a:t>ther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DFA</a:t>
            </a:r>
            <a:r>
              <a:rPr spc="-15" dirty="0"/>
              <a:t> state</a:t>
            </a:r>
            <a:r>
              <a:rPr spc="-5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error</a:t>
            </a:r>
            <a:r>
              <a:rPr dirty="0"/>
              <a:t> </a:t>
            </a:r>
            <a:r>
              <a:rPr spc="-10" dirty="0"/>
              <a:t>f</a:t>
            </a:r>
            <a:r>
              <a:rPr spc="-15" dirty="0"/>
              <a:t>l</a:t>
            </a:r>
            <a:r>
              <a:rPr spc="-20" dirty="0"/>
              <a:t>ag</a:t>
            </a:r>
            <a:r>
              <a:rPr dirty="0"/>
              <a:t> </a:t>
            </a:r>
            <a:r>
              <a:rPr spc="-15" dirty="0"/>
              <a:t>(often repre</a:t>
            </a:r>
            <a:r>
              <a:rPr spc="-5" dirty="0"/>
              <a:t>s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ted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spc="1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blank</a:t>
            </a:r>
            <a:r>
              <a:rPr spc="5" dirty="0"/>
              <a:t> </a:t>
            </a:r>
            <a:r>
              <a:rPr spc="-15" dirty="0"/>
              <a:t>table e</a:t>
            </a:r>
            <a:r>
              <a:rPr spc="-10" dirty="0"/>
              <a:t>n</a:t>
            </a:r>
            <a:r>
              <a:rPr spc="-15" dirty="0"/>
              <a:t>try</a:t>
            </a:r>
            <a:r>
              <a:rPr spc="-5" dirty="0"/>
              <a:t>)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state</a:t>
            </a:r>
            <a:r>
              <a:rPr spc="5" dirty="0"/>
              <a:t> </a:t>
            </a:r>
            <a:r>
              <a:rPr spc="-20" dirty="0">
                <a:latin typeface="Arial"/>
                <a:cs typeface="Arial"/>
              </a:rPr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0" dirty="0"/>
              <a:t> </a:t>
            </a:r>
            <a:r>
              <a:rPr spc="-25" dirty="0"/>
              <a:t>r</a:t>
            </a:r>
            <a:r>
              <a:rPr spc="-10" dirty="0"/>
              <a:t>ea</a:t>
            </a:r>
            <a:r>
              <a:rPr spc="-20" dirty="0"/>
              <a:t>d</a:t>
            </a:r>
            <a:r>
              <a:rPr spc="-185" dirty="0"/>
              <a:t> </a:t>
            </a:r>
            <a:r>
              <a:rPr spc="-10" dirty="0"/>
              <a:t>cha</a:t>
            </a:r>
            <a:r>
              <a:rPr spc="-25" dirty="0"/>
              <a:t>r</a:t>
            </a:r>
            <a:r>
              <a:rPr spc="-10" dirty="0"/>
              <a:t>acte</a:t>
            </a:r>
            <a:r>
              <a:rPr spc="-15" dirty="0"/>
              <a:t>r</a:t>
            </a:r>
            <a:r>
              <a:rPr spc="-195" dirty="0"/>
              <a:t> </a:t>
            </a:r>
            <a:r>
              <a:rPr spc="-5" dirty="0">
                <a:latin typeface="Arial"/>
                <a:cs typeface="Arial"/>
              </a:rPr>
              <a:t>c</a:t>
            </a:r>
            <a:r>
              <a:rPr spc="-10" dirty="0"/>
              <a:t>,</a:t>
            </a:r>
            <a:r>
              <a:rPr spc="-190" dirty="0"/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-175" dirty="0"/>
              <a:t> </a:t>
            </a:r>
            <a:r>
              <a:rPr spc="-15" dirty="0">
                <a:latin typeface="Arial"/>
                <a:cs typeface="Arial"/>
              </a:rPr>
              <a:t>T[s,c]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5" dirty="0"/>
              <a:t>w</a:t>
            </a:r>
            <a:r>
              <a:rPr spc="-10" dirty="0"/>
              <a:t>ill</a:t>
            </a:r>
            <a:r>
              <a:rPr spc="-185" dirty="0"/>
              <a:t> </a:t>
            </a:r>
            <a:r>
              <a:rPr spc="-20" dirty="0"/>
              <a:t>be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next</a:t>
            </a:r>
            <a:r>
              <a:rPr spc="-5" dirty="0"/>
              <a:t> </a:t>
            </a:r>
            <a:r>
              <a:rPr spc="-15" dirty="0"/>
              <a:t>state</a:t>
            </a:r>
            <a:r>
              <a:rPr spc="-5" dirty="0"/>
              <a:t> </a:t>
            </a:r>
            <a:r>
              <a:rPr spc="-15" dirty="0"/>
              <a:t>we</a:t>
            </a:r>
            <a:r>
              <a:rPr dirty="0"/>
              <a:t> </a:t>
            </a:r>
            <a:r>
              <a:rPr spc="-10" dirty="0"/>
              <a:t>visit,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10" dirty="0">
                <a:latin typeface="Arial"/>
                <a:cs typeface="Arial"/>
              </a:rPr>
              <a:t>T[s,c] </a:t>
            </a:r>
            <a:r>
              <a:rPr spc="-10" dirty="0"/>
              <a:t>will </a:t>
            </a:r>
            <a:r>
              <a:rPr spc="-15" dirty="0"/>
              <a:t>contain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err</a:t>
            </a:r>
            <a:r>
              <a:rPr spc="-30" dirty="0"/>
              <a:t>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0" dirty="0"/>
              <a:t>marker</a:t>
            </a:r>
            <a:r>
              <a:rPr spc="-5" dirty="0"/>
              <a:t> </a:t>
            </a:r>
            <a:r>
              <a:rPr spc="-15" dirty="0"/>
              <a:t>indicating</a:t>
            </a:r>
            <a:r>
              <a:rPr spc="10" dirty="0"/>
              <a:t> </a:t>
            </a:r>
            <a:r>
              <a:rPr spc="-15" dirty="0"/>
              <a:t>that</a:t>
            </a:r>
            <a:r>
              <a:rPr spc="-10" dirty="0"/>
              <a:t> </a:t>
            </a:r>
            <a:r>
              <a:rPr spc="-15" dirty="0">
                <a:latin typeface="Arial"/>
                <a:cs typeface="Arial"/>
              </a:rPr>
              <a:t>c</a:t>
            </a:r>
            <a:r>
              <a:rPr spc="114" dirty="0">
                <a:latin typeface="Arial"/>
                <a:cs typeface="Arial"/>
              </a:rPr>
              <a:t> </a:t>
            </a:r>
            <a:r>
              <a:rPr spc="-15" dirty="0"/>
              <a:t>cannot</a:t>
            </a:r>
            <a:r>
              <a:rPr spc="5" dirty="0"/>
              <a:t> </a:t>
            </a:r>
            <a:r>
              <a:rPr spc="-15" dirty="0"/>
              <a:t>extend the</a:t>
            </a:r>
            <a:r>
              <a:rPr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token.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5" dirty="0"/>
              <a:t>example, the</a:t>
            </a:r>
            <a:r>
              <a:rPr spc="-5" dirty="0"/>
              <a:t> </a:t>
            </a:r>
            <a:r>
              <a:rPr spc="-15" dirty="0"/>
              <a:t>regular</a:t>
            </a:r>
            <a:r>
              <a:rPr dirty="0"/>
              <a:t> </a:t>
            </a:r>
            <a:r>
              <a:rPr spc="-15" dirty="0"/>
              <a:t>express</a:t>
            </a:r>
            <a:r>
              <a:rPr spc="-20" dirty="0"/>
              <a:t>ion</a:t>
            </a:r>
          </a:p>
          <a:p>
            <a:pPr marL="648335">
              <a:lnSpc>
                <a:spcPct val="100000"/>
              </a:lnSpc>
              <a:spcBef>
                <a:spcPts val="1155"/>
              </a:spcBef>
              <a:tabLst>
                <a:tab pos="1016635" algn="l"/>
              </a:tabLst>
            </a:pPr>
            <a:r>
              <a:rPr spc="-5" dirty="0">
                <a:latin typeface="Arial"/>
                <a:cs typeface="Arial"/>
              </a:rPr>
              <a:t>/</a:t>
            </a:r>
            <a:r>
              <a:rPr spc="-10" dirty="0">
                <a:latin typeface="Arial"/>
                <a:cs typeface="Arial"/>
              </a:rPr>
              <a:t>/</a:t>
            </a:r>
            <a:r>
              <a:rPr dirty="0">
                <a:latin typeface="Arial"/>
                <a:cs typeface="Arial"/>
              </a:rPr>
              <a:t>	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t(E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30" dirty="0">
                <a:latin typeface="Arial"/>
                <a:cs typeface="Arial"/>
              </a:rPr>
              <a:t>)</a:t>
            </a:r>
            <a:r>
              <a:rPr sz="3075" spc="7" baseline="28455" dirty="0">
                <a:latin typeface="Arial"/>
                <a:cs typeface="Arial"/>
              </a:rPr>
              <a:t>*</a:t>
            </a:r>
            <a:r>
              <a:rPr sz="3075" spc="232" baseline="2845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Eol</a:t>
            </a:r>
            <a:endParaRPr sz="2600" dirty="0">
              <a:latin typeface="Arial"/>
              <a:cs typeface="Arial"/>
            </a:endParaRPr>
          </a:p>
          <a:p>
            <a:pPr marL="372745" marR="439420">
              <a:lnSpc>
                <a:spcPct val="91700"/>
              </a:lnSpc>
              <a:spcBef>
                <a:spcPts val="2740"/>
              </a:spcBef>
            </a:pPr>
            <a:r>
              <a:rPr spc="-15" dirty="0"/>
              <a:t>which</a:t>
            </a:r>
            <a:r>
              <a:rPr spc="-5" dirty="0"/>
              <a:t> </a:t>
            </a:r>
            <a:r>
              <a:rPr spc="-15" dirty="0"/>
              <a:t>defines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Java</a:t>
            </a:r>
            <a:r>
              <a:rPr spc="5" dirty="0"/>
              <a:t>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15" dirty="0"/>
              <a:t> single-</a:t>
            </a:r>
            <a:r>
              <a:rPr spc="-160" dirty="0"/>
              <a:t> </a:t>
            </a:r>
            <a:r>
              <a:rPr spc="-15" dirty="0"/>
              <a:t>line</a:t>
            </a:r>
            <a:r>
              <a:rPr dirty="0"/>
              <a:t> </a:t>
            </a:r>
            <a:r>
              <a:rPr spc="-20" dirty="0"/>
              <a:t>comment,</a:t>
            </a:r>
            <a:r>
              <a:rPr dirty="0"/>
              <a:t> </a:t>
            </a:r>
            <a:r>
              <a:rPr spc="-15" dirty="0"/>
              <a:t>might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t</a:t>
            </a:r>
            <a:r>
              <a:rPr spc="-20" dirty="0"/>
              <a:t>r</a:t>
            </a:r>
            <a:r>
              <a:rPr spc="-15" dirty="0"/>
              <a:t>anslated</a:t>
            </a:r>
            <a:r>
              <a:rPr spc="-5" dirty="0"/>
              <a:t> </a:t>
            </a:r>
            <a:r>
              <a:rPr spc="-15" dirty="0"/>
              <a:t>into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6679" y="1394447"/>
            <a:ext cx="556260" cy="494030"/>
          </a:xfrm>
          <a:custGeom>
            <a:avLst/>
            <a:gdLst/>
            <a:ahLst/>
            <a:cxnLst/>
            <a:rect l="l" t="t" r="r" b="b"/>
            <a:pathLst>
              <a:path w="556260" h="494030">
                <a:moveTo>
                  <a:pt x="278892" y="0"/>
                </a:moveTo>
                <a:lnTo>
                  <a:pt x="249936" y="1524"/>
                </a:lnTo>
                <a:lnTo>
                  <a:pt x="224027" y="6096"/>
                </a:lnTo>
                <a:lnTo>
                  <a:pt x="222504" y="6096"/>
                </a:lnTo>
                <a:lnTo>
                  <a:pt x="196595" y="12192"/>
                </a:lnTo>
                <a:lnTo>
                  <a:pt x="170687" y="21336"/>
                </a:lnTo>
                <a:lnTo>
                  <a:pt x="169163" y="22860"/>
                </a:lnTo>
                <a:lnTo>
                  <a:pt x="123443" y="47244"/>
                </a:lnTo>
                <a:lnTo>
                  <a:pt x="83819" y="80772"/>
                </a:lnTo>
                <a:lnTo>
                  <a:pt x="48768" y="123444"/>
                </a:lnTo>
                <a:lnTo>
                  <a:pt x="22859" y="169164"/>
                </a:lnTo>
                <a:lnTo>
                  <a:pt x="22859" y="170688"/>
                </a:lnTo>
                <a:lnTo>
                  <a:pt x="13715" y="195072"/>
                </a:lnTo>
                <a:lnTo>
                  <a:pt x="12192" y="195072"/>
                </a:lnTo>
                <a:lnTo>
                  <a:pt x="6095" y="220979"/>
                </a:lnTo>
                <a:lnTo>
                  <a:pt x="6095" y="222503"/>
                </a:lnTo>
                <a:lnTo>
                  <a:pt x="1524" y="249936"/>
                </a:lnTo>
                <a:lnTo>
                  <a:pt x="0" y="277368"/>
                </a:lnTo>
                <a:lnTo>
                  <a:pt x="1524" y="304800"/>
                </a:lnTo>
                <a:lnTo>
                  <a:pt x="1524" y="306324"/>
                </a:lnTo>
                <a:lnTo>
                  <a:pt x="6095" y="333755"/>
                </a:lnTo>
                <a:lnTo>
                  <a:pt x="12192" y="359664"/>
                </a:lnTo>
                <a:lnTo>
                  <a:pt x="12192" y="361188"/>
                </a:lnTo>
                <a:lnTo>
                  <a:pt x="21336" y="387096"/>
                </a:lnTo>
                <a:lnTo>
                  <a:pt x="22859" y="387096"/>
                </a:lnTo>
                <a:lnTo>
                  <a:pt x="35051" y="409955"/>
                </a:lnTo>
                <a:lnTo>
                  <a:pt x="48768" y="432816"/>
                </a:lnTo>
                <a:lnTo>
                  <a:pt x="48768" y="434340"/>
                </a:lnTo>
                <a:lnTo>
                  <a:pt x="64007" y="455675"/>
                </a:lnTo>
                <a:lnTo>
                  <a:pt x="102107" y="493775"/>
                </a:lnTo>
                <a:lnTo>
                  <a:pt x="109727" y="483108"/>
                </a:lnTo>
                <a:lnTo>
                  <a:pt x="73151" y="446531"/>
                </a:lnTo>
                <a:lnTo>
                  <a:pt x="73587" y="446531"/>
                </a:lnTo>
                <a:lnTo>
                  <a:pt x="59436" y="426720"/>
                </a:lnTo>
                <a:lnTo>
                  <a:pt x="45719" y="403860"/>
                </a:lnTo>
                <a:lnTo>
                  <a:pt x="34340" y="382524"/>
                </a:lnTo>
                <a:lnTo>
                  <a:pt x="33527" y="382524"/>
                </a:lnTo>
                <a:lnTo>
                  <a:pt x="24383" y="356616"/>
                </a:lnTo>
                <a:lnTo>
                  <a:pt x="18646" y="332231"/>
                </a:lnTo>
                <a:lnTo>
                  <a:pt x="18287" y="332231"/>
                </a:lnTo>
                <a:lnTo>
                  <a:pt x="13715" y="304800"/>
                </a:lnTo>
                <a:lnTo>
                  <a:pt x="12192" y="277368"/>
                </a:lnTo>
                <a:lnTo>
                  <a:pt x="13715" y="249936"/>
                </a:lnTo>
                <a:lnTo>
                  <a:pt x="13969" y="249936"/>
                </a:lnTo>
                <a:lnTo>
                  <a:pt x="18287" y="224027"/>
                </a:lnTo>
                <a:lnTo>
                  <a:pt x="24383" y="198120"/>
                </a:lnTo>
                <a:lnTo>
                  <a:pt x="24955" y="198120"/>
                </a:lnTo>
                <a:lnTo>
                  <a:pt x="33527" y="175260"/>
                </a:lnTo>
                <a:lnTo>
                  <a:pt x="45719" y="150875"/>
                </a:lnTo>
                <a:lnTo>
                  <a:pt x="59436" y="129540"/>
                </a:lnTo>
                <a:lnTo>
                  <a:pt x="60524" y="129540"/>
                </a:lnTo>
                <a:lnTo>
                  <a:pt x="74675" y="109727"/>
                </a:lnTo>
                <a:lnTo>
                  <a:pt x="73151" y="109727"/>
                </a:lnTo>
                <a:lnTo>
                  <a:pt x="91439" y="89916"/>
                </a:lnTo>
                <a:lnTo>
                  <a:pt x="109727" y="73151"/>
                </a:lnTo>
                <a:lnTo>
                  <a:pt x="131063" y="56388"/>
                </a:lnTo>
                <a:lnTo>
                  <a:pt x="132397" y="56388"/>
                </a:lnTo>
                <a:lnTo>
                  <a:pt x="175259" y="33527"/>
                </a:lnTo>
                <a:lnTo>
                  <a:pt x="201168" y="24384"/>
                </a:lnTo>
                <a:lnTo>
                  <a:pt x="199644" y="24384"/>
                </a:lnTo>
                <a:lnTo>
                  <a:pt x="225551" y="18288"/>
                </a:lnTo>
                <a:lnTo>
                  <a:pt x="251459" y="13716"/>
                </a:lnTo>
                <a:lnTo>
                  <a:pt x="249936" y="13716"/>
                </a:lnTo>
                <a:lnTo>
                  <a:pt x="278892" y="12192"/>
                </a:lnTo>
                <a:lnTo>
                  <a:pt x="361188" y="12192"/>
                </a:lnTo>
                <a:lnTo>
                  <a:pt x="335280" y="6096"/>
                </a:lnTo>
                <a:lnTo>
                  <a:pt x="307848" y="1524"/>
                </a:lnTo>
                <a:lnTo>
                  <a:pt x="306324" y="1524"/>
                </a:lnTo>
                <a:lnTo>
                  <a:pt x="278892" y="0"/>
                </a:lnTo>
                <a:close/>
              </a:path>
              <a:path w="556260" h="494030">
                <a:moveTo>
                  <a:pt x="73587" y="446531"/>
                </a:moveTo>
                <a:lnTo>
                  <a:pt x="73151" y="446531"/>
                </a:lnTo>
                <a:lnTo>
                  <a:pt x="74676" y="448055"/>
                </a:lnTo>
                <a:lnTo>
                  <a:pt x="73587" y="446531"/>
                </a:lnTo>
                <a:close/>
              </a:path>
              <a:path w="556260" h="494030">
                <a:moveTo>
                  <a:pt x="33527" y="381000"/>
                </a:moveTo>
                <a:lnTo>
                  <a:pt x="33527" y="382524"/>
                </a:lnTo>
                <a:lnTo>
                  <a:pt x="34340" y="382524"/>
                </a:lnTo>
                <a:lnTo>
                  <a:pt x="33527" y="381000"/>
                </a:lnTo>
                <a:close/>
              </a:path>
              <a:path w="556260" h="494030">
                <a:moveTo>
                  <a:pt x="18287" y="330708"/>
                </a:moveTo>
                <a:lnTo>
                  <a:pt x="18287" y="332231"/>
                </a:lnTo>
                <a:lnTo>
                  <a:pt x="18646" y="332231"/>
                </a:lnTo>
                <a:lnTo>
                  <a:pt x="18287" y="330708"/>
                </a:lnTo>
                <a:close/>
              </a:path>
              <a:path w="556260" h="494030">
                <a:moveTo>
                  <a:pt x="554736" y="249936"/>
                </a:moveTo>
                <a:lnTo>
                  <a:pt x="542544" y="249936"/>
                </a:lnTo>
                <a:lnTo>
                  <a:pt x="544068" y="277368"/>
                </a:lnTo>
                <a:lnTo>
                  <a:pt x="556259" y="277368"/>
                </a:lnTo>
                <a:lnTo>
                  <a:pt x="554736" y="249936"/>
                </a:lnTo>
                <a:close/>
              </a:path>
              <a:path w="556260" h="494030">
                <a:moveTo>
                  <a:pt x="13969" y="249936"/>
                </a:moveTo>
                <a:lnTo>
                  <a:pt x="13715" y="249936"/>
                </a:lnTo>
                <a:lnTo>
                  <a:pt x="13715" y="251460"/>
                </a:lnTo>
                <a:lnTo>
                  <a:pt x="13969" y="249936"/>
                </a:lnTo>
                <a:close/>
              </a:path>
              <a:path w="556260" h="494030">
                <a:moveTo>
                  <a:pt x="531876" y="198120"/>
                </a:moveTo>
                <a:lnTo>
                  <a:pt x="537971" y="224027"/>
                </a:lnTo>
                <a:lnTo>
                  <a:pt x="542544" y="251460"/>
                </a:lnTo>
                <a:lnTo>
                  <a:pt x="542544" y="249936"/>
                </a:lnTo>
                <a:lnTo>
                  <a:pt x="554736" y="249936"/>
                </a:lnTo>
                <a:lnTo>
                  <a:pt x="550163" y="222503"/>
                </a:lnTo>
                <a:lnTo>
                  <a:pt x="550163" y="220979"/>
                </a:lnTo>
                <a:lnTo>
                  <a:pt x="545143" y="199644"/>
                </a:lnTo>
                <a:lnTo>
                  <a:pt x="533400" y="199644"/>
                </a:lnTo>
                <a:lnTo>
                  <a:pt x="531876" y="198120"/>
                </a:lnTo>
                <a:close/>
              </a:path>
              <a:path w="556260" h="494030">
                <a:moveTo>
                  <a:pt x="24955" y="198120"/>
                </a:moveTo>
                <a:lnTo>
                  <a:pt x="24383" y="198120"/>
                </a:lnTo>
                <a:lnTo>
                  <a:pt x="24383" y="199644"/>
                </a:lnTo>
                <a:lnTo>
                  <a:pt x="24955" y="198120"/>
                </a:lnTo>
                <a:close/>
              </a:path>
              <a:path w="556260" h="494030">
                <a:moveTo>
                  <a:pt x="512934" y="129540"/>
                </a:moveTo>
                <a:lnTo>
                  <a:pt x="498348" y="129540"/>
                </a:lnTo>
                <a:lnTo>
                  <a:pt x="512063" y="150875"/>
                </a:lnTo>
                <a:lnTo>
                  <a:pt x="524256" y="175260"/>
                </a:lnTo>
                <a:lnTo>
                  <a:pt x="533400" y="199644"/>
                </a:lnTo>
                <a:lnTo>
                  <a:pt x="545143" y="199644"/>
                </a:lnTo>
                <a:lnTo>
                  <a:pt x="544068" y="195072"/>
                </a:lnTo>
                <a:lnTo>
                  <a:pt x="534924" y="170688"/>
                </a:lnTo>
                <a:lnTo>
                  <a:pt x="534924" y="169164"/>
                </a:lnTo>
                <a:lnTo>
                  <a:pt x="522731" y="144779"/>
                </a:lnTo>
                <a:lnTo>
                  <a:pt x="512934" y="129540"/>
                </a:lnTo>
                <a:close/>
              </a:path>
              <a:path w="556260" h="494030">
                <a:moveTo>
                  <a:pt x="60524" y="129540"/>
                </a:moveTo>
                <a:lnTo>
                  <a:pt x="59436" y="129540"/>
                </a:lnTo>
                <a:lnTo>
                  <a:pt x="59436" y="131064"/>
                </a:lnTo>
                <a:lnTo>
                  <a:pt x="60524" y="129540"/>
                </a:lnTo>
                <a:close/>
              </a:path>
              <a:path w="556260" h="494030">
                <a:moveTo>
                  <a:pt x="445977" y="56388"/>
                </a:moveTo>
                <a:lnTo>
                  <a:pt x="426719" y="56388"/>
                </a:lnTo>
                <a:lnTo>
                  <a:pt x="448056" y="73151"/>
                </a:lnTo>
                <a:lnTo>
                  <a:pt x="467868" y="89916"/>
                </a:lnTo>
                <a:lnTo>
                  <a:pt x="466344" y="89916"/>
                </a:lnTo>
                <a:lnTo>
                  <a:pt x="483107" y="109727"/>
                </a:lnTo>
                <a:lnTo>
                  <a:pt x="498348" y="131064"/>
                </a:lnTo>
                <a:lnTo>
                  <a:pt x="498348" y="129540"/>
                </a:lnTo>
                <a:lnTo>
                  <a:pt x="512934" y="129540"/>
                </a:lnTo>
                <a:lnTo>
                  <a:pt x="509015" y="123444"/>
                </a:lnTo>
                <a:lnTo>
                  <a:pt x="493775" y="102108"/>
                </a:lnTo>
                <a:lnTo>
                  <a:pt x="492251" y="102108"/>
                </a:lnTo>
                <a:lnTo>
                  <a:pt x="475488" y="82296"/>
                </a:lnTo>
                <a:lnTo>
                  <a:pt x="475488" y="80772"/>
                </a:lnTo>
                <a:lnTo>
                  <a:pt x="455675" y="64008"/>
                </a:lnTo>
                <a:lnTo>
                  <a:pt x="445977" y="56388"/>
                </a:lnTo>
                <a:close/>
              </a:path>
              <a:path w="556260" h="494030">
                <a:moveTo>
                  <a:pt x="132397" y="56388"/>
                </a:moveTo>
                <a:lnTo>
                  <a:pt x="131063" y="56388"/>
                </a:lnTo>
                <a:lnTo>
                  <a:pt x="129539" y="57912"/>
                </a:lnTo>
                <a:lnTo>
                  <a:pt x="132397" y="56388"/>
                </a:lnTo>
                <a:close/>
              </a:path>
              <a:path w="556260" h="494030">
                <a:moveTo>
                  <a:pt x="361188" y="12192"/>
                </a:moveTo>
                <a:lnTo>
                  <a:pt x="278892" y="12192"/>
                </a:lnTo>
                <a:lnTo>
                  <a:pt x="306324" y="13716"/>
                </a:lnTo>
                <a:lnTo>
                  <a:pt x="333756" y="18288"/>
                </a:lnTo>
                <a:lnTo>
                  <a:pt x="332231" y="18288"/>
                </a:lnTo>
                <a:lnTo>
                  <a:pt x="358139" y="24384"/>
                </a:lnTo>
                <a:lnTo>
                  <a:pt x="382524" y="33527"/>
                </a:lnTo>
                <a:lnTo>
                  <a:pt x="381000" y="33527"/>
                </a:lnTo>
                <a:lnTo>
                  <a:pt x="405383" y="45720"/>
                </a:lnTo>
                <a:lnTo>
                  <a:pt x="426719" y="57912"/>
                </a:lnTo>
                <a:lnTo>
                  <a:pt x="426719" y="56388"/>
                </a:lnTo>
                <a:lnTo>
                  <a:pt x="445977" y="56388"/>
                </a:lnTo>
                <a:lnTo>
                  <a:pt x="434339" y="47244"/>
                </a:lnTo>
                <a:lnTo>
                  <a:pt x="432815" y="47244"/>
                </a:lnTo>
                <a:lnTo>
                  <a:pt x="411480" y="35051"/>
                </a:lnTo>
                <a:lnTo>
                  <a:pt x="387095" y="22860"/>
                </a:lnTo>
                <a:lnTo>
                  <a:pt x="362712" y="13716"/>
                </a:lnTo>
                <a:lnTo>
                  <a:pt x="36118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787" y="1671815"/>
            <a:ext cx="454659" cy="277495"/>
          </a:xfrm>
          <a:custGeom>
            <a:avLst/>
            <a:gdLst/>
            <a:ahLst/>
            <a:cxnLst/>
            <a:rect l="l" t="t" r="r" b="b"/>
            <a:pathLst>
              <a:path w="454660" h="277494">
                <a:moveTo>
                  <a:pt x="73151" y="243840"/>
                </a:moveTo>
                <a:lnTo>
                  <a:pt x="73151" y="245363"/>
                </a:lnTo>
                <a:lnTo>
                  <a:pt x="45719" y="245363"/>
                </a:lnTo>
                <a:lnTo>
                  <a:pt x="68580" y="256031"/>
                </a:lnTo>
                <a:lnTo>
                  <a:pt x="94487" y="265175"/>
                </a:lnTo>
                <a:lnTo>
                  <a:pt x="120396" y="272796"/>
                </a:lnTo>
                <a:lnTo>
                  <a:pt x="121919" y="272796"/>
                </a:lnTo>
                <a:lnTo>
                  <a:pt x="147828" y="275844"/>
                </a:lnTo>
                <a:lnTo>
                  <a:pt x="176784" y="277368"/>
                </a:lnTo>
                <a:lnTo>
                  <a:pt x="204216" y="275844"/>
                </a:lnTo>
                <a:lnTo>
                  <a:pt x="205740" y="275844"/>
                </a:lnTo>
                <a:lnTo>
                  <a:pt x="233172" y="272796"/>
                </a:lnTo>
                <a:lnTo>
                  <a:pt x="259080" y="265175"/>
                </a:lnTo>
                <a:lnTo>
                  <a:pt x="176784" y="265175"/>
                </a:lnTo>
                <a:lnTo>
                  <a:pt x="147828" y="263651"/>
                </a:lnTo>
                <a:lnTo>
                  <a:pt x="149351" y="263651"/>
                </a:lnTo>
                <a:lnTo>
                  <a:pt x="123443" y="260603"/>
                </a:lnTo>
                <a:lnTo>
                  <a:pt x="97536" y="252983"/>
                </a:lnTo>
                <a:lnTo>
                  <a:pt x="99060" y="252983"/>
                </a:lnTo>
                <a:lnTo>
                  <a:pt x="73151" y="243840"/>
                </a:lnTo>
                <a:close/>
              </a:path>
              <a:path w="454660" h="277494">
                <a:moveTo>
                  <a:pt x="256031" y="252983"/>
                </a:moveTo>
                <a:lnTo>
                  <a:pt x="230124" y="260603"/>
                </a:lnTo>
                <a:lnTo>
                  <a:pt x="231648" y="260603"/>
                </a:lnTo>
                <a:lnTo>
                  <a:pt x="204216" y="263651"/>
                </a:lnTo>
                <a:lnTo>
                  <a:pt x="176784" y="265175"/>
                </a:lnTo>
                <a:lnTo>
                  <a:pt x="260604" y="265175"/>
                </a:lnTo>
                <a:lnTo>
                  <a:pt x="284988" y="256031"/>
                </a:lnTo>
                <a:lnTo>
                  <a:pt x="288471" y="254507"/>
                </a:lnTo>
                <a:lnTo>
                  <a:pt x="256031" y="254507"/>
                </a:lnTo>
                <a:lnTo>
                  <a:pt x="256031" y="252983"/>
                </a:lnTo>
                <a:close/>
              </a:path>
              <a:path w="454660" h="277494">
                <a:moveTo>
                  <a:pt x="381762" y="187451"/>
                </a:moveTo>
                <a:lnTo>
                  <a:pt x="365760" y="187451"/>
                </a:lnTo>
                <a:lnTo>
                  <a:pt x="364236" y="188975"/>
                </a:lnTo>
                <a:lnTo>
                  <a:pt x="345948" y="205740"/>
                </a:lnTo>
                <a:lnTo>
                  <a:pt x="324612" y="220979"/>
                </a:lnTo>
                <a:lnTo>
                  <a:pt x="303275" y="234696"/>
                </a:lnTo>
                <a:lnTo>
                  <a:pt x="304800" y="234696"/>
                </a:lnTo>
                <a:lnTo>
                  <a:pt x="280416" y="245363"/>
                </a:lnTo>
                <a:lnTo>
                  <a:pt x="256031" y="254507"/>
                </a:lnTo>
                <a:lnTo>
                  <a:pt x="288471" y="254507"/>
                </a:lnTo>
                <a:lnTo>
                  <a:pt x="309372" y="245363"/>
                </a:lnTo>
                <a:lnTo>
                  <a:pt x="330707" y="231648"/>
                </a:lnTo>
                <a:lnTo>
                  <a:pt x="332231" y="231648"/>
                </a:lnTo>
                <a:lnTo>
                  <a:pt x="353568" y="216407"/>
                </a:lnTo>
                <a:lnTo>
                  <a:pt x="353568" y="214883"/>
                </a:lnTo>
                <a:lnTo>
                  <a:pt x="373380" y="196596"/>
                </a:lnTo>
                <a:lnTo>
                  <a:pt x="381762" y="187451"/>
                </a:lnTo>
                <a:close/>
              </a:path>
              <a:path w="454660" h="277494">
                <a:moveTo>
                  <a:pt x="7619" y="205740"/>
                </a:moveTo>
                <a:lnTo>
                  <a:pt x="0" y="216407"/>
                </a:lnTo>
                <a:lnTo>
                  <a:pt x="21336" y="231648"/>
                </a:lnTo>
                <a:lnTo>
                  <a:pt x="44196" y="245363"/>
                </a:lnTo>
                <a:lnTo>
                  <a:pt x="73151" y="245363"/>
                </a:lnTo>
                <a:lnTo>
                  <a:pt x="50292" y="234696"/>
                </a:lnTo>
                <a:lnTo>
                  <a:pt x="27431" y="220979"/>
                </a:lnTo>
                <a:lnTo>
                  <a:pt x="28956" y="220979"/>
                </a:lnTo>
                <a:lnTo>
                  <a:pt x="7619" y="205740"/>
                </a:lnTo>
                <a:close/>
              </a:path>
              <a:path w="454660" h="277494">
                <a:moveTo>
                  <a:pt x="364934" y="188214"/>
                </a:moveTo>
                <a:lnTo>
                  <a:pt x="364109" y="188975"/>
                </a:lnTo>
                <a:lnTo>
                  <a:pt x="364934" y="188214"/>
                </a:lnTo>
                <a:close/>
              </a:path>
              <a:path w="454660" h="277494">
                <a:moveTo>
                  <a:pt x="365760" y="187451"/>
                </a:moveTo>
                <a:lnTo>
                  <a:pt x="364934" y="188214"/>
                </a:lnTo>
                <a:lnTo>
                  <a:pt x="364236" y="188975"/>
                </a:lnTo>
                <a:lnTo>
                  <a:pt x="365760" y="187451"/>
                </a:lnTo>
                <a:close/>
              </a:path>
              <a:path w="454660" h="277494">
                <a:moveTo>
                  <a:pt x="434967" y="103631"/>
                </a:moveTo>
                <a:lnTo>
                  <a:pt x="422148" y="103631"/>
                </a:lnTo>
                <a:lnTo>
                  <a:pt x="409956" y="126492"/>
                </a:lnTo>
                <a:lnTo>
                  <a:pt x="396240" y="149351"/>
                </a:lnTo>
                <a:lnTo>
                  <a:pt x="381000" y="170687"/>
                </a:lnTo>
                <a:lnTo>
                  <a:pt x="364934" y="188214"/>
                </a:lnTo>
                <a:lnTo>
                  <a:pt x="365760" y="187451"/>
                </a:lnTo>
                <a:lnTo>
                  <a:pt x="381762" y="187451"/>
                </a:lnTo>
                <a:lnTo>
                  <a:pt x="390144" y="178307"/>
                </a:lnTo>
                <a:lnTo>
                  <a:pt x="391668" y="178307"/>
                </a:lnTo>
                <a:lnTo>
                  <a:pt x="406907" y="156972"/>
                </a:lnTo>
                <a:lnTo>
                  <a:pt x="406907" y="155448"/>
                </a:lnTo>
                <a:lnTo>
                  <a:pt x="420624" y="132587"/>
                </a:lnTo>
                <a:lnTo>
                  <a:pt x="432816" y="109727"/>
                </a:lnTo>
                <a:lnTo>
                  <a:pt x="434967" y="103631"/>
                </a:lnTo>
                <a:close/>
              </a:path>
              <a:path w="454660" h="277494">
                <a:moveTo>
                  <a:pt x="435863" y="53340"/>
                </a:moveTo>
                <a:lnTo>
                  <a:pt x="429768" y="79248"/>
                </a:lnTo>
                <a:lnTo>
                  <a:pt x="420624" y="105155"/>
                </a:lnTo>
                <a:lnTo>
                  <a:pt x="422148" y="103631"/>
                </a:lnTo>
                <a:lnTo>
                  <a:pt x="434967" y="103631"/>
                </a:lnTo>
                <a:lnTo>
                  <a:pt x="441960" y="83820"/>
                </a:lnTo>
                <a:lnTo>
                  <a:pt x="441960" y="82296"/>
                </a:lnTo>
                <a:lnTo>
                  <a:pt x="448056" y="56387"/>
                </a:lnTo>
                <a:lnTo>
                  <a:pt x="448310" y="54863"/>
                </a:lnTo>
                <a:lnTo>
                  <a:pt x="435863" y="54863"/>
                </a:lnTo>
                <a:lnTo>
                  <a:pt x="435863" y="53340"/>
                </a:lnTo>
                <a:close/>
              </a:path>
              <a:path w="454660" h="277494">
                <a:moveTo>
                  <a:pt x="454151" y="0"/>
                </a:moveTo>
                <a:lnTo>
                  <a:pt x="441960" y="0"/>
                </a:lnTo>
                <a:lnTo>
                  <a:pt x="440436" y="27431"/>
                </a:lnTo>
                <a:lnTo>
                  <a:pt x="435863" y="54863"/>
                </a:lnTo>
                <a:lnTo>
                  <a:pt x="448310" y="54863"/>
                </a:lnTo>
                <a:lnTo>
                  <a:pt x="452628" y="28955"/>
                </a:lnTo>
                <a:lnTo>
                  <a:pt x="452628" y="27431"/>
                </a:lnTo>
                <a:lnTo>
                  <a:pt x="454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40366" y="1437119"/>
            <a:ext cx="2467229" cy="981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85503" y="1417307"/>
            <a:ext cx="554990" cy="492759"/>
          </a:xfrm>
          <a:custGeom>
            <a:avLst/>
            <a:gdLst/>
            <a:ahLst/>
            <a:cxnLst/>
            <a:rect l="l" t="t" r="r" b="b"/>
            <a:pathLst>
              <a:path w="554989" h="492760">
                <a:moveTo>
                  <a:pt x="277367" y="0"/>
                </a:moveTo>
                <a:lnTo>
                  <a:pt x="249935" y="1524"/>
                </a:lnTo>
                <a:lnTo>
                  <a:pt x="222503" y="6095"/>
                </a:lnTo>
                <a:lnTo>
                  <a:pt x="220980" y="6095"/>
                </a:lnTo>
                <a:lnTo>
                  <a:pt x="195071" y="12191"/>
                </a:lnTo>
                <a:lnTo>
                  <a:pt x="195071" y="13715"/>
                </a:lnTo>
                <a:lnTo>
                  <a:pt x="170687" y="22859"/>
                </a:lnTo>
                <a:lnTo>
                  <a:pt x="146303" y="33527"/>
                </a:lnTo>
                <a:lnTo>
                  <a:pt x="144780" y="33527"/>
                </a:lnTo>
                <a:lnTo>
                  <a:pt x="121919" y="47243"/>
                </a:lnTo>
                <a:lnTo>
                  <a:pt x="82295" y="80771"/>
                </a:lnTo>
                <a:lnTo>
                  <a:pt x="80771" y="82295"/>
                </a:lnTo>
                <a:lnTo>
                  <a:pt x="47243" y="121919"/>
                </a:lnTo>
                <a:lnTo>
                  <a:pt x="33527" y="144779"/>
                </a:lnTo>
                <a:lnTo>
                  <a:pt x="33527" y="146303"/>
                </a:lnTo>
                <a:lnTo>
                  <a:pt x="22859" y="170687"/>
                </a:lnTo>
                <a:lnTo>
                  <a:pt x="13715" y="195071"/>
                </a:lnTo>
                <a:lnTo>
                  <a:pt x="12191" y="195071"/>
                </a:lnTo>
                <a:lnTo>
                  <a:pt x="4571" y="220979"/>
                </a:lnTo>
                <a:lnTo>
                  <a:pt x="4571" y="222503"/>
                </a:lnTo>
                <a:lnTo>
                  <a:pt x="1524" y="249935"/>
                </a:lnTo>
                <a:lnTo>
                  <a:pt x="0" y="277367"/>
                </a:lnTo>
                <a:lnTo>
                  <a:pt x="1524" y="304800"/>
                </a:lnTo>
                <a:lnTo>
                  <a:pt x="1524" y="306324"/>
                </a:lnTo>
                <a:lnTo>
                  <a:pt x="4571" y="333755"/>
                </a:lnTo>
                <a:lnTo>
                  <a:pt x="12191" y="359663"/>
                </a:lnTo>
                <a:lnTo>
                  <a:pt x="13715" y="361187"/>
                </a:lnTo>
                <a:lnTo>
                  <a:pt x="22859" y="385571"/>
                </a:lnTo>
                <a:lnTo>
                  <a:pt x="33527" y="409955"/>
                </a:lnTo>
                <a:lnTo>
                  <a:pt x="47243" y="432815"/>
                </a:lnTo>
                <a:lnTo>
                  <a:pt x="47243" y="434339"/>
                </a:lnTo>
                <a:lnTo>
                  <a:pt x="80771" y="473963"/>
                </a:lnTo>
                <a:lnTo>
                  <a:pt x="82295" y="473963"/>
                </a:lnTo>
                <a:lnTo>
                  <a:pt x="102107" y="492251"/>
                </a:lnTo>
                <a:lnTo>
                  <a:pt x="109727" y="483107"/>
                </a:lnTo>
                <a:lnTo>
                  <a:pt x="91566" y="466343"/>
                </a:lnTo>
                <a:lnTo>
                  <a:pt x="89915" y="466343"/>
                </a:lnTo>
                <a:lnTo>
                  <a:pt x="56387" y="426719"/>
                </a:lnTo>
                <a:lnTo>
                  <a:pt x="57912" y="426719"/>
                </a:lnTo>
                <a:lnTo>
                  <a:pt x="45110" y="405383"/>
                </a:lnTo>
                <a:lnTo>
                  <a:pt x="44195" y="405383"/>
                </a:lnTo>
                <a:lnTo>
                  <a:pt x="33527" y="381000"/>
                </a:lnTo>
                <a:lnTo>
                  <a:pt x="24383" y="356615"/>
                </a:lnTo>
                <a:lnTo>
                  <a:pt x="17212" y="332231"/>
                </a:lnTo>
                <a:lnTo>
                  <a:pt x="16763" y="332231"/>
                </a:lnTo>
                <a:lnTo>
                  <a:pt x="13715" y="304800"/>
                </a:lnTo>
                <a:lnTo>
                  <a:pt x="12191" y="277367"/>
                </a:lnTo>
                <a:lnTo>
                  <a:pt x="13715" y="249935"/>
                </a:lnTo>
                <a:lnTo>
                  <a:pt x="13885" y="249935"/>
                </a:lnTo>
                <a:lnTo>
                  <a:pt x="16763" y="224027"/>
                </a:lnTo>
                <a:lnTo>
                  <a:pt x="24383" y="198119"/>
                </a:lnTo>
                <a:lnTo>
                  <a:pt x="24955" y="198119"/>
                </a:lnTo>
                <a:lnTo>
                  <a:pt x="33527" y="175259"/>
                </a:lnTo>
                <a:lnTo>
                  <a:pt x="44195" y="150875"/>
                </a:lnTo>
                <a:lnTo>
                  <a:pt x="56997" y="129539"/>
                </a:lnTo>
                <a:lnTo>
                  <a:pt x="56387" y="129539"/>
                </a:lnTo>
                <a:lnTo>
                  <a:pt x="89915" y="89915"/>
                </a:lnTo>
                <a:lnTo>
                  <a:pt x="129539" y="56387"/>
                </a:lnTo>
                <a:lnTo>
                  <a:pt x="130555" y="56387"/>
                </a:lnTo>
                <a:lnTo>
                  <a:pt x="150875" y="44195"/>
                </a:lnTo>
                <a:lnTo>
                  <a:pt x="175259" y="33527"/>
                </a:lnTo>
                <a:lnTo>
                  <a:pt x="199644" y="24383"/>
                </a:lnTo>
                <a:lnTo>
                  <a:pt x="198119" y="24383"/>
                </a:lnTo>
                <a:lnTo>
                  <a:pt x="224027" y="18287"/>
                </a:lnTo>
                <a:lnTo>
                  <a:pt x="251459" y="13715"/>
                </a:lnTo>
                <a:lnTo>
                  <a:pt x="249935" y="13715"/>
                </a:lnTo>
                <a:lnTo>
                  <a:pt x="277367" y="12191"/>
                </a:lnTo>
                <a:lnTo>
                  <a:pt x="359663" y="12191"/>
                </a:lnTo>
                <a:lnTo>
                  <a:pt x="333755" y="6095"/>
                </a:lnTo>
                <a:lnTo>
                  <a:pt x="306324" y="1524"/>
                </a:lnTo>
                <a:lnTo>
                  <a:pt x="304800" y="1524"/>
                </a:lnTo>
                <a:lnTo>
                  <a:pt x="277367" y="0"/>
                </a:lnTo>
                <a:close/>
              </a:path>
              <a:path w="554989" h="492760">
                <a:moveTo>
                  <a:pt x="89915" y="464819"/>
                </a:moveTo>
                <a:lnTo>
                  <a:pt x="89915" y="466343"/>
                </a:lnTo>
                <a:lnTo>
                  <a:pt x="91566" y="466343"/>
                </a:lnTo>
                <a:lnTo>
                  <a:pt x="89915" y="464819"/>
                </a:lnTo>
                <a:close/>
              </a:path>
              <a:path w="554989" h="492760">
                <a:moveTo>
                  <a:pt x="44195" y="403859"/>
                </a:moveTo>
                <a:lnTo>
                  <a:pt x="44195" y="405383"/>
                </a:lnTo>
                <a:lnTo>
                  <a:pt x="45110" y="405383"/>
                </a:lnTo>
                <a:lnTo>
                  <a:pt x="44195" y="403859"/>
                </a:lnTo>
                <a:close/>
              </a:path>
              <a:path w="554989" h="492760">
                <a:moveTo>
                  <a:pt x="16763" y="330707"/>
                </a:moveTo>
                <a:lnTo>
                  <a:pt x="16763" y="332231"/>
                </a:lnTo>
                <a:lnTo>
                  <a:pt x="17212" y="332231"/>
                </a:lnTo>
                <a:lnTo>
                  <a:pt x="16763" y="330707"/>
                </a:lnTo>
                <a:close/>
              </a:path>
              <a:path w="554989" h="492760">
                <a:moveTo>
                  <a:pt x="553212" y="249935"/>
                </a:moveTo>
                <a:lnTo>
                  <a:pt x="541019" y="249935"/>
                </a:lnTo>
                <a:lnTo>
                  <a:pt x="542543" y="277367"/>
                </a:lnTo>
                <a:lnTo>
                  <a:pt x="554736" y="277367"/>
                </a:lnTo>
                <a:lnTo>
                  <a:pt x="553212" y="249935"/>
                </a:lnTo>
                <a:close/>
              </a:path>
              <a:path w="554989" h="492760">
                <a:moveTo>
                  <a:pt x="13885" y="249935"/>
                </a:moveTo>
                <a:lnTo>
                  <a:pt x="13715" y="249935"/>
                </a:lnTo>
                <a:lnTo>
                  <a:pt x="13715" y="251459"/>
                </a:lnTo>
                <a:lnTo>
                  <a:pt x="13885" y="249935"/>
                </a:lnTo>
                <a:close/>
              </a:path>
              <a:path w="554989" h="492760">
                <a:moveTo>
                  <a:pt x="530351" y="198119"/>
                </a:moveTo>
                <a:lnTo>
                  <a:pt x="537972" y="224027"/>
                </a:lnTo>
                <a:lnTo>
                  <a:pt x="541019" y="251459"/>
                </a:lnTo>
                <a:lnTo>
                  <a:pt x="541019" y="249935"/>
                </a:lnTo>
                <a:lnTo>
                  <a:pt x="553212" y="249935"/>
                </a:lnTo>
                <a:lnTo>
                  <a:pt x="550163" y="222503"/>
                </a:lnTo>
                <a:lnTo>
                  <a:pt x="550163" y="220979"/>
                </a:lnTo>
                <a:lnTo>
                  <a:pt x="543888" y="199643"/>
                </a:lnTo>
                <a:lnTo>
                  <a:pt x="531876" y="199643"/>
                </a:lnTo>
                <a:lnTo>
                  <a:pt x="530351" y="198119"/>
                </a:lnTo>
                <a:close/>
              </a:path>
              <a:path w="554989" h="492760">
                <a:moveTo>
                  <a:pt x="24955" y="198119"/>
                </a:moveTo>
                <a:lnTo>
                  <a:pt x="24383" y="198119"/>
                </a:lnTo>
                <a:lnTo>
                  <a:pt x="24383" y="199643"/>
                </a:lnTo>
                <a:lnTo>
                  <a:pt x="24955" y="198119"/>
                </a:lnTo>
                <a:close/>
              </a:path>
              <a:path w="554989" h="492760">
                <a:moveTo>
                  <a:pt x="512673" y="128015"/>
                </a:moveTo>
                <a:lnTo>
                  <a:pt x="498348" y="128015"/>
                </a:lnTo>
                <a:lnTo>
                  <a:pt x="512063" y="150875"/>
                </a:lnTo>
                <a:lnTo>
                  <a:pt x="522731" y="175259"/>
                </a:lnTo>
                <a:lnTo>
                  <a:pt x="531876" y="199643"/>
                </a:lnTo>
                <a:lnTo>
                  <a:pt x="543888" y="199643"/>
                </a:lnTo>
                <a:lnTo>
                  <a:pt x="542543" y="195071"/>
                </a:lnTo>
                <a:lnTo>
                  <a:pt x="533400" y="170687"/>
                </a:lnTo>
                <a:lnTo>
                  <a:pt x="522731" y="146303"/>
                </a:lnTo>
                <a:lnTo>
                  <a:pt x="522731" y="144779"/>
                </a:lnTo>
                <a:lnTo>
                  <a:pt x="512673" y="128015"/>
                </a:lnTo>
                <a:close/>
              </a:path>
              <a:path w="554989" h="492760">
                <a:moveTo>
                  <a:pt x="57912" y="128015"/>
                </a:moveTo>
                <a:lnTo>
                  <a:pt x="56387" y="129539"/>
                </a:lnTo>
                <a:lnTo>
                  <a:pt x="56997" y="129539"/>
                </a:lnTo>
                <a:lnTo>
                  <a:pt x="57912" y="128015"/>
                </a:lnTo>
                <a:close/>
              </a:path>
              <a:path w="554989" h="492760">
                <a:moveTo>
                  <a:pt x="445146" y="56387"/>
                </a:moveTo>
                <a:lnTo>
                  <a:pt x="426719" y="56387"/>
                </a:lnTo>
                <a:lnTo>
                  <a:pt x="466343" y="89915"/>
                </a:lnTo>
                <a:lnTo>
                  <a:pt x="464819" y="89915"/>
                </a:lnTo>
                <a:lnTo>
                  <a:pt x="483108" y="109727"/>
                </a:lnTo>
                <a:lnTo>
                  <a:pt x="498348" y="129539"/>
                </a:lnTo>
                <a:lnTo>
                  <a:pt x="498348" y="128015"/>
                </a:lnTo>
                <a:lnTo>
                  <a:pt x="512673" y="128015"/>
                </a:lnTo>
                <a:lnTo>
                  <a:pt x="509015" y="121919"/>
                </a:lnTo>
                <a:lnTo>
                  <a:pt x="507491" y="121919"/>
                </a:lnTo>
                <a:lnTo>
                  <a:pt x="492251" y="102107"/>
                </a:lnTo>
                <a:lnTo>
                  <a:pt x="473963" y="82295"/>
                </a:lnTo>
                <a:lnTo>
                  <a:pt x="473963" y="80771"/>
                </a:lnTo>
                <a:lnTo>
                  <a:pt x="445146" y="56387"/>
                </a:lnTo>
                <a:close/>
              </a:path>
              <a:path w="554989" h="492760">
                <a:moveTo>
                  <a:pt x="130555" y="56387"/>
                </a:moveTo>
                <a:lnTo>
                  <a:pt x="129539" y="56387"/>
                </a:lnTo>
                <a:lnTo>
                  <a:pt x="128015" y="57911"/>
                </a:lnTo>
                <a:lnTo>
                  <a:pt x="130555" y="56387"/>
                </a:lnTo>
                <a:close/>
              </a:path>
              <a:path w="554989" h="492760">
                <a:moveTo>
                  <a:pt x="359663" y="12191"/>
                </a:moveTo>
                <a:lnTo>
                  <a:pt x="277367" y="12191"/>
                </a:lnTo>
                <a:lnTo>
                  <a:pt x="304800" y="13715"/>
                </a:lnTo>
                <a:lnTo>
                  <a:pt x="332231" y="18287"/>
                </a:lnTo>
                <a:lnTo>
                  <a:pt x="330708" y="18287"/>
                </a:lnTo>
                <a:lnTo>
                  <a:pt x="356615" y="24383"/>
                </a:lnTo>
                <a:lnTo>
                  <a:pt x="381000" y="33527"/>
                </a:lnTo>
                <a:lnTo>
                  <a:pt x="405384" y="44195"/>
                </a:lnTo>
                <a:lnTo>
                  <a:pt x="403860" y="44195"/>
                </a:lnTo>
                <a:lnTo>
                  <a:pt x="426719" y="57911"/>
                </a:lnTo>
                <a:lnTo>
                  <a:pt x="426719" y="56387"/>
                </a:lnTo>
                <a:lnTo>
                  <a:pt x="445146" y="56387"/>
                </a:lnTo>
                <a:lnTo>
                  <a:pt x="434339" y="47243"/>
                </a:lnTo>
                <a:lnTo>
                  <a:pt x="432815" y="47243"/>
                </a:lnTo>
                <a:lnTo>
                  <a:pt x="409955" y="33527"/>
                </a:lnTo>
                <a:lnTo>
                  <a:pt x="385572" y="22859"/>
                </a:lnTo>
                <a:lnTo>
                  <a:pt x="361188" y="13715"/>
                </a:lnTo>
                <a:lnTo>
                  <a:pt x="359663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7611" y="1694675"/>
            <a:ext cx="452755" cy="277495"/>
          </a:xfrm>
          <a:custGeom>
            <a:avLst/>
            <a:gdLst/>
            <a:ahLst/>
            <a:cxnLst/>
            <a:rect l="l" t="t" r="r" b="b"/>
            <a:pathLst>
              <a:path w="452754" h="277494">
                <a:moveTo>
                  <a:pt x="7619" y="205740"/>
                </a:moveTo>
                <a:lnTo>
                  <a:pt x="0" y="214884"/>
                </a:lnTo>
                <a:lnTo>
                  <a:pt x="19812" y="230124"/>
                </a:lnTo>
                <a:lnTo>
                  <a:pt x="19812" y="231648"/>
                </a:lnTo>
                <a:lnTo>
                  <a:pt x="42672" y="245364"/>
                </a:lnTo>
                <a:lnTo>
                  <a:pt x="44195" y="245364"/>
                </a:lnTo>
                <a:lnTo>
                  <a:pt x="68580" y="256032"/>
                </a:lnTo>
                <a:lnTo>
                  <a:pt x="92963" y="265175"/>
                </a:lnTo>
                <a:lnTo>
                  <a:pt x="118872" y="272796"/>
                </a:lnTo>
                <a:lnTo>
                  <a:pt x="120395" y="272796"/>
                </a:lnTo>
                <a:lnTo>
                  <a:pt x="147827" y="275844"/>
                </a:lnTo>
                <a:lnTo>
                  <a:pt x="175259" y="277368"/>
                </a:lnTo>
                <a:lnTo>
                  <a:pt x="202692" y="275844"/>
                </a:lnTo>
                <a:lnTo>
                  <a:pt x="204216" y="275844"/>
                </a:lnTo>
                <a:lnTo>
                  <a:pt x="231647" y="272796"/>
                </a:lnTo>
                <a:lnTo>
                  <a:pt x="257556" y="265175"/>
                </a:lnTo>
                <a:lnTo>
                  <a:pt x="175259" y="265175"/>
                </a:lnTo>
                <a:lnTo>
                  <a:pt x="147827" y="263651"/>
                </a:lnTo>
                <a:lnTo>
                  <a:pt x="149351" y="263651"/>
                </a:lnTo>
                <a:lnTo>
                  <a:pt x="121919" y="260603"/>
                </a:lnTo>
                <a:lnTo>
                  <a:pt x="101193" y="254508"/>
                </a:lnTo>
                <a:lnTo>
                  <a:pt x="97536" y="254508"/>
                </a:lnTo>
                <a:lnTo>
                  <a:pt x="73151" y="245364"/>
                </a:lnTo>
                <a:lnTo>
                  <a:pt x="48768" y="234696"/>
                </a:lnTo>
                <a:lnTo>
                  <a:pt x="25907" y="220980"/>
                </a:lnTo>
                <a:lnTo>
                  <a:pt x="27431" y="220980"/>
                </a:lnTo>
                <a:lnTo>
                  <a:pt x="7619" y="205740"/>
                </a:lnTo>
                <a:close/>
              </a:path>
              <a:path w="452754" h="277494">
                <a:moveTo>
                  <a:pt x="254507" y="252984"/>
                </a:moveTo>
                <a:lnTo>
                  <a:pt x="228600" y="260603"/>
                </a:lnTo>
                <a:lnTo>
                  <a:pt x="230123" y="260603"/>
                </a:lnTo>
                <a:lnTo>
                  <a:pt x="202692" y="263651"/>
                </a:lnTo>
                <a:lnTo>
                  <a:pt x="175259" y="265175"/>
                </a:lnTo>
                <a:lnTo>
                  <a:pt x="259080" y="265175"/>
                </a:lnTo>
                <a:lnTo>
                  <a:pt x="283464" y="256032"/>
                </a:lnTo>
                <a:lnTo>
                  <a:pt x="286947" y="254508"/>
                </a:lnTo>
                <a:lnTo>
                  <a:pt x="254507" y="254508"/>
                </a:lnTo>
                <a:lnTo>
                  <a:pt x="254507" y="252984"/>
                </a:lnTo>
                <a:close/>
              </a:path>
              <a:path w="452754" h="277494">
                <a:moveTo>
                  <a:pt x="96012" y="252984"/>
                </a:moveTo>
                <a:lnTo>
                  <a:pt x="97536" y="254508"/>
                </a:lnTo>
                <a:lnTo>
                  <a:pt x="101193" y="254508"/>
                </a:lnTo>
                <a:lnTo>
                  <a:pt x="96012" y="252984"/>
                </a:lnTo>
                <a:close/>
              </a:path>
              <a:path w="452754" h="277494">
                <a:moveTo>
                  <a:pt x="380296" y="187451"/>
                </a:moveTo>
                <a:lnTo>
                  <a:pt x="364235" y="187451"/>
                </a:lnTo>
                <a:lnTo>
                  <a:pt x="362711" y="188975"/>
                </a:lnTo>
                <a:lnTo>
                  <a:pt x="344423" y="205740"/>
                </a:lnTo>
                <a:lnTo>
                  <a:pt x="324611" y="220980"/>
                </a:lnTo>
                <a:lnTo>
                  <a:pt x="301752" y="234696"/>
                </a:lnTo>
                <a:lnTo>
                  <a:pt x="303276" y="234696"/>
                </a:lnTo>
                <a:lnTo>
                  <a:pt x="278892" y="245364"/>
                </a:lnTo>
                <a:lnTo>
                  <a:pt x="254507" y="254508"/>
                </a:lnTo>
                <a:lnTo>
                  <a:pt x="286947" y="254508"/>
                </a:lnTo>
                <a:lnTo>
                  <a:pt x="307847" y="245364"/>
                </a:lnTo>
                <a:lnTo>
                  <a:pt x="330707" y="231648"/>
                </a:lnTo>
                <a:lnTo>
                  <a:pt x="332231" y="230124"/>
                </a:lnTo>
                <a:lnTo>
                  <a:pt x="352044" y="214884"/>
                </a:lnTo>
                <a:lnTo>
                  <a:pt x="371856" y="196596"/>
                </a:lnTo>
                <a:lnTo>
                  <a:pt x="380296" y="187451"/>
                </a:lnTo>
                <a:close/>
              </a:path>
              <a:path w="452754" h="277494">
                <a:moveTo>
                  <a:pt x="363443" y="188183"/>
                </a:moveTo>
                <a:lnTo>
                  <a:pt x="362584" y="188975"/>
                </a:lnTo>
                <a:lnTo>
                  <a:pt x="363443" y="188183"/>
                </a:lnTo>
                <a:close/>
              </a:path>
              <a:path w="452754" h="277494">
                <a:moveTo>
                  <a:pt x="364235" y="187451"/>
                </a:moveTo>
                <a:lnTo>
                  <a:pt x="363443" y="188183"/>
                </a:lnTo>
                <a:lnTo>
                  <a:pt x="362711" y="188975"/>
                </a:lnTo>
                <a:lnTo>
                  <a:pt x="364235" y="187451"/>
                </a:lnTo>
                <a:close/>
              </a:path>
              <a:path w="452754" h="277494">
                <a:moveTo>
                  <a:pt x="409956" y="126492"/>
                </a:moveTo>
                <a:lnTo>
                  <a:pt x="396240" y="149351"/>
                </a:lnTo>
                <a:lnTo>
                  <a:pt x="381000" y="169164"/>
                </a:lnTo>
                <a:lnTo>
                  <a:pt x="363443" y="188183"/>
                </a:lnTo>
                <a:lnTo>
                  <a:pt x="364235" y="187451"/>
                </a:lnTo>
                <a:lnTo>
                  <a:pt x="380296" y="187451"/>
                </a:lnTo>
                <a:lnTo>
                  <a:pt x="390144" y="176784"/>
                </a:lnTo>
                <a:lnTo>
                  <a:pt x="405383" y="156972"/>
                </a:lnTo>
                <a:lnTo>
                  <a:pt x="406907" y="155448"/>
                </a:lnTo>
                <a:lnTo>
                  <a:pt x="420623" y="132588"/>
                </a:lnTo>
                <a:lnTo>
                  <a:pt x="422624" y="128016"/>
                </a:lnTo>
                <a:lnTo>
                  <a:pt x="409956" y="128016"/>
                </a:lnTo>
                <a:lnTo>
                  <a:pt x="409956" y="126492"/>
                </a:lnTo>
                <a:close/>
              </a:path>
              <a:path w="452754" h="277494">
                <a:moveTo>
                  <a:pt x="435864" y="53340"/>
                </a:moveTo>
                <a:lnTo>
                  <a:pt x="428244" y="79248"/>
                </a:lnTo>
                <a:lnTo>
                  <a:pt x="429768" y="79248"/>
                </a:lnTo>
                <a:lnTo>
                  <a:pt x="420623" y="103632"/>
                </a:lnTo>
                <a:lnTo>
                  <a:pt x="409956" y="128016"/>
                </a:lnTo>
                <a:lnTo>
                  <a:pt x="422624" y="128016"/>
                </a:lnTo>
                <a:lnTo>
                  <a:pt x="431292" y="108203"/>
                </a:lnTo>
                <a:lnTo>
                  <a:pt x="440435" y="83820"/>
                </a:lnTo>
                <a:lnTo>
                  <a:pt x="440435" y="82296"/>
                </a:lnTo>
                <a:lnTo>
                  <a:pt x="448056" y="56388"/>
                </a:lnTo>
                <a:lnTo>
                  <a:pt x="448225" y="54864"/>
                </a:lnTo>
                <a:lnTo>
                  <a:pt x="435864" y="54864"/>
                </a:lnTo>
                <a:lnTo>
                  <a:pt x="435864" y="53340"/>
                </a:lnTo>
                <a:close/>
              </a:path>
              <a:path w="452754" h="277494">
                <a:moveTo>
                  <a:pt x="452628" y="0"/>
                </a:moveTo>
                <a:lnTo>
                  <a:pt x="440435" y="0"/>
                </a:lnTo>
                <a:lnTo>
                  <a:pt x="438911" y="27432"/>
                </a:lnTo>
                <a:lnTo>
                  <a:pt x="435864" y="54864"/>
                </a:lnTo>
                <a:lnTo>
                  <a:pt x="448225" y="54864"/>
                </a:lnTo>
                <a:lnTo>
                  <a:pt x="451104" y="28956"/>
                </a:lnTo>
                <a:lnTo>
                  <a:pt x="451104" y="27432"/>
                </a:lnTo>
                <a:lnTo>
                  <a:pt x="452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9895" y="161999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6"/>
                </a:moveTo>
                <a:lnTo>
                  <a:pt x="4571" y="89916"/>
                </a:lnTo>
                <a:lnTo>
                  <a:pt x="0" y="96012"/>
                </a:lnTo>
                <a:lnTo>
                  <a:pt x="0" y="103632"/>
                </a:lnTo>
                <a:lnTo>
                  <a:pt x="7619" y="102108"/>
                </a:lnTo>
                <a:lnTo>
                  <a:pt x="161543" y="57912"/>
                </a:lnTo>
                <a:lnTo>
                  <a:pt x="158496" y="57912"/>
                </a:lnTo>
                <a:lnTo>
                  <a:pt x="137265" y="51816"/>
                </a:lnTo>
                <a:close/>
              </a:path>
              <a:path w="182880" h="104139">
                <a:moveTo>
                  <a:pt x="158496" y="45720"/>
                </a:moveTo>
                <a:lnTo>
                  <a:pt x="137265" y="51816"/>
                </a:lnTo>
                <a:lnTo>
                  <a:pt x="158496" y="57912"/>
                </a:lnTo>
                <a:lnTo>
                  <a:pt x="161543" y="57912"/>
                </a:lnTo>
                <a:lnTo>
                  <a:pt x="158496" y="45720"/>
                </a:lnTo>
                <a:close/>
              </a:path>
              <a:path w="182880" h="104139">
                <a:moveTo>
                  <a:pt x="161543" y="45720"/>
                </a:moveTo>
                <a:lnTo>
                  <a:pt x="158496" y="45720"/>
                </a:lnTo>
                <a:lnTo>
                  <a:pt x="161543" y="57912"/>
                </a:lnTo>
                <a:lnTo>
                  <a:pt x="182879" y="51816"/>
                </a:lnTo>
                <a:lnTo>
                  <a:pt x="161543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6"/>
                </a:lnTo>
                <a:lnTo>
                  <a:pt x="12191" y="51816"/>
                </a:lnTo>
                <a:lnTo>
                  <a:pt x="12191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1" y="7620"/>
                </a:lnTo>
                <a:lnTo>
                  <a:pt x="12191" y="15903"/>
                </a:lnTo>
                <a:lnTo>
                  <a:pt x="137265" y="51816"/>
                </a:lnTo>
                <a:lnTo>
                  <a:pt x="158496" y="45720"/>
                </a:lnTo>
                <a:lnTo>
                  <a:pt x="161543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6"/>
                </a:lnTo>
                <a:lnTo>
                  <a:pt x="12191" y="15903"/>
                </a:lnTo>
                <a:lnTo>
                  <a:pt x="12191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9895" y="167181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5991" y="162761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2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4135" y="1671815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05671" y="1635239"/>
            <a:ext cx="184785" cy="102235"/>
          </a:xfrm>
          <a:custGeom>
            <a:avLst/>
            <a:gdLst/>
            <a:ahLst/>
            <a:cxnLst/>
            <a:rect l="l" t="t" r="r" b="b"/>
            <a:pathLst>
              <a:path w="184785" h="102235">
                <a:moveTo>
                  <a:pt x="138319" y="54299"/>
                </a:moveTo>
                <a:lnTo>
                  <a:pt x="4571" y="88392"/>
                </a:lnTo>
                <a:lnTo>
                  <a:pt x="0" y="94487"/>
                </a:lnTo>
                <a:lnTo>
                  <a:pt x="0" y="102107"/>
                </a:lnTo>
                <a:lnTo>
                  <a:pt x="7619" y="100583"/>
                </a:lnTo>
                <a:lnTo>
                  <a:pt x="163067" y="60959"/>
                </a:lnTo>
                <a:lnTo>
                  <a:pt x="160019" y="60959"/>
                </a:lnTo>
                <a:lnTo>
                  <a:pt x="138319" y="54299"/>
                </a:lnTo>
                <a:close/>
              </a:path>
              <a:path w="184785" h="102235">
                <a:moveTo>
                  <a:pt x="160019" y="48768"/>
                </a:moveTo>
                <a:lnTo>
                  <a:pt x="138319" y="54299"/>
                </a:lnTo>
                <a:lnTo>
                  <a:pt x="160019" y="60959"/>
                </a:lnTo>
                <a:lnTo>
                  <a:pt x="163067" y="60959"/>
                </a:lnTo>
                <a:lnTo>
                  <a:pt x="160019" y="48768"/>
                </a:lnTo>
                <a:close/>
              </a:path>
              <a:path w="184785" h="102235">
                <a:moveTo>
                  <a:pt x="163067" y="48768"/>
                </a:moveTo>
                <a:lnTo>
                  <a:pt x="160019" y="48768"/>
                </a:lnTo>
                <a:lnTo>
                  <a:pt x="163067" y="60959"/>
                </a:lnTo>
                <a:lnTo>
                  <a:pt x="184403" y="54863"/>
                </a:lnTo>
                <a:lnTo>
                  <a:pt x="163067" y="48768"/>
                </a:lnTo>
                <a:close/>
              </a:path>
              <a:path w="184785" h="102235">
                <a:moveTo>
                  <a:pt x="9143" y="1524"/>
                </a:moveTo>
                <a:lnTo>
                  <a:pt x="13715" y="7620"/>
                </a:lnTo>
                <a:lnTo>
                  <a:pt x="13715" y="16054"/>
                </a:lnTo>
                <a:lnTo>
                  <a:pt x="138319" y="54299"/>
                </a:lnTo>
                <a:lnTo>
                  <a:pt x="160019" y="48768"/>
                </a:lnTo>
                <a:lnTo>
                  <a:pt x="163067" y="48768"/>
                </a:lnTo>
                <a:lnTo>
                  <a:pt x="9143" y="1524"/>
                </a:lnTo>
                <a:close/>
              </a:path>
              <a:path w="184785" h="102235">
                <a:moveTo>
                  <a:pt x="3047" y="0"/>
                </a:moveTo>
                <a:lnTo>
                  <a:pt x="1523" y="7620"/>
                </a:lnTo>
                <a:lnTo>
                  <a:pt x="1523" y="50292"/>
                </a:lnTo>
                <a:lnTo>
                  <a:pt x="13715" y="50292"/>
                </a:lnTo>
                <a:lnTo>
                  <a:pt x="13715" y="16054"/>
                </a:lnTo>
                <a:lnTo>
                  <a:pt x="6095" y="13716"/>
                </a:lnTo>
                <a:lnTo>
                  <a:pt x="9143" y="1524"/>
                </a:lnTo>
                <a:lnTo>
                  <a:pt x="3047" y="0"/>
                </a:lnTo>
                <a:close/>
              </a:path>
              <a:path w="184785" h="102235">
                <a:moveTo>
                  <a:pt x="9143" y="1524"/>
                </a:moveTo>
                <a:lnTo>
                  <a:pt x="6095" y="13716"/>
                </a:lnTo>
                <a:lnTo>
                  <a:pt x="13715" y="16054"/>
                </a:lnTo>
                <a:lnTo>
                  <a:pt x="13715" y="7620"/>
                </a:lnTo>
                <a:lnTo>
                  <a:pt x="9143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05671" y="1685531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69" h="44450">
                <a:moveTo>
                  <a:pt x="13715" y="0"/>
                </a:moveTo>
                <a:lnTo>
                  <a:pt x="1523" y="0"/>
                </a:lnTo>
                <a:lnTo>
                  <a:pt x="0" y="44195"/>
                </a:lnTo>
                <a:lnTo>
                  <a:pt x="12191" y="44195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11767" y="1642859"/>
            <a:ext cx="155575" cy="86995"/>
          </a:xfrm>
          <a:custGeom>
            <a:avLst/>
            <a:gdLst/>
            <a:ahLst/>
            <a:cxnLst/>
            <a:rect l="l" t="t" r="r" b="b"/>
            <a:pathLst>
              <a:path w="155575" h="86994">
                <a:moveTo>
                  <a:pt x="1524" y="0"/>
                </a:moveTo>
                <a:lnTo>
                  <a:pt x="1524" y="42672"/>
                </a:lnTo>
                <a:lnTo>
                  <a:pt x="0" y="86867"/>
                </a:lnTo>
                <a:lnTo>
                  <a:pt x="155448" y="47243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58888" y="2476655"/>
            <a:ext cx="4689475" cy="1231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82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Not(Eo</a:t>
            </a:r>
            <a:r>
              <a:rPr sz="1800" spc="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tion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887" y="5966993"/>
            <a:ext cx="5138420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contains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column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cha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tab</a:t>
            </a:r>
            <a:r>
              <a:rPr sz="2700" i="1" spc="-6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compression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sed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itly</a:t>
            </a:r>
            <a:r>
              <a:rPr sz="2600" spc="-15" dirty="0">
                <a:latin typeface="Lucida Sans"/>
                <a:cs typeface="Lucida Sans"/>
              </a:rPr>
              <a:t>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 h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dir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structures.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85987" y="16657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7195" y="167943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92083" y="1678673"/>
            <a:ext cx="515620" cy="0"/>
          </a:xfrm>
          <a:custGeom>
            <a:avLst/>
            <a:gdLst/>
            <a:ahLst/>
            <a:cxnLst/>
            <a:rect l="l" t="t" r="r" b="b"/>
            <a:pathLst>
              <a:path w="515619">
                <a:moveTo>
                  <a:pt x="0" y="0"/>
                </a:moveTo>
                <a:lnTo>
                  <a:pt x="515111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43335" y="1341290"/>
            <a:ext cx="3575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Eol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70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54647" y="1289467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3652" y="1342799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56295" y="1519551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1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0737" y="1569849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2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78507" y="1562226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3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55044" y="1582029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4</a:t>
            </a:r>
            <a:endParaRPr sz="1750">
              <a:latin typeface="Courier"/>
              <a:cs typeface="Courier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986904" y="3925176"/>
          <a:ext cx="5867398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399"/>
                <a:gridCol w="990600"/>
                <a:gridCol w="990600"/>
                <a:gridCol w="990599"/>
                <a:gridCol w="990600"/>
                <a:gridCol w="990600"/>
              </a:tblGrid>
              <a:tr h="342900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cte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i="1" dirty="0">
                          <a:latin typeface="Arial"/>
                          <a:cs typeface="Arial"/>
                        </a:rPr>
                        <a:t> 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37810" cy="7573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65">
              <a:lnSpc>
                <a:spcPts val="2700"/>
              </a:lnSpc>
            </a:pP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translated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 (as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xpressions.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ans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manuall</a:t>
            </a:r>
            <a:r>
              <a:rPr sz="2600" spc="-15" dirty="0">
                <a:latin typeface="Lucida Sans"/>
                <a:cs typeface="Lucida Sans"/>
              </a:rPr>
              <a:t>y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programmer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automatically</a:t>
            </a:r>
            <a:r>
              <a:rPr sz="2600" spc="-10" dirty="0">
                <a:latin typeface="Lucida Sans"/>
                <a:cs typeface="Lucida Sans"/>
              </a:rPr>
              <a:t> 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</a:t>
            </a:r>
            <a:r>
              <a:rPr sz="2600" spc="-20" dirty="0">
                <a:latin typeface="Lucida Sans"/>
                <a:cs typeface="Lucida Sans"/>
              </a:rPr>
              <a:t>tor.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 DFA </a:t>
            </a:r>
            <a:r>
              <a:rPr sz="2600" spc="-15" dirty="0">
                <a:latin typeface="Lucida Sans"/>
                <a:cs typeface="Lucida Sans"/>
              </a:rPr>
              <a:t>can </a:t>
            </a:r>
            <a:r>
              <a:rPr sz="2600" spc="-20" dirty="0">
                <a:latin typeface="Lucida Sans"/>
                <a:cs typeface="Lucida Sans"/>
              </a:rPr>
              <a:t>be coded </a:t>
            </a:r>
            <a:r>
              <a:rPr sz="2600" spc="-15" dirty="0">
                <a:latin typeface="Lucida Sans"/>
                <a:cs typeface="Lucida Sans"/>
              </a:rPr>
              <a:t>in:</a:t>
            </a:r>
            <a:endParaRPr sz="26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54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Table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drive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Explici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contro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12700" marR="262890">
              <a:lnSpc>
                <a:spcPts val="2700"/>
              </a:lnSpc>
              <a:spcBef>
                <a:spcPts val="88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driven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, th</a:t>
            </a:r>
            <a:r>
              <a:rPr sz="2600" spc="-15" dirty="0">
                <a:latin typeface="Lucida Sans"/>
                <a:cs typeface="Lucida Sans"/>
              </a:rPr>
              <a:t>e 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DFA’s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explicitly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terpreted”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400"/>
              </a:lnSpc>
              <a:spcBef>
                <a:spcPts val="800"/>
              </a:spcBef>
            </a:pP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dir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contro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form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ansitio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DFA’s action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appea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implicitl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contr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 logic </a:t>
            </a:r>
            <a:r>
              <a:rPr sz="2400" spc="-10" dirty="0">
                <a:latin typeface="Lucida Sans"/>
                <a:cs typeface="Lucida Sans"/>
              </a:rPr>
              <a:t>of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og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2412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CurrentChar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represented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value,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</a:t>
            </a:r>
            <a:r>
              <a:rPr sz="2600" b="1" spc="-15" dirty="0">
                <a:latin typeface="Courier"/>
                <a:cs typeface="Courier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Jav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r,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468158"/>
            <a:ext cx="863600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400"/>
              </a:lnSpc>
            </a:pPr>
            <a:r>
              <a:rPr sz="2200" b="1" spc="-15" dirty="0">
                <a:latin typeface="Courier"/>
                <a:cs typeface="Courier"/>
              </a:rPr>
              <a:t>State while</a:t>
            </a:r>
            <a:endParaRPr sz="2200">
              <a:latin typeface="Courier"/>
              <a:cs typeface="Courier"/>
            </a:endParaRPr>
          </a:p>
          <a:p>
            <a:pPr marL="34798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if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121" y="3468158"/>
            <a:ext cx="20364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= StartState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3121" y="3824777"/>
            <a:ext cx="1198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(true){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6994" y="4179862"/>
            <a:ext cx="2035175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340" marR="5080" indent="-168275">
              <a:lnSpc>
                <a:spcPts val="2200"/>
              </a:lnSpc>
            </a:pPr>
            <a:r>
              <a:rPr sz="2200" b="1" spc="-25" dirty="0">
                <a:latin typeface="Courier"/>
                <a:cs typeface="Courier"/>
              </a:rPr>
              <a:t>(</a:t>
            </a:r>
            <a:r>
              <a:rPr sz="2200" b="1" spc="-15" dirty="0">
                <a:latin typeface="Courier"/>
                <a:cs typeface="Courier"/>
              </a:rPr>
              <a:t>CurrentChar break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4458" y="4179862"/>
            <a:ext cx="11976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== e</a:t>
            </a:r>
            <a:r>
              <a:rPr sz="2200" b="1" spc="-25" dirty="0">
                <a:latin typeface="Courier"/>
                <a:cs typeface="Courier"/>
              </a:rPr>
              <a:t>o</a:t>
            </a:r>
            <a:r>
              <a:rPr sz="2200" b="1" spc="-15" dirty="0">
                <a:latin typeface="Courier"/>
                <a:cs typeface="Courier"/>
              </a:rPr>
              <a:t>f)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88" y="4815374"/>
            <a:ext cx="4883150" cy="264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980">
              <a:lnSpc>
                <a:spcPts val="2420"/>
              </a:lnSpc>
            </a:pPr>
            <a:r>
              <a:rPr sz="2200" b="1" spc="-15" dirty="0">
                <a:latin typeface="Courier"/>
                <a:cs typeface="Courier"/>
              </a:rPr>
              <a:t>Nex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State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>
              <a:latin typeface="Courier"/>
              <a:cs typeface="Courier"/>
            </a:endParaRPr>
          </a:p>
          <a:p>
            <a:pPr marL="347345" indent="670560">
              <a:lnSpc>
                <a:spcPts val="2420"/>
              </a:lnSpc>
            </a:pPr>
            <a:r>
              <a:rPr sz="2200" b="1" spc="-15" dirty="0">
                <a:latin typeface="Courier"/>
                <a:cs typeface="Courier"/>
              </a:rPr>
              <a:t>T[State][Current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har]</a:t>
            </a:r>
            <a:endParaRPr sz="2200">
              <a:latin typeface="Courier"/>
              <a:cs typeface="Courier"/>
            </a:endParaRPr>
          </a:p>
          <a:p>
            <a:pPr marL="1018540" marR="842644" indent="-671195">
              <a:lnSpc>
                <a:spcPts val="2210"/>
              </a:lnSpc>
              <a:spcBef>
                <a:spcPts val="585"/>
              </a:spcBef>
            </a:pPr>
            <a:r>
              <a:rPr sz="2200" b="1" spc="-15" dirty="0">
                <a:latin typeface="Courier"/>
                <a:cs typeface="Courier"/>
              </a:rPr>
              <a:t>if(</a:t>
            </a: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extState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) break</a:t>
            </a:r>
            <a:endParaRPr sz="2200">
              <a:latin typeface="Courier"/>
              <a:cs typeface="Courier"/>
            </a:endParaRPr>
          </a:p>
          <a:p>
            <a:pPr marL="347980" marR="1679575">
              <a:lnSpc>
                <a:spcPts val="2800"/>
              </a:lnSpc>
              <a:spcBef>
                <a:spcPts val="110"/>
              </a:spcBef>
            </a:pPr>
            <a:r>
              <a:rPr sz="2200" b="1" spc="-15" dirty="0">
                <a:latin typeface="Courier"/>
                <a:cs typeface="Courier"/>
              </a:rPr>
              <a:t>Sta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NextState rea</a:t>
            </a:r>
            <a:r>
              <a:rPr sz="2200" b="1" spc="-25" dirty="0">
                <a:latin typeface="Courier"/>
                <a:cs typeface="Courier"/>
              </a:rPr>
              <a:t>d</a:t>
            </a:r>
            <a:r>
              <a:rPr sz="2200" b="1" spc="-15" dirty="0">
                <a:latin typeface="Courier"/>
                <a:cs typeface="Courier"/>
              </a:rPr>
              <a:t>(CurrentChar)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if (S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in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Accepting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tates)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6911" y="7506737"/>
            <a:ext cx="421259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Process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valid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oken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888" y="7863356"/>
            <a:ext cx="69596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else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1" y="977918"/>
            <a:ext cx="534606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generator;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definition-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ependent.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riate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0998" rIns="0" bIns="0" rtlCol="0">
            <a:spAutoFit/>
          </a:bodyPr>
          <a:lstStyle/>
          <a:p>
            <a:pPr marL="372745" marR="52705">
              <a:lnSpc>
                <a:spcPts val="2700"/>
              </a:lnSpc>
            </a:pPr>
            <a:r>
              <a:rPr spc="-15" dirty="0"/>
              <a:t>Here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explicit-</a:t>
            </a:r>
            <a:r>
              <a:rPr spc="-165" dirty="0"/>
              <a:t> </a:t>
            </a:r>
            <a:r>
              <a:rPr spc="-15" dirty="0"/>
              <a:t>control scanner</a:t>
            </a:r>
            <a:r>
              <a:rPr spc="-5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5" dirty="0"/>
              <a:t> </a:t>
            </a:r>
            <a:r>
              <a:rPr spc="-20" dirty="0"/>
              <a:t>comment</a:t>
            </a:r>
            <a:r>
              <a:rPr spc="-15" dirty="0"/>
              <a:t> definition:</a:t>
            </a:r>
          </a:p>
          <a:p>
            <a:pPr marL="875665" marR="905510" indent="-399415">
              <a:lnSpc>
                <a:spcPct val="114999"/>
              </a:lnSpc>
              <a:spcBef>
                <a:spcPts val="365"/>
              </a:spcBef>
            </a:pPr>
            <a:r>
              <a:rPr sz="2200" b="1" spc="-15" dirty="0">
                <a:latin typeface="Courier"/>
                <a:cs typeface="Courier"/>
              </a:rPr>
              <a:t>if (CurrentC</a:t>
            </a:r>
            <a:r>
              <a:rPr sz="2200" b="1" spc="-25" dirty="0">
                <a:latin typeface="Courier"/>
                <a:cs typeface="Courier"/>
              </a:rPr>
              <a:t>h</a:t>
            </a:r>
            <a:r>
              <a:rPr sz="2200" b="1" spc="-15" dirty="0">
                <a:latin typeface="Courier"/>
                <a:cs typeface="Courier"/>
              </a:rPr>
              <a:t>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'/'){ re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d(CurrentChar)</a:t>
            </a:r>
            <a:endParaRPr sz="2200" dirty="0">
              <a:latin typeface="Courier"/>
              <a:cs typeface="Courier"/>
            </a:endParaRPr>
          </a:p>
          <a:p>
            <a:pPr marL="1210945" marR="675005" indent="-335915">
              <a:lnSpc>
                <a:spcPct val="105900"/>
              </a:lnSpc>
            </a:pPr>
            <a:r>
              <a:rPr sz="2200" b="1" spc="-15" dirty="0">
                <a:latin typeface="Courier"/>
                <a:cs typeface="Courier"/>
              </a:rPr>
              <a:t>if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(CurrentChar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'</a:t>
            </a:r>
            <a:r>
              <a:rPr sz="2200" b="1" spc="-15" dirty="0">
                <a:latin typeface="Courier"/>
                <a:cs typeface="Courier"/>
              </a:rPr>
              <a:t>/') 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epeat</a:t>
            </a:r>
            <a:endParaRPr sz="2200" dirty="0">
              <a:latin typeface="Courier"/>
              <a:cs typeface="Courier"/>
            </a:endParaRPr>
          </a:p>
          <a:p>
            <a:pPr marL="1210945" marR="676910" indent="335280">
              <a:lnSpc>
                <a:spcPct val="105900"/>
              </a:lnSpc>
              <a:spcBef>
                <a:spcPts val="10"/>
              </a:spcBef>
            </a:pPr>
            <a:r>
              <a:rPr sz="2200" b="1" spc="-15" dirty="0">
                <a:latin typeface="Courier"/>
                <a:cs typeface="Courier"/>
              </a:rPr>
              <a:t>read(CurrentCha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) </a:t>
            </a:r>
            <a:r>
              <a:rPr sz="2200" b="1" spc="-25" dirty="0">
                <a:latin typeface="Courier"/>
                <a:cs typeface="Courier"/>
              </a:rPr>
              <a:t>u</a:t>
            </a:r>
            <a:r>
              <a:rPr sz="2200" b="1" spc="-15" dirty="0">
                <a:latin typeface="Courier"/>
                <a:cs typeface="Courier"/>
              </a:rPr>
              <a:t>ntil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(CurrentChar in</a:t>
            </a:r>
            <a:endParaRPr sz="2200" dirty="0">
              <a:latin typeface="Courier"/>
              <a:cs typeface="Courier"/>
            </a:endParaRPr>
          </a:p>
          <a:p>
            <a:pPr marL="238252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{eol, eof})</a:t>
            </a:r>
            <a:endParaRPr sz="2200" dirty="0">
              <a:latin typeface="Courier"/>
              <a:cs typeface="Courier"/>
            </a:endParaRPr>
          </a:p>
          <a:p>
            <a:pPr marL="372745" marR="5080" indent="502920">
              <a:lnSpc>
                <a:spcPct val="105900"/>
              </a:lnSpc>
              <a:spcBef>
                <a:spcPts val="10"/>
              </a:spcBef>
            </a:pPr>
            <a:r>
              <a:rPr sz="2200" b="1" spc="-15" dirty="0">
                <a:latin typeface="Courier"/>
                <a:cs typeface="Courier"/>
              </a:rPr>
              <a:t>el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//Signal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 else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lexical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3" y="7544820"/>
            <a:ext cx="30410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if (C</a:t>
            </a:r>
            <a:r>
              <a:rPr sz="2200" b="1" spc="-25" dirty="0">
                <a:latin typeface="Courier"/>
                <a:cs typeface="Courier"/>
              </a:rPr>
              <a:t>u</a:t>
            </a:r>
            <a:r>
              <a:rPr sz="2200" b="1" spc="-15" dirty="0">
                <a:latin typeface="Courier"/>
                <a:cs typeface="Courier"/>
              </a:rPr>
              <a:t>rrentChar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41964" y="7544820"/>
            <a:ext cx="86233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6400"/>
              </a:lnSpc>
            </a:pPr>
            <a:r>
              <a:rPr sz="2200" b="1" spc="-15" dirty="0">
                <a:latin typeface="Courier"/>
                <a:cs typeface="Courier"/>
              </a:rPr>
              <a:t>eol) tok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3" y="7901440"/>
            <a:ext cx="304101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5280">
              <a:lnSpc>
                <a:spcPct val="105900"/>
              </a:lnSpc>
            </a:pPr>
            <a:r>
              <a:rPr sz="2200" b="1" spc="-15" dirty="0">
                <a:latin typeface="Courier"/>
                <a:cs typeface="Courier"/>
              </a:rPr>
              <a:t>// </a:t>
            </a:r>
            <a:r>
              <a:rPr sz="2200" b="1" spc="-25" dirty="0">
                <a:latin typeface="Courier"/>
                <a:cs typeface="Courier"/>
              </a:rPr>
              <a:t>P</a:t>
            </a:r>
            <a:r>
              <a:rPr sz="2200" b="1" spc="-15" dirty="0">
                <a:latin typeface="Courier"/>
                <a:cs typeface="Courier"/>
              </a:rPr>
              <a:t>rocess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valid else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/Signal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3942" y="8256525"/>
            <a:ext cx="1198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lexical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4778" y="8256525"/>
            <a:ext cx="8623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rror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4805" cy="213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5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ct val="89700"/>
              </a:lnSpc>
              <a:spcBef>
                <a:spcPts val="165"/>
              </a:spcBef>
            </a:pPr>
            <a:r>
              <a:rPr sz="2600" spc="45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har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code.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efficient,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ecific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0952" y="2003412"/>
            <a:ext cx="5089906" cy="32970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61495" y="2187896"/>
            <a:ext cx="9747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Type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cker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6839" y="4234681"/>
            <a:ext cx="78613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timi</a:t>
            </a:r>
            <a:r>
              <a:rPr sz="1400" spc="-10" dirty="0">
                <a:latin typeface="Arial"/>
                <a:cs typeface="Arial"/>
              </a:rPr>
              <a:t>z</a:t>
            </a:r>
            <a:r>
              <a:rPr sz="1400" spc="-5" dirty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29871" y="4969751"/>
            <a:ext cx="82550" cy="144780"/>
          </a:xfrm>
          <a:custGeom>
            <a:avLst/>
            <a:gdLst/>
            <a:ahLst/>
            <a:cxnLst/>
            <a:rect l="l" t="t" r="r" b="b"/>
            <a:pathLst>
              <a:path w="82550" h="144779">
                <a:moveTo>
                  <a:pt x="68580" y="4571"/>
                </a:moveTo>
                <a:lnTo>
                  <a:pt x="41148" y="99337"/>
                </a:lnTo>
                <a:lnTo>
                  <a:pt x="47244" y="120395"/>
                </a:lnTo>
                <a:lnTo>
                  <a:pt x="35051" y="123443"/>
                </a:lnTo>
                <a:lnTo>
                  <a:pt x="41148" y="144779"/>
                </a:lnTo>
                <a:lnTo>
                  <a:pt x="47244" y="123443"/>
                </a:lnTo>
                <a:lnTo>
                  <a:pt x="79448" y="12191"/>
                </a:lnTo>
                <a:lnTo>
                  <a:pt x="74675" y="12191"/>
                </a:lnTo>
                <a:lnTo>
                  <a:pt x="80772" y="7619"/>
                </a:lnTo>
                <a:lnTo>
                  <a:pt x="68580" y="4571"/>
                </a:lnTo>
                <a:close/>
              </a:path>
              <a:path w="82550" h="14477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35051" y="123443"/>
                </a:lnTo>
                <a:lnTo>
                  <a:pt x="35051" y="120395"/>
                </a:lnTo>
                <a:lnTo>
                  <a:pt x="41148" y="99337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82550" h="144779">
                <a:moveTo>
                  <a:pt x="41148" y="99337"/>
                </a:moveTo>
                <a:lnTo>
                  <a:pt x="35051" y="120395"/>
                </a:lnTo>
                <a:lnTo>
                  <a:pt x="35051" y="123443"/>
                </a:lnTo>
                <a:lnTo>
                  <a:pt x="47244" y="120395"/>
                </a:lnTo>
                <a:lnTo>
                  <a:pt x="41148" y="99337"/>
                </a:lnTo>
                <a:close/>
              </a:path>
              <a:path w="82550" h="144779">
                <a:moveTo>
                  <a:pt x="82296" y="0"/>
                </a:moveTo>
                <a:lnTo>
                  <a:pt x="41148" y="0"/>
                </a:lnTo>
                <a:lnTo>
                  <a:pt x="41148" y="12191"/>
                </a:lnTo>
                <a:lnTo>
                  <a:pt x="66374" y="12191"/>
                </a:lnTo>
                <a:lnTo>
                  <a:pt x="68580" y="4571"/>
                </a:lnTo>
                <a:lnTo>
                  <a:pt x="81381" y="4571"/>
                </a:lnTo>
                <a:lnTo>
                  <a:pt x="82296" y="0"/>
                </a:lnTo>
                <a:close/>
              </a:path>
              <a:path w="82550" h="144779">
                <a:moveTo>
                  <a:pt x="80772" y="7619"/>
                </a:moveTo>
                <a:lnTo>
                  <a:pt x="74675" y="12191"/>
                </a:lnTo>
                <a:lnTo>
                  <a:pt x="79448" y="12191"/>
                </a:lnTo>
                <a:lnTo>
                  <a:pt x="80772" y="7619"/>
                </a:lnTo>
                <a:close/>
              </a:path>
              <a:path w="82550" h="144779">
                <a:moveTo>
                  <a:pt x="81381" y="4571"/>
                </a:moveTo>
                <a:lnTo>
                  <a:pt x="68580" y="4571"/>
                </a:lnTo>
                <a:lnTo>
                  <a:pt x="80772" y="7619"/>
                </a:lnTo>
                <a:lnTo>
                  <a:pt x="8138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37491" y="4969751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4" h="12700">
                <a:moveTo>
                  <a:pt x="0" y="6095"/>
                </a:moveTo>
                <a:lnTo>
                  <a:pt x="33527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37491" y="4975847"/>
            <a:ext cx="67310" cy="116205"/>
          </a:xfrm>
          <a:custGeom>
            <a:avLst/>
            <a:gdLst/>
            <a:ahLst/>
            <a:cxnLst/>
            <a:rect l="l" t="t" r="r" b="b"/>
            <a:pathLst>
              <a:path w="67310" h="116204">
                <a:moveTo>
                  <a:pt x="67055" y="0"/>
                </a:moveTo>
                <a:lnTo>
                  <a:pt x="0" y="0"/>
                </a:lnTo>
                <a:lnTo>
                  <a:pt x="33527" y="115824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71019" y="4564367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90019" y="5123675"/>
            <a:ext cx="800100" cy="398145"/>
          </a:xfrm>
          <a:prstGeom prst="rect">
            <a:avLst/>
          </a:prstGeom>
          <a:ln w="1346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4455" marR="6985" indent="130810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ode </a:t>
            </a:r>
            <a:r>
              <a:rPr sz="1200" spc="5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tor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5167" y="2154421"/>
            <a:ext cx="68643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ner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0300" y="4009075"/>
            <a:ext cx="103314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Sy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6347" y="2171185"/>
            <a:ext cx="54800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ar</a:t>
            </a:r>
            <a:r>
              <a:rPr sz="1400" spc="-1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1639" y="1872428"/>
            <a:ext cx="610235" cy="314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61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ce 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7718" y="2325056"/>
            <a:ext cx="748665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1610">
              <a:lnSpc>
                <a:spcPts val="1250"/>
              </a:lnSpc>
            </a:pPr>
            <a:r>
              <a:rPr sz="1200" spc="-5" dirty="0">
                <a:latin typeface="Arial"/>
                <a:cs typeface="Arial"/>
              </a:rPr>
              <a:t>(C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ter </a:t>
            </a:r>
            <a:r>
              <a:rPr sz="1200" spc="-10" dirty="0">
                <a:latin typeface="Arial"/>
                <a:cs typeface="Arial"/>
              </a:rPr>
              <a:t>Stre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10904" y="2009588"/>
            <a:ext cx="5238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ke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8900" y="2588708"/>
            <a:ext cx="72771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latin typeface="Arial"/>
                <a:cs typeface="Arial"/>
              </a:rPr>
              <a:t>Dec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283845">
              <a:lnSpc>
                <a:spcPts val="1300"/>
              </a:lnSpc>
            </a:pP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17679" y="5995403"/>
            <a:ext cx="82550" cy="146685"/>
          </a:xfrm>
          <a:custGeom>
            <a:avLst/>
            <a:gdLst/>
            <a:ahLst/>
            <a:cxnLst/>
            <a:rect l="l" t="t" r="r" b="b"/>
            <a:pathLst>
              <a:path w="82550" h="146685">
                <a:moveTo>
                  <a:pt x="68579" y="4572"/>
                </a:moveTo>
                <a:lnTo>
                  <a:pt x="41147" y="100584"/>
                </a:lnTo>
                <a:lnTo>
                  <a:pt x="47243" y="121919"/>
                </a:lnTo>
                <a:lnTo>
                  <a:pt x="35051" y="124967"/>
                </a:lnTo>
                <a:lnTo>
                  <a:pt x="41148" y="146303"/>
                </a:lnTo>
                <a:lnTo>
                  <a:pt x="79465" y="12191"/>
                </a:lnTo>
                <a:lnTo>
                  <a:pt x="74675" y="12191"/>
                </a:lnTo>
                <a:lnTo>
                  <a:pt x="80772" y="7619"/>
                </a:lnTo>
                <a:lnTo>
                  <a:pt x="68579" y="4572"/>
                </a:lnTo>
                <a:close/>
              </a:path>
              <a:path w="82550" h="146685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35051" y="124967"/>
                </a:lnTo>
                <a:lnTo>
                  <a:pt x="35051" y="121919"/>
                </a:lnTo>
                <a:lnTo>
                  <a:pt x="41147" y="100584"/>
                </a:lnTo>
                <a:lnTo>
                  <a:pt x="13715" y="4572"/>
                </a:lnTo>
                <a:lnTo>
                  <a:pt x="7620" y="0"/>
                </a:lnTo>
                <a:close/>
              </a:path>
              <a:path w="82550" h="146685">
                <a:moveTo>
                  <a:pt x="41147" y="100584"/>
                </a:moveTo>
                <a:lnTo>
                  <a:pt x="35051" y="121919"/>
                </a:lnTo>
                <a:lnTo>
                  <a:pt x="35051" y="124967"/>
                </a:lnTo>
                <a:lnTo>
                  <a:pt x="47243" y="121919"/>
                </a:lnTo>
                <a:lnTo>
                  <a:pt x="41147" y="100584"/>
                </a:lnTo>
                <a:close/>
              </a:path>
              <a:path w="82550" h="146685">
                <a:moveTo>
                  <a:pt x="82296" y="0"/>
                </a:moveTo>
                <a:lnTo>
                  <a:pt x="41148" y="0"/>
                </a:lnTo>
                <a:lnTo>
                  <a:pt x="41148" y="12191"/>
                </a:lnTo>
                <a:lnTo>
                  <a:pt x="66402" y="12191"/>
                </a:lnTo>
                <a:lnTo>
                  <a:pt x="68579" y="4572"/>
                </a:lnTo>
                <a:lnTo>
                  <a:pt x="81381" y="4572"/>
                </a:lnTo>
                <a:lnTo>
                  <a:pt x="82296" y="0"/>
                </a:lnTo>
                <a:close/>
              </a:path>
              <a:path w="82550" h="146685">
                <a:moveTo>
                  <a:pt x="80772" y="7619"/>
                </a:moveTo>
                <a:lnTo>
                  <a:pt x="74675" y="12191"/>
                </a:lnTo>
                <a:lnTo>
                  <a:pt x="79465" y="12191"/>
                </a:lnTo>
                <a:lnTo>
                  <a:pt x="80772" y="7619"/>
                </a:lnTo>
                <a:close/>
              </a:path>
              <a:path w="82550" h="146685">
                <a:moveTo>
                  <a:pt x="81381" y="4572"/>
                </a:moveTo>
                <a:lnTo>
                  <a:pt x="68579" y="4572"/>
                </a:lnTo>
                <a:lnTo>
                  <a:pt x="80772" y="7619"/>
                </a:lnTo>
                <a:lnTo>
                  <a:pt x="81381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25299" y="5995403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4" h="12700">
                <a:moveTo>
                  <a:pt x="0" y="6095"/>
                </a:moveTo>
                <a:lnTo>
                  <a:pt x="33527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25299" y="6001499"/>
            <a:ext cx="67310" cy="117475"/>
          </a:xfrm>
          <a:custGeom>
            <a:avLst/>
            <a:gdLst/>
            <a:ahLst/>
            <a:cxnLst/>
            <a:rect l="l" t="t" r="r" b="b"/>
            <a:pathLst>
              <a:path w="67310" h="117475">
                <a:moveTo>
                  <a:pt x="67055" y="0"/>
                </a:moveTo>
                <a:lnTo>
                  <a:pt x="0" y="0"/>
                </a:lnTo>
                <a:lnTo>
                  <a:pt x="33527" y="117347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58827" y="5590019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7115" y="4710671"/>
            <a:ext cx="146685" cy="82550"/>
          </a:xfrm>
          <a:custGeom>
            <a:avLst/>
            <a:gdLst/>
            <a:ahLst/>
            <a:cxnLst/>
            <a:rect l="l" t="t" r="r" b="b"/>
            <a:pathLst>
              <a:path w="146685" h="82550">
                <a:moveTo>
                  <a:pt x="146303" y="41148"/>
                </a:moveTo>
                <a:lnTo>
                  <a:pt x="134112" y="41148"/>
                </a:lnTo>
                <a:lnTo>
                  <a:pt x="134112" y="66402"/>
                </a:lnTo>
                <a:lnTo>
                  <a:pt x="141731" y="68580"/>
                </a:lnTo>
                <a:lnTo>
                  <a:pt x="138684" y="80772"/>
                </a:lnTo>
                <a:lnTo>
                  <a:pt x="146303" y="82296"/>
                </a:lnTo>
                <a:lnTo>
                  <a:pt x="146303" y="41148"/>
                </a:lnTo>
                <a:close/>
              </a:path>
              <a:path w="146685" h="82550">
                <a:moveTo>
                  <a:pt x="21336" y="35051"/>
                </a:moveTo>
                <a:lnTo>
                  <a:pt x="0" y="41148"/>
                </a:lnTo>
                <a:lnTo>
                  <a:pt x="138684" y="80772"/>
                </a:lnTo>
                <a:lnTo>
                  <a:pt x="134112" y="74675"/>
                </a:lnTo>
                <a:lnTo>
                  <a:pt x="134112" y="66402"/>
                </a:lnTo>
                <a:lnTo>
                  <a:pt x="67056" y="47244"/>
                </a:lnTo>
                <a:lnTo>
                  <a:pt x="24384" y="47244"/>
                </a:lnTo>
                <a:lnTo>
                  <a:pt x="21336" y="35051"/>
                </a:lnTo>
                <a:close/>
              </a:path>
              <a:path w="146685" h="82550">
                <a:moveTo>
                  <a:pt x="134112" y="66402"/>
                </a:moveTo>
                <a:lnTo>
                  <a:pt x="134112" y="74675"/>
                </a:lnTo>
                <a:lnTo>
                  <a:pt x="138684" y="80772"/>
                </a:lnTo>
                <a:lnTo>
                  <a:pt x="141731" y="68580"/>
                </a:lnTo>
                <a:lnTo>
                  <a:pt x="134112" y="66402"/>
                </a:lnTo>
                <a:close/>
              </a:path>
              <a:path w="146685" h="82550">
                <a:moveTo>
                  <a:pt x="146303" y="0"/>
                </a:moveTo>
                <a:lnTo>
                  <a:pt x="138684" y="1524"/>
                </a:lnTo>
                <a:lnTo>
                  <a:pt x="21336" y="35051"/>
                </a:lnTo>
                <a:lnTo>
                  <a:pt x="24384" y="47244"/>
                </a:lnTo>
                <a:lnTo>
                  <a:pt x="45720" y="41148"/>
                </a:lnTo>
                <a:lnTo>
                  <a:pt x="24384" y="35051"/>
                </a:lnTo>
                <a:lnTo>
                  <a:pt x="67056" y="35051"/>
                </a:lnTo>
                <a:lnTo>
                  <a:pt x="141731" y="13716"/>
                </a:lnTo>
                <a:lnTo>
                  <a:pt x="146303" y="7620"/>
                </a:lnTo>
                <a:lnTo>
                  <a:pt x="146303" y="0"/>
                </a:lnTo>
                <a:close/>
              </a:path>
              <a:path w="146685" h="82550">
                <a:moveTo>
                  <a:pt x="45720" y="41148"/>
                </a:moveTo>
                <a:lnTo>
                  <a:pt x="24384" y="47244"/>
                </a:lnTo>
                <a:lnTo>
                  <a:pt x="67056" y="47244"/>
                </a:lnTo>
                <a:lnTo>
                  <a:pt x="45720" y="41148"/>
                </a:lnTo>
                <a:close/>
              </a:path>
              <a:path w="146685" h="82550">
                <a:moveTo>
                  <a:pt x="67056" y="35051"/>
                </a:moveTo>
                <a:lnTo>
                  <a:pt x="24384" y="35051"/>
                </a:lnTo>
                <a:lnTo>
                  <a:pt x="45720" y="41148"/>
                </a:lnTo>
                <a:lnTo>
                  <a:pt x="67056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11227" y="4718291"/>
            <a:ext cx="12700" cy="33655"/>
          </a:xfrm>
          <a:custGeom>
            <a:avLst/>
            <a:gdLst/>
            <a:ahLst/>
            <a:cxnLst/>
            <a:rect l="l" t="t" r="r" b="b"/>
            <a:pathLst>
              <a:path w="12700" h="33654">
                <a:moveTo>
                  <a:pt x="0" y="16763"/>
                </a:moveTo>
                <a:lnTo>
                  <a:pt x="12191" y="16763"/>
                </a:lnTo>
              </a:path>
            </a:pathLst>
          </a:custGeom>
          <a:ln w="3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99975" y="4718291"/>
            <a:ext cx="117475" cy="67310"/>
          </a:xfrm>
          <a:custGeom>
            <a:avLst/>
            <a:gdLst/>
            <a:ahLst/>
            <a:cxnLst/>
            <a:rect l="l" t="t" r="r" b="b"/>
            <a:pathLst>
              <a:path w="117475" h="67310">
                <a:moveTo>
                  <a:pt x="117347" y="0"/>
                </a:moveTo>
                <a:lnTo>
                  <a:pt x="0" y="33527"/>
                </a:lnTo>
                <a:lnTo>
                  <a:pt x="117347" y="67055"/>
                </a:lnTo>
                <a:lnTo>
                  <a:pt x="1173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67843" y="379169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15087" y="3791699"/>
            <a:ext cx="6350" cy="50800"/>
          </a:xfrm>
          <a:custGeom>
            <a:avLst/>
            <a:gdLst/>
            <a:ahLst/>
            <a:cxnLst/>
            <a:rect l="l" t="t" r="r" b="b"/>
            <a:pathLst>
              <a:path w="6350" h="50800">
                <a:moveTo>
                  <a:pt x="0" y="25145"/>
                </a:moveTo>
                <a:lnTo>
                  <a:pt x="6096" y="25145"/>
                </a:lnTo>
              </a:path>
            </a:pathLst>
          </a:custGeom>
          <a:ln w="51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18135" y="3925811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18135" y="411935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18135" y="431290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18135" y="4506455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15087" y="4700003"/>
            <a:ext cx="6350" cy="55244"/>
          </a:xfrm>
          <a:custGeom>
            <a:avLst/>
            <a:gdLst/>
            <a:ahLst/>
            <a:cxnLst/>
            <a:rect l="l" t="t" r="r" b="b"/>
            <a:pathLst>
              <a:path w="6350" h="55245">
                <a:moveTo>
                  <a:pt x="3048" y="0"/>
                </a:moveTo>
                <a:lnTo>
                  <a:pt x="3048" y="5486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67843" y="4748771"/>
            <a:ext cx="50800" cy="6350"/>
          </a:xfrm>
          <a:custGeom>
            <a:avLst/>
            <a:gdLst/>
            <a:ahLst/>
            <a:cxnLst/>
            <a:rect l="l" t="t" r="r" b="b"/>
            <a:pathLst>
              <a:path w="50800" h="6350">
                <a:moveTo>
                  <a:pt x="0" y="3048"/>
                </a:moveTo>
                <a:lnTo>
                  <a:pt x="502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62103" y="475181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20371" y="475181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99931" y="276452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50223" y="285901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01455" y="2767571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8" y="94488"/>
                </a:lnTo>
                <a:lnTo>
                  <a:pt x="54863" y="9144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89847" y="293521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0139" y="302817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91371" y="2938259"/>
            <a:ext cx="55244" cy="93345"/>
          </a:xfrm>
          <a:custGeom>
            <a:avLst/>
            <a:gdLst/>
            <a:ahLst/>
            <a:cxnLst/>
            <a:rect l="l" t="t" r="r" b="b"/>
            <a:pathLst>
              <a:path w="55244" h="93344">
                <a:moveTo>
                  <a:pt x="6095" y="0"/>
                </a:moveTo>
                <a:lnTo>
                  <a:pt x="0" y="3048"/>
                </a:lnTo>
                <a:lnTo>
                  <a:pt x="48767" y="92963"/>
                </a:lnTo>
                <a:lnTo>
                  <a:pt x="54863" y="89915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81287" y="310437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31579" y="319886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82811" y="3107423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8" y="94488"/>
                </a:lnTo>
                <a:lnTo>
                  <a:pt x="54863" y="9144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71203" y="327506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21495" y="336955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72727" y="3278111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7" y="94487"/>
                </a:lnTo>
                <a:lnTo>
                  <a:pt x="54863" y="91439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62643" y="344575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11411" y="353871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64167" y="3448799"/>
            <a:ext cx="53340" cy="93345"/>
          </a:xfrm>
          <a:custGeom>
            <a:avLst/>
            <a:gdLst/>
            <a:ahLst/>
            <a:cxnLst/>
            <a:rect l="l" t="t" r="r" b="b"/>
            <a:pathLst>
              <a:path w="53339" h="93345">
                <a:moveTo>
                  <a:pt x="6095" y="0"/>
                </a:moveTo>
                <a:lnTo>
                  <a:pt x="0" y="3048"/>
                </a:lnTo>
                <a:lnTo>
                  <a:pt x="47243" y="92964"/>
                </a:lnTo>
                <a:lnTo>
                  <a:pt x="53339" y="8991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752835" y="1768796"/>
            <a:ext cx="584835" cy="744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85800"/>
              </a:lnSpc>
            </a:pP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rac</a:t>
            </a:r>
            <a:r>
              <a:rPr sz="1200" spc="-5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yn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x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25400" algn="ctr">
              <a:lnSpc>
                <a:spcPct val="100000"/>
              </a:lnSpc>
              <a:spcBef>
                <a:spcPts val="550"/>
              </a:spcBef>
            </a:pP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ST)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42767" y="3157212"/>
            <a:ext cx="1517015" cy="70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21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Transla</a:t>
            </a:r>
            <a:r>
              <a:rPr sz="1400" spc="-15" dirty="0">
                <a:latin typeface="Arial"/>
                <a:cs typeface="Arial"/>
              </a:rPr>
              <a:t>t</a:t>
            </a:r>
            <a:r>
              <a:rPr sz="1400" spc="-10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63550" indent="16256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rm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 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511550" y="4123376"/>
            <a:ext cx="2787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(</a:t>
            </a:r>
            <a:r>
              <a:rPr sz="1200" spc="-5" dirty="0">
                <a:latin typeface="Arial"/>
                <a:cs typeface="Arial"/>
              </a:rPr>
              <a:t>IR)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16963" y="4720784"/>
            <a:ext cx="179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63331" y="6124388"/>
            <a:ext cx="4720590" cy="946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3510" marR="5080" indent="-30480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chine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S</a:t>
            </a:r>
            <a:r>
              <a:rPr sz="1800" spc="-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5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Sy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4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5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5" dirty="0">
                <a:latin typeface="Arial"/>
                <a:cs typeface="Arial"/>
              </a:rPr>
              <a:t>om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Scanner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3000"/>
              </a:lnSpc>
            </a:pPr>
            <a:r>
              <a:rPr spc="-25" dirty="0"/>
              <a:t>Th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20" dirty="0"/>
              <a:t>scanner</a:t>
            </a:r>
            <a:r>
              <a:rPr spc="-5" dirty="0"/>
              <a:t> </a:t>
            </a:r>
            <a:r>
              <a:rPr spc="-15" dirty="0"/>
              <a:t>reads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source</a:t>
            </a:r>
            <a:r>
              <a:rPr spc="-10" dirty="0"/>
              <a:t> </a:t>
            </a:r>
            <a:r>
              <a:rPr spc="-25" dirty="0"/>
              <a:t>program</a:t>
            </a:r>
            <a:r>
              <a:rPr spc="-10" dirty="0"/>
              <a:t>,</a:t>
            </a:r>
            <a:r>
              <a:rPr spc="15" dirty="0"/>
              <a:t> </a:t>
            </a:r>
            <a:r>
              <a:rPr spc="-20" dirty="0"/>
              <a:t>charac</a:t>
            </a:r>
            <a:r>
              <a:rPr spc="-5" dirty="0"/>
              <a:t>t</a:t>
            </a:r>
            <a:r>
              <a:rPr spc="-15" dirty="0"/>
              <a:t>er</a:t>
            </a:r>
            <a:r>
              <a:rPr dirty="0"/>
              <a:t> </a:t>
            </a:r>
            <a:r>
              <a:rPr spc="-25" dirty="0"/>
              <a:t>by</a:t>
            </a:r>
            <a:r>
              <a:rPr spc="-15" dirty="0"/>
              <a:t> character.</a:t>
            </a:r>
            <a:r>
              <a:rPr spc="10" dirty="0"/>
              <a:t> </a:t>
            </a:r>
            <a:r>
              <a:rPr spc="-10" dirty="0"/>
              <a:t>It</a:t>
            </a:r>
            <a:r>
              <a:rPr spc="5" dirty="0"/>
              <a:t> </a:t>
            </a:r>
            <a:r>
              <a:rPr spc="-20" dirty="0"/>
              <a:t>groups</a:t>
            </a:r>
            <a:r>
              <a:rPr spc="-10" dirty="0"/>
              <a:t> </a:t>
            </a:r>
            <a:r>
              <a:rPr spc="-15" dirty="0"/>
              <a:t>individual characters</a:t>
            </a:r>
            <a:r>
              <a:rPr spc="10" dirty="0"/>
              <a:t> </a:t>
            </a:r>
            <a:r>
              <a:rPr spc="-15" dirty="0"/>
              <a:t>into</a:t>
            </a:r>
            <a:r>
              <a:rPr spc="5" dirty="0"/>
              <a:t> </a:t>
            </a:r>
            <a:r>
              <a:rPr spc="-20" dirty="0"/>
              <a:t>tokens</a:t>
            </a:r>
            <a:r>
              <a:rPr spc="-15" dirty="0"/>
              <a:t> (identifiers,</a:t>
            </a:r>
            <a:r>
              <a:rPr spc="15" dirty="0"/>
              <a:t> </a:t>
            </a:r>
            <a:r>
              <a:rPr spc="-15" dirty="0"/>
              <a:t>integers,</a:t>
            </a:r>
            <a:r>
              <a:rPr spc="5" dirty="0"/>
              <a:t> </a:t>
            </a:r>
            <a:r>
              <a:rPr spc="-15" dirty="0"/>
              <a:t>reserved words, </a:t>
            </a:r>
            <a:r>
              <a:rPr spc="-20" dirty="0"/>
              <a:t>delimiters</a:t>
            </a:r>
            <a:r>
              <a:rPr spc="-10" dirty="0"/>
              <a:t>,</a:t>
            </a:r>
            <a:r>
              <a:rPr spc="20"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20" dirty="0"/>
              <a:t>on).</a:t>
            </a:r>
            <a:r>
              <a:rPr spc="-25" dirty="0"/>
              <a:t> Whe</a:t>
            </a:r>
            <a:r>
              <a:rPr spc="-20" dirty="0"/>
              <a:t>n</a:t>
            </a:r>
            <a:r>
              <a:rPr spc="10" dirty="0"/>
              <a:t> </a:t>
            </a:r>
            <a:r>
              <a:rPr spc="-15" dirty="0"/>
              <a:t>necessary,</a:t>
            </a:r>
            <a:r>
              <a:rPr spc="-2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actual</a:t>
            </a:r>
            <a:r>
              <a:rPr spc="-10" dirty="0"/>
              <a:t> </a:t>
            </a:r>
            <a:r>
              <a:rPr spc="-20" dirty="0"/>
              <a:t>characte</a:t>
            </a:r>
            <a:r>
              <a:rPr spc="-15" dirty="0"/>
              <a:t>r</a:t>
            </a:r>
            <a:r>
              <a:rPr spc="-95" dirty="0"/>
              <a:t> </a:t>
            </a:r>
            <a:r>
              <a:rPr spc="-15" dirty="0"/>
              <a:t>string</a:t>
            </a:r>
            <a:r>
              <a:rPr spc="-105" dirty="0"/>
              <a:t> </a:t>
            </a:r>
            <a:r>
              <a:rPr spc="-15" dirty="0"/>
              <a:t>c</a:t>
            </a:r>
            <a:r>
              <a:rPr spc="-10" dirty="0"/>
              <a:t>o</a:t>
            </a:r>
            <a:r>
              <a:rPr spc="-15" dirty="0"/>
              <a:t>mprising</a:t>
            </a:r>
            <a:r>
              <a:rPr spc="-114" dirty="0"/>
              <a:t> </a:t>
            </a:r>
            <a:r>
              <a:rPr spc="-10" dirty="0"/>
              <a:t>t</a:t>
            </a:r>
            <a:r>
              <a:rPr spc="-20" dirty="0"/>
              <a:t>he</a:t>
            </a:r>
            <a:r>
              <a:rPr spc="-15" dirty="0"/>
              <a:t> token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15" dirty="0"/>
              <a:t>also</a:t>
            </a:r>
            <a:r>
              <a:rPr dirty="0"/>
              <a:t> </a:t>
            </a:r>
            <a:r>
              <a:rPr spc="-25" dirty="0"/>
              <a:t>passe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20" dirty="0"/>
              <a:t>along</a:t>
            </a:r>
            <a:r>
              <a:rPr spc="5" dirty="0"/>
              <a:t> </a:t>
            </a:r>
            <a:r>
              <a:rPr spc="-15" dirty="0"/>
              <a:t>for use</a:t>
            </a:r>
            <a:r>
              <a:rPr spc="-5" dirty="0"/>
              <a:t> </a:t>
            </a:r>
            <a:r>
              <a:rPr spc="-20" dirty="0"/>
              <a:t>by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semantic</a:t>
            </a:r>
            <a:r>
              <a:rPr spc="-10" dirty="0"/>
              <a:t> </a:t>
            </a:r>
            <a:r>
              <a:rPr spc="-15" dirty="0"/>
              <a:t>phases.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5" dirty="0"/>
              <a:t>Th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15" dirty="0"/>
              <a:t>scanner:</a:t>
            </a:r>
          </a:p>
          <a:p>
            <a:pPr marL="241300" marR="320040" indent="-228600" algn="just">
              <a:lnSpc>
                <a:spcPct val="90200"/>
              </a:lnSpc>
              <a:spcBef>
                <a:spcPts val="95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/>
              <a:t>Pu</a:t>
            </a:r>
            <a:r>
              <a:rPr sz="2400" dirty="0"/>
              <a:t>t</a:t>
            </a:r>
            <a:r>
              <a:rPr sz="2400" spc="-15" dirty="0"/>
              <a:t>s</a:t>
            </a:r>
            <a:r>
              <a:rPr sz="2400" spc="-5" dirty="0"/>
              <a:t> </a:t>
            </a:r>
            <a:r>
              <a:rPr sz="2400" dirty="0"/>
              <a:t>t</a:t>
            </a:r>
            <a:r>
              <a:rPr sz="2400" spc="-15" dirty="0"/>
              <a:t>h</a:t>
            </a:r>
            <a:r>
              <a:rPr sz="2400" dirty="0"/>
              <a:t>e</a:t>
            </a:r>
            <a:r>
              <a:rPr sz="2400" spc="-5" dirty="0"/>
              <a:t> </a:t>
            </a:r>
            <a:r>
              <a:rPr sz="2400" dirty="0"/>
              <a:t>p</a:t>
            </a:r>
            <a:r>
              <a:rPr sz="2400" spc="-15" dirty="0"/>
              <a:t>r</a:t>
            </a:r>
            <a:r>
              <a:rPr sz="2400" dirty="0"/>
              <a:t>o</a:t>
            </a:r>
            <a:r>
              <a:rPr sz="2400" spc="-15" dirty="0"/>
              <a:t>g</a:t>
            </a:r>
            <a:r>
              <a:rPr sz="2400" dirty="0"/>
              <a:t>ra</a:t>
            </a:r>
            <a:r>
              <a:rPr sz="2400" spc="-25" dirty="0"/>
              <a:t>m</a:t>
            </a:r>
            <a:r>
              <a:rPr sz="2400" spc="-5" dirty="0"/>
              <a:t> </a:t>
            </a:r>
            <a:r>
              <a:rPr sz="2400" dirty="0"/>
              <a:t>i</a:t>
            </a:r>
            <a:r>
              <a:rPr sz="2400" spc="-15" dirty="0"/>
              <a:t>n</a:t>
            </a:r>
            <a:r>
              <a:rPr sz="2400" dirty="0"/>
              <a:t>to</a:t>
            </a:r>
            <a:r>
              <a:rPr sz="2400" spc="-5" dirty="0"/>
              <a:t> </a:t>
            </a:r>
            <a:r>
              <a:rPr sz="2400" dirty="0"/>
              <a:t>a</a:t>
            </a:r>
            <a:r>
              <a:rPr sz="2400" spc="-5" dirty="0"/>
              <a:t> </a:t>
            </a:r>
            <a:r>
              <a:rPr sz="2400" dirty="0"/>
              <a:t>co</a:t>
            </a:r>
            <a:r>
              <a:rPr sz="2400" spc="-25" dirty="0"/>
              <a:t>m</a:t>
            </a:r>
            <a:r>
              <a:rPr sz="2400" spc="-15" dirty="0"/>
              <a:t>p</a:t>
            </a:r>
            <a:r>
              <a:rPr sz="2400" dirty="0"/>
              <a:t>act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5" dirty="0"/>
              <a:t> </a:t>
            </a:r>
            <a:r>
              <a:rPr sz="2400" spc="-15" dirty="0"/>
              <a:t>unifo</a:t>
            </a:r>
            <a:r>
              <a:rPr sz="2400" spc="-25" dirty="0"/>
              <a:t>rm</a:t>
            </a:r>
            <a:r>
              <a:rPr sz="2400" spc="-5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spc="-5" dirty="0"/>
              <a:t>rma</a:t>
            </a:r>
            <a:r>
              <a:rPr sz="2400" dirty="0"/>
              <a:t>t</a:t>
            </a:r>
            <a:r>
              <a:rPr sz="2400" spc="-5" dirty="0"/>
              <a:t> (</a:t>
            </a:r>
            <a:r>
              <a:rPr sz="2400" dirty="0"/>
              <a:t>a</a:t>
            </a:r>
            <a:r>
              <a:rPr sz="2400" spc="-5" dirty="0"/>
              <a:t> </a:t>
            </a:r>
            <a:r>
              <a:rPr sz="2400" spc="-15" dirty="0"/>
              <a:t>s</a:t>
            </a:r>
            <a:r>
              <a:rPr sz="2400" spc="-20" dirty="0"/>
              <a:t>t</a:t>
            </a:r>
            <a:r>
              <a:rPr sz="2400" spc="-5" dirty="0"/>
              <a:t>rea</a:t>
            </a:r>
            <a:r>
              <a:rPr sz="2400" dirty="0"/>
              <a:t>m</a:t>
            </a:r>
            <a:r>
              <a:rPr sz="2400" spc="-5" dirty="0"/>
              <a:t> </a:t>
            </a:r>
            <a:r>
              <a:rPr sz="2400" spc="-15" dirty="0"/>
              <a:t>o</a:t>
            </a:r>
            <a:r>
              <a:rPr sz="2400" spc="-10" dirty="0"/>
              <a:t>f </a:t>
            </a:r>
            <a:r>
              <a:rPr sz="2400" dirty="0"/>
              <a:t>t</a:t>
            </a:r>
            <a:r>
              <a:rPr sz="2400" spc="-15" dirty="0"/>
              <a:t>o</a:t>
            </a:r>
            <a:r>
              <a:rPr sz="2400" dirty="0"/>
              <a:t>ken</a:t>
            </a:r>
            <a:r>
              <a:rPr sz="2400" spc="-10" dirty="0"/>
              <a:t>s</a:t>
            </a:r>
            <a:r>
              <a:rPr sz="2400" dirty="0"/>
              <a:t>).</a:t>
            </a:r>
          </a:p>
          <a:p>
            <a:pPr marL="241300" marR="285750" indent="-228600" algn="just">
              <a:lnSpc>
                <a:spcPts val="2590"/>
              </a:lnSpc>
              <a:spcBef>
                <a:spcPts val="95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/>
              <a:t>Eliminate</a:t>
            </a:r>
            <a:r>
              <a:rPr sz="2400" dirty="0"/>
              <a:t>s</a:t>
            </a:r>
            <a:r>
              <a:rPr sz="2400" spc="-5" dirty="0"/>
              <a:t> </a:t>
            </a:r>
            <a:r>
              <a:rPr sz="2400" dirty="0"/>
              <a:t>unneeded</a:t>
            </a:r>
            <a:r>
              <a:rPr sz="2400" spc="-20" dirty="0"/>
              <a:t> </a:t>
            </a:r>
            <a:r>
              <a:rPr sz="2400" spc="-5" dirty="0"/>
              <a:t>information </a:t>
            </a:r>
            <a:r>
              <a:rPr sz="2400" spc="-20" dirty="0"/>
              <a:t>(suc</a:t>
            </a:r>
            <a:r>
              <a:rPr sz="2400" spc="-15" dirty="0"/>
              <a:t>h</a:t>
            </a:r>
            <a:r>
              <a:rPr sz="2400" dirty="0"/>
              <a:t> </a:t>
            </a:r>
            <a:r>
              <a:rPr sz="2400" spc="-5" dirty="0"/>
              <a:t>a</a:t>
            </a:r>
            <a:r>
              <a:rPr sz="2400" dirty="0"/>
              <a:t>s</a:t>
            </a:r>
            <a:r>
              <a:rPr sz="2400" spc="-5" dirty="0"/>
              <a:t> comments).</a:t>
            </a:r>
            <a:endParaRPr sz="2400" dirty="0"/>
          </a:p>
          <a:p>
            <a:pPr marL="241300" marR="5080" indent="-228600">
              <a:lnSpc>
                <a:spcPts val="26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/>
              <a:t>S</a:t>
            </a:r>
            <a:r>
              <a:rPr sz="2400" spc="-30" dirty="0"/>
              <a:t>o</a:t>
            </a:r>
            <a:r>
              <a:rPr sz="2400" spc="-15" dirty="0"/>
              <a:t>metimes</a:t>
            </a:r>
            <a:r>
              <a:rPr sz="2400" spc="-10" dirty="0"/>
              <a:t> </a:t>
            </a:r>
            <a:r>
              <a:rPr sz="2400" spc="-5" dirty="0"/>
              <a:t>ente</a:t>
            </a:r>
            <a:r>
              <a:rPr sz="2400" spc="-10" dirty="0"/>
              <a:t>r</a:t>
            </a:r>
            <a:r>
              <a:rPr sz="2400" spc="-15" dirty="0"/>
              <a:t>s</a:t>
            </a:r>
            <a:r>
              <a:rPr sz="2400" dirty="0"/>
              <a:t> 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5" dirty="0"/>
              <a:t>eliminary informatio</a:t>
            </a:r>
            <a:r>
              <a:rPr sz="2400" dirty="0"/>
              <a:t>n</a:t>
            </a:r>
            <a:r>
              <a:rPr sz="2400" spc="-15" dirty="0"/>
              <a:t> </a:t>
            </a:r>
            <a:r>
              <a:rPr sz="2400" spc="-5" dirty="0"/>
              <a:t>int</a:t>
            </a:r>
            <a:r>
              <a:rPr sz="2400" dirty="0"/>
              <a:t>o</a:t>
            </a:r>
            <a:r>
              <a:rPr sz="2400" spc="-15" dirty="0"/>
              <a:t> </a:t>
            </a:r>
            <a:r>
              <a:rPr sz="2400" dirty="0"/>
              <a:t>sym</a:t>
            </a:r>
            <a:r>
              <a:rPr sz="2400" spc="-15" dirty="0"/>
              <a:t>b</a:t>
            </a:r>
            <a:r>
              <a:rPr sz="2400" spc="-5" dirty="0"/>
              <a:t>o</a:t>
            </a:r>
            <a:r>
              <a:rPr sz="2400" dirty="0"/>
              <a:t>l</a:t>
            </a:r>
            <a:r>
              <a:rPr sz="2400" spc="-15" dirty="0"/>
              <a:t> </a:t>
            </a:r>
            <a:r>
              <a:rPr sz="2400" spc="-5" dirty="0"/>
              <a:t>table</a:t>
            </a:r>
            <a:r>
              <a:rPr sz="2400" dirty="0"/>
              <a:t>s</a:t>
            </a:r>
            <a:r>
              <a:rPr sz="2400" spc="-20" dirty="0"/>
              <a:t> </a:t>
            </a:r>
            <a:r>
              <a:rPr sz="2400" spc="-5" dirty="0"/>
              <a:t>(for</a:t>
            </a: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5" y="968471"/>
            <a:ext cx="5394325" cy="737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72085">
              <a:lnSpc>
                <a:spcPts val="2600"/>
              </a:lnSpc>
            </a:pP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regis</a:t>
            </a:r>
            <a:r>
              <a:rPr sz="2400" spc="-5" dirty="0">
                <a:latin typeface="Lucida Sans"/>
                <a:cs typeface="Lucida Sans"/>
              </a:rPr>
              <a:t>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presence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particula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labe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  <a:p>
            <a:pPr marL="241300" marR="490220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Opti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nally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formats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10" dirty="0">
                <a:latin typeface="Lucida Sans"/>
                <a:cs typeface="Lucida Sans"/>
              </a:rPr>
              <a:t>lists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source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program</a:t>
            </a:r>
            <a:endParaRPr sz="2400" dirty="0">
              <a:latin typeface="Lucida Sans"/>
              <a:cs typeface="Lucida Sans"/>
            </a:endParaRPr>
          </a:p>
          <a:p>
            <a:pPr marL="12700" marR="595630">
              <a:lnSpc>
                <a:spcPts val="3000"/>
              </a:lnSpc>
              <a:spcBef>
                <a:spcPts val="850"/>
              </a:spcBef>
            </a:pPr>
            <a:r>
              <a:rPr sz="2800" spc="-15" dirty="0">
                <a:latin typeface="Lucida Sans"/>
                <a:cs typeface="Lucida Sans"/>
              </a:rPr>
              <a:t>Building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25" dirty="0">
                <a:latin typeface="Lucida Sans"/>
                <a:cs typeface="Lucida Sans"/>
              </a:rPr>
              <a:t>ken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driven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by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description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55" dirty="0">
                <a:latin typeface="Lucida Sans"/>
                <a:cs typeface="Lucida Sans"/>
              </a:rPr>
              <a:t>regular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950" i="1" spc="15" dirty="0">
                <a:latin typeface="Lucida Sans"/>
                <a:cs typeface="Lucida Sans"/>
              </a:rPr>
              <a:t>ex</a:t>
            </a:r>
            <a:r>
              <a:rPr sz="2950" i="1" dirty="0">
                <a:latin typeface="Lucida Sans"/>
                <a:cs typeface="Lucida Sans"/>
              </a:rPr>
              <a:t>p</a:t>
            </a:r>
            <a:r>
              <a:rPr sz="2950" i="1" spc="-265" dirty="0">
                <a:latin typeface="Lucida Sans"/>
                <a:cs typeface="Lucida Sans"/>
              </a:rPr>
              <a:t>r</a:t>
            </a:r>
            <a:r>
              <a:rPr sz="2950" i="1" spc="-30" dirty="0">
                <a:latin typeface="Lucida Sans"/>
                <a:cs typeface="Lucida Sans"/>
              </a:rPr>
              <a:t>ession</a:t>
            </a:r>
            <a:r>
              <a:rPr sz="2950" i="1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notation.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Regula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expression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formal notation</a:t>
            </a:r>
            <a:r>
              <a:rPr sz="2800" spc="-20" dirty="0">
                <a:latin typeface="Lucida Sans"/>
                <a:cs typeface="Lucida Sans"/>
              </a:rPr>
              <a:t> 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describe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oken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20" dirty="0">
                <a:latin typeface="Lucida Sans"/>
                <a:cs typeface="Lucida Sans"/>
              </a:rPr>
              <a:t> modern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programming</a:t>
            </a:r>
            <a:r>
              <a:rPr sz="2800" spc="-15" dirty="0">
                <a:latin typeface="Lucida Sans"/>
                <a:cs typeface="Lucida Sans"/>
              </a:rPr>
              <a:t> languages.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Moreover,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drive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20" dirty="0">
                <a:latin typeface="Lucida Sans"/>
                <a:cs typeface="Lucida Sans"/>
              </a:rPr>
              <a:t>automati</a:t>
            </a:r>
            <a:r>
              <a:rPr sz="2950" i="1" spc="-105" dirty="0">
                <a:latin typeface="Lucida Sans"/>
                <a:cs typeface="Lucida Sans"/>
              </a:rPr>
              <a:t>c</a:t>
            </a:r>
            <a:r>
              <a:rPr sz="2950" i="1" spc="-35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generation</a:t>
            </a:r>
            <a:r>
              <a:rPr sz="2950" i="1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working</a:t>
            </a:r>
            <a:r>
              <a:rPr sz="2800" spc="-15" dirty="0">
                <a:latin typeface="Lucida Sans"/>
                <a:cs typeface="Lucida Sans"/>
              </a:rPr>
              <a:t> scanners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given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only 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specification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tokens.</a:t>
            </a:r>
            <a:endParaRPr sz="2800" dirty="0">
              <a:latin typeface="Lucida Sans"/>
              <a:cs typeface="Lucida Sans"/>
            </a:endParaRPr>
          </a:p>
          <a:p>
            <a:pPr marL="12700" marR="37973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Scanner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generators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Lex, Flex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JLex)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valuable compiler-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building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tools.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Parser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07025" cy="717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Given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specification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(as 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context-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free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grammar, </a:t>
            </a:r>
            <a:r>
              <a:rPr sz="2800" spc="-15" dirty="0">
                <a:latin typeface="Lucida Sans"/>
                <a:cs typeface="Lucida Sans"/>
              </a:rPr>
              <a:t>CFG),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read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groups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them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-15" dirty="0">
                <a:latin typeface="Lucida Sans"/>
                <a:cs typeface="Lucida Sans"/>
              </a:rPr>
              <a:t> structures.</a:t>
            </a:r>
            <a:endParaRPr sz="2800" dirty="0">
              <a:latin typeface="Lucida Sans"/>
              <a:cs typeface="Lucida Sans"/>
            </a:endParaRPr>
          </a:p>
          <a:p>
            <a:pPr marL="12700" marR="347345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Parsers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typically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created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CFG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parser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Yacc,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Bison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CUP).</a:t>
            </a:r>
            <a:endParaRPr sz="2800" dirty="0">
              <a:latin typeface="Lucida Sans"/>
              <a:cs typeface="Lucida Sans"/>
            </a:endParaRPr>
          </a:p>
          <a:p>
            <a:pPr marL="12700" marR="118745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verifies co</a:t>
            </a:r>
            <a:r>
              <a:rPr sz="2800" spc="-20" dirty="0">
                <a:latin typeface="Lucida Sans"/>
                <a:cs typeface="Lucida Sans"/>
              </a:rPr>
              <a:t>rrect</a:t>
            </a:r>
            <a:r>
              <a:rPr sz="2800" spc="-15" dirty="0">
                <a:latin typeface="Lucida Sans"/>
                <a:cs typeface="Lucida Sans"/>
              </a:rPr>
              <a:t> syntax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issue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 error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message.</a:t>
            </a:r>
            <a:endParaRPr sz="2800" dirty="0">
              <a:latin typeface="Lucida Sans"/>
              <a:cs typeface="Lucida Sans"/>
            </a:endParaRPr>
          </a:p>
          <a:p>
            <a:pPr marL="12700" marR="4762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As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25" dirty="0">
                <a:latin typeface="Lucida Sans"/>
                <a:cs typeface="Lucida Sans"/>
              </a:rPr>
              <a:t>y</a:t>
            </a:r>
            <a:r>
              <a:rPr sz="2800" spc="-15" dirty="0">
                <a:latin typeface="Lucida Sans"/>
                <a:cs typeface="Lucida Sans"/>
              </a:rPr>
              <a:t>nt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tic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recog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ize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arser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usu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lly b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ilds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abstr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ct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tree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(AST)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concise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which</a:t>
            </a:r>
            <a:r>
              <a:rPr sz="2800" spc="-15" dirty="0">
                <a:latin typeface="Lucida Sans"/>
                <a:cs typeface="Lucida Sans"/>
              </a:rPr>
              <a:t> guides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processing.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5048</Words>
  <Application>Microsoft Macintosh PowerPoint</Application>
  <PresentationFormat>Custom</PresentationFormat>
  <Paragraphs>598</Paragraphs>
  <Slides>59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CS 536</vt:lpstr>
      <vt:lpstr>Reading Assignment</vt:lpstr>
      <vt:lpstr>The Structure of a Compiler</vt:lpstr>
      <vt:lpstr>PowerPoint Presentation</vt:lpstr>
      <vt:lpstr>PowerPoint Presentation</vt:lpstr>
      <vt:lpstr>PowerPoint Presentation</vt:lpstr>
      <vt:lpstr>Scanner</vt:lpstr>
      <vt:lpstr>PowerPoint Presentation</vt:lpstr>
      <vt:lpstr>Parser</vt:lpstr>
      <vt:lpstr>PowerPoint Presentation</vt:lpstr>
      <vt:lpstr>PowerPoint Presentation</vt:lpstr>
      <vt:lpstr>PowerPoint Presentation</vt:lpstr>
      <vt:lpstr>PowerPoint Presentation</vt:lpstr>
      <vt:lpstr>Optimizer</vt:lpstr>
      <vt:lpstr>PowerPoint Presentation</vt:lpstr>
      <vt:lpstr>Code Generator</vt:lpstr>
      <vt:lpstr>PowerPoint Presentation</vt:lpstr>
      <vt:lpstr>Symbol Tables</vt:lpstr>
      <vt:lpstr>Example</vt:lpstr>
      <vt:lpstr>PowerPoint Presentation</vt:lpstr>
      <vt:lpstr>PowerPoint Presentation</vt:lpstr>
      <vt:lpstr>PowerPoint Presentation</vt:lpstr>
      <vt:lpstr>Symbol Tables &amp; Scoping</vt:lpstr>
      <vt:lpstr>PowerPoint Presentation</vt:lpstr>
      <vt:lpstr>PowerPoint Presentation</vt:lpstr>
      <vt:lpstr>Block Structured Languages</vt:lpstr>
      <vt:lpstr>Example (drawn from C):</vt:lpstr>
      <vt:lpstr>Block Structure Concepts</vt:lpstr>
      <vt:lpstr>Is Case Significant?</vt:lpstr>
      <vt:lpstr>PowerPoint Presentation</vt:lpstr>
      <vt:lpstr>How are Symbol Tables Implemented?</vt:lpstr>
      <vt:lpstr>Implementing Block- Structured Symbol Tables</vt:lpstr>
      <vt:lpstr>PowerPoint Presentation</vt:lpstr>
      <vt:lpstr>Scanning</vt:lpstr>
      <vt:lpstr>PowerPoint Presentation</vt:lpstr>
      <vt:lpstr>Regular Expressions</vt:lpstr>
      <vt:lpstr>PowerPoint Presentation</vt:lpstr>
      <vt:lpstr>Regular Sets</vt:lpstr>
      <vt:lpstr>PowerPoint Presentation</vt:lpstr>
      <vt:lpstr>Catenation</vt:lpstr>
      <vt:lpstr>Alternation</vt:lpstr>
      <vt:lpstr>PowerPoint Presentation</vt:lpstr>
      <vt:lpstr>Kleene Closure</vt:lpstr>
      <vt:lpstr>Definition of Regular Expressions</vt:lpstr>
      <vt:lpstr>PowerPoint Presentation</vt:lpstr>
      <vt:lpstr>PowerPoint Presentation</vt:lpstr>
      <vt:lpstr>PowerPoint Presentation</vt:lpstr>
      <vt:lpstr>Examples</vt:lpstr>
      <vt:lpstr>Finite Automata and Scanners</vt:lpstr>
      <vt:lpstr>PowerPoint Presentation</vt:lpstr>
      <vt:lpstr>PowerPoint Presentation</vt:lpstr>
      <vt:lpstr>PowerPoint Presentation</vt:lpstr>
      <vt:lpstr>Deterministic Finite Automata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8</cp:revision>
  <cp:lastPrinted>2016-01-22T19:16:17Z</cp:lastPrinted>
  <dcterms:created xsi:type="dcterms:W3CDTF">2016-01-21T13:56:32Z</dcterms:created>
  <dcterms:modified xsi:type="dcterms:W3CDTF">2018-09-13T17:39:47Z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