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3" r:id="rId2"/>
    <p:sldId id="381" r:id="rId3"/>
    <p:sldId id="334" r:id="rId4"/>
    <p:sldId id="335" r:id="rId5"/>
    <p:sldId id="336" r:id="rId6"/>
    <p:sldId id="33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936" y="-3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4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5924" y="965218"/>
            <a:ext cx="4498340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000" b="1" spc="-10" dirty="0">
                <a:latin typeface="Arial"/>
                <a:cs typeface="Arial"/>
              </a:rPr>
              <a:t>Cha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5924" y="2110955"/>
            <a:ext cx="1244600" cy="194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Class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[abc]</a:t>
            </a:r>
            <a:endParaRPr sz="2000" dirty="0">
              <a:latin typeface="Courier"/>
              <a:cs typeface="Courier"/>
            </a:endParaRPr>
          </a:p>
          <a:p>
            <a:pPr marL="12700" marR="461645" indent="-635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[cba] [a-c]</a:t>
            </a:r>
            <a:endParaRPr sz="2000" dirty="0">
              <a:latin typeface="Courier"/>
              <a:cs typeface="Courier"/>
            </a:endParaRPr>
          </a:p>
          <a:p>
            <a:pPr marL="12700" marR="5080" indent="-635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[aabbcc] [^abc]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6068" y="2110955"/>
            <a:ext cx="3220085" cy="384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 indent="-1270">
              <a:lnSpc>
                <a:spcPct val="106900"/>
              </a:lnSpc>
            </a:pPr>
            <a:r>
              <a:rPr sz="2000" b="1" spc="-15" dirty="0">
                <a:latin typeface="Arial"/>
                <a:cs typeface="Arial"/>
              </a:rPr>
              <a:t>Set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Characters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Denoted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exc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pt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b="1" spc="-15" dirty="0">
                <a:latin typeface="Courier"/>
                <a:cs typeface="Courier"/>
              </a:rPr>
              <a:t>b 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200"/>
              </a:spcBef>
            </a:pP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^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-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]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190"/>
              </a:spcBef>
            </a:pP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endParaRPr sz="2000">
              <a:latin typeface="Arial"/>
              <a:cs typeface="Arial"/>
            </a:endParaRPr>
          </a:p>
          <a:p>
            <a:pPr marL="13335" marR="165735" algn="just">
              <a:lnSpc>
                <a:spcPct val="100000"/>
              </a:lnSpc>
              <a:spcBef>
                <a:spcPts val="200"/>
              </a:spcBef>
            </a:pPr>
            <a:r>
              <a:rPr sz="2000" spc="-15" dirty="0">
                <a:latin typeface="Arial"/>
                <a:cs typeface="Arial"/>
              </a:rPr>
              <a:t>Not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charac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clas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. This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 </a:t>
            </a:r>
            <a:r>
              <a:rPr sz="2000" i="1" spc="-10" dirty="0">
                <a:latin typeface="Arial"/>
                <a:cs typeface="Arial"/>
              </a:rPr>
              <a:t>s</a:t>
            </a:r>
            <a:r>
              <a:rPr sz="2000" i="1" dirty="0">
                <a:latin typeface="Arial"/>
                <a:cs typeface="Arial"/>
              </a:rPr>
              <a:t>t</a:t>
            </a:r>
            <a:r>
              <a:rPr sz="2000" i="1" spc="-10" dirty="0">
                <a:latin typeface="Arial"/>
                <a:cs typeface="Arial"/>
              </a:rPr>
              <a:t>rin</a:t>
            </a:r>
            <a:r>
              <a:rPr sz="2000" i="1" spc="-2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[abc]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6076" y="4411188"/>
            <a:ext cx="12446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8200"/>
              </a:lnSpc>
            </a:pPr>
            <a:r>
              <a:rPr sz="2000" b="1" spc="-15" dirty="0">
                <a:latin typeface="Courier"/>
                <a:cs typeface="Courier"/>
              </a:rPr>
              <a:t>[\^\-\]] [^] "[abc]"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Regula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Operators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941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ovide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 operators,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additions.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Catenati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ecified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juxtapositio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expressions;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ts,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be</a:t>
            </a:r>
            <a:r>
              <a:rPr sz="2400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20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themselves</a:t>
            </a:r>
            <a:r>
              <a:rPr sz="2400" spc="-10" dirty="0">
                <a:latin typeface="Lucida Sans"/>
                <a:cs typeface="Lucida Sans"/>
              </a:rPr>
              <a:t>;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othe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acters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avoid </a:t>
            </a:r>
            <a:r>
              <a:rPr sz="2400" dirty="0">
                <a:latin typeface="Lucida Sans"/>
                <a:cs typeface="Lucida Sans"/>
              </a:rPr>
              <a:t>misinterpretation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9" y="8193237"/>
            <a:ext cx="279971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Cas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gn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88" y="5590256"/>
            <a:ext cx="1605915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2000" b="1" spc="-1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</a:t>
            </a:r>
            <a:r>
              <a:rPr sz="2000" b="1" spc="-2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r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(a)(b)(cd) [ab][cd]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557" y="5590256"/>
            <a:ext cx="3096260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200"/>
              </a:lnSpc>
              <a:tabLst>
                <a:tab pos="847725" algn="l"/>
                <a:tab pos="1682750" algn="l"/>
              </a:tabLst>
            </a:pP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ra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r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  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fer</a:t>
            </a:r>
            <a:r>
              <a:rPr sz="2000" spc="-10" dirty="0">
                <a:latin typeface="Arial"/>
                <a:cs typeface="Arial"/>
              </a:rPr>
              <a:t>ent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ac</a:t>
            </a:r>
            <a:r>
              <a:rPr sz="2000" b="1" spc="-250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ad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bd</a:t>
            </a:r>
            <a:endParaRPr sz="2000">
              <a:latin typeface="Courier"/>
              <a:cs typeface="Courier"/>
            </a:endParaRPr>
          </a:p>
          <a:p>
            <a:pPr marL="12700" marR="437515" algn="just">
              <a:lnSpc>
                <a:spcPct val="1083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069" y="7230606"/>
            <a:ext cx="23114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990"/>
              </a:lnSpc>
            </a:pPr>
            <a:r>
              <a:rPr sz="2700" b="1" spc="-5" dirty="0">
                <a:latin typeface="Courier"/>
                <a:cs typeface="Courier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700" b="1" dirty="0">
                <a:latin typeface="Courier"/>
                <a:cs typeface="Courier"/>
              </a:rPr>
              <a:t>"</a:t>
            </a:r>
            <a:endParaRPr sz="27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[w][h][i][l][e]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82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alternatio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|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Parentheses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control </a:t>
            </a:r>
            <a:r>
              <a:rPr sz="2400" spc="-15" dirty="0">
                <a:latin typeface="Lucida Sans"/>
                <a:cs typeface="Lucida Sans"/>
              </a:rPr>
              <a:t>grouping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subexpressions.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550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wish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rved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2289779"/>
            <a:ext cx="7626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word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7955" y="2289779"/>
            <a:ext cx="41402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ourier"/>
                <a:cs typeface="Courier"/>
              </a:rPr>
              <a:t>whil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allowin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mixture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9" y="2620487"/>
            <a:ext cx="4863465" cy="167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0300"/>
              </a:lnSpc>
              <a:tabLst>
                <a:tab pos="1546225" algn="l"/>
              </a:tabLst>
            </a:pP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upper-	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lowercase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can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(w|W)(h|H)(i|I)(l|L)(e|E) </a:t>
            </a:r>
            <a:r>
              <a:rPr sz="2400" dirty="0">
                <a:latin typeface="Lucida Sans"/>
                <a:cs typeface="Lucida Sans"/>
              </a:rPr>
              <a:t>or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[wW][hH][iI][lL][eE]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83" y="4777963"/>
            <a:ext cx="1606550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200"/>
              </a:lnSpc>
            </a:pP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Expr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b|cd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ab)|(cd)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b="1" spc="-25" dirty="0">
                <a:latin typeface="Courier"/>
                <a:cs typeface="Courier"/>
              </a:rPr>
              <a:t>[</a:t>
            </a:r>
            <a:r>
              <a:rPr sz="2000" b="1" spc="-15" dirty="0">
                <a:latin typeface="Courier"/>
                <a:cs typeface="Courier"/>
              </a:rPr>
              <a:t>ab]|[cd]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3661" y="4777963"/>
            <a:ext cx="35839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Char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ers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2700" marR="5080" indent="-635" algn="just">
              <a:lnSpc>
                <a:spcPct val="105700"/>
              </a:lnSpc>
              <a:spcBef>
                <a:spcPts val="55"/>
              </a:spcBef>
            </a:pP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ur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4805" cy="660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Postfix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operators:</a:t>
            </a:r>
            <a:endParaRPr sz="2400" dirty="0">
              <a:latin typeface="Lucida Sans"/>
              <a:cs typeface="Lucida Sans"/>
            </a:endParaRPr>
          </a:p>
          <a:p>
            <a:pPr marL="241300" marR="1089025">
              <a:lnSpc>
                <a:spcPts val="2600"/>
              </a:lnSpc>
              <a:spcBef>
                <a:spcPts val="180"/>
              </a:spcBef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Kleen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closure</a:t>
            </a:r>
            <a:r>
              <a:rPr sz="2400" dirty="0">
                <a:latin typeface="Lucida Sans"/>
                <a:cs typeface="Lucida Sans"/>
              </a:rPr>
              <a:t>: 0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15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</a:p>
          <a:p>
            <a:pPr marL="240665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948690">
              <a:lnSpc>
                <a:spcPts val="2600"/>
              </a:lnSpc>
            </a:pP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iti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35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606425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expr?</a:t>
            </a:r>
            <a:endParaRPr sz="2400" dirty="0">
              <a:latin typeface="Courier"/>
              <a:cs typeface="Courier"/>
            </a:endParaRPr>
          </a:p>
          <a:p>
            <a:pPr marL="240665" marR="150495">
              <a:lnSpc>
                <a:spcPct val="90300"/>
              </a:lnSpc>
              <a:spcBef>
                <a:spcPts val="140"/>
              </a:spcBef>
            </a:pP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exp</a:t>
            </a:r>
            <a:r>
              <a:rPr sz="2400" dirty="0">
                <a:latin typeface="Courier"/>
                <a:cs typeface="Courier"/>
              </a:rPr>
              <a:t>r</a:t>
            </a:r>
            <a:r>
              <a:rPr sz="2400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zer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ti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b="1" spc="-5" dirty="0">
                <a:latin typeface="Courier"/>
                <a:cs typeface="Courier"/>
              </a:rPr>
              <a:t>expr</a:t>
            </a: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eq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(expr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Courier"/>
                <a:cs typeface="Courier"/>
              </a:rPr>
              <a:t>|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eliminate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need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[-+]?[0-9]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74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de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pti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ally </a:t>
            </a:r>
            <a:r>
              <a:rPr sz="2400" spc="-20" dirty="0">
                <a:latin typeface="Lucida Sans"/>
                <a:cs typeface="Lucida Sans"/>
              </a:rPr>
              <a:t>sign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literal.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1155" cy="487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h:</a:t>
            </a:r>
          </a:p>
          <a:p>
            <a:pPr marL="241300" marR="711835">
              <a:lnSpc>
                <a:spcPct val="90200"/>
              </a:lnSpc>
              <a:spcBef>
                <a:spcPts val="145"/>
              </a:spcBef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Courier"/>
                <a:cs typeface="Courier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any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(othe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a newline).</a:t>
            </a: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art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ne:</a:t>
            </a:r>
          </a:p>
          <a:p>
            <a:pPr marL="240665" marR="5080">
              <a:lnSpc>
                <a:spcPct val="90200"/>
              </a:lnSpc>
              <a:spcBef>
                <a:spcPts val="14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^</a:t>
            </a:r>
            <a:r>
              <a:rPr sz="2400" spc="-83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id</a:t>
            </a:r>
            <a:r>
              <a:rPr sz="2400" dirty="0">
                <a:latin typeface="Lucida Sans"/>
                <a:cs typeface="Lucida Sans"/>
              </a:rPr>
              <a:t>e 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class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match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 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line:</a:t>
            </a:r>
            <a:endParaRPr sz="2400" dirty="0">
              <a:latin typeface="Lucida Sans"/>
              <a:cs typeface="Lucida Sans"/>
            </a:endParaRPr>
          </a:p>
          <a:p>
            <a:pPr marL="240665" marR="8255">
              <a:lnSpc>
                <a:spcPts val="2600"/>
              </a:lnSpc>
              <a:spcBef>
                <a:spcPts val="17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$</a:t>
            </a:r>
            <a:r>
              <a:rPr sz="2400" spc="-770" dirty="0">
                <a:latin typeface="Courier"/>
                <a:cs typeface="Courier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line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Thus,</a:t>
            </a:r>
            <a:endParaRPr sz="2400" dirty="0">
              <a:latin typeface="Lucida Sans"/>
              <a:cs typeface="Lucida Sans"/>
            </a:endParaRPr>
          </a:p>
          <a:p>
            <a:pPr marL="433070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^A.*e$</a:t>
            </a:r>
            <a:endParaRPr sz="2400" dirty="0">
              <a:latin typeface="Courier"/>
              <a:cs typeface="Courier"/>
            </a:endParaRPr>
          </a:p>
          <a:p>
            <a:pPr marL="240665" marR="149860">
              <a:lnSpc>
                <a:spcPts val="2600"/>
              </a:lnSpc>
              <a:spcBef>
                <a:spcPts val="175"/>
              </a:spcBef>
            </a:pP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20" dirty="0">
                <a:latin typeface="Lucida Sans"/>
                <a:cs typeface="Lucida Sans"/>
              </a:rPr>
              <a:t>begins</a:t>
            </a:r>
            <a:r>
              <a:rPr sz="2400" spc="-15" dirty="0">
                <a:latin typeface="Lucida Sans"/>
                <a:cs typeface="Lucida Sans"/>
              </a:rPr>
              <a:t> 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A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app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Regu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e</a:t>
            </a:r>
            <a:r>
              <a:rPr spc="-30" dirty="0"/>
              <a:t>x</a:t>
            </a:r>
            <a:r>
              <a:rPr spc="-15" dirty="0"/>
              <a:t>press</a:t>
            </a:r>
            <a:r>
              <a:rPr spc="-20" dirty="0"/>
              <a:t>ions</a:t>
            </a:r>
            <a:r>
              <a:rPr spc="10" dirty="0"/>
              <a:t> </a:t>
            </a:r>
            <a:r>
              <a:rPr spc="-15" dirty="0"/>
              <a:t>may</a:t>
            </a:r>
            <a:r>
              <a:rPr dirty="0"/>
              <a:t> </a:t>
            </a:r>
            <a:r>
              <a:rPr spc="-15" dirty="0"/>
              <a:t>overlap (match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same</a:t>
            </a:r>
            <a:r>
              <a:rPr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put</a:t>
            </a:r>
            <a:r>
              <a:rPr spc="5" dirty="0"/>
              <a:t> </a:t>
            </a:r>
            <a:r>
              <a:rPr spc="-15" dirty="0"/>
              <a:t>sequence).</a:t>
            </a:r>
          </a:p>
          <a:p>
            <a:pPr marL="407670" marR="3162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In</a:t>
            </a:r>
            <a:r>
              <a:rPr spc="1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cas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0" dirty="0"/>
              <a:t>ov</a:t>
            </a:r>
            <a:r>
              <a:rPr spc="-15" dirty="0"/>
              <a:t>erlap,</a:t>
            </a:r>
            <a:r>
              <a:rPr spc="-10" dirty="0"/>
              <a:t> </a:t>
            </a:r>
            <a:r>
              <a:rPr spc="-20" dirty="0"/>
              <a:t>two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10" dirty="0"/>
              <a:t>u</a:t>
            </a:r>
            <a:r>
              <a:rPr spc="-15" dirty="0"/>
              <a:t>les determine</a:t>
            </a:r>
            <a:r>
              <a:rPr spc="10" dirty="0"/>
              <a:t> </a:t>
            </a:r>
            <a:r>
              <a:rPr spc="-10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regular expression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tched:</a:t>
            </a:r>
          </a:p>
          <a:p>
            <a:pPr marL="636270" marR="299085" indent="-228600">
              <a:lnSpc>
                <a:spcPct val="90200"/>
              </a:lnSpc>
              <a:spcBef>
                <a:spcPts val="720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5" dirty="0"/>
              <a:t>Th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500" i="1" spc="5" dirty="0">
                <a:latin typeface="Lucida Sans"/>
                <a:cs typeface="Lucida Sans"/>
              </a:rPr>
              <a:t>l</a:t>
            </a:r>
            <a:r>
              <a:rPr sz="2500" i="1" spc="-5" dirty="0">
                <a:latin typeface="Lucida Sans"/>
                <a:cs typeface="Lucida Sans"/>
              </a:rPr>
              <a:t>o</a:t>
            </a:r>
            <a:r>
              <a:rPr sz="2500" i="1" spc="-70" dirty="0">
                <a:latin typeface="Lucida Sans"/>
                <a:cs typeface="Lucida Sans"/>
              </a:rPr>
              <a:t>n</a:t>
            </a:r>
            <a:r>
              <a:rPr sz="2500" i="1" spc="-45" dirty="0">
                <a:latin typeface="Lucida Sans"/>
                <a:cs typeface="Lucida Sans"/>
              </a:rPr>
              <a:t>g</a:t>
            </a:r>
            <a:r>
              <a:rPr sz="2500" i="1" spc="15" dirty="0">
                <a:latin typeface="Lucida Sans"/>
                <a:cs typeface="Lucida Sans"/>
              </a:rPr>
              <a:t>e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 p</a:t>
            </a:r>
            <a:r>
              <a:rPr sz="2500" i="1" spc="25" dirty="0">
                <a:latin typeface="Lucida Sans"/>
                <a:cs typeface="Lucida Sans"/>
              </a:rPr>
              <a:t>o</a:t>
            </a:r>
            <a:r>
              <a:rPr sz="2500" i="1" spc="10" dirty="0">
                <a:latin typeface="Lucida Sans"/>
                <a:cs typeface="Lucida Sans"/>
              </a:rPr>
              <a:t>s</a:t>
            </a:r>
            <a:r>
              <a:rPr sz="2500" i="1" spc="-10" dirty="0">
                <a:latin typeface="Lucida Sans"/>
                <a:cs typeface="Lucida Sans"/>
              </a:rPr>
              <a:t>s</a:t>
            </a:r>
            <a:r>
              <a:rPr sz="2500" i="1" spc="-15" dirty="0">
                <a:latin typeface="Lucida Sans"/>
                <a:cs typeface="Lucida Sans"/>
              </a:rPr>
              <a:t>i</a:t>
            </a:r>
            <a:r>
              <a:rPr sz="2500" i="1" spc="-45" dirty="0">
                <a:latin typeface="Lucida Sans"/>
                <a:cs typeface="Lucida Sans"/>
              </a:rPr>
              <a:t>b</a:t>
            </a:r>
            <a:r>
              <a:rPr sz="2500" i="1" spc="-15" dirty="0">
                <a:latin typeface="Lucida Sans"/>
                <a:cs typeface="Lucida Sans"/>
              </a:rPr>
              <a:t>le </a:t>
            </a:r>
            <a:r>
              <a:rPr sz="2400" spc="-30" dirty="0"/>
              <a:t>m</a:t>
            </a:r>
            <a:r>
              <a:rPr sz="2400" spc="5" dirty="0"/>
              <a:t>a</a:t>
            </a:r>
            <a:r>
              <a:rPr sz="2400" spc="-5" dirty="0"/>
              <a:t>t</a:t>
            </a:r>
            <a:r>
              <a:rPr sz="2400" spc="5" dirty="0"/>
              <a:t>c</a:t>
            </a:r>
            <a:r>
              <a:rPr sz="2400" spc="-15" dirty="0"/>
              <a:t>h</a:t>
            </a:r>
            <a:r>
              <a:rPr sz="2400" spc="-5" dirty="0"/>
              <a:t> i</a:t>
            </a:r>
            <a:r>
              <a:rPr sz="2400" spc="-15" dirty="0"/>
              <a:t>s</a:t>
            </a:r>
            <a:r>
              <a:rPr sz="2400" spc="-10" dirty="0"/>
              <a:t> perform</a:t>
            </a:r>
            <a:r>
              <a:rPr sz="2400" spc="10" dirty="0"/>
              <a:t>e</a:t>
            </a:r>
            <a:r>
              <a:rPr sz="2400" spc="-10" dirty="0"/>
              <a:t>d</a:t>
            </a:r>
            <a:r>
              <a:rPr sz="2400" dirty="0"/>
              <a:t>.</a:t>
            </a:r>
            <a:r>
              <a:rPr sz="2400" spc="5" dirty="0"/>
              <a:t> </a:t>
            </a:r>
            <a:r>
              <a:rPr sz="2400" spc="-5" dirty="0"/>
              <a:t>J</a:t>
            </a:r>
            <a:r>
              <a:rPr sz="2400" dirty="0"/>
              <a:t>L</a:t>
            </a:r>
            <a:r>
              <a:rPr sz="2400" spc="-5" dirty="0"/>
              <a:t>e</a:t>
            </a:r>
            <a:r>
              <a:rPr sz="2400" dirty="0"/>
              <a:t>x</a:t>
            </a:r>
            <a:r>
              <a:rPr sz="2400" spc="-5" dirty="0"/>
              <a:t> autom</a:t>
            </a:r>
            <a:r>
              <a:rPr sz="2400" spc="10" dirty="0"/>
              <a:t>a</a:t>
            </a:r>
            <a:r>
              <a:rPr sz="2400" spc="-5" dirty="0"/>
              <a:t>tic</a:t>
            </a:r>
            <a:r>
              <a:rPr sz="2400" spc="5" dirty="0"/>
              <a:t>a</a:t>
            </a:r>
            <a:r>
              <a:rPr sz="2400" spc="-5" dirty="0"/>
              <a:t>lly </a:t>
            </a:r>
            <a:r>
              <a:rPr sz="2400" spc="-20" dirty="0"/>
              <a:t>buffer</a:t>
            </a:r>
            <a:r>
              <a:rPr sz="2400" spc="-15" dirty="0"/>
              <a:t>s</a:t>
            </a:r>
            <a:r>
              <a:rPr sz="2400" spc="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25" dirty="0"/>
              <a:t>w</a:t>
            </a:r>
            <a:r>
              <a:rPr sz="2400" spc="-5" dirty="0"/>
              <a:t>hil</a:t>
            </a:r>
            <a:r>
              <a:rPr sz="2400" dirty="0"/>
              <a:t>e</a:t>
            </a:r>
            <a:r>
              <a:rPr sz="2400" spc="-5" dirty="0"/>
              <a:t> d</a:t>
            </a:r>
            <a:r>
              <a:rPr sz="2400" spc="5" dirty="0"/>
              <a:t>e</a:t>
            </a:r>
            <a:r>
              <a:rPr sz="2400" spc="-5" dirty="0"/>
              <a:t>ciding </a:t>
            </a:r>
            <a:r>
              <a:rPr sz="2400" spc="-20" dirty="0"/>
              <a:t>how</a:t>
            </a:r>
            <a:r>
              <a:rPr sz="2400" spc="-5" dirty="0"/>
              <a:t> </a:t>
            </a:r>
            <a:r>
              <a:rPr sz="2400" dirty="0"/>
              <a:t>many</a:t>
            </a:r>
            <a:r>
              <a:rPr sz="2400" spc="-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5" dirty="0"/>
              <a:t>ca</a:t>
            </a:r>
            <a:r>
              <a:rPr sz="2400" dirty="0"/>
              <a:t>n </a:t>
            </a:r>
            <a:r>
              <a:rPr sz="2400" spc="-5" dirty="0"/>
              <a:t>be </a:t>
            </a:r>
            <a:r>
              <a:rPr sz="2400" spc="-30" dirty="0"/>
              <a:t>m</a:t>
            </a:r>
            <a:r>
              <a:rPr sz="2400" spc="-10" dirty="0"/>
              <a:t>a</a:t>
            </a:r>
            <a:r>
              <a:rPr sz="2400" spc="-5" dirty="0"/>
              <a:t>tched.</a:t>
            </a:r>
            <a:endParaRPr sz="2400" dirty="0">
              <a:latin typeface="Lucida Sans"/>
              <a:cs typeface="Lucida Sans"/>
            </a:endParaRPr>
          </a:p>
          <a:p>
            <a:pPr marL="636270" marR="110489" indent="-228600">
              <a:lnSpc>
                <a:spcPct val="90200"/>
              </a:lnSpc>
              <a:spcBef>
                <a:spcPts val="815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15" dirty="0"/>
              <a:t>I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spc="-20" dirty="0"/>
              <a:t>tw</a:t>
            </a:r>
            <a:r>
              <a:rPr sz="2400" spc="-15" dirty="0"/>
              <a:t>o</a:t>
            </a:r>
            <a:r>
              <a:rPr sz="2400" spc="-5" dirty="0"/>
              <a:t> expression</a:t>
            </a:r>
            <a:r>
              <a:rPr sz="2400" dirty="0"/>
              <a:t>s </a:t>
            </a:r>
            <a:r>
              <a:rPr sz="2400" spc="-15" dirty="0"/>
              <a:t>match</a:t>
            </a:r>
            <a:r>
              <a:rPr sz="2400" spc="-10" dirty="0"/>
              <a:t> </a:t>
            </a: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spc="-20" dirty="0"/>
              <a:t>same</a:t>
            </a:r>
            <a:r>
              <a:rPr sz="2400" spc="-5" dirty="0"/>
              <a:t> </a:t>
            </a:r>
            <a:r>
              <a:rPr sz="2400" spc="-15" dirty="0"/>
              <a:t>string,</a:t>
            </a:r>
            <a:r>
              <a:rPr sz="2400" spc="-10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earlier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re</a:t>
            </a:r>
            <a:r>
              <a:rPr sz="2400" spc="-10" dirty="0"/>
              <a:t>s</a:t>
            </a:r>
            <a:r>
              <a:rPr sz="2400" spc="-15" dirty="0"/>
              <a:t>sion</a:t>
            </a:r>
            <a:r>
              <a:rPr sz="2400" spc="-5" dirty="0"/>
              <a:t> </a:t>
            </a:r>
            <a:r>
              <a:rPr sz="2400" spc="-10" dirty="0"/>
              <a:t>(in</a:t>
            </a:r>
            <a:r>
              <a:rPr sz="2400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J</a:t>
            </a:r>
            <a:r>
              <a:rPr sz="2400" spc="-10" dirty="0"/>
              <a:t>L</a:t>
            </a:r>
            <a:r>
              <a:rPr sz="2400" dirty="0"/>
              <a:t>ex </a:t>
            </a:r>
            <a:r>
              <a:rPr sz="2400" spc="-5" dirty="0"/>
              <a:t>sp</a:t>
            </a:r>
            <a:r>
              <a:rPr sz="2400" spc="5" dirty="0"/>
              <a:t>e</a:t>
            </a:r>
            <a:r>
              <a:rPr sz="2400" spc="-10" dirty="0"/>
              <a:t>c</a:t>
            </a:r>
            <a:r>
              <a:rPr sz="2400" spc="-15" dirty="0"/>
              <a:t>i</a:t>
            </a:r>
            <a:r>
              <a:rPr sz="2400" spc="-5" dirty="0"/>
              <a:t>fi</a:t>
            </a:r>
            <a:r>
              <a:rPr sz="2400" spc="5" dirty="0"/>
              <a:t>c</a:t>
            </a:r>
            <a:r>
              <a:rPr sz="2400" spc="-5" dirty="0"/>
              <a:t>ation</a:t>
            </a:r>
            <a:r>
              <a:rPr sz="2400" dirty="0"/>
              <a:t>) </a:t>
            </a:r>
            <a:r>
              <a:rPr sz="2400" spc="-15" dirty="0"/>
              <a:t>is</a:t>
            </a:r>
            <a:r>
              <a:rPr sz="2400" dirty="0"/>
              <a:t> </a:t>
            </a:r>
            <a:r>
              <a:rPr sz="2400" spc="-5" dirty="0"/>
              <a:t>pre</a:t>
            </a:r>
            <a:r>
              <a:rPr sz="2400" spc="5" dirty="0"/>
              <a:t>f</a:t>
            </a:r>
            <a:r>
              <a:rPr sz="2400" spc="-5" dirty="0"/>
              <a:t>erred. Reserve</a:t>
            </a:r>
            <a:r>
              <a:rPr sz="2400" dirty="0"/>
              <a:t>d</a:t>
            </a:r>
            <a:r>
              <a:rPr sz="2400" spc="5" dirty="0"/>
              <a:t> </a:t>
            </a:r>
            <a:r>
              <a:rPr sz="2400" dirty="0"/>
              <a:t>words,</a:t>
            </a:r>
            <a:r>
              <a:rPr sz="2400" spc="-2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example</a:t>
            </a:r>
            <a:r>
              <a:rPr sz="2400" dirty="0"/>
              <a:t>,</a:t>
            </a:r>
            <a:r>
              <a:rPr sz="2400" spc="-5" dirty="0"/>
              <a:t> are </a:t>
            </a:r>
            <a:r>
              <a:rPr sz="2400" spc="-20" dirty="0"/>
              <a:t>ofte</a:t>
            </a:r>
            <a:r>
              <a:rPr sz="2400" spc="-15" dirty="0"/>
              <a:t>n</a:t>
            </a:r>
            <a:r>
              <a:rPr sz="2400" spc="5" dirty="0"/>
              <a:t>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ecia</a:t>
            </a:r>
            <a:r>
              <a:rPr sz="2400" dirty="0"/>
              <a:t>l </a:t>
            </a:r>
            <a:r>
              <a:rPr sz="2400" spc="-5" dirty="0"/>
              <a:t>case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pattern </a:t>
            </a:r>
            <a:r>
              <a:rPr sz="2400" dirty="0"/>
              <a:t>used</a:t>
            </a:r>
            <a:r>
              <a:rPr sz="2400" spc="-1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identifie</a:t>
            </a:r>
            <a:r>
              <a:rPr sz="2400" spc="-10" dirty="0"/>
              <a:t>r</a:t>
            </a:r>
            <a:r>
              <a:rPr sz="2400" dirty="0"/>
              <a:t>s.</a:t>
            </a:r>
            <a:r>
              <a:rPr sz="2400" spc="-5" dirty="0"/>
              <a:t> Their definitio</a:t>
            </a:r>
            <a:r>
              <a:rPr sz="2400" spc="-15" dirty="0"/>
              <a:t>ns </a:t>
            </a:r>
            <a:r>
              <a:rPr sz="2400" spc="-5" dirty="0"/>
              <a:t>ar</a:t>
            </a:r>
            <a:r>
              <a:rPr sz="2400" dirty="0"/>
              <a:t>e </a:t>
            </a:r>
            <a:r>
              <a:rPr sz="2400" spc="-5" dirty="0"/>
              <a:t>therefor</a:t>
            </a:r>
            <a:r>
              <a:rPr sz="2400" dirty="0"/>
              <a:t>e </a:t>
            </a:r>
            <a:r>
              <a:rPr sz="2400" spc="-5" dirty="0"/>
              <a:t>placed befor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15" dirty="0"/>
              <a:t>es</a:t>
            </a:r>
            <a:r>
              <a:rPr sz="2400" spc="-25" dirty="0"/>
              <a:t>s</a:t>
            </a:r>
            <a:r>
              <a:rPr sz="2400" dirty="0"/>
              <a:t>i</a:t>
            </a:r>
            <a:r>
              <a:rPr sz="2400" spc="-20" dirty="0"/>
              <a:t>o</a:t>
            </a:r>
            <a:r>
              <a:rPr sz="2400" spc="-15" dirty="0"/>
              <a:t>n</a:t>
            </a:r>
            <a:r>
              <a:rPr sz="2400" spc="-5" dirty="0"/>
              <a:t> </a:t>
            </a:r>
            <a:r>
              <a:rPr sz="2400" dirty="0"/>
              <a:t>that</a:t>
            </a:r>
            <a:r>
              <a:rPr sz="2400" spc="-15" dirty="0"/>
              <a:t> </a:t>
            </a:r>
            <a:r>
              <a:rPr sz="2400" spc="-5" dirty="0"/>
              <a:t>def</a:t>
            </a:r>
            <a:r>
              <a:rPr sz="2400" dirty="0"/>
              <a:t>i</a:t>
            </a:r>
            <a:r>
              <a:rPr sz="2400" spc="-15" dirty="0"/>
              <a:t>nes</a:t>
            </a:r>
            <a:r>
              <a:rPr sz="2400" spc="-10" dirty="0"/>
              <a:t> </a:t>
            </a:r>
            <a:r>
              <a:rPr sz="2400" spc="-20" dirty="0"/>
              <a:t>a</a:t>
            </a:r>
            <a:r>
              <a:rPr sz="2400" spc="-15" dirty="0"/>
              <a:t>n</a:t>
            </a:r>
            <a:r>
              <a:rPr sz="2400" dirty="0"/>
              <a:t> </a:t>
            </a:r>
            <a:r>
              <a:rPr sz="2400" spc="-5" dirty="0"/>
              <a:t>identifie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token.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92750" cy="7649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</a:t>
            </a:r>
            <a:r>
              <a:rPr sz="2600" spc="-20" dirty="0">
                <a:latin typeface="Lucida Sans"/>
                <a:cs typeface="Lucida Sans"/>
              </a:rPr>
              <a:t>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earlier patterns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obably erroneous.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Recall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"</a:t>
            </a:r>
            <a:r>
              <a:rPr sz="2600" spc="-20" dirty="0">
                <a:latin typeface="Courier"/>
                <a:cs typeface="Courier"/>
              </a:rPr>
              <a:t>.</a:t>
            </a:r>
            <a:r>
              <a:rPr sz="2600" spc="-10" dirty="0">
                <a:latin typeface="Lucida Sans"/>
                <a:cs typeface="Lucida Sans"/>
              </a:rPr>
              <a:t>"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newline).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usefu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tch-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pattern.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.*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consume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18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nmatched</a:t>
            </a:r>
            <a:r>
              <a:rPr sz="2600" spc="-15" dirty="0">
                <a:latin typeface="Lucida Sans"/>
                <a:cs typeface="Lucida Sans"/>
              </a:rPr>
              <a:t> 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93980">
              <a:lnSpc>
                <a:spcPct val="89100"/>
              </a:lnSpc>
              <a:spcBef>
                <a:spcPts val="171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operators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 mea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entire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different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900" cy="426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(i.e.,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brackets).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 behavin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unexpe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tedly,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346075">
              <a:lnSpc>
                <a:spcPts val="281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Ordinary letters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mentioned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@</a:t>
            </a:r>
            <a:r>
              <a:rPr sz="2600" spc="-20" dirty="0">
                <a:latin typeface="Courier"/>
                <a:cs typeface="Courier"/>
              </a:rPr>
              <a:t>)</a:t>
            </a:r>
            <a:endParaRPr sz="2600">
              <a:latin typeface="Courier"/>
              <a:cs typeface="Courier"/>
            </a:endParaRPr>
          </a:p>
          <a:p>
            <a:pPr marL="12700">
              <a:lnSpc>
                <a:spcPts val="2590"/>
              </a:lnSpc>
            </a:pP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sel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you’re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800"/>
              </a:lnSpc>
              <a:spcBef>
                <a:spcPts val="15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20" dirty="0">
                <a:latin typeface="Lucida Sans"/>
                <a:cs typeface="Lucida Sans"/>
              </a:rPr>
              <a:t> make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oted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750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(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[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]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43535" indent="1270">
                        <a:lnSpc>
                          <a:spcPct val="101699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nds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}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"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4450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626110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34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\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131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charac-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26695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ify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 acter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octal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code.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525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62255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characte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.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829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\n.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|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Alternatio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(or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519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60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Kleen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(zero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0038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closur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?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99109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choice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zero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/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8321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Contex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sensitiv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matching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^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6839">
                        <a:lnSpc>
                          <a:spcPct val="1022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beginning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a 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56235">
                        <a:lnSpc>
                          <a:spcPct val="1018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ts 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ning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$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onl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line.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epresents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-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94640" indent="-63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Rang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charac- ters operat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828800"/>
            <a:ext cx="5859740" cy="233910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Project 2: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Transform CSX lite scanner into a full CSX scanner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Work token by token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Track line and column number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Handle escapes, like </a:t>
            </a:r>
            <a:r>
              <a:rPr lang="en-US" dirty="0" smtClean="0"/>
              <a:t>\n</a:t>
            </a:r>
            <a:r>
              <a:rPr lang="en-US" dirty="0" smtClean="0"/>
              <a:t>, </a:t>
            </a:r>
            <a:r>
              <a:rPr lang="en-US" dirty="0" smtClean="0"/>
              <a:t>carefully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16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Us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 </a:t>
            </a: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5600" cy="599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 differences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endParaRPr sz="2600" dirty="0">
              <a:latin typeface="Lucida Sans"/>
              <a:cs typeface="Lucida Sans"/>
            </a:endParaRPr>
          </a:p>
          <a:p>
            <a:pPr marL="12700" marR="34290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standard”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 notation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 in JLex:</a:t>
            </a:r>
            <a:endParaRPr sz="2600" dirty="0">
              <a:latin typeface="Lucida Sans"/>
              <a:cs typeface="Lucida Sans"/>
            </a:endParaRPr>
          </a:p>
          <a:p>
            <a:pPr marL="240665" marR="51435" indent="-227965">
              <a:lnSpc>
                <a:spcPct val="897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Escaped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quoted </a:t>
            </a:r>
            <a:r>
              <a:rPr sz="2400" spc="-20" dirty="0">
                <a:latin typeface="Lucida Sans"/>
                <a:cs typeface="Lucida Sans"/>
              </a:rPr>
              <a:t>string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cognized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5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b="1" spc="-5" dirty="0">
                <a:latin typeface="Courier"/>
                <a:cs typeface="Courier"/>
              </a:rPr>
              <a:t>"\n</a:t>
            </a:r>
            <a:r>
              <a:rPr sz="2400" b="1" dirty="0">
                <a:latin typeface="Courier"/>
                <a:cs typeface="Courier"/>
              </a:rPr>
              <a:t>"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no</a:t>
            </a:r>
            <a:r>
              <a:rPr sz="2500" i="1" spc="-2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acter. </a:t>
            </a:r>
            <a:r>
              <a:rPr sz="2400" spc="-5" dirty="0">
                <a:latin typeface="Lucida Sans"/>
                <a:cs typeface="Lucida Sans"/>
              </a:rPr>
              <a:t>Escape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character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quote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\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escaped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asses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[\n</a:t>
            </a:r>
            <a:r>
              <a:rPr sz="2400" b="1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0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K.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blan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.e.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[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b="1" spc="-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You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\04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blank).</a:t>
            </a:r>
            <a:endParaRPr sz="2400" dirty="0">
              <a:latin typeface="Lucida Sans"/>
              <a:cs typeface="Lucida Sans"/>
            </a:endParaRPr>
          </a:p>
          <a:p>
            <a:pPr marL="241300" marR="176530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doublequot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escaped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[\"] </a:t>
            </a:r>
            <a:r>
              <a:rPr sz="2400" spc="-5" dirty="0">
                <a:latin typeface="Lucida Sans"/>
                <a:cs typeface="Lucida Sans"/>
              </a:rPr>
              <a:t>instea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["</a:t>
            </a:r>
            <a:r>
              <a:rPr sz="2400" b="1" spc="-1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256530" cy="167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Un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intable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bef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lank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2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as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 character. Unprintable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represented as:</a:t>
            </a:r>
            <a:r>
              <a:rPr sz="2400" b="1" spc="-5" dirty="0">
                <a:latin typeface="Courier"/>
                <a:cs typeface="Courier"/>
              </a:rPr>
              <a:t>[\000-\037\177]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2536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A </a:t>
            </a:r>
            <a:r>
              <a:rPr spc="-15" dirty="0"/>
              <a:t>JLex </a:t>
            </a:r>
            <a:r>
              <a:rPr spc="-10" dirty="0"/>
              <a:t>sc</a:t>
            </a:r>
            <a:r>
              <a:rPr spc="-25" dirty="0"/>
              <a:t>a</a:t>
            </a:r>
            <a:r>
              <a:rPr spc="-10" dirty="0"/>
              <a:t>n</a:t>
            </a:r>
            <a:r>
              <a:rPr spc="-15" dirty="0"/>
              <a:t>ner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loo</a:t>
            </a:r>
            <a:r>
              <a:rPr spc="-30" dirty="0"/>
              <a:t>k</a:t>
            </a:r>
            <a:r>
              <a:rPr spc="-15" dirty="0"/>
              <a:t>s</a:t>
            </a:r>
            <a:r>
              <a:rPr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0" dirty="0"/>
              <a:t>f</a:t>
            </a:r>
            <a:r>
              <a:rPr spc="-10" dirty="0"/>
              <a:t>ive</a:t>
            </a:r>
            <a:r>
              <a:rPr spc="-5" dirty="0"/>
              <a:t> </a:t>
            </a:r>
            <a:r>
              <a:rPr spc="-15" dirty="0"/>
              <a:t>letter</a:t>
            </a:r>
            <a:r>
              <a:rPr dirty="0"/>
              <a:t> </a:t>
            </a:r>
            <a:r>
              <a:rPr spc="-15" dirty="0"/>
              <a:t>words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be</a:t>
            </a:r>
            <a:r>
              <a:rPr spc="-5" dirty="0"/>
              <a:t>g</a:t>
            </a: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50" dirty="0"/>
              <a:t>“</a:t>
            </a:r>
            <a:r>
              <a:rPr spc="-15" dirty="0"/>
              <a:t>P” and</a:t>
            </a:r>
            <a:r>
              <a:rPr spc="-5" dirty="0"/>
              <a:t> </a:t>
            </a:r>
            <a:r>
              <a:rPr spc="-20" dirty="0"/>
              <a:t>end</a:t>
            </a:r>
            <a:r>
              <a:rPr spc="-5" dirty="0"/>
              <a:t> </a:t>
            </a:r>
            <a:r>
              <a:rPr spc="-15" dirty="0"/>
              <a:t>with</a:t>
            </a:r>
            <a:r>
              <a:rPr dirty="0"/>
              <a:t> </a:t>
            </a:r>
            <a:r>
              <a:rPr spc="50" dirty="0"/>
              <a:t>“</a:t>
            </a:r>
            <a:r>
              <a:rPr spc="-20" dirty="0"/>
              <a:t>T</a:t>
            </a:r>
            <a:r>
              <a:rPr spc="50" dirty="0"/>
              <a:t>”</a:t>
            </a:r>
            <a:r>
              <a:rPr spc="-10" dirty="0"/>
              <a:t>.</a:t>
            </a:r>
          </a:p>
          <a:p>
            <a:pPr marL="589915" marR="547370" indent="-182880">
              <a:lnSpc>
                <a:spcPct val="91300"/>
              </a:lnSpc>
              <a:spcBef>
                <a:spcPts val="685"/>
              </a:spcBef>
            </a:pPr>
            <a:r>
              <a:rPr sz="2800" spc="-15" dirty="0"/>
              <a:t>This</a:t>
            </a:r>
            <a:r>
              <a:rPr sz="2800" spc="5" dirty="0"/>
              <a:t> </a:t>
            </a:r>
            <a:r>
              <a:rPr sz="2800" spc="-20" dirty="0"/>
              <a:t>example</a:t>
            </a:r>
            <a:r>
              <a:rPr sz="2800" dirty="0"/>
              <a:t> </a:t>
            </a:r>
            <a:r>
              <a:rPr sz="2800" spc="-15" dirty="0"/>
              <a:t>is</a:t>
            </a:r>
            <a:r>
              <a:rPr sz="2800" dirty="0"/>
              <a:t> </a:t>
            </a:r>
            <a:r>
              <a:rPr sz="2800" spc="-15" dirty="0"/>
              <a:t>in</a:t>
            </a:r>
            <a:r>
              <a:rPr sz="2800" spc="-10" dirty="0"/>
              <a:t> </a:t>
            </a:r>
            <a:r>
              <a:rPr sz="2400" b="1" spc="-5" dirty="0">
                <a:latin typeface="Courier"/>
                <a:cs typeface="Courier"/>
              </a:rPr>
              <a:t>www.cs.wisc.edu/~</a:t>
            </a:r>
            <a:r>
              <a:rPr sz="2400" b="1" spc="-5" dirty="0" smtClean="0">
                <a:latin typeface="Courier"/>
                <a:cs typeface="Courier"/>
              </a:rPr>
              <a:t>fischer</a:t>
            </a:r>
            <a:r>
              <a:rPr lang="en-US" b="1" spc="-5" dirty="0">
                <a:latin typeface="Courier"/>
                <a:cs typeface="Courier"/>
              </a:rPr>
              <a:t>/</a:t>
            </a:r>
            <a:r>
              <a:rPr sz="2400" b="1" spc="-5" dirty="0" smtClean="0">
                <a:latin typeface="Courier"/>
                <a:cs typeface="Courier"/>
              </a:rPr>
              <a:t>cs536.</a:t>
            </a:r>
            <a:r>
              <a:rPr lang="en-US" sz="2400" b="1" spc="-5" dirty="0" smtClean="0">
                <a:latin typeface="Courier"/>
                <a:cs typeface="Courier"/>
              </a:rPr>
              <a:t>f18</a:t>
            </a:r>
            <a:r>
              <a:rPr sz="2400" b="1" spc="-5" dirty="0" smtClean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course/proj2/ startup/Jlex_test/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370195" cy="670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specifi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  <a:p>
            <a:pPr marL="424180" marR="3294379" indent="-411480">
              <a:lnSpc>
                <a:spcPct val="106100"/>
              </a:lnSpc>
              <a:spcBef>
                <a:spcPts val="225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r>
              <a:rPr sz="1800" b="1" spc="-5" dirty="0">
                <a:latin typeface="Courier"/>
                <a:cs typeface="Courier"/>
              </a:rPr>
              <a:t>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text;</a:t>
            </a:r>
            <a:endParaRPr sz="1800">
              <a:latin typeface="Courier"/>
              <a:cs typeface="Courier"/>
            </a:endParaRPr>
          </a:p>
          <a:p>
            <a:pPr marL="42418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t){tex</a:t>
            </a:r>
            <a:r>
              <a:rPr sz="1800" b="1" dirty="0">
                <a:latin typeface="Courier"/>
                <a:cs typeface="Courier"/>
              </a:rPr>
              <a:t>t =</a:t>
            </a:r>
            <a:r>
              <a:rPr sz="1800" b="1" spc="-5" dirty="0">
                <a:latin typeface="Courier"/>
                <a:cs typeface="Courier"/>
              </a:rPr>
              <a:t> t;}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 marR="3157220">
              <a:lnSpc>
                <a:spcPct val="106500"/>
              </a:lnSpc>
            </a:pPr>
            <a:r>
              <a:rPr sz="1800" b="1" spc="-5" dirty="0">
                <a:latin typeface="Courier"/>
                <a:cs typeface="Courier"/>
              </a:rPr>
              <a:t>Digit=</a:t>
            </a:r>
            <a:r>
              <a:rPr sz="1800" b="1" spc="-15" dirty="0">
                <a:latin typeface="Courier"/>
                <a:cs typeface="Courier"/>
              </a:rPr>
              <a:t>[</a:t>
            </a:r>
            <a:r>
              <a:rPr sz="1800" b="1" spc="-5" dirty="0">
                <a:latin typeface="Courier"/>
                <a:cs typeface="Courier"/>
              </a:rPr>
              <a:t>0-9] AnyLet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[A-Za-z] Others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[0-9’&amp;.] WhiteS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=[\040\n]</a:t>
            </a:r>
            <a:endParaRPr sz="180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500"/>
              </a:spcBef>
              <a:tabLst>
                <a:tab pos="494601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hav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yylex(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	a </a:t>
            </a:r>
            <a:r>
              <a:rPr sz="1800" b="1" spc="-5" dirty="0">
                <a:latin typeface="Courier"/>
                <a:cs typeface="Courier"/>
              </a:rPr>
              <a:t>Token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%typ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oken</a:t>
            </a:r>
            <a:endParaRPr sz="1800">
              <a:latin typeface="Courier"/>
              <a:cs typeface="Courier"/>
            </a:endParaRPr>
          </a:p>
          <a:p>
            <a:pPr marL="12700" marR="5080">
              <a:lnSpc>
                <a:spcPts val="1800"/>
              </a:lnSpc>
              <a:spcBef>
                <a:spcPts val="505"/>
              </a:spcBef>
              <a:tabLst>
                <a:tab pos="38506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wha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he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eo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of fil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hit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Token(null);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760"/>
              </a:lnSpc>
              <a:spcBef>
                <a:spcPts val="105"/>
              </a:spcBef>
            </a:pPr>
            <a:r>
              <a:rPr sz="1600" b="1" spc="-10" dirty="0">
                <a:latin typeface="Courier"/>
                <a:cs typeface="Courier"/>
              </a:rPr>
              <a:t>[Pp]{An</a:t>
            </a:r>
            <a:r>
              <a:rPr sz="1600" b="1" spc="-25" dirty="0">
                <a:latin typeface="Courier"/>
                <a:cs typeface="Courier"/>
              </a:rPr>
              <a:t>y</a:t>
            </a:r>
            <a:r>
              <a:rPr sz="1600" b="1" spc="-10" dirty="0">
                <a:latin typeface="Courier"/>
                <a:cs typeface="Courier"/>
              </a:rPr>
              <a:t>Let}{AnyLet}{AnyLet}[Tt</a:t>
            </a:r>
            <a:r>
              <a:rPr sz="1600" b="1" spc="-25" dirty="0">
                <a:latin typeface="Courier"/>
                <a:cs typeface="Courier"/>
              </a:rPr>
              <a:t>]</a:t>
            </a:r>
            <a:r>
              <a:rPr sz="1600" b="1" spc="-10" dirty="0">
                <a:latin typeface="Courier"/>
                <a:cs typeface="Courier"/>
              </a:rPr>
              <a:t>{WhiteSp}+</a:t>
            </a:r>
            <a:endParaRPr sz="1600">
              <a:latin typeface="Courier"/>
              <a:cs typeface="Courier"/>
            </a:endParaRPr>
          </a:p>
          <a:p>
            <a:pPr marL="12700" indent="6096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{r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turn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Token(yytext()</a:t>
            </a:r>
            <a:r>
              <a:rPr sz="1600" b="1" spc="-25" dirty="0">
                <a:latin typeface="Courier"/>
                <a:cs typeface="Courier"/>
              </a:rPr>
              <a:t>)</a:t>
            </a:r>
            <a:r>
              <a:rPr sz="1600" b="1" spc="-10" dirty="0">
                <a:latin typeface="Courier"/>
                <a:cs typeface="Courier"/>
              </a:rPr>
              <a:t>;}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({AnyLe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}|{Others})+{WhiteSp}+</a:t>
            </a:r>
            <a:endParaRPr sz="1600">
              <a:latin typeface="Courier"/>
              <a:cs typeface="Courier"/>
            </a:endParaRPr>
          </a:p>
          <a:p>
            <a:pPr marL="62166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{/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skip*/}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07990" cy="505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196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java.io.*;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ai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>
              <a:latin typeface="Times New Roman"/>
              <a:cs typeface="Times New Roman"/>
            </a:endParaRPr>
          </a:p>
          <a:p>
            <a:pPr marL="423545" marR="278765" indent="-411480">
              <a:lnSpc>
                <a:spcPts val="180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	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main(Stri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args[]) thr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w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java.io.IOExceptio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>
              <a:latin typeface="Times New Roman"/>
              <a:cs typeface="Times New Roman"/>
            </a:endParaRPr>
          </a:p>
          <a:p>
            <a:pPr marL="149225" marR="690880">
              <a:lnSpc>
                <a:spcPct val="106100"/>
              </a:lnSpc>
              <a:tabLst>
                <a:tab pos="1656080" algn="l"/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Yyle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x	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Yylex(Syst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m.in); Toke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=</a:t>
            </a:r>
            <a:r>
              <a:rPr sz="1800" b="1" spc="-5" dirty="0">
                <a:latin typeface="Courier"/>
                <a:cs typeface="Courier"/>
              </a:rPr>
              <a:t> lex.yylex();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000">
              <a:latin typeface="Times New Roman"/>
              <a:cs typeface="Times New Roman"/>
            </a:endParaRPr>
          </a:p>
          <a:p>
            <a:pPr marL="423545" marR="5080" indent="-274320">
              <a:lnSpc>
                <a:spcPct val="106400"/>
              </a:lnSpc>
            </a:pPr>
            <a:r>
              <a:rPr sz="1800" b="1" spc="-5" dirty="0">
                <a:latin typeface="Courier"/>
                <a:cs typeface="Courier"/>
              </a:rPr>
              <a:t>whil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 token.tex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!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r>
              <a:rPr sz="1800" b="1" spc="-5" dirty="0">
                <a:latin typeface="Courier"/>
                <a:cs typeface="Courier"/>
              </a:rPr>
              <a:t>Sys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em.out.print("\t"+tok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n.text); 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lex.yylex()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//ge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nex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token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19370" cy="4979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car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matched </a:t>
            </a:r>
            <a:r>
              <a:rPr sz="2600" spc="-15" dirty="0">
                <a:latin typeface="Lucida Sans"/>
                <a:cs typeface="Lucida Sans"/>
              </a:rPr>
              <a:t>inclu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e:</a:t>
            </a:r>
            <a:endParaRPr sz="2600" dirty="0">
              <a:latin typeface="Lucida Sans"/>
              <a:cs typeface="Lucida Sans"/>
            </a:endParaRPr>
          </a:p>
          <a:p>
            <a:pPr marL="12700" marR="4260215" algn="just">
              <a:lnSpc>
                <a:spcPct val="114300"/>
              </a:lnSpc>
              <a:spcBef>
                <a:spcPts val="350"/>
              </a:spcBef>
            </a:pPr>
            <a:r>
              <a:rPr sz="2200" b="1" spc="-15" dirty="0">
                <a:latin typeface="Courier"/>
                <a:cs typeface="Courier"/>
              </a:rPr>
              <a:t>Pabst paint petit pilot pivot plant pleat point posit Pratt print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5270" cy="176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20" dirty="0">
                <a:latin typeface="Lucida Sans"/>
                <a:cs typeface="Lucida Sans"/>
              </a:rPr>
              <a:t>amp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specifications.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194945" marR="563880">
              <a:lnSpc>
                <a:spcPts val="2500"/>
              </a:lnSpc>
              <a:spcBef>
                <a:spcPts val="735"/>
              </a:spcBef>
            </a:pPr>
            <a:r>
              <a:rPr sz="2400" b="1" spc="-5" dirty="0">
                <a:latin typeface="Courier"/>
                <a:cs typeface="Courier"/>
              </a:rPr>
              <a:t>www.cs.wisc.edu/~fischer</a:t>
            </a:r>
            <a:r>
              <a:rPr sz="2400" b="1" spc="-5" dirty="0" smtClean="0">
                <a:latin typeface="Courier"/>
                <a:cs typeface="Courier"/>
              </a:rPr>
              <a:t>/cs536.</a:t>
            </a:r>
            <a:r>
              <a:rPr lang="en-US" sz="2400" b="1" spc="-5" dirty="0" smtClean="0">
                <a:latin typeface="Courier"/>
                <a:cs typeface="Courier"/>
              </a:rPr>
              <a:t>f18</a:t>
            </a:r>
            <a:r>
              <a:rPr sz="2400" b="1" spc="-5" dirty="0" smtClean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course/proj2/ startup/java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07990" cy="775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specifi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79400">
              <a:lnSpc>
                <a:spcPts val="1900"/>
              </a:lnSpc>
              <a:tabLst>
                <a:tab pos="560705" algn="l"/>
                <a:tab pos="480885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	</a:t>
            </a:r>
            <a:r>
              <a:rPr sz="1800" b="1" spc="-5" dirty="0">
                <a:latin typeface="Courier"/>
                <a:cs typeface="Courier"/>
              </a:rPr>
              <a:t>Ex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you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so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utio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for projec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2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050">
              <a:latin typeface="Times New Roman"/>
              <a:cs typeface="Times New Roman"/>
            </a:endParaRPr>
          </a:p>
          <a:p>
            <a:pPr marL="149225" marR="3294379" indent="-13716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nenum;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lnum;</a:t>
            </a:r>
            <a:endParaRPr sz="1800">
              <a:latin typeface="Courier"/>
              <a:cs typeface="Courier"/>
            </a:endParaRPr>
          </a:p>
          <a:p>
            <a:pPr marL="149225" marR="1648460">
              <a:lnSpc>
                <a:spcPct val="11110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CSXTo</a:t>
            </a:r>
            <a:r>
              <a:rPr sz="1800" b="1" spc="-15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en(in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col){ linen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m=line;colnum=col;};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050">
              <a:latin typeface="Times New Roman"/>
              <a:cs typeface="Times New Roman"/>
            </a:endParaRPr>
          </a:p>
          <a:p>
            <a:pPr marL="149225" marR="141605" indent="-13716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SXIntLitToke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extend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tValue;</a:t>
            </a:r>
            <a:endParaRPr sz="1800">
              <a:latin typeface="Courier"/>
              <a:cs typeface="Courier"/>
            </a:endParaRPr>
          </a:p>
          <a:p>
            <a:pPr marL="423545" marR="827405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CSXIn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LitToken(in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val,in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ine,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r(line,col);intValue=</a:t>
            </a:r>
            <a:r>
              <a:rPr sz="1800" b="1" spc="-15" dirty="0">
                <a:latin typeface="Courier"/>
                <a:cs typeface="Courier"/>
              </a:rPr>
              <a:t>v</a:t>
            </a:r>
            <a:r>
              <a:rPr sz="1800" b="1" spc="-5" dirty="0">
                <a:latin typeface="Courier"/>
                <a:cs typeface="Courier"/>
              </a:rPr>
              <a:t>al;};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 marR="1101725">
              <a:lnSpc>
                <a:spcPts val="1910"/>
              </a:lnSpc>
              <a:spcBef>
                <a:spcPts val="509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nds CSXTok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 marR="5080">
              <a:lnSpc>
                <a:spcPts val="2400"/>
              </a:lnSpc>
              <a:spcBef>
                <a:spcPts val="95"/>
              </a:spcBef>
              <a:tabLst>
                <a:tab pos="4808855" algn="l"/>
              </a:tabLst>
            </a:pPr>
            <a:r>
              <a:rPr sz="1800" b="1" spc="-5" dirty="0">
                <a:latin typeface="Courier"/>
                <a:cs typeface="Courier"/>
              </a:rPr>
              <a:t>Strin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identifierText; CSXIde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tifierToken(Strin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te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t,in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line,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ts val="1775"/>
              </a:lnSpc>
            </a:pP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ol){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supe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(line,col);identifier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ext=text;};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507990" cy="681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SXCharLitToke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extend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charValue;</a:t>
            </a:r>
            <a:endParaRPr sz="1800">
              <a:latin typeface="Courier"/>
              <a:cs typeface="Courier"/>
            </a:endParaRPr>
          </a:p>
          <a:p>
            <a:pPr marL="423545" marR="690245" indent="-41148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CSXCha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LitToken(cha</a:t>
            </a:r>
            <a:r>
              <a:rPr sz="1800" b="1" dirty="0">
                <a:latin typeface="Courier"/>
                <a:cs typeface="Courier"/>
              </a:rPr>
              <a:t>r </a:t>
            </a:r>
            <a:r>
              <a:rPr sz="1800" b="1" spc="-5" dirty="0">
                <a:latin typeface="Courier"/>
                <a:cs typeface="Courier"/>
              </a:rPr>
              <a:t>val,in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line,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r(line,col);charValue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val;};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ts val="2035"/>
              </a:lnSpc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26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SXStringLitToke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26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exte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2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CSXToken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5"/>
              </a:lnSpc>
            </a:pP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423545" marR="964565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stringText; CSX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tringLitToken(Strin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ext,</a:t>
            </a:r>
            <a:endParaRPr sz="1800">
              <a:latin typeface="Courier"/>
              <a:cs typeface="Courier"/>
            </a:endParaRPr>
          </a:p>
          <a:p>
            <a:pPr marL="423545" indent="274320">
              <a:lnSpc>
                <a:spcPts val="1875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line,in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 marR="247142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 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ngText=text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 marR="142240">
              <a:lnSpc>
                <a:spcPts val="1910"/>
              </a:lnSpc>
              <a:spcBef>
                <a:spcPts val="509"/>
              </a:spcBef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tra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and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numbers</a:t>
            </a:r>
            <a:endParaRPr sz="1800">
              <a:latin typeface="Courier"/>
              <a:cs typeface="Courier"/>
            </a:endParaRPr>
          </a:p>
          <a:p>
            <a:pPr marL="12700" marR="690245">
              <a:lnSpc>
                <a:spcPts val="2400"/>
              </a:lnSpc>
              <a:spcBef>
                <a:spcPts val="95"/>
              </a:spcBef>
              <a:tabLst>
                <a:tab pos="835025" algn="l"/>
                <a:tab pos="31648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Fee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fre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chang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ex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it 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120"/>
              </a:spcBef>
              <a:tabLst>
                <a:tab pos="1656080" algn="l"/>
              </a:tabLst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linenu</a:t>
            </a:r>
            <a:r>
              <a:rPr sz="1800" b="1" dirty="0">
                <a:latin typeface="Courier"/>
                <a:cs typeface="Courier"/>
              </a:rPr>
              <a:t>m 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423545" indent="-41148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mai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tai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num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current</a:t>
            </a:r>
            <a:endParaRPr sz="1800">
              <a:latin typeface="Courier"/>
              <a:cs typeface="Courier"/>
            </a:endParaRPr>
          </a:p>
          <a:p>
            <a:pPr marL="12700" marR="1922780" indent="411480">
              <a:lnSpc>
                <a:spcPct val="111100"/>
              </a:lnSpc>
              <a:tabLst>
                <a:tab pos="1656080" algn="l"/>
                <a:tab pos="2616200" algn="l"/>
              </a:tabLst>
            </a:pPr>
            <a:r>
              <a:rPr sz="1800" b="1" spc="-5" dirty="0">
                <a:latin typeface="Courier"/>
                <a:cs typeface="Courier"/>
              </a:rPr>
              <a:t>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scanne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*/ 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colnu</a:t>
            </a:r>
            <a:r>
              <a:rPr sz="1800" b="1" dirty="0">
                <a:latin typeface="Courier"/>
                <a:cs typeface="Courier"/>
              </a:rPr>
              <a:t>m	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ts val="1895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intai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911" y="7803616"/>
            <a:ext cx="1532890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864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cu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rent 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423545" indent="-411480">
              <a:lnSpc>
                <a:spcPts val="1895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mai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tain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sca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ning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2856" y="7803616"/>
            <a:ext cx="3452495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99820">
              <a:lnSpc>
                <a:spcPct val="111100"/>
              </a:lnSpc>
              <a:tabLst>
                <a:tab pos="835025" algn="l"/>
                <a:tab pos="1657985" algn="l"/>
              </a:tabLst>
            </a:pP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bega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*/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895"/>
              </a:lnSpc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num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after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2947" y="8653985"/>
            <a:ext cx="23571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69464" algn="l"/>
              </a:tabLst>
            </a:pPr>
            <a:r>
              <a:rPr sz="1800" b="1" spc="-5" dirty="0">
                <a:latin typeface="Courier"/>
                <a:cs typeface="Courier"/>
              </a:rPr>
              <a:t>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195" cy="627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30"/>
              </a:lnSpc>
              <a:tabLst>
                <a:tab pos="1656080" algn="l"/>
              </a:tabLst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561340" marR="415925" indent="-274320">
              <a:lnSpc>
                <a:spcPts val="1910"/>
              </a:lnSpc>
              <a:spcBef>
                <a:spcPts val="140"/>
              </a:spcBef>
              <a:tabLst>
                <a:tab pos="1930400" algn="l"/>
                <a:tab pos="467169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intai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 af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scannin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215"/>
              </a:spcBef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setpos(</a:t>
            </a:r>
            <a:r>
              <a:rPr sz="1800" b="1" dirty="0">
                <a:latin typeface="Courier"/>
                <a:cs typeface="Courier"/>
              </a:rPr>
              <a:t>) {</a:t>
            </a:r>
            <a:endParaRPr sz="1800">
              <a:latin typeface="Courier"/>
              <a:cs typeface="Courier"/>
            </a:endParaRPr>
          </a:p>
          <a:p>
            <a:pPr marL="424180" indent="-27432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//se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startin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curr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token</a:t>
            </a:r>
            <a:endParaRPr sz="1800">
              <a:latin typeface="Courier"/>
              <a:cs typeface="Courier"/>
            </a:endParaRPr>
          </a:p>
          <a:p>
            <a:pPr marL="424180" marR="288290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lin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line; 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col;}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Digit=</a:t>
            </a:r>
            <a:r>
              <a:rPr sz="1800" b="1" spc="-15" dirty="0">
                <a:latin typeface="Courier"/>
                <a:cs typeface="Courier"/>
              </a:rPr>
              <a:t>[</a:t>
            </a:r>
            <a:r>
              <a:rPr sz="1800" b="1" spc="-5" dirty="0">
                <a:latin typeface="Courier"/>
                <a:cs typeface="Courier"/>
              </a:rPr>
              <a:t>0-9]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49860" marR="278765" indent="-137160">
              <a:lnSpc>
                <a:spcPts val="1900"/>
              </a:lnSpc>
              <a:tabLst>
                <a:tab pos="494601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hav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yylex(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	a </a:t>
            </a:r>
            <a:r>
              <a:rPr sz="1800" b="1" spc="-5" dirty="0">
                <a:latin typeface="Courier"/>
                <a:cs typeface="Courier"/>
              </a:rPr>
              <a:t>Symbo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JavaCU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wil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req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ire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%typ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ymbol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ts val="1910"/>
              </a:lnSpc>
              <a:tabLst>
                <a:tab pos="38506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wha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he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eo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of fil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hit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Symbol(sym.EOF,</a:t>
            </a:r>
            <a:endParaRPr sz="1800">
              <a:latin typeface="Courier"/>
              <a:cs typeface="Courier"/>
            </a:endParaRPr>
          </a:p>
          <a:p>
            <a:pPr marL="1247140">
              <a:lnSpc>
                <a:spcPts val="2030"/>
              </a:lnSpc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	</a:t>
            </a:r>
            <a:r>
              <a:rPr sz="1800" b="1" spc="-5" dirty="0">
                <a:latin typeface="Courier"/>
                <a:cs typeface="Courier"/>
              </a:rPr>
              <a:t>CSXToken(0,0));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Ru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8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20" dirty="0"/>
              <a:t>The</a:t>
            </a:r>
            <a:r>
              <a:rPr spc="-100" dirty="0"/>
              <a:t> </a:t>
            </a:r>
            <a:r>
              <a:rPr spc="-15" dirty="0"/>
              <a:t>third</a:t>
            </a:r>
            <a:r>
              <a:rPr spc="-105" dirty="0"/>
              <a:t> </a:t>
            </a:r>
            <a:r>
              <a:rPr spc="-15" dirty="0"/>
              <a:t>section</a:t>
            </a:r>
            <a:r>
              <a:rPr spc="-110" dirty="0"/>
              <a:t> </a:t>
            </a:r>
            <a:r>
              <a:rPr spc="-15" dirty="0"/>
              <a:t>of</a:t>
            </a:r>
            <a:r>
              <a:rPr spc="-100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14" dirty="0"/>
              <a:t> </a:t>
            </a:r>
            <a:r>
              <a:rPr spc="-15" dirty="0"/>
              <a:t>JLex</a:t>
            </a:r>
            <a:r>
              <a:rPr spc="-114" dirty="0"/>
              <a:t> 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p</a:t>
            </a:r>
            <a:r>
              <a:rPr spc="-15" dirty="0"/>
              <a:t>u</a:t>
            </a:r>
            <a:r>
              <a:rPr spc="-10" dirty="0"/>
              <a:t>t </a:t>
            </a:r>
            <a:r>
              <a:rPr spc="-5" dirty="0"/>
              <a:t>fil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ser</a:t>
            </a:r>
            <a:r>
              <a:rPr spc="-20" dirty="0"/>
              <a:t>i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definition</a:t>
            </a:r>
            <a:r>
              <a:rPr spc="-10" dirty="0"/>
              <a:t> ru</a:t>
            </a:r>
            <a:r>
              <a:rPr spc="-15" dirty="0"/>
              <a:t>les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form</a:t>
            </a:r>
          </a:p>
          <a:p>
            <a:pPr marL="372745">
              <a:lnSpc>
                <a:spcPct val="100000"/>
              </a:lnSpc>
              <a:spcBef>
                <a:spcPts val="350"/>
              </a:spcBef>
              <a:tabLst>
                <a:tab pos="2550795" algn="l"/>
              </a:tabLst>
            </a:pPr>
            <a:r>
              <a:rPr b="1" spc="-20" dirty="0">
                <a:latin typeface="Courier"/>
                <a:cs typeface="Courier"/>
              </a:rPr>
              <a:t>RegExpr	{Java</a:t>
            </a:r>
            <a:r>
              <a:rPr b="1" spc="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code}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spc="-20" dirty="0"/>
              <a:t>When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0" dirty="0"/>
              <a:t>matchin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given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matched,</a:t>
            </a:r>
            <a:r>
              <a:rPr spc="-5" dirty="0"/>
              <a:t> </a:t>
            </a:r>
            <a:r>
              <a:rPr spc="-15" dirty="0"/>
              <a:t>the corresponding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-5" dirty="0"/>
              <a:t> </a:t>
            </a:r>
            <a:r>
              <a:rPr spc="-15" dirty="0"/>
              <a:t>code (enclosed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{“</a:t>
            </a:r>
            <a:r>
              <a:rPr spc="6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}</a:t>
            </a:r>
            <a:r>
              <a:rPr spc="50" dirty="0"/>
              <a:t>”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is executed.</a:t>
            </a:r>
            <a:r>
              <a:rPr dirty="0"/>
              <a:t> </a:t>
            </a:r>
            <a:r>
              <a:rPr spc="-10" dirty="0"/>
              <a:t>JL</a:t>
            </a:r>
            <a:r>
              <a:rPr spc="-20" dirty="0"/>
              <a:t>ex</a:t>
            </a:r>
            <a:r>
              <a:rPr spc="-5" dirty="0"/>
              <a:t> </a:t>
            </a:r>
            <a:r>
              <a:rPr spc="-15" dirty="0"/>
              <a:t>figures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ut</a:t>
            </a:r>
            <a:r>
              <a:rPr spc="-5" dirty="0"/>
              <a:t> </a:t>
            </a:r>
            <a:r>
              <a:rPr lang="en-US" spc="-20" dirty="0" smtClean="0"/>
              <a:t>which </a:t>
            </a:r>
            <a:r>
              <a:rPr b="1" spc="-20" dirty="0" smtClean="0">
                <a:latin typeface="Courier"/>
                <a:cs typeface="Courier"/>
              </a:rPr>
              <a:t>RegExpr</a:t>
            </a:r>
            <a:r>
              <a:rPr b="1" spc="-735" dirty="0" smtClean="0">
                <a:latin typeface="Courier"/>
                <a:cs typeface="Courier"/>
              </a:rPr>
              <a:t> </a:t>
            </a:r>
            <a:r>
              <a:rPr spc="-15" dirty="0"/>
              <a:t>a</a:t>
            </a:r>
            <a:r>
              <a:rPr spc="-10" dirty="0"/>
              <a:t>p</a:t>
            </a:r>
            <a:r>
              <a:rPr spc="-15" dirty="0"/>
              <a:t>plies;</a:t>
            </a:r>
            <a:r>
              <a:rPr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20" dirty="0"/>
              <a:t>need</a:t>
            </a:r>
            <a:r>
              <a:rPr spc="10" dirty="0"/>
              <a:t> </a:t>
            </a:r>
            <a:r>
              <a:rPr spc="-15" dirty="0"/>
              <a:t>only</a:t>
            </a:r>
            <a:r>
              <a:rPr spc="-10" dirty="0"/>
              <a:t> sa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5" dirty="0"/>
              <a:t>wha</a:t>
            </a:r>
            <a:r>
              <a:rPr spc="-10" dirty="0"/>
              <a:t>t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looks</a:t>
            </a:r>
            <a:r>
              <a:rPr spc="-5" dirty="0"/>
              <a:t> </a:t>
            </a:r>
            <a:r>
              <a:rPr spc="-15" dirty="0"/>
              <a:t>like</a:t>
            </a:r>
            <a:r>
              <a:rPr spc="-10" dirty="0"/>
              <a:t> </a:t>
            </a:r>
            <a:r>
              <a:rPr spc="-15" dirty="0"/>
              <a:t>(</a:t>
            </a:r>
            <a:r>
              <a:rPr spc="-10" dirty="0"/>
              <a:t>u</a:t>
            </a:r>
            <a:r>
              <a:rPr spc="-15" dirty="0"/>
              <a:t>sing</a:t>
            </a:r>
            <a:r>
              <a:rPr spc="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spc="-10" dirty="0"/>
              <a:t>)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what</a:t>
            </a:r>
            <a:r>
              <a:rPr dirty="0"/>
              <a:t> </a:t>
            </a:r>
            <a:r>
              <a:rPr spc="-20" dirty="0"/>
              <a:t>you</a:t>
            </a:r>
            <a:r>
              <a:rPr spc="-10" dirty="0"/>
              <a:t> </a:t>
            </a:r>
            <a:r>
              <a:rPr spc="-15" dirty="0"/>
              <a:t>w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done</a:t>
            </a:r>
            <a:r>
              <a:rPr spc="-5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is </a:t>
            </a:r>
            <a:r>
              <a:rPr spc="-15" dirty="0" smtClean="0"/>
              <a:t>matched</a:t>
            </a:r>
            <a:r>
              <a:rPr lang="en-US" spc="-15" dirty="0" smtClean="0"/>
              <a:t>.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lang="en-US" spc="-5" dirty="0"/>
              <a:t>(</a:t>
            </a:r>
            <a:r>
              <a:rPr spc="-15" dirty="0" smtClean="0"/>
              <a:t>this</a:t>
            </a:r>
            <a:r>
              <a:rPr dirty="0" smtClean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10" dirty="0"/>
              <a:t>s</a:t>
            </a:r>
            <a:r>
              <a:rPr spc="-15" dirty="0"/>
              <a:t>ually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return</a:t>
            </a:r>
            <a:r>
              <a:rPr spc="-20" dirty="0"/>
              <a:t> some</a:t>
            </a:r>
            <a:r>
              <a:rPr spc="-5"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b</a:t>
            </a:r>
            <a:r>
              <a:rPr spc="-15" dirty="0"/>
              <a:t>ject,</a:t>
            </a:r>
            <a:r>
              <a:rPr dirty="0"/>
              <a:t> </a:t>
            </a:r>
            <a:r>
              <a:rPr spc="-15" dirty="0"/>
              <a:t>perhaps</a:t>
            </a:r>
            <a:r>
              <a:rPr spc="10" dirty="0"/>
              <a:t> </a:t>
            </a:r>
            <a:r>
              <a:rPr spc="-10" dirty="0"/>
              <a:t>with</a:t>
            </a:r>
            <a:r>
              <a:rPr spc="-5" dirty="0"/>
              <a:t> </a:t>
            </a:r>
            <a:r>
              <a:rPr spc="-20" dirty="0"/>
              <a:t>some</a:t>
            </a:r>
            <a:r>
              <a:rPr spc="-5" dirty="0"/>
              <a:t> </a:t>
            </a:r>
            <a:r>
              <a:rPr spc="-15" dirty="0"/>
              <a:t>processing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 text).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3688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%% "+"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1752" y="1300837"/>
            <a:ext cx="4685665" cy="3289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89610" indent="-274955">
              <a:lnSpc>
                <a:spcPct val="111100"/>
              </a:lnSpc>
              <a:tabLst>
                <a:tab pos="1246505" algn="l"/>
              </a:tabLst>
            </a:pPr>
            <a:r>
              <a:rPr sz="1800" b="1" spc="-15" dirty="0">
                <a:latin typeface="Courier"/>
                <a:cs typeface="Courier"/>
              </a:rPr>
              <a:t>{</a:t>
            </a:r>
            <a:r>
              <a:rPr sz="1800" b="1" spc="-5" dirty="0">
                <a:latin typeface="Courier"/>
                <a:cs typeface="Courier"/>
              </a:rPr>
              <a:t>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+=1;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Symbol(sy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.PLUS,</a:t>
            </a:r>
            <a:endParaRPr sz="1800">
              <a:latin typeface="Courier"/>
              <a:cs typeface="Courier"/>
            </a:endParaRPr>
          </a:p>
          <a:p>
            <a:pPr marL="559435">
              <a:lnSpc>
                <a:spcPts val="203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CSXToken(Pos.l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</a:t>
            </a:r>
            <a:endParaRPr sz="1800">
              <a:latin typeface="Courier"/>
              <a:cs typeface="Courier"/>
            </a:endParaRPr>
          </a:p>
          <a:p>
            <a:pPr marL="2342515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lnum));}</a:t>
            </a:r>
            <a:endParaRPr sz="1800">
              <a:latin typeface="Courier"/>
              <a:cs typeface="Courier"/>
            </a:endParaRPr>
          </a:p>
          <a:p>
            <a:pPr marL="424180" marR="415290" indent="-137795">
              <a:lnSpc>
                <a:spcPct val="111100"/>
              </a:lnSpc>
              <a:tabLst>
                <a:tab pos="1383665" algn="l"/>
              </a:tabLst>
            </a:pPr>
            <a:r>
              <a:rPr sz="1800" b="1" spc="-5" dirty="0">
                <a:latin typeface="Courier"/>
                <a:cs typeface="Courier"/>
              </a:rPr>
              <a:t>{Pos.setpos()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+=2;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m.NOTEQ,</a:t>
            </a:r>
            <a:endParaRPr sz="1800">
              <a:latin typeface="Courier"/>
              <a:cs typeface="Courier"/>
            </a:endParaRPr>
          </a:p>
          <a:p>
            <a:pPr marL="696595">
              <a:lnSpc>
                <a:spcPts val="1775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CSXToken(Pos.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inenum,</a:t>
            </a:r>
            <a:endParaRPr sz="1800">
              <a:latin typeface="Courier"/>
              <a:cs typeface="Courier"/>
            </a:endParaRPr>
          </a:p>
          <a:p>
            <a:pPr marL="2479675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Pos.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olnum));}</a:t>
            </a:r>
            <a:endParaRPr sz="1800">
              <a:latin typeface="Courier"/>
              <a:cs typeface="Courier"/>
            </a:endParaRPr>
          </a:p>
          <a:p>
            <a:pPr marL="696595" marR="279400" indent="-410209">
              <a:lnSpc>
                <a:spcPct val="111100"/>
              </a:lnSpc>
              <a:tabLst>
                <a:tab pos="1656714" algn="l"/>
              </a:tabLst>
            </a:pPr>
            <a:r>
              <a:rPr sz="1800" b="1" spc="-5" dirty="0">
                <a:latin typeface="Courier"/>
                <a:cs typeface="Courier"/>
              </a:rPr>
              <a:t>{Pos.setpos()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+=1;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sym.SEMI,</a:t>
            </a:r>
            <a:endParaRPr sz="1800">
              <a:latin typeface="Courier"/>
              <a:cs typeface="Courier"/>
            </a:endParaRPr>
          </a:p>
          <a:p>
            <a:pPr marL="970915">
              <a:lnSpc>
                <a:spcPts val="177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.linenum,</a:t>
            </a:r>
            <a:endParaRPr sz="1800">
              <a:latin typeface="Courier"/>
              <a:cs typeface="Courier"/>
            </a:endParaRPr>
          </a:p>
          <a:p>
            <a:pPr marL="2753995">
              <a:lnSpc>
                <a:spcPts val="2035"/>
              </a:lnSpc>
            </a:pP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.colnum));}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455999"/>
            <a:ext cx="5740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"!="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3548684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";"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641369"/>
            <a:ext cx="1121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{Digit</a:t>
            </a:r>
            <a:r>
              <a:rPr sz="1800" b="1" spc="-15" dirty="0">
                <a:latin typeface="Courier"/>
                <a:cs typeface="Courier"/>
              </a:rPr>
              <a:t>}</a:t>
            </a:r>
            <a:r>
              <a:rPr sz="1800" b="1" dirty="0">
                <a:latin typeface="Courier"/>
                <a:cs typeface="Courier"/>
              </a:rPr>
              <a:t>+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6115" y="4641369"/>
            <a:ext cx="4001135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{/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de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does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’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check</a:t>
            </a:r>
            <a:endParaRPr sz="1800">
              <a:latin typeface="Courier"/>
              <a:cs typeface="Courier"/>
            </a:endParaRPr>
          </a:p>
          <a:p>
            <a:pPr marL="12700" marR="1786255" indent="137160">
              <a:lnSpc>
                <a:spcPts val="19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overflow Pos.setpos();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889"/>
              </a:lnSpc>
            </a:pPr>
            <a:r>
              <a:rPr sz="1800" b="1" spc="-5" dirty="0">
                <a:latin typeface="Courier"/>
                <a:cs typeface="Courier"/>
              </a:rPr>
              <a:t>Pos.co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+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yytext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).length();</a:t>
            </a:r>
            <a:endParaRPr sz="1800">
              <a:latin typeface="Courier"/>
              <a:cs typeface="Courier"/>
            </a:endParaRPr>
          </a:p>
          <a:p>
            <a:pPr marL="287020" marR="6350" indent="-274955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sym.INTLIT</a:t>
            </a:r>
            <a:r>
              <a:rPr sz="1800" b="1" dirty="0">
                <a:latin typeface="Courier"/>
                <a:cs typeface="Courier"/>
              </a:rPr>
              <a:t>,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CSXIntLitTo</a:t>
            </a:r>
            <a:r>
              <a:rPr sz="1800" b="1" spc="-15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en(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7463" y="6215623"/>
            <a:ext cx="455104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Integer(yytext())</a:t>
            </a:r>
            <a:r>
              <a:rPr sz="1800" b="1" spc="-15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intValue(), Pos.linenum,Pos.colnu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));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7130023"/>
            <a:ext cx="43688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\n </a:t>
            </a:r>
            <a:r>
              <a:rPr sz="1800" b="1" dirty="0">
                <a:latin typeface="Courier"/>
                <a:cs typeface="Courier"/>
              </a:rPr>
              <a:t>"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7372" y="7130023"/>
            <a:ext cx="386524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{Pos.lin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+=1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Pos.co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{Pos.co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+=1;}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0921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(P2)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79913"/>
            <a:ext cx="477583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class P2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public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static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void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main(String args[])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08" y="2637106"/>
            <a:ext cx="3680460" cy="246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3840">
              <a:lnSpc>
                <a:spcPct val="103699"/>
              </a:lnSpc>
            </a:pPr>
            <a:r>
              <a:rPr sz="1600" b="1" spc="-10" dirty="0">
                <a:latin typeface="Courier"/>
                <a:cs typeface="Courier"/>
              </a:rPr>
              <a:t>thr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ws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java.io.IOException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if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(a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gs.length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!=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1)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255904" marR="248285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 "Er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or: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Input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file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must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be</a:t>
            </a:r>
            <a:endParaRPr sz="1600">
              <a:latin typeface="Courier"/>
              <a:cs typeface="Courier"/>
            </a:endParaRPr>
          </a:p>
          <a:p>
            <a:pPr marL="255904" indent="243840">
              <a:lnSpc>
                <a:spcPts val="1595"/>
              </a:lnSpc>
            </a:pPr>
            <a:r>
              <a:rPr sz="1600" b="1" spc="-10" dirty="0">
                <a:latin typeface="Courier"/>
                <a:cs typeface="Courier"/>
              </a:rPr>
              <a:t>c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mmand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line."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 marL="255904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em.exit(-1);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 marL="12700" marR="247650">
              <a:lnSpc>
                <a:spcPts val="2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java.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o.FileInputStream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yyin try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yyin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5938" y="3399085"/>
            <a:ext cx="9988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amed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6467" y="4363757"/>
            <a:ext cx="87756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null;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0798" y="5075450"/>
            <a:ext cx="4777105" cy="332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90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new </a:t>
            </a:r>
            <a:r>
              <a:rPr sz="1600" b="1" spc="-25" dirty="0">
                <a:latin typeface="Courier"/>
                <a:cs typeface="Courier"/>
              </a:rPr>
              <a:t>j</a:t>
            </a:r>
            <a:r>
              <a:rPr sz="1600" b="1" spc="-10" dirty="0">
                <a:latin typeface="Courier"/>
                <a:cs typeface="Courier"/>
              </a:rPr>
              <a:t>ava.io.FileInputStream(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rgs[0]);</a:t>
            </a:r>
            <a:endParaRPr sz="1600">
              <a:latin typeface="Courier"/>
              <a:cs typeface="Courier"/>
            </a:endParaRPr>
          </a:p>
          <a:p>
            <a:pPr marL="1229995" marR="978535" indent="-1096010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} cat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h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(FileNotFoundException notFound){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</a:t>
            </a:r>
            <a:endParaRPr sz="1600">
              <a:latin typeface="Courier"/>
              <a:cs typeface="Courier"/>
            </a:endParaRPr>
          </a:p>
          <a:p>
            <a:pPr marL="377825" indent="-12192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"Err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r: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unable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open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input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file.”);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em.exit(-1);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// lex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a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JLex-generated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ner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that</a:t>
            </a:r>
            <a:endParaRPr sz="1600">
              <a:latin typeface="Courier"/>
              <a:cs typeface="Courier"/>
            </a:endParaRPr>
          </a:p>
          <a:p>
            <a:pPr marR="2063114" algn="ctr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// will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read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from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yyin</a:t>
            </a:r>
            <a:endParaRPr sz="1600">
              <a:latin typeface="Courier"/>
              <a:cs typeface="Courier"/>
            </a:endParaRPr>
          </a:p>
          <a:p>
            <a:pPr marL="256540" indent="12128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Yyl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Yylex(yyin);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00">
              <a:latin typeface="Times New Roman"/>
              <a:cs typeface="Times New Roman"/>
            </a:endParaRPr>
          </a:p>
          <a:p>
            <a:pPr marL="25654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Syst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m.out.println(</a:t>
            </a:r>
            <a:endParaRPr sz="1600">
              <a:latin typeface="Courier"/>
              <a:cs typeface="Courier"/>
            </a:endParaRPr>
          </a:p>
          <a:p>
            <a:pPr marL="121920" algn="ctr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</a:t>
            </a:r>
            <a:r>
              <a:rPr sz="1600" b="1" spc="-25" dirty="0">
                <a:latin typeface="Courier"/>
                <a:cs typeface="Courier"/>
              </a:rPr>
              <a:t>B</a:t>
            </a:r>
            <a:r>
              <a:rPr sz="1600" b="1" spc="-10" dirty="0">
                <a:latin typeface="Courier"/>
                <a:cs typeface="Courier"/>
              </a:rPr>
              <a:t>egin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CSX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.");</a:t>
            </a:r>
            <a:endParaRPr sz="16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8813"/>
            <a:ext cx="4899025" cy="718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" indent="-12192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/******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***********************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</a:t>
            </a:r>
            <a:endParaRPr sz="1600">
              <a:latin typeface="Courier"/>
              <a:cs typeface="Courier"/>
            </a:endParaRPr>
          </a:p>
          <a:p>
            <a:pPr marL="133985" marR="978535">
              <a:lnSpc>
                <a:spcPts val="1610"/>
              </a:lnSpc>
              <a:spcBef>
                <a:spcPts val="380"/>
              </a:spcBef>
            </a:pPr>
            <a:r>
              <a:rPr sz="1600" b="1" spc="-10" dirty="0">
                <a:latin typeface="Courier"/>
                <a:cs typeface="Courier"/>
              </a:rPr>
              <a:t>You sh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uld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enter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code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here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that thorou</a:t>
            </a:r>
            <a:r>
              <a:rPr sz="1600" b="1" spc="-25" dirty="0">
                <a:latin typeface="Courier"/>
                <a:cs typeface="Courier"/>
              </a:rPr>
              <a:t>g</a:t>
            </a:r>
            <a:r>
              <a:rPr sz="1600" b="1" spc="-10" dirty="0">
                <a:latin typeface="Courier"/>
                <a:cs typeface="Courier"/>
              </a:rPr>
              <a:t>hly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your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scanner.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050">
              <a:latin typeface="Times New Roman"/>
              <a:cs typeface="Times New Roman"/>
            </a:endParaRPr>
          </a:p>
          <a:p>
            <a:pPr marL="133985" marR="858519">
              <a:lnSpc>
                <a:spcPts val="1600"/>
              </a:lnSpc>
            </a:pPr>
            <a:r>
              <a:rPr sz="1600" b="1" spc="-10" dirty="0">
                <a:latin typeface="Courier"/>
                <a:cs typeface="Courier"/>
              </a:rPr>
              <a:t>Be sure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extreme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cases, like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v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ry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long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symbols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line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,</a:t>
            </a:r>
            <a:endParaRPr sz="1600">
              <a:latin typeface="Courier"/>
              <a:cs typeface="Courier"/>
            </a:endParaRPr>
          </a:p>
          <a:p>
            <a:pPr marL="133985" marR="858519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illegal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unrepresentable intege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illegals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strings,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et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.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The fo</a:t>
            </a:r>
            <a:r>
              <a:rPr sz="1600" b="1" spc="-25" dirty="0">
                <a:latin typeface="Courier"/>
                <a:cs typeface="Courier"/>
              </a:rPr>
              <a:t>l</a:t>
            </a:r>
            <a:r>
              <a:rPr sz="1600" b="1" spc="-10" dirty="0">
                <a:latin typeface="Courier"/>
                <a:cs typeface="Courier"/>
              </a:rPr>
              <a:t>lowing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only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a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starti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point.</a:t>
            </a:r>
            <a:endParaRPr sz="1600">
              <a:latin typeface="Courier"/>
              <a:cs typeface="Courier"/>
            </a:endParaRPr>
          </a:p>
          <a:p>
            <a:pPr marL="12700" marR="492125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***********************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***/ Symbol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oken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lex.yylex();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133985" marR="978535" indent="-12192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while (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token.sym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!=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sym.EOF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System</a:t>
            </a:r>
            <a:r>
              <a:rPr sz="1600" b="1" spc="-25" dirty="0">
                <a:latin typeface="Courier"/>
                <a:cs typeface="Courier"/>
              </a:rPr>
              <a:t>.</a:t>
            </a:r>
            <a:r>
              <a:rPr sz="1600" b="1" spc="-10" dirty="0">
                <a:latin typeface="Courier"/>
                <a:cs typeface="Courier"/>
              </a:rPr>
              <a:t>out.print(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435"/>
              </a:lnSpc>
            </a:pPr>
            <a:r>
              <a:rPr sz="1600" b="1" spc="-10" dirty="0">
                <a:latin typeface="Courier"/>
                <a:cs typeface="Courier"/>
              </a:rPr>
              <a:t>((CS</a:t>
            </a:r>
            <a:r>
              <a:rPr sz="1600" b="1" spc="-25" dirty="0">
                <a:latin typeface="Courier"/>
                <a:cs typeface="Courier"/>
              </a:rPr>
              <a:t>X</a:t>
            </a:r>
            <a:r>
              <a:rPr sz="1600" b="1" spc="-10" dirty="0">
                <a:latin typeface="Courier"/>
                <a:cs typeface="Courier"/>
              </a:rPr>
              <a:t>Token)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token.value).lin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num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+ ":"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+ ((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SXToken)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token.value).c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lnum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+ " </a:t>
            </a:r>
            <a:r>
              <a:rPr sz="1600" b="1" spc="-25" dirty="0">
                <a:latin typeface="Courier"/>
                <a:cs typeface="Courier"/>
              </a:rPr>
              <a:t>"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750">
              <a:latin typeface="Times New Roman"/>
              <a:cs typeface="Times New Roman"/>
            </a:endParaRPr>
          </a:p>
          <a:p>
            <a:pPr marL="377825" marR="2197735" indent="-121920">
              <a:lnSpc>
                <a:spcPct val="103699"/>
              </a:lnSpc>
            </a:pPr>
            <a:r>
              <a:rPr sz="1600" b="1" spc="-10" dirty="0">
                <a:latin typeface="Courier"/>
                <a:cs typeface="Courier"/>
              </a:rPr>
              <a:t>switch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(token.sym)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case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sym.INTLIT:</a:t>
            </a:r>
            <a:endParaRPr sz="1600">
              <a:latin typeface="Courier"/>
              <a:cs typeface="Courier"/>
            </a:endParaRPr>
          </a:p>
          <a:p>
            <a:pPr marL="621665" marR="1588135" indent="-122555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 "\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integer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literal("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+</a:t>
            </a:r>
            <a:endParaRPr sz="1600">
              <a:latin typeface="Courier"/>
              <a:cs typeface="Courier"/>
            </a:endParaRPr>
          </a:p>
          <a:p>
            <a:pPr marL="499745" marR="735965" indent="121920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((</a:t>
            </a:r>
            <a:r>
              <a:rPr sz="1600" b="1" spc="-20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SXIntLitToken) to</a:t>
            </a:r>
            <a:r>
              <a:rPr sz="1600" b="1" spc="-25" dirty="0">
                <a:latin typeface="Courier"/>
                <a:cs typeface="Courier"/>
              </a:rPr>
              <a:t>k</a:t>
            </a:r>
            <a:r>
              <a:rPr sz="1600" b="1" spc="-10" dirty="0">
                <a:latin typeface="Courier"/>
                <a:cs typeface="Courier"/>
              </a:rPr>
              <a:t>en.value).intValue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+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")</a:t>
            </a:r>
            <a:r>
              <a:rPr sz="1600" b="1" spc="-25" dirty="0">
                <a:latin typeface="Courier"/>
                <a:cs typeface="Courier"/>
              </a:rPr>
              <a:t>"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 marL="49974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499745" marR="1222375" indent="-24384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case 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ym.PLUS: 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em.out.println("\t+"); 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798" y="998813"/>
            <a:ext cx="3924935" cy="175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marR="248285" indent="-243840">
              <a:lnSpc>
                <a:spcPct val="104099"/>
              </a:lnSpc>
            </a:pPr>
            <a:r>
              <a:rPr sz="1600" b="1" spc="-10" dirty="0">
                <a:latin typeface="Courier"/>
                <a:cs typeface="Courier"/>
              </a:rPr>
              <a:t>case 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ym.NOTEQ: 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em.out.println("\t!="); 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00">
              <a:latin typeface="Times New Roman"/>
              <a:cs typeface="Times New Roman"/>
            </a:endParaRPr>
          </a:p>
          <a:p>
            <a:pPr marL="133985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defau</a:t>
            </a:r>
            <a:r>
              <a:rPr sz="1600" b="1" spc="-25" dirty="0">
                <a:latin typeface="Courier"/>
                <a:cs typeface="Courier"/>
              </a:rPr>
              <a:t>l</a:t>
            </a:r>
            <a:r>
              <a:rPr sz="1600" b="1" spc="-10" dirty="0">
                <a:latin typeface="Courier"/>
                <a:cs typeface="Courier"/>
              </a:rPr>
              <a:t>t: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thr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RuntimeException(</a:t>
            </a:r>
            <a:r>
              <a:rPr sz="1600" b="1" spc="-25" dirty="0">
                <a:latin typeface="Courier"/>
                <a:cs typeface="Courier"/>
              </a:rPr>
              <a:t>)</a:t>
            </a:r>
            <a:r>
              <a:rPr sz="1600" b="1" spc="-10" dirty="0">
                <a:latin typeface="Courier"/>
                <a:cs typeface="Courier"/>
              </a:rPr>
              <a:t>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0798" y="3030294"/>
            <a:ext cx="392302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token =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lex.yylex();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//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get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</a:t>
            </a:r>
            <a:r>
              <a:rPr sz="1600" b="1" spc="-25" dirty="0">
                <a:latin typeface="Courier"/>
                <a:cs typeface="Courier"/>
              </a:rPr>
              <a:t>x</a:t>
            </a:r>
            <a:r>
              <a:rPr sz="1600" b="1" spc="-10" dirty="0">
                <a:latin typeface="Courier"/>
                <a:cs typeface="Courier"/>
              </a:rPr>
              <a:t>t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0573" y="3030294"/>
            <a:ext cx="6350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token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3284794"/>
            <a:ext cx="380301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System.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ut.println(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"End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CSX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scanner.");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}}}</a:t>
            </a:r>
            <a:endParaRPr sz="16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ann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Issu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0" dirty="0"/>
              <a:t>will</a:t>
            </a:r>
            <a:r>
              <a:rPr spc="-15" dirty="0"/>
              <a:t> consider</a:t>
            </a:r>
            <a:r>
              <a:rPr dirty="0"/>
              <a:t> </a:t>
            </a:r>
            <a:r>
              <a:rPr spc="-15" dirty="0"/>
              <a:t>other</a:t>
            </a:r>
            <a:r>
              <a:rPr dirty="0"/>
              <a:t> </a:t>
            </a:r>
            <a:r>
              <a:rPr spc="-15" dirty="0"/>
              <a:t>practical issues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buildi</a:t>
            </a:r>
            <a:r>
              <a:rPr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0" dirty="0"/>
              <a:t>rea</a:t>
            </a:r>
            <a:r>
              <a:rPr spc="-10" dirty="0"/>
              <a:t>l</a:t>
            </a:r>
            <a:r>
              <a:rPr spc="-5" dirty="0"/>
              <a:t> s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ners</a:t>
            </a:r>
            <a:r>
              <a:rPr spc="-10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0" dirty="0"/>
              <a:t>re</a:t>
            </a:r>
            <a:r>
              <a:rPr spc="-20" dirty="0"/>
              <a:t>a</a:t>
            </a:r>
            <a:r>
              <a:rPr spc="-10" dirty="0"/>
              <a:t>l</a:t>
            </a:r>
            <a:r>
              <a:rPr dirty="0"/>
              <a:t> </a:t>
            </a:r>
            <a:r>
              <a:rPr spc="-10" dirty="0"/>
              <a:t>progr</a:t>
            </a:r>
            <a:r>
              <a:rPr spc="-20" dirty="0"/>
              <a:t>ammi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15" dirty="0"/>
              <a:t>ngu</a:t>
            </a:r>
            <a:r>
              <a:rPr spc="-20" dirty="0"/>
              <a:t>a</a:t>
            </a:r>
            <a:r>
              <a:rPr spc="-10" dirty="0"/>
              <a:t>ges.</a:t>
            </a:r>
          </a:p>
          <a:p>
            <a:pPr marL="407670" marR="34671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Our</a:t>
            </a:r>
            <a:r>
              <a:rPr spc="5" dirty="0"/>
              <a:t> </a:t>
            </a:r>
            <a:r>
              <a:rPr spc="-15" dirty="0"/>
              <a:t>finite</a:t>
            </a:r>
            <a:r>
              <a:rPr spc="-5" dirty="0"/>
              <a:t> </a:t>
            </a:r>
            <a:r>
              <a:rPr spc="-20" dirty="0"/>
              <a:t>automaton</a:t>
            </a:r>
            <a:r>
              <a:rPr spc="15" dirty="0"/>
              <a:t> </a:t>
            </a:r>
            <a:r>
              <a:rPr spc="-20" dirty="0"/>
              <a:t>model</a:t>
            </a:r>
            <a:r>
              <a:rPr spc="-15" dirty="0"/>
              <a:t> sometimes</a:t>
            </a:r>
            <a:r>
              <a:rPr dirty="0"/>
              <a:t> </a:t>
            </a:r>
            <a:r>
              <a:rPr spc="-15" dirty="0"/>
              <a:t>needs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5" dirty="0"/>
              <a:t> a</a:t>
            </a:r>
            <a:r>
              <a:rPr spc="-10" dirty="0"/>
              <a:t>u</a:t>
            </a:r>
            <a:r>
              <a:rPr spc="-15" dirty="0"/>
              <a:t>gmented.</a:t>
            </a:r>
            <a:r>
              <a:rPr spc="-20" dirty="0"/>
              <a:t> Moreover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5" dirty="0"/>
              <a:t>error han</a:t>
            </a:r>
            <a:r>
              <a:rPr spc="-10" dirty="0"/>
              <a:t>d</a:t>
            </a:r>
            <a:r>
              <a:rPr spc="-15" dirty="0"/>
              <a:t>ling</a:t>
            </a:r>
            <a:r>
              <a:rPr spc="5" dirty="0"/>
              <a:t> </a:t>
            </a:r>
            <a:r>
              <a:rPr spc="-20" dirty="0"/>
              <a:t>must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incorporated into</a:t>
            </a:r>
            <a:r>
              <a:rPr dirty="0"/>
              <a:t> </a:t>
            </a:r>
            <a:r>
              <a:rPr spc="-15" dirty="0"/>
              <a:t>any</a:t>
            </a:r>
            <a:r>
              <a:rPr spc="-5" dirty="0"/>
              <a:t> </a:t>
            </a:r>
            <a:r>
              <a:rPr spc="-15" dirty="0"/>
              <a:t>practical</a:t>
            </a:r>
            <a:r>
              <a:rPr dirty="0"/>
              <a:t> </a:t>
            </a:r>
            <a:r>
              <a:rPr spc="-15" dirty="0"/>
              <a:t>scanner.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ier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vs</a:t>
            </a:r>
            <a:r>
              <a:rPr dirty="0">
                <a:solidFill>
                  <a:srgbClr val="FF0000"/>
                </a:solidFill>
              </a:rPr>
              <a:t>.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204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134634"/>
            <a:ext cx="5412105" cy="533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Most 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 contain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reserved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words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if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whil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switch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 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ordinary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aren’t.</a:t>
            </a:r>
            <a:endParaRPr sz="2600" dirty="0">
              <a:latin typeface="Lucida Sans"/>
              <a:cs typeface="Lucida Sans"/>
            </a:endParaRPr>
          </a:p>
          <a:p>
            <a:pPr marL="12700" marR="698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up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what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really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vital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 words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 differently.</a:t>
            </a:r>
            <a:endParaRPr sz="2600" dirty="0">
              <a:latin typeface="Lucida Sans"/>
              <a:cs typeface="Lucida Sans"/>
            </a:endParaRPr>
          </a:p>
          <a:p>
            <a:pPr marL="12700" marR="20764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How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words?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3695" cy="6276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reserve</a:t>
            </a:r>
            <a:r>
              <a:rPr sz="2400" dirty="0">
                <a:latin typeface="Lucida Sans"/>
                <a:cs typeface="Lucida Sans"/>
              </a:rPr>
              <a:t>d words</a:t>
            </a:r>
            <a:r>
              <a:rPr sz="2400" spc="-15" dirty="0">
                <a:latin typeface="Lucida Sans"/>
                <a:cs typeface="Lucida Sans"/>
              </a:rPr>
              <a:t> using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patte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n,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then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look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rese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ved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wor</a:t>
            </a:r>
            <a:r>
              <a:rPr sz="2400" spc="-2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table.</a:t>
            </a:r>
          </a:p>
          <a:p>
            <a:pPr marL="240665" marR="102235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gular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compl</a:t>
            </a:r>
            <a:r>
              <a:rPr sz="2500" i="1" spc="-25" dirty="0">
                <a:latin typeface="Lucida Sans"/>
                <a:cs typeface="Lucida Sans"/>
              </a:rPr>
              <a:t>e</a:t>
            </a:r>
            <a:r>
              <a:rPr sz="2500" i="1" spc="-75" dirty="0">
                <a:latin typeface="Lucida Sans"/>
                <a:cs typeface="Lucida Sans"/>
              </a:rPr>
              <a:t>m</a:t>
            </a:r>
            <a:r>
              <a:rPr sz="2500" i="1" spc="-35" dirty="0">
                <a:latin typeface="Lucida Sans"/>
                <a:cs typeface="Lucida Sans"/>
              </a:rPr>
              <a:t>e</a:t>
            </a:r>
            <a:r>
              <a:rPr sz="2500" i="1" spc="-50" dirty="0">
                <a:latin typeface="Lucida Sans"/>
                <a:cs typeface="Lucida Sans"/>
              </a:rPr>
              <a:t>nted</a:t>
            </a:r>
            <a:r>
              <a:rPr sz="2500" i="1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obtai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igina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ession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com</a:t>
            </a:r>
            <a:r>
              <a:rPr sz="2400" spc="-15" dirty="0">
                <a:latin typeface="Lucida Sans"/>
                <a:cs typeface="Lucida Sans"/>
              </a:rPr>
              <a:t>plement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Using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complementatio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write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nonreserved</a:t>
            </a:r>
          </a:p>
          <a:p>
            <a:pPr marL="240665" marR="217804">
              <a:lnSpc>
                <a:spcPct val="92000"/>
              </a:lnSpc>
              <a:spcBef>
                <a:spcPts val="1415"/>
              </a:spcBef>
              <a:tabLst>
                <a:tab pos="2007235" algn="l"/>
                <a:tab pos="4175760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entifiers:	</a:t>
            </a:r>
            <a:r>
              <a:rPr sz="2400" spc="170" dirty="0">
                <a:latin typeface="Symbol"/>
                <a:cs typeface="Symbol"/>
              </a:rPr>
              <a:t>(</a:t>
            </a:r>
            <a:r>
              <a:rPr sz="2400" spc="135" dirty="0">
                <a:latin typeface="Arial"/>
                <a:cs typeface="Arial"/>
              </a:rPr>
              <a:t>iden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whil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95" dirty="0">
                <a:latin typeface="Symbol"/>
                <a:cs typeface="Symbol"/>
              </a:rPr>
              <a:t>…</a:t>
            </a:r>
            <a:r>
              <a:rPr sz="2400" dirty="0">
                <a:latin typeface="Symbol"/>
                <a:cs typeface="Symbol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don’t </a:t>
            </a:r>
            <a:r>
              <a:rPr sz="2400" dirty="0">
                <a:latin typeface="Lucida Sans"/>
                <a:cs typeface="Lucida Sans"/>
              </a:rPr>
              <a:t>usually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suppo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mplementation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theoretical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practica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47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14331" y="5223497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7321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658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4331" y="5148821"/>
            <a:ext cx="2293620" cy="0"/>
          </a:xfrm>
          <a:custGeom>
            <a:avLst/>
            <a:gdLst/>
            <a:ahLst/>
            <a:cxnLst/>
            <a:rect l="l" t="t" r="r" b="b"/>
            <a:pathLst>
              <a:path w="2293620">
                <a:moveTo>
                  <a:pt x="0" y="0"/>
                </a:moveTo>
                <a:lnTo>
                  <a:pt x="229362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185" cy="414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59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distinc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definition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each reserve</a:t>
            </a:r>
            <a:r>
              <a:rPr sz="2400" dirty="0">
                <a:latin typeface="Lucida Sans"/>
                <a:cs typeface="Lucida Sans"/>
              </a:rPr>
              <a:t>d word,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identifiers.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ov</a:t>
            </a:r>
            <a:r>
              <a:rPr sz="2400" spc="-5" dirty="0">
                <a:latin typeface="Lucida Sans"/>
                <a:cs typeface="Lucida Sans"/>
              </a:rPr>
              <a:t>erla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if </a:t>
            </a: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reserve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and</a:t>
            </a:r>
            <a:r>
              <a:rPr sz="2500" i="1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general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ttern)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45" dirty="0">
                <a:latin typeface="Lucida Sans"/>
                <a:cs typeface="Lucida Sans"/>
              </a:rPr>
              <a:t>p</a:t>
            </a:r>
            <a:r>
              <a:rPr sz="2500" i="1" spc="-120" dirty="0">
                <a:latin typeface="Lucida Sans"/>
                <a:cs typeface="Lucida Sans"/>
              </a:rPr>
              <a:t>r</a:t>
            </a:r>
            <a:r>
              <a:rPr sz="2500" i="1" spc="-75" dirty="0">
                <a:latin typeface="Lucida Sans"/>
                <a:cs typeface="Lucida Sans"/>
              </a:rPr>
              <a:t>iority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ord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hus</a:t>
            </a:r>
            <a:r>
              <a:rPr sz="2400" dirty="0">
                <a:latin typeface="Lucida Sans"/>
                <a:cs typeface="Lucida Sans"/>
              </a:rPr>
              <a:t> a 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entifie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if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patt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00" dirty="0">
                <a:latin typeface="Lucida Sans"/>
                <a:cs typeface="Lucida Sans"/>
              </a:rPr>
              <a:t>an</a:t>
            </a:r>
            <a:r>
              <a:rPr sz="2500" i="1" spc="-95" dirty="0">
                <a:latin typeface="Lucida Sans"/>
                <a:cs typeface="Lucida Sans"/>
              </a:rPr>
              <a:t>d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wo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commonl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 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JL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Conv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ok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060" cy="617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8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toke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may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to 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meric 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bin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digits</a:t>
            </a:r>
            <a:r>
              <a:rPr sz="2600" spc="-15" dirty="0">
                <a:latin typeface="Lucida Sans"/>
                <a:cs typeface="Lucida Sans"/>
              </a:rPr>
              <a:t> 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(bin</a:t>
            </a:r>
            <a:r>
              <a:rPr sz="2600" spc="-20" dirty="0">
                <a:latin typeface="Lucida Sans"/>
                <a:cs typeface="Lucida Sans"/>
              </a:rPr>
              <a:t>ary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</a:t>
            </a:r>
            <a:r>
              <a:rPr sz="2600" spc="-20" dirty="0">
                <a:latin typeface="Lucida Sans"/>
                <a:cs typeface="Lucida Sans"/>
              </a:rPr>
              <a:t>id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but:</a:t>
            </a:r>
            <a:endParaRPr sz="2600" dirty="0">
              <a:latin typeface="Lucida Sans"/>
              <a:cs typeface="Lucida Sans"/>
            </a:endParaRPr>
          </a:p>
          <a:p>
            <a:pPr marL="241300" marR="12700" indent="-228600">
              <a:lnSpc>
                <a:spcPct val="90200"/>
              </a:lnSpc>
              <a:spcBef>
                <a:spcPts val="8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0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an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larg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represen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32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6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form.</a:t>
            </a:r>
          </a:p>
          <a:p>
            <a:pPr marL="241300" marR="288290" indent="-228600" algn="just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Language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CS</a:t>
            </a:r>
            <a:r>
              <a:rPr sz="2400" spc="-15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15" dirty="0">
                <a:latin typeface="Lucida Sans"/>
                <a:cs typeface="Lucida Sans"/>
              </a:rPr>
              <a:t>negative values </a:t>
            </a:r>
            <a:r>
              <a:rPr sz="2400" spc="-1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~12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05"/>
              </a:lnSpc>
            </a:pPr>
            <a:r>
              <a:rPr sz="2400" b="1" spc="-5" dirty="0">
                <a:latin typeface="Courier"/>
                <a:cs typeface="Courier"/>
              </a:rPr>
              <a:t>-12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dirty="0">
                <a:latin typeface="Lucida Sans"/>
                <a:cs typeface="Lucida San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31790" cy="641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safely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int, 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alue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805"/>
              </a:spcBef>
              <a:tabLst>
                <a:tab pos="1572895" algn="l"/>
              </a:tabLst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new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Double(str)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represented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minus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infinity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 substituted.</a:t>
            </a:r>
            <a:endParaRPr sz="2600" dirty="0">
              <a:latin typeface="Lucida Sans"/>
              <a:cs typeface="Lucida Sans"/>
            </a:endParaRPr>
          </a:p>
          <a:p>
            <a:pPr marL="12700" marR="88265">
              <a:lnSpc>
                <a:spcPts val="2700"/>
              </a:lnSpc>
              <a:spcBef>
                <a:spcPts val="805"/>
              </a:spcBef>
            </a:pP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0" dirty="0">
                <a:latin typeface="Lucida Sans"/>
                <a:cs typeface="Lucida Sans"/>
              </a:rPr>
              <a:t> 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compared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Integer.MAX_VALUE</a:t>
            </a:r>
            <a:r>
              <a:rPr sz="2600" b="1" spc="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Integer.MIN_VALU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08114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384387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9870" y="1401334"/>
            <a:ext cx="4443095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 new 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oken(sym.Plus);}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{/* skip wh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space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*/}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13" y="2018364"/>
            <a:ext cx="8242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2000" b="1" spc="-15" dirty="0">
                <a:latin typeface="Courier"/>
                <a:cs typeface="Courier"/>
              </a:rPr>
              <a:t>(</a:t>
            </a:r>
            <a:r>
              <a:rPr sz="2000" spc="-10" dirty="0">
                <a:latin typeface="Lucida Sans"/>
                <a:cs typeface="Lucida Sans"/>
              </a:rPr>
              <a:t>"	"</a:t>
            </a:r>
            <a:r>
              <a:rPr sz="2000" b="1" spc="-15" dirty="0">
                <a:latin typeface="Courier"/>
                <a:cs typeface="Courier"/>
              </a:rPr>
              <a:t>)+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64" y="2658639"/>
            <a:ext cx="5508625" cy="78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95"/>
              </a:lnSpc>
            </a:pPr>
            <a:r>
              <a:rPr sz="2000" b="1" spc="-15" dirty="0">
                <a:latin typeface="Courier"/>
                <a:cs typeface="Courier"/>
              </a:rPr>
              <a:t>{Digi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0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ntToken(sym.Intlit,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2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nteger(yytext()).in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Value());}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354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2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integer,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470"/>
              </a:lnSpc>
            </a:pPr>
            <a:r>
              <a:rPr sz="2600" b="1" spc="-20" dirty="0">
                <a:latin typeface="Courier"/>
                <a:cs typeface="Courier"/>
              </a:rPr>
              <a:t>(int)</a:t>
            </a:r>
            <a:r>
              <a:rPr sz="2600" b="1" spc="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endParaRPr sz="26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appropriate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 value.</a:t>
            </a:r>
            <a:endParaRPr sz="2600" dirty="0">
              <a:latin typeface="Lucida Sans"/>
              <a:cs typeface="Lucida Sans"/>
            </a:endParaRPr>
          </a:p>
          <a:p>
            <a:pPr marL="12700" marR="1562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30" dirty="0">
                <a:latin typeface="Lucida Sans"/>
                <a:cs typeface="Lucida Sans"/>
              </a:rPr>
              <a:t>~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strip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~</a:t>
            </a:r>
            <a:r>
              <a:rPr sz="2600" spc="50" dirty="0">
                <a:latin typeface="Lucida Sans"/>
                <a:cs typeface="Lucida Sans"/>
              </a:rPr>
              <a:t>”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 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negate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value.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S</a:t>
            </a:r>
            <a:r>
              <a:rPr sz="2600" spc="-15" dirty="0">
                <a:solidFill>
                  <a:srgbClr val="FF0000"/>
                </a:solidFill>
              </a:rPr>
              <a:t>canner </a:t>
            </a:r>
            <a:r>
              <a:rPr sz="2600" spc="-250" dirty="0">
                <a:solidFill>
                  <a:srgbClr val="FF0000"/>
                </a:solidFill>
              </a:rPr>
              <a:t>T</a:t>
            </a:r>
            <a:r>
              <a:rPr sz="2600" spc="-15" dirty="0">
                <a:solidFill>
                  <a:srgbClr val="FF0000"/>
                </a:solidFill>
              </a:rPr>
              <a:t>ermination</a:t>
            </a:r>
            <a:endParaRPr sz="26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96" y="1677420"/>
            <a:ext cx="5425440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2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put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rtitions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happens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ached?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pseudo- 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Java,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InputStream.read(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 reads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constant,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30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CII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allow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nitio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7620" indent="-63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ok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cau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allows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logical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pon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hy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700"/>
              </a:lnSpc>
            </a:pPr>
            <a:r>
              <a:rPr sz="2600" b="0" spc="-20" dirty="0">
                <a:latin typeface="Lucida Sans"/>
                <a:cs typeface="Lucida Sans"/>
              </a:rPr>
              <a:t>Most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parsers</a:t>
            </a:r>
            <a:r>
              <a:rPr sz="2600" b="0" spc="-145" dirty="0">
                <a:latin typeface="Lucida Sans"/>
                <a:cs typeface="Lucida Sans"/>
              </a:rPr>
              <a:t> </a:t>
            </a:r>
            <a:r>
              <a:rPr sz="2700" b="0" i="1" spc="-85" dirty="0">
                <a:latin typeface="Lucida Sans"/>
                <a:cs typeface="Lucida Sans"/>
              </a:rPr>
              <a:t>require</a:t>
            </a:r>
            <a:r>
              <a:rPr sz="2700" b="0" i="1" spc="-204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an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en</a:t>
            </a:r>
            <a:r>
              <a:rPr sz="2600" b="0" spc="-20" dirty="0">
                <a:latin typeface="Lucida Sans"/>
                <a:cs typeface="Lucida Sans"/>
              </a:rPr>
              <a:t>d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of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5" dirty="0">
                <a:latin typeface="Lucida Sans"/>
                <a:cs typeface="Lucida Sans"/>
              </a:rPr>
              <a:t>f</a:t>
            </a:r>
            <a:r>
              <a:rPr sz="2600" b="0" spc="-20" dirty="0">
                <a:latin typeface="Lucida Sans"/>
                <a:cs typeface="Lucida Sans"/>
              </a:rPr>
              <a:t>i</a:t>
            </a:r>
            <a:r>
              <a:rPr sz="2600" b="0" spc="-15" dirty="0">
                <a:latin typeface="Lucida Sans"/>
                <a:cs typeface="Lucida Sans"/>
              </a:rPr>
              <a:t>le token.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765853"/>
            <a:ext cx="5294630" cy="17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Lex </a:t>
            </a:r>
            <a:r>
              <a:rPr sz="2600" spc="-20" dirty="0">
                <a:latin typeface="Lucida Sans"/>
                <a:cs typeface="Lucida Sans"/>
              </a:rPr>
              <a:t>and </a:t>
            </a:r>
            <a:r>
              <a:rPr sz="2600" spc="-15" dirty="0">
                <a:latin typeface="Lucida Sans"/>
                <a:cs typeface="Lucida Sans"/>
              </a:rPr>
              <a:t>Jlex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(or</a:t>
            </a:r>
            <a:r>
              <a:rPr sz="2600" spc="-10" dirty="0">
                <a:latin typeface="Lucida Sans"/>
                <a:cs typeface="Lucida Sans"/>
              </a:rPr>
              <a:t> 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eof()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tru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Lookah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262890">
              <a:lnSpc>
                <a:spcPts val="2700"/>
              </a:lnSpc>
            </a:pPr>
            <a:r>
              <a:rPr spc="-20" dirty="0"/>
              <a:t>We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5" dirty="0"/>
              <a:t>finit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automata</a:t>
            </a:r>
            <a:r>
              <a:rPr spc="5" dirty="0"/>
              <a:t> </a:t>
            </a:r>
            <a:r>
              <a:rPr spc="-15" dirty="0"/>
              <a:t>to look</a:t>
            </a:r>
            <a:r>
              <a:rPr spc="-5" dirty="0"/>
              <a:t> </a:t>
            </a:r>
            <a:r>
              <a:rPr spc="-15" dirty="0"/>
              <a:t>beyo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next</a:t>
            </a:r>
            <a:r>
              <a:rPr spc="-10" dirty="0"/>
              <a:t> </a:t>
            </a:r>
            <a:r>
              <a:rPr spc="-15" dirty="0"/>
              <a:t>inp</a:t>
            </a:r>
            <a:r>
              <a:rPr spc="-10" dirty="0"/>
              <a:t>ut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acter.</a:t>
            </a:r>
          </a:p>
          <a:p>
            <a:pPr marL="407670" marR="1014094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feature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necessary to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m</a:t>
            </a:r>
            <a:r>
              <a:rPr spc="-20" dirty="0"/>
              <a:t>plement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</a:t>
            </a:r>
            <a:r>
              <a:rPr dirty="0"/>
              <a:t> </a:t>
            </a:r>
            <a:r>
              <a:rPr spc="-15" dirty="0"/>
              <a:t>for</a:t>
            </a:r>
            <a:r>
              <a:rPr spc="-20" dirty="0"/>
              <a:t> FORTRAN.</a:t>
            </a:r>
          </a:p>
          <a:p>
            <a:pPr marL="407670">
              <a:lnSpc>
                <a:spcPct val="100000"/>
              </a:lnSpc>
              <a:spcBef>
                <a:spcPts val="459"/>
              </a:spcBef>
            </a:pPr>
            <a:r>
              <a:rPr spc="-15" dirty="0"/>
              <a:t>In </a:t>
            </a:r>
            <a:r>
              <a:rPr spc="-20" dirty="0"/>
              <a:t>FORTRAN,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75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1,100</a:t>
            </a:r>
            <a:endParaRPr sz="2400" dirty="0">
              <a:latin typeface="Courier"/>
              <a:cs typeface="Courier"/>
            </a:endParaRPr>
          </a:p>
          <a:p>
            <a:pPr marL="407670">
              <a:lnSpc>
                <a:spcPts val="2850"/>
              </a:lnSpc>
            </a:pPr>
            <a:r>
              <a:rPr spc="-15" dirty="0"/>
              <a:t>specifies a</a:t>
            </a:r>
            <a:r>
              <a:rPr spc="-5" dirty="0"/>
              <a:t> </a:t>
            </a:r>
            <a:r>
              <a:rPr spc="-15" dirty="0"/>
              <a:t>loop,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index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J</a:t>
            </a:r>
          </a:p>
          <a:p>
            <a:pPr marL="407670" marR="1717675">
              <a:lnSpc>
                <a:spcPts val="2800"/>
              </a:lnSpc>
              <a:spcBef>
                <a:spcPts val="195"/>
              </a:spcBef>
            </a:pPr>
            <a:r>
              <a:rPr spc="-15" dirty="0"/>
              <a:t>ranging</a:t>
            </a:r>
            <a:r>
              <a:rPr spc="5" dirty="0"/>
              <a:t> </a:t>
            </a:r>
            <a:r>
              <a:rPr spc="-10" dirty="0"/>
              <a:t>fro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100. 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1.100</a:t>
            </a:r>
            <a:endParaRPr sz="2400" dirty="0">
              <a:latin typeface="Courier"/>
              <a:cs typeface="Courier"/>
            </a:endParaRPr>
          </a:p>
          <a:p>
            <a:pPr marL="407670" marR="47625">
              <a:lnSpc>
                <a:spcPts val="2800"/>
              </a:lnSpc>
              <a:spcBef>
                <a:spcPts val="250"/>
              </a:spcBef>
            </a:pP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ssi</a:t>
            </a:r>
            <a:r>
              <a:rPr spc="-15" dirty="0"/>
              <a:t>gnmen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v</a:t>
            </a:r>
            <a:r>
              <a:rPr spc="-15" dirty="0"/>
              <a:t>ariab</a:t>
            </a:r>
            <a:r>
              <a:rPr spc="-25" dirty="0"/>
              <a:t>le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DO10</a:t>
            </a:r>
            <a:r>
              <a:rPr b="1" spc="-15" dirty="0">
                <a:latin typeface="Courier"/>
                <a:cs typeface="Courier"/>
              </a:rPr>
              <a:t>J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5" dirty="0"/>
              <a:t>(Blanks</a:t>
            </a:r>
            <a:r>
              <a:rPr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no</a:t>
            </a:r>
            <a:r>
              <a:rPr spc="-10" dirty="0"/>
              <a:t>t s</a:t>
            </a:r>
            <a:r>
              <a:rPr spc="-15" dirty="0"/>
              <a:t>ign</a:t>
            </a:r>
            <a:r>
              <a:rPr spc="-20" dirty="0"/>
              <a:t>i</a:t>
            </a:r>
            <a:r>
              <a:rPr spc="-10" dirty="0"/>
              <a:t>ficant</a:t>
            </a:r>
            <a:r>
              <a:rPr spc="-5" dirty="0"/>
              <a:t> </a:t>
            </a:r>
            <a:r>
              <a:rPr spc="-15" dirty="0"/>
              <a:t>except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strings.)</a:t>
            </a:r>
          </a:p>
          <a:p>
            <a:pPr marL="407670" marR="5080">
              <a:lnSpc>
                <a:spcPts val="2700"/>
              </a:lnSpc>
              <a:spcBef>
                <a:spcPts val="890"/>
              </a:spcBef>
            </a:pPr>
            <a:r>
              <a:rPr spc="-20" dirty="0"/>
              <a:t>A FORTRAN </a:t>
            </a:r>
            <a:r>
              <a:rPr spc="-15" dirty="0"/>
              <a:t>scanner</a:t>
            </a:r>
            <a:r>
              <a:rPr spc="-5" dirty="0"/>
              <a:t> </a:t>
            </a:r>
            <a:r>
              <a:rPr spc="-15" dirty="0"/>
              <a:t>decides</a:t>
            </a:r>
            <a:r>
              <a:rPr spc="-10" dirty="0"/>
              <a:t> </a:t>
            </a:r>
            <a:r>
              <a:rPr spc="-15" dirty="0"/>
              <a:t>whether</a:t>
            </a:r>
            <a:r>
              <a:rPr spc="-100" dirty="0"/>
              <a:t> </a:t>
            </a:r>
            <a:r>
              <a:rPr spc="-15" dirty="0"/>
              <a:t>the</a:t>
            </a:r>
            <a:r>
              <a:rPr spc="-75" dirty="0"/>
              <a:t> </a:t>
            </a:r>
            <a:r>
              <a:rPr b="1" spc="-20" dirty="0">
                <a:latin typeface="Courier"/>
                <a:cs typeface="Courier"/>
              </a:rPr>
              <a:t>O</a:t>
            </a:r>
            <a:r>
              <a:rPr b="1" spc="-82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spc="-85" dirty="0"/>
              <a:t> </a:t>
            </a:r>
            <a:r>
              <a:rPr spc="-15" dirty="0"/>
              <a:t>the</a:t>
            </a:r>
            <a:r>
              <a:rPr spc="-85" dirty="0"/>
              <a:t> </a:t>
            </a:r>
            <a:r>
              <a:rPr spc="-15" dirty="0"/>
              <a:t>last</a:t>
            </a:r>
            <a:r>
              <a:rPr spc="-85" dirty="0"/>
              <a:t> </a:t>
            </a:r>
            <a:r>
              <a:rPr spc="-15" dirty="0"/>
              <a:t>character of</a:t>
            </a:r>
            <a:r>
              <a:rPr spc="-13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b="1" spc="-20" dirty="0">
                <a:latin typeface="Courier"/>
                <a:cs typeface="Courier"/>
              </a:rPr>
              <a:t>DO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token</a:t>
            </a:r>
            <a:r>
              <a:rPr spc="-140" dirty="0"/>
              <a:t> </a:t>
            </a:r>
            <a:r>
              <a:rPr spc="-15" dirty="0"/>
              <a:t>only</a:t>
            </a:r>
            <a:r>
              <a:rPr spc="-145" dirty="0"/>
              <a:t> </a:t>
            </a:r>
            <a:r>
              <a:rPr spc="-15" dirty="0"/>
              <a:t>after</a:t>
            </a:r>
            <a:r>
              <a:rPr spc="-140" dirty="0"/>
              <a:t> </a:t>
            </a:r>
            <a:r>
              <a:rPr spc="-15" dirty="0"/>
              <a:t>reading</a:t>
            </a:r>
            <a:r>
              <a:rPr spc="-140" dirty="0"/>
              <a:t> </a:t>
            </a:r>
            <a:r>
              <a:rPr spc="-15" dirty="0"/>
              <a:t>as far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comma</a:t>
            </a:r>
            <a:r>
              <a:rPr dirty="0"/>
              <a:t> </a:t>
            </a:r>
            <a:r>
              <a:rPr spc="-15" dirty="0"/>
              <a:t>(or</a:t>
            </a:r>
            <a:r>
              <a:rPr spc="-5" dirty="0"/>
              <a:t> </a:t>
            </a:r>
            <a:r>
              <a:rPr spc="-15" dirty="0"/>
              <a:t>period).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671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12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ilder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 lookahead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Pas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Ada.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toke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literal, wherea</a:t>
            </a:r>
            <a:r>
              <a:rPr sz="2600" spc="-15" dirty="0">
                <a:latin typeface="Lucida Sans"/>
                <a:cs typeface="Lucida Sans"/>
              </a:rPr>
              <a:t>s </a:t>
            </a:r>
            <a:r>
              <a:rPr sz="2600" b="1" spc="-20" dirty="0">
                <a:latin typeface="Courier"/>
                <a:cs typeface="Courier"/>
              </a:rPr>
              <a:t>10..50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 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lookahead 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(an </a:t>
            </a:r>
            <a:r>
              <a:rPr sz="2600" spc="-15" dirty="0">
                <a:latin typeface="Lucida Sans"/>
                <a:cs typeface="Lucida Sans"/>
              </a:rPr>
              <a:t>inte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39496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1392" y="1776971"/>
            <a:ext cx="4002659" cy="2185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908" y="1787639"/>
            <a:ext cx="2740787" cy="1156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68" y="2735700"/>
            <a:ext cx="5430520" cy="568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 marR="170180" algn="ctr">
              <a:lnSpc>
                <a:spcPct val="100000"/>
              </a:lnSpc>
              <a:spcBef>
                <a:spcPts val="384"/>
              </a:spcBef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7188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 </a:t>
            </a:r>
            <a:r>
              <a:rPr sz="2600" b="1" spc="-20" dirty="0">
                <a:latin typeface="Courier"/>
                <a:cs typeface="Courier"/>
              </a:rPr>
              <a:t>10..100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b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40" dirty="0">
                <a:latin typeface="Lucida Sans"/>
                <a:cs typeface="Lucida Sans"/>
              </a:rPr>
              <a:t>c</a:t>
            </a:r>
            <a:r>
              <a:rPr sz="2700" i="1" spc="-50" dirty="0">
                <a:latin typeface="Lucida Sans"/>
                <a:cs typeface="Lucida Sans"/>
              </a:rPr>
              <a:t>k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u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along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accepted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412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 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 error.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0251" y="2086475"/>
            <a:ext cx="107314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2931" y="2240265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2849" y="1473699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9945" y="1459977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8324" y="2249413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Performance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Considerations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30825" cy="577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3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processing,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performance bottleneck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compilers.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 project,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why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conc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endParaRPr sz="2600" dirty="0">
              <a:latin typeface="Lucida Sans"/>
              <a:cs typeface="Lucida Sans"/>
            </a:endParaRPr>
          </a:p>
          <a:p>
            <a:pPr marL="12700" marR="29209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74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ssum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(on average),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150,000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key to efficient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grou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 possi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 rather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subroutine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hundreds 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thousands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execute—far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spend</a:t>
            </a:r>
            <a:r>
              <a:rPr sz="2600" spc="-15" dirty="0">
                <a:latin typeface="Lucida Sans"/>
                <a:cs typeface="Lucida Sans"/>
              </a:rPr>
              <a:t> 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12700" marR="226695" algn="just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lock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ads,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putti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5609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Specialize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generators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ast</a:t>
            </a:r>
            <a:r>
              <a:rPr sz="2600" spc="-15" dirty="0">
                <a:latin typeface="Lucida Sans"/>
                <a:cs typeface="Lucida Sans"/>
              </a:rPr>
              <a:t> scanners.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GL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105" dirty="0">
                <a:latin typeface="Lucida Sans"/>
                <a:cs typeface="Lucida Sans"/>
              </a:rPr>
              <a:t>ne</a:t>
            </a:r>
            <a:r>
              <a:rPr sz="2700" i="1" spc="-95" dirty="0">
                <a:latin typeface="Lucida Sans"/>
                <a:cs typeface="Lucida Sans"/>
              </a:rPr>
              <a:t>r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gene</a:t>
            </a:r>
            <a:r>
              <a:rPr sz="2700" i="1" spc="-6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claims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7" y="1022417"/>
            <a:ext cx="3245485" cy="1236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705" marR="5080" indent="-436245">
              <a:lnSpc>
                <a:spcPct val="126200"/>
              </a:lnSpc>
            </a:pPr>
            <a:r>
              <a:rPr sz="2400" b="1" spc="-5" dirty="0">
                <a:latin typeface="Courier"/>
                <a:cs typeface="Courier"/>
              </a:rPr>
              <a:t>while(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!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Eof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c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getchar();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ular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executed.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65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 tokens;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say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w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 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12700" marR="141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Tokens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eir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anythin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continues</a:t>
            </a:r>
            <a:r>
              <a:rPr sz="2600" spc="-10" dirty="0">
                <a:latin typeface="Lucida Sans"/>
                <a:cs typeface="Lucida Sans"/>
              </a:rPr>
              <a:t> 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1638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0" dirty="0">
                <a:latin typeface="Lucida Sans"/>
                <a:cs typeface="Lucida Sans"/>
              </a:rPr>
              <a:t>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itself.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11165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002665" algn="l"/>
              </a:tabLst>
            </a:pPr>
            <a:r>
              <a:rPr sz="2200" b="1" spc="-15" dirty="0">
                <a:latin typeface="Courier"/>
                <a:cs typeface="Courier"/>
              </a:rPr>
              <a:t>if	{return</a:t>
            </a:r>
            <a:r>
              <a:rPr sz="2200" b="1" spc="-12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new</a:t>
            </a:r>
            <a:r>
              <a:rPr sz="2200" b="1" spc="-1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Toke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(sym.If);}</a:t>
            </a:r>
            <a:endParaRPr sz="2200" dirty="0">
              <a:latin typeface="Courier"/>
              <a:cs typeface="Courier"/>
            </a:endParaRPr>
          </a:p>
          <a:p>
            <a:pPr marL="12700" marR="257810">
              <a:lnSpc>
                <a:spcPts val="27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wish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"if</a:t>
            </a:r>
            <a:r>
              <a:rPr sz="2600" b="1" spc="-15" dirty="0">
                <a:latin typeface="Courier"/>
                <a:cs typeface="Courier"/>
              </a:rPr>
              <a:t>"</a:t>
            </a:r>
            <a:r>
              <a:rPr sz="2600" spc="-10" dirty="0">
                <a:latin typeface="Lucida Sans"/>
                <a:cs typeface="Lucida Sans"/>
              </a:rPr>
              <a:t>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contains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lim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operators,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endParaRPr sz="2600" dirty="0">
              <a:latin typeface="Lucida Sans"/>
              <a:cs typeface="Lucida Sans"/>
            </a:endParaRPr>
          </a:p>
          <a:p>
            <a:pPr marL="12700" marR="9271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operator, 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5168479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5181600"/>
            <a:ext cx="36436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431800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new Token(sym.Pl</a:t>
            </a:r>
            <a:r>
              <a:rPr sz="2000" b="1" spc="-25" dirty="0">
                <a:latin typeface="Courier"/>
                <a:cs typeface="Courier"/>
              </a:rPr>
              <a:t>u</a:t>
            </a:r>
            <a:r>
              <a:rPr sz="2000" b="1" spc="-15" dirty="0">
                <a:latin typeface="Courier"/>
                <a:cs typeface="Courier"/>
              </a:rPr>
              <a:t>s);}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747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33020">
              <a:lnSpc>
                <a:spcPts val="2700"/>
              </a:lnSpc>
            </a:pPr>
            <a:r>
              <a:rPr spc="-20" dirty="0"/>
              <a:t>Our </a:t>
            </a:r>
            <a:r>
              <a:rPr spc="-15" dirty="0"/>
              <a:t>spec</a:t>
            </a:r>
            <a:r>
              <a:rPr spc="-25" dirty="0"/>
              <a:t>i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c</a:t>
            </a:r>
            <a:r>
              <a:rPr spc="-15" dirty="0"/>
              <a:t>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reserved</a:t>
            </a:r>
            <a:r>
              <a:rPr spc="-10" dirty="0"/>
              <a:t> </a:t>
            </a:r>
            <a:r>
              <a:rPr spc="-15" dirty="0"/>
              <a:t>wor</a:t>
            </a:r>
            <a:r>
              <a:rPr spc="-20" dirty="0"/>
              <a:t>d</a:t>
            </a:r>
            <a:r>
              <a:rPr spc="-15" dirty="0"/>
              <a:t> </a:t>
            </a:r>
            <a:r>
              <a:rPr spc="-10" dirty="0">
                <a:latin typeface="Courier"/>
                <a:cs typeface="Courier"/>
              </a:rPr>
              <a:t>if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20" dirty="0"/>
              <a:t>shown</a:t>
            </a:r>
            <a:r>
              <a:rPr spc="-5" dirty="0"/>
              <a:t> </a:t>
            </a:r>
            <a:r>
              <a:rPr spc="-15" dirty="0"/>
              <a:t>earlier,</a:t>
            </a:r>
            <a:r>
              <a:rPr spc="-5" dirty="0"/>
              <a:t> </a:t>
            </a:r>
            <a:r>
              <a:rPr spc="-15" dirty="0"/>
              <a:t>is incomplete.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don’t</a:t>
            </a:r>
            <a:r>
              <a:rPr spc="5" dirty="0"/>
              <a:t> </a:t>
            </a:r>
            <a:r>
              <a:rPr spc="-15" dirty="0"/>
              <a:t>(yet)</a:t>
            </a:r>
            <a:r>
              <a:rPr dirty="0"/>
              <a:t> </a:t>
            </a:r>
            <a:r>
              <a:rPr spc="-15" dirty="0"/>
              <a:t>handle upp</a:t>
            </a:r>
            <a:r>
              <a:rPr spc="-25" dirty="0"/>
              <a:t>e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i</a:t>
            </a:r>
            <a:r>
              <a:rPr spc="-15" dirty="0"/>
              <a:t>xed-</a:t>
            </a:r>
            <a:r>
              <a:rPr spc="-165" dirty="0"/>
              <a:t> </a:t>
            </a:r>
            <a:r>
              <a:rPr spc="-15" dirty="0"/>
              <a:t>case.</a:t>
            </a:r>
          </a:p>
          <a:p>
            <a:pPr marL="407670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To</a:t>
            </a:r>
            <a:r>
              <a:rPr spc="-175" dirty="0"/>
              <a:t> </a:t>
            </a:r>
            <a:r>
              <a:rPr spc="-15" dirty="0"/>
              <a:t>extend</a:t>
            </a:r>
            <a:r>
              <a:rPr spc="-165" dirty="0"/>
              <a:t> </a:t>
            </a:r>
            <a:r>
              <a:rPr spc="-15" dirty="0"/>
              <a:t>our</a:t>
            </a:r>
            <a:r>
              <a:rPr spc="-17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finition,</a:t>
            </a:r>
            <a:r>
              <a:rPr spc="-185" dirty="0"/>
              <a:t> </a:t>
            </a:r>
            <a:r>
              <a:rPr spc="-10" dirty="0"/>
              <a:t>we’ll</a:t>
            </a:r>
            <a:r>
              <a:rPr spc="-185" dirty="0"/>
              <a:t> </a:t>
            </a:r>
            <a:r>
              <a:rPr spc="-10" dirty="0"/>
              <a:t>use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very</a:t>
            </a:r>
            <a:r>
              <a:rPr spc="-10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5" dirty="0"/>
              <a:t>eful</a:t>
            </a:r>
            <a:r>
              <a:rPr dirty="0"/>
              <a:t> </a:t>
            </a:r>
            <a:r>
              <a:rPr spc="-15" dirty="0"/>
              <a:t>featu</a:t>
            </a:r>
            <a:r>
              <a:rPr spc="-2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0" dirty="0"/>
              <a:t>L</a:t>
            </a:r>
            <a:r>
              <a:rPr spc="-20" dirty="0"/>
              <a:t>ex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JLex</a:t>
            </a:r>
            <a:r>
              <a:rPr spc="-20" dirty="0"/>
              <a:t>—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60" dirty="0">
                <a:latin typeface="Lucida Sans"/>
                <a:cs typeface="Lucida Sans"/>
              </a:rPr>
              <a:t>h</a:t>
            </a:r>
            <a:r>
              <a:rPr sz="2700" i="1" spc="-140" dirty="0">
                <a:latin typeface="Lucida Sans"/>
                <a:cs typeface="Lucida Sans"/>
              </a:rPr>
              <a:t>aracter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clas</a:t>
            </a:r>
            <a:r>
              <a:rPr sz="2700" i="1" spc="-60" dirty="0">
                <a:latin typeface="Lucida Sans"/>
                <a:cs typeface="Lucida Sans"/>
              </a:rPr>
              <a:t>s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1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407670" marR="5080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spc="-145" dirty="0"/>
              <a:t> </a:t>
            </a:r>
            <a:r>
              <a:rPr spc="-20" dirty="0"/>
              <a:t>o</a:t>
            </a:r>
            <a:r>
              <a:rPr spc="-15" dirty="0"/>
              <a:t>ften</a:t>
            </a:r>
            <a:r>
              <a:rPr spc="-150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turally</a:t>
            </a:r>
            <a:r>
              <a:rPr spc="-160" dirty="0"/>
              <a:t> </a:t>
            </a:r>
            <a:r>
              <a:rPr spc="-10" dirty="0"/>
              <a:t>fall</a:t>
            </a:r>
            <a:r>
              <a:rPr spc="-160" dirty="0"/>
              <a:t> </a:t>
            </a:r>
            <a:r>
              <a:rPr spc="-15" dirty="0"/>
              <a:t>into</a:t>
            </a:r>
            <a:r>
              <a:rPr spc="-10" dirty="0"/>
              <a:t> c</a:t>
            </a:r>
            <a:r>
              <a:rPr spc="-20" dirty="0"/>
              <a:t>l</a:t>
            </a:r>
            <a:r>
              <a:rPr spc="-10" dirty="0"/>
              <a:t>ass</a:t>
            </a:r>
            <a:r>
              <a:rPr spc="-20" dirty="0"/>
              <a:t>e</a:t>
            </a:r>
            <a:r>
              <a:rPr spc="-10" dirty="0"/>
              <a:t>s,</a:t>
            </a:r>
            <a:r>
              <a:rPr spc="-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5" dirty="0"/>
              <a:t>t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20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aracters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 class</a:t>
            </a:r>
            <a:r>
              <a:rPr spc="-100" dirty="0"/>
              <a:t> </a:t>
            </a:r>
            <a:r>
              <a:rPr spc="-15" dirty="0"/>
              <a:t>treated</a:t>
            </a:r>
            <a:r>
              <a:rPr spc="-105" dirty="0"/>
              <a:t> </a:t>
            </a:r>
            <a:r>
              <a:rPr spc="-15" dirty="0"/>
              <a:t>ident</a:t>
            </a:r>
            <a:r>
              <a:rPr dirty="0"/>
              <a:t>i</a:t>
            </a:r>
            <a:r>
              <a:rPr spc="-15" dirty="0"/>
              <a:t>cally</a:t>
            </a:r>
            <a:r>
              <a:rPr spc="-95" dirty="0"/>
              <a:t> </a:t>
            </a:r>
            <a:r>
              <a:rPr spc="-15" dirty="0"/>
              <a:t>in</a:t>
            </a:r>
            <a:r>
              <a:rPr spc="-95" dirty="0"/>
              <a:t> </a:t>
            </a:r>
            <a:r>
              <a:rPr spc="-15" dirty="0"/>
              <a:t>a</a:t>
            </a:r>
            <a:r>
              <a:rPr spc="-100" dirty="0"/>
              <a:t> </a:t>
            </a:r>
            <a:r>
              <a:rPr spc="-15" dirty="0"/>
              <a:t>token</a:t>
            </a:r>
            <a:r>
              <a:rPr spc="-10" dirty="0"/>
              <a:t> </a:t>
            </a:r>
            <a:r>
              <a:rPr spc="-20" dirty="0"/>
              <a:t>definition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20" dirty="0"/>
              <a:t>o</a:t>
            </a:r>
            <a:r>
              <a:rPr dirty="0"/>
              <a:t>u</a:t>
            </a:r>
            <a:r>
              <a:rPr spc="-15" dirty="0"/>
              <a:t>r</a:t>
            </a:r>
            <a:r>
              <a:rPr dirty="0"/>
              <a:t> </a:t>
            </a:r>
            <a:r>
              <a:rPr spc="-20" dirty="0"/>
              <a:t>definition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n</a:t>
            </a:r>
            <a:r>
              <a:rPr spc="-15" dirty="0"/>
              <a:t>tifiers</a:t>
            </a:r>
            <a:r>
              <a:rPr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for</a:t>
            </a:r>
            <a:r>
              <a:rPr spc="-25" dirty="0"/>
              <a:t>m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cl</a:t>
            </a:r>
            <a:r>
              <a:rPr spc="-10" dirty="0"/>
              <a:t>a</a:t>
            </a:r>
            <a:r>
              <a:rPr spc="-20" dirty="0"/>
              <a:t>ss</a:t>
            </a:r>
            <a:r>
              <a:rPr spc="-15" dirty="0"/>
              <a:t> since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them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0" dirty="0"/>
              <a:t> for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identifier.</a:t>
            </a:r>
            <a:r>
              <a:rPr dirty="0"/>
              <a:t> </a:t>
            </a:r>
            <a:r>
              <a:rPr spc="-10" dirty="0"/>
              <a:t>S</a:t>
            </a:r>
            <a:r>
              <a:rPr spc="-20" dirty="0"/>
              <a:t>imi</a:t>
            </a:r>
            <a:r>
              <a:rPr spc="-15" dirty="0"/>
              <a:t>lar</a:t>
            </a:r>
            <a:r>
              <a:rPr spc="-20" dirty="0"/>
              <a:t>l</a:t>
            </a:r>
            <a:r>
              <a:rPr spc="-15" dirty="0"/>
              <a:t>y,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number</a:t>
            </a:r>
            <a:r>
              <a:rPr spc="-10" dirty="0"/>
              <a:t>, </a:t>
            </a:r>
            <a:r>
              <a:rPr spc="-15" dirty="0"/>
              <a:t>any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ten</a:t>
            </a:r>
            <a:r>
              <a:rPr spc="5" dirty="0"/>
              <a:t> </a:t>
            </a:r>
            <a:r>
              <a:rPr spc="-15" dirty="0"/>
              <a:t>digi</a:t>
            </a:r>
            <a:r>
              <a:rPr spc="-10" dirty="0"/>
              <a:t>t</a:t>
            </a:r>
            <a:r>
              <a:rPr spc="-15" dirty="0"/>
              <a:t> 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2" y="965218"/>
            <a:ext cx="5425440" cy="683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</a:t>
            </a:r>
            <a:r>
              <a:rPr sz="2600" spc="-10" dirty="0">
                <a:latin typeface="Lucida Sans"/>
                <a:cs typeface="Lucida Sans"/>
              </a:rPr>
              <a:t>mite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 listed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without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sep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However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, be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 meaning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z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78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[\])]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882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misinterpreted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class.)</a:t>
            </a:r>
            <a:endParaRPr sz="2600" dirty="0">
              <a:latin typeface="Lucida Sans"/>
              <a:cs typeface="Lucida Sans"/>
            </a:endParaRPr>
          </a:p>
          <a:p>
            <a:pPr marL="12700" marR="158115">
              <a:lnSpc>
                <a:spcPct val="86600"/>
              </a:lnSpc>
              <a:spcBef>
                <a:spcPts val="685"/>
              </a:spcBef>
              <a:tabLst>
                <a:tab pos="2707005" algn="l"/>
                <a:tab pos="2961005" algn="l"/>
                <a:tab pos="3950970" algn="l"/>
              </a:tabLst>
            </a:pPr>
            <a:r>
              <a:rPr sz="2700" i="1" spc="-65" dirty="0">
                <a:latin typeface="Lucida Sans"/>
                <a:cs typeface="Lucida Sans"/>
              </a:rPr>
              <a:t>Ranges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separated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[x-z]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[0-9]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[a-zA-Z]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7786688"/>
            <a:ext cx="1894839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6964" y="7786688"/>
            <a:ext cx="240538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5" y="8129599"/>
            <a:ext cx="453961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7519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5727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unprintable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 special symbols.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conventions,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\n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\t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\\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lash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itsel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\010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 corresponding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10.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 representation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Not </a:t>
            </a:r>
            <a:r>
              <a:rPr sz="2600" spc="-15" dirty="0">
                <a:latin typeface="Lucida Sans"/>
                <a:cs typeface="Lucida Sans"/>
              </a:rPr>
              <a:t>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on).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ct val="86200"/>
              </a:lnSpc>
              <a:spcBef>
                <a:spcPts val="780"/>
              </a:spcBef>
              <a:tabLst>
                <a:tab pos="1280160" algn="l"/>
              </a:tabLst>
            </a:pPr>
            <a:r>
              <a:rPr sz="2600" b="1" spc="-20" dirty="0">
                <a:latin typeface="Courier"/>
                <a:cs typeface="Courier"/>
              </a:rPr>
              <a:t>[^xy]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matches 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except	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 applies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 definition,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^0-9]</a:t>
            </a:r>
            <a:r>
              <a:rPr sz="2600" b="1" spc="-77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gits.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20" dirty="0">
                <a:latin typeface="Courier"/>
                <a:cs typeface="Courier"/>
              </a:rPr>
              <a:t>]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90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20552</TotalTime>
  <Words>3799</Words>
  <Application>Microsoft Macintosh PowerPoint</Application>
  <PresentationFormat>Custom</PresentationFormat>
  <Paragraphs>572</Paragraphs>
  <Slides>48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 536</vt:lpstr>
      <vt:lpstr>PowerPoint Presentation</vt:lpstr>
      <vt:lpstr>Regular Expression Rules</vt:lpstr>
      <vt:lpstr>PowerPoint Presentation</vt:lpstr>
      <vt:lpstr>Regular Expressions in JLex</vt:lpstr>
      <vt:lpstr>PowerPoint Presentation</vt:lpstr>
      <vt:lpstr>Character Classes</vt:lpstr>
      <vt:lpstr>PowerPoint Presentation</vt:lpstr>
      <vt:lpstr>PowerPoint Presentation</vt:lpstr>
      <vt:lpstr>PowerPoint Presentation</vt:lpstr>
      <vt:lpstr>Regular Operators in JLex</vt:lpstr>
      <vt:lpstr>PowerPoint Presentation</vt:lpstr>
      <vt:lpstr>PowerPoint Presentation</vt:lpstr>
      <vt:lpstr>PowerPoint Presentation</vt:lpstr>
      <vt:lpstr>Overlapping Definitions</vt:lpstr>
      <vt:lpstr>PowerPoint Presentation</vt:lpstr>
      <vt:lpstr>PowerPoint Presentation</vt:lpstr>
      <vt:lpstr>PowerPoint Presentation</vt:lpstr>
      <vt:lpstr>PowerPoint Presentation</vt:lpstr>
      <vt:lpstr>Potential Problems in Using JLex</vt:lpstr>
      <vt:lpstr>PowerPoint Presentation</vt:lpstr>
      <vt:lpstr>JLex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Scanner Issues</vt:lpstr>
      <vt:lpstr>Identifiers vs. Reserved Words</vt:lpstr>
      <vt:lpstr>PowerPoint Presentation</vt:lpstr>
      <vt:lpstr>PowerPoint Presentation</vt:lpstr>
      <vt:lpstr>Converting Token Values</vt:lpstr>
      <vt:lpstr>PowerPoint Presentation</vt:lpstr>
      <vt:lpstr>PowerPoint Presentation</vt:lpstr>
      <vt:lpstr>Scanner Termination</vt:lpstr>
      <vt:lpstr>Most parsers require an end of file token.</vt:lpstr>
      <vt:lpstr>Multi Character Lookahead</vt:lpstr>
      <vt:lpstr>PowerPoint Presentation</vt:lpstr>
      <vt:lpstr>PowerPoint Presentation</vt:lpstr>
      <vt:lpstr>Performance Considerations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26</cp:revision>
  <cp:lastPrinted>2016-01-22T19:16:17Z</cp:lastPrinted>
  <dcterms:created xsi:type="dcterms:W3CDTF">2016-01-21T13:56:32Z</dcterms:created>
  <dcterms:modified xsi:type="dcterms:W3CDTF">2018-09-27T18:56:11Z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