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3" r:id="rId2"/>
    <p:sldId id="492" r:id="rId3"/>
    <p:sldId id="493" r:id="rId4"/>
    <p:sldId id="494" r:id="rId5"/>
    <p:sldId id="495" r:id="rId6"/>
    <p:sldId id="496" r:id="rId7"/>
    <p:sldId id="497" r:id="rId8"/>
    <p:sldId id="498" r:id="rId9"/>
    <p:sldId id="499" r:id="rId10"/>
    <p:sldId id="500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508" r:id="rId19"/>
    <p:sldId id="509" r:id="rId20"/>
    <p:sldId id="510" r:id="rId21"/>
    <p:sldId id="511" r:id="rId22"/>
    <p:sldId id="512" r:id="rId23"/>
    <p:sldId id="513" r:id="rId24"/>
    <p:sldId id="514" r:id="rId25"/>
    <p:sldId id="515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3" r:id="rId34"/>
    <p:sldId id="524" r:id="rId35"/>
    <p:sldId id="525" r:id="rId36"/>
    <p:sldId id="526" r:id="rId37"/>
    <p:sldId id="527" r:id="rId38"/>
    <p:sldId id="528" r:id="rId39"/>
    <p:sldId id="529" r:id="rId40"/>
    <p:sldId id="530" r:id="rId41"/>
    <p:sldId id="531" r:id="rId42"/>
    <p:sldId id="532" r:id="rId43"/>
    <p:sldId id="533" r:id="rId44"/>
    <p:sldId id="534" r:id="rId45"/>
    <p:sldId id="535" r:id="rId46"/>
    <p:sldId id="536" r:id="rId47"/>
    <p:sldId id="537" r:id="rId48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40" y="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7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2/21/16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</a:t>
            </a: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511165" cy="773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token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clearly</a:t>
            </a:r>
            <a:r>
              <a:rPr sz="2600" spc="-10" dirty="0">
                <a:latin typeface="Lucida Sans"/>
                <a:cs typeface="Lucida Sans"/>
              </a:rPr>
              <a:t> won’t </a:t>
            </a:r>
            <a:r>
              <a:rPr sz="2600" spc="-15" dirty="0">
                <a:latin typeface="Lucida Sans"/>
                <a:cs typeface="Lucida Sans"/>
              </a:rPr>
              <a:t>work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fa</a:t>
            </a:r>
            <a:r>
              <a:rPr sz="2600" spc="-15" dirty="0">
                <a:latin typeface="Lucida Sans"/>
                <a:cs typeface="Lucida Sans"/>
              </a:rPr>
              <a:t>ster.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But what is 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 marR="92075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what’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hin</a:t>
            </a:r>
            <a:r>
              <a:rPr sz="2600" spc="-15" dirty="0">
                <a:latin typeface="Lucida Sans"/>
                <a:cs typeface="Lucida Sans"/>
              </a:rPr>
              <a:t>g!),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follow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ducti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3500"/>
              </a:lnSpc>
              <a:spcBef>
                <a:spcPts val="150"/>
              </a:spcBef>
              <a:tabLst>
                <a:tab pos="4029710" algn="l"/>
              </a:tabLst>
            </a:pPr>
            <a:r>
              <a:rPr sz="2600" spc="-25" dirty="0">
                <a:latin typeface="Lucida Sans"/>
                <a:cs typeface="Lucida Sans"/>
              </a:rPr>
              <a:t>Tha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definition)</a:t>
            </a:r>
            <a:endParaRPr sz="2600" dirty="0">
              <a:latin typeface="Lucida Sans"/>
              <a:cs typeface="Lucida Sans"/>
            </a:endParaRPr>
          </a:p>
          <a:p>
            <a:pPr marL="12700" marR="43180">
              <a:lnSpc>
                <a:spcPct val="127299"/>
              </a:lnSpc>
              <a:spcBef>
                <a:spcPts val="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Follow(Label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}</a:t>
            </a:r>
            <a:endParaRPr sz="2600" dirty="0">
              <a:latin typeface="Lucida Sans"/>
              <a:cs typeface="Lucida Sans"/>
            </a:endParaRPr>
          </a:p>
          <a:p>
            <a:pPr marL="12700" marR="25400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abel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89" y="965218"/>
            <a:ext cx="5412740" cy="7915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Now </a:t>
            </a: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 dirty="0">
              <a:latin typeface="Lucida Sans"/>
              <a:cs typeface="Lucida Sans"/>
            </a:endParaRPr>
          </a:p>
          <a:p>
            <a:pPr marL="127000">
              <a:lnSpc>
                <a:spcPct val="100000"/>
              </a:lnSpc>
              <a:spcBef>
                <a:spcPts val="384"/>
              </a:spcBef>
            </a:pP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30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315" dirty="0">
                <a:latin typeface="Arial"/>
                <a:cs typeface="Arial"/>
              </a:rPr>
              <a:t>i</a:t>
            </a:r>
            <a:r>
              <a:rPr sz="2600" spc="210" dirty="0">
                <a:latin typeface="Arial"/>
                <a:cs typeface="Arial"/>
              </a:rPr>
              <a:t>n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265" dirty="0">
                <a:latin typeface="Arial"/>
                <a:cs typeface="Arial"/>
              </a:rPr>
              <a:t>l</a:t>
            </a:r>
            <a:r>
              <a:rPr sz="2600" spc="270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)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137795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7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0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1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</a:t>
            </a:r>
            <a:endParaRPr sz="2600" dirty="0">
              <a:latin typeface="Lucida Sans"/>
              <a:cs typeface="Lucida Sans"/>
            </a:endParaRPr>
          </a:p>
          <a:p>
            <a:pPr marL="23495" indent="92075">
              <a:lnSpc>
                <a:spcPts val="2910"/>
              </a:lnSpc>
              <a:tabLst>
                <a:tab pos="23977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  <a:tabLst>
                <a:tab pos="2767965" algn="l"/>
              </a:tabLst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2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2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Lucida Sans"/>
                <a:cs typeface="Lucida Sans"/>
              </a:rPr>
              <a:t>“</a:t>
            </a:r>
            <a:r>
              <a:rPr sz="2600" spc="70" dirty="0">
                <a:latin typeface="Arial"/>
                <a:cs typeface="Arial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-455" dirty="0">
                <a:latin typeface="Lucida Sans"/>
                <a:cs typeface="Lucida Sans"/>
              </a:rPr>
              <a:t> </a:t>
            </a:r>
            <a:r>
              <a:rPr sz="2600" spc="-95" dirty="0">
                <a:latin typeface="Arial"/>
                <a:cs typeface="Arial"/>
              </a:rPr>
              <a:t>=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b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c</a:t>
            </a:r>
            <a:r>
              <a:rPr sz="2600" i="1" spc="-30" dirty="0">
                <a:latin typeface="Lucida Sans"/>
                <a:cs typeface="Lucida Sans"/>
              </a:rPr>
              <a:t>k</a:t>
            </a:r>
            <a:r>
              <a:rPr sz="2600" i="1" spc="-15" dirty="0">
                <a:latin typeface="Lucida Sans"/>
                <a:cs typeface="Lucida Sans"/>
              </a:rPr>
              <a:t>u</a:t>
            </a:r>
            <a:r>
              <a:rPr sz="2600" i="1" spc="-20" dirty="0">
                <a:latin typeface="Lucida Sans"/>
                <a:cs typeface="Lucida Sans"/>
              </a:rPr>
              <a:t>p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5" dirty="0">
                <a:latin typeface="Arial"/>
                <a:cs typeface="Arial"/>
              </a:rPr>
              <a:t>m</a:t>
            </a:r>
            <a:r>
              <a:rPr sz="2600" spc="22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cts</a:t>
            </a:r>
            <a:endParaRPr sz="2600" dirty="0">
              <a:latin typeface="Lucida Sans"/>
              <a:cs typeface="Lucida Sans"/>
            </a:endParaRPr>
          </a:p>
          <a:p>
            <a:pPr marL="12700" indent="103505">
              <a:lnSpc>
                <a:spcPts val="2910"/>
              </a:lnSpc>
              <a:tabLst>
                <a:tab pos="2409825" algn="l"/>
                <a:tab pos="2887345" algn="l"/>
                <a:tab pos="40233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Again,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60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2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production.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had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misprediction, 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before.</a:t>
            </a:r>
            <a:endParaRPr sz="2600" dirty="0">
              <a:latin typeface="Lucida Sans"/>
              <a:cs typeface="Lucida Sans"/>
            </a:endParaRPr>
          </a:p>
          <a:p>
            <a:pPr marL="12700" marR="10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328920" cy="272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remove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(n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300" dirty="0">
                <a:latin typeface="Arial"/>
                <a:cs typeface="Arial"/>
              </a:rPr>
              <a:t>i</a:t>
            </a:r>
            <a:r>
              <a:rPr sz="2600" spc="220" dirty="0">
                <a:latin typeface="Arial"/>
                <a:cs typeface="Arial"/>
              </a:rPr>
              <a:t>n</a:t>
            </a:r>
            <a:r>
              <a:rPr sz="2600" spc="310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l</a:t>
            </a:r>
            <a:r>
              <a:rPr sz="2600" spc="265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ur productions).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 dirty="0">
              <a:latin typeface="Lucida Sans"/>
              <a:cs typeface="Lucida Sans"/>
            </a:endParaRPr>
          </a:p>
          <a:p>
            <a:pPr marL="12700" marR="1219835">
              <a:lnSpc>
                <a:spcPct val="111900"/>
              </a:lnSpc>
              <a:spcBef>
                <a:spcPts val="10"/>
              </a:spcBef>
              <a:tabLst>
                <a:tab pos="2220595" algn="l"/>
                <a:tab pos="2292985" algn="l"/>
                <a:tab pos="2696845" algn="l"/>
                <a:tab pos="3073400" algn="l"/>
                <a:tab pos="399097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 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8833" y="3772500"/>
            <a:ext cx="11303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969" y="3775983"/>
            <a:ext cx="296799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>
              <a:lnSpc>
                <a:spcPct val="112100"/>
              </a:lnSpc>
              <a:tabLst>
                <a:tab pos="489584" algn="l"/>
                <a:tab pos="894080" algn="l"/>
                <a:tab pos="1186180" algn="l"/>
                <a:tab pos="1626235" algn="l"/>
                <a:tab pos="2251710" algn="l"/>
                <a:tab pos="2545080" algn="l"/>
                <a:tab pos="2845435" algn="l"/>
              </a:tabLst>
            </a:pPr>
            <a:r>
              <a:rPr sz="2600" b="1" spc="-10" dirty="0">
                <a:latin typeface="Arial"/>
                <a:cs typeface="Arial"/>
              </a:rPr>
              <a:t>if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read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I</a:t>
            </a:r>
            <a:r>
              <a:rPr sz="2600" b="1" spc="-10" dirty="0">
                <a:latin typeface="Arial"/>
                <a:cs typeface="Arial"/>
              </a:rPr>
              <a:t>dLi</a:t>
            </a:r>
            <a:r>
              <a:rPr sz="2600" b="1" spc="-15" dirty="0">
                <a:latin typeface="Arial"/>
                <a:cs typeface="Arial"/>
              </a:rPr>
              <a:t>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5106106"/>
            <a:ext cx="5184140" cy="377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3000"/>
              </a:lnSpc>
              <a:spcBef>
                <a:spcPts val="810"/>
              </a:spcBef>
            </a:pPr>
            <a:r>
              <a:rPr sz="2800" spc="-20" dirty="0">
                <a:latin typeface="Lucida Sans"/>
                <a:cs typeface="Lucida Sans"/>
              </a:rPr>
              <a:t>Now</a:t>
            </a:r>
            <a:r>
              <a:rPr sz="2800" spc="9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predicts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Basic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25" dirty="0">
                <a:latin typeface="Arial"/>
                <a:cs typeface="Arial"/>
              </a:rPr>
              <a:t>tm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114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productions.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rewrite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productions into</a:t>
            </a:r>
            <a:endParaRPr sz="2800" dirty="0">
              <a:latin typeface="Lucida Sans"/>
              <a:cs typeface="Lucida Sans"/>
            </a:endParaRPr>
          </a:p>
          <a:p>
            <a:pPr marL="12700" marR="833755">
              <a:lnSpc>
                <a:spcPct val="111900"/>
              </a:lnSpc>
              <a:spcBef>
                <a:spcPts val="100"/>
              </a:spcBef>
              <a:tabLst>
                <a:tab pos="2220595" algn="l"/>
                <a:tab pos="2533650" algn="l"/>
                <a:tab pos="2696845" algn="l"/>
                <a:tab pos="3449954" algn="l"/>
              </a:tabLst>
            </a:pP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2092325" algn="l"/>
                <a:tab pos="322961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0" dirty="0">
                <a:latin typeface="Arial"/>
                <a:cs typeface="Arial"/>
              </a:rPr>
              <a:t>( </a:t>
            </a:r>
            <a:r>
              <a:rPr sz="2600" b="1" spc="-15" dirty="0">
                <a:latin typeface="Arial"/>
                <a:cs typeface="Arial"/>
              </a:rPr>
              <a:t>Args	</a:t>
            </a:r>
            <a:r>
              <a:rPr sz="2600" b="1" spc="-10" dirty="0">
                <a:latin typeface="Arial"/>
                <a:cs typeface="Arial"/>
              </a:rPr>
              <a:t>) ;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predicts.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998733"/>
            <a:ext cx="5426710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state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prediction never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fails!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0704" y="2527668"/>
          <a:ext cx="6041136" cy="4138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0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4364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7850" algn="l"/>
                          <a:tab pos="2285365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mtSu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 then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  <a:tab pos="2517775" algn="l"/>
                          <a:tab pos="2743200" algn="l"/>
                          <a:tab pos="3560445" algn="l"/>
                          <a:tab pos="3786504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	(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dList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8130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( 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2288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=	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=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7310" algn="l"/>
                          <a:tab pos="201358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it	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667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λ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id,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467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ict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disjoint.</a:t>
            </a:r>
            <a:endParaRPr sz="2600" dirty="0">
              <a:latin typeface="Lucida Sans"/>
              <a:cs typeface="Lucida Sans"/>
            </a:endParaRPr>
          </a:p>
          <a:p>
            <a:pPr marL="12700" marR="6819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unique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 error).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parsing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fast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absolutely accurate!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00200"/>
            <a:ext cx="5473700" cy="556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655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sjo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LL(1</a:t>
            </a:r>
            <a:r>
              <a:rPr sz="2700" i="1" spc="-50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397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ideally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ited 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correctly 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expan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y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backup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10" dirty="0">
                <a:latin typeface="Lucida Sans"/>
                <a:cs typeface="Lucida Sans"/>
              </a:rPr>
              <a:t> needed.</a:t>
            </a:r>
            <a:endParaRPr sz="2600" dirty="0">
              <a:latin typeface="Lucida Sans"/>
              <a:cs typeface="Lucida Sans"/>
            </a:endParaRPr>
          </a:p>
          <a:p>
            <a:pPr marL="12700" marR="316865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 First(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560"/>
              </a:spcBef>
            </a:pPr>
            <a:r>
              <a:rPr sz="2600" spc="-15" dirty="0">
                <a:latin typeface="Lucida Sans"/>
                <a:cs typeface="Lucida Sans"/>
              </a:rPr>
              <a:t>{a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7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2995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1471295" indent="-104139">
              <a:lnSpc>
                <a:spcPct val="124200"/>
              </a:lnSpc>
              <a:tabLst>
                <a:tab pos="54102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62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  <a:p>
            <a:pPr marL="116205">
              <a:lnSpc>
                <a:spcPct val="100000"/>
              </a:lnSpc>
              <a:spcBef>
                <a:spcPts val="6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t(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Follow(A)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2505" y="2263659"/>
            <a:ext cx="6527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6583" y="2263659"/>
            <a:ext cx="199771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7" y="2769620"/>
            <a:ext cx="5354955" cy="471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y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4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m</a:t>
            </a:r>
            <a:endParaRPr sz="3075" baseline="-17615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indent="-635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367284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Y</a:t>
            </a:r>
            <a:r>
              <a:rPr sz="3075" spc="30" baseline="-176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Symbol"/>
                <a:cs typeface="Symbol"/>
              </a:rPr>
              <a:t>φ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600" spc="-15" dirty="0">
                <a:latin typeface="Lucida Sans"/>
                <a:cs typeface="Lucida Sans"/>
              </a:rPr>
              <a:t>then </a:t>
            </a:r>
            <a:r>
              <a:rPr sz="2600" spc="-20" dirty="0">
                <a:latin typeface="Lucida Sans"/>
                <a:cs typeface="Lucida Sans"/>
              </a:rPr>
              <a:t>G 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LL(1) grammars a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 predictions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020326"/>
            <a:ext cx="5012055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 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disjoint</a:t>
            </a:r>
            <a:r>
              <a:rPr sz="2600" spc="-15" dirty="0">
                <a:latin typeface="Lucida Sans"/>
                <a:cs typeface="Lucida Sans"/>
              </a:rPr>
              <a:t>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gramm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1828152"/>
          <a:ext cx="5745480" cy="388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978"/>
                <a:gridCol w="2873502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7795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	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b,d,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9954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	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{b,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04140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5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3982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 a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ec</a:t>
            </a:r>
            <a:r>
              <a:rPr spc="-5" dirty="0">
                <a:solidFill>
                  <a:srgbClr val="FF0000"/>
                </a:solidFill>
              </a:rPr>
              <a:t>u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9" y="1677434"/>
            <a:ext cx="5433695" cy="6549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ear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implementation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(LL(</a:t>
            </a:r>
            <a:r>
              <a:rPr sz="2600" spc="-30" dirty="0">
                <a:latin typeface="Lucida Sans"/>
                <a:cs typeface="Lucida Sans"/>
              </a:rPr>
              <a:t>1</a:t>
            </a:r>
            <a:r>
              <a:rPr sz="2600" spc="-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2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was</a:t>
            </a:r>
            <a:r>
              <a:rPr sz="2600" spc="-229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recursive descent.</a:t>
            </a:r>
            <a:endParaRPr sz="2600" i="1" dirty="0">
              <a:latin typeface="Lucida Sans"/>
              <a:cs typeface="Lucida Sans"/>
            </a:endParaRPr>
          </a:p>
          <a:p>
            <a:pPr marL="12700" marR="1905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organized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parsing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700" i="1" spc="-60" dirty="0">
                <a:latin typeface="Lucida Sans"/>
                <a:cs typeface="Lucida Sans"/>
              </a:rPr>
              <a:t>procedure</a:t>
            </a:r>
            <a:r>
              <a:rPr sz="2700" i="1" spc="-3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arsing procedur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onsible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parsing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 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derivable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terminal.</a:t>
            </a:r>
            <a:endParaRPr sz="2600" dirty="0">
              <a:latin typeface="Lucida Sans"/>
              <a:cs typeface="Lucida Sans"/>
            </a:endParaRPr>
          </a:p>
          <a:p>
            <a:pPr marL="12700" marR="95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 A,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called,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call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symbol’s parsi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procedure,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</a:t>
            </a:r>
            <a:r>
              <a:rPr sz="2600" spc="-20" dirty="0">
                <a:latin typeface="Lucida Sans"/>
                <a:cs typeface="Lucida Sans"/>
              </a:rPr>
              <a:t>ld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 sym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5" y="965218"/>
            <a:ext cx="5253990" cy="2069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</a:t>
            </a:r>
            <a:r>
              <a:rPr sz="2600" spc="-20" dirty="0">
                <a:latin typeface="Lucida Sans"/>
                <a:cs typeface="Lucida Sans"/>
              </a:rPr>
              <a:t>led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 descent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recursive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descended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input’s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(as</a:t>
            </a:r>
            <a:r>
              <a:rPr sz="2600" spc="-10" dirty="0">
                <a:latin typeface="Lucida Sans"/>
                <a:cs typeface="Lucida Sans"/>
              </a:rPr>
              <a:t> top-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ways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op-Dow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1677434"/>
            <a:ext cx="5432425" cy="4989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rudimentary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terminal,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definition.</a:t>
            </a:r>
            <a:endParaRPr sz="2600" dirty="0">
              <a:latin typeface="Lucida Sans"/>
              <a:cs typeface="Lucida Sans"/>
            </a:endParaRPr>
          </a:p>
          <a:p>
            <a:pPr marL="12700" marR="14732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expansi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backup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choice.</a:t>
            </a:r>
            <a:endParaRPr sz="2600" dirty="0">
              <a:latin typeface="Lucida Sans"/>
              <a:cs typeface="Lucida Sans"/>
            </a:endParaRPr>
          </a:p>
          <a:p>
            <a:pPr marL="12700" marR="2095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possible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5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800" dirty="0">
                <a:solidFill>
                  <a:srgbClr val="FF0000"/>
                </a:solidFill>
              </a:rPr>
              <a:t>Building</a:t>
            </a:r>
            <a:r>
              <a:rPr sz="2800" spc="-5" dirty="0">
                <a:solidFill>
                  <a:srgbClr val="FF0000"/>
                </a:solidFill>
              </a:rPr>
              <a:t> </a:t>
            </a:r>
            <a:r>
              <a:rPr sz="2800" dirty="0">
                <a:solidFill>
                  <a:srgbClr val="FF0000"/>
                </a:solidFill>
              </a:rPr>
              <a:t>A</a:t>
            </a:r>
            <a:r>
              <a:rPr sz="2800" spc="-5" dirty="0">
                <a:solidFill>
                  <a:srgbClr val="FF0000"/>
                </a:solidFill>
              </a:rPr>
              <a:t> Recursiv</a:t>
            </a:r>
            <a:r>
              <a:rPr sz="2800" dirty="0">
                <a:solidFill>
                  <a:srgbClr val="FF0000"/>
                </a:solidFill>
              </a:rPr>
              <a:t>e</a:t>
            </a:r>
            <a:r>
              <a:rPr sz="2800" spc="10" dirty="0">
                <a:solidFill>
                  <a:srgbClr val="FF0000"/>
                </a:solidFill>
              </a:rPr>
              <a:t> </a:t>
            </a:r>
            <a:r>
              <a:rPr sz="2800" spc="-5" dirty="0">
                <a:solidFill>
                  <a:srgbClr val="FF0000"/>
                </a:solidFill>
              </a:rPr>
              <a:t>Descent </a:t>
            </a:r>
            <a:r>
              <a:rPr sz="2800" spc="-25" dirty="0">
                <a:solidFill>
                  <a:srgbClr val="FF0000"/>
                </a:solidFill>
              </a:rPr>
              <a:t>Parser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9756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99695">
              <a:lnSpc>
                <a:spcPts val="2700"/>
              </a:lnSpc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0" dirty="0"/>
              <a:t>start 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procedure</a:t>
            </a:r>
            <a:r>
              <a:rPr spc="20" dirty="0"/>
              <a:t> </a:t>
            </a:r>
            <a:r>
              <a:rPr b="1" spc="-20" dirty="0">
                <a:latin typeface="Courier"/>
                <a:cs typeface="Courier"/>
              </a:rPr>
              <a:t>Matc</a:t>
            </a:r>
            <a:r>
              <a:rPr b="1" spc="-15" dirty="0">
                <a:latin typeface="Courier"/>
                <a:cs typeface="Courier"/>
              </a:rPr>
              <a:t>h</a:t>
            </a:r>
            <a:r>
              <a:rPr spc="-15" dirty="0"/>
              <a:t>, that</a:t>
            </a:r>
            <a:r>
              <a:rPr spc="-5" dirty="0"/>
              <a:t> </a:t>
            </a:r>
            <a:r>
              <a:rPr spc="-15" dirty="0"/>
              <a:t>matches the</a:t>
            </a:r>
            <a:r>
              <a:rPr spc="-5" dirty="0"/>
              <a:t> </a:t>
            </a:r>
            <a:r>
              <a:rPr spc="-15" dirty="0"/>
              <a:t>current</a:t>
            </a:r>
            <a:r>
              <a:rPr spc="5" dirty="0"/>
              <a:t> </a:t>
            </a:r>
            <a:r>
              <a:rPr spc="-15" dirty="0"/>
              <a:t>input token</a:t>
            </a:r>
            <a:r>
              <a:rPr dirty="0"/>
              <a:t> </a:t>
            </a:r>
            <a:r>
              <a:rPr spc="-15" dirty="0"/>
              <a:t>against</a:t>
            </a:r>
            <a:r>
              <a:rPr spc="10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predicted</a:t>
            </a:r>
            <a:r>
              <a:rPr spc="15" dirty="0"/>
              <a:t> </a:t>
            </a:r>
            <a:r>
              <a:rPr spc="-15" dirty="0"/>
              <a:t>token:</a:t>
            </a:r>
          </a:p>
          <a:p>
            <a:pPr marL="687070" marR="1748155" indent="-304800">
              <a:lnSpc>
                <a:spcPct val="112500"/>
              </a:lnSpc>
              <a:spcBef>
                <a:spcPts val="50"/>
              </a:spcBef>
            </a:pPr>
            <a:r>
              <a:rPr sz="2000" b="1" spc="-15" dirty="0">
                <a:latin typeface="Courier"/>
                <a:cs typeface="Courier"/>
              </a:rPr>
              <a:t>void </a:t>
            </a:r>
            <a:r>
              <a:rPr sz="2000" b="1" spc="-25" dirty="0">
                <a:latin typeface="Courier"/>
                <a:cs typeface="Courier"/>
              </a:rPr>
              <a:t>M</a:t>
            </a:r>
            <a:r>
              <a:rPr sz="2000" b="1" spc="-15" dirty="0">
                <a:latin typeface="Courier"/>
                <a:cs typeface="Courier"/>
              </a:rPr>
              <a:t>atch(Terminal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a)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 if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 smtClean="0">
                <a:latin typeface="Courier"/>
                <a:cs typeface="Courier"/>
              </a:rPr>
              <a:t>a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 </a:t>
            </a:r>
            <a:r>
              <a:rPr sz="2000" b="1" spc="-15" dirty="0" smtClean="0">
                <a:latin typeface="Courier"/>
                <a:cs typeface="Courier"/>
              </a:rPr>
              <a:t>==</a:t>
            </a:r>
            <a:r>
              <a:rPr lang="en-US" sz="2000" b="1" spc="-15" dirty="0" smtClean="0">
                <a:latin typeface="Courier"/>
                <a:cs typeface="Courier"/>
              </a:rPr>
              <a:t>	</a:t>
            </a:r>
            <a:r>
              <a:rPr sz="2000" b="1" spc="-15" dirty="0" smtClean="0">
                <a:latin typeface="Courier"/>
                <a:cs typeface="Courier"/>
              </a:rPr>
              <a:t>currentToken</a:t>
            </a:r>
            <a:r>
              <a:rPr sz="2000" b="1" spc="-15" dirty="0">
                <a:latin typeface="Courier"/>
                <a:cs typeface="Courier"/>
              </a:rPr>
              <a:t>)</a:t>
            </a:r>
            <a:endParaRPr sz="2000" dirty="0">
              <a:latin typeface="Courier"/>
              <a:cs typeface="Courier"/>
            </a:endParaRPr>
          </a:p>
          <a:p>
            <a:pPr marL="687070" marR="836294" indent="457200">
              <a:lnSpc>
                <a:spcPts val="2100"/>
              </a:lnSpc>
              <a:spcBef>
                <a:spcPts val="620"/>
              </a:spcBef>
            </a:pPr>
            <a:r>
              <a:rPr sz="2000" b="1" spc="-25" dirty="0">
                <a:latin typeface="Courier"/>
                <a:cs typeface="Courier"/>
              </a:rPr>
              <a:t>c</a:t>
            </a:r>
            <a:r>
              <a:rPr sz="2000" b="1" spc="-15" dirty="0">
                <a:latin typeface="Courier"/>
                <a:cs typeface="Courier"/>
              </a:rPr>
              <a:t>urrentToken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Scann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r(); else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SyntaxErrror();}</a:t>
            </a:r>
            <a:endParaRPr sz="2000" dirty="0">
              <a:latin typeface="Courier"/>
              <a:cs typeface="Courier"/>
            </a:endParaRPr>
          </a:p>
          <a:p>
            <a:pPr marL="382270" marR="5080">
              <a:lnSpc>
                <a:spcPts val="2700"/>
              </a:lnSpc>
              <a:spcBef>
                <a:spcPts val="720"/>
              </a:spcBef>
            </a:pPr>
            <a:r>
              <a:rPr spc="-20" dirty="0"/>
              <a:t>To</a:t>
            </a:r>
            <a:r>
              <a:rPr spc="-135" dirty="0"/>
              <a:t> </a:t>
            </a:r>
            <a:r>
              <a:rPr spc="-15" dirty="0"/>
              <a:t>build</a:t>
            </a:r>
            <a:r>
              <a:rPr spc="-130" dirty="0"/>
              <a:t> </a:t>
            </a:r>
            <a:r>
              <a:rPr spc="-15" dirty="0"/>
              <a:t>a</a:t>
            </a:r>
            <a:r>
              <a:rPr spc="-135" dirty="0"/>
              <a:t> </a:t>
            </a:r>
            <a:r>
              <a:rPr spc="-15" dirty="0"/>
              <a:t>parsi</a:t>
            </a:r>
            <a:r>
              <a:rPr spc="-5" dirty="0"/>
              <a:t>n</a:t>
            </a:r>
            <a:r>
              <a:rPr spc="-20" dirty="0"/>
              <a:t>g</a:t>
            </a:r>
            <a:r>
              <a:rPr spc="-130" dirty="0"/>
              <a:t> </a:t>
            </a:r>
            <a:r>
              <a:rPr spc="-15" dirty="0"/>
              <a:t>procedure</a:t>
            </a:r>
            <a:r>
              <a:rPr spc="-120" dirty="0"/>
              <a:t> </a:t>
            </a:r>
            <a:r>
              <a:rPr spc="-10" dirty="0"/>
              <a:t>fo</a:t>
            </a:r>
            <a:r>
              <a:rPr spc="-15" dirty="0"/>
              <a:t>r</a:t>
            </a:r>
            <a:r>
              <a:rPr spc="-135" dirty="0"/>
              <a:t> </a:t>
            </a:r>
            <a:r>
              <a:rPr spc="-15" dirty="0"/>
              <a:t>a non-</a:t>
            </a:r>
            <a:r>
              <a:rPr spc="-165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</a:t>
            </a:r>
            <a:r>
              <a:rPr spc="-5" dirty="0"/>
              <a:t> </a:t>
            </a:r>
            <a:r>
              <a:rPr spc="-15" dirty="0"/>
              <a:t>A,</a:t>
            </a:r>
            <a:r>
              <a:rPr spc="10" dirty="0"/>
              <a:t> </a:t>
            </a:r>
            <a:r>
              <a:rPr spc="-15" dirty="0"/>
              <a:t>we</a:t>
            </a:r>
            <a:r>
              <a:rPr dirty="0"/>
              <a:t> </a:t>
            </a:r>
            <a:r>
              <a:rPr spc="-15" dirty="0"/>
              <a:t>look</a:t>
            </a:r>
            <a:r>
              <a:rPr dirty="0"/>
              <a:t> </a:t>
            </a:r>
            <a:r>
              <a:rPr spc="-15" dirty="0"/>
              <a:t>at</a:t>
            </a:r>
            <a:r>
              <a:rPr dirty="0"/>
              <a:t> </a:t>
            </a:r>
            <a:r>
              <a:rPr spc="-10" dirty="0"/>
              <a:t>all</a:t>
            </a:r>
            <a:r>
              <a:rPr spc="-15" dirty="0"/>
              <a:t> productions</a:t>
            </a:r>
            <a:r>
              <a:rPr spc="15" dirty="0"/>
              <a:t>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20" dirty="0"/>
              <a:t>A</a:t>
            </a:r>
            <a:r>
              <a:rPr spc="-5" dirty="0"/>
              <a:t> </a:t>
            </a:r>
            <a:r>
              <a:rPr spc="-20" dirty="0"/>
              <a:t>on</a:t>
            </a:r>
            <a:r>
              <a:rPr spc="-5" dirty="0"/>
              <a:t> </a:t>
            </a:r>
            <a:r>
              <a:rPr spc="-15" dirty="0"/>
              <a:t>the lefthand</a:t>
            </a:r>
            <a:r>
              <a:rPr spc="10" dirty="0"/>
              <a:t> </a:t>
            </a:r>
            <a:r>
              <a:rPr spc="-15" dirty="0"/>
              <a:t>side:</a:t>
            </a:r>
          </a:p>
          <a:p>
            <a:pPr marL="485775">
              <a:lnSpc>
                <a:spcPct val="100000"/>
              </a:lnSpc>
              <a:spcBef>
                <a:spcPts val="365"/>
              </a:spcBef>
            </a:pPr>
            <a:r>
              <a:rPr spc="-20" dirty="0"/>
              <a:t>A</a:t>
            </a:r>
            <a:r>
              <a:rPr spc="5" dirty="0"/>
              <a:t> </a:t>
            </a:r>
            <a:r>
              <a:rPr spc="-30" dirty="0">
                <a:latin typeface="Symbol"/>
                <a:cs typeface="Symbol"/>
              </a:rPr>
              <a:t>→</a:t>
            </a:r>
            <a:r>
              <a:rPr spc="5" dirty="0">
                <a:latin typeface="Symbol"/>
                <a:cs typeface="Symbol"/>
              </a:rPr>
              <a:t> </a:t>
            </a:r>
            <a:r>
              <a:rPr spc="-15" dirty="0"/>
              <a:t>X</a:t>
            </a:r>
            <a:r>
              <a:rPr sz="3075" spc="7" baseline="-17615" dirty="0"/>
              <a:t>1</a:t>
            </a:r>
            <a:r>
              <a:rPr sz="2600" spc="-15" dirty="0"/>
              <a:t>...</a:t>
            </a:r>
            <a:r>
              <a:rPr sz="2600" spc="-5" dirty="0"/>
              <a:t>X</a:t>
            </a:r>
            <a:r>
              <a:rPr sz="3075" spc="15" baseline="-17615" dirty="0"/>
              <a:t>n</a:t>
            </a:r>
            <a:r>
              <a:rPr sz="3075" spc="254" baseline="-17615" dirty="0"/>
              <a:t> </a:t>
            </a:r>
            <a:r>
              <a:rPr sz="2600" spc="-10" dirty="0"/>
              <a:t>|</a:t>
            </a:r>
            <a:r>
              <a:rPr sz="2600" spc="280" dirty="0"/>
              <a:t> </a:t>
            </a:r>
            <a:r>
              <a:rPr sz="2600" spc="-20" dirty="0"/>
              <a:t>A</a:t>
            </a:r>
            <a:r>
              <a:rPr sz="2600" dirty="0"/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/>
              <a:t>Y</a:t>
            </a:r>
            <a:r>
              <a:rPr sz="3075" spc="22" baseline="-17615" dirty="0"/>
              <a:t>1</a:t>
            </a:r>
            <a:r>
              <a:rPr sz="2600" spc="-15" dirty="0"/>
              <a:t>...Y</a:t>
            </a:r>
            <a:r>
              <a:rPr sz="3075" spc="22" baseline="-17615" dirty="0"/>
              <a:t>m </a:t>
            </a:r>
            <a:r>
              <a:rPr sz="2600" spc="-10" dirty="0"/>
              <a:t>|</a:t>
            </a:r>
            <a:r>
              <a:rPr sz="2600" spc="290" dirty="0"/>
              <a:t> </a:t>
            </a:r>
            <a:r>
              <a:rPr sz="2600" spc="-10" dirty="0"/>
              <a:t>...</a:t>
            </a:r>
            <a:endParaRPr sz="2600" dirty="0">
              <a:latin typeface="Symbol"/>
              <a:cs typeface="Symbol"/>
            </a:endParaRPr>
          </a:p>
          <a:p>
            <a:pPr marL="382270" marR="109220">
              <a:lnSpc>
                <a:spcPts val="2700"/>
              </a:lnSpc>
              <a:spcBef>
                <a:spcPts val="1300"/>
              </a:spcBef>
            </a:pPr>
            <a:r>
              <a:rPr spc="-20" dirty="0"/>
              <a:t>We </a:t>
            </a:r>
            <a:r>
              <a:rPr spc="-10" dirty="0"/>
              <a:t>us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spc="5" dirty="0"/>
              <a:t> </a:t>
            </a:r>
            <a:r>
              <a:rPr spc="-15" dirty="0"/>
              <a:t>sets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decide which</a:t>
            </a:r>
            <a:r>
              <a:rPr spc="-5" dirty="0"/>
              <a:t> </a:t>
            </a:r>
            <a:r>
              <a:rPr spc="-15" dirty="0"/>
              <a:t>producti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1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matc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(LL(1)</a:t>
            </a:r>
            <a:r>
              <a:rPr spc="-10" dirty="0"/>
              <a:t> </a:t>
            </a:r>
            <a:r>
              <a:rPr spc="-15" dirty="0"/>
              <a:t>grammars</a:t>
            </a:r>
            <a:r>
              <a:rPr spc="-10" dirty="0"/>
              <a:t> </a:t>
            </a:r>
            <a:r>
              <a:rPr spc="-15" dirty="0"/>
              <a:t>always</a:t>
            </a:r>
            <a:r>
              <a:rPr spc="5" dirty="0"/>
              <a:t> </a:t>
            </a:r>
            <a:r>
              <a:rPr spc="-15" dirty="0"/>
              <a:t>h</a:t>
            </a:r>
            <a:r>
              <a:rPr spc="-20" dirty="0"/>
              <a:t>a</a:t>
            </a:r>
            <a:r>
              <a:rPr spc="-10" dirty="0"/>
              <a:t>v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d</a:t>
            </a:r>
            <a:r>
              <a:rPr spc="-20" dirty="0"/>
              <a:t>i</a:t>
            </a:r>
            <a:r>
              <a:rPr spc="-10" dirty="0"/>
              <a:t>s</a:t>
            </a:r>
            <a:r>
              <a:rPr spc="-20" dirty="0"/>
              <a:t>j</a:t>
            </a:r>
            <a:r>
              <a:rPr spc="-10" dirty="0"/>
              <a:t>oint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dirty="0"/>
              <a:t> </a:t>
            </a:r>
            <a:r>
              <a:rPr spc="-15" dirty="0"/>
              <a:t>sets).</a:t>
            </a:r>
          </a:p>
          <a:p>
            <a:pPr marL="382270" marR="5080">
              <a:lnSpc>
                <a:spcPts val="2700"/>
              </a:lnSpc>
              <a:spcBef>
                <a:spcPts val="790"/>
              </a:spcBef>
            </a:pPr>
            <a:r>
              <a:rPr spc="-30" dirty="0"/>
              <a:t>W</a:t>
            </a:r>
            <a:r>
              <a:rPr spc="-15" dirty="0"/>
              <a:t>e</a:t>
            </a:r>
            <a:r>
              <a:rPr dirty="0"/>
              <a:t> </a:t>
            </a:r>
            <a:r>
              <a:rPr spc="-20" dirty="0"/>
              <a:t>match</a:t>
            </a:r>
            <a:r>
              <a:rPr spc="-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p</a:t>
            </a:r>
            <a:r>
              <a:rPr spc="-5" dirty="0"/>
              <a:t>r</a:t>
            </a:r>
            <a:r>
              <a:rPr spc="-15" dirty="0"/>
              <a:t>oduction’s righthand</a:t>
            </a:r>
            <a:r>
              <a:rPr spc="-125" dirty="0"/>
              <a:t> </a:t>
            </a:r>
            <a:r>
              <a:rPr spc="-15" dirty="0"/>
              <a:t>side</a:t>
            </a:r>
            <a:r>
              <a:rPr spc="-140" dirty="0"/>
              <a:t> </a:t>
            </a:r>
            <a:r>
              <a:rPr spc="-15" dirty="0"/>
              <a:t>by</a:t>
            </a:r>
            <a:r>
              <a:rPr spc="-135" dirty="0"/>
              <a:t> </a:t>
            </a:r>
            <a:r>
              <a:rPr spc="-15" dirty="0"/>
              <a:t>calling</a:t>
            </a:r>
            <a:r>
              <a:rPr spc="-125" dirty="0"/>
              <a:t> </a:t>
            </a:r>
            <a:r>
              <a:rPr b="1" spc="-20" dirty="0">
                <a:latin typeface="Courier"/>
                <a:cs typeface="Courier"/>
              </a:rPr>
              <a:t>Match</a:t>
            </a:r>
            <a:r>
              <a:rPr b="1" spc="-875" dirty="0">
                <a:latin typeface="Courier"/>
                <a:cs typeface="Courier"/>
              </a:rPr>
              <a:t> </a:t>
            </a:r>
            <a:r>
              <a:rPr spc="-15" dirty="0"/>
              <a:t>to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0" y="965218"/>
            <a:ext cx="5410835" cy="6728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962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calling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roce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inals.</a:t>
            </a:r>
            <a:endParaRPr sz="2600" dirty="0">
              <a:latin typeface="Lucida Sans"/>
              <a:cs typeface="Lucida Sans"/>
            </a:endParaRPr>
          </a:p>
          <a:p>
            <a:pPr marL="12700" marR="61023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general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for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...Y</a:t>
            </a:r>
            <a:r>
              <a:rPr sz="3075" spc="22" baseline="-17615" dirty="0">
                <a:latin typeface="Lucida Sans"/>
                <a:cs typeface="Lucida Sans"/>
              </a:rPr>
              <a:t>m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ts val="1980"/>
              </a:lnSpc>
              <a:spcBef>
                <a:spcPts val="819"/>
              </a:spcBef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424180" indent="-274955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Predict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X</a:t>
            </a:r>
            <a:r>
              <a:rPr sz="2175" b="1" spc="-37" baseline="-1724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))</a:t>
            </a:r>
            <a:endParaRPr sz="1800" dirty="0">
              <a:latin typeface="Courier"/>
              <a:cs typeface="Courier"/>
            </a:endParaRPr>
          </a:p>
          <a:p>
            <a:pPr marL="424180">
              <a:lnSpc>
                <a:spcPts val="1960"/>
              </a:lnSpc>
            </a:pPr>
            <a:r>
              <a:rPr sz="1800" b="1" spc="-5" dirty="0">
                <a:latin typeface="Courier"/>
                <a:cs typeface="Courier"/>
              </a:rPr>
              <a:t>for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i=1;i&lt;=n;i++)</a:t>
            </a:r>
            <a:endParaRPr sz="1800" dirty="0">
              <a:latin typeface="Courier"/>
              <a:cs typeface="Courier"/>
            </a:endParaRPr>
          </a:p>
          <a:p>
            <a:pPr marL="1247140" marR="1551305" indent="-548640">
              <a:lnSpc>
                <a:spcPts val="1800"/>
              </a:lnSpc>
              <a:spcBef>
                <a:spcPts val="180"/>
              </a:spcBef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(X[i</a:t>
            </a:r>
            <a:r>
              <a:rPr sz="1800" b="1" dirty="0">
                <a:latin typeface="Courier"/>
                <a:cs typeface="Courier"/>
              </a:rPr>
              <a:t>]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terminal) Match(X[i]);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X[i]();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else</a:t>
            </a:r>
            <a:endParaRPr sz="1800" dirty="0">
              <a:latin typeface="Courier"/>
              <a:cs typeface="Courier"/>
            </a:endParaRPr>
          </a:p>
          <a:p>
            <a:pPr marL="424180" marR="67945" indent="-274320">
              <a:lnSpc>
                <a:spcPts val="2140"/>
              </a:lnSpc>
              <a:spcBef>
                <a:spcPts val="219"/>
              </a:spcBef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Predict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15" dirty="0">
                <a:latin typeface="Courier"/>
                <a:cs typeface="Courier"/>
              </a:rPr>
              <a:t>A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Y</a:t>
            </a:r>
            <a:r>
              <a:rPr sz="2100" b="1" baseline="-17857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)) for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i=1;i&lt;=m;i++)</a:t>
            </a:r>
            <a:endParaRPr sz="1800" dirty="0">
              <a:latin typeface="Courier"/>
              <a:cs typeface="Courier"/>
            </a:endParaRPr>
          </a:p>
          <a:p>
            <a:pPr marL="1247140" indent="-548640">
              <a:lnSpc>
                <a:spcPts val="1550"/>
              </a:lnSpc>
              <a:tabLst>
                <a:tab pos="1930400" algn="l"/>
              </a:tabLst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(Y[i</a:t>
            </a:r>
            <a:r>
              <a:rPr sz="1800" b="1" dirty="0">
                <a:latin typeface="Courier"/>
                <a:cs typeface="Courier"/>
              </a:rPr>
              <a:t>]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terminal)</a:t>
            </a:r>
            <a:endParaRPr sz="1800" dirty="0">
              <a:latin typeface="Courier"/>
              <a:cs typeface="Courier"/>
            </a:endParaRPr>
          </a:p>
          <a:p>
            <a:pPr marL="124714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Match(Y[i]);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98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Y[i]();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else</a:t>
            </a:r>
            <a:endParaRPr sz="1800" dirty="0">
              <a:latin typeface="Courier"/>
              <a:cs typeface="Courier"/>
            </a:endParaRPr>
          </a:p>
          <a:p>
            <a:pPr marL="149860" marR="5080" indent="685165">
              <a:lnSpc>
                <a:spcPts val="1800"/>
              </a:lnSpc>
              <a:spcBef>
                <a:spcPts val="180"/>
              </a:spcBef>
              <a:tabLst>
                <a:tab pos="3889375" algn="l"/>
              </a:tabLst>
            </a:pPr>
            <a:r>
              <a:rPr sz="1800" b="1" spc="-1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Handl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othe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5" dirty="0">
                <a:latin typeface="Courier"/>
                <a:cs typeface="Courier"/>
              </a:rPr>
              <a:t> </a:t>
            </a:r>
            <a:r>
              <a:rPr sz="1800" spc="-5" dirty="0">
                <a:latin typeface="Symbol"/>
                <a:cs typeface="Symbol"/>
              </a:rPr>
              <a:t>→</a:t>
            </a:r>
            <a:r>
              <a:rPr sz="1800" spc="-10" dirty="0">
                <a:latin typeface="Lucida Sans"/>
                <a:cs typeface="Lucida Sans"/>
              </a:rPr>
              <a:t>..</a:t>
            </a:r>
            <a:r>
              <a:rPr sz="1800" dirty="0">
                <a:latin typeface="Lucida Sans"/>
                <a:cs typeface="Lucida Sans"/>
              </a:rPr>
              <a:t>.	</a:t>
            </a:r>
            <a:r>
              <a:rPr sz="1800" b="1" spc="-15" dirty="0">
                <a:latin typeface="Courier"/>
                <a:cs typeface="Courier"/>
              </a:rPr>
              <a:t>p</a:t>
            </a:r>
            <a:r>
              <a:rPr sz="1800" b="1" dirty="0">
                <a:latin typeface="Courier"/>
                <a:cs typeface="Courier"/>
              </a:rPr>
              <a:t>roductions </a:t>
            </a:r>
            <a:r>
              <a:rPr sz="1800" b="1" spc="-5" dirty="0">
                <a:latin typeface="Courier"/>
                <a:cs typeface="Courier"/>
              </a:rPr>
              <a:t>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/</a:t>
            </a:r>
            <a:r>
              <a:rPr sz="1800" b="1" spc="-5" dirty="0">
                <a:latin typeface="Courier"/>
                <a:cs typeface="Courier"/>
              </a:rPr>
              <a:t> 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productio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predi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ted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ntaxError();</a:t>
            </a:r>
            <a:endParaRPr sz="1800" dirty="0">
              <a:latin typeface="Courier"/>
              <a:cs typeface="Courier"/>
            </a:endParaRPr>
          </a:p>
          <a:p>
            <a:pPr marL="12700" algn="just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55235" cy="2171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161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Usually 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general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isn’t use</a:t>
            </a:r>
            <a:r>
              <a:rPr sz="2600" spc="-10" dirty="0">
                <a:latin typeface="Lucida Sans"/>
                <a:cs typeface="Lucida Sans"/>
              </a:rPr>
              <a:t>d.</a:t>
            </a:r>
            <a:endParaRPr sz="2600">
              <a:latin typeface="Lucida Sans"/>
              <a:cs typeface="Lucida Sans"/>
            </a:endParaRPr>
          </a:p>
          <a:p>
            <a:pPr marL="12700" marR="70040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Instead,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macro-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sequence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Match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:</a:t>
            </a:r>
            <a:r>
              <a:rPr spc="-5" dirty="0">
                <a:solidFill>
                  <a:srgbClr val="FF0000"/>
                </a:solidFill>
              </a:rPr>
              <a:t> CSX-L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242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1828152"/>
          <a:ext cx="5702807" cy="51053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6650"/>
                <a:gridCol w="20261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oductio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edic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Pro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g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{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 } 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of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{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2366010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spc="-5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	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tabLst>
                          <a:tab pos="589915" algn="l"/>
                        </a:tabLst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	if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139190" algn="l"/>
                          <a:tab pos="1609725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λ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}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64615" algn="l"/>
                          <a:tab pos="1804670" algn="l"/>
                          <a:tab pos="2152650" algn="l"/>
                          <a:tab pos="3000375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id	=	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pr	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id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58265" algn="l"/>
                          <a:tab pos="1711960" algn="l"/>
                        </a:tabLst>
                      </a:pP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f	(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)</a:t>
                      </a:r>
                      <a:r>
                        <a:rPr sz="2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-4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mt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f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983615" algn="l"/>
                          <a:tab pos="1454150" algn="l"/>
                          <a:tab pos="1895475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ail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90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59004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+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74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513840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400" spc="6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-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825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942340" algn="l"/>
                          <a:tab pos="1411605" algn="l"/>
                        </a:tabLst>
                      </a:pPr>
                      <a:r>
                        <a:rPr sz="2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spc="-7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	λ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588645" algn="l"/>
                        </a:tabLst>
                      </a:pPr>
                      <a:r>
                        <a:rPr sz="2400" b="1" dirty="0">
                          <a:latin typeface="Arial"/>
                          <a:cs typeface="Arial"/>
                        </a:rPr>
                        <a:t>)	;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CSX-L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spc="-25" dirty="0">
                <a:solidFill>
                  <a:srgbClr val="FF0000"/>
                </a:solidFill>
              </a:rPr>
              <a:t>ce</a:t>
            </a:r>
            <a:r>
              <a:rPr spc="-5" dirty="0">
                <a:solidFill>
                  <a:srgbClr val="FF0000"/>
                </a:solidFill>
              </a:rPr>
              <a:t>du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706737"/>
            <a:ext cx="3594112" cy="1392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og(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 </a:t>
            </a:r>
            <a:endParaRPr lang="en-US" sz="1800" b="1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 </a:t>
            </a:r>
            <a:r>
              <a:rPr lang="en-US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("{")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Stmt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()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("}")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(Eof)</a:t>
            </a:r>
            <a:r>
              <a:rPr sz="1800" b="1" spc="-5" dirty="0" smtClean="0">
                <a:latin typeface="Courier"/>
                <a:cs typeface="Courier"/>
              </a:rPr>
              <a:t>;</a:t>
            </a:r>
            <a:endParaRPr lang="en-US" sz="1800" b="1" spc="-5" dirty="0" smtClean="0">
              <a:latin typeface="Courier"/>
              <a:cs typeface="Courier"/>
            </a:endParaRPr>
          </a:p>
          <a:p>
            <a:pPr marL="287020" marR="5080" indent="-274320">
              <a:lnSpc>
                <a:spcPts val="1800"/>
              </a:lnSpc>
            </a:pPr>
            <a:r>
              <a:rPr lang="en-US" b="1" spc="-5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65" y="3422253"/>
            <a:ext cx="4432335" cy="19742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 marR="5080" indent="-13716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mts(</a:t>
            </a:r>
            <a:r>
              <a:rPr sz="1800" b="1" dirty="0">
                <a:latin typeface="Courier"/>
                <a:cs typeface="Courier"/>
              </a:rPr>
              <a:t>)	{ </a:t>
            </a:r>
            <a:r>
              <a:rPr lang="en-US" sz="1800" b="1" dirty="0" smtClean="0">
                <a:latin typeface="Courier"/>
                <a:cs typeface="Courier"/>
              </a:rPr>
              <a:t> </a:t>
            </a:r>
            <a:r>
              <a:rPr sz="1800" b="1" dirty="0" smtClean="0">
                <a:latin typeface="Courier"/>
                <a:cs typeface="Courier"/>
              </a:rPr>
              <a:t> </a:t>
            </a:r>
            <a:endParaRPr lang="en-US" sz="1800" b="1" dirty="0" smtClean="0">
              <a:latin typeface="Courier"/>
              <a:cs typeface="Courier"/>
            </a:endParaRPr>
          </a:p>
          <a:p>
            <a:pPr marL="149860" marR="5080" indent="-137160">
              <a:lnSpc>
                <a:spcPts val="1800"/>
              </a:lnSpc>
              <a:tabLst>
                <a:tab pos="1793239" algn="l"/>
              </a:tabLst>
            </a:pPr>
            <a:r>
              <a:rPr lang="en-US" sz="1800" b="1" spc="-5" dirty="0" smtClean="0">
                <a:latin typeface="Courier"/>
                <a:cs typeface="Courier"/>
              </a:rPr>
              <a:t>   </a:t>
            </a:r>
            <a:r>
              <a:rPr sz="1800" b="1" spc="-5" dirty="0" smtClean="0">
                <a:latin typeface="Courier"/>
                <a:cs typeface="Courier"/>
              </a:rPr>
              <a:t>i</a:t>
            </a:r>
            <a:r>
              <a:rPr sz="1800" b="1" dirty="0" smtClean="0">
                <a:latin typeface="Courier"/>
                <a:cs typeface="Courier"/>
              </a:rPr>
              <a:t>f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(</a:t>
            </a:r>
            <a:r>
              <a:rPr sz="1800" b="1" spc="-5" dirty="0" err="1" smtClean="0">
                <a:latin typeface="Courier"/>
                <a:cs typeface="Courier"/>
              </a:rPr>
              <a:t>c</a:t>
            </a:r>
            <a:r>
              <a:rPr sz="1800" b="1" spc="-15" dirty="0" err="1" smtClean="0">
                <a:latin typeface="Courier"/>
                <a:cs typeface="Courier"/>
              </a:rPr>
              <a:t>u</a:t>
            </a:r>
            <a:r>
              <a:rPr sz="1800" b="1" spc="-5" dirty="0" err="1" smtClean="0">
                <a:latin typeface="Courier"/>
                <a:cs typeface="Courier"/>
              </a:rPr>
              <a:t>rrentToken</a:t>
            </a:r>
            <a:r>
              <a:rPr lang="en-US" sz="1800" b="1" spc="-5" dirty="0" smtClean="0">
                <a:latin typeface="Courier"/>
                <a:cs typeface="Courier"/>
              </a:rPr>
              <a:t> == id  ||</a:t>
            </a:r>
            <a:endParaRPr sz="1800" dirty="0">
              <a:latin typeface="Courier"/>
              <a:cs typeface="Courier"/>
            </a:endParaRPr>
          </a:p>
          <a:p>
            <a:pPr marL="698500" marR="5080">
              <a:lnSpc>
                <a:spcPts val="1800"/>
              </a:lnSpc>
            </a:pPr>
            <a:r>
              <a:rPr lang="en-US" sz="1800" b="1" spc="-5" dirty="0" smtClean="0">
                <a:latin typeface="Courier"/>
                <a:cs typeface="Courier"/>
              </a:rPr>
              <a:t>  </a:t>
            </a:r>
            <a:r>
              <a:rPr sz="1800" b="1" spc="-5" dirty="0" err="1" smtClean="0">
                <a:latin typeface="Courier"/>
                <a:cs typeface="Courier"/>
              </a:rPr>
              <a:t>c</a:t>
            </a:r>
            <a:r>
              <a:rPr sz="1800" b="1" spc="-15" dirty="0" err="1" smtClean="0">
                <a:latin typeface="Courier"/>
                <a:cs typeface="Courier"/>
              </a:rPr>
              <a:t>u</a:t>
            </a:r>
            <a:r>
              <a:rPr sz="1800" b="1" spc="-5" dirty="0" err="1" smtClean="0">
                <a:latin typeface="Courier"/>
                <a:cs typeface="Courier"/>
              </a:rPr>
              <a:t>rrentToken</a:t>
            </a:r>
            <a:r>
              <a:rPr sz="1800" b="1" spc="-5" dirty="0" smtClean="0">
                <a:latin typeface="Courier"/>
                <a:cs typeface="Courier"/>
              </a:rPr>
              <a:t> </a:t>
            </a:r>
            <a:r>
              <a:rPr lang="en-US" sz="1800" b="1" spc="-5" dirty="0" smtClean="0">
                <a:latin typeface="Courier"/>
                <a:cs typeface="Courier"/>
              </a:rPr>
              <a:t>== if) {</a:t>
            </a:r>
          </a:p>
          <a:p>
            <a:pPr marL="698500" marR="5080">
              <a:lnSpc>
                <a:spcPts val="1800"/>
              </a:lnSpc>
            </a:pPr>
            <a:r>
              <a:rPr sz="1800" b="1" spc="-5" dirty="0" smtClean="0">
                <a:latin typeface="Courier"/>
                <a:cs typeface="Courier"/>
              </a:rPr>
              <a:t>S</a:t>
            </a:r>
            <a:r>
              <a:rPr sz="1800" b="1" spc="-15" dirty="0" smtClean="0">
                <a:latin typeface="Courier"/>
                <a:cs typeface="Courier"/>
              </a:rPr>
              <a:t>t</a:t>
            </a:r>
            <a:r>
              <a:rPr sz="1800" b="1" spc="-5" dirty="0" smtClean="0">
                <a:latin typeface="Courier"/>
                <a:cs typeface="Courier"/>
              </a:rPr>
              <a:t>mt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mts();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98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58865" y="5670146"/>
            <a:ext cx="2355215" cy="2831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mt(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697865" marR="5080" indent="-548640">
              <a:lnSpc>
                <a:spcPts val="1800"/>
              </a:lnSpc>
              <a:spcBef>
                <a:spcPts val="180"/>
              </a:spcBef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rrentToken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tch(id);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tch("=");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tch(";");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>
              <a:latin typeface="Courier"/>
              <a:cs typeface="Courier"/>
            </a:endParaRPr>
          </a:p>
          <a:p>
            <a:pPr marL="697865" marR="141605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tch(if);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tch("(");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pr(); M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tch(")"); S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mt();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25605" y="5898746"/>
            <a:ext cx="985519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id){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8842" y="8475822"/>
            <a:ext cx="29972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224645"/>
            <a:ext cx="5257800" cy="3736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745740" indent="-27432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E</a:t>
            </a:r>
            <a:r>
              <a:rPr sz="1800" b="1" spc="-15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pr(</a:t>
            </a:r>
            <a:r>
              <a:rPr sz="1800" b="1" dirty="0" smtClean="0">
                <a:latin typeface="Courier"/>
                <a:cs typeface="Courier"/>
              </a:rPr>
              <a:t>)</a:t>
            </a:r>
            <a:r>
              <a:rPr lang="en-US" sz="1800" b="1" dirty="0" smtClean="0">
                <a:latin typeface="Courier"/>
                <a:cs typeface="Courier"/>
              </a:rPr>
              <a:t>{	</a:t>
            </a:r>
            <a:r>
              <a:rPr sz="1800" b="1" dirty="0" smtClean="0">
                <a:latin typeface="Courier"/>
                <a:cs typeface="Courier"/>
              </a:rPr>
              <a:t> </a:t>
            </a:r>
            <a:r>
              <a:rPr lang="en-US" sz="1800" b="1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Matc</a:t>
            </a:r>
            <a:r>
              <a:rPr sz="1800" b="1" spc="-15" dirty="0" smtClean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(id); </a:t>
            </a:r>
            <a:r>
              <a:rPr lang="en-US" sz="1800" b="1" spc="-5" dirty="0" smtClean="0">
                <a:latin typeface="Courier"/>
                <a:cs typeface="Courier"/>
              </a:rPr>
              <a:t>  		E</a:t>
            </a:r>
            <a:r>
              <a:rPr sz="1800" b="1" spc="-5" dirty="0" smtClean="0">
                <a:latin typeface="Courier"/>
                <a:cs typeface="Courier"/>
              </a:rPr>
              <a:t>tai</a:t>
            </a:r>
            <a:r>
              <a:rPr sz="1800" b="1" spc="-15" dirty="0" smtClean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ts val="198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E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ail(</a:t>
            </a:r>
            <a:r>
              <a:rPr sz="1800" b="1" dirty="0">
                <a:latin typeface="Courier"/>
                <a:cs typeface="Courier"/>
              </a:rPr>
              <a:t>)	{</a:t>
            </a:r>
            <a:endParaRPr sz="1800" dirty="0">
              <a:latin typeface="Courier"/>
              <a:cs typeface="Courier"/>
            </a:endParaRPr>
          </a:p>
          <a:p>
            <a:pPr marL="698500" indent="-54864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"+"</a:t>
            </a:r>
            <a:r>
              <a:rPr sz="1800" b="1" dirty="0">
                <a:latin typeface="Courier"/>
                <a:cs typeface="Courier"/>
              </a:rPr>
              <a:t>)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 marR="2334260">
              <a:lnSpc>
                <a:spcPts val="1800"/>
              </a:lnSpc>
              <a:spcBef>
                <a:spcPts val="500"/>
              </a:spcBef>
            </a:pP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</a:t>
            </a:r>
            <a:r>
              <a:rPr sz="1800" b="1" spc="-15" dirty="0" smtClean="0">
                <a:latin typeface="Courier"/>
                <a:cs typeface="Courier"/>
              </a:rPr>
              <a:t>a</a:t>
            </a:r>
            <a:r>
              <a:rPr sz="1800" b="1" spc="-5" dirty="0" smtClean="0">
                <a:latin typeface="Courier"/>
                <a:cs typeface="Courier"/>
              </a:rPr>
              <a:t>tch</a:t>
            </a:r>
            <a:r>
              <a:rPr sz="1800" b="1" spc="-5" dirty="0">
                <a:latin typeface="Courier"/>
                <a:cs typeface="Courier"/>
              </a:rPr>
              <a:t>("+"); </a:t>
            </a: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err="1" smtClean="0">
                <a:latin typeface="Courier"/>
                <a:cs typeface="Courier"/>
              </a:rPr>
              <a:t>E</a:t>
            </a:r>
            <a:r>
              <a:rPr sz="1800" b="1" spc="-15" dirty="0" err="1" smtClean="0">
                <a:latin typeface="Courier"/>
                <a:cs typeface="Courier"/>
              </a:rPr>
              <a:t>x</a:t>
            </a:r>
            <a:r>
              <a:rPr sz="1800" b="1" spc="-5" dirty="0" err="1" smtClean="0">
                <a:latin typeface="Courier"/>
                <a:cs typeface="Courier"/>
              </a:rPr>
              <a:t>pr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697865" marR="5080" indent="-548640">
              <a:lnSpc>
                <a:spcPts val="180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(currentToke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=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"</a:t>
            </a:r>
            <a:r>
              <a:rPr sz="1800" b="1" spc="-5" dirty="0">
                <a:latin typeface="Courier"/>
                <a:cs typeface="Courier"/>
              </a:rPr>
              <a:t>-"){ </a:t>
            </a: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smtClean="0">
                <a:latin typeface="Courier"/>
                <a:cs typeface="Courier"/>
              </a:rPr>
              <a:t>M</a:t>
            </a:r>
            <a:r>
              <a:rPr sz="1800" b="1" spc="-15" dirty="0" smtClean="0">
                <a:latin typeface="Courier"/>
                <a:cs typeface="Courier"/>
              </a:rPr>
              <a:t>a</a:t>
            </a:r>
            <a:r>
              <a:rPr sz="1800" b="1" spc="-5" dirty="0" smtClean="0">
                <a:latin typeface="Courier"/>
                <a:cs typeface="Courier"/>
              </a:rPr>
              <a:t>tch</a:t>
            </a:r>
            <a:r>
              <a:rPr sz="1800" b="1" spc="-5" dirty="0">
                <a:latin typeface="Courier"/>
                <a:cs typeface="Courier"/>
              </a:rPr>
              <a:t>("-");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620"/>
              </a:lnSpc>
            </a:pPr>
            <a:r>
              <a:rPr lang="en-US" sz="1800" b="1" spc="-5" dirty="0" smtClean="0">
                <a:latin typeface="Courier"/>
                <a:cs typeface="Courier"/>
              </a:rPr>
              <a:t>	</a:t>
            </a:r>
            <a:r>
              <a:rPr sz="1800" b="1" spc="-5" dirty="0" err="1" smtClean="0">
                <a:latin typeface="Courier"/>
                <a:cs typeface="Courier"/>
              </a:rPr>
              <a:t>E</a:t>
            </a:r>
            <a:r>
              <a:rPr sz="1800" b="1" spc="-15" dirty="0" err="1" smtClean="0">
                <a:latin typeface="Courier"/>
                <a:cs typeface="Courier"/>
              </a:rPr>
              <a:t>x</a:t>
            </a:r>
            <a:r>
              <a:rPr sz="1800" b="1" spc="-5" dirty="0" err="1" smtClean="0">
                <a:latin typeface="Courier"/>
                <a:cs typeface="Courier"/>
              </a:rPr>
              <a:t>pr</a:t>
            </a:r>
            <a:r>
              <a:rPr sz="1800" b="1" spc="-5" dirty="0">
                <a:latin typeface="Courier"/>
                <a:cs typeface="Courier"/>
              </a:rPr>
              <a:t>();</a:t>
            </a:r>
            <a:endParaRPr sz="1800" dirty="0">
              <a:latin typeface="Courier"/>
              <a:cs typeface="Courier"/>
            </a:endParaRPr>
          </a:p>
          <a:p>
            <a:pPr marL="149860">
              <a:lnSpc>
                <a:spcPts val="1980"/>
              </a:lnSpc>
            </a:pPr>
            <a:r>
              <a:rPr sz="1800" b="1" dirty="0">
                <a:latin typeface="Courier"/>
                <a:cs typeface="Courier"/>
              </a:rPr>
              <a:t>}</a:t>
            </a:r>
            <a:r>
              <a:rPr sz="1800" b="1" spc="-5" dirty="0">
                <a:latin typeface="Courier"/>
                <a:cs typeface="Courier"/>
              </a:rPr>
              <a:t> els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{</a:t>
            </a:r>
            <a:endParaRPr sz="1800" dirty="0">
              <a:latin typeface="Courier"/>
              <a:cs typeface="Courier"/>
            </a:endParaRPr>
          </a:p>
          <a:p>
            <a:pPr marL="698500">
              <a:lnSpc>
                <a:spcPts val="198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nul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}}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475" y="970558"/>
            <a:ext cx="5218430" cy="142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b="1" spc="-15" dirty="0">
                <a:latin typeface="Times New Roman"/>
                <a:cs typeface="Times New Roman"/>
              </a:rPr>
              <a:t>Let</a:t>
            </a:r>
            <a:r>
              <a:rPr sz="2600" b="1" spc="-110" dirty="0">
                <a:latin typeface="Times New Roman"/>
                <a:cs typeface="Times New Roman"/>
              </a:rPr>
              <a:t>’</a:t>
            </a:r>
            <a:r>
              <a:rPr sz="2600" b="1" spc="-15" dirty="0">
                <a:latin typeface="Times New Roman"/>
                <a:cs typeface="Times New Roman"/>
              </a:rPr>
              <a:t>s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use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ecursive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descent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to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parse</a:t>
            </a:r>
            <a:endParaRPr sz="2600">
              <a:latin typeface="Times New Roman"/>
              <a:cs typeface="Times New Roman"/>
            </a:endParaRPr>
          </a:p>
          <a:p>
            <a:pPr marL="94615">
              <a:lnSpc>
                <a:spcPts val="2680"/>
              </a:lnSpc>
            </a:pP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5" dirty="0">
                <a:latin typeface="Courier"/>
                <a:cs typeface="Courier"/>
              </a:rPr>
              <a:t> c</a:t>
            </a:r>
            <a:r>
              <a:rPr sz="2400" b="1" dirty="0">
                <a:latin typeface="Courier"/>
                <a:cs typeface="Courier"/>
              </a:rPr>
              <a:t>;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5" dirty="0">
                <a:latin typeface="Courier"/>
                <a:cs typeface="Courier"/>
              </a:rPr>
              <a:t> Eof</a:t>
            </a:r>
            <a:endParaRPr sz="2400">
              <a:latin typeface="Courier"/>
              <a:cs typeface="Courier"/>
            </a:endParaRPr>
          </a:p>
          <a:p>
            <a:pPr marL="12700" marR="5080">
              <a:lnSpc>
                <a:spcPts val="2800"/>
              </a:lnSpc>
              <a:spcBef>
                <a:spcPts val="215"/>
              </a:spcBef>
            </a:pPr>
            <a:r>
              <a:rPr sz="2600" b="1" spc="-175" dirty="0">
                <a:latin typeface="Times New Roman"/>
                <a:cs typeface="Times New Roman"/>
              </a:rPr>
              <a:t>W</a:t>
            </a:r>
            <a:r>
              <a:rPr sz="2600" b="1" spc="-15" dirty="0">
                <a:latin typeface="Times New Roman"/>
                <a:cs typeface="Times New Roman"/>
              </a:rPr>
              <a:t>e</a:t>
            </a:r>
            <a:r>
              <a:rPr sz="2600" b="1" spc="-12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start</a:t>
            </a:r>
            <a:r>
              <a:rPr sz="2600" b="1" spc="-14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by</a:t>
            </a:r>
            <a:r>
              <a:rPr sz="2600" b="1" spc="-140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calling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Prog()</a:t>
            </a:r>
            <a:r>
              <a:rPr sz="2600" b="1" spc="-1040" dirty="0">
                <a:latin typeface="Courier"/>
                <a:cs typeface="Courier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since</a:t>
            </a:r>
            <a:r>
              <a:rPr sz="2600" b="1" spc="-135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this</a:t>
            </a:r>
            <a:r>
              <a:rPr sz="2600" b="1" spc="-10" dirty="0">
                <a:latin typeface="Times New Roman"/>
                <a:cs typeface="Times New Roman"/>
              </a:rPr>
              <a:t> 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ep</a:t>
            </a:r>
            <a:r>
              <a:rPr sz="2600" b="1" spc="-65" dirty="0">
                <a:latin typeface="Times New Roman"/>
                <a:cs typeface="Times New Roman"/>
              </a:rPr>
              <a:t>r</a:t>
            </a:r>
            <a:r>
              <a:rPr sz="2600" b="1" spc="-15" dirty="0">
                <a:latin typeface="Times New Roman"/>
                <a:cs typeface="Times New Roman"/>
              </a:rPr>
              <a:t>esents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the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start</a:t>
            </a:r>
            <a:r>
              <a:rPr sz="2600" b="1" dirty="0">
                <a:latin typeface="Times New Roman"/>
                <a:cs typeface="Times New Roman"/>
              </a:rPr>
              <a:t> </a:t>
            </a:r>
            <a:r>
              <a:rPr sz="2600" b="1" spc="-15" dirty="0">
                <a:latin typeface="Times New Roman"/>
                <a:cs typeface="Times New Roman"/>
              </a:rPr>
              <a:t>symbol.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2768460"/>
          <a:ext cx="5554977" cy="5893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348950"/>
                <a:gridCol w="265112"/>
                <a:gridCol w="265912"/>
                <a:gridCol w="265112"/>
                <a:gridCol w="16232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2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Prog()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86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{");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4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1">
                <a:tc>
                  <a:txBody>
                    <a:bodyPr/>
                    <a:lstStyle/>
                    <a:p>
                      <a:pPr marL="137795">
                        <a:lnSpc>
                          <a:spcPts val="198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Stmt();</a:t>
                      </a:r>
                      <a:endParaRPr sz="1800">
                        <a:latin typeface="Courier"/>
                        <a:cs typeface="Courier"/>
                      </a:endParaRPr>
                    </a:p>
                    <a:p>
                      <a:pPr marL="137795" marR="1116330">
                        <a:lnSpc>
                          <a:spcPts val="1800"/>
                        </a:lnSpc>
                        <a:spcBef>
                          <a:spcPts val="180"/>
                        </a:spcBef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5177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246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9" cy="6374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510196"/>
                <a:gridCol w="2258149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2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6453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247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7722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+");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 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2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c;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5691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Etail(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47977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/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nul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*/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5169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 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0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84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/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*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nul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l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*/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 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387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Don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!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All input match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1677434"/>
            <a:ext cx="5474335" cy="612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  <a:tabLst>
                <a:tab pos="12242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  <a:tabLst>
                <a:tab pos="1259205" algn="l"/>
                <a:tab pos="1576070" algn="l"/>
                <a:tab pos="2010410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0" dirty="0">
                <a:latin typeface="Arial"/>
                <a:cs typeface="Arial"/>
              </a:rPr>
              <a:t>(	</a:t>
            </a:r>
            <a:r>
              <a:rPr sz="2800" b="1" spc="-20" dirty="0">
                <a:latin typeface="Arial"/>
                <a:cs typeface="Arial"/>
              </a:rPr>
              <a:t>S	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5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)</a:t>
            </a:r>
            <a:r>
              <a:rPr sz="2600" spc="7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1153795">
              <a:lnSpc>
                <a:spcPts val="2700"/>
              </a:lnSpc>
              <a:spcBef>
                <a:spcPts val="1620"/>
              </a:spcBef>
            </a:pPr>
            <a:r>
              <a:rPr sz="2600" spc="-15" dirty="0">
                <a:latin typeface="Lucida Sans"/>
                <a:cs typeface="Lucida Sans"/>
              </a:rPr>
              <a:t>Let’s nex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ative: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endParaRPr sz="2800" dirty="0">
              <a:latin typeface="Symbol"/>
              <a:cs typeface="Symbo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690880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509"/>
              </a:spcBef>
            </a:pPr>
            <a:r>
              <a:rPr sz="2600" spc="-15" dirty="0">
                <a:latin typeface="Lucida Sans"/>
                <a:cs typeface="Lucida Sans"/>
              </a:rPr>
              <a:t>Let’s try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endParaRPr sz="2600" dirty="0">
              <a:latin typeface="Lucida Sans"/>
              <a:cs typeface="Lucida Sans"/>
            </a:endParaRPr>
          </a:p>
          <a:p>
            <a:pPr marL="15875">
              <a:lnSpc>
                <a:spcPts val="2910"/>
              </a:lnSpc>
            </a:pP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215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48292" y="4787680"/>
          <a:ext cx="974219" cy="1472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5"/>
                <a:gridCol w="412736"/>
                <a:gridCol w="251858"/>
              </a:tblGrid>
              <a:tr h="48868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528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868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]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400" spc="-5" dirty="0">
                <a:solidFill>
                  <a:srgbClr val="FF0000"/>
                </a:solidFill>
              </a:rPr>
              <a:t>Synta</a:t>
            </a:r>
            <a:r>
              <a:rPr sz="2400" dirty="0">
                <a:solidFill>
                  <a:srgbClr val="FF0000"/>
                </a:solidFill>
              </a:rPr>
              <a:t>x</a:t>
            </a:r>
            <a:r>
              <a:rPr sz="2400" spc="-5" dirty="0">
                <a:solidFill>
                  <a:srgbClr val="FF0000"/>
                </a:solidFill>
              </a:rPr>
              <a:t> E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spc="-85" dirty="0">
                <a:solidFill>
                  <a:srgbClr val="FF0000"/>
                </a:solidFill>
              </a:rPr>
              <a:t>r</a:t>
            </a:r>
            <a:r>
              <a:rPr sz="2400" spc="-5" dirty="0">
                <a:solidFill>
                  <a:srgbClr val="FF0000"/>
                </a:solidFill>
              </a:rPr>
              <a:t>o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dirty="0">
                <a:solidFill>
                  <a:srgbClr val="FF0000"/>
                </a:solidFill>
              </a:rPr>
              <a:t>s</a:t>
            </a:r>
            <a:r>
              <a:rPr sz="2400" spc="-5" dirty="0">
                <a:solidFill>
                  <a:srgbClr val="FF0000"/>
                </a:solidFill>
              </a:rPr>
              <a:t> </a:t>
            </a:r>
            <a:r>
              <a:rPr sz="2400" spc="-15" dirty="0">
                <a:solidFill>
                  <a:srgbClr val="FF0000"/>
                </a:solidFill>
              </a:rPr>
              <a:t>i</a:t>
            </a:r>
            <a:r>
              <a:rPr sz="2400" dirty="0">
                <a:solidFill>
                  <a:srgbClr val="FF0000"/>
                </a:solidFill>
              </a:rPr>
              <a:t>n</a:t>
            </a:r>
            <a:r>
              <a:rPr sz="2400" spc="-5" dirty="0">
                <a:solidFill>
                  <a:srgbClr val="FF0000"/>
                </a:solidFill>
              </a:rPr>
              <a:t> R</a:t>
            </a:r>
            <a:r>
              <a:rPr sz="2400" spc="-25" dirty="0">
                <a:solidFill>
                  <a:srgbClr val="FF0000"/>
                </a:solidFill>
              </a:rPr>
              <a:t>ec</a:t>
            </a:r>
            <a:r>
              <a:rPr sz="2400" spc="-5" dirty="0">
                <a:solidFill>
                  <a:srgbClr val="FF0000"/>
                </a:solidFill>
              </a:rPr>
              <a:t>u</a:t>
            </a:r>
            <a:r>
              <a:rPr sz="2400" spc="-25" dirty="0">
                <a:solidFill>
                  <a:srgbClr val="FF0000"/>
                </a:solidFill>
              </a:rPr>
              <a:t>r</a:t>
            </a:r>
            <a:r>
              <a:rPr sz="2400" spc="-5" dirty="0">
                <a:solidFill>
                  <a:srgbClr val="FF0000"/>
                </a:solidFill>
              </a:rPr>
              <a:t>s</a:t>
            </a:r>
            <a:r>
              <a:rPr sz="2400" spc="-15" dirty="0">
                <a:solidFill>
                  <a:srgbClr val="FF0000"/>
                </a:solidFill>
              </a:rPr>
              <a:t>i</a:t>
            </a:r>
            <a:r>
              <a:rPr sz="2400" spc="-5" dirty="0">
                <a:solidFill>
                  <a:srgbClr val="FF0000"/>
                </a:solidFill>
              </a:rPr>
              <a:t>v</a:t>
            </a:r>
            <a:r>
              <a:rPr sz="2400" spc="-20" dirty="0">
                <a:solidFill>
                  <a:srgbClr val="FF0000"/>
                </a:solidFill>
              </a:rPr>
              <a:t>e</a:t>
            </a:r>
            <a:r>
              <a:rPr sz="2400" spc="-1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Descen</a:t>
            </a:r>
            <a:r>
              <a:rPr sz="2400" dirty="0">
                <a:solidFill>
                  <a:srgbClr val="FF0000"/>
                </a:solidFill>
              </a:rPr>
              <a:t>t</a:t>
            </a:r>
            <a:r>
              <a:rPr sz="2400" spc="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Parsing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249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224790">
              <a:lnSpc>
                <a:spcPts val="2700"/>
              </a:lnSpc>
            </a:pPr>
            <a:r>
              <a:rPr spc="-1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rec</a:t>
            </a:r>
            <a:r>
              <a:rPr spc="-10" dirty="0"/>
              <a:t>u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20" dirty="0"/>
              <a:t>iv</a:t>
            </a:r>
            <a:r>
              <a:rPr spc="-15" dirty="0"/>
              <a:t>e</a:t>
            </a:r>
            <a:r>
              <a:rPr spc="-10" dirty="0"/>
              <a:t> d</a:t>
            </a:r>
            <a:r>
              <a:rPr spc="-25" dirty="0"/>
              <a:t>e</a:t>
            </a:r>
            <a:r>
              <a:rPr spc="-5" dirty="0"/>
              <a:t>s</a:t>
            </a:r>
            <a:r>
              <a:rPr spc="-15" dirty="0"/>
              <a:t>c</a:t>
            </a:r>
            <a:r>
              <a:rPr spc="-20" dirty="0"/>
              <a:t>e</a:t>
            </a:r>
            <a:r>
              <a:rPr spc="-10" dirty="0"/>
              <a:t>nt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15" dirty="0"/>
              <a:t>g, sy</a:t>
            </a:r>
            <a:r>
              <a:rPr spc="-10" dirty="0"/>
              <a:t>n</a:t>
            </a:r>
            <a:r>
              <a:rPr spc="-15" dirty="0"/>
              <a:t>tax</a:t>
            </a:r>
            <a:r>
              <a:rPr dirty="0"/>
              <a:t> </a:t>
            </a:r>
            <a:r>
              <a:rPr spc="-15" dirty="0"/>
              <a:t>errors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u</a:t>
            </a:r>
            <a:r>
              <a:rPr spc="-15" dirty="0"/>
              <a:t>tomatically</a:t>
            </a:r>
            <a:r>
              <a:rPr spc="-10" dirty="0"/>
              <a:t> </a:t>
            </a:r>
            <a:r>
              <a:rPr spc="-20" dirty="0"/>
              <a:t>detected</a:t>
            </a:r>
            <a:r>
              <a:rPr spc="-10" dirty="0"/>
              <a:t>.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10" dirty="0"/>
              <a:t> </a:t>
            </a:r>
            <a:r>
              <a:rPr spc="-15" dirty="0"/>
              <a:t>fact,</a:t>
            </a:r>
            <a:r>
              <a:rPr spc="-10" dirty="0"/>
              <a:t> th</a:t>
            </a:r>
            <a:r>
              <a:rPr spc="-15" dirty="0"/>
              <a:t>ey</a:t>
            </a:r>
            <a:r>
              <a:rPr spc="-5" dirty="0"/>
              <a:t> </a:t>
            </a:r>
            <a:r>
              <a:rPr spc="-15" dirty="0"/>
              <a:t>are detected</a:t>
            </a:r>
            <a:r>
              <a:rPr spc="20" dirty="0"/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60" dirty="0">
                <a:latin typeface="Lucida Sans"/>
                <a:cs typeface="Lucida Sans"/>
              </a:rPr>
              <a:t>oo</a:t>
            </a:r>
            <a:r>
              <a:rPr sz="2700" i="1" spc="-85" dirty="0">
                <a:latin typeface="Lucida Sans"/>
                <a:cs typeface="Lucida Sans"/>
              </a:rPr>
              <a:t>n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dirty="0">
                <a:latin typeface="Lucida Sans"/>
                <a:cs typeface="Lucida Sans"/>
              </a:rPr>
              <a:t>s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2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dirty="0">
                <a:latin typeface="Lucida Sans"/>
                <a:cs typeface="Lucida Sans"/>
              </a:rPr>
              <a:t>ss</a:t>
            </a:r>
            <a:r>
              <a:rPr sz="2700" i="1" spc="-45" dirty="0">
                <a:latin typeface="Lucida Sans"/>
                <a:cs typeface="Lucida Sans"/>
              </a:rPr>
              <a:t>i</a:t>
            </a:r>
            <a:r>
              <a:rPr sz="2700" i="1" spc="-25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pc="-15" dirty="0"/>
              <a:t>(as soon</a:t>
            </a:r>
            <a:r>
              <a:rPr spc="5" dirty="0"/>
              <a:t> </a:t>
            </a:r>
            <a:r>
              <a:rPr spc="-10" dirty="0"/>
              <a:t>a</a:t>
            </a:r>
            <a:r>
              <a:rPr spc="-15" dirty="0"/>
              <a:t>s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10" dirty="0"/>
              <a:t>h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first</a:t>
            </a:r>
            <a:r>
              <a:rPr spc="-10" dirty="0"/>
              <a:t> </a:t>
            </a:r>
            <a:r>
              <a:rPr spc="-15" dirty="0"/>
              <a:t>ill</a:t>
            </a:r>
            <a:r>
              <a:rPr spc="-10" dirty="0"/>
              <a:t>e</a:t>
            </a:r>
            <a:r>
              <a:rPr spc="-20" dirty="0"/>
              <a:t>g</a:t>
            </a:r>
            <a:r>
              <a:rPr spc="-10" dirty="0"/>
              <a:t>al</a:t>
            </a:r>
            <a:r>
              <a:rPr spc="-5" dirty="0"/>
              <a:t> </a:t>
            </a:r>
            <a:r>
              <a:rPr spc="-20" dirty="0"/>
              <a:t>tok</a:t>
            </a:r>
            <a:r>
              <a:rPr spc="-10" dirty="0"/>
              <a:t>e</a:t>
            </a:r>
            <a:r>
              <a:rPr spc="-20" dirty="0"/>
              <a:t>n</a:t>
            </a:r>
            <a:r>
              <a:rPr dirty="0"/>
              <a:t> </a:t>
            </a:r>
            <a:r>
              <a:rPr spc="-20" dirty="0"/>
              <a:t>is</a:t>
            </a:r>
            <a:r>
              <a:rPr spc="-15" dirty="0"/>
              <a:t> seen).</a:t>
            </a:r>
            <a:endParaRPr sz="2700" dirty="0">
              <a:latin typeface="Lucida Sans"/>
              <a:cs typeface="Lucida Sans"/>
            </a:endParaRPr>
          </a:p>
          <a:p>
            <a:pPr marL="382270" marR="25400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How? When</a:t>
            </a:r>
            <a:r>
              <a:rPr spc="10" dirty="0"/>
              <a:t> </a:t>
            </a:r>
            <a:r>
              <a:rPr spc="-20" dirty="0"/>
              <a:t>an</a:t>
            </a:r>
            <a:r>
              <a:rPr spc="5" dirty="0"/>
              <a:t> </a:t>
            </a:r>
            <a:r>
              <a:rPr spc="-10" dirty="0"/>
              <a:t>i</a:t>
            </a:r>
            <a:r>
              <a:rPr spc="-20" dirty="0"/>
              <a:t>l</a:t>
            </a:r>
            <a:r>
              <a:rPr spc="-15" dirty="0"/>
              <a:t>legal</a:t>
            </a:r>
            <a:r>
              <a:rPr dirty="0"/>
              <a:t> </a:t>
            </a:r>
            <a:r>
              <a:rPr spc="-15" dirty="0"/>
              <a:t>token</a:t>
            </a:r>
            <a:r>
              <a:rPr spc="-5" dirty="0"/>
              <a:t> </a:t>
            </a:r>
            <a:r>
              <a:rPr spc="-15" dirty="0"/>
              <a:t>is seen</a:t>
            </a:r>
            <a:r>
              <a:rPr spc="5" dirty="0"/>
              <a:t> </a:t>
            </a:r>
            <a:r>
              <a:rPr spc="-10" dirty="0"/>
              <a:t>b</a:t>
            </a:r>
            <a:r>
              <a:rPr spc="-15" dirty="0"/>
              <a:t>y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20" dirty="0"/>
              <a:t>parser</a:t>
            </a:r>
            <a:r>
              <a:rPr spc="-10" dirty="0"/>
              <a:t>,</a:t>
            </a:r>
            <a:r>
              <a:rPr spc="5" dirty="0"/>
              <a:t> </a:t>
            </a:r>
            <a:r>
              <a:rPr spc="-15" dirty="0"/>
              <a:t>either</a:t>
            </a:r>
            <a:r>
              <a:rPr dirty="0"/>
              <a:t> </a:t>
            </a:r>
            <a:r>
              <a:rPr spc="-10" dirty="0"/>
              <a:t>it</a:t>
            </a:r>
            <a:r>
              <a:rPr spc="-5" dirty="0"/>
              <a:t> </a:t>
            </a:r>
            <a:r>
              <a:rPr spc="-15" dirty="0"/>
              <a:t>fails to</a:t>
            </a:r>
            <a:r>
              <a:rPr spc="-5" dirty="0"/>
              <a:t> </a:t>
            </a:r>
            <a:r>
              <a:rPr spc="-15" dirty="0"/>
              <a:t>predict</a:t>
            </a:r>
            <a:r>
              <a:rPr spc="-5" dirty="0"/>
              <a:t> </a:t>
            </a:r>
            <a:r>
              <a:rPr spc="-15" dirty="0"/>
              <a:t>any</a:t>
            </a:r>
            <a:r>
              <a:rPr spc="-5" dirty="0"/>
              <a:t> </a:t>
            </a:r>
            <a:r>
              <a:rPr spc="-15" dirty="0"/>
              <a:t>val</a:t>
            </a:r>
            <a:r>
              <a:rPr spc="15" dirty="0"/>
              <a:t>i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production</a:t>
            </a:r>
            <a:r>
              <a:rPr spc="15" dirty="0"/>
              <a:t> </a:t>
            </a:r>
            <a:r>
              <a:rPr spc="-15" dirty="0"/>
              <a:t>or</a:t>
            </a:r>
            <a:r>
              <a:rPr spc="-10" dirty="0"/>
              <a:t> it</a:t>
            </a:r>
            <a:r>
              <a:rPr spc="-5" dirty="0"/>
              <a:t> </a:t>
            </a:r>
            <a:r>
              <a:rPr spc="-15" dirty="0"/>
              <a:t>fails</a:t>
            </a:r>
            <a:r>
              <a:rPr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tch</a:t>
            </a:r>
            <a:r>
              <a:rPr spc="10" dirty="0"/>
              <a:t> </a:t>
            </a:r>
            <a:r>
              <a:rPr spc="-20" dirty="0"/>
              <a:t>an</a:t>
            </a:r>
            <a:r>
              <a:rPr dirty="0"/>
              <a:t> </a:t>
            </a:r>
            <a:r>
              <a:rPr spc="-15" dirty="0"/>
              <a:t>expected</a:t>
            </a:r>
            <a:r>
              <a:rPr spc="-10" dirty="0"/>
              <a:t> </a:t>
            </a:r>
            <a:r>
              <a:rPr spc="-20" dirty="0"/>
              <a:t>tok</a:t>
            </a:r>
            <a:r>
              <a:rPr spc="-10" dirty="0"/>
              <a:t>e</a:t>
            </a:r>
            <a:r>
              <a:rPr spc="-20" dirty="0"/>
              <a:t>n</a:t>
            </a:r>
            <a:r>
              <a:rPr spc="-5" dirty="0"/>
              <a:t> </a:t>
            </a:r>
            <a:r>
              <a:rPr spc="-15" dirty="0"/>
              <a:t>i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c</a:t>
            </a:r>
            <a:r>
              <a:rPr spc="-10" dirty="0"/>
              <a:t>a</a:t>
            </a:r>
            <a:r>
              <a:rPr spc="-15" dirty="0"/>
              <a:t>l</a:t>
            </a:r>
            <a:r>
              <a:rPr spc="-10" dirty="0"/>
              <a:t>l</a:t>
            </a:r>
            <a:r>
              <a:rPr spc="-5" dirty="0"/>
              <a:t> </a:t>
            </a:r>
            <a:r>
              <a:rPr spc="-15" dirty="0"/>
              <a:t>t</a:t>
            </a:r>
            <a:r>
              <a:rPr spc="-20" dirty="0"/>
              <a:t>o</a:t>
            </a:r>
            <a:r>
              <a:rPr spc="20" dirty="0"/>
              <a:t> </a:t>
            </a:r>
            <a:r>
              <a:rPr b="1" spc="-20" dirty="0">
                <a:latin typeface="Courier"/>
                <a:cs typeface="Courier"/>
              </a:rPr>
              <a:t>Match</a:t>
            </a:r>
            <a:r>
              <a:rPr spc="-10" dirty="0"/>
              <a:t>.</a:t>
            </a:r>
          </a:p>
          <a:p>
            <a:pPr marL="38227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Let</a:t>
            </a:r>
            <a:r>
              <a:rPr spc="-15" dirty="0"/>
              <a:t>’s</a:t>
            </a:r>
            <a:r>
              <a:rPr spc="-50" dirty="0"/>
              <a:t> </a:t>
            </a:r>
            <a:r>
              <a:rPr spc="-10" dirty="0"/>
              <a:t>s</a:t>
            </a:r>
            <a:r>
              <a:rPr spc="-20" dirty="0"/>
              <a:t>e</a:t>
            </a:r>
            <a:r>
              <a:rPr spc="-15" dirty="0"/>
              <a:t>e</a:t>
            </a:r>
            <a:r>
              <a:rPr spc="-50" dirty="0"/>
              <a:t> </a:t>
            </a:r>
            <a:r>
              <a:rPr spc="-15" dirty="0"/>
              <a:t>ho</a:t>
            </a:r>
            <a:r>
              <a:rPr spc="-20" dirty="0"/>
              <a:t>w</a:t>
            </a:r>
            <a:r>
              <a:rPr spc="-55" dirty="0"/>
              <a:t> </a:t>
            </a:r>
            <a:r>
              <a:rPr spc="-10" dirty="0"/>
              <a:t>th</a:t>
            </a:r>
            <a:r>
              <a:rPr spc="-15" dirty="0"/>
              <a:t>e</a:t>
            </a:r>
            <a:r>
              <a:rPr spc="-40" dirty="0"/>
              <a:t> </a:t>
            </a:r>
            <a:r>
              <a:rPr spc="-15" dirty="0"/>
              <a:t>following</a:t>
            </a:r>
            <a:r>
              <a:rPr spc="-55" dirty="0"/>
              <a:t> </a:t>
            </a:r>
            <a:r>
              <a:rPr spc="-15" dirty="0"/>
              <a:t>illegal CSX-</a:t>
            </a:r>
            <a:r>
              <a:rPr spc="-165" dirty="0"/>
              <a:t> </a:t>
            </a:r>
            <a:r>
              <a:rPr spc="-10" dirty="0"/>
              <a:t>lite</a:t>
            </a:r>
            <a:r>
              <a:rPr dirty="0"/>
              <a:t> </a:t>
            </a:r>
            <a:r>
              <a:rPr spc="-20" dirty="0"/>
              <a:t>program</a:t>
            </a:r>
            <a:r>
              <a:rPr spc="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parsed:</a:t>
            </a:r>
          </a:p>
          <a:p>
            <a:pPr marL="549910">
              <a:lnSpc>
                <a:spcPct val="100000"/>
              </a:lnSpc>
              <a:spcBef>
                <a:spcPts val="390"/>
              </a:spcBef>
            </a:pPr>
            <a:r>
              <a:rPr sz="2200" b="1" spc="-15" dirty="0">
                <a:latin typeface="Courier"/>
                <a:cs typeface="Courier"/>
              </a:rPr>
              <a:t>{ b +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}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Eof</a:t>
            </a:r>
            <a:endParaRPr sz="2200" dirty="0">
              <a:latin typeface="Courier"/>
              <a:cs typeface="Courier"/>
            </a:endParaRPr>
          </a:p>
          <a:p>
            <a:pPr marL="382270" marR="586740">
              <a:lnSpc>
                <a:spcPts val="2700"/>
              </a:lnSpc>
              <a:spcBef>
                <a:spcPts val="770"/>
              </a:spcBef>
            </a:pPr>
            <a:r>
              <a:rPr spc="-15" dirty="0"/>
              <a:t>(Where should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first</a:t>
            </a:r>
            <a:r>
              <a:rPr spc="-5" dirty="0"/>
              <a:t> </a:t>
            </a:r>
            <a:r>
              <a:rPr spc="-15" dirty="0"/>
              <a:t>syntax error</a:t>
            </a:r>
            <a:r>
              <a:rPr spc="5" dirty="0"/>
              <a:t> </a:t>
            </a:r>
            <a:r>
              <a:rPr spc="-25" dirty="0"/>
              <a:t>b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detected?)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727568"/>
          <a:ext cx="5554977" cy="5891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348950"/>
                <a:gridCol w="265112"/>
                <a:gridCol w="265912"/>
                <a:gridCol w="265112"/>
                <a:gridCol w="1623257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12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Prog()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1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{");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0015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7092">
                <a:tc>
                  <a:txBody>
                    <a:bodyPr/>
                    <a:lstStyle/>
                    <a:p>
                      <a:pPr marL="137795">
                        <a:lnSpc>
                          <a:spcPts val="198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Stmt();</a:t>
                      </a:r>
                      <a:endParaRPr sz="1800">
                        <a:latin typeface="Courier"/>
                        <a:cs typeface="Courier"/>
                      </a:endParaRPr>
                    </a:p>
                    <a:p>
                      <a:pPr marL="137795" marR="1116330">
                        <a:lnSpc>
                          <a:spcPts val="1800"/>
                        </a:lnSpc>
                        <a:spcBef>
                          <a:spcPts val="180"/>
                        </a:spcBef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3653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i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d);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251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8" cy="2540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495247"/>
                <a:gridCol w="274257"/>
                <a:gridCol w="274257"/>
                <a:gridCol w="411375"/>
                <a:gridCol w="273468"/>
                <a:gridCol w="1039740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Pendin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Remainin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574292">
                <a:tc>
                  <a:txBody>
                    <a:bodyPr/>
                    <a:lstStyle/>
                    <a:p>
                      <a:pPr marL="137795" marR="1116330">
                        <a:lnSpc>
                          <a:spcPts val="18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="); Expr();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;"); Stmts(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)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"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}"); Match(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of);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357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Call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Match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fails!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c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a;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56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2800" spc="-340" dirty="0">
                <a:solidFill>
                  <a:srgbClr val="FF0000"/>
                </a:solidFill>
              </a:rPr>
              <a:t>T</a:t>
            </a:r>
            <a:r>
              <a:rPr sz="2800" spc="-5" dirty="0">
                <a:solidFill>
                  <a:srgbClr val="FF0000"/>
                </a:solidFill>
              </a:rPr>
              <a:t>a</a:t>
            </a:r>
            <a:r>
              <a:rPr sz="2800" dirty="0">
                <a:solidFill>
                  <a:srgbClr val="FF0000"/>
                </a:solidFill>
              </a:rPr>
              <a:t>b</a:t>
            </a:r>
            <a:r>
              <a:rPr sz="2800" spc="-15" dirty="0">
                <a:solidFill>
                  <a:srgbClr val="FF0000"/>
                </a:solidFill>
              </a:rPr>
              <a:t>l</a:t>
            </a:r>
            <a:r>
              <a:rPr sz="2800" spc="-10" dirty="0">
                <a:solidFill>
                  <a:srgbClr val="FF0000"/>
                </a:solidFill>
              </a:rPr>
              <a:t>e</a:t>
            </a:r>
            <a:r>
              <a:rPr sz="2800" dirty="0">
                <a:solidFill>
                  <a:srgbClr val="FF0000"/>
                </a:solidFill>
              </a:rPr>
              <a:t>-</a:t>
            </a:r>
            <a:r>
              <a:rPr sz="2800" spc="-10" dirty="0">
                <a:solidFill>
                  <a:srgbClr val="FF0000"/>
                </a:solidFill>
              </a:rPr>
              <a:t>D</a:t>
            </a:r>
            <a:r>
              <a:rPr sz="2800" spc="-25" dirty="0">
                <a:solidFill>
                  <a:srgbClr val="FF0000"/>
                </a:solidFill>
              </a:rPr>
              <a:t>r</a:t>
            </a:r>
            <a:r>
              <a:rPr sz="2800" spc="-5" dirty="0">
                <a:solidFill>
                  <a:srgbClr val="FF0000"/>
                </a:solidFill>
              </a:rPr>
              <a:t>iv</a:t>
            </a:r>
            <a:r>
              <a:rPr sz="2800" spc="-25" dirty="0">
                <a:solidFill>
                  <a:srgbClr val="FF0000"/>
                </a:solidFill>
              </a:rPr>
              <a:t>e</a:t>
            </a:r>
            <a:r>
              <a:rPr sz="2800" dirty="0">
                <a:solidFill>
                  <a:srgbClr val="FF0000"/>
                </a:solidFill>
              </a:rPr>
              <a:t>n </a:t>
            </a:r>
            <a:r>
              <a:rPr sz="2800" spc="-340" dirty="0">
                <a:solidFill>
                  <a:srgbClr val="FF0000"/>
                </a:solidFill>
              </a:rPr>
              <a:t>T</a:t>
            </a:r>
            <a:r>
              <a:rPr sz="2800" spc="-5" dirty="0">
                <a:solidFill>
                  <a:srgbClr val="FF0000"/>
                </a:solidFill>
              </a:rPr>
              <a:t>o</a:t>
            </a:r>
            <a:r>
              <a:rPr sz="2800" dirty="0">
                <a:solidFill>
                  <a:srgbClr val="FF0000"/>
                </a:solidFill>
              </a:rPr>
              <a:t>p-</a:t>
            </a:r>
            <a:r>
              <a:rPr sz="2800" spc="-10" dirty="0">
                <a:solidFill>
                  <a:srgbClr val="FF0000"/>
                </a:solidFill>
              </a:rPr>
              <a:t>D</a:t>
            </a:r>
            <a:r>
              <a:rPr sz="2800" spc="-5" dirty="0">
                <a:solidFill>
                  <a:srgbClr val="FF0000"/>
                </a:solidFill>
              </a:rPr>
              <a:t>o</a:t>
            </a:r>
            <a:r>
              <a:rPr sz="2800" dirty="0">
                <a:solidFill>
                  <a:srgbClr val="FF0000"/>
                </a:solidFill>
              </a:rPr>
              <a:t>wn </a:t>
            </a:r>
            <a:r>
              <a:rPr sz="2800" spc="-5" dirty="0">
                <a:solidFill>
                  <a:srgbClr val="FF0000"/>
                </a:solidFill>
              </a:rPr>
              <a:t>Parsers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252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5080">
              <a:lnSpc>
                <a:spcPts val="2700"/>
              </a:lnSpc>
            </a:pPr>
            <a:r>
              <a:rPr spc="-15" dirty="0"/>
              <a:t>Rec</a:t>
            </a:r>
            <a:r>
              <a:rPr spc="-10" dirty="0"/>
              <a:t>u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5" dirty="0"/>
              <a:t>ive</a:t>
            </a:r>
            <a:r>
              <a:rPr spc="-5" dirty="0"/>
              <a:t> </a:t>
            </a:r>
            <a:r>
              <a:rPr spc="-10" dirty="0"/>
              <a:t>d</a:t>
            </a:r>
            <a:r>
              <a:rPr spc="-20" dirty="0"/>
              <a:t>e</a:t>
            </a:r>
            <a:r>
              <a:rPr spc="-5" dirty="0"/>
              <a:t>s</a:t>
            </a:r>
            <a:r>
              <a:rPr spc="-15" dirty="0"/>
              <a:t>ce</a:t>
            </a:r>
            <a:r>
              <a:rPr spc="-10" dirty="0"/>
              <a:t>nt </a:t>
            </a:r>
            <a:r>
              <a:rPr spc="-25" dirty="0"/>
              <a:t>p</a:t>
            </a:r>
            <a:r>
              <a:rPr spc="-10" dirty="0"/>
              <a:t>a</a:t>
            </a:r>
            <a:r>
              <a:rPr spc="-15" dirty="0"/>
              <a:t>r</a:t>
            </a:r>
            <a:r>
              <a:rPr spc="-5" dirty="0"/>
              <a:t>s</a:t>
            </a:r>
            <a:r>
              <a:rPr spc="-15" dirty="0"/>
              <a:t>ers</a:t>
            </a:r>
            <a:r>
              <a:rPr dirty="0"/>
              <a:t> </a:t>
            </a:r>
            <a:r>
              <a:rPr spc="-15" dirty="0"/>
              <a:t>have</a:t>
            </a:r>
            <a:r>
              <a:rPr spc="-20" dirty="0"/>
              <a:t> many</a:t>
            </a:r>
            <a:r>
              <a:rPr spc="-114" dirty="0"/>
              <a:t> </a:t>
            </a:r>
            <a:r>
              <a:rPr spc="-15" dirty="0"/>
              <a:t>attractive</a:t>
            </a:r>
            <a:r>
              <a:rPr spc="-100" dirty="0"/>
              <a:t> </a:t>
            </a:r>
            <a:r>
              <a:rPr spc="-10" dirty="0"/>
              <a:t>f</a:t>
            </a:r>
            <a:r>
              <a:rPr dirty="0"/>
              <a:t>e</a:t>
            </a:r>
            <a:r>
              <a:rPr spc="-15" dirty="0"/>
              <a:t>ature</a:t>
            </a:r>
            <a:r>
              <a:rPr spc="-5" dirty="0"/>
              <a:t>s</a:t>
            </a:r>
            <a:r>
              <a:rPr spc="-10" dirty="0"/>
              <a:t>.</a:t>
            </a:r>
            <a:r>
              <a:rPr spc="-110" dirty="0"/>
              <a:t> </a:t>
            </a:r>
            <a:r>
              <a:rPr spc="-20" dirty="0"/>
              <a:t>T</a:t>
            </a:r>
            <a:r>
              <a:rPr spc="-10" dirty="0"/>
              <a:t>h</a:t>
            </a:r>
            <a:r>
              <a:rPr spc="-15" dirty="0"/>
              <a:t>ey</a:t>
            </a:r>
            <a:r>
              <a:rPr spc="-110" dirty="0"/>
              <a:t> </a:t>
            </a:r>
            <a:r>
              <a:rPr spc="-15" dirty="0"/>
              <a:t>are act</a:t>
            </a:r>
            <a:r>
              <a:rPr spc="-10" dirty="0"/>
              <a:t>u</a:t>
            </a:r>
            <a:r>
              <a:rPr spc="-15" dirty="0"/>
              <a:t>al</a:t>
            </a:r>
            <a:r>
              <a:rPr spc="-5" dirty="0"/>
              <a:t> </a:t>
            </a:r>
            <a:r>
              <a:rPr spc="-15" dirty="0"/>
              <a:t>pieces</a:t>
            </a:r>
            <a:r>
              <a:rPr spc="10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code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25" dirty="0"/>
              <a:t>be</a:t>
            </a:r>
            <a:r>
              <a:rPr spc="-15" dirty="0"/>
              <a:t> </a:t>
            </a:r>
            <a:r>
              <a:rPr spc="-25" dirty="0"/>
              <a:t>r</a:t>
            </a:r>
            <a:r>
              <a:rPr spc="-10" dirty="0"/>
              <a:t>e</a:t>
            </a:r>
            <a:r>
              <a:rPr spc="-20" dirty="0"/>
              <a:t>ad</a:t>
            </a:r>
            <a:r>
              <a:rPr dirty="0"/>
              <a:t> </a:t>
            </a:r>
            <a:r>
              <a:rPr spc="-15" dirty="0"/>
              <a:t>by</a:t>
            </a:r>
            <a:r>
              <a:rPr dirty="0"/>
              <a:t> </a:t>
            </a:r>
            <a:r>
              <a:rPr spc="-15" dirty="0"/>
              <a:t>prog</a:t>
            </a:r>
            <a:r>
              <a:rPr spc="-25" dirty="0"/>
              <a:t>r</a:t>
            </a:r>
            <a:r>
              <a:rPr spc="-15" dirty="0"/>
              <a:t>a</a:t>
            </a:r>
            <a:r>
              <a:rPr spc="-20" dirty="0"/>
              <a:t>mm</a:t>
            </a:r>
            <a:r>
              <a:rPr spc="-15" dirty="0"/>
              <a:t>ers</a:t>
            </a:r>
            <a:r>
              <a:rPr dirty="0"/>
              <a:t> </a:t>
            </a:r>
            <a:r>
              <a:rPr spc="-15" dirty="0"/>
              <a:t>an</a:t>
            </a:r>
            <a:r>
              <a:rPr spc="-20" dirty="0"/>
              <a:t>d</a:t>
            </a:r>
            <a:r>
              <a:rPr spc="-15" dirty="0"/>
              <a:t> extended.</a:t>
            </a:r>
          </a:p>
          <a:p>
            <a:pPr marL="382270" marR="132715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This</a:t>
            </a:r>
            <a:r>
              <a:rPr spc="5" dirty="0"/>
              <a:t> </a:t>
            </a:r>
            <a:r>
              <a:rPr spc="-15" dirty="0"/>
              <a:t>makes</a:t>
            </a:r>
            <a:r>
              <a:rPr spc="-10" dirty="0"/>
              <a:t> it</a:t>
            </a:r>
            <a:r>
              <a:rPr dirty="0"/>
              <a:t> </a:t>
            </a:r>
            <a:r>
              <a:rPr spc="-15" dirty="0"/>
              <a:t>fairly</a:t>
            </a:r>
            <a:r>
              <a:rPr spc="-10" dirty="0"/>
              <a:t> </a:t>
            </a:r>
            <a:r>
              <a:rPr spc="-15" dirty="0"/>
              <a:t>easy</a:t>
            </a:r>
            <a:r>
              <a:rPr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15" dirty="0"/>
              <a:t>unde</a:t>
            </a:r>
            <a:r>
              <a:rPr spc="-25" dirty="0"/>
              <a:t>r</a:t>
            </a:r>
            <a:r>
              <a:rPr spc="-5" dirty="0"/>
              <a:t>s</a:t>
            </a:r>
            <a:r>
              <a:rPr spc="-10" dirty="0"/>
              <a:t>t</a:t>
            </a:r>
            <a:r>
              <a:rPr spc="-20" dirty="0"/>
              <a:t>a</a:t>
            </a:r>
            <a:r>
              <a:rPr spc="-15" dirty="0"/>
              <a:t>n</a:t>
            </a:r>
            <a:r>
              <a:rPr spc="-20" dirty="0"/>
              <a:t>d</a:t>
            </a:r>
            <a:r>
              <a:rPr spc="-5" dirty="0"/>
              <a:t> </a:t>
            </a:r>
            <a:r>
              <a:rPr spc="-15" dirty="0"/>
              <a:t>ho</a:t>
            </a:r>
            <a:r>
              <a:rPr spc="-20" dirty="0"/>
              <a:t>w</a:t>
            </a:r>
            <a:r>
              <a:rPr spc="-5" dirty="0"/>
              <a:t> </a:t>
            </a:r>
            <a:r>
              <a:rPr spc="-20" dirty="0"/>
              <a:t>p</a:t>
            </a:r>
            <a:r>
              <a:rPr spc="-5" dirty="0"/>
              <a:t>a</a:t>
            </a:r>
            <a:r>
              <a:rPr spc="-20" dirty="0"/>
              <a:t>r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spc="-5"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25" dirty="0"/>
              <a:t>do</a:t>
            </a:r>
            <a:r>
              <a:rPr spc="-10" dirty="0"/>
              <a:t>n</a:t>
            </a:r>
            <a:r>
              <a:rPr spc="-20" dirty="0"/>
              <a:t>e</a:t>
            </a:r>
            <a:r>
              <a:rPr spc="-10" dirty="0"/>
              <a:t>.</a:t>
            </a:r>
          </a:p>
          <a:p>
            <a:pPr marL="382270" marR="11874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Parsing pr</a:t>
            </a:r>
            <a:r>
              <a:rPr spc="-30" dirty="0"/>
              <a:t>o</a:t>
            </a:r>
            <a:r>
              <a:rPr spc="-15" dirty="0"/>
              <a:t>cedures</a:t>
            </a:r>
            <a:r>
              <a:rPr spc="10" dirty="0"/>
              <a:t> </a:t>
            </a:r>
            <a:r>
              <a:rPr spc="-15" dirty="0"/>
              <a:t>are</a:t>
            </a:r>
            <a:r>
              <a:rPr spc="5" dirty="0"/>
              <a:t> </a:t>
            </a:r>
            <a:r>
              <a:rPr spc="-15" dirty="0"/>
              <a:t>also convenient</a:t>
            </a:r>
            <a:r>
              <a:rPr spc="10" dirty="0"/>
              <a:t> </a:t>
            </a:r>
            <a:r>
              <a:rPr spc="-15" dirty="0"/>
              <a:t>places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add</a:t>
            </a:r>
            <a:r>
              <a:rPr spc="5" dirty="0"/>
              <a:t> </a:t>
            </a:r>
            <a:r>
              <a:rPr spc="-15" dirty="0"/>
              <a:t>code</a:t>
            </a:r>
            <a:r>
              <a:rPr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20" dirty="0"/>
              <a:t>build</a:t>
            </a:r>
            <a:r>
              <a:rPr spc="5" dirty="0"/>
              <a:t> </a:t>
            </a:r>
            <a:r>
              <a:rPr spc="-15" dirty="0"/>
              <a:t>ASTs,</a:t>
            </a:r>
            <a:r>
              <a:rPr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5" dirty="0"/>
              <a:t>d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type- checking,</a:t>
            </a:r>
            <a:r>
              <a:rPr spc="10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0" dirty="0"/>
              <a:t>genera</a:t>
            </a:r>
            <a:r>
              <a:rPr spc="-30" dirty="0"/>
              <a:t>t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25" dirty="0"/>
              <a:t>c</a:t>
            </a:r>
            <a:r>
              <a:rPr spc="-15" dirty="0"/>
              <a:t>ode.</a:t>
            </a:r>
          </a:p>
          <a:p>
            <a:pPr marL="382270" marR="394970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A</a:t>
            </a:r>
            <a:r>
              <a:rPr spc="-5" dirty="0"/>
              <a:t> </a:t>
            </a:r>
            <a:r>
              <a:rPr spc="-15" dirty="0"/>
              <a:t>major drawback</a:t>
            </a:r>
            <a:r>
              <a:rPr spc="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recursive descent</a:t>
            </a:r>
            <a:r>
              <a:rPr spc="10"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10" dirty="0"/>
              <a:t>it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quite</a:t>
            </a:r>
            <a:r>
              <a:rPr spc="-10" dirty="0"/>
              <a:t> </a:t>
            </a:r>
            <a:r>
              <a:rPr spc="-20" dirty="0"/>
              <a:t>i</a:t>
            </a:r>
            <a:r>
              <a:rPr spc="-10" dirty="0"/>
              <a:t>n</a:t>
            </a:r>
            <a:r>
              <a:rPr spc="-15" dirty="0"/>
              <a:t>co</a:t>
            </a:r>
            <a:r>
              <a:rPr spc="-10" dirty="0"/>
              <a:t>nv</a:t>
            </a:r>
            <a:r>
              <a:rPr spc="-15" dirty="0"/>
              <a:t>enien</a:t>
            </a:r>
            <a:r>
              <a:rPr spc="-10" dirty="0"/>
              <a:t>t</a:t>
            </a:r>
            <a:r>
              <a:rPr spc="5" dirty="0"/>
              <a:t> </a:t>
            </a:r>
            <a:r>
              <a:rPr spc="-15" dirty="0"/>
              <a:t>to</a:t>
            </a:r>
            <a:r>
              <a:rPr spc="5" dirty="0"/>
              <a:t> </a:t>
            </a:r>
            <a:r>
              <a:rPr spc="-15" dirty="0"/>
              <a:t>change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spc="-10" dirty="0"/>
              <a:t> </a:t>
            </a:r>
            <a:r>
              <a:rPr spc="-15" dirty="0"/>
              <a:t>gra</a:t>
            </a:r>
            <a:r>
              <a:rPr spc="-20" dirty="0"/>
              <a:t>mm</a:t>
            </a:r>
            <a:r>
              <a:rPr spc="-15" dirty="0"/>
              <a:t>ar</a:t>
            </a:r>
            <a:r>
              <a:rPr dirty="0"/>
              <a:t> </a:t>
            </a:r>
            <a:r>
              <a:rPr spc="-15" dirty="0"/>
              <a:t>bein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parsed.</a:t>
            </a:r>
            <a:r>
              <a:rPr dirty="0"/>
              <a:t> </a:t>
            </a:r>
            <a:r>
              <a:rPr spc="-20" dirty="0"/>
              <a:t>A</a:t>
            </a:r>
            <a:r>
              <a:rPr spc="-15" dirty="0"/>
              <a:t>ny change,</a:t>
            </a:r>
            <a:r>
              <a:rPr spc="5" dirty="0"/>
              <a:t> </a:t>
            </a:r>
            <a:r>
              <a:rPr spc="-15" dirty="0"/>
              <a:t>e</a:t>
            </a:r>
            <a:r>
              <a:rPr dirty="0"/>
              <a:t>v</a:t>
            </a:r>
            <a:r>
              <a:rPr spc="-20" dirty="0"/>
              <a:t>en</a:t>
            </a:r>
            <a:r>
              <a:rPr spc="10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minor</a:t>
            </a:r>
            <a:r>
              <a:rPr spc="-10" dirty="0"/>
              <a:t> </a:t>
            </a:r>
            <a:r>
              <a:rPr spc="-20" dirty="0"/>
              <a:t>o</a:t>
            </a:r>
            <a:r>
              <a:rPr spc="-10" dirty="0"/>
              <a:t>n</a:t>
            </a:r>
            <a:r>
              <a:rPr spc="-15" dirty="0"/>
              <a:t>e,</a:t>
            </a:r>
            <a:r>
              <a:rPr spc="-5" dirty="0"/>
              <a:t> </a:t>
            </a:r>
            <a:r>
              <a:rPr spc="-10" dirty="0"/>
              <a:t>m</a:t>
            </a:r>
            <a:r>
              <a:rPr spc="-20" dirty="0"/>
              <a:t>a</a:t>
            </a:r>
            <a:r>
              <a:rPr spc="-15" dirty="0"/>
              <a:t>y</a:t>
            </a:r>
            <a:r>
              <a:rPr spc="-10" dirty="0"/>
              <a:t> forc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-15" dirty="0"/>
              <a:t>parsi</a:t>
            </a:r>
            <a:r>
              <a:rPr spc="-10" dirty="0"/>
              <a:t>n</a:t>
            </a:r>
            <a:r>
              <a:rPr spc="-20" dirty="0"/>
              <a:t>g</a:t>
            </a:r>
            <a:r>
              <a:rPr dirty="0"/>
              <a:t> </a:t>
            </a:r>
            <a:r>
              <a:rPr spc="-15" dirty="0"/>
              <a:t>procedures</a:t>
            </a:r>
            <a:r>
              <a:rPr spc="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be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6075" cy="736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05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reprogram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3702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>
                <a:latin typeface="Lucida Sans"/>
                <a:cs typeface="Lucida Sans"/>
              </a:rPr>
              <a:t>a </a:t>
            </a:r>
            <a:r>
              <a:rPr sz="2600" spc="-15" smtClean="0">
                <a:latin typeface="Lucida Sans"/>
                <a:cs typeface="Lucida Sans"/>
              </a:rPr>
              <a:t>le</a:t>
            </a:r>
            <a:r>
              <a:rPr sz="2600" spc="-5" smtClean="0">
                <a:latin typeface="Lucida Sans"/>
                <a:cs typeface="Lucida Sans"/>
              </a:rPr>
              <a:t>s</a:t>
            </a:r>
            <a:r>
              <a:rPr sz="2600" spc="-15" smtClean="0">
                <a:latin typeface="Lucida Sans"/>
                <a:cs typeface="Lucida Sans"/>
              </a:rPr>
              <a:t>s</a:t>
            </a:r>
            <a:r>
              <a:rPr lang="en-US" sz="2600" spc="-15" smtClean="0">
                <a:latin typeface="Lucida Sans"/>
                <a:cs typeface="Lucida Sans"/>
              </a:rPr>
              <a:t>er</a:t>
            </a:r>
            <a:r>
              <a:rPr sz="2600" spc="-5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recursive descent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efficient than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migh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since</a:t>
            </a:r>
            <a:r>
              <a:rPr sz="2600" spc="-10" dirty="0">
                <a:latin typeface="Lucida Sans"/>
                <a:cs typeface="Lucida Sans"/>
              </a:rPr>
              <a:t> subprog</a:t>
            </a:r>
            <a:r>
              <a:rPr sz="2600" spc="-3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ngl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recognize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side.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L="12700" marR="2038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alternative to parsing pro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edures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programe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dri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program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chan</a:t>
            </a:r>
            <a:r>
              <a:rPr sz="2600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parse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table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list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will </a:t>
            </a:r>
            <a:r>
              <a:rPr sz="2600" spc="-15" dirty="0">
                <a:latin typeface="Lucida Sans"/>
                <a:cs typeface="Lucida Sans"/>
              </a:rPr>
              <a:t>change,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changed.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30" dirty="0">
                <a:solidFill>
                  <a:srgbClr val="FF0000"/>
                </a:solidFill>
              </a:rPr>
              <a:t>T</a:t>
            </a:r>
            <a:r>
              <a:rPr spc="-5" dirty="0">
                <a:solidFill>
                  <a:srgbClr val="FF0000"/>
                </a:solidFill>
              </a:rPr>
              <a:t>ab</a:t>
            </a:r>
            <a:r>
              <a:rPr spc="-20" dirty="0">
                <a:solidFill>
                  <a:srgbClr val="FF0000"/>
                </a:solidFill>
              </a:rPr>
              <a:t>le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36235" cy="52894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two- dimensional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array.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production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numbers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blank (error)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entrie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is indexed by:</a:t>
            </a:r>
            <a:endParaRPr sz="2600" dirty="0">
              <a:latin typeface="Lucida Sans"/>
              <a:cs typeface="Lucida Sans"/>
            </a:endParaRPr>
          </a:p>
          <a:p>
            <a:pPr marL="241300" marR="490220" indent="-228600">
              <a:lnSpc>
                <a:spcPts val="2600"/>
              </a:lnSpc>
              <a:spcBef>
                <a:spcPts val="86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-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- </a:t>
            </a:r>
            <a:r>
              <a:rPr sz="2400" spc="-5" dirty="0">
                <a:latin typeface="Lucida Sans"/>
                <a:cs typeface="Lucida Sans"/>
              </a:rPr>
              <a:t>termina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want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expand.</a:t>
            </a:r>
            <a:endParaRPr sz="2400" dirty="0">
              <a:latin typeface="Lucida Sans"/>
              <a:cs typeface="Lucida Sans"/>
            </a:endParaRPr>
          </a:p>
          <a:p>
            <a:pPr marL="241300" marR="157480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CT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cur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-20" dirty="0">
                <a:latin typeface="Lucida Sans"/>
                <a:cs typeface="Lucida Sans"/>
              </a:rPr>
              <a:t>en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be </a:t>
            </a:r>
            <a:r>
              <a:rPr sz="2400" spc="-30" dirty="0">
                <a:latin typeface="Lucida Sans"/>
                <a:cs typeface="Lucida Sans"/>
              </a:rPr>
              <a:t>m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tched.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1866264" algn="l"/>
              </a:tabLst>
            </a:pPr>
            <a:r>
              <a:rPr sz="1600" b="1" spc="-10" dirty="0">
                <a:latin typeface="Courier"/>
                <a:cs typeface="Courier"/>
              </a:rPr>
              <a:t>•</a:t>
            </a:r>
            <a:r>
              <a:rPr sz="1600" b="1" spc="-204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T[A][CT</a:t>
            </a:r>
            <a:r>
              <a:rPr sz="2400" dirty="0">
                <a:latin typeface="Lucida Sans"/>
                <a:cs typeface="Lucida Sans"/>
              </a:rPr>
              <a:t>] =	A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X</a:t>
            </a:r>
            <a:r>
              <a:rPr sz="2850" spc="7" baseline="-17543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...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850" baseline="-17543" dirty="0">
                <a:latin typeface="Lucida Sans"/>
                <a:cs typeface="Lucida Sans"/>
              </a:rPr>
              <a:t>n</a:t>
            </a:r>
          </a:p>
          <a:p>
            <a:pPr marL="337185">
              <a:lnSpc>
                <a:spcPct val="100000"/>
              </a:lnSpc>
              <a:spcBef>
                <a:spcPts val="15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CT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Predict</a:t>
            </a:r>
            <a:r>
              <a:rPr sz="2400" spc="-20" dirty="0">
                <a:latin typeface="Lucida Sans"/>
                <a:cs typeface="Lucida Sans"/>
              </a:rPr>
              <a:t>(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20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7" baseline="-17543" dirty="0">
                <a:latin typeface="Lucida Sans"/>
                <a:cs typeface="Lucida Sans"/>
              </a:rPr>
              <a:t>1</a:t>
            </a:r>
            <a:r>
              <a:rPr sz="2400" spc="-5" dirty="0">
                <a:latin typeface="Lucida Sans"/>
                <a:cs typeface="Lucida Sans"/>
              </a:rPr>
              <a:t>...</a:t>
            </a:r>
            <a:r>
              <a:rPr sz="2400" dirty="0">
                <a:latin typeface="Lucida Sans"/>
                <a:cs typeface="Lucida Sans"/>
              </a:rPr>
              <a:t>X</a:t>
            </a:r>
            <a:r>
              <a:rPr sz="2850" spc="-7" baseline="-17543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)</a:t>
            </a:r>
          </a:p>
          <a:p>
            <a:pPr marL="337185">
              <a:lnSpc>
                <a:spcPts val="2735"/>
              </a:lnSpc>
              <a:spcBef>
                <a:spcPts val="165"/>
              </a:spcBef>
              <a:tabLst>
                <a:tab pos="1971675" algn="l"/>
              </a:tabLst>
            </a:pPr>
            <a:r>
              <a:rPr sz="2400" spc="-5" dirty="0">
                <a:latin typeface="Lucida Sans"/>
                <a:cs typeface="Lucida Sans"/>
              </a:rPr>
              <a:t>T[A][CT</a:t>
            </a:r>
            <a:r>
              <a:rPr sz="2400" dirty="0">
                <a:latin typeface="Lucida Sans"/>
                <a:cs typeface="Lucida Sans"/>
              </a:rPr>
              <a:t>] =	</a:t>
            </a:r>
            <a:r>
              <a:rPr sz="2400" spc="-5" dirty="0">
                <a:latin typeface="Lucida Sans"/>
                <a:cs typeface="Lucida Sans"/>
              </a:rPr>
              <a:t>error</a:t>
            </a:r>
            <a:endParaRPr sz="2400" dirty="0">
              <a:latin typeface="Lucida Sans"/>
              <a:cs typeface="Lucida Sans"/>
            </a:endParaRPr>
          </a:p>
          <a:p>
            <a:pPr marL="240665" marR="5080" indent="95885">
              <a:lnSpc>
                <a:spcPts val="2600"/>
              </a:lnSpc>
              <a:spcBef>
                <a:spcPts val="175"/>
              </a:spcBef>
              <a:tabLst>
                <a:tab pos="854075" algn="l"/>
              </a:tabLst>
            </a:pPr>
            <a:r>
              <a:rPr lang="en-US" sz="2400" spc="-15" dirty="0" smtClean="0">
                <a:latin typeface="Lucida Sans"/>
                <a:cs typeface="Lucida Sans"/>
              </a:rPr>
              <a:t>  </a:t>
            </a:r>
            <a:r>
              <a:rPr sz="2400" spc="-15" dirty="0" smtClean="0">
                <a:latin typeface="Lucida Sans"/>
                <a:cs typeface="Lucida Sans"/>
              </a:rPr>
              <a:t>i</a:t>
            </a:r>
            <a:r>
              <a:rPr sz="2400" spc="-10" dirty="0" smtClean="0">
                <a:latin typeface="Lucida Sans"/>
                <a:cs typeface="Lucida Sans"/>
              </a:rPr>
              <a:t>f</a:t>
            </a:r>
            <a:r>
              <a:rPr sz="2400" spc="-15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edict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pro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uction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with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lang="en-US" sz="2400" spc="-155" dirty="0" smtClean="0">
                <a:latin typeface="Lucida Sans"/>
                <a:cs typeface="Lucida Sans"/>
              </a:rPr>
              <a:t> 	</a:t>
            </a:r>
            <a:r>
              <a:rPr sz="2400" dirty="0" smtClean="0">
                <a:latin typeface="Lucida Sans"/>
                <a:cs typeface="Lucida Sans"/>
              </a:rPr>
              <a:t>A </a:t>
            </a:r>
            <a:r>
              <a:rPr sz="2400" spc="-5" dirty="0" smtClean="0">
                <a:latin typeface="Lucida Sans"/>
                <a:cs typeface="Lucida Sans"/>
              </a:rPr>
              <a:t>a</a:t>
            </a:r>
            <a:r>
              <a:rPr sz="2400" dirty="0" smtClean="0">
                <a:latin typeface="Lucida Sans"/>
                <a:cs typeface="Lucida Sans"/>
              </a:rPr>
              <a:t>s</a:t>
            </a:r>
            <a:r>
              <a:rPr lang="en-US" sz="2400" dirty="0" smtClean="0">
                <a:latin typeface="Lucida Sans"/>
                <a:cs typeface="Lucida Sans"/>
              </a:rPr>
              <a:t> </a:t>
            </a:r>
            <a:r>
              <a:rPr sz="2400" spc="-15" dirty="0" smtClean="0">
                <a:latin typeface="Lucida Sans"/>
                <a:cs typeface="Lucida Sans"/>
              </a:rPr>
              <a:t>its</a:t>
            </a:r>
            <a:r>
              <a:rPr sz="2400" spc="-5" dirty="0" smtClean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lefthan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side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pc="-5" dirty="0">
                <a:solidFill>
                  <a:srgbClr val="FF0000"/>
                </a:solidFill>
              </a:rPr>
              <a:t>CSX-</a:t>
            </a:r>
            <a:r>
              <a:rPr spc="-10" dirty="0">
                <a:solidFill>
                  <a:srgbClr val="FF0000"/>
                </a:solidFill>
              </a:rPr>
              <a:t>li</a:t>
            </a:r>
            <a:r>
              <a:rPr spc="-5" dirty="0">
                <a:solidFill>
                  <a:srgbClr val="FF0000"/>
                </a:solidFill>
              </a:rPr>
              <a:t>t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255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1560" y="1713852"/>
          <a:ext cx="5134355" cy="3581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642"/>
                <a:gridCol w="3136391"/>
                <a:gridCol w="1433322"/>
              </a:tblGrid>
              <a:tr h="380238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oduction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edict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og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}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Eof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{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18005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	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  <a:tabLst>
                          <a:tab pos="478790" algn="l"/>
                        </a:tabLst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899794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	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λ</a:t>
                      </a:r>
                      <a:endParaRPr sz="1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}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98270" algn="l"/>
                        </a:tabLst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id	=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xpr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;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4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if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( Expr )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mt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if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6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136015" algn="l"/>
                          <a:tab pos="1465580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pr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pr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+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09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180465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1800" spc="4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pr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-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85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751840" algn="l"/>
                        </a:tabLst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6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→ </a:t>
                      </a:r>
                      <a:r>
                        <a:rPr sz="1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1800" dirty="0">
                          <a:latin typeface="Symbol"/>
                          <a:cs typeface="Symbol"/>
                        </a:rPr>
                        <a:t>λ</a:t>
                      </a:r>
                      <a:endParaRPr sz="1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479425" algn="l"/>
                        </a:tabLst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)	;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5651868"/>
          <a:ext cx="6181342" cy="2081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8209"/>
                <a:gridCol w="457200"/>
                <a:gridCol w="457200"/>
                <a:gridCol w="457200"/>
                <a:gridCol w="457200"/>
                <a:gridCol w="457200"/>
                <a:gridCol w="510539"/>
                <a:gridCol w="457200"/>
                <a:gridCol w="457200"/>
                <a:gridCol w="457200"/>
                <a:gridCol w="457200"/>
                <a:gridCol w="637794"/>
              </a:tblGrid>
              <a:tr h="36652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{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}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(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)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d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=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+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-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;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7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7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700" b="1" spc="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g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1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s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3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2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2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t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5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4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Ex</a:t>
                      </a:r>
                      <a:r>
                        <a:rPr sz="1700" b="1" spc="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r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6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66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700" b="1" spc="-5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700" b="1" spc="5" dirty="0">
                          <a:latin typeface="Arial"/>
                          <a:cs typeface="Arial"/>
                        </a:rPr>
                        <a:t>ai</a:t>
                      </a:r>
                      <a:r>
                        <a:rPr sz="1700" b="1" dirty="0">
                          <a:latin typeface="Arial"/>
                          <a:cs typeface="Arial"/>
                        </a:rPr>
                        <a:t>l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9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7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8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Arial"/>
                          <a:cs typeface="Arial"/>
                        </a:rPr>
                        <a:t>9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dirty="0">
                <a:solidFill>
                  <a:srgbClr val="FF0000"/>
                </a:solidFill>
              </a:rPr>
              <a:t>LL(1) </a:t>
            </a:r>
            <a:r>
              <a:rPr spc="-25" dirty="0">
                <a:solidFill>
                  <a:srgbClr val="FF0000"/>
                </a:solidFill>
              </a:rPr>
              <a:t>Pa</a:t>
            </a:r>
            <a:r>
              <a:rPr spc="-20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0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D</a:t>
            </a:r>
            <a:r>
              <a:rPr spc="-15" dirty="0">
                <a:solidFill>
                  <a:srgbClr val="FF0000"/>
                </a:solidFill>
              </a:rPr>
              <a:t>ri</a:t>
            </a:r>
            <a:r>
              <a:rPr dirty="0">
                <a:solidFill>
                  <a:srgbClr val="FF0000"/>
                </a:solidFill>
              </a:rPr>
              <a:t>v</a:t>
            </a:r>
            <a:r>
              <a:rPr spc="-20" dirty="0">
                <a:solidFill>
                  <a:srgbClr val="FF0000"/>
                </a:solidFill>
              </a:rPr>
              <a:t>er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4" y="1677434"/>
            <a:ext cx="5413375" cy="292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</a:t>
            </a:r>
            <a:r>
              <a:rPr sz="2600" spc="-3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 use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700" i="1" spc="-8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stac</a:t>
            </a:r>
            <a:r>
              <a:rPr sz="2700" i="1" spc="-80" dirty="0">
                <a:latin typeface="Lucida Sans"/>
                <a:cs typeface="Lucida Sans"/>
              </a:rPr>
              <a:t>k</a:t>
            </a:r>
            <a:r>
              <a:rPr sz="2700" i="1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remembers</a:t>
            </a:r>
            <a:r>
              <a:rPr sz="2600" spc="-15" dirty="0">
                <a:latin typeface="Lucida Sans"/>
                <a:cs typeface="Lucida Sans"/>
              </a:rPr>
              <a:t> 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3400" dirty="0">
              <a:latin typeface="Times New Roman"/>
              <a:cs typeface="Times New Roman"/>
            </a:endParaRPr>
          </a:p>
          <a:p>
            <a:pPr marL="317500" marR="1736725" indent="-30480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void 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LDriver</a:t>
            </a:r>
            <a:r>
              <a:rPr sz="2000" b="1" spc="-15" dirty="0" smtClean="0">
                <a:latin typeface="Courier"/>
                <a:cs typeface="Courier"/>
              </a:rPr>
              <a:t>(){ </a:t>
            </a:r>
            <a:r>
              <a:rPr lang="en-US" sz="2000" b="1" spc="-15" dirty="0" smtClean="0">
                <a:latin typeface="Courier"/>
                <a:cs typeface="Courier"/>
              </a:rPr>
              <a:t>	</a:t>
            </a:r>
            <a:r>
              <a:rPr sz="2000" b="1" spc="-15" dirty="0" smtClean="0">
                <a:latin typeface="Courier"/>
                <a:cs typeface="Courier"/>
              </a:rPr>
              <a:t>Pus</a:t>
            </a:r>
            <a:r>
              <a:rPr sz="2000" b="1" spc="-25" dirty="0" smtClean="0">
                <a:latin typeface="Courier"/>
                <a:cs typeface="Courier"/>
              </a:rPr>
              <a:t>h</a:t>
            </a:r>
            <a:r>
              <a:rPr sz="2000" b="1" spc="-15" dirty="0">
                <a:latin typeface="Courier"/>
                <a:cs typeface="Courier"/>
              </a:rPr>
              <a:t>(StartSymbol); whi</a:t>
            </a:r>
            <a:r>
              <a:rPr sz="2000" b="1" spc="-25" dirty="0">
                <a:latin typeface="Courier"/>
                <a:cs typeface="Courier"/>
              </a:rPr>
              <a:t>l</a:t>
            </a:r>
            <a:r>
              <a:rPr sz="2000" b="1" spc="-15" dirty="0">
                <a:latin typeface="Courier"/>
                <a:cs typeface="Courier"/>
              </a:rPr>
              <a:t>e(!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stackEmpty()){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3687" y="4664201"/>
            <a:ext cx="2766695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//L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X=Top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symbol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//L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current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7518" y="4664201"/>
            <a:ext cx="21577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500"/>
              </a:lnSpc>
            </a:pPr>
            <a:r>
              <a:rPr sz="2000" b="1" spc="-15" dirty="0">
                <a:latin typeface="Courier"/>
                <a:cs typeface="Courier"/>
              </a:rPr>
              <a:t>on p</a:t>
            </a:r>
            <a:r>
              <a:rPr sz="2000" b="1" spc="-25" dirty="0">
                <a:latin typeface="Courier"/>
                <a:cs typeface="Courier"/>
              </a:rPr>
              <a:t>a</a:t>
            </a:r>
            <a:r>
              <a:rPr sz="2000" b="1" spc="-15" dirty="0">
                <a:latin typeface="Courier"/>
                <a:cs typeface="Courier"/>
              </a:rPr>
              <a:t>rse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 token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to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match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8486" y="5349990"/>
            <a:ext cx="30714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(isTerminal(X))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{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3284" y="5692885"/>
            <a:ext cx="139700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match(X);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pop();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7152" y="5692885"/>
            <a:ext cx="2310130" cy="62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//CT is u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dated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//X is up</a:t>
            </a:r>
            <a:r>
              <a:rPr sz="2000" b="1" spc="-25" dirty="0">
                <a:latin typeface="Courier"/>
                <a:cs typeface="Courier"/>
              </a:rPr>
              <a:t>d</a:t>
            </a:r>
            <a:r>
              <a:rPr sz="2000" b="1" spc="-15" dirty="0">
                <a:latin typeface="Courier"/>
                <a:cs typeface="Courier"/>
              </a:rPr>
              <a:t>ated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486" y="6378673"/>
            <a:ext cx="459422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else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if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(T[X][CT]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!=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Error){</a:t>
            </a:r>
            <a:endParaRPr sz="2000">
              <a:latin typeface="Courier"/>
              <a:cs typeface="Courier"/>
            </a:endParaRPr>
          </a:p>
          <a:p>
            <a:pPr marL="38100" algn="ctr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//Let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T[X][CT]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25" dirty="0">
                <a:latin typeface="Courier"/>
                <a:cs typeface="Courier"/>
              </a:rPr>
              <a:t>X</a:t>
            </a:r>
            <a:r>
              <a:rPr sz="2000" spc="-20" dirty="0">
                <a:latin typeface="Symbol"/>
                <a:cs typeface="Symbol"/>
              </a:rPr>
              <a:t>→</a:t>
            </a:r>
            <a:r>
              <a:rPr sz="2000" b="1" spc="-15" dirty="0">
                <a:latin typeface="Courier"/>
                <a:cs typeface="Courier"/>
              </a:rPr>
              <a:t>Y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...Y</a:t>
            </a:r>
            <a:r>
              <a:rPr sz="2400" b="1" spc="-15" baseline="-17361" dirty="0">
                <a:latin typeface="Courier"/>
                <a:cs typeface="Courier"/>
              </a:rPr>
              <a:t>m</a:t>
            </a:r>
            <a:endParaRPr sz="2400" baseline="-17361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73288" y="7111761"/>
            <a:ext cx="1487170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Replace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X</a:t>
            </a:r>
            <a:endParaRPr sz="2000">
              <a:latin typeface="Courier"/>
              <a:cs typeface="Courier"/>
            </a:endParaRPr>
          </a:p>
          <a:p>
            <a:pPr marL="467995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Y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...Y</a:t>
            </a:r>
            <a:r>
              <a:rPr sz="2400" b="1" spc="-15" baseline="-17361" dirty="0">
                <a:latin typeface="Courier"/>
                <a:cs typeface="Courier"/>
              </a:rPr>
              <a:t>m</a:t>
            </a:r>
            <a:endParaRPr sz="2400" baseline="-17361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7156" y="7111761"/>
            <a:ext cx="224790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with</a:t>
            </a:r>
            <a:endParaRPr sz="2000">
              <a:latin typeface="Courier"/>
              <a:cs typeface="Courier"/>
            </a:endParaRPr>
          </a:p>
          <a:p>
            <a:pPr marL="102235">
              <a:lnSpc>
                <a:spcPts val="2250"/>
              </a:lnSpc>
            </a:pPr>
            <a:r>
              <a:rPr sz="2000" b="1" spc="-15" dirty="0">
                <a:latin typeface="Courier"/>
                <a:cs typeface="Courier"/>
              </a:rPr>
              <a:t>on parse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stack</a:t>
            </a:r>
            <a:endParaRPr sz="2000">
              <a:latin typeface="Courier"/>
              <a:cs typeface="Couri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58879" y="7768612"/>
            <a:ext cx="4136390" cy="96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}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else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SyntaxError(CT</a:t>
            </a:r>
            <a:r>
              <a:rPr sz="2000" b="1" spc="-25" dirty="0">
                <a:latin typeface="Courier"/>
                <a:cs typeface="Courier"/>
              </a:rPr>
              <a:t>)</a:t>
            </a:r>
            <a:r>
              <a:rPr sz="2000" b="1" spc="-15" dirty="0">
                <a:latin typeface="Courier"/>
                <a:cs typeface="Courier"/>
              </a:rPr>
              <a:t>;</a:t>
            </a:r>
            <a:endParaRPr sz="2000">
              <a:latin typeface="Courier"/>
              <a:cs typeface="Courier"/>
            </a:endParaRPr>
          </a:p>
          <a:p>
            <a:pPr marL="316865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b="1" spc="-15" dirty="0">
                <a:latin typeface="Courier"/>
                <a:cs typeface="Courier"/>
              </a:rPr>
              <a:t>}</a:t>
            </a:r>
            <a:endParaRPr sz="20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Examp</a:t>
            </a:r>
            <a:r>
              <a:rPr spc="-15" dirty="0">
                <a:solidFill>
                  <a:srgbClr val="FF0000"/>
                </a:solidFill>
              </a:rPr>
              <a:t>l</a:t>
            </a:r>
            <a:r>
              <a:rPr spc="-20" dirty="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f</a:t>
            </a:r>
            <a:r>
              <a:rPr spc="-5" dirty="0">
                <a:solidFill>
                  <a:srgbClr val="FF0000"/>
                </a:solidFill>
              </a:rPr>
              <a:t> 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4645" cy="1356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25"/>
              </a:lnSpc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again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arse</a:t>
            </a:r>
            <a:endParaRPr sz="2600">
              <a:latin typeface="Lucida Sans"/>
              <a:cs typeface="Lucida Sans"/>
            </a:endParaRPr>
          </a:p>
          <a:p>
            <a:pPr marL="180340">
              <a:lnSpc>
                <a:spcPts val="2360"/>
              </a:lnSpc>
            </a:pPr>
            <a:r>
              <a:rPr sz="2200" b="1" spc="-15" dirty="0">
                <a:latin typeface="Courier"/>
                <a:cs typeface="Courier"/>
              </a:rPr>
              <a:t>{ a =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b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+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}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Eof</a:t>
            </a:r>
            <a:endParaRPr sz="2200">
              <a:latin typeface="Courier"/>
              <a:cs typeface="Courier"/>
            </a:endParaRPr>
          </a:p>
          <a:p>
            <a:pPr marL="12700" marR="5080">
              <a:lnSpc>
                <a:spcPts val="28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placing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3416160"/>
          <a:ext cx="5554980" cy="4393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Prog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3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4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{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{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4691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962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 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258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78996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48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a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2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648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=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47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8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7453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 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b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o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218"/>
            <a:ext cx="5871210" cy="7592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010"/>
              </a:lnSpc>
              <a:buSzPct val="61538"/>
              <a:buFont typeface="Courier"/>
              <a:buChar char="•"/>
              <a:tabLst>
                <a:tab pos="241300" algn="l"/>
                <a:tab pos="21786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240665" marR="1407160">
              <a:lnSpc>
                <a:spcPts val="2900"/>
              </a:lnSpc>
              <a:spcBef>
                <a:spcPts val="170"/>
              </a:spcBef>
              <a:tabLst>
                <a:tab pos="330200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works.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1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  <a:p>
            <a:pPr marL="240665" marR="185673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ways;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905"/>
              </a:lnSpc>
            </a:pPr>
            <a:r>
              <a:rPr sz="2600" spc="-15" dirty="0">
                <a:latin typeface="Lucida Sans"/>
                <a:cs typeface="Lucida Sans"/>
              </a:rPr>
              <a:t>works.</a:t>
            </a:r>
            <a:endParaRPr sz="2600" dirty="0">
              <a:latin typeface="Lucida Sans"/>
              <a:cs typeface="Lucida Sans"/>
            </a:endParaRPr>
          </a:p>
          <a:p>
            <a:pPr marL="344805" marR="2110105" indent="-104139">
              <a:lnSpc>
                <a:spcPts val="2890"/>
              </a:lnSpc>
              <a:spcBef>
                <a:spcPts val="180"/>
              </a:spcBef>
              <a:tabLst>
                <a:tab pos="1022985" algn="l"/>
                <a:tab pos="3439795" algn="l"/>
              </a:tabLst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5" dirty="0">
                <a:latin typeface="Lucida Sans"/>
                <a:cs typeface="Lucida Sans"/>
              </a:rPr>
              <a:t> 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3</a:t>
            </a:r>
            <a:r>
              <a:rPr sz="2600" spc="-15" dirty="0">
                <a:latin typeface="Lucida Sans"/>
                <a:cs typeface="Lucida Sans"/>
              </a:rPr>
              <a:t>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25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80" dirty="0">
                <a:latin typeface="Arial"/>
                <a:cs typeface="Arial"/>
              </a:rPr>
              <a:t>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22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890"/>
              </a:lnSpc>
              <a:spcBef>
                <a:spcPts val="18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 marR="5080" algn="just">
              <a:lnSpc>
                <a:spcPts val="2900"/>
              </a:lnSpc>
              <a:spcBef>
                <a:spcPts val="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r>
              <a:rPr sz="2600" spc="-15" dirty="0">
                <a:latin typeface="Lucida Sans"/>
                <a:cs typeface="Lucida Sans"/>
              </a:rPr>
              <a:t> steps,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83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259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79" cy="7137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906642"/>
                <a:gridCol w="1861703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572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+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+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c;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2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7454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 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1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260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5841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73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Etail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4692">
                <a:tc>
                  <a:txBody>
                    <a:bodyPr/>
                    <a:lstStyle/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1707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Courier"/>
                          <a:cs typeface="Courier"/>
                        </a:rPr>
                        <a:t>}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 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Eof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23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Don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Arial"/>
                          <a:cs typeface="Arial"/>
                        </a:rPr>
                        <a:t>All input match</a:t>
                      </a:r>
                      <a:r>
                        <a:rPr sz="22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200" b="1" dirty="0">
                          <a:latin typeface="Arial"/>
                          <a:cs typeface="Arial"/>
                        </a:rPr>
                        <a:t>d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200" spc="-5" dirty="0">
                <a:solidFill>
                  <a:srgbClr val="FF0000"/>
                </a:solidFill>
              </a:rPr>
              <a:t>Synta</a:t>
            </a:r>
            <a:r>
              <a:rPr sz="3200" dirty="0">
                <a:solidFill>
                  <a:srgbClr val="FF0000"/>
                </a:solidFill>
              </a:rPr>
              <a:t>x</a:t>
            </a:r>
            <a:r>
              <a:rPr sz="3200" spc="-5" dirty="0">
                <a:solidFill>
                  <a:srgbClr val="FF0000"/>
                </a:solidFill>
              </a:rPr>
              <a:t> E</a:t>
            </a:r>
            <a:r>
              <a:rPr sz="3200" spc="-25" dirty="0">
                <a:solidFill>
                  <a:srgbClr val="FF0000"/>
                </a:solidFill>
              </a:rPr>
              <a:t>r</a:t>
            </a:r>
            <a:r>
              <a:rPr sz="3200" spc="-85" dirty="0">
                <a:solidFill>
                  <a:srgbClr val="FF0000"/>
                </a:solidFill>
              </a:rPr>
              <a:t>r</a:t>
            </a:r>
            <a:r>
              <a:rPr sz="3200" spc="-5" dirty="0">
                <a:solidFill>
                  <a:srgbClr val="FF0000"/>
                </a:solidFill>
              </a:rPr>
              <a:t>o</a:t>
            </a:r>
            <a:r>
              <a:rPr sz="3200" spc="-25" dirty="0">
                <a:solidFill>
                  <a:srgbClr val="FF0000"/>
                </a:solidFill>
              </a:rPr>
              <a:t>r</a:t>
            </a:r>
            <a:r>
              <a:rPr sz="3200" dirty="0">
                <a:solidFill>
                  <a:srgbClr val="FF0000"/>
                </a:solidFill>
              </a:rPr>
              <a:t>s</a:t>
            </a:r>
            <a:r>
              <a:rPr sz="3200" spc="-5" dirty="0">
                <a:solidFill>
                  <a:srgbClr val="FF0000"/>
                </a:solidFill>
              </a:rPr>
              <a:t> </a:t>
            </a:r>
            <a:r>
              <a:rPr sz="3200" spc="-15" dirty="0">
                <a:solidFill>
                  <a:srgbClr val="FF0000"/>
                </a:solidFill>
              </a:rPr>
              <a:t>i</a:t>
            </a:r>
            <a:r>
              <a:rPr sz="3200" dirty="0">
                <a:solidFill>
                  <a:srgbClr val="FF0000"/>
                </a:solidFill>
              </a:rPr>
              <a:t>n</a:t>
            </a:r>
            <a:r>
              <a:rPr sz="3200" spc="-5" dirty="0">
                <a:solidFill>
                  <a:srgbClr val="FF0000"/>
                </a:solidFill>
              </a:rPr>
              <a:t> LL(1</a:t>
            </a:r>
            <a:r>
              <a:rPr sz="3200" dirty="0">
                <a:solidFill>
                  <a:srgbClr val="FF0000"/>
                </a:solidFill>
              </a:rPr>
              <a:t>) </a:t>
            </a:r>
            <a:r>
              <a:rPr sz="3200" spc="-5" dirty="0">
                <a:solidFill>
                  <a:srgbClr val="FF0000"/>
                </a:solidFill>
              </a:rPr>
              <a:t>Parsing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5080">
              <a:lnSpc>
                <a:spcPts val="3000"/>
              </a:lnSpc>
            </a:pPr>
            <a:r>
              <a:rPr sz="2800" spc="-15" dirty="0"/>
              <a:t>In</a:t>
            </a:r>
            <a:r>
              <a:rPr sz="2800" spc="-5" dirty="0"/>
              <a:t> </a:t>
            </a:r>
            <a:r>
              <a:rPr sz="2800" spc="-15" dirty="0"/>
              <a:t>LL(1)</a:t>
            </a:r>
            <a:r>
              <a:rPr sz="2800" spc="-5" dirty="0"/>
              <a:t> </a:t>
            </a:r>
            <a:r>
              <a:rPr sz="2800" spc="-15" dirty="0"/>
              <a:t>parsing,</a:t>
            </a:r>
            <a:r>
              <a:rPr sz="2800" spc="10" dirty="0"/>
              <a:t> </a:t>
            </a:r>
            <a:r>
              <a:rPr sz="2800" spc="-15" dirty="0"/>
              <a:t>s</a:t>
            </a:r>
            <a:r>
              <a:rPr sz="2800" spc="-25" dirty="0"/>
              <a:t>y</a:t>
            </a:r>
            <a:r>
              <a:rPr sz="2800" spc="-15" dirty="0"/>
              <a:t>nt</a:t>
            </a:r>
            <a:r>
              <a:rPr sz="2800" spc="-35" dirty="0"/>
              <a:t>a</a:t>
            </a:r>
            <a:r>
              <a:rPr sz="2800" spc="-20" dirty="0"/>
              <a:t>x</a:t>
            </a:r>
            <a:r>
              <a:rPr sz="2800" spc="5" dirty="0"/>
              <a:t> </a:t>
            </a:r>
            <a:r>
              <a:rPr sz="2800" spc="-15" dirty="0"/>
              <a:t>errors</a:t>
            </a:r>
            <a:r>
              <a:rPr sz="2800" spc="-10" dirty="0"/>
              <a:t> </a:t>
            </a:r>
            <a:r>
              <a:rPr sz="2800" spc="-20" dirty="0"/>
              <a:t>are</a:t>
            </a:r>
            <a:r>
              <a:rPr sz="2800" spc="-5" dirty="0"/>
              <a:t> </a:t>
            </a:r>
            <a:r>
              <a:rPr sz="2800" spc="-20" dirty="0"/>
              <a:t>automaticall</a:t>
            </a:r>
            <a:r>
              <a:rPr sz="2800" spc="-15" dirty="0"/>
              <a:t>y</a:t>
            </a:r>
            <a:r>
              <a:rPr sz="2800" spc="10" dirty="0"/>
              <a:t> </a:t>
            </a:r>
            <a:r>
              <a:rPr sz="2800" spc="-20" dirty="0"/>
              <a:t>detected</a:t>
            </a:r>
            <a:r>
              <a:rPr sz="2800" spc="5" dirty="0"/>
              <a:t> </a:t>
            </a:r>
            <a:r>
              <a:rPr sz="2800" spc="-20" dirty="0"/>
              <a:t>as</a:t>
            </a:r>
            <a:r>
              <a:rPr sz="2800" spc="-15" dirty="0"/>
              <a:t> </a:t>
            </a:r>
            <a:r>
              <a:rPr sz="2800" spc="-20" dirty="0"/>
              <a:t>soon</a:t>
            </a:r>
            <a:r>
              <a:rPr sz="2800" spc="-65" dirty="0"/>
              <a:t> </a:t>
            </a:r>
            <a:r>
              <a:rPr sz="2800" spc="-15" dirty="0"/>
              <a:t>as</a:t>
            </a:r>
            <a:r>
              <a:rPr sz="2800" spc="-60" dirty="0"/>
              <a:t> </a:t>
            </a:r>
            <a:r>
              <a:rPr sz="2800" spc="-15" dirty="0"/>
              <a:t>the</a:t>
            </a:r>
            <a:r>
              <a:rPr sz="2800" spc="-60" dirty="0"/>
              <a:t> </a:t>
            </a:r>
            <a:r>
              <a:rPr sz="2800" spc="-15" dirty="0"/>
              <a:t>first</a:t>
            </a:r>
            <a:r>
              <a:rPr sz="2800" spc="-65" dirty="0"/>
              <a:t> </a:t>
            </a:r>
            <a:r>
              <a:rPr sz="2800" spc="-15" dirty="0"/>
              <a:t>illegal</a:t>
            </a:r>
            <a:r>
              <a:rPr sz="2800" spc="-60" dirty="0"/>
              <a:t> </a:t>
            </a:r>
            <a:r>
              <a:rPr sz="2800" spc="-20" dirty="0"/>
              <a:t>token</a:t>
            </a:r>
            <a:r>
              <a:rPr sz="2800" spc="-60" dirty="0"/>
              <a:t> </a:t>
            </a:r>
            <a:r>
              <a:rPr sz="2800" spc="-15" dirty="0"/>
              <a:t>is seen.</a:t>
            </a:r>
            <a:endParaRPr sz="2800" dirty="0"/>
          </a:p>
          <a:p>
            <a:pPr marL="382270" marR="48260">
              <a:lnSpc>
                <a:spcPts val="3000"/>
              </a:lnSpc>
              <a:spcBef>
                <a:spcPts val="900"/>
              </a:spcBef>
            </a:pPr>
            <a:r>
              <a:rPr sz="2800" spc="-25" dirty="0"/>
              <a:t>H</a:t>
            </a:r>
            <a:r>
              <a:rPr sz="2800" spc="-15" dirty="0"/>
              <a:t>o</a:t>
            </a:r>
            <a:r>
              <a:rPr sz="2800" spc="-20" dirty="0"/>
              <a:t>w?</a:t>
            </a:r>
            <a:r>
              <a:rPr sz="2800" dirty="0"/>
              <a:t> </a:t>
            </a:r>
            <a:r>
              <a:rPr sz="2800" spc="-25" dirty="0"/>
              <a:t>Whe</a:t>
            </a:r>
            <a:r>
              <a:rPr sz="2800" spc="-20" dirty="0"/>
              <a:t>n</a:t>
            </a:r>
            <a:r>
              <a:rPr sz="2800" spc="5" dirty="0"/>
              <a:t> </a:t>
            </a:r>
            <a:r>
              <a:rPr sz="2800" spc="-25" dirty="0"/>
              <a:t>a</a:t>
            </a:r>
            <a:r>
              <a:rPr sz="2800" spc="-20" dirty="0"/>
              <a:t>n</a:t>
            </a:r>
            <a:r>
              <a:rPr sz="2800" dirty="0"/>
              <a:t> </a:t>
            </a:r>
            <a:r>
              <a:rPr sz="2800" spc="-15" dirty="0"/>
              <a:t>illegal</a:t>
            </a:r>
            <a:r>
              <a:rPr sz="2800" dirty="0"/>
              <a:t> </a:t>
            </a:r>
            <a:r>
              <a:rPr sz="2800" spc="-15" dirty="0"/>
              <a:t>to</a:t>
            </a:r>
            <a:r>
              <a:rPr sz="2800" spc="-25" dirty="0"/>
              <a:t>ke</a:t>
            </a:r>
            <a:r>
              <a:rPr sz="2800" spc="-20" dirty="0"/>
              <a:t>n</a:t>
            </a:r>
            <a:r>
              <a:rPr sz="2800" spc="5" dirty="0"/>
              <a:t> </a:t>
            </a:r>
            <a:r>
              <a:rPr sz="2800" spc="-15" dirty="0"/>
              <a:t>is seen</a:t>
            </a:r>
            <a:r>
              <a:rPr sz="2800" spc="-5" dirty="0"/>
              <a:t> </a:t>
            </a:r>
            <a:r>
              <a:rPr sz="2800" spc="-25" dirty="0"/>
              <a:t>b</a:t>
            </a:r>
            <a:r>
              <a:rPr sz="2800" spc="-15" dirty="0"/>
              <a:t>y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dirty="0"/>
              <a:t> </a:t>
            </a:r>
            <a:r>
              <a:rPr sz="2800" spc="-20" dirty="0"/>
              <a:t>parser</a:t>
            </a:r>
            <a:r>
              <a:rPr sz="2800" spc="-10" dirty="0"/>
              <a:t>,</a:t>
            </a:r>
            <a:r>
              <a:rPr sz="2800" spc="5" dirty="0"/>
              <a:t> </a:t>
            </a:r>
            <a:r>
              <a:rPr sz="2800" spc="-15" dirty="0"/>
              <a:t>either</a:t>
            </a:r>
            <a:r>
              <a:rPr sz="2800" dirty="0"/>
              <a:t> </a:t>
            </a:r>
            <a:r>
              <a:rPr sz="2800" spc="-10" dirty="0"/>
              <a:t>it</a:t>
            </a:r>
            <a:r>
              <a:rPr sz="2800" spc="-15" dirty="0"/>
              <a:t> fetches</a:t>
            </a:r>
            <a:r>
              <a:rPr sz="2800" spc="-10" dirty="0"/>
              <a:t> </a:t>
            </a:r>
            <a:r>
              <a:rPr sz="2800" spc="-20" dirty="0"/>
              <a:t>an</a:t>
            </a:r>
            <a:r>
              <a:rPr sz="2800" dirty="0"/>
              <a:t> </a:t>
            </a:r>
            <a:r>
              <a:rPr sz="2800" spc="-15" dirty="0"/>
              <a:t>error</a:t>
            </a:r>
            <a:r>
              <a:rPr sz="2800" dirty="0"/>
              <a:t> </a:t>
            </a:r>
            <a:r>
              <a:rPr sz="2800" spc="-15" dirty="0"/>
              <a:t>entry</a:t>
            </a:r>
            <a:r>
              <a:rPr sz="2800" dirty="0"/>
              <a:t> </a:t>
            </a:r>
            <a:r>
              <a:rPr sz="2800" spc="-20" dirty="0"/>
              <a:t>from</a:t>
            </a:r>
            <a:r>
              <a:rPr sz="2800" spc="-5" dirty="0"/>
              <a:t> </a:t>
            </a:r>
            <a:r>
              <a:rPr sz="2800" spc="-15" dirty="0"/>
              <a:t>the LL(1)</a:t>
            </a:r>
            <a:r>
              <a:rPr sz="2800" dirty="0"/>
              <a:t> </a:t>
            </a:r>
            <a:r>
              <a:rPr sz="2800" spc="-20" dirty="0"/>
              <a:t>parse</a:t>
            </a:r>
            <a:r>
              <a:rPr sz="2800" spc="5" dirty="0"/>
              <a:t> </a:t>
            </a:r>
            <a:r>
              <a:rPr sz="2800" spc="-15" dirty="0"/>
              <a:t>table</a:t>
            </a:r>
            <a:r>
              <a:rPr sz="2800" spc="5" dirty="0"/>
              <a:t> </a:t>
            </a:r>
            <a:r>
              <a:rPr sz="2950" i="1" spc="-140" dirty="0">
                <a:latin typeface="Lucida Sans"/>
                <a:cs typeface="Lucida Sans"/>
              </a:rPr>
              <a:t>o</a:t>
            </a:r>
            <a:r>
              <a:rPr sz="2950" i="1" spc="-114" dirty="0">
                <a:latin typeface="Lucida Sans"/>
                <a:cs typeface="Lucida Sans"/>
              </a:rPr>
              <a:t>r</a:t>
            </a:r>
            <a:r>
              <a:rPr sz="2950" i="1" spc="-45" dirty="0">
                <a:latin typeface="Lucida Sans"/>
                <a:cs typeface="Lucida Sans"/>
              </a:rPr>
              <a:t> </a:t>
            </a:r>
            <a:r>
              <a:rPr sz="2800" spc="-10" dirty="0"/>
              <a:t>it</a:t>
            </a:r>
            <a:r>
              <a:rPr sz="2800" dirty="0"/>
              <a:t> </a:t>
            </a:r>
            <a:r>
              <a:rPr sz="2800" spc="-15" dirty="0"/>
              <a:t>fails</a:t>
            </a:r>
            <a:r>
              <a:rPr sz="2800" dirty="0"/>
              <a:t> </a:t>
            </a:r>
            <a:r>
              <a:rPr sz="2800" spc="-5" dirty="0"/>
              <a:t>t</a:t>
            </a:r>
            <a:r>
              <a:rPr sz="2800" spc="-20" dirty="0"/>
              <a:t>o match</a:t>
            </a:r>
            <a:r>
              <a:rPr sz="2800" spc="-15" dirty="0"/>
              <a:t> </a:t>
            </a:r>
            <a:r>
              <a:rPr sz="2800" spc="-20" dirty="0"/>
              <a:t>an</a:t>
            </a:r>
            <a:r>
              <a:rPr sz="2800" spc="-5" dirty="0"/>
              <a:t> </a:t>
            </a:r>
            <a:r>
              <a:rPr sz="2800" spc="-20" dirty="0"/>
              <a:t>expected</a:t>
            </a:r>
            <a:r>
              <a:rPr sz="2800" spc="-5" dirty="0"/>
              <a:t> </a:t>
            </a:r>
            <a:r>
              <a:rPr sz="2800" spc="-15" dirty="0"/>
              <a:t>token.</a:t>
            </a:r>
            <a:endParaRPr sz="2800" dirty="0">
              <a:latin typeface="Lucida Sans"/>
              <a:cs typeface="Lucida Sans"/>
            </a:endParaRPr>
          </a:p>
          <a:p>
            <a:pPr marL="382270" marR="684530">
              <a:lnSpc>
                <a:spcPts val="3000"/>
              </a:lnSpc>
              <a:spcBef>
                <a:spcPts val="900"/>
              </a:spcBef>
            </a:pPr>
            <a:r>
              <a:rPr sz="2800" spc="-15" dirty="0"/>
              <a:t>Let’s </a:t>
            </a:r>
            <a:r>
              <a:rPr sz="2800" spc="-20" dirty="0"/>
              <a:t>see</a:t>
            </a:r>
            <a:r>
              <a:rPr sz="2800" spc="-5" dirty="0"/>
              <a:t> </a:t>
            </a:r>
            <a:r>
              <a:rPr sz="2800" spc="-20" dirty="0"/>
              <a:t>how</a:t>
            </a:r>
            <a:r>
              <a:rPr sz="2800" spc="-5" dirty="0"/>
              <a:t> </a:t>
            </a:r>
            <a:r>
              <a:rPr sz="2800" spc="-15" dirty="0"/>
              <a:t>the</a:t>
            </a:r>
            <a:r>
              <a:rPr sz="2800" spc="-5" dirty="0"/>
              <a:t> </a:t>
            </a:r>
            <a:r>
              <a:rPr sz="2800" spc="-15" dirty="0"/>
              <a:t>following illegal</a:t>
            </a:r>
            <a:r>
              <a:rPr sz="2800" spc="5" dirty="0"/>
              <a:t> </a:t>
            </a:r>
            <a:r>
              <a:rPr sz="2800" spc="-20" dirty="0"/>
              <a:t>CSX-</a:t>
            </a:r>
            <a:r>
              <a:rPr sz="2800" spc="-175" dirty="0"/>
              <a:t> </a:t>
            </a:r>
            <a:r>
              <a:rPr sz="2800" spc="-15" dirty="0"/>
              <a:t>lite</a:t>
            </a:r>
            <a:r>
              <a:rPr sz="2800" spc="5" dirty="0"/>
              <a:t> </a:t>
            </a:r>
            <a:r>
              <a:rPr sz="2800" spc="-25" dirty="0"/>
              <a:t>progra</a:t>
            </a:r>
            <a:r>
              <a:rPr sz="2800" spc="-30" dirty="0"/>
              <a:t>m</a:t>
            </a:r>
            <a:r>
              <a:rPr sz="2800" spc="15" dirty="0"/>
              <a:t> </a:t>
            </a:r>
            <a:r>
              <a:rPr sz="2800" spc="-15" dirty="0"/>
              <a:t>is parsed:</a:t>
            </a:r>
            <a:endParaRPr sz="2800" dirty="0"/>
          </a:p>
          <a:p>
            <a:pPr marL="494665">
              <a:lnSpc>
                <a:spcPct val="100000"/>
              </a:lnSpc>
              <a:spcBef>
                <a:spcPts val="900"/>
              </a:spcBef>
            </a:pPr>
            <a:r>
              <a:rPr sz="2400" b="1" dirty="0">
                <a:latin typeface="Courier"/>
                <a:cs typeface="Courier"/>
              </a:rPr>
              <a:t>{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+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=</a:t>
            </a:r>
            <a:r>
              <a:rPr sz="2400" b="1" spc="-5" dirty="0">
                <a:latin typeface="Courier"/>
                <a:cs typeface="Courier"/>
              </a:rPr>
              <a:t> a</a:t>
            </a:r>
            <a:r>
              <a:rPr sz="2400" b="1" dirty="0">
                <a:latin typeface="Courier"/>
                <a:cs typeface="Courier"/>
              </a:rPr>
              <a:t>;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}</a:t>
            </a:r>
            <a:r>
              <a:rPr sz="2400" b="1" spc="-5" dirty="0">
                <a:latin typeface="Courier"/>
                <a:cs typeface="Courier"/>
              </a:rPr>
              <a:t> Eof</a:t>
            </a:r>
            <a:endParaRPr sz="2400" dirty="0">
              <a:latin typeface="Courier"/>
              <a:cs typeface="Courier"/>
            </a:endParaRPr>
          </a:p>
          <a:p>
            <a:pPr marL="382270" marR="203200">
              <a:lnSpc>
                <a:spcPts val="3000"/>
              </a:lnSpc>
              <a:spcBef>
                <a:spcPts val="1020"/>
              </a:spcBef>
            </a:pPr>
            <a:r>
              <a:rPr sz="2800" spc="-20" dirty="0"/>
              <a:t>(Where</a:t>
            </a:r>
            <a:r>
              <a:rPr sz="2800" spc="5" dirty="0"/>
              <a:t> </a:t>
            </a:r>
            <a:r>
              <a:rPr sz="2800" spc="-20" dirty="0"/>
              <a:t>should</a:t>
            </a:r>
            <a:r>
              <a:rPr sz="2800" spc="-15" dirty="0"/>
              <a:t> the</a:t>
            </a:r>
            <a:r>
              <a:rPr sz="2800" dirty="0"/>
              <a:t> </a:t>
            </a:r>
            <a:r>
              <a:rPr sz="2800" spc="-15" dirty="0"/>
              <a:t>first</a:t>
            </a:r>
            <a:r>
              <a:rPr sz="2800" spc="-5" dirty="0"/>
              <a:t> </a:t>
            </a:r>
            <a:r>
              <a:rPr sz="2800" spc="-15" dirty="0"/>
              <a:t>syntax</a:t>
            </a:r>
            <a:r>
              <a:rPr sz="2800" spc="-10" dirty="0"/>
              <a:t> </a:t>
            </a:r>
            <a:r>
              <a:rPr sz="2800" spc="-20" dirty="0"/>
              <a:t>erro</a:t>
            </a:r>
            <a:r>
              <a:rPr sz="2800" spc="-15" dirty="0"/>
              <a:t>r</a:t>
            </a:r>
            <a:r>
              <a:rPr sz="2800" dirty="0"/>
              <a:t> </a:t>
            </a:r>
            <a:r>
              <a:rPr sz="2800" spc="-25" dirty="0"/>
              <a:t>b</a:t>
            </a:r>
            <a:r>
              <a:rPr sz="2800" spc="-20" dirty="0"/>
              <a:t>e</a:t>
            </a:r>
            <a:r>
              <a:rPr sz="2800" dirty="0"/>
              <a:t> </a:t>
            </a:r>
            <a:r>
              <a:rPr sz="2800" spc="-25" dirty="0"/>
              <a:t>de</a:t>
            </a:r>
            <a:r>
              <a:rPr sz="2800" spc="-5" dirty="0"/>
              <a:t>t</a:t>
            </a:r>
            <a:r>
              <a:rPr sz="2800" spc="-20" dirty="0"/>
              <a:t>ected?)</a:t>
            </a:r>
            <a:endParaRPr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262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727568"/>
          <a:ext cx="5554980" cy="6659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815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Prog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{ 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199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{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{ 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6215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137795" marR="1861185">
                        <a:lnSpc>
                          <a:spcPts val="1989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 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181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21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b + c =</a:t>
                      </a:r>
                      <a:r>
                        <a:rPr sz="2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a; } Eof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925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1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50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3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3742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0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263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1560" y="1015860"/>
          <a:ext cx="5554980" cy="32263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6634"/>
                <a:gridCol w="2768346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ars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e </a:t>
                      </a:r>
                      <a:r>
                        <a:rPr sz="2400" b="1" spc="-114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k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400" b="1" spc="-1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ema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Inpu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26692">
                <a:tc>
                  <a:txBody>
                    <a:bodyPr/>
                    <a:lstStyle/>
                    <a:p>
                      <a:pPr marL="137795">
                        <a:lnSpc>
                          <a:spcPts val="22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Expr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;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Stmts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}</a:t>
                      </a:r>
                      <a:endParaRPr sz="2000">
                        <a:latin typeface="Courier"/>
                        <a:cs typeface="Courier"/>
                      </a:endParaRPr>
                    </a:p>
                    <a:p>
                      <a:pPr marL="137795">
                        <a:lnSpc>
                          <a:spcPts val="2195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Eof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+ c =</a:t>
                      </a:r>
                      <a:r>
                        <a:rPr sz="2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; }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Eo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66977">
                <a:tc>
                  <a:txBody>
                    <a:bodyPr/>
                    <a:lstStyle/>
                    <a:p>
                      <a:pPr marL="137795" marR="196850">
                        <a:lnSpc>
                          <a:spcPts val="2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ke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+)</a:t>
                      </a:r>
                      <a:r>
                        <a:rPr sz="20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fa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s to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match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expected 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ke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(=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)!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sz="2200" b="1" dirty="0">
                          <a:latin typeface="Times New Roman"/>
                          <a:cs typeface="Times New Roman"/>
                        </a:rPr>
                        <a:t>+ c =</a:t>
                      </a:r>
                      <a:r>
                        <a:rPr sz="2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; } </a:t>
                      </a:r>
                      <a:r>
                        <a:rPr sz="2200" b="1" spc="-5" dirty="0">
                          <a:latin typeface="Times New Roman"/>
                          <a:cs typeface="Times New Roman"/>
                        </a:rPr>
                        <a:t>Eo</a:t>
                      </a:r>
                      <a:r>
                        <a:rPr sz="2200" b="1" dirty="0">
                          <a:latin typeface="Times New Roman"/>
                          <a:cs typeface="Times New Roman"/>
                        </a:rPr>
                        <a:t>f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717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pc="-35" dirty="0">
                <a:solidFill>
                  <a:srgbClr val="FF0000"/>
                </a:solidFill>
              </a:rPr>
              <a:t>H</a:t>
            </a:r>
            <a:r>
              <a:rPr spc="-5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w</a:t>
            </a:r>
            <a:r>
              <a:rPr spc="-5" dirty="0">
                <a:solidFill>
                  <a:srgbClr val="FF0000"/>
                </a:solidFill>
              </a:rPr>
              <a:t> d</a:t>
            </a:r>
            <a:r>
              <a:rPr dirty="0">
                <a:solidFill>
                  <a:srgbClr val="FF0000"/>
                </a:solidFill>
              </a:rPr>
              <a:t>o</a:t>
            </a:r>
            <a:r>
              <a:rPr spc="-5" dirty="0">
                <a:solidFill>
                  <a:srgbClr val="FF0000"/>
                </a:solidFill>
              </a:rPr>
              <a:t> 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5" dirty="0">
                <a:solidFill>
                  <a:srgbClr val="FF0000"/>
                </a:solidFill>
              </a:rPr>
              <a:t>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spc="-25" dirty="0">
                <a:solidFill>
                  <a:srgbClr val="FF0000"/>
                </a:solidFill>
              </a:rPr>
              <a:t>er</a:t>
            </a:r>
            <a:r>
              <a:rPr dirty="0">
                <a:solidFill>
                  <a:srgbClr val="FF0000"/>
                </a:solidFill>
              </a:rPr>
              <a:t>s</a:t>
            </a:r>
            <a:r>
              <a:rPr spc="-5" dirty="0">
                <a:solidFill>
                  <a:srgbClr val="FF0000"/>
                </a:solidFill>
              </a:rPr>
              <a:t> Bu</a:t>
            </a:r>
            <a:r>
              <a:rPr spc="-15" dirty="0">
                <a:solidFill>
                  <a:srgbClr val="FF0000"/>
                </a:solidFill>
              </a:rPr>
              <a:t>il</a:t>
            </a:r>
            <a:r>
              <a:rPr dirty="0">
                <a:solidFill>
                  <a:srgbClr val="FF0000"/>
                </a:solidFill>
              </a:rPr>
              <a:t>d </a:t>
            </a:r>
            <a:r>
              <a:rPr spc="-5" dirty="0">
                <a:solidFill>
                  <a:srgbClr val="FF0000"/>
                </a:solidFill>
              </a:rPr>
              <a:t>Synta</a:t>
            </a:r>
            <a:r>
              <a:rPr dirty="0">
                <a:solidFill>
                  <a:srgbClr val="FF0000"/>
                </a:solidFill>
              </a:rPr>
              <a:t>x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270" dirty="0">
                <a:solidFill>
                  <a:srgbClr val="FF0000"/>
                </a:solidFill>
              </a:rPr>
              <a:t>T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ee</a:t>
            </a:r>
            <a:r>
              <a:rPr spc="-5" dirty="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9" y="2134634"/>
            <a:ext cx="5407025" cy="612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9177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acted like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nizer.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verifies that 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syntactically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ut it </a:t>
            </a:r>
            <a:r>
              <a:rPr sz="2600" spc="-15" dirty="0">
                <a:latin typeface="Lucida Sans"/>
                <a:cs typeface="Lucida Sans"/>
              </a:rPr>
              <a:t>prod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output.</a:t>
            </a:r>
            <a:endParaRPr sz="2600" dirty="0">
              <a:latin typeface="Lucida Sans"/>
              <a:cs typeface="Lucida Sans"/>
            </a:endParaRPr>
          </a:p>
          <a:p>
            <a:pPr marL="12700" marR="9652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Building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complete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(concrete) 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tically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fairly easy.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pushed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second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stack,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semantic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stac</a:t>
            </a:r>
            <a:r>
              <a:rPr sz="2700" i="1" spc="-9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end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routine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items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ck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(whe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production’s righthand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side).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root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31790" cy="316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540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children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items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just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popped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off.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For example,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endParaRPr sz="2600">
              <a:latin typeface="Lucida Sans"/>
              <a:cs typeface="Lucida Sans"/>
            </a:endParaRPr>
          </a:p>
          <a:p>
            <a:pPr marL="195580">
              <a:lnSpc>
                <a:spcPct val="100000"/>
              </a:lnSpc>
              <a:spcBef>
                <a:spcPts val="370"/>
              </a:spcBef>
              <a:tabLst>
                <a:tab pos="1524000" algn="l"/>
                <a:tab pos="2000885" algn="l"/>
                <a:tab pos="2377440" algn="l"/>
                <a:tab pos="329501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5" dirty="0">
                <a:latin typeface="Arial"/>
                <a:cs typeface="Arial"/>
              </a:rPr>
              <a:t>E</a:t>
            </a:r>
            <a:r>
              <a:rPr sz="2600" b="1" spc="-15" dirty="0">
                <a:latin typeface="Arial"/>
                <a:cs typeface="Arial"/>
              </a:rPr>
              <a:t>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ude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 sym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after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55" dirty="0">
                <a:latin typeface="Lucida Sans"/>
                <a:cs typeface="Lucida Sans"/>
              </a:rPr>
              <a:t>“</a:t>
            </a:r>
            <a:r>
              <a:rPr sz="2600" spc="-85" dirty="0">
                <a:latin typeface="Arial"/>
                <a:cs typeface="Arial"/>
              </a:rPr>
              <a:t>;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actions are: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11288" y="5478010"/>
            <a:ext cx="489902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Push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new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StmtNode(P1,P2,</a:t>
            </a:r>
            <a:r>
              <a:rPr sz="2000" b="1" spc="-25" dirty="0">
                <a:latin typeface="Courier"/>
                <a:cs typeface="Courier"/>
              </a:rPr>
              <a:t>P</a:t>
            </a:r>
            <a:r>
              <a:rPr sz="2000" b="1" spc="-15" dirty="0">
                <a:latin typeface="Courier"/>
                <a:cs typeface="Courier"/>
              </a:rPr>
              <a:t>3,P4));</a:t>
            </a:r>
            <a:endParaRPr sz="2000">
              <a:latin typeface="Courier"/>
              <a:cs typeface="Courier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89063" y="4156218"/>
          <a:ext cx="5400350" cy="1309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867"/>
                <a:gridCol w="303760"/>
                <a:gridCol w="1066153"/>
                <a:gridCol w="457209"/>
                <a:gridCol w="3157361"/>
              </a:tblGrid>
              <a:tr h="349245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P4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Semicolon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774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P3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pop():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Syntax</a:t>
                      </a:r>
                      <a:r>
                        <a:rPr sz="2000" b="1" spc="5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tr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e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e for Expr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169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P2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Assignment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5109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P1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=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pop();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//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"/>
                          <a:cs typeface="Courier"/>
                        </a:rPr>
                        <a:t>Identifier</a:t>
                      </a:r>
                      <a:r>
                        <a:rPr sz="2000" b="1" spc="-10" dirty="0">
                          <a:latin typeface="Courier"/>
                          <a:cs typeface="Courier"/>
                        </a:rPr>
                        <a:t> </a:t>
                      </a:r>
                      <a:r>
                        <a:rPr sz="2000" b="1" dirty="0">
                          <a:latin typeface="Courier"/>
                          <a:cs typeface="Courier"/>
                        </a:rPr>
                        <a:t>token</a:t>
                      </a:r>
                      <a:endParaRPr sz="20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67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200" dirty="0">
                <a:solidFill>
                  <a:srgbClr val="FF0000"/>
                </a:solidFill>
              </a:rPr>
              <a:t>C</a:t>
            </a:r>
            <a:r>
              <a:rPr sz="3200" spc="-85" dirty="0">
                <a:solidFill>
                  <a:srgbClr val="FF0000"/>
                </a:solidFill>
              </a:rPr>
              <a:t>r</a:t>
            </a:r>
            <a:r>
              <a:rPr sz="3200" spc="-20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at</a:t>
            </a:r>
            <a:r>
              <a:rPr sz="3200" spc="-10" dirty="0">
                <a:solidFill>
                  <a:srgbClr val="FF0000"/>
                </a:solidFill>
              </a:rPr>
              <a:t>i</a:t>
            </a:r>
            <a:r>
              <a:rPr sz="3200" spc="-15" dirty="0">
                <a:solidFill>
                  <a:srgbClr val="FF0000"/>
                </a:solidFill>
              </a:rPr>
              <a:t>n</a:t>
            </a:r>
            <a:r>
              <a:rPr sz="3200" dirty="0">
                <a:solidFill>
                  <a:srgbClr val="FF0000"/>
                </a:solidFill>
              </a:rPr>
              <a:t>g</a:t>
            </a:r>
            <a:r>
              <a:rPr sz="3200" spc="-5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Ab</a:t>
            </a:r>
            <a:r>
              <a:rPr sz="3200" spc="-10" dirty="0">
                <a:solidFill>
                  <a:srgbClr val="FF0000"/>
                </a:solidFill>
              </a:rPr>
              <a:t>s</a:t>
            </a:r>
            <a:r>
              <a:rPr sz="3200" dirty="0">
                <a:solidFill>
                  <a:srgbClr val="FF0000"/>
                </a:solidFill>
              </a:rPr>
              <a:t>t</a:t>
            </a:r>
            <a:r>
              <a:rPr sz="3200" spc="-20" dirty="0">
                <a:solidFill>
                  <a:srgbClr val="FF0000"/>
                </a:solidFill>
              </a:rPr>
              <a:t>r</a:t>
            </a:r>
            <a:r>
              <a:rPr sz="3200" spc="-15" dirty="0">
                <a:solidFill>
                  <a:srgbClr val="FF0000"/>
                </a:solidFill>
              </a:rPr>
              <a:t>a</a:t>
            </a:r>
            <a:r>
              <a:rPr sz="3200" spc="-20" dirty="0">
                <a:solidFill>
                  <a:srgbClr val="FF0000"/>
                </a:solidFill>
              </a:rPr>
              <a:t>c</a:t>
            </a:r>
            <a:r>
              <a:rPr sz="3200" dirty="0">
                <a:solidFill>
                  <a:srgbClr val="FF0000"/>
                </a:solidFill>
              </a:rPr>
              <a:t>t </a:t>
            </a:r>
            <a:r>
              <a:rPr sz="3200" spc="-15" dirty="0">
                <a:solidFill>
                  <a:srgbClr val="FF0000"/>
                </a:solidFill>
              </a:rPr>
              <a:t>S</a:t>
            </a:r>
            <a:r>
              <a:rPr sz="3200" spc="-5" dirty="0">
                <a:solidFill>
                  <a:srgbClr val="FF0000"/>
                </a:solidFill>
              </a:rPr>
              <a:t>y</a:t>
            </a:r>
            <a:r>
              <a:rPr sz="3200" dirty="0">
                <a:solidFill>
                  <a:srgbClr val="FF0000"/>
                </a:solidFill>
              </a:rPr>
              <a:t>ntax </a:t>
            </a:r>
            <a:r>
              <a:rPr sz="3200" spc="-295" dirty="0">
                <a:solidFill>
                  <a:srgbClr val="FF0000"/>
                </a:solidFill>
              </a:rPr>
              <a:t>T</a:t>
            </a:r>
            <a:r>
              <a:rPr sz="3200" spc="-95" dirty="0">
                <a:solidFill>
                  <a:srgbClr val="FF0000"/>
                </a:solidFill>
              </a:rPr>
              <a:t>r</a:t>
            </a:r>
            <a:r>
              <a:rPr sz="3200" spc="-10" dirty="0">
                <a:solidFill>
                  <a:srgbClr val="FF0000"/>
                </a:solidFill>
              </a:rPr>
              <a:t>e</a:t>
            </a:r>
            <a:r>
              <a:rPr sz="3200" spc="-25" dirty="0">
                <a:solidFill>
                  <a:srgbClr val="FF0000"/>
                </a:solidFill>
              </a:rPr>
              <a:t>e</a:t>
            </a:r>
            <a:r>
              <a:rPr sz="32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266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2270" marR="97155">
              <a:lnSpc>
                <a:spcPts val="2700"/>
              </a:lnSpc>
            </a:pPr>
            <a:r>
              <a:rPr spc="-15" dirty="0"/>
              <a:t>Recall</a:t>
            </a:r>
            <a:r>
              <a:rPr spc="5" dirty="0"/>
              <a:t> </a:t>
            </a:r>
            <a:r>
              <a:rPr spc="-15" dirty="0"/>
              <a:t>that</a:t>
            </a:r>
            <a:r>
              <a:rPr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20" dirty="0"/>
              <a:t>p</a:t>
            </a:r>
            <a:r>
              <a:rPr dirty="0"/>
              <a:t>r</a:t>
            </a:r>
            <a:r>
              <a:rPr spc="-15" dirty="0"/>
              <a:t>efer</a:t>
            </a:r>
            <a:r>
              <a:rPr dirty="0"/>
              <a:t> </a:t>
            </a:r>
            <a:r>
              <a:rPr spc="-10" dirty="0"/>
              <a:t>th</a:t>
            </a:r>
            <a:r>
              <a:rPr spc="-20" dirty="0"/>
              <a:t>a</a:t>
            </a:r>
            <a:r>
              <a:rPr spc="-10" dirty="0"/>
              <a:t>t</a:t>
            </a:r>
            <a:r>
              <a:rPr spc="-5" dirty="0"/>
              <a:t> </a:t>
            </a:r>
            <a:r>
              <a:rPr spc="-20" dirty="0"/>
              <a:t>par</a:t>
            </a:r>
            <a:r>
              <a:rPr spc="-5" dirty="0"/>
              <a:t>s</a:t>
            </a:r>
            <a:r>
              <a:rPr spc="-15" dirty="0"/>
              <a:t>ers generate</a:t>
            </a:r>
            <a:r>
              <a:rPr spc="-5" dirty="0"/>
              <a:t> </a:t>
            </a:r>
            <a:r>
              <a:rPr spc="-15" dirty="0"/>
              <a:t>a</a:t>
            </a:r>
            <a:r>
              <a:rPr spc="-10" dirty="0"/>
              <a:t>b</a:t>
            </a:r>
            <a:r>
              <a:rPr spc="-15" dirty="0"/>
              <a:t>stract</a:t>
            </a:r>
            <a:r>
              <a:rPr spc="-5" dirty="0"/>
              <a:t> </a:t>
            </a:r>
            <a:r>
              <a:rPr spc="-15" dirty="0"/>
              <a:t>syntax</a:t>
            </a:r>
            <a:r>
              <a:rPr spc="-5" dirty="0"/>
              <a:t> </a:t>
            </a:r>
            <a:r>
              <a:rPr spc="-15" dirty="0"/>
              <a:t>trees, since</a:t>
            </a:r>
            <a:r>
              <a:rPr spc="-5" dirty="0"/>
              <a:t> </a:t>
            </a:r>
            <a:r>
              <a:rPr spc="-15" dirty="0"/>
              <a:t>they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simpler</a:t>
            </a:r>
            <a:r>
              <a:rPr spc="-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more</a:t>
            </a:r>
            <a:r>
              <a:rPr spc="-5" dirty="0"/>
              <a:t> </a:t>
            </a:r>
            <a:r>
              <a:rPr spc="-15" dirty="0"/>
              <a:t>concise.</a:t>
            </a:r>
          </a:p>
          <a:p>
            <a:pPr marL="382270" marR="5080">
              <a:lnSpc>
                <a:spcPts val="2700"/>
              </a:lnSpc>
              <a:spcBef>
                <a:spcPts val="790"/>
              </a:spcBef>
            </a:pPr>
            <a:r>
              <a:rPr spc="-15" dirty="0"/>
              <a:t>Si</a:t>
            </a:r>
            <a:r>
              <a:rPr spc="-20" dirty="0"/>
              <a:t>n</a:t>
            </a:r>
            <a:r>
              <a:rPr spc="-25" dirty="0"/>
              <a:t>c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5" dirty="0"/>
              <a:t> </a:t>
            </a:r>
            <a:r>
              <a:rPr spc="-15" dirty="0"/>
              <a:t>parser</a:t>
            </a:r>
            <a:r>
              <a:rPr spc="10" dirty="0"/>
              <a:t> </a:t>
            </a:r>
            <a:r>
              <a:rPr spc="-10" dirty="0"/>
              <a:t>generato</a:t>
            </a:r>
            <a:r>
              <a:rPr spc="-15" dirty="0"/>
              <a:t>r can’t</a:t>
            </a:r>
            <a:r>
              <a:rPr spc="-20" dirty="0"/>
              <a:t> know</a:t>
            </a:r>
            <a:r>
              <a:rPr spc="-40" dirty="0"/>
              <a:t> </a:t>
            </a:r>
            <a:r>
              <a:rPr spc="-15" dirty="0"/>
              <a:t>wha</a:t>
            </a:r>
            <a:r>
              <a:rPr spc="-10" dirty="0"/>
              <a:t>t</a:t>
            </a:r>
            <a:r>
              <a:rPr spc="-55" dirty="0"/>
              <a:t> </a:t>
            </a:r>
            <a:r>
              <a:rPr spc="-15" dirty="0"/>
              <a:t>tree</a:t>
            </a:r>
            <a:r>
              <a:rPr spc="-50" dirty="0"/>
              <a:t> </a:t>
            </a:r>
            <a:r>
              <a:rPr spc="-15" dirty="0"/>
              <a:t>structure</a:t>
            </a:r>
            <a:r>
              <a:rPr spc="-60" dirty="0"/>
              <a:t> </a:t>
            </a:r>
            <a:r>
              <a:rPr spc="-15" dirty="0"/>
              <a:t>we</a:t>
            </a:r>
            <a:r>
              <a:rPr spc="-50" dirty="0"/>
              <a:t> </a:t>
            </a:r>
            <a:r>
              <a:rPr spc="-10" dirty="0"/>
              <a:t>want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150" dirty="0"/>
              <a:t> </a:t>
            </a:r>
            <a:r>
              <a:rPr spc="-15" dirty="0"/>
              <a:t>keep,</a:t>
            </a:r>
            <a:r>
              <a:rPr spc="-145" dirty="0"/>
              <a:t> </a:t>
            </a:r>
            <a:r>
              <a:rPr spc="-15" dirty="0"/>
              <a:t>we</a:t>
            </a:r>
            <a:r>
              <a:rPr spc="-150" dirty="0"/>
              <a:t> </a:t>
            </a:r>
            <a:r>
              <a:rPr spc="-15" dirty="0"/>
              <a:t>mus</a:t>
            </a:r>
            <a:r>
              <a:rPr spc="-10" dirty="0"/>
              <a:t>t</a:t>
            </a:r>
            <a:r>
              <a:rPr spc="-150" dirty="0"/>
              <a:t> </a:t>
            </a:r>
            <a:r>
              <a:rPr spc="-15" dirty="0"/>
              <a:t>allow</a:t>
            </a:r>
            <a:r>
              <a:rPr spc="-145" dirty="0"/>
              <a:t> </a:t>
            </a:r>
            <a:r>
              <a:rPr spc="-15" dirty="0"/>
              <a:t>the</a:t>
            </a:r>
            <a:r>
              <a:rPr spc="-150" dirty="0"/>
              <a:t> </a:t>
            </a:r>
            <a:r>
              <a:rPr spc="-10" dirty="0"/>
              <a:t>use</a:t>
            </a:r>
            <a:r>
              <a:rPr spc="-15" dirty="0"/>
              <a:t>r</a:t>
            </a:r>
            <a:r>
              <a:rPr spc="-155" dirty="0"/>
              <a:t> </a:t>
            </a:r>
            <a:r>
              <a:rPr spc="-15" dirty="0"/>
              <a:t>to define</a:t>
            </a:r>
            <a:r>
              <a:rPr spc="10" dirty="0"/>
              <a:t> </a:t>
            </a:r>
            <a:r>
              <a:rPr spc="50" dirty="0"/>
              <a:t>“</a:t>
            </a:r>
            <a:r>
              <a:rPr spc="-15" dirty="0"/>
              <a:t>custom”</a:t>
            </a:r>
            <a:r>
              <a:rPr spc="65" dirty="0"/>
              <a:t> </a:t>
            </a:r>
            <a:r>
              <a:rPr spc="-15" dirty="0"/>
              <a:t>action</a:t>
            </a:r>
            <a:r>
              <a:rPr spc="5" dirty="0"/>
              <a:t> </a:t>
            </a:r>
            <a:r>
              <a:rPr spc="-15" dirty="0"/>
              <a:t>code,</a:t>
            </a:r>
            <a:r>
              <a:rPr dirty="0"/>
              <a:t> </a:t>
            </a:r>
            <a:r>
              <a:rPr spc="-15" dirty="0"/>
              <a:t>just as</a:t>
            </a:r>
            <a:r>
              <a:rPr spc="5" dirty="0"/>
              <a:t> </a:t>
            </a:r>
            <a:r>
              <a:rPr spc="-5" dirty="0"/>
              <a:t>J</a:t>
            </a:r>
            <a:r>
              <a:rPr spc="-20" dirty="0"/>
              <a:t>a</a:t>
            </a:r>
            <a:r>
              <a:rPr spc="-15" dirty="0"/>
              <a:t>va</a:t>
            </a:r>
            <a:r>
              <a:rPr spc="-10" dirty="0"/>
              <a:t> </a:t>
            </a:r>
            <a:r>
              <a:rPr spc="-20" dirty="0"/>
              <a:t>CUP</a:t>
            </a:r>
            <a:r>
              <a:rPr spc="-10" dirty="0"/>
              <a:t> d</a:t>
            </a:r>
            <a:r>
              <a:rPr spc="-20" dirty="0"/>
              <a:t>oe</a:t>
            </a:r>
            <a:r>
              <a:rPr spc="-5" dirty="0"/>
              <a:t>s</a:t>
            </a:r>
            <a:r>
              <a:rPr spc="-10" dirty="0"/>
              <a:t>.</a:t>
            </a:r>
          </a:p>
          <a:p>
            <a:pPr marL="382270" marR="349885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allow</a:t>
            </a:r>
            <a:r>
              <a:rPr dirty="0"/>
              <a:t> </a:t>
            </a:r>
            <a:r>
              <a:rPr spc="-10" dirty="0"/>
              <a:t>user</a:t>
            </a:r>
            <a:r>
              <a:rPr spc="-15" dirty="0"/>
              <a:t>s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in</a:t>
            </a:r>
            <a:r>
              <a:rPr spc="-25" dirty="0"/>
              <a:t>c</a:t>
            </a:r>
            <a:r>
              <a:rPr spc="-10" dirty="0"/>
              <a:t>lud</a:t>
            </a:r>
            <a:r>
              <a:rPr spc="-15" dirty="0"/>
              <a:t>e</a:t>
            </a:r>
            <a:r>
              <a:rPr spc="-10" dirty="0"/>
              <a:t> </a:t>
            </a:r>
            <a:r>
              <a:rPr spc="50" dirty="0"/>
              <a:t>“</a:t>
            </a:r>
            <a:r>
              <a:rPr spc="-15" dirty="0"/>
              <a:t>code snippets”</a:t>
            </a:r>
            <a:r>
              <a:rPr spc="55" dirty="0"/>
              <a:t>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Java</a:t>
            </a:r>
            <a:r>
              <a:rPr spc="5" dirty="0"/>
              <a:t> </a:t>
            </a:r>
            <a:r>
              <a:rPr spc="-15" dirty="0"/>
              <a:t>or</a:t>
            </a:r>
            <a:r>
              <a:rPr dirty="0"/>
              <a:t> </a:t>
            </a:r>
            <a:r>
              <a:rPr spc="-15" dirty="0"/>
              <a:t>C.</a:t>
            </a:r>
            <a:r>
              <a:rPr dirty="0"/>
              <a:t> </a:t>
            </a:r>
            <a:r>
              <a:rPr spc="-30" dirty="0"/>
              <a:t>W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also</a:t>
            </a:r>
            <a:r>
              <a:rPr spc="-10" dirty="0"/>
              <a:t> </a:t>
            </a:r>
            <a:r>
              <a:rPr spc="-20" dirty="0"/>
              <a:t>allow</a:t>
            </a:r>
            <a:r>
              <a:rPr dirty="0"/>
              <a:t> </a:t>
            </a:r>
            <a:r>
              <a:rPr spc="-10" dirty="0"/>
              <a:t>la</a:t>
            </a:r>
            <a:r>
              <a:rPr spc="-25" dirty="0"/>
              <a:t>b</a:t>
            </a:r>
            <a:r>
              <a:rPr spc="-10" dirty="0"/>
              <a:t>e</a:t>
            </a:r>
            <a:r>
              <a:rPr spc="-15" dirty="0"/>
              <a:t>ls</a:t>
            </a:r>
            <a:r>
              <a:rPr spc="5" dirty="0"/>
              <a:t> 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5" dirty="0"/>
              <a:t> </a:t>
            </a:r>
            <a:r>
              <a:rPr spc="-5" dirty="0"/>
              <a:t>s</a:t>
            </a:r>
            <a:r>
              <a:rPr spc="-20" dirty="0"/>
              <a:t>ymbols</a:t>
            </a:r>
            <a:r>
              <a:rPr spc="-15" dirty="0"/>
              <a:t> so</a:t>
            </a:r>
            <a:r>
              <a:rPr spc="-5" dirty="0"/>
              <a:t> </a:t>
            </a:r>
            <a:r>
              <a:rPr spc="-10" dirty="0"/>
              <a:t>th</a:t>
            </a:r>
            <a:r>
              <a:rPr spc="-20" dirty="0"/>
              <a:t>at</a:t>
            </a:r>
            <a:r>
              <a:rPr spc="-1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can</a:t>
            </a:r>
            <a:r>
              <a:rPr dirty="0"/>
              <a:t> </a:t>
            </a:r>
            <a:r>
              <a:rPr spc="-15" dirty="0"/>
              <a:t>refer</a:t>
            </a:r>
            <a:r>
              <a:rPr spc="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tokens</a:t>
            </a:r>
            <a:r>
              <a:rPr dirty="0"/>
              <a:t> </a:t>
            </a:r>
            <a:r>
              <a:rPr spc="-20" dirty="0"/>
              <a:t>and</a:t>
            </a:r>
            <a:r>
              <a:rPr spc="-15" dirty="0"/>
              <a:t> tress</a:t>
            </a:r>
            <a:r>
              <a:rPr dirty="0"/>
              <a:t> </a:t>
            </a:r>
            <a:r>
              <a:rPr spc="-15" dirty="0"/>
              <a:t>we</a:t>
            </a:r>
            <a:r>
              <a:rPr spc="-5" dirty="0"/>
              <a:t> </a:t>
            </a:r>
            <a:r>
              <a:rPr spc="-10" dirty="0"/>
              <a:t>wis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access.</a:t>
            </a:r>
            <a:r>
              <a:rPr spc="5" dirty="0"/>
              <a:t> </a:t>
            </a:r>
            <a:r>
              <a:rPr spc="-15" dirty="0"/>
              <a:t>Our</a:t>
            </a:r>
            <a:r>
              <a:rPr spc="-5" dirty="0"/>
              <a:t> </a:t>
            </a:r>
            <a:r>
              <a:rPr spc="-15" dirty="0"/>
              <a:t>production</a:t>
            </a:r>
            <a:r>
              <a:rPr spc="10" dirty="0"/>
              <a:t> </a:t>
            </a:r>
            <a:r>
              <a:rPr spc="-20" dirty="0"/>
              <a:t>and</a:t>
            </a:r>
            <a:r>
              <a:rPr dirty="0"/>
              <a:t> </a:t>
            </a:r>
            <a:r>
              <a:rPr spc="-15" dirty="0"/>
              <a:t>action</a:t>
            </a:r>
            <a:r>
              <a:rPr dirty="0"/>
              <a:t> </a:t>
            </a:r>
            <a:r>
              <a:rPr spc="-15" dirty="0"/>
              <a:t>code</a:t>
            </a:r>
            <a:r>
              <a:rPr spc="-5"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20" dirty="0"/>
              <a:t>now</a:t>
            </a:r>
            <a:r>
              <a:rPr spc="-5" dirty="0"/>
              <a:t> </a:t>
            </a:r>
            <a:r>
              <a:rPr spc="-15" dirty="0"/>
              <a:t>look</a:t>
            </a:r>
            <a:r>
              <a:rPr dirty="0"/>
              <a:t> </a:t>
            </a:r>
            <a:r>
              <a:rPr spc="-15" dirty="0"/>
              <a:t>like</a:t>
            </a:r>
            <a:r>
              <a:rPr dirty="0"/>
              <a:t> </a:t>
            </a:r>
            <a:r>
              <a:rPr spc="-15" dirty="0"/>
              <a:t>this:</a:t>
            </a:r>
          </a:p>
          <a:p>
            <a:pPr marL="382270">
              <a:lnSpc>
                <a:spcPct val="100000"/>
              </a:lnSpc>
              <a:spcBef>
                <a:spcPts val="390"/>
              </a:spcBef>
              <a:tabLst>
                <a:tab pos="1813560" algn="l"/>
                <a:tab pos="2544445" algn="l"/>
                <a:tab pos="2950210" algn="l"/>
                <a:tab pos="4255135" algn="l"/>
              </a:tabLst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15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15" dirty="0">
                <a:latin typeface="Arial"/>
                <a:cs typeface="Arial"/>
              </a:rPr>
              <a:t>id:</a:t>
            </a:r>
            <a:r>
              <a:rPr sz="2800" b="1" spc="-10" dirty="0">
                <a:latin typeface="Arial"/>
                <a:cs typeface="Arial"/>
              </a:rPr>
              <a:t>i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0" dirty="0">
                <a:latin typeface="Arial"/>
                <a:cs typeface="Arial"/>
              </a:rPr>
              <a:t>=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</a:t>
            </a:r>
            <a:r>
              <a:rPr sz="2800" b="1" spc="-20" dirty="0">
                <a:latin typeface="Arial"/>
                <a:cs typeface="Arial"/>
              </a:rPr>
              <a:t>r:e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0" dirty="0">
                <a:latin typeface="Arial"/>
                <a:cs typeface="Arial"/>
              </a:rPr>
              <a:t>;</a:t>
            </a:r>
            <a:endParaRPr sz="2800" dirty="0">
              <a:latin typeface="Arial"/>
              <a:cs typeface="Arial"/>
            </a:endParaRPr>
          </a:p>
          <a:p>
            <a:pPr marL="564515">
              <a:lnSpc>
                <a:spcPct val="100000"/>
              </a:lnSpc>
              <a:spcBef>
                <a:spcPts val="1075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new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StmtNode</a:t>
            </a:r>
            <a:r>
              <a:rPr sz="2000" b="1" spc="-25" dirty="0">
                <a:latin typeface="Courier"/>
                <a:cs typeface="Courier"/>
              </a:rPr>
              <a:t>(</a:t>
            </a:r>
            <a:r>
              <a:rPr sz="2000" b="1" spc="-15" dirty="0">
                <a:latin typeface="Courier"/>
                <a:cs typeface="Courier"/>
              </a:rPr>
              <a:t>i,e);</a:t>
            </a:r>
            <a:r>
              <a:rPr sz="2000" b="1" spc="5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78" y="965218"/>
            <a:ext cx="5945505" cy="729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120523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steps,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Total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49580">
              <a:lnSpc>
                <a:spcPts val="2845"/>
              </a:lnSpc>
              <a:tabLst>
                <a:tab pos="1129030" algn="l"/>
                <a:tab pos="3545204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17.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7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90" dirty="0">
                <a:latin typeface="Arial"/>
                <a:cs typeface="Arial"/>
              </a:rPr>
              <a:t>((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235" dirty="0">
                <a:latin typeface="Arial"/>
                <a:cs typeface="Arial"/>
              </a:rPr>
              <a:t>]]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77418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5"/>
              </a:lnSpc>
            </a:pPr>
            <a:r>
              <a:rPr sz="2600" spc="-20" dirty="0">
                <a:latin typeface="Lucida Sans"/>
                <a:cs typeface="Lucida Sans"/>
              </a:rPr>
              <a:t>17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steps,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endParaRPr sz="2600" dirty="0">
              <a:latin typeface="Lucida Sans"/>
              <a:cs typeface="Lucida Sans"/>
            </a:endParaRPr>
          </a:p>
          <a:p>
            <a:pPr marL="244475">
              <a:lnSpc>
                <a:spcPts val="2900"/>
              </a:lnSpc>
            </a:pP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marR="96520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17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>
              <a:lnSpc>
                <a:spcPts val="2725"/>
              </a:lnSpc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553085">
              <a:lnSpc>
                <a:spcPts val="3010"/>
              </a:lnSpc>
              <a:tabLst>
                <a:tab pos="1232535" algn="l"/>
                <a:tab pos="2806700" algn="l"/>
                <a:tab pos="4380865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37.</a:t>
            </a:r>
            <a:endParaRPr sz="2600" dirty="0">
              <a:latin typeface="Lucida Sans"/>
              <a:cs typeface="Lucida Sans"/>
            </a:endParaRPr>
          </a:p>
          <a:p>
            <a:pPr marL="12700" marR="181610" indent="-635">
              <a:lnSpc>
                <a:spcPts val="2700"/>
              </a:lnSpc>
              <a:spcBef>
                <a:spcPts val="1015"/>
              </a:spcBef>
            </a:pP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doubles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numb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0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125" dirty="0">
                <a:latin typeface="Arial"/>
                <a:cs typeface="Arial"/>
              </a:rPr>
              <a:t>(</a:t>
            </a:r>
            <a:r>
              <a:rPr sz="3075" spc="367" baseline="2845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260" dirty="0">
                <a:latin typeface="Arial"/>
                <a:cs typeface="Arial"/>
              </a:rPr>
              <a:t>]</a:t>
            </a:r>
            <a:r>
              <a:rPr sz="3075" spc="120" baseline="28455" dirty="0">
                <a:latin typeface="Arial"/>
                <a:cs typeface="Arial"/>
              </a:rPr>
              <a:t>i</a:t>
            </a:r>
            <a:r>
              <a:rPr sz="3075" baseline="28455" dirty="0">
                <a:latin typeface="Arial"/>
                <a:cs typeface="Arial"/>
              </a:rPr>
              <a:t> </a:t>
            </a:r>
            <a:r>
              <a:rPr sz="3075" spc="-367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5*</a:t>
            </a:r>
            <a:r>
              <a:rPr sz="2600" spc="-25" dirty="0">
                <a:latin typeface="Lucida Sans"/>
                <a:cs typeface="Lucida Sans"/>
              </a:rPr>
              <a:t>2</a:t>
            </a:r>
            <a:r>
              <a:rPr sz="3075" baseline="2845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 matches.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700" i="1" spc="25" dirty="0">
                <a:latin typeface="Lucida Sans"/>
                <a:cs typeface="Lucida Sans"/>
              </a:rPr>
              <a:t>ex</a:t>
            </a:r>
            <a:r>
              <a:rPr sz="2700" i="1" spc="4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nential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owt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6108712" cy="1388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400" b="0" kern="1200" spc="-10" dirty="0">
                <a:latin typeface="Lucida Sans"/>
                <a:ea typeface="+mn-ea"/>
                <a:cs typeface="Lucida Sans"/>
              </a:rPr>
              <a:t>With a more effective </a:t>
            </a:r>
            <a:r>
              <a:rPr sz="2400" b="0" i="1" kern="1200" spc="-10" dirty="0">
                <a:latin typeface="Lucida Sans"/>
                <a:ea typeface="+mn-ea"/>
                <a:cs typeface="Lucida Sans"/>
              </a:rPr>
              <a:t>dynamic</a:t>
            </a:r>
            <a:r>
              <a:rPr sz="2400" b="0" kern="1200" spc="-10" dirty="0">
                <a:latin typeface="Lucida Sans"/>
                <a:ea typeface="+mn-ea"/>
                <a:cs typeface="Lucida Sans"/>
              </a:rPr>
              <a:t> </a:t>
            </a:r>
            <a:r>
              <a:rPr sz="2400" b="0" i="1" kern="1200" spc="-10" dirty="0">
                <a:latin typeface="Lucida Sans"/>
                <a:ea typeface="+mn-ea"/>
                <a:cs typeface="Lucida Sans"/>
              </a:rPr>
              <a:t>programming</a:t>
            </a:r>
            <a:r>
              <a:rPr sz="2400" b="0" kern="1200" spc="-10" dirty="0">
                <a:latin typeface="Lucida Sans"/>
                <a:ea typeface="+mn-ea"/>
                <a:cs typeface="Lucida Sans"/>
              </a:rPr>
              <a:t> approach, in which results of intermediate parsing steps are cached, we can reduce 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39" y="2359117"/>
            <a:ext cx="5871845" cy="443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90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n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25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oke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294640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acceptable?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0" dirty="0">
                <a:solidFill>
                  <a:srgbClr val="FF0000"/>
                </a:solidFill>
                <a:latin typeface="Lucida Sans"/>
                <a:cs typeface="Lucida Sans"/>
              </a:rPr>
              <a:t>No!</a:t>
            </a:r>
            <a:endParaRPr sz="2600" dirty="0">
              <a:solidFill>
                <a:srgbClr val="FF0000"/>
              </a:solidFill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marR="14604" indent="-635">
              <a:lnSpc>
                <a:spcPts val="2700"/>
              </a:lnSpc>
              <a:spcBef>
                <a:spcPts val="715"/>
              </a:spcBef>
              <a:tabLst>
                <a:tab pos="5263515" algn="l"/>
              </a:tabLst>
            </a:pPr>
            <a:r>
              <a:rPr sz="2600" spc="-15" dirty="0">
                <a:latin typeface="Lucida Sans"/>
                <a:cs typeface="Lucida Sans"/>
              </a:rPr>
              <a:t>least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</a:t>
            </a:r>
            <a:r>
              <a:rPr sz="2600" spc="-5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70" baseline="284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9</a:t>
            </a:r>
            <a:r>
              <a:rPr sz="3075" spc="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moder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computer.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16764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—Smarter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selection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choic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15560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7145" marR="5080" indent="9525">
              <a:lnSpc>
                <a:spcPts val="3000"/>
              </a:lnSpc>
              <a:spcBef>
                <a:spcPts val="9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260" dirty="0" smtClean="0">
                <a:latin typeface="Arial"/>
                <a:cs typeface="Arial"/>
              </a:rPr>
              <a:t>o</a:t>
            </a:r>
            <a:r>
              <a:rPr sz="2800" spc="355" dirty="0" smtClean="0">
                <a:latin typeface="Arial"/>
                <a:cs typeface="Arial"/>
              </a:rPr>
              <a:t>m</a:t>
            </a:r>
            <a:r>
              <a:rPr sz="2800" spc="220" dirty="0" smtClean="0">
                <a:latin typeface="Arial"/>
                <a:cs typeface="Arial"/>
              </a:rPr>
              <a:t>p</a:t>
            </a:r>
            <a:r>
              <a:rPr sz="2800" spc="275" dirty="0" smtClean="0">
                <a:latin typeface="Arial"/>
                <a:cs typeface="Arial"/>
              </a:rPr>
              <a:t>il</a:t>
            </a:r>
            <a:r>
              <a:rPr sz="2800" spc="100" dirty="0" smtClean="0">
                <a:latin typeface="Arial"/>
                <a:cs typeface="Arial"/>
              </a:rPr>
              <a:t>e</a:t>
            </a:r>
            <a:r>
              <a:rPr sz="2800" spc="204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ediction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8" y="1677434"/>
            <a:ext cx="5353685" cy="690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57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trying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 work.</a:t>
            </a:r>
            <a:endParaRPr sz="2600" dirty="0">
              <a:latin typeface="Lucida Sans"/>
              <a:cs typeface="Lucida Sans"/>
            </a:endParaRPr>
          </a:p>
          <a:p>
            <a:pPr marL="12700" marR="368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useless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  <a:p>
            <a:pPr marL="12700" marR="6019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t, 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could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we’ll</a:t>
            </a:r>
            <a:r>
              <a:rPr sz="2600" spc="-15" dirty="0">
                <a:latin typeface="Lucida Sans"/>
                <a:cs typeface="Lucida Sans"/>
              </a:rPr>
              <a:t> ignore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predict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function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413375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  <a:tabLst>
                <a:tab pos="1649095" algn="l"/>
              </a:tabLst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(first) tokens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endParaRPr sz="3075" baseline="-17615">
              <a:latin typeface="Lucida Sans"/>
              <a:cs typeface="Lucida Sans"/>
            </a:endParaRPr>
          </a:p>
          <a:p>
            <a:pPr marL="12700" marR="521334">
              <a:lnSpc>
                <a:spcPts val="3979"/>
              </a:lnSpc>
              <a:spcBef>
                <a:spcPts val="160"/>
              </a:spcBef>
              <a:tabLst>
                <a:tab pos="378460" algn="l"/>
              </a:tabLst>
            </a:pPr>
            <a:r>
              <a:rPr sz="2600" spc="-20" dirty="0">
                <a:latin typeface="Lucida Sans"/>
                <a:cs typeface="Lucida Sans"/>
              </a:rPr>
              <a:t>=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54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r>
              <a:rPr sz="2600" spc="-15" dirty="0">
                <a:latin typeface="Lucida Sans"/>
                <a:cs typeface="Lucida Sans"/>
              </a:rPr>
              <a:t>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4255" algn="l"/>
                <a:tab pos="2770505" algn="l"/>
                <a:tab pos="3146425" algn="l"/>
                <a:tab pos="406463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2685" algn="l"/>
                <a:tab pos="52520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10" dirty="0">
                <a:latin typeface="Arial"/>
                <a:cs typeface="Arial"/>
              </a:rPr>
              <a:t>f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3320" algn="l"/>
                <a:tab pos="3314065" algn="l"/>
                <a:tab pos="3606800" algn="l"/>
                <a:tab pos="4669790" algn="l"/>
                <a:tab pos="496443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IdList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16205" marR="1048385" indent="626110">
              <a:lnSpc>
                <a:spcPts val="3500"/>
              </a:lnSpc>
              <a:spcBef>
                <a:spcPts val="170"/>
              </a:spcBef>
              <a:tabLst>
                <a:tab pos="1386840" algn="l"/>
                <a:tab pos="2432050" algn="l"/>
                <a:tab pos="2909570" algn="l"/>
                <a:tab pos="40455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id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430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6209652"/>
          <a:ext cx="6041136" cy="231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2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24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Label	id =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{if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574925" algn="l"/>
                          <a:tab pos="2800350" algn="l"/>
                          <a:tab pos="3620135" algn="l"/>
                          <a:tab pos="38455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IdLis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264410" algn="l"/>
                          <a:tab pos="313944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it}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48993</TotalTime>
  <Words>3743</Words>
  <Application>Microsoft Macintosh PowerPoint</Application>
  <PresentationFormat>Custom</PresentationFormat>
  <Paragraphs>817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 536</vt:lpstr>
      <vt:lpstr>A Simple Top-Down Parser</vt:lpstr>
      <vt:lpstr>Example</vt:lpstr>
      <vt:lpstr>PowerPoint Presentation</vt:lpstr>
      <vt:lpstr>PowerPoint Presentation</vt:lpstr>
      <vt:lpstr>With a more effective dynamic programming approach, in which results of intermediate parsing steps are cached, we can reduce the</vt:lpstr>
      <vt:lpstr>Reading Assignment</vt:lpstr>
      <vt:lpstr>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LL(1) Grammars</vt:lpstr>
      <vt:lpstr>PowerPoint Presentation</vt:lpstr>
      <vt:lpstr>Example</vt:lpstr>
      <vt:lpstr>Recursive Descent Parsers</vt:lpstr>
      <vt:lpstr>PowerPoint Presentation</vt:lpstr>
      <vt:lpstr>Building A Recursive Descent Parser</vt:lpstr>
      <vt:lpstr>PowerPoint Presentation</vt:lpstr>
      <vt:lpstr>PowerPoint Presentation</vt:lpstr>
      <vt:lpstr>Example: CSX-Lite</vt:lpstr>
      <vt:lpstr>CSX-Lite Parsing Procedures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Syntax Errors in Recursive Descent Parsing</vt:lpstr>
      <vt:lpstr>PowerPoint Presentation</vt:lpstr>
      <vt:lpstr>PowerPoint Presentation</vt:lpstr>
      <vt:lpstr>Table-Driven Top-Down Parsers</vt:lpstr>
      <vt:lpstr>PowerPoint Presentation</vt:lpstr>
      <vt:lpstr>LL(1) Parse Tables</vt:lpstr>
      <vt:lpstr>CSX-lite Example</vt:lpstr>
      <vt:lpstr>LL(1) Parser Driver</vt:lpstr>
      <vt:lpstr>Example of LL(1) Parsing</vt:lpstr>
      <vt:lpstr>PowerPoint Presentation</vt:lpstr>
      <vt:lpstr>PowerPoint Presentation</vt:lpstr>
      <vt:lpstr>PowerPoint Presentation</vt:lpstr>
      <vt:lpstr>Syntax Errors in LL(1) Parsing</vt:lpstr>
      <vt:lpstr>PowerPoint Presentation</vt:lpstr>
      <vt:lpstr>PowerPoint Presentation</vt:lpstr>
      <vt:lpstr>How do LL(1) Parsers Build Syntax Trees?</vt:lpstr>
      <vt:lpstr>PowerPoint Presentation</vt:lpstr>
      <vt:lpstr>Creating Abstract Syntax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69</cp:revision>
  <cp:lastPrinted>2016-02-23T19:51:58Z</cp:lastPrinted>
  <dcterms:created xsi:type="dcterms:W3CDTF">2016-01-21T13:56:32Z</dcterms:created>
  <dcterms:modified xsi:type="dcterms:W3CDTF">2016-03-11T19:27:12Z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