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3" r:id="rId2"/>
    <p:sldId id="355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6" r:id="rId51"/>
    <p:sldId id="353" r:id="rId52"/>
    <p:sldId id="354" r:id="rId53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208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3/24/16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,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4805" cy="704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struct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stored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dual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ns.</a:t>
            </a:r>
            <a:endParaRPr sz="2600" dirty="0">
              <a:latin typeface="Lucida Sans"/>
              <a:cs typeface="Lucida Sans"/>
            </a:endParaRPr>
          </a:p>
          <a:p>
            <a:pPr marL="12700" marR="4762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Member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unique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visible 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qualified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5080" indent="-6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x.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 look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norma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scoping</a:t>
            </a:r>
            <a:r>
              <a:rPr sz="2600" spc="-10" dirty="0">
                <a:latin typeface="Lucida Sans"/>
                <a:cs typeface="Lucida Sans"/>
              </a:rPr>
              <a:t> ru</a:t>
            </a:r>
            <a:r>
              <a:rPr sz="2600" spc="-15" dirty="0">
                <a:latin typeface="Lucida Sans"/>
                <a:cs typeface="Lucida Sans"/>
              </a:rPr>
              <a:t>les.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81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that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lude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 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16550" cy="455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28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Cha</a:t>
            </a:r>
            <a:r>
              <a:rPr sz="2600" spc="-15" dirty="0">
                <a:latin typeface="Lucida Sans"/>
                <a:cs typeface="Lucida Sans"/>
              </a:rPr>
              <a:t>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problem.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 example,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System.out.println</a:t>
            </a:r>
            <a:endParaRPr sz="26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onl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b="1" spc="-20" dirty="0">
                <a:latin typeface="Courier"/>
                <a:cs typeface="Courier"/>
              </a:rPr>
              <a:t>System</a:t>
            </a:r>
            <a:r>
              <a:rPr sz="2600" b="1" spc="-78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standard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package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java.lan</a:t>
            </a:r>
            <a:r>
              <a:rPr sz="2600" b="1" spc="-15" dirty="0">
                <a:latin typeface="Courier"/>
                <a:cs typeface="Courier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20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System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out </a:t>
            </a:r>
            <a:r>
              <a:rPr sz="2600" spc="-15" dirty="0">
                <a:latin typeface="Lucida Sans"/>
                <a:cs typeface="Lucida Sans"/>
              </a:rPr>
              <a:t>(of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PrintStrea</a:t>
            </a:r>
            <a:r>
              <a:rPr sz="2600" b="1" spc="-1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PrintStream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println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Interna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External </a:t>
            </a:r>
            <a:r>
              <a:rPr spc="-20" dirty="0">
                <a:solidFill>
                  <a:srgbClr val="FF0000"/>
                </a:solidFill>
              </a:rPr>
              <a:t>Field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Access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170805" cy="142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 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25" dirty="0">
                <a:latin typeface="Lucida Sans"/>
                <a:cs typeface="Lucida Sans"/>
              </a:rPr>
              <a:t>ou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qu</a:t>
            </a:r>
            <a:r>
              <a:rPr sz="2600" spc="-10" dirty="0">
                <a:latin typeface="Lucida Sans"/>
                <a:cs typeface="Lucida Sans"/>
              </a:rPr>
              <a:t>alifica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 smtClean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409"/>
              </a:spcBef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2781" y="3646461"/>
            <a:ext cx="220345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sta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ic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int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</a:t>
            </a:r>
            <a:endParaRPr sz="2200" dirty="0">
              <a:latin typeface="Courier"/>
              <a:cs typeface="Courier"/>
            </a:endParaRPr>
          </a:p>
          <a:p>
            <a:pPr marR="5080" algn="r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{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2781" y="4027454"/>
            <a:ext cx="18675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void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subr()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408449"/>
            <a:ext cx="5425440" cy="371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i</a:t>
            </a:r>
            <a:r>
              <a:rPr sz="2200" b="1" spc="-15" dirty="0">
                <a:latin typeface="Courier"/>
                <a:cs typeface="Courier"/>
              </a:rPr>
              <a:t>nt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j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</a:t>
            </a:r>
            <a:endParaRPr sz="2200" dirty="0">
              <a:latin typeface="Courier"/>
              <a:cs typeface="Courier"/>
            </a:endParaRPr>
          </a:p>
          <a:p>
            <a:pPr marL="57658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2413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12700" marR="5080">
              <a:lnSpc>
                <a:spcPts val="2800"/>
              </a:lnSpc>
            </a:pP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8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rd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80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block-</a:t>
            </a:r>
            <a:r>
              <a:rPr sz="2600" spc="-15" dirty="0">
                <a:latin typeface="Lucida Sans"/>
                <a:cs typeface="Lucida Sans"/>
              </a:rPr>
              <a:t> structu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ymbol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5440" cy="712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nition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ends,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eren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hroug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name.</a:t>
            </a:r>
            <a:endParaRPr sz="2600" dirty="0">
              <a:latin typeface="Lucida Sans"/>
              <a:cs typeface="Lucida Sans"/>
            </a:endParaRPr>
          </a:p>
          <a:p>
            <a:pPr marL="12700" marR="13335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4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19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C.i</a:t>
            </a:r>
            <a:r>
              <a:rPr sz="2600" b="1" spc="-8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 marR="145415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 languages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4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incomplete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declarations,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care.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408305" marR="3500754" indent="-167640">
              <a:lnSpc>
                <a:spcPct val="114999"/>
              </a:lnSpc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 int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 publ</a:t>
            </a:r>
            <a:r>
              <a:rPr sz="2200" b="1" spc="-25" dirty="0">
                <a:latin typeface="Courier"/>
                <a:cs typeface="Courier"/>
              </a:rPr>
              <a:t>i</a:t>
            </a:r>
            <a:r>
              <a:rPr sz="2200" b="1" spc="-15" dirty="0">
                <a:latin typeface="Courier"/>
                <a:cs typeface="Courier"/>
              </a:rPr>
              <a:t>c: int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f();</a:t>
            </a:r>
            <a:endParaRPr sz="2200" dirty="0">
              <a:latin typeface="Courier"/>
              <a:cs typeface="Courier"/>
            </a:endParaRPr>
          </a:p>
          <a:p>
            <a:pPr marL="2413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8" y="8192553"/>
            <a:ext cx="28733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int C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:f(){return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2975" y="8192553"/>
            <a:ext cx="8636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i+1;}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1630" cy="1748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f()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completed,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restore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</a:t>
            </a:r>
            <a:r>
              <a:rPr sz="2600" spc="-10" dirty="0">
                <a:latin typeface="Lucida Sans"/>
                <a:cs typeface="Lucida Sans"/>
              </a:rPr>
              <a:t> scop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b="1" spc="-20" dirty="0">
                <a:latin typeface="Courier"/>
                <a:cs typeface="Courier"/>
              </a:rPr>
              <a:t>i+1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proper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ub</a:t>
            </a:r>
            <a:r>
              <a:rPr spc="-15" dirty="0">
                <a:solidFill>
                  <a:srgbClr val="FF0000"/>
                </a:solidFill>
              </a:rPr>
              <a:t>lic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Pri</a:t>
            </a:r>
            <a:r>
              <a:rPr spc="-5" dirty="0">
                <a:solidFill>
                  <a:srgbClr val="FF0000"/>
                </a:solidFill>
              </a:rPr>
              <a:t>vat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cce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9305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">
              <a:lnSpc>
                <a:spcPts val="2700"/>
              </a:lnSpc>
              <a:tabLst>
                <a:tab pos="869315" algn="l"/>
              </a:tabLst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 object-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oriented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13384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 accessed.</a:t>
            </a:r>
            <a:endParaRPr sz="2600" dirty="0">
              <a:latin typeface="Lucida Sans"/>
              <a:cs typeface="Lucida Sans"/>
            </a:endParaRPr>
          </a:p>
          <a:p>
            <a:pPr marL="12700" marR="24511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tside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qu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ifi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C.i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members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process. 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loo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class.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</a:t>
            </a:r>
            <a:r>
              <a:rPr sz="2600" b="1" spc="-30" dirty="0">
                <a:latin typeface="Courier"/>
                <a:cs typeface="Courier"/>
              </a:rPr>
              <a:t>c</a:t>
            </a:r>
            <a:r>
              <a:rPr sz="2600" spc="70" dirty="0">
                <a:latin typeface="Lucida Sans"/>
                <a:cs typeface="Lucida Sans"/>
              </a:rPr>
              <a:t>/</a:t>
            </a:r>
            <a:r>
              <a:rPr sz="2600" b="1" spc="-20" dirty="0">
                <a:latin typeface="Courier"/>
                <a:cs typeface="Courier"/>
              </a:rPr>
              <a:t>private </a:t>
            </a:r>
            <a:r>
              <a:rPr sz="2600" spc="-15" dirty="0">
                <a:latin typeface="Lucida Sans"/>
                <a:cs typeface="Lucida Sans"/>
              </a:rPr>
              <a:t>quali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ked.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outside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 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message.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51780" cy="7417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5750">
              <a:lnSpc>
                <a:spcPts val="2700"/>
              </a:lnSpc>
              <a:tabLst>
                <a:tab pos="868680" algn="l"/>
              </a:tabLst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protected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qua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lows 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subclasses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nher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ts”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ancestor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 definitions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inherited definitions.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Moreover,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protected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ccess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stil</a:t>
            </a:r>
            <a:r>
              <a:rPr sz="2600" spc="-10" dirty="0">
                <a:latin typeface="Lucida Sans"/>
                <a:cs typeface="Lucida Sans"/>
              </a:rPr>
              <a:t>l in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20" dirty="0">
                <a:latin typeface="Lucida Sans"/>
                <a:cs typeface="Lucida Sans"/>
              </a:rPr>
              <a:t>dir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ctly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ccess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throug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inhe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definitions).</a:t>
            </a:r>
            <a:endParaRPr sz="2600" dirty="0">
              <a:latin typeface="Lucida Sans"/>
              <a:cs typeface="Lucida Sans"/>
            </a:endParaRPr>
          </a:p>
          <a:p>
            <a:pPr marL="12700" marR="901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Java 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blank”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 qualifiers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</a:t>
            </a:r>
            <a:r>
              <a:rPr sz="2600" spc="2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kag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Impo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5600" cy="652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</a:t>
            </a:r>
            <a:r>
              <a:rPr sz="260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ages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group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interface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units.</a:t>
            </a:r>
            <a:endParaRPr sz="2600" dirty="0">
              <a:latin typeface="Lucida Sans"/>
              <a:cs typeface="Lucida Sans"/>
            </a:endParaRPr>
          </a:p>
          <a:p>
            <a:pPr marL="12700" marR="133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package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bers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refere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b="1" spc="-20" dirty="0">
                <a:latin typeface="Courier"/>
                <a:cs typeface="Courier"/>
              </a:rPr>
              <a:t>java.util.Vector</a:t>
            </a:r>
            <a:endParaRPr sz="2600" dirty="0">
              <a:latin typeface="Courier"/>
              <a:cs typeface="Courier"/>
            </a:endParaRPr>
          </a:p>
          <a:p>
            <a:pPr marL="12700" marR="34290" indent="-63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locates the 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java.util </a:t>
            </a:r>
            <a:r>
              <a:rPr sz="2600" spc="-15" dirty="0">
                <a:latin typeface="Lucida Sans"/>
                <a:cs typeface="Lucida Sans"/>
              </a:rPr>
              <a:t>(typically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</a:t>
            </a:r>
            <a:r>
              <a:rPr sz="2600" b="1" spc="-15" dirty="0">
                <a:latin typeface="Courier"/>
                <a:cs typeface="Courier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5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looks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endParaRPr sz="2600" dirty="0">
              <a:latin typeface="Lucida Sans"/>
              <a:cs typeface="Lucida Sans"/>
            </a:endParaRPr>
          </a:p>
          <a:p>
            <a:pPr marL="12700" marR="8890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supports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import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statements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mo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fy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lookup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single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import,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import java.util.Vector;</a:t>
            </a:r>
            <a:endParaRPr sz="2600" dirty="0">
              <a:latin typeface="Courier"/>
              <a:cs typeface="Courier"/>
            </a:endParaRPr>
          </a:p>
          <a:p>
            <a:pPr marL="12700" marR="1574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br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current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(unles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0455" cy="306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import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demand”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import java.util.*;</a:t>
            </a:r>
            <a:endParaRPr sz="2600" dirty="0">
              <a:latin typeface="Courier"/>
              <a:cs typeface="Courier"/>
            </a:endParaRPr>
          </a:p>
          <a:p>
            <a:pPr marL="12700" marR="80645">
              <a:lnSpc>
                <a:spcPts val="2700"/>
              </a:lnSpc>
              <a:spcBef>
                <a:spcPts val="810"/>
              </a:spcBef>
            </a:pP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okup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</a:t>
            </a:r>
            <a:r>
              <a:rPr sz="2600" spc="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tifiers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packages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cit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clarations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20" dirty="0">
                <a:latin typeface="Lucida Sans"/>
                <a:cs typeface="Lucida Sans"/>
              </a:rPr>
              <a:t>een</a:t>
            </a:r>
            <a:r>
              <a:rPr sz="2600" spc="-15" dirty="0">
                <a:latin typeface="Lucida Sans"/>
                <a:cs typeface="Lucida Sans"/>
              </a:rPr>
              <a:t> checked.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Classfile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Object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Files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2265" cy="601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.c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ass”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oduc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compilers)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.o”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files,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15" dirty="0">
                <a:latin typeface="Lucida Sans"/>
                <a:cs typeface="Lucida Sans"/>
              </a:rPr>
              <a:t> compilers)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 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tables.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fiel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</a:t>
            </a:r>
            <a:r>
              <a:rPr sz="2600" spc="-3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JVM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uses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classfi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ected.</a:t>
            </a:r>
            <a:endParaRPr sz="2600" dirty="0">
              <a:latin typeface="Lucida Sans"/>
              <a:cs typeface="Lucida Sans"/>
            </a:endParaRPr>
          </a:p>
          <a:p>
            <a:pPr marL="12700" marR="11430">
              <a:lnSpc>
                <a:spcPts val="2700"/>
              </a:lnSpc>
              <a:spcBef>
                <a:spcPts val="805"/>
              </a:spcBef>
              <a:tabLst>
                <a:tab pos="2908935" algn="l"/>
              </a:tabLst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linked,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file’s in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determine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external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refere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ternally 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exported.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0"/>
            <a:ext cx="5969022" cy="12442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369331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Midterm Exam </a:t>
            </a:r>
            <a:r>
              <a:rPr lang="en-US" dirty="0" smtClean="0"/>
              <a:t>#2: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Thursday, March </a:t>
            </a:r>
            <a:r>
              <a:rPr lang="en-US" dirty="0" smtClean="0"/>
              <a:t>31,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 – 7 PM</a:t>
            </a:r>
          </a:p>
          <a:p>
            <a:r>
              <a:rPr lang="en-US" dirty="0"/>
              <a:t>	</a:t>
            </a:r>
            <a:r>
              <a:rPr lang="en-US" dirty="0" smtClean="0"/>
              <a:t>Elvis room</a:t>
            </a:r>
          </a:p>
          <a:p>
            <a:r>
              <a:rPr lang="en-US" dirty="0"/>
              <a:t>	</a:t>
            </a:r>
            <a:r>
              <a:rPr lang="en-US" i="1" dirty="0" smtClean="0"/>
              <a:t>Does not </a:t>
            </a:r>
            <a:r>
              <a:rPr lang="en-US" dirty="0" smtClean="0"/>
              <a:t>cover parsing.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Due to April XGM meeting,</a:t>
            </a:r>
          </a:p>
          <a:p>
            <a:r>
              <a:rPr lang="en-US" dirty="0"/>
              <a:t>	</a:t>
            </a:r>
            <a:r>
              <a:rPr lang="en-US" dirty="0" smtClean="0"/>
              <a:t>from April 4 to April 29,</a:t>
            </a:r>
          </a:p>
          <a:p>
            <a:r>
              <a:rPr lang="en-US" dirty="0"/>
              <a:t>	</a:t>
            </a:r>
            <a:r>
              <a:rPr lang="en-US" dirty="0" smtClean="0"/>
              <a:t>536 lectures and office hours 	are in “Precious Caves” at 	bottom of Deep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1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7345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3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request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 complete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nerated for debug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purposes.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makes</a:t>
            </a:r>
            <a:r>
              <a:rPr sz="2600" spc="-15" dirty="0">
                <a:latin typeface="Lucida Sans"/>
                <a:cs typeface="Lucida Sans"/>
              </a:rPr>
              <a:t> internal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(like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variable) visibl</a:t>
            </a:r>
            <a:r>
              <a:rPr sz="2600" spc="-15" dirty="0">
                <a:latin typeface="Lucida Sans"/>
                <a:cs typeface="Lucida Sans"/>
              </a:rPr>
              <a:t>e 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debugger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display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</a:t>
            </a:r>
            <a:r>
              <a:rPr sz="2600" spc="-10" dirty="0">
                <a:latin typeface="Lucida Sans"/>
                <a:cs typeface="Lucida Sans"/>
              </a:rPr>
              <a:t> whil</a:t>
            </a:r>
            <a:r>
              <a:rPr sz="2600" spc="-15" dirty="0">
                <a:latin typeface="Lucida Sans"/>
                <a:cs typeface="Lucida Sans"/>
              </a:rPr>
              <a:t>e debugging.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Overloading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4234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510540">
              <a:lnSpc>
                <a:spcPts val="2700"/>
              </a:lnSpc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15" dirty="0"/>
              <a:t>number</a:t>
            </a:r>
            <a:r>
              <a:rPr dirty="0"/>
              <a:t> </a:t>
            </a:r>
            <a:r>
              <a:rPr spc="-15" dirty="0"/>
              <a:t>of</a:t>
            </a:r>
            <a:r>
              <a:rPr spc="10" dirty="0"/>
              <a:t> </a:t>
            </a:r>
            <a:r>
              <a:rPr spc="-20" dirty="0"/>
              <a:t>programming</a:t>
            </a:r>
            <a:r>
              <a:rPr spc="-10" dirty="0"/>
              <a:t> 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5" dirty="0"/>
              <a:t>g</a:t>
            </a:r>
            <a:r>
              <a:rPr spc="-20" dirty="0"/>
              <a:t>u</a:t>
            </a:r>
            <a:r>
              <a:rPr spc="-10" dirty="0"/>
              <a:t>a</a:t>
            </a:r>
            <a:r>
              <a:rPr spc="-20" dirty="0"/>
              <a:t>ge</a:t>
            </a:r>
            <a:r>
              <a:rPr spc="-5" dirty="0"/>
              <a:t>s</a:t>
            </a:r>
            <a:r>
              <a:rPr spc="-10" dirty="0"/>
              <a:t>,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20" dirty="0"/>
              <a:t>cl</a:t>
            </a:r>
            <a:r>
              <a:rPr spc="-10" dirty="0"/>
              <a:t>u</a:t>
            </a:r>
            <a:r>
              <a:rPr spc="-20" dirty="0"/>
              <a:t>di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5" dirty="0"/>
              <a:t>C</a:t>
            </a:r>
            <a:r>
              <a:rPr spc="-15" dirty="0"/>
              <a:t>SX</a:t>
            </a:r>
            <a:r>
              <a:rPr spc="-10" dirty="0"/>
              <a:t>, </a:t>
            </a:r>
            <a:r>
              <a:rPr spc="-5" dirty="0"/>
              <a:t>J</a:t>
            </a:r>
            <a:r>
              <a:rPr spc="-20" dirty="0"/>
              <a:t>a</a:t>
            </a:r>
            <a:r>
              <a:rPr dirty="0"/>
              <a:t>v</a:t>
            </a:r>
            <a:r>
              <a:rPr spc="-15" dirty="0"/>
              <a:t>a 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390" dirty="0"/>
              <a:t> </a:t>
            </a:r>
            <a:r>
              <a:rPr spc="-10" dirty="0"/>
              <a:t>, </a:t>
            </a:r>
            <a:r>
              <a:rPr spc="-15" dirty="0"/>
              <a:t>allow</a:t>
            </a:r>
            <a:r>
              <a:rPr spc="5" dirty="0"/>
              <a:t> </a:t>
            </a:r>
            <a:r>
              <a:rPr spc="-20" dirty="0"/>
              <a:t>met</a:t>
            </a:r>
            <a:r>
              <a:rPr spc="-10" dirty="0"/>
              <a:t>h</a:t>
            </a:r>
            <a:r>
              <a:rPr spc="-20" dirty="0"/>
              <a:t>od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subprogram</a:t>
            </a:r>
            <a:r>
              <a:rPr spc="-10" dirty="0"/>
              <a:t> </a:t>
            </a:r>
            <a:r>
              <a:rPr spc="-15" dirty="0"/>
              <a:t>names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z="2700" i="1" spc="-60" dirty="0">
                <a:latin typeface="Lucida Sans"/>
                <a:cs typeface="Lucida Sans"/>
              </a:rPr>
              <a:t>overloaded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417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10" dirty="0"/>
              <a:t> </a:t>
            </a:r>
            <a:r>
              <a:rPr spc="-20" dirty="0"/>
              <a:t>me</a:t>
            </a:r>
            <a:r>
              <a:rPr spc="-15" dirty="0"/>
              <a:t>ans</a:t>
            </a:r>
            <a:r>
              <a:rPr spc="5" dirty="0"/>
              <a:t> </a:t>
            </a:r>
            <a:r>
              <a:rPr spc="-10" dirty="0"/>
              <a:t>s</a:t>
            </a:r>
            <a:r>
              <a:rPr spc="-20" dirty="0"/>
              <a:t>e</a:t>
            </a:r>
            <a:r>
              <a:rPr spc="-10" dirty="0"/>
              <a:t>v</a:t>
            </a:r>
            <a:r>
              <a:rPr spc="-20" dirty="0"/>
              <a:t>e</a:t>
            </a:r>
            <a:r>
              <a:rPr spc="-10" dirty="0"/>
              <a:t>r</a:t>
            </a:r>
            <a:r>
              <a:rPr spc="-20" dirty="0"/>
              <a:t>a</a:t>
            </a:r>
            <a:r>
              <a:rPr spc="-10" dirty="0"/>
              <a:t>l</a:t>
            </a:r>
            <a:r>
              <a:rPr spc="5" dirty="0"/>
              <a:t> </a:t>
            </a:r>
            <a:r>
              <a:rPr spc="-20" dirty="0"/>
              <a:t>me</a:t>
            </a:r>
            <a:r>
              <a:rPr spc="-10" dirty="0"/>
              <a:t>thod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0" dirty="0"/>
              <a:t>or</a:t>
            </a:r>
            <a:r>
              <a:rPr spc="-5" dirty="0"/>
              <a:t> </a:t>
            </a:r>
            <a:r>
              <a:rPr spc="-20" dirty="0"/>
              <a:t>subprograms</a:t>
            </a:r>
            <a:r>
              <a:rPr spc="-95" dirty="0"/>
              <a:t> </a:t>
            </a:r>
            <a:r>
              <a:rPr spc="-15" dirty="0"/>
              <a:t>may</a:t>
            </a:r>
            <a:r>
              <a:rPr spc="-90" dirty="0"/>
              <a:t> </a:t>
            </a:r>
            <a:r>
              <a:rPr spc="-15" dirty="0"/>
              <a:t>share</a:t>
            </a:r>
            <a:r>
              <a:rPr spc="-90" dirty="0"/>
              <a:t> </a:t>
            </a:r>
            <a:r>
              <a:rPr spc="-15" dirty="0"/>
              <a:t>the</a:t>
            </a:r>
            <a:r>
              <a:rPr spc="-80" dirty="0"/>
              <a:t> </a:t>
            </a:r>
            <a:r>
              <a:rPr spc="-15" dirty="0"/>
              <a:t>sa</a:t>
            </a:r>
            <a:r>
              <a:rPr spc="-10" dirty="0"/>
              <a:t>m</a:t>
            </a:r>
            <a:r>
              <a:rPr spc="-15" dirty="0"/>
              <a:t>e name</a:t>
            </a:r>
            <a:r>
              <a:rPr spc="-10" dirty="0"/>
              <a:t>,</a:t>
            </a:r>
            <a:r>
              <a:rPr spc="-110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105" dirty="0"/>
              <a:t> </a:t>
            </a:r>
            <a:r>
              <a:rPr spc="-5" dirty="0"/>
              <a:t>l</a:t>
            </a:r>
            <a:r>
              <a:rPr spc="-20" dirty="0"/>
              <a:t>ong</a:t>
            </a:r>
            <a:r>
              <a:rPr spc="-100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105" dirty="0"/>
              <a:t> </a:t>
            </a:r>
            <a:r>
              <a:rPr spc="-10" dirty="0"/>
              <a:t>th</a:t>
            </a:r>
            <a:r>
              <a:rPr spc="-20" dirty="0"/>
              <a:t>e</a:t>
            </a:r>
            <a:r>
              <a:rPr spc="-15" dirty="0"/>
              <a:t>y</a:t>
            </a:r>
            <a:r>
              <a:rPr spc="-105" dirty="0"/>
              <a:t> </a:t>
            </a:r>
            <a:r>
              <a:rPr spc="-10" dirty="0"/>
              <a:t>d</a:t>
            </a:r>
            <a:r>
              <a:rPr spc="-20" dirty="0"/>
              <a:t>i</a:t>
            </a:r>
            <a:r>
              <a:rPr spc="-5" dirty="0"/>
              <a:t>ff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100" dirty="0"/>
              <a:t> </a:t>
            </a:r>
            <a:r>
              <a:rPr spc="-20" dirty="0"/>
              <a:t>in</a:t>
            </a:r>
            <a:r>
              <a:rPr spc="-90" dirty="0"/>
              <a:t> </a:t>
            </a:r>
            <a:r>
              <a:rPr spc="-15" dirty="0"/>
              <a:t>the</a:t>
            </a:r>
            <a:r>
              <a:rPr spc="-20" dirty="0"/>
              <a:t> number</a:t>
            </a:r>
            <a:r>
              <a:rPr spc="-5" dirty="0"/>
              <a:t>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15" dirty="0"/>
              <a:t>types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parameters they</a:t>
            </a:r>
            <a:r>
              <a:rPr spc="-5" dirty="0"/>
              <a:t> </a:t>
            </a:r>
            <a:r>
              <a:rPr spc="-15" dirty="0"/>
              <a:t>accept.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exampl</a:t>
            </a:r>
            <a:r>
              <a:rPr spc="-15" dirty="0"/>
              <a:t>e,</a:t>
            </a:r>
          </a:p>
          <a:p>
            <a:pPr marL="688340" marR="4030345" indent="-304800">
              <a:lnSpc>
                <a:spcPct val="108000"/>
              </a:lnSpc>
              <a:spcBef>
                <a:spcPts val="75"/>
              </a:spcBef>
            </a:pPr>
            <a:r>
              <a:rPr sz="2000" b="1" spc="-15" dirty="0">
                <a:latin typeface="Courier"/>
                <a:cs typeface="Courier"/>
              </a:rPr>
              <a:t>class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C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{int</a:t>
            </a:r>
            <a:r>
              <a:rPr lang="en-US" sz="2000" b="1" spc="-15" dirty="0" smtClean="0">
                <a:latin typeface="Courier"/>
                <a:cs typeface="Courier"/>
              </a:rPr>
              <a:t> x;</a:t>
            </a:r>
            <a:r>
              <a:rPr sz="2000" b="1" spc="-10" dirty="0" smtClean="0">
                <a:latin typeface="Courier"/>
                <a:cs typeface="Courier"/>
              </a:rPr>
              <a:t> 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3662" y="5943600"/>
            <a:ext cx="20053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pub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ic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static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559" y="5947417"/>
            <a:ext cx="2614295" cy="87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int sum(i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v1,</a:t>
            </a:r>
            <a:endParaRPr sz="2000" dirty="0">
              <a:latin typeface="Courier"/>
              <a:cs typeface="Courier"/>
            </a:endParaRPr>
          </a:p>
          <a:p>
            <a:pPr marL="164465" indent="10668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v2)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 dirty="0">
              <a:latin typeface="Courier"/>
              <a:cs typeface="Courier"/>
            </a:endParaRPr>
          </a:p>
          <a:p>
            <a:pPr marL="164465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v2;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0822" y="6544813"/>
            <a:ext cx="16998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eturn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v1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+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3662" y="6873996"/>
            <a:ext cx="2766695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469265" marR="5080" indent="-45720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pub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ic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sum(int 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eturn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v3;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7493" y="7204697"/>
            <a:ext cx="78676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v3) 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7866098"/>
            <a:ext cx="482600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77918"/>
            <a:ext cx="538035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overloaded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iers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list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definitions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identifier.</a:t>
            </a:r>
            <a:r>
              <a:rPr sz="2600" spc="-10" dirty="0">
                <a:latin typeface="Lucida Sans"/>
                <a:cs typeface="Lucida Sans"/>
              </a:rPr>
              <a:t> Semanti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ysis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checking)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use.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47839" rIns="0" bIns="0" rtlCol="0">
            <a:spAutoFit/>
          </a:bodyPr>
          <a:lstStyle/>
          <a:p>
            <a:pPr marL="384175" marR="822960">
              <a:lnSpc>
                <a:spcPts val="2700"/>
              </a:lnSpc>
            </a:pPr>
            <a:r>
              <a:rPr spc="-15" dirty="0"/>
              <a:t>In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abov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exa</a:t>
            </a:r>
            <a:r>
              <a:rPr spc="-10" dirty="0"/>
              <a:t>m</a:t>
            </a:r>
            <a:r>
              <a:rPr spc="-20" dirty="0"/>
              <a:t>ple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while checking</a:t>
            </a:r>
          </a:p>
          <a:p>
            <a:pPr marL="384175">
              <a:lnSpc>
                <a:spcPct val="100000"/>
              </a:lnSpc>
              <a:spcBef>
                <a:spcPts val="254"/>
              </a:spcBef>
            </a:pPr>
            <a:r>
              <a:rPr b="1" spc="-20" dirty="0">
                <a:latin typeface="Courier"/>
                <a:cs typeface="Courier"/>
              </a:rPr>
              <a:t>(new</a:t>
            </a:r>
            <a:r>
              <a:rPr b="1" spc="-10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C()).sum(10);</a:t>
            </a:r>
          </a:p>
          <a:p>
            <a:pPr marL="384175" marR="132080" indent="-635">
              <a:lnSpc>
                <a:spcPts val="2700"/>
              </a:lnSpc>
              <a:spcBef>
                <a:spcPts val="715"/>
              </a:spcBef>
            </a:pPr>
            <a:r>
              <a:rPr spc="-15" dirty="0"/>
              <a:t>both</a:t>
            </a:r>
            <a:r>
              <a:rPr spc="5" dirty="0"/>
              <a:t> </a:t>
            </a:r>
            <a:r>
              <a:rPr spc="-15" dirty="0"/>
              <a:t>definitions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b="1" spc="-20" dirty="0">
                <a:latin typeface="Courier"/>
                <a:cs typeface="Courier"/>
              </a:rPr>
              <a:t>sum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0" dirty="0"/>
              <a:t>a</a:t>
            </a:r>
            <a:r>
              <a:rPr spc="-20" dirty="0"/>
              <a:t>re</a:t>
            </a:r>
            <a:r>
              <a:rPr spc="-15" dirty="0"/>
              <a:t> returned</a:t>
            </a:r>
            <a:r>
              <a:rPr spc="10"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looked</a:t>
            </a:r>
            <a:r>
              <a:rPr dirty="0"/>
              <a:t> </a:t>
            </a:r>
            <a:r>
              <a:rPr spc="-10" dirty="0"/>
              <a:t>up. S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dirty="0"/>
              <a:t> </a:t>
            </a:r>
            <a:r>
              <a:rPr spc="-30" dirty="0"/>
              <a:t>o</a:t>
            </a:r>
            <a:r>
              <a:rPr spc="-10" dirty="0"/>
              <a:t>n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argument</a:t>
            </a:r>
            <a:r>
              <a:rPr spc="1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provi</a:t>
            </a:r>
            <a:r>
              <a:rPr spc="-10" dirty="0"/>
              <a:t>d</a:t>
            </a:r>
            <a:r>
              <a:rPr spc="-15" dirty="0"/>
              <a:t>ed, the</a:t>
            </a:r>
            <a:r>
              <a:rPr dirty="0"/>
              <a:t> </a:t>
            </a:r>
            <a:r>
              <a:rPr spc="-15" dirty="0"/>
              <a:t>defin</a:t>
            </a:r>
            <a:r>
              <a:rPr spc="-20" dirty="0"/>
              <a:t>i</a:t>
            </a:r>
            <a:r>
              <a:rPr spc="-15" dirty="0"/>
              <a:t>tion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0" dirty="0"/>
              <a:t>use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one</a:t>
            </a:r>
            <a:r>
              <a:rPr spc="-15" dirty="0"/>
              <a:t> parameter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selected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5" dirty="0"/>
              <a:t> checked.</a:t>
            </a:r>
          </a:p>
          <a:p>
            <a:pPr marL="384175" marR="5080">
              <a:lnSpc>
                <a:spcPts val="2700"/>
              </a:lnSpc>
              <a:spcBef>
                <a:spcPts val="705"/>
              </a:spcBef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15" dirty="0"/>
              <a:t>few</a:t>
            </a:r>
            <a:r>
              <a:rPr dirty="0"/>
              <a:t> </a:t>
            </a:r>
            <a:r>
              <a:rPr spc="-15" dirty="0"/>
              <a:t>languages</a:t>
            </a:r>
            <a:r>
              <a:rPr spc="10" dirty="0"/>
              <a:t> </a:t>
            </a:r>
            <a:r>
              <a:rPr spc="-15" dirty="0"/>
              <a:t>(like</a:t>
            </a:r>
            <a:r>
              <a:rPr spc="5" dirty="0"/>
              <a:t> </a:t>
            </a:r>
            <a:r>
              <a:rPr spc="-15" dirty="0"/>
              <a:t>Ada)</a:t>
            </a:r>
            <a:r>
              <a:rPr dirty="0"/>
              <a:t> </a:t>
            </a:r>
            <a:r>
              <a:rPr spc="-10" dirty="0"/>
              <a:t>all</a:t>
            </a:r>
            <a:r>
              <a:rPr spc="-30" dirty="0"/>
              <a:t>o</a:t>
            </a:r>
            <a:r>
              <a:rPr spc="-20" dirty="0"/>
              <a:t>w</a:t>
            </a:r>
            <a:r>
              <a:rPr spc="-15" dirty="0"/>
              <a:t> overloading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disa</a:t>
            </a:r>
            <a:r>
              <a:rPr spc="-10" dirty="0"/>
              <a:t>m</a:t>
            </a:r>
            <a:r>
              <a:rPr spc="-25" dirty="0"/>
              <a:t>b</a:t>
            </a:r>
            <a:r>
              <a:rPr spc="-15" dirty="0"/>
              <a:t>iguated on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basis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method’s result type.</a:t>
            </a:r>
            <a:r>
              <a:rPr spc="-5" dirty="0"/>
              <a:t> </a:t>
            </a:r>
            <a:r>
              <a:rPr spc="-15" dirty="0"/>
              <a:t>Algorith</a:t>
            </a:r>
            <a:r>
              <a:rPr spc="-10" dirty="0"/>
              <a:t>m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this a</a:t>
            </a:r>
            <a:r>
              <a:rPr spc="-10" dirty="0"/>
              <a:t>n</a:t>
            </a:r>
            <a:r>
              <a:rPr spc="-15" dirty="0"/>
              <a:t>alysis</a:t>
            </a:r>
            <a:r>
              <a:rPr spc="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20" dirty="0"/>
              <a:t>known,</a:t>
            </a:r>
            <a:r>
              <a:rPr spc="10" dirty="0"/>
              <a:t> </a:t>
            </a:r>
            <a:r>
              <a:rPr spc="-20" dirty="0"/>
              <a:t>b</a:t>
            </a:r>
            <a:r>
              <a:rPr spc="-10" dirty="0"/>
              <a:t>ut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fairly complex.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oad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p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677434"/>
            <a:ext cx="5954383" cy="5611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0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few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operators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overloaded.</a:t>
            </a:r>
            <a:endParaRPr sz="2600" dirty="0">
              <a:latin typeface="Lucida Sans"/>
              <a:cs typeface="Lucida Sans"/>
            </a:endParaRPr>
          </a:p>
          <a:p>
            <a:pPr marL="12700" marR="10604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5" dirty="0">
                <a:latin typeface="Lucida Sans"/>
                <a:cs typeface="Lucida Sans"/>
              </a:rPr>
              <a:t>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ad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-15" dirty="0">
                <a:latin typeface="Lucida Sans"/>
                <a:cs typeface="Lucida Sans"/>
              </a:rPr>
              <a:t> definitions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operators, though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new</a:t>
            </a:r>
            <a:r>
              <a:rPr sz="2600" spc="-15" dirty="0">
                <a:latin typeface="Lucida Sans"/>
                <a:cs typeface="Lucida Sans"/>
              </a:rPr>
              <a:t> 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 precedence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associativity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rc</a:t>
            </a:r>
            <a:r>
              <a:rPr sz="2600" spc="-15" dirty="0">
                <a:latin typeface="Lucida Sans"/>
                <a:cs typeface="Lucida Sans"/>
              </a:rPr>
              <a:t>e changes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parser.)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</a:t>
            </a:r>
            <a:r>
              <a:rPr sz="2600" spc="-15" dirty="0" smtClean="0">
                <a:latin typeface="Lucida Sans"/>
                <a:cs typeface="Lucida Sans"/>
              </a:rPr>
              <a:t>,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endParaRPr sz="2600" dirty="0">
              <a:latin typeface="Lucida Sans"/>
              <a:cs typeface="Lucida Sans"/>
            </a:endParaRPr>
          </a:p>
          <a:p>
            <a:pPr marL="316865" marR="3204210" indent="-304800">
              <a:lnSpc>
                <a:spcPct val="112500"/>
              </a:lnSpc>
              <a:spcBef>
                <a:spcPts val="70"/>
              </a:spcBef>
            </a:pPr>
            <a:r>
              <a:rPr lang="en-US" sz="2000" b="1" spc="-15" dirty="0" smtClean="0">
                <a:latin typeface="Courier"/>
                <a:cs typeface="Courier"/>
              </a:rPr>
              <a:t>C</a:t>
            </a:r>
            <a:r>
              <a:rPr sz="2000" b="1" spc="-15" dirty="0" smtClean="0">
                <a:latin typeface="Courier"/>
                <a:cs typeface="Courier"/>
              </a:rPr>
              <a:t>lass</a:t>
            </a:r>
            <a:r>
              <a:rPr lang="en-US" sz="2000" b="1" spc="-15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complex</a:t>
            </a:r>
            <a:r>
              <a:rPr sz="2000" b="1" spc="-15" dirty="0">
                <a:latin typeface="Courier"/>
                <a:cs typeface="Courier"/>
              </a:rPr>
              <a:t>{ </a:t>
            </a:r>
            <a:endParaRPr lang="en-US" sz="2000" b="1" spc="-15" dirty="0" smtClean="0">
              <a:latin typeface="Courier"/>
              <a:cs typeface="Courier"/>
            </a:endParaRPr>
          </a:p>
          <a:p>
            <a:pPr marL="316865" marR="3204210" indent="-304800">
              <a:lnSpc>
                <a:spcPct val="112500"/>
              </a:lnSpc>
              <a:spcBef>
                <a:spcPts val="70"/>
              </a:spcBef>
            </a:pPr>
            <a:r>
              <a:rPr lang="en-US" sz="2000" b="1" spc="-15" dirty="0">
                <a:latin typeface="Courier"/>
                <a:cs typeface="Courier"/>
              </a:rPr>
              <a:t> </a:t>
            </a:r>
            <a:r>
              <a:rPr lang="en-US" sz="2000" b="1" spc="-15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flo</a:t>
            </a:r>
            <a:r>
              <a:rPr sz="2000" b="1" spc="-25" dirty="0" smtClean="0">
                <a:latin typeface="Courier"/>
                <a:cs typeface="Courier"/>
              </a:rPr>
              <a:t>a</a:t>
            </a:r>
            <a:r>
              <a:rPr sz="2000" b="1" spc="-15" dirty="0" smtClean="0">
                <a:latin typeface="Courier"/>
                <a:cs typeface="Courier"/>
              </a:rPr>
              <a:t>t</a:t>
            </a:r>
            <a:r>
              <a:rPr sz="2000" b="1" dirty="0" smtClean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re,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im;</a:t>
            </a:r>
            <a:endParaRPr sz="2000" dirty="0">
              <a:latin typeface="Courier"/>
              <a:cs typeface="Courier"/>
            </a:endParaRPr>
          </a:p>
          <a:p>
            <a:pPr marL="621665" marR="767715" indent="-304800">
              <a:lnSpc>
                <a:spcPct val="112500"/>
              </a:lnSpc>
            </a:pPr>
            <a:r>
              <a:rPr sz="2000" b="1" spc="-15" dirty="0">
                <a:latin typeface="Courier"/>
                <a:cs typeface="Courier"/>
              </a:rPr>
              <a:t>com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lex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operator+(compl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d){ c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mplex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ans;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8486" y="7339965"/>
            <a:ext cx="938530" cy="965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2700"/>
              </a:lnSpc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s.re a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s.im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turn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3675" y="7378065"/>
            <a:ext cx="1549400" cy="62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= d.re+re;</a:t>
            </a:r>
            <a:endParaRPr sz="20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000" b="1" spc="-15" dirty="0">
                <a:latin typeface="Courier"/>
                <a:cs typeface="Courier"/>
              </a:rPr>
              <a:t>= d.im+im;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3675" y="8027035"/>
            <a:ext cx="6350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ans;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888" y="8247098"/>
            <a:ext cx="109029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 }</a:t>
            </a:r>
            <a:endParaRPr sz="20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compl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x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6465" y="8589991"/>
            <a:ext cx="1701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c,d; c=c+d;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0200" cy="4010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001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During 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operator,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visibl</a:t>
            </a:r>
            <a:r>
              <a:rPr sz="2600" spc="-15" dirty="0">
                <a:latin typeface="Lucida Sans"/>
                <a:cs typeface="Lucida Sans"/>
              </a:rPr>
              <a:t>e 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5" dirty="0">
                <a:latin typeface="Lucida Sans"/>
                <a:cs typeface="Lucida Sans"/>
              </a:rPr>
              <a:t>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gathere</a:t>
            </a:r>
            <a:r>
              <a:rPr sz="2600" spc="-20" dirty="0">
                <a:latin typeface="Lucida Sans"/>
                <a:cs typeface="Lucida Sans"/>
              </a:rPr>
              <a:t>d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amined.</a:t>
            </a:r>
            <a:endParaRPr sz="2600" dirty="0">
              <a:latin typeface="Lucida Sans"/>
              <a:cs typeface="Lucida Sans"/>
            </a:endParaRPr>
          </a:p>
          <a:p>
            <a:pPr marL="12700" marR="26034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Only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 successfully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above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 of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+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but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complex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operands.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xtua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so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ut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478155">
              <a:lnSpc>
                <a:spcPts val="2700"/>
              </a:lnSpc>
            </a:pPr>
            <a:r>
              <a:rPr spc="-15" dirty="0"/>
              <a:t>Overloading</a:t>
            </a:r>
            <a:r>
              <a:rPr spc="-10" dirty="0"/>
              <a:t> </a:t>
            </a:r>
            <a:r>
              <a:rPr spc="-15" dirty="0"/>
              <a:t>allows</a:t>
            </a:r>
            <a:r>
              <a:rPr spc="5" dirty="0"/>
              <a:t> </a:t>
            </a:r>
            <a:r>
              <a:rPr spc="-10" dirty="0"/>
              <a:t>multiple</a:t>
            </a:r>
            <a:r>
              <a:rPr spc="-5" dirty="0"/>
              <a:t> </a:t>
            </a:r>
            <a:r>
              <a:rPr spc="-15" dirty="0"/>
              <a:t>definitions</a:t>
            </a:r>
            <a:r>
              <a:rPr spc="2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5" dirty="0"/>
              <a:t> </a:t>
            </a:r>
            <a:r>
              <a:rPr spc="-15" dirty="0"/>
              <a:t>kind</a:t>
            </a:r>
            <a:r>
              <a:rPr spc="5" dirty="0"/>
              <a:t> </a:t>
            </a:r>
            <a:r>
              <a:rPr spc="-15" dirty="0"/>
              <a:t>of object</a:t>
            </a:r>
            <a:r>
              <a:rPr spc="5" dirty="0"/>
              <a:t> </a:t>
            </a:r>
            <a:r>
              <a:rPr spc="-15" dirty="0"/>
              <a:t>(method,</a:t>
            </a:r>
            <a:r>
              <a:rPr spc="5" dirty="0"/>
              <a:t> </a:t>
            </a:r>
            <a:r>
              <a:rPr spc="-15" dirty="0"/>
              <a:t>procedure</a:t>
            </a:r>
            <a:r>
              <a:rPr spc="15" dirty="0"/>
              <a:t> </a:t>
            </a:r>
            <a:r>
              <a:rPr spc="-15" dirty="0"/>
              <a:t>or operator)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co-</a:t>
            </a:r>
            <a:r>
              <a:rPr spc="-165" dirty="0"/>
              <a:t> </a:t>
            </a:r>
            <a:r>
              <a:rPr spc="-15" dirty="0"/>
              <a:t>exist.</a:t>
            </a:r>
          </a:p>
          <a:p>
            <a:pPr marL="384175" marR="9969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Programming</a:t>
            </a:r>
            <a:r>
              <a:rPr spc="-10" dirty="0"/>
              <a:t> </a:t>
            </a:r>
            <a:r>
              <a:rPr spc="-15" dirty="0"/>
              <a:t>languages</a:t>
            </a:r>
            <a:r>
              <a:rPr spc="5" dirty="0"/>
              <a:t> </a:t>
            </a:r>
            <a:r>
              <a:rPr spc="-15" dirty="0"/>
              <a:t>also sometimes</a:t>
            </a:r>
            <a:r>
              <a:rPr spc="-10" dirty="0"/>
              <a:t> </a:t>
            </a:r>
            <a:r>
              <a:rPr spc="-15" dirty="0"/>
              <a:t>allow</a:t>
            </a:r>
            <a:r>
              <a:rPr spc="5" dirty="0"/>
              <a:t> </a:t>
            </a:r>
            <a:r>
              <a:rPr spc="-15" dirty="0"/>
              <a:t>reuse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15" dirty="0"/>
              <a:t>same</a:t>
            </a:r>
            <a:r>
              <a:rPr spc="-5" dirty="0"/>
              <a:t> </a:t>
            </a:r>
            <a:r>
              <a:rPr spc="-15" dirty="0"/>
              <a:t>n</a:t>
            </a:r>
            <a:r>
              <a:rPr spc="-20" dirty="0"/>
              <a:t>am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def</a:t>
            </a:r>
            <a:r>
              <a:rPr spc="-10" dirty="0"/>
              <a:t>in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10" dirty="0"/>
              <a:t>dif</a:t>
            </a:r>
            <a:r>
              <a:rPr spc="-15" dirty="0"/>
              <a:t>f</a:t>
            </a:r>
            <a:r>
              <a:rPr spc="-10" dirty="0"/>
              <a:t>er</a:t>
            </a:r>
            <a:r>
              <a:rPr spc="-20" dirty="0"/>
              <a:t>e</a:t>
            </a:r>
            <a:r>
              <a:rPr spc="-10" dirty="0"/>
              <a:t>nt </a:t>
            </a:r>
            <a:r>
              <a:rPr spc="-20" dirty="0"/>
              <a:t>kin</a:t>
            </a:r>
            <a:r>
              <a:rPr spc="-5" dirty="0"/>
              <a:t>d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b</a:t>
            </a:r>
            <a:r>
              <a:rPr spc="-20" dirty="0"/>
              <a:t>jects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15" dirty="0"/>
              <a:t>Resolution</a:t>
            </a:r>
            <a:r>
              <a:rPr spc="1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by context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use.</a:t>
            </a:r>
          </a:p>
          <a:p>
            <a:pPr marL="38417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For</a:t>
            </a:r>
            <a:r>
              <a:rPr spc="-130" dirty="0"/>
              <a:t> </a:t>
            </a:r>
            <a:r>
              <a:rPr spc="-20" dirty="0"/>
              <a:t>examp</a:t>
            </a:r>
            <a:r>
              <a:rPr spc="-15" dirty="0"/>
              <a:t>le,</a:t>
            </a:r>
            <a:r>
              <a:rPr spc="-130" dirty="0"/>
              <a:t> </a:t>
            </a:r>
            <a:r>
              <a:rPr spc="-15" dirty="0"/>
              <a:t>in</a:t>
            </a:r>
            <a:r>
              <a:rPr spc="-125" dirty="0"/>
              <a:t> </a:t>
            </a:r>
            <a:r>
              <a:rPr spc="-15" dirty="0"/>
              <a:t>Java,</a:t>
            </a:r>
            <a:r>
              <a:rPr spc="-130" dirty="0"/>
              <a:t> </a:t>
            </a:r>
            <a:r>
              <a:rPr spc="-15" dirty="0"/>
              <a:t>a</a:t>
            </a:r>
            <a:r>
              <a:rPr spc="-130" dirty="0"/>
              <a:t> </a:t>
            </a:r>
            <a:r>
              <a:rPr spc="-15" dirty="0"/>
              <a:t>class</a:t>
            </a:r>
            <a:r>
              <a:rPr spc="-125" dirty="0"/>
              <a:t> </a:t>
            </a:r>
            <a:r>
              <a:rPr spc="-15" dirty="0"/>
              <a:t>name 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0" dirty="0"/>
              <a:t>use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both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class and</a:t>
            </a:r>
            <a:r>
              <a:rPr dirty="0"/>
              <a:t> </a:t>
            </a:r>
            <a:r>
              <a:rPr spc="-15" dirty="0"/>
              <a:t>its</a:t>
            </a:r>
            <a:r>
              <a:rPr spc="-5" dirty="0"/>
              <a:t> </a:t>
            </a:r>
            <a:r>
              <a:rPr spc="-15" dirty="0"/>
              <a:t>constructor.</a:t>
            </a:r>
            <a:r>
              <a:rPr spc="5" dirty="0"/>
              <a:t> </a:t>
            </a:r>
            <a:r>
              <a:rPr spc="-20" dirty="0"/>
              <a:t>Hence</a:t>
            </a:r>
            <a:r>
              <a:rPr spc="-5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5" dirty="0"/>
              <a:t>see</a:t>
            </a:r>
          </a:p>
          <a:p>
            <a:pPr marL="384175">
              <a:lnSpc>
                <a:spcPct val="100000"/>
              </a:lnSpc>
              <a:spcBef>
                <a:spcPts val="525"/>
              </a:spcBef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12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cva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ne</a:t>
            </a:r>
            <a:r>
              <a:rPr sz="2400" b="1" dirty="0">
                <a:latin typeface="Courier"/>
                <a:cs typeface="Courier"/>
              </a:rPr>
              <a:t>w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(10);</a:t>
            </a:r>
            <a:endParaRPr sz="2400" dirty="0">
              <a:latin typeface="Courier"/>
              <a:cs typeface="Courier"/>
            </a:endParaRPr>
          </a:p>
          <a:p>
            <a:pPr marL="384175" marR="172085">
              <a:lnSpc>
                <a:spcPts val="2700"/>
              </a:lnSpc>
              <a:spcBef>
                <a:spcPts val="885"/>
              </a:spcBef>
            </a:pPr>
            <a:r>
              <a:rPr spc="-15" dirty="0"/>
              <a:t>In Pascal,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name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function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20" dirty="0"/>
              <a:t>l</a:t>
            </a:r>
            <a:r>
              <a:rPr spc="-15" dirty="0"/>
              <a:t>so</a:t>
            </a:r>
            <a:r>
              <a:rPr dirty="0"/>
              <a:t> </a:t>
            </a:r>
            <a:r>
              <a:rPr spc="-15" dirty="0"/>
              <a:t>used</a:t>
            </a:r>
            <a:r>
              <a:rPr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15" dirty="0"/>
              <a:t>return</a:t>
            </a:r>
            <a:r>
              <a:rPr dirty="0"/>
              <a:t> </a:t>
            </a:r>
            <a:r>
              <a:rPr spc="-15" dirty="0"/>
              <a:t>value.</a:t>
            </a:r>
          </a:p>
          <a:p>
            <a:pPr marL="384175" marR="177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Java</a:t>
            </a:r>
            <a:r>
              <a:rPr spc="-40" dirty="0"/>
              <a:t> </a:t>
            </a:r>
            <a:r>
              <a:rPr spc="-15" dirty="0"/>
              <a:t>allows</a:t>
            </a:r>
            <a:r>
              <a:rPr spc="-35" dirty="0"/>
              <a:t> </a:t>
            </a:r>
            <a:r>
              <a:rPr spc="-15" dirty="0"/>
              <a:t>rather</a:t>
            </a:r>
            <a:r>
              <a:rPr spc="-40" dirty="0"/>
              <a:t> </a:t>
            </a:r>
            <a:r>
              <a:rPr spc="-15" dirty="0"/>
              <a:t>exte</a:t>
            </a:r>
            <a:r>
              <a:rPr spc="-10" dirty="0"/>
              <a:t>nsiv</a:t>
            </a:r>
            <a:r>
              <a:rPr spc="-15" dirty="0"/>
              <a:t>e</a:t>
            </a:r>
            <a:r>
              <a:rPr spc="-50" dirty="0"/>
              <a:t> </a:t>
            </a:r>
            <a:r>
              <a:rPr spc="-15" dirty="0"/>
              <a:t>re</a:t>
            </a:r>
            <a:r>
              <a:rPr spc="-10" dirty="0"/>
              <a:t>us</a:t>
            </a:r>
            <a:r>
              <a:rPr spc="-15" dirty="0"/>
              <a:t>e of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identif</a:t>
            </a:r>
            <a:r>
              <a:rPr spc="-20" dirty="0"/>
              <a:t>i</a:t>
            </a:r>
            <a:r>
              <a:rPr spc="-15" dirty="0"/>
              <a:t>er,</a:t>
            </a:r>
            <a:r>
              <a:rPr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15" dirty="0"/>
              <a:t> identifier</a:t>
            </a:r>
            <a:r>
              <a:rPr spc="-5" dirty="0"/>
              <a:t> </a:t>
            </a:r>
            <a:r>
              <a:rPr spc="-15" dirty="0"/>
              <a:t>potentially</a:t>
            </a:r>
            <a:r>
              <a:rPr spc="10" dirty="0"/>
              <a:t> </a:t>
            </a:r>
            <a:r>
              <a:rPr spc="-15" dirty="0"/>
              <a:t>denoting</a:t>
            </a:r>
            <a:r>
              <a:rPr spc="10" dirty="0"/>
              <a:t> </a:t>
            </a:r>
            <a:r>
              <a:rPr spc="-15" dirty="0"/>
              <a:t>a class</a:t>
            </a:r>
            <a:r>
              <a:rPr spc="-20" dirty="0"/>
              <a:t> </a:t>
            </a:r>
            <a:r>
              <a:rPr spc="-15" dirty="0"/>
              <a:t>(type),</a:t>
            </a:r>
            <a:r>
              <a:rPr spc="-20" dirty="0"/>
              <a:t> </a:t>
            </a:r>
            <a:r>
              <a:rPr spc="-15" dirty="0"/>
              <a:t>a</a:t>
            </a:r>
            <a:r>
              <a:rPr spc="-25" dirty="0"/>
              <a:t> c</a:t>
            </a:r>
            <a:r>
              <a:rPr spc="-5" dirty="0"/>
              <a:t>l</a:t>
            </a:r>
            <a:r>
              <a:rPr spc="-15" dirty="0"/>
              <a:t>ass</a:t>
            </a:r>
            <a:r>
              <a:rPr spc="-20" dirty="0"/>
              <a:t> </a:t>
            </a:r>
            <a:r>
              <a:rPr spc="-15" dirty="0"/>
              <a:t>const</a:t>
            </a:r>
            <a:r>
              <a:rPr spc="-20" dirty="0"/>
              <a:t>r</a:t>
            </a:r>
            <a:r>
              <a:rPr spc="-15" dirty="0"/>
              <a:t>ucto</a:t>
            </a:r>
            <a:r>
              <a:rPr spc="-25" dirty="0"/>
              <a:t>r</a:t>
            </a:r>
            <a:r>
              <a:rPr spc="-10" dirty="0"/>
              <a:t>,</a:t>
            </a:r>
            <a:r>
              <a:rPr spc="-20" dirty="0"/>
              <a:t> </a:t>
            </a:r>
            <a:r>
              <a:rPr spc="-15" dirty="0"/>
              <a:t>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042535" cy="1996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field.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575945" marR="2950210" indent="-335280">
              <a:lnSpc>
                <a:spcPct val="120000"/>
              </a:lnSpc>
              <a:spcBef>
                <a:spcPts val="219"/>
              </a:spcBef>
            </a:pPr>
            <a:r>
              <a:rPr lang="en-US" sz="2200" b="1" spc="-15" dirty="0" smtClean="0">
                <a:latin typeface="Courier"/>
                <a:cs typeface="Courier"/>
              </a:rPr>
              <a:t>C</a:t>
            </a:r>
            <a:r>
              <a:rPr sz="2200" b="1" spc="-15" dirty="0" smtClean="0">
                <a:latin typeface="Courier"/>
                <a:cs typeface="Courier"/>
              </a:rPr>
              <a:t>lass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smtClean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 smtClean="0">
                <a:latin typeface="Courier"/>
                <a:cs typeface="Courier"/>
              </a:rPr>
              <a:t>{</a:t>
            </a:r>
            <a:endParaRPr lang="en-US" sz="2200" b="1" spc="-15" dirty="0" smtClean="0">
              <a:latin typeface="Courier"/>
              <a:cs typeface="Courier"/>
            </a:endParaRPr>
          </a:p>
          <a:p>
            <a:pPr marL="575945" marR="2950210" indent="-335280">
              <a:lnSpc>
                <a:spcPct val="120000"/>
              </a:lnSpc>
              <a:spcBef>
                <a:spcPts val="219"/>
              </a:spcBef>
            </a:pPr>
            <a:r>
              <a:rPr lang="en-US" sz="2200" b="1" spc="-15" dirty="0">
                <a:latin typeface="Courier"/>
                <a:cs typeface="Courier"/>
              </a:rPr>
              <a:t>	</a:t>
            </a:r>
            <a:r>
              <a:rPr lang="en-US" sz="2200" b="1" spc="-25" dirty="0" smtClean="0">
                <a:latin typeface="Courier"/>
                <a:cs typeface="Courier"/>
              </a:rPr>
              <a:t>double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smtClean="0">
                <a:latin typeface="Courier"/>
                <a:cs typeface="Courier"/>
              </a:rPr>
              <a:t>v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1498" y="3113047"/>
            <a:ext cx="136652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(double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9967" y="3113047"/>
            <a:ext cx="15328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f) {</a:t>
            </a:r>
            <a:r>
              <a:rPr sz="2200" b="1" spc="-25" dirty="0">
                <a:latin typeface="Courier"/>
                <a:cs typeface="Courier"/>
              </a:rPr>
              <a:t>v</a:t>
            </a:r>
            <a:r>
              <a:rPr sz="2200" b="1" spc="-15" dirty="0">
                <a:latin typeface="Courier"/>
                <a:cs typeface="Courier"/>
              </a:rPr>
              <a:t>=f;}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68" y="3532138"/>
            <a:ext cx="2451132" cy="1100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347980" marR="5080" indent="-335915">
              <a:lnSpc>
                <a:spcPct val="113599"/>
              </a:lnSpc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D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 </a:t>
            </a:r>
            <a:endParaRPr lang="en-US" sz="2200" b="1" spc="-15" dirty="0" smtClean="0">
              <a:latin typeface="Courier"/>
              <a:cs typeface="Courier"/>
            </a:endParaRPr>
          </a:p>
          <a:p>
            <a:pPr marL="347980" marR="5080" indent="-335915">
              <a:lnSpc>
                <a:spcPct val="113599"/>
              </a:lnSpc>
            </a:pPr>
            <a:r>
              <a:rPr lang="en-US" sz="2200" b="1" spc="-15" dirty="0">
                <a:latin typeface="Courier"/>
                <a:cs typeface="Courier"/>
              </a:rPr>
              <a:t> 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err="1" smtClean="0">
                <a:latin typeface="Courier"/>
                <a:cs typeface="Courier"/>
              </a:rPr>
              <a:t>int</a:t>
            </a:r>
            <a:r>
              <a:rPr sz="2200" b="1" dirty="0" smtClean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1498" y="4675121"/>
            <a:ext cx="131127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1125">
              <a:lnSpc>
                <a:spcPct val="136400"/>
              </a:lnSpc>
            </a:pPr>
            <a:r>
              <a:rPr sz="2200" b="1" spc="-15" dirty="0">
                <a:latin typeface="Courier"/>
                <a:cs typeface="Courier"/>
              </a:rPr>
              <a:t>dou</a:t>
            </a:r>
            <a:r>
              <a:rPr sz="2200" b="1" spc="-25" dirty="0">
                <a:latin typeface="Courier"/>
                <a:cs typeface="Courier"/>
              </a:rPr>
              <a:t>b</a:t>
            </a:r>
            <a:r>
              <a:rPr sz="2200" b="1" spc="-15" dirty="0">
                <a:latin typeface="Courier"/>
                <a:cs typeface="Courier"/>
              </a:rPr>
              <a:t>le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43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cval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4709" y="4800600"/>
            <a:ext cx="28733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() {return 1.</a:t>
            </a:r>
            <a:r>
              <a:rPr sz="2200" b="1" spc="-25" dirty="0">
                <a:latin typeface="Courier"/>
                <a:cs typeface="Courier"/>
              </a:rPr>
              <a:t>0</a:t>
            </a:r>
            <a:r>
              <a:rPr sz="2200" b="1" spc="-15" dirty="0">
                <a:latin typeface="Courier"/>
                <a:cs typeface="Courier"/>
              </a:rPr>
              <a:t>;}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28670" y="5181600"/>
            <a:ext cx="22339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ew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(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+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());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73" y="5551457"/>
            <a:ext cx="5191760" cy="286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12700" marR="5080" indent="103505">
              <a:lnSpc>
                <a:spcPct val="86600"/>
              </a:lnSpc>
              <a:spcBef>
                <a:spcPts val="735"/>
              </a:spcBef>
            </a:pP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potential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consistent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context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use. </a:t>
            </a: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ne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w</a:t>
            </a:r>
            <a:r>
              <a:rPr sz="2600" spc="1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Courier"/>
                <a:cs typeface="Courier"/>
              </a:rPr>
              <a:t>C()</a:t>
            </a:r>
            <a:r>
              <a:rPr sz="2600" b="1" spc="-74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constructor,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Courier"/>
                <a:cs typeface="Courier"/>
              </a:rPr>
              <a:t>+C()</a:t>
            </a:r>
            <a:r>
              <a:rPr sz="2600" b="1" spc="-735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functio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53355" cy="516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Allowing </a:t>
            </a:r>
            <a:r>
              <a:rPr sz="2600" spc="-10" dirty="0">
                <a:latin typeface="Lucida Sans"/>
                <a:cs typeface="Lucida Sans"/>
              </a:rPr>
              <a:t>multipl</a:t>
            </a:r>
            <a:r>
              <a:rPr sz="2600" spc="-15" dirty="0">
                <a:latin typeface="Lucida Sans"/>
                <a:cs typeface="Lucida Sans"/>
              </a:rPr>
              <a:t>e definitions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co-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checking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ompl</a:t>
            </a:r>
            <a:r>
              <a:rPr sz="2600" spc="-15" dirty="0">
                <a:latin typeface="Lucida Sans"/>
                <a:cs typeface="Lucida Sans"/>
              </a:rPr>
              <a:t>ica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ges.</a:t>
            </a:r>
            <a:endParaRPr sz="2600" dirty="0">
              <a:latin typeface="Lucida Sans"/>
              <a:cs typeface="Lucida Sans"/>
            </a:endParaRP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hether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ts programmers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unclear;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certainly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violates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keep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simple”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philosophy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In CSX we allow overloading of methods (same name, different parameter combinations).</a:t>
            </a: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CSX also allows a label to use the same name as any other identifier.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dirty="0">
                <a:solidFill>
                  <a:srgbClr val="FF0000"/>
                </a:solidFill>
              </a:rPr>
              <a:t>e</a:t>
            </a:r>
            <a:r>
              <a:rPr spc="-1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1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Kind</a:t>
            </a:r>
            <a:r>
              <a:rPr spc="-13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Informatio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120" dirty="0">
                <a:solidFill>
                  <a:srgbClr val="FF0000"/>
                </a:solidFill>
              </a:rPr>
              <a:t> </a:t>
            </a:r>
            <a:r>
              <a:rPr lang="en-US" spc="-120" dirty="0" smtClean="0">
                <a:solidFill>
                  <a:srgbClr val="FF0000"/>
                </a:solidFill>
              </a:rPr>
              <a:t/>
            </a:r>
            <a:br>
              <a:rPr lang="en-US" spc="-120"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>in </a:t>
            </a:r>
            <a:r>
              <a:rPr spc="-5" dirty="0">
                <a:solidFill>
                  <a:srgbClr val="FF0000"/>
                </a:solidFill>
              </a:rPr>
              <a:t>CSX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2134634"/>
            <a:ext cx="5419090" cy="6094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CSX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pressions,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useful</a:t>
            </a:r>
            <a:r>
              <a:rPr sz="2600" spc="-5" dirty="0">
                <a:latin typeface="Lucida Sans"/>
                <a:cs typeface="Lucida Sans"/>
              </a:rPr>
              <a:t> 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type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3873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typ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ecki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 fact,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ecki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15" dirty="0">
                <a:latin typeface="Lucida Sans"/>
                <a:cs typeface="Lucida Sans"/>
              </a:rPr>
              <a:t>volves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eci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-10" dirty="0">
                <a:latin typeface="Lucida Sans"/>
                <a:cs typeface="Lucida Sans"/>
              </a:rPr>
              <a:t>he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kind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20" dirty="0">
                <a:latin typeface="Lucida Sans"/>
                <a:cs typeface="Lucida Sans"/>
              </a:rPr>
              <a:t> compo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Possible valu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type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include:</a:t>
            </a:r>
            <a:endParaRPr sz="2600" dirty="0">
              <a:latin typeface="Lucida Sans"/>
              <a:cs typeface="Lucida Sans"/>
            </a:endParaRPr>
          </a:p>
          <a:p>
            <a:pPr marL="317500" indent="-304800">
              <a:lnSpc>
                <a:spcPct val="100000"/>
              </a:lnSpc>
              <a:spcBef>
                <a:spcPts val="545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Intege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spc="70" dirty="0">
                <a:latin typeface="Arial"/>
                <a:cs typeface="Arial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spc="10" dirty="0">
                <a:latin typeface="Courier"/>
                <a:cs typeface="Courier"/>
              </a:rPr>
              <a:t>t</a:t>
            </a:r>
            <a:r>
              <a:rPr sz="2400" spc="40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625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spc="70" dirty="0">
                <a:latin typeface="Arial"/>
                <a:cs typeface="Arial"/>
              </a:rPr>
              <a:t>(</a:t>
            </a:r>
            <a:r>
              <a:rPr sz="2400" b="1" spc="-5" dirty="0">
                <a:latin typeface="Courier"/>
                <a:cs typeface="Courier"/>
              </a:rPr>
              <a:t>boo</a:t>
            </a:r>
            <a:r>
              <a:rPr sz="2400" b="1" spc="10" dirty="0">
                <a:latin typeface="Courier"/>
                <a:cs typeface="Courier"/>
              </a:rPr>
              <a:t>l</a:t>
            </a:r>
            <a:r>
              <a:rPr sz="2400" spc="40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Characte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spc="50" dirty="0">
                <a:latin typeface="Arial"/>
                <a:cs typeface="Arial"/>
              </a:rPr>
              <a:t>(</a:t>
            </a:r>
            <a:r>
              <a:rPr sz="2400" b="1" spc="-5" dirty="0">
                <a:latin typeface="Courier"/>
                <a:cs typeface="Courier"/>
              </a:rPr>
              <a:t>cha</a:t>
            </a:r>
            <a:r>
              <a:rPr sz="2400" b="1" spc="20" dirty="0">
                <a:latin typeface="Courier"/>
                <a:cs typeface="Courier"/>
              </a:rPr>
              <a:t>r</a:t>
            </a:r>
            <a:r>
              <a:rPr sz="2400" spc="40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String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8889"/>
            <a:ext cx="5421630" cy="516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ts val="2740"/>
              </a:lnSpc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Void</a:t>
            </a:r>
            <a:endParaRPr sz="2400" dirty="0">
              <a:latin typeface="Courier"/>
              <a:cs typeface="Courier"/>
            </a:endParaRPr>
          </a:p>
          <a:p>
            <a:pPr marL="241300" marR="137795">
              <a:lnSpc>
                <a:spcPct val="90200"/>
              </a:lnSpc>
              <a:spcBef>
                <a:spcPts val="145"/>
              </a:spcBef>
            </a:pP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used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ent</a:t>
            </a:r>
            <a:r>
              <a:rPr sz="2400" dirty="0">
                <a:latin typeface="Lucida Sans"/>
                <a:cs typeface="Lucida Sans"/>
              </a:rPr>
              <a:t> o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jects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declare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(e.g.</a:t>
            </a:r>
            <a:r>
              <a:rPr sz="2400" dirty="0">
                <a:latin typeface="Lucida Sans"/>
                <a:cs typeface="Lucida Sans"/>
              </a:rPr>
              <a:t>, a label 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roce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ure).</a:t>
            </a:r>
          </a:p>
          <a:p>
            <a:pPr marL="317500" indent="-304800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Error</a:t>
            </a:r>
            <a:endParaRPr sz="2400" dirty="0">
              <a:latin typeface="Courier"/>
              <a:cs typeface="Courier"/>
            </a:endParaRPr>
          </a:p>
          <a:p>
            <a:pPr marL="240665" marR="56515">
              <a:lnSpc>
                <a:spcPct val="90200"/>
              </a:lnSpc>
              <a:spcBef>
                <a:spcPts val="145"/>
              </a:spcBef>
            </a:pPr>
            <a:r>
              <a:rPr sz="2400" b="1" spc="-5" dirty="0">
                <a:latin typeface="Courier"/>
                <a:cs typeface="Courier"/>
              </a:rPr>
              <a:t>Erro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5" dirty="0">
                <a:latin typeface="Lucida Sans"/>
                <a:cs typeface="Lucida Sans"/>
              </a:rPr>
              <a:t>repre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object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should</a:t>
            </a:r>
            <a:r>
              <a:rPr sz="2400" spc="-15" dirty="0">
                <a:latin typeface="Lucida Sans"/>
                <a:cs typeface="Lucida Sans"/>
              </a:rPr>
              <a:t> have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ty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bu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n’t </a:t>
            </a:r>
            <a:r>
              <a:rPr sz="2400" spc="-5" dirty="0">
                <a:latin typeface="Lucida Sans"/>
                <a:cs typeface="Lucida Sans"/>
              </a:rPr>
              <a:t>(becaus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errors)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Error </a:t>
            </a:r>
            <a:r>
              <a:rPr sz="2400" spc="-5" dirty="0">
                <a:latin typeface="Lucida Sans"/>
                <a:cs typeface="Lucida Sans"/>
              </a:rPr>
              <a:t>type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suppress</a:t>
            </a:r>
            <a:r>
              <a:rPr sz="2400" spc="-15" dirty="0">
                <a:latin typeface="Lucida Sans"/>
                <a:cs typeface="Lucida Sans"/>
              </a:rPr>
              <a:t> further </a:t>
            </a:r>
            <a:r>
              <a:rPr sz="2400" spc="-5" dirty="0">
                <a:latin typeface="Lucida Sans"/>
                <a:cs typeface="Lucida Sans"/>
              </a:rPr>
              <a:t>type ch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ki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2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ve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 cascad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err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messages.</a:t>
            </a:r>
            <a:endParaRPr sz="2400" dirty="0">
              <a:latin typeface="Lucida Sans"/>
              <a:cs typeface="Lucida Sans"/>
            </a:endParaRPr>
          </a:p>
          <a:p>
            <a:pPr marL="317500" indent="-304800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Unknown</a:t>
            </a:r>
            <a:endParaRPr sz="2400" dirty="0">
              <a:latin typeface="Courier"/>
              <a:cs typeface="Courier"/>
            </a:endParaRPr>
          </a:p>
          <a:p>
            <a:pPr marL="240665" marR="5080">
              <a:lnSpc>
                <a:spcPts val="2600"/>
              </a:lnSpc>
              <a:spcBef>
                <a:spcPts val="175"/>
              </a:spcBef>
            </a:pPr>
            <a:r>
              <a:rPr sz="2400" b="1" spc="-5" dirty="0">
                <a:latin typeface="Courier"/>
                <a:cs typeface="Courier"/>
              </a:rPr>
              <a:t>Unknow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9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itial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e, </a:t>
            </a:r>
            <a:r>
              <a:rPr sz="2400" spc="-5" dirty="0">
                <a:latin typeface="Lucida Sans"/>
                <a:cs typeface="Lucida Sans"/>
              </a:rPr>
              <a:t>befor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objec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determined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able</a:t>
            </a:r>
            <a:r>
              <a:rPr dirty="0">
                <a:solidFill>
                  <a:srgbClr val="FF0000"/>
                </a:solidFill>
              </a:rPr>
              <a:t>s in</a:t>
            </a:r>
            <a:r>
              <a:rPr spc="-5" dirty="0">
                <a:solidFill>
                  <a:srgbClr val="FF0000"/>
                </a:solidFill>
              </a:rPr>
              <a:t> CSX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1790" cy="696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76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CSX </a:t>
            </a:r>
            <a:r>
              <a:rPr sz="2600" spc="-15" dirty="0">
                <a:latin typeface="Lucida Sans"/>
                <a:cs typeface="Lucida Sans"/>
              </a:rPr>
              <a:t>is designed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  <a:p>
            <a:pPr marL="12700" marR="492759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new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cope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ed:</a:t>
            </a:r>
            <a:endParaRPr sz="2600" dirty="0">
              <a:latin typeface="Lucida Sans"/>
              <a:cs typeface="Lucida Sans"/>
            </a:endParaRPr>
          </a:p>
          <a:p>
            <a:pPr marL="241300" marR="635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esent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text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ope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ed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soon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gin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oce</a:t>
            </a:r>
            <a:r>
              <a:rPr sz="2400" spc="-15" dirty="0">
                <a:latin typeface="Lucida Sans"/>
                <a:cs typeface="Lucida Sans"/>
              </a:rPr>
              <a:t>ssing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classNod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-10" dirty="0">
                <a:latin typeface="Lucida Sans"/>
                <a:cs typeface="Lucida Sans"/>
              </a:rPr>
              <a:t>oo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program)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scope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stay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open </a:t>
            </a:r>
            <a:r>
              <a:rPr sz="2400" spc="-15" dirty="0">
                <a:latin typeface="Lucida Sans"/>
                <a:cs typeface="Lucida Sans"/>
              </a:rPr>
              <a:t>until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(th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whole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program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oce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5080" indent="-228600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Whe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methodDeclNod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processed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name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meth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entere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top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level (global</a:t>
            </a:r>
            <a:r>
              <a:rPr sz="2400" dirty="0">
                <a:latin typeface="Lucida Sans"/>
                <a:cs typeface="Lucida Sans"/>
              </a:rPr>
              <a:t>) symb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Declarations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parameter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local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placed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method’s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5" dirty="0">
                <a:latin typeface="Lucida Sans"/>
                <a:cs typeface="Lucida Sans"/>
              </a:rPr>
              <a:t>meth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’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closed afte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statements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its</a:t>
            </a:r>
            <a:r>
              <a:rPr sz="2400" spc="-5" dirty="0">
                <a:latin typeface="Lucida Sans"/>
                <a:cs typeface="Lucida Sans"/>
              </a:rPr>
              <a:t> bo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ked.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ts val="3180"/>
              </a:lnSpc>
            </a:pPr>
            <a:r>
              <a:rPr sz="2800" b="0" spc="-15" dirty="0">
                <a:latin typeface="Lucida Sans"/>
                <a:cs typeface="Lucida Sans"/>
              </a:rPr>
              <a:t>Possible </a:t>
            </a:r>
            <a:r>
              <a:rPr sz="2800" b="0" spc="-10" dirty="0">
                <a:latin typeface="Lucida Sans"/>
                <a:cs typeface="Lucida Sans"/>
              </a:rPr>
              <a:t>value</a:t>
            </a:r>
            <a:r>
              <a:rPr sz="2800" b="0" spc="-15" dirty="0">
                <a:latin typeface="Lucida Sans"/>
                <a:cs typeface="Lucida Sans"/>
              </a:rPr>
              <a:t>s for</a:t>
            </a:r>
            <a:r>
              <a:rPr sz="2800" b="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kind</a:t>
            </a:r>
            <a:endParaRPr sz="2800">
              <a:latin typeface="Courier"/>
              <a:cs typeface="Courier"/>
            </a:endParaRPr>
          </a:p>
          <a:p>
            <a:pPr marL="469900">
              <a:lnSpc>
                <a:spcPts val="3120"/>
              </a:lnSpc>
            </a:pPr>
            <a:r>
              <a:rPr sz="2800" b="0" spc="-15" dirty="0">
                <a:latin typeface="Lucida Sans"/>
                <a:cs typeface="Lucida Sans"/>
              </a:rPr>
              <a:t>include: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57471"/>
            <a:ext cx="5215890" cy="4313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09855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Va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loca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ariabl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iel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 may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20" dirty="0">
                <a:latin typeface="Lucida Sans"/>
                <a:cs typeface="Lucida Sans"/>
              </a:rPr>
              <a:t>assigne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to)</a:t>
            </a:r>
            <a:endParaRPr sz="2400" dirty="0">
              <a:latin typeface="Lucida Sans"/>
              <a:cs typeface="Lucida Sans"/>
            </a:endParaRPr>
          </a:p>
          <a:p>
            <a:pPr marL="241300" marR="148590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7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rea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 not</a:t>
            </a:r>
            <a:r>
              <a:rPr sz="2400" spc="-5" dirty="0">
                <a:latin typeface="Lucida Sans"/>
                <a:cs typeface="Lucida Sans"/>
              </a:rPr>
              <a:t> changed)</a:t>
            </a:r>
            <a:endParaRPr sz="2400" dirty="0">
              <a:latin typeface="Lucida Sans"/>
              <a:cs typeface="Lucida Sans"/>
            </a:endParaRPr>
          </a:p>
          <a:p>
            <a:pPr marL="317500" indent="-304800">
              <a:lnSpc>
                <a:spcPct val="100000"/>
              </a:lnSpc>
              <a:spcBef>
                <a:spcPts val="585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Array</a:t>
            </a:r>
            <a:endParaRPr sz="2400" dirty="0">
              <a:latin typeface="Courier"/>
              <a:cs typeface="Courier"/>
            </a:endParaRPr>
          </a:p>
          <a:p>
            <a:pPr marL="241300" marR="347345" indent="-228600">
              <a:lnSpc>
                <a:spcPts val="2590"/>
              </a:lnSpc>
              <a:spcBef>
                <a:spcPts val="95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by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parameter)</a:t>
            </a:r>
            <a:endParaRPr sz="2400" dirty="0">
              <a:latin typeface="Lucida Sans"/>
              <a:cs typeface="Lucida Sans"/>
            </a:endParaRPr>
          </a:p>
          <a:p>
            <a:pPr marL="241300" marR="36195" indent="-228600">
              <a:lnSpc>
                <a:spcPts val="26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ArrayPar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(a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b</a:t>
            </a:r>
            <a:r>
              <a:rPr sz="2400" spc="-10" dirty="0">
                <a:latin typeface="Lucida Sans"/>
                <a:cs typeface="Lucida Sans"/>
              </a:rPr>
              <a:t>y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parameter)</a:t>
            </a:r>
            <a:endParaRPr sz="2400" dirty="0">
              <a:latin typeface="Lucida Sans"/>
              <a:cs typeface="Lucida Sans"/>
            </a:endParaRPr>
          </a:p>
          <a:p>
            <a:pPr marL="317500" indent="-304800">
              <a:lnSpc>
                <a:spcPct val="100000"/>
              </a:lnSpc>
              <a:spcBef>
                <a:spcPts val="57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proced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fun</a:t>
            </a:r>
            <a:r>
              <a:rPr sz="2400" spc="-5" dirty="0">
                <a:latin typeface="Lucida Sans"/>
                <a:cs typeface="Lucida Sans"/>
              </a:rPr>
              <a:t>ctio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 marL="317500" indent="-304800">
              <a:lnSpc>
                <a:spcPct val="100000"/>
              </a:lnSpc>
              <a:spcBef>
                <a:spcPts val="625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whil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78780" cy="7036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combinations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type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b="1" spc="-20" dirty="0">
                <a:latin typeface="Courier"/>
                <a:cs typeface="Courier"/>
              </a:rPr>
              <a:t>kind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eth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X.</a:t>
            </a:r>
            <a:endParaRPr sz="2600" dirty="0">
              <a:latin typeface="Lucida Sans"/>
              <a:cs typeface="Lucida Sans"/>
            </a:endParaRPr>
          </a:p>
          <a:p>
            <a:pPr marL="12700" marR="246379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Hence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type==Boolean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kind==Value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bool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constant 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expression.</a:t>
            </a:r>
            <a:endParaRPr sz="2600" dirty="0">
              <a:latin typeface="Lucida Sans"/>
              <a:cs typeface="Lucida Sans"/>
            </a:endParaRPr>
          </a:p>
          <a:p>
            <a:pPr marL="12700" marR="299720">
              <a:lnSpc>
                <a:spcPts val="2700"/>
              </a:lnSpc>
              <a:spcBef>
                <a:spcPts val="805"/>
              </a:spcBef>
            </a:pPr>
            <a:r>
              <a:rPr sz="2600" b="1" spc="-20" dirty="0">
                <a:latin typeface="Courier"/>
                <a:cs typeface="Courier"/>
              </a:rPr>
              <a:t>type==Void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kind==Method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5" dirty="0">
                <a:latin typeface="Lucida Sans"/>
                <a:cs typeface="Lucida Sans"/>
              </a:rPr>
              <a:t> returns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value).</a:t>
            </a:r>
            <a:endParaRPr sz="2600" dirty="0">
              <a:latin typeface="Lucida Sans"/>
              <a:cs typeface="Lucida Sans"/>
            </a:endParaRPr>
          </a:p>
          <a:p>
            <a:pPr marL="12700" marR="56261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 procedure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nc</a:t>
            </a:r>
            <a:r>
              <a:rPr sz="2600" spc="-5" dirty="0">
                <a:latin typeface="Lucida Sans"/>
                <a:cs typeface="Lucida Sans"/>
              </a:rPr>
              <a:t>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 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care.</a:t>
            </a:r>
            <a:endParaRPr sz="2600" dirty="0">
              <a:latin typeface="Lucida Sans"/>
              <a:cs typeface="Lucida Sans"/>
            </a:endParaRPr>
          </a:p>
          <a:p>
            <a:pPr marL="12700" marR="273685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15" dirty="0">
                <a:latin typeface="Lucida Sans"/>
                <a:cs typeface="Lucida Sans"/>
              </a:rPr>
              <a:t>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" dirty="0">
                <a:latin typeface="Lucida Sans"/>
                <a:cs typeface="Lucida Sans"/>
              </a:rPr>
              <a:t> y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 should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typ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20" dirty="0">
                <a:latin typeface="Courier"/>
                <a:cs typeface="Courier"/>
              </a:rPr>
              <a:t>,</a:t>
            </a:r>
            <a:r>
              <a:rPr sz="2600" b="1" spc="-20" dirty="0">
                <a:latin typeface="Courier"/>
                <a:cs typeface="Courier"/>
              </a:rPr>
              <a:t>kin</a:t>
            </a:r>
            <a:r>
              <a:rPr sz="2600" b="1" spc="-15" dirty="0">
                <a:latin typeface="Courier"/>
                <a:cs typeface="Courier"/>
              </a:rPr>
              <a:t>d</a:t>
            </a:r>
            <a:r>
              <a:rPr sz="2600" spc="-20" dirty="0">
                <a:latin typeface="Courier"/>
                <a:cs typeface="Courier"/>
              </a:rPr>
              <a:t>)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declared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ter.</a:t>
            </a:r>
            <a:endParaRPr sz="2600" dirty="0">
              <a:latin typeface="Lucida Sans"/>
              <a:cs typeface="Lucida Sans"/>
            </a:endParaRPr>
          </a:p>
          <a:p>
            <a:pPr marL="12700" marR="264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 call is type checked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second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typ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20" dirty="0">
                <a:latin typeface="Courier"/>
                <a:cs typeface="Courier"/>
              </a:rPr>
              <a:t>,</a:t>
            </a:r>
            <a:r>
              <a:rPr sz="2600" b="1" spc="-20" dirty="0">
                <a:latin typeface="Courier"/>
                <a:cs typeface="Courier"/>
              </a:rPr>
              <a:t>kin</a:t>
            </a:r>
            <a:r>
              <a:rPr sz="2600" b="1" spc="-15" dirty="0">
                <a:latin typeface="Courier"/>
                <a:cs typeface="Courier"/>
              </a:rPr>
              <a:t>d</a:t>
            </a:r>
            <a:r>
              <a:rPr sz="2600" spc="-20" dirty="0">
                <a:latin typeface="Courier"/>
                <a:cs typeface="Courier"/>
              </a:rPr>
              <a:t>)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act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7" y="965218"/>
            <a:ext cx="5422265" cy="566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pa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lengths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formal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actual parameters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correct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10" dirty="0">
                <a:latin typeface="Lucida Sans"/>
                <a:cs typeface="Lucida Sans"/>
              </a:rPr>
              <a:t>tu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ame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rs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actual parameter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corresponding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formal parameter.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30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ample,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ven</a:t>
            </a:r>
            <a:endParaRPr sz="2600" dirty="0">
              <a:latin typeface="Lucida Sans"/>
              <a:cs typeface="Lucida Sans"/>
            </a:endParaRPr>
          </a:p>
          <a:p>
            <a:pPr marL="12700" indent="208279">
              <a:lnSpc>
                <a:spcPts val="2770"/>
              </a:lnSpc>
            </a:pPr>
            <a:r>
              <a:rPr sz="2400" b="1" spc="-5" dirty="0">
                <a:latin typeface="Courier"/>
                <a:cs typeface="Courier"/>
              </a:rPr>
              <a:t>p(in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a</a:t>
            </a:r>
            <a:r>
              <a:rPr sz="2400" b="1" dirty="0">
                <a:latin typeface="Courier"/>
                <a:cs typeface="Courier"/>
              </a:rPr>
              <a:t>,</a:t>
            </a:r>
            <a:r>
              <a:rPr sz="2400" b="1" spc="-5" dirty="0">
                <a:latin typeface="Courier"/>
                <a:cs typeface="Courier"/>
              </a:rPr>
              <a:t> boo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5" dirty="0">
                <a:latin typeface="Courier"/>
                <a:cs typeface="Courier"/>
              </a:rPr>
              <a:t> b[])</a:t>
            </a: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645" dirty="0">
                <a:latin typeface="Courier"/>
                <a:cs typeface="Courier"/>
              </a:rPr>
              <a:t> </a:t>
            </a:r>
            <a:r>
              <a:rPr sz="2400" spc="-85" dirty="0">
                <a:latin typeface="Arial"/>
                <a:cs typeface="Arial"/>
              </a:rPr>
              <a:t>..</a:t>
            </a:r>
            <a:r>
              <a:rPr sz="2400" spc="-9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endParaRPr sz="2600" dirty="0">
              <a:latin typeface="Lucida Sans"/>
              <a:cs typeface="Lucida Sans"/>
            </a:endParaRPr>
          </a:p>
          <a:p>
            <a:pPr marL="21336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Courier"/>
                <a:cs typeface="Courier"/>
              </a:rPr>
              <a:t>p(1,false);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641404"/>
            <a:ext cx="167005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00"/>
              </a:lnSpc>
            </a:pPr>
            <a:r>
              <a:rPr sz="2400" spc="-5" dirty="0">
                <a:latin typeface="Courier"/>
                <a:cs typeface="Courier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Integer</a:t>
            </a:r>
            <a:r>
              <a:rPr sz="2400" dirty="0">
                <a:latin typeface="Courier"/>
                <a:cs typeface="Courier"/>
              </a:rPr>
              <a:t>, </a:t>
            </a:r>
            <a:r>
              <a:rPr sz="2400" spc="-5" dirty="0">
                <a:latin typeface="Courier"/>
                <a:cs typeface="Courier"/>
              </a:rPr>
              <a:t>(</a:t>
            </a:r>
            <a:r>
              <a:rPr sz="2400" b="1" spc="-5" dirty="0">
                <a:latin typeface="Courier"/>
                <a:cs typeface="Courier"/>
              </a:rPr>
              <a:t>Boolean</a:t>
            </a:r>
            <a:r>
              <a:rPr sz="2400" dirty="0">
                <a:latin typeface="Courier"/>
                <a:cs typeface="Courier"/>
              </a:rPr>
              <a:t>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86164" y="6641404"/>
            <a:ext cx="221869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00"/>
              </a:lnSpc>
            </a:pP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spc="-10" dirty="0">
                <a:latin typeface="Courier"/>
                <a:cs typeface="Courier"/>
              </a:rPr>
              <a:t>), </a:t>
            </a:r>
            <a:r>
              <a:rPr sz="2400" b="1" spc="-5" dirty="0">
                <a:latin typeface="Courier"/>
                <a:cs typeface="Courier"/>
              </a:rPr>
              <a:t>ArrayPar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dirty="0">
                <a:latin typeface="Courier"/>
                <a:cs typeface="Courier"/>
              </a:rPr>
              <a:t>)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7353825"/>
            <a:ext cx="5193665" cy="112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Integer</a:t>
            </a:r>
            <a:r>
              <a:rPr sz="2400" spc="5" dirty="0">
                <a:latin typeface="Lucida Sans"/>
                <a:cs typeface="Lucida Sans"/>
              </a:rPr>
              <a:t>,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spc="-15" dirty="0">
                <a:latin typeface="Courier"/>
                <a:cs typeface="Courier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),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dirty="0">
                <a:latin typeface="Lucida Sans"/>
                <a:cs typeface="Lucida Sans"/>
              </a:rPr>
              <a:t>)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0455" cy="182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Value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ArrayParm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second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15" dirty="0">
                <a:latin typeface="Lucida Sans"/>
                <a:cs typeface="Lucida Sans"/>
              </a:rPr>
              <a:t>correct.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33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ecl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5232418"/>
            <a:ext cx="5819775" cy="236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8780">
              <a:lnSpc>
                <a:spcPts val="2800"/>
              </a:lnSpc>
              <a:spcBef>
                <a:spcPts val="84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  <a:p>
            <a:pPr marL="698500" marR="531495" indent="-422275">
              <a:lnSpc>
                <a:spcPts val="2810"/>
              </a:lnSpc>
              <a:spcBef>
                <a:spcPts val="88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5" dirty="0">
                <a:latin typeface="Lucida Sans"/>
                <a:cs typeface="Lucida Sans"/>
              </a:rPr>
              <a:t>Enter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symbol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3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endParaRPr sz="2600" dirty="0">
              <a:latin typeface="Lucida Sans"/>
              <a:cs typeface="Lucida Sans"/>
            </a:endParaRPr>
          </a:p>
          <a:p>
            <a:pPr marL="698500">
              <a:lnSpc>
                <a:spcPts val="2755"/>
              </a:lnSpc>
            </a:pP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100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0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7621337"/>
            <a:ext cx="7569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kind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0760" y="7580903"/>
            <a:ext cx="1958339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57387" y="2362949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89057" y="23621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9099" y="3289541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58149" y="23438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65007" y="2743949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07755" y="2358731"/>
            <a:ext cx="17164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varDeclNode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69479" y="37848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01149" y="37840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51191" y="47129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70241" y="37657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77099" y="4165841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99680" y="3780623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07295" y="37985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37441" y="37977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89007" y="4725149"/>
            <a:ext cx="1948180" cy="0"/>
          </a:xfrm>
          <a:custGeom>
            <a:avLst/>
            <a:gdLst/>
            <a:ahLst/>
            <a:cxnLst/>
            <a:rect l="l" t="t" r="r" b="b"/>
            <a:pathLst>
              <a:path w="1948179">
                <a:moveTo>
                  <a:pt x="0" y="0"/>
                </a:moveTo>
                <a:lnTo>
                  <a:pt x="1947672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8057" y="37795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13391" y="41795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911587" y="3818723"/>
            <a:ext cx="12611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typeNode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86927" y="3648443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23503" y="36408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7" y="9144"/>
                </a:lnTo>
                <a:lnTo>
                  <a:pt x="1524" y="12192"/>
                </a:lnTo>
                <a:lnTo>
                  <a:pt x="1524" y="16764"/>
                </a:lnTo>
                <a:lnTo>
                  <a:pt x="0" y="19812"/>
                </a:lnTo>
                <a:lnTo>
                  <a:pt x="1524" y="24384"/>
                </a:lnTo>
                <a:lnTo>
                  <a:pt x="4571" y="30480"/>
                </a:lnTo>
                <a:lnTo>
                  <a:pt x="7619" y="33528"/>
                </a:lnTo>
                <a:lnTo>
                  <a:pt x="16763" y="38100"/>
                </a:lnTo>
                <a:lnTo>
                  <a:pt x="24383" y="38100"/>
                </a:lnTo>
                <a:lnTo>
                  <a:pt x="30480" y="35052"/>
                </a:lnTo>
                <a:lnTo>
                  <a:pt x="36575" y="28956"/>
                </a:lnTo>
                <a:lnTo>
                  <a:pt x="38100" y="25908"/>
                </a:lnTo>
                <a:lnTo>
                  <a:pt x="38100" y="13716"/>
                </a:lnTo>
                <a:lnTo>
                  <a:pt x="35051" y="7620"/>
                </a:lnTo>
                <a:lnTo>
                  <a:pt x="32003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83879" y="3675875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83879" y="3659111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10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13647" y="2985503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40"/>
                </a:lnTo>
                <a:lnTo>
                  <a:pt x="32003" y="35052"/>
                </a:lnTo>
                <a:lnTo>
                  <a:pt x="41147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8931" y="364996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28075" y="3000743"/>
            <a:ext cx="417830" cy="669290"/>
          </a:xfrm>
          <a:custGeom>
            <a:avLst/>
            <a:gdLst/>
            <a:ahLst/>
            <a:cxnLst/>
            <a:rect l="l" t="t" r="r" b="b"/>
            <a:pathLst>
              <a:path w="417830" h="669289">
                <a:moveTo>
                  <a:pt x="385572" y="0"/>
                </a:moveTo>
                <a:lnTo>
                  <a:pt x="0" y="649224"/>
                </a:lnTo>
                <a:lnTo>
                  <a:pt x="32004" y="669036"/>
                </a:lnTo>
                <a:lnTo>
                  <a:pt x="417575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4223" y="370330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6603" y="36987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3048" y="9144"/>
                </a:lnTo>
                <a:lnTo>
                  <a:pt x="0" y="15240"/>
                </a:lnTo>
                <a:lnTo>
                  <a:pt x="0" y="22860"/>
                </a:lnTo>
                <a:lnTo>
                  <a:pt x="1524" y="25908"/>
                </a:lnTo>
                <a:lnTo>
                  <a:pt x="3048" y="30480"/>
                </a:lnTo>
                <a:lnTo>
                  <a:pt x="4572" y="33528"/>
                </a:lnTo>
                <a:lnTo>
                  <a:pt x="10667" y="36576"/>
                </a:lnTo>
                <a:lnTo>
                  <a:pt x="15239" y="38100"/>
                </a:lnTo>
                <a:lnTo>
                  <a:pt x="25908" y="38100"/>
                </a:lnTo>
                <a:lnTo>
                  <a:pt x="28955" y="36576"/>
                </a:lnTo>
                <a:lnTo>
                  <a:pt x="32003" y="33528"/>
                </a:lnTo>
                <a:lnTo>
                  <a:pt x="33527" y="30480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4"/>
                </a:lnTo>
                <a:lnTo>
                  <a:pt x="36575" y="12192"/>
                </a:lnTo>
                <a:lnTo>
                  <a:pt x="35051" y="9144"/>
                </a:lnTo>
                <a:lnTo>
                  <a:pt x="32003" y="6096"/>
                </a:lnTo>
                <a:lnTo>
                  <a:pt x="28955" y="4572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03179" y="369263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80319" y="373835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6" y="42672"/>
                </a:lnTo>
                <a:lnTo>
                  <a:pt x="70103" y="609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62287" y="299617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79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74223" y="370330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7527" y="3006839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0479"/>
                </a:lnTo>
                <a:lnTo>
                  <a:pt x="996695" y="726948"/>
                </a:lnTo>
                <a:lnTo>
                  <a:pt x="1018031" y="6964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In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lize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33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ecl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5227915"/>
            <a:ext cx="5819775" cy="287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508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  <a:p>
            <a:pPr marL="698500" marR="1386205" indent="-422275">
              <a:lnSpc>
                <a:spcPts val="2810"/>
              </a:lnSpc>
              <a:spcBef>
                <a:spcPts val="88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5" dirty="0">
                <a:latin typeface="Lucida Sans"/>
                <a:cs typeface="Lucida Sans"/>
              </a:rPr>
              <a:t>Typ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 expression.</a:t>
            </a:r>
            <a:endParaRPr sz="2600" dirty="0">
              <a:latin typeface="Lucida Sans"/>
              <a:cs typeface="Lucida Sans"/>
            </a:endParaRPr>
          </a:p>
          <a:p>
            <a:pPr marL="698500" marR="572770" indent="-422275">
              <a:lnSpc>
                <a:spcPts val="2800"/>
              </a:lnSpc>
              <a:spcBef>
                <a:spcPts val="89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 the </a:t>
            </a:r>
            <a:r>
              <a:rPr sz="2600" spc="-10" dirty="0">
                <a:latin typeface="Lucida Sans"/>
                <a:cs typeface="Lucida Sans"/>
              </a:rPr>
              <a:t>initial value’s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typeNode.type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1861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8741" y="21854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9283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1671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4909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82531" y="2179185"/>
            <a:ext cx="13804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varDeclNode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7375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7368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44782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7185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40423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68032" y="3730616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76359" y="3746741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20933" y="374597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58071" y="4488929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09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7121" y="372769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77883" y="4051541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7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16644" y="3761096"/>
            <a:ext cx="10147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ty</a:t>
            </a:r>
            <a:r>
              <a:rPr sz="1900" b="1" spc="-5" dirty="0">
                <a:latin typeface="Times New Roman"/>
                <a:cs typeface="Times New Roman"/>
              </a:rPr>
              <a:t>p</a:t>
            </a:r>
            <a:r>
              <a:rPr sz="1900" b="1" spc="10" dirty="0">
                <a:latin typeface="Times New Roman"/>
                <a:cs typeface="Times New Roman"/>
              </a:rPr>
              <a:t>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04631" y="35722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1336"/>
                </a:lnTo>
                <a:lnTo>
                  <a:pt x="1524" y="25908"/>
                </a:lnTo>
                <a:lnTo>
                  <a:pt x="3048" y="28956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8"/>
                </a:lnTo>
                <a:lnTo>
                  <a:pt x="38100" y="21336"/>
                </a:lnTo>
                <a:lnTo>
                  <a:pt x="38100" y="15239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43087" y="35402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89" y="197358"/>
                </a:moveTo>
                <a:lnTo>
                  <a:pt x="13716" y="208787"/>
                </a:lnTo>
                <a:lnTo>
                  <a:pt x="10668" y="211836"/>
                </a:lnTo>
                <a:lnTo>
                  <a:pt x="22860" y="217931"/>
                </a:lnTo>
                <a:lnTo>
                  <a:pt x="34289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89" y="197358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6" y="208787"/>
                </a:lnTo>
                <a:lnTo>
                  <a:pt x="34289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2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1"/>
                </a:moveTo>
                <a:lnTo>
                  <a:pt x="172212" y="59436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69579" y="35448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5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1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59851" y="35493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72371" y="26014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97011" y="35768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5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10727" y="26151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29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23475" y="34960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4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9812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2"/>
                </a:lnTo>
                <a:lnTo>
                  <a:pt x="35051" y="9144"/>
                </a:lnTo>
                <a:lnTo>
                  <a:pt x="33527" y="6096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70135" y="35158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2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2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2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77755" y="3521951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77755" y="35219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2" y="227076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44049" y="2705849"/>
            <a:ext cx="0" cy="828675"/>
          </a:xfrm>
          <a:custGeom>
            <a:avLst/>
            <a:gdLst/>
            <a:ahLst/>
            <a:cxnLst/>
            <a:rect l="l" t="t" r="r" b="b"/>
            <a:pathLst>
              <a:path h="828675">
                <a:moveTo>
                  <a:pt x="0" y="0"/>
                </a:moveTo>
                <a:lnTo>
                  <a:pt x="0" y="82829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05387" y="35661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14047" y="35463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1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65635" y="34350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50395" y="33908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53443" y="34533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9539" y="33985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99191" y="27492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74779" y="34366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5955" y="27584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411203" y="4132952"/>
            <a:ext cx="9613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0" y="965218"/>
            <a:ext cx="5348605" cy="189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5080" indent="-421640">
              <a:lnSpc>
                <a:spcPct val="89800"/>
              </a:lnSpc>
              <a:buFont typeface="Lucida Sans"/>
              <a:buAutoNum type="arabicPeriod" startAt="4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 the </a:t>
            </a:r>
            <a:r>
              <a:rPr sz="2600" spc="-10" dirty="0">
                <a:latin typeface="Lucida Sans"/>
                <a:cs typeface="Lucida Sans"/>
              </a:rPr>
              <a:t>initial value’s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Value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434340" marR="323850" indent="-421640">
              <a:lnSpc>
                <a:spcPts val="2810"/>
              </a:lnSpc>
              <a:spcBef>
                <a:spcPts val="925"/>
              </a:spcBef>
              <a:buFont typeface="Lucida Sans"/>
              <a:buAutoNum type="arabicPeriod" startAt="4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Enter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8" y="2898462"/>
            <a:ext cx="75692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sz="2400" b="1" spc="-5" dirty="0">
                <a:latin typeface="Courier"/>
                <a:cs typeface="Courier"/>
              </a:rPr>
              <a:t>type kind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0760" y="2858026"/>
            <a:ext cx="3465829" cy="725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0"/>
              </a:lnSpc>
            </a:pP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Cons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15" dirty="0">
                <a:solidFill>
                  <a:srgbClr val="FF0000"/>
                </a:solidFill>
              </a:rPr>
              <a:t>ecl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967730" cy="554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 dirty="0">
              <a:latin typeface="Times New Roman"/>
              <a:cs typeface="Times New Roman"/>
            </a:endParaRPr>
          </a:p>
          <a:p>
            <a:pPr marR="50165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R="2312670" algn="ctr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15240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3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 the const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expr.</a:t>
            </a:r>
            <a:endParaRPr sz="2600" dirty="0">
              <a:latin typeface="Lucida Sans"/>
              <a:cs typeface="Lucida Sans"/>
            </a:endParaRPr>
          </a:p>
          <a:p>
            <a:pPr marL="698500" marR="360045" indent="-422275">
              <a:lnSpc>
                <a:spcPts val="2800"/>
              </a:lnSpc>
              <a:spcBef>
                <a:spcPts val="944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value’s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Value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698500" marR="679450" indent="-422275">
              <a:lnSpc>
                <a:spcPct val="89800"/>
              </a:lnSpc>
              <a:spcBef>
                <a:spcPts val="8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5" dirty="0">
                <a:latin typeface="Lucida Sans"/>
                <a:cs typeface="Lucida Sans"/>
              </a:rPr>
              <a:t>Enter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constValue.typ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  <a:p>
            <a:pPr marR="2343150" algn="ctr">
              <a:lnSpc>
                <a:spcPts val="2795"/>
              </a:lnSpc>
              <a:tabLst>
                <a:tab pos="1202055" algn="l"/>
              </a:tabLst>
            </a:pP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Value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7188" y="1607684"/>
            <a:ext cx="156972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constDeclNode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Id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ntNod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917531"/>
            <a:ext cx="5884545" cy="392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508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Lookup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7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nt.</a:t>
            </a:r>
            <a:endParaRPr sz="2600" dirty="0">
              <a:latin typeface="Lucida Sans"/>
              <a:cs typeface="Lucida Sans"/>
            </a:endParaRPr>
          </a:p>
          <a:p>
            <a:pPr marL="697865" marR="184150" indent="-421640">
              <a:lnSpc>
                <a:spcPct val="89800"/>
              </a:lnSpc>
              <a:spcBef>
                <a:spcPts val="85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Copy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try’s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178435" indent="-422275" algn="just">
              <a:lnSpc>
                <a:spcPct val="89700"/>
              </a:lnSpc>
              <a:spcBef>
                <a:spcPts val="894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0" dirty="0">
                <a:latin typeface="Lucida Sans"/>
                <a:cs typeface="Lucida Sans"/>
              </a:rPr>
              <a:t>Stor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 entry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8239" y="1715249"/>
            <a:ext cx="1565275" cy="0"/>
          </a:xfrm>
          <a:custGeom>
            <a:avLst/>
            <a:gdLst/>
            <a:ahLst/>
            <a:cxnLst/>
            <a:rect l="l" t="t" r="r" b="b"/>
            <a:pathLst>
              <a:path w="1565275">
                <a:moveTo>
                  <a:pt x="0" y="0"/>
                </a:moveTo>
                <a:lnTo>
                  <a:pt x="156514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4337" y="1714487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9951" y="245743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9001" y="1696199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81287" y="2020049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39859" y="1708268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Nam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Nod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741670" cy="4816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 dirty="0">
              <a:latin typeface="Times New Roman"/>
              <a:cs typeface="Times New Roman"/>
            </a:endParaRPr>
          </a:p>
          <a:p>
            <a:pPr marR="27559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97865" indent="-421640">
              <a:lnSpc>
                <a:spcPct val="100000"/>
              </a:lnSpc>
              <a:spcBef>
                <a:spcPts val="60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7865" marR="310515" indent="-421640">
              <a:lnSpc>
                <a:spcPct val="89700"/>
              </a:lnSpc>
              <a:spcBef>
                <a:spcPts val="894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copy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identNode’s 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0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7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</a:t>
            </a:r>
            <a:r>
              <a:rPr sz="2400" b="1" spc="-10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7865" marR="5080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arra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3679" y="1607684"/>
            <a:ext cx="113665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nameNode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092700" cy="198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Whe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blockNod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roce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sed. </a:t>
            </a:r>
            <a:r>
              <a:rPr sz="2400" spc="-5" dirty="0">
                <a:latin typeface="Lucida Sans"/>
                <a:cs typeface="Lucida Sans"/>
              </a:rPr>
              <a:t>Local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plac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block’s symbo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block’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symbol 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close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afte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statements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its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type checked.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2" y="965218"/>
            <a:ext cx="5615305" cy="226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5080" indent="-421640">
              <a:lnSpc>
                <a:spcPct val="89800"/>
              </a:lnSpc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subscriptVal’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73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endParaRPr sz="2600" dirty="0">
              <a:latin typeface="Lucida Sans"/>
              <a:cs typeface="Lucida Sans"/>
            </a:endParaRPr>
          </a:p>
          <a:p>
            <a:pPr marL="434340" marR="260350" indent="-421640">
              <a:lnSpc>
                <a:spcPct val="89800"/>
              </a:lnSpc>
              <a:spcBef>
                <a:spcPts val="89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0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B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 </a:t>
            </a:r>
            <a:r>
              <a:rPr spc="-5" dirty="0">
                <a:solidFill>
                  <a:srgbClr val="FF0000"/>
                </a:solidFill>
              </a:rPr>
              <a:t>Operators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746331"/>
            <a:ext cx="5304155" cy="252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612775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347345" indent="-422275">
              <a:lnSpc>
                <a:spcPts val="2810"/>
              </a:lnSpc>
              <a:spcBef>
                <a:spcPts val="88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30"/>
              </a:spcBef>
              <a:buSzPct val="108333"/>
              <a:buFont typeface="Lucida Sans"/>
              <a:buAutoNum type="arabicPeriod"/>
              <a:tabLst>
                <a:tab pos="694055" algn="l"/>
                <a:tab pos="427164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071865"/>
            <a:ext cx="1623060" cy="0"/>
          </a:xfrm>
          <a:custGeom>
            <a:avLst/>
            <a:gdLst/>
            <a:ahLst/>
            <a:cxnLst/>
            <a:rect l="l" t="t" r="r" b="b"/>
            <a:pathLst>
              <a:path w="1623060">
                <a:moveTo>
                  <a:pt x="0" y="0"/>
                </a:moveTo>
                <a:lnTo>
                  <a:pt x="16230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8177" y="20711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814053"/>
            <a:ext cx="1621790" cy="0"/>
          </a:xfrm>
          <a:custGeom>
            <a:avLst/>
            <a:gdLst/>
            <a:ahLst/>
            <a:cxnLst/>
            <a:rect l="l" t="t" r="r" b="b"/>
            <a:pathLst>
              <a:path w="1621789">
                <a:moveTo>
                  <a:pt x="0" y="0"/>
                </a:moveTo>
                <a:lnTo>
                  <a:pt x="162153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0528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3766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41383" y="2077148"/>
            <a:ext cx="14839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bina</a:t>
            </a:r>
            <a:r>
              <a:rPr sz="1800" b="1" spc="5" dirty="0">
                <a:latin typeface="Times New Roman"/>
                <a:cs typeface="Times New Roman"/>
              </a:rPr>
              <a:t>r</a:t>
            </a:r>
            <a:r>
              <a:rPr sz="1800" b="1" spc="-5" dirty="0">
                <a:latin typeface="Times New Roman"/>
                <a:cs typeface="Times New Roman"/>
              </a:rPr>
              <a:t>yO</a:t>
            </a:r>
            <a:r>
              <a:rPr sz="1800" b="1" spc="5" dirty="0">
                <a:latin typeface="Times New Roman"/>
                <a:cs typeface="Times New Roman"/>
              </a:rPr>
              <a:t>p</a:t>
            </a:r>
            <a:r>
              <a:rPr sz="1800" b="1" spc="-5" dirty="0">
                <a:latin typeface="Times New Roman"/>
                <a:cs typeface="Times New Roman"/>
              </a:rPr>
              <a:t>Node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5387" y="34518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14047" y="34320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65635" y="33207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50395" y="32765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53443" y="33390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9539" y="32842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99191" y="26349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74779" y="33223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15955" y="26441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11203" y="4018652"/>
            <a:ext cx="9613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27163" y="343660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60" y="0"/>
                </a:moveTo>
                <a:lnTo>
                  <a:pt x="0" y="944879"/>
                </a:lnTo>
                <a:lnTo>
                  <a:pt x="38100" y="944879"/>
                </a:lnTo>
                <a:lnTo>
                  <a:pt x="38100" y="906779"/>
                </a:lnTo>
                <a:lnTo>
                  <a:pt x="76199" y="906779"/>
                </a:lnTo>
                <a:lnTo>
                  <a:pt x="739140" y="22859"/>
                </a:lnTo>
                <a:lnTo>
                  <a:pt x="708660" y="0"/>
                </a:lnTo>
                <a:close/>
              </a:path>
              <a:path w="1447800" h="944879">
                <a:moveTo>
                  <a:pt x="76199" y="906779"/>
                </a:moveTo>
                <a:lnTo>
                  <a:pt x="38100" y="906779"/>
                </a:lnTo>
                <a:lnTo>
                  <a:pt x="38100" y="944879"/>
                </a:lnTo>
                <a:lnTo>
                  <a:pt x="53339" y="937259"/>
                </a:lnTo>
                <a:lnTo>
                  <a:pt x="76199" y="906779"/>
                </a:lnTo>
                <a:close/>
              </a:path>
              <a:path w="1447800" h="944879">
                <a:moveTo>
                  <a:pt x="1409699" y="906779"/>
                </a:moveTo>
                <a:lnTo>
                  <a:pt x="76199" y="906779"/>
                </a:lnTo>
                <a:lnTo>
                  <a:pt x="53339" y="937259"/>
                </a:lnTo>
                <a:lnTo>
                  <a:pt x="38100" y="944879"/>
                </a:lnTo>
                <a:lnTo>
                  <a:pt x="1447799" y="944879"/>
                </a:lnTo>
                <a:lnTo>
                  <a:pt x="1424940" y="914399"/>
                </a:lnTo>
                <a:lnTo>
                  <a:pt x="1409699" y="906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5823" y="341679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80" h="957579">
                <a:moveTo>
                  <a:pt x="15239" y="0"/>
                </a:moveTo>
                <a:lnTo>
                  <a:pt x="0" y="19812"/>
                </a:lnTo>
                <a:lnTo>
                  <a:pt x="0" y="42672"/>
                </a:lnTo>
                <a:lnTo>
                  <a:pt x="685800" y="957072"/>
                </a:lnTo>
                <a:lnTo>
                  <a:pt x="716280" y="934212"/>
                </a:lnTo>
                <a:lnTo>
                  <a:pt x="30480" y="198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56803" y="33024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9143" y="1524"/>
                </a:lnTo>
                <a:lnTo>
                  <a:pt x="6095" y="4572"/>
                </a:lnTo>
                <a:lnTo>
                  <a:pt x="4571" y="7620"/>
                </a:lnTo>
                <a:lnTo>
                  <a:pt x="1524" y="10668"/>
                </a:lnTo>
                <a:lnTo>
                  <a:pt x="1524" y="13716"/>
                </a:lnTo>
                <a:lnTo>
                  <a:pt x="0" y="16764"/>
                </a:lnTo>
                <a:lnTo>
                  <a:pt x="0" y="21336"/>
                </a:lnTo>
                <a:lnTo>
                  <a:pt x="4571" y="30479"/>
                </a:lnTo>
                <a:lnTo>
                  <a:pt x="7619" y="33527"/>
                </a:lnTo>
                <a:lnTo>
                  <a:pt x="13715" y="36575"/>
                </a:lnTo>
                <a:lnTo>
                  <a:pt x="18287" y="38100"/>
                </a:lnTo>
                <a:lnTo>
                  <a:pt x="21335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7" y="6096"/>
                </a:lnTo>
                <a:lnTo>
                  <a:pt x="30480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54111" y="3258299"/>
            <a:ext cx="256540" cy="192405"/>
          </a:xfrm>
          <a:custGeom>
            <a:avLst/>
            <a:gdLst/>
            <a:ahLst/>
            <a:cxnLst/>
            <a:rect l="l" t="t" r="r" b="b"/>
            <a:pathLst>
              <a:path w="256539" h="192404">
                <a:moveTo>
                  <a:pt x="15239" y="175260"/>
                </a:moveTo>
                <a:lnTo>
                  <a:pt x="0" y="192024"/>
                </a:lnTo>
                <a:lnTo>
                  <a:pt x="21336" y="185927"/>
                </a:lnTo>
                <a:lnTo>
                  <a:pt x="27391" y="184403"/>
                </a:lnTo>
                <a:lnTo>
                  <a:pt x="24383" y="184403"/>
                </a:lnTo>
                <a:lnTo>
                  <a:pt x="15239" y="175260"/>
                </a:lnTo>
                <a:close/>
              </a:path>
              <a:path w="256539" h="192404">
                <a:moveTo>
                  <a:pt x="39920" y="168292"/>
                </a:moveTo>
                <a:lnTo>
                  <a:pt x="18287" y="173736"/>
                </a:lnTo>
                <a:lnTo>
                  <a:pt x="15239" y="175260"/>
                </a:lnTo>
                <a:lnTo>
                  <a:pt x="24383" y="184403"/>
                </a:lnTo>
                <a:lnTo>
                  <a:pt x="39920" y="168292"/>
                </a:lnTo>
                <a:close/>
              </a:path>
              <a:path w="256539" h="192404">
                <a:moveTo>
                  <a:pt x="241031" y="117681"/>
                </a:moveTo>
                <a:lnTo>
                  <a:pt x="39920" y="168292"/>
                </a:lnTo>
                <a:lnTo>
                  <a:pt x="24383" y="184403"/>
                </a:lnTo>
                <a:lnTo>
                  <a:pt x="27391" y="184403"/>
                </a:lnTo>
                <a:lnTo>
                  <a:pt x="251460" y="128016"/>
                </a:lnTo>
                <a:lnTo>
                  <a:pt x="245363" y="124968"/>
                </a:lnTo>
                <a:lnTo>
                  <a:pt x="241031" y="117681"/>
                </a:lnTo>
                <a:close/>
              </a:path>
              <a:path w="256539" h="192404">
                <a:moveTo>
                  <a:pt x="185927" y="0"/>
                </a:moveTo>
                <a:lnTo>
                  <a:pt x="179831" y="4572"/>
                </a:lnTo>
                <a:lnTo>
                  <a:pt x="15239" y="175260"/>
                </a:lnTo>
                <a:lnTo>
                  <a:pt x="18287" y="173736"/>
                </a:lnTo>
                <a:lnTo>
                  <a:pt x="39920" y="168292"/>
                </a:lnTo>
                <a:lnTo>
                  <a:pt x="188975" y="13716"/>
                </a:lnTo>
                <a:lnTo>
                  <a:pt x="188975" y="6096"/>
                </a:lnTo>
                <a:lnTo>
                  <a:pt x="185927" y="0"/>
                </a:lnTo>
                <a:close/>
              </a:path>
              <a:path w="256539" h="192404">
                <a:moveTo>
                  <a:pt x="248412" y="115824"/>
                </a:moveTo>
                <a:lnTo>
                  <a:pt x="241031" y="117681"/>
                </a:lnTo>
                <a:lnTo>
                  <a:pt x="245363" y="124968"/>
                </a:lnTo>
                <a:lnTo>
                  <a:pt x="251460" y="128016"/>
                </a:lnTo>
                <a:lnTo>
                  <a:pt x="248412" y="115824"/>
                </a:lnTo>
                <a:close/>
              </a:path>
              <a:path w="256539" h="192404">
                <a:moveTo>
                  <a:pt x="252695" y="115824"/>
                </a:moveTo>
                <a:lnTo>
                  <a:pt x="248412" y="115824"/>
                </a:lnTo>
                <a:lnTo>
                  <a:pt x="251460" y="128016"/>
                </a:lnTo>
                <a:lnTo>
                  <a:pt x="256031" y="126492"/>
                </a:lnTo>
                <a:lnTo>
                  <a:pt x="254507" y="118872"/>
                </a:lnTo>
                <a:lnTo>
                  <a:pt x="252695" y="115824"/>
                </a:lnTo>
                <a:close/>
              </a:path>
              <a:path w="256539" h="192404">
                <a:moveTo>
                  <a:pt x="220980" y="62484"/>
                </a:moveTo>
                <a:lnTo>
                  <a:pt x="211836" y="68579"/>
                </a:lnTo>
                <a:lnTo>
                  <a:pt x="241031" y="117681"/>
                </a:lnTo>
                <a:lnTo>
                  <a:pt x="248412" y="115824"/>
                </a:lnTo>
                <a:lnTo>
                  <a:pt x="252695" y="115824"/>
                </a:lnTo>
                <a:lnTo>
                  <a:pt x="220980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33943" y="3264395"/>
            <a:ext cx="41275" cy="62865"/>
          </a:xfrm>
          <a:custGeom>
            <a:avLst/>
            <a:gdLst/>
            <a:ahLst/>
            <a:cxnLst/>
            <a:rect l="l" t="t" r="r" b="b"/>
            <a:pathLst>
              <a:path w="41275" h="62864">
                <a:moveTo>
                  <a:pt x="9143" y="0"/>
                </a:moveTo>
                <a:lnTo>
                  <a:pt x="0" y="6096"/>
                </a:lnTo>
                <a:lnTo>
                  <a:pt x="32004" y="62483"/>
                </a:lnTo>
                <a:lnTo>
                  <a:pt x="41148" y="5638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3923" y="3267443"/>
            <a:ext cx="230504" cy="170815"/>
          </a:xfrm>
          <a:custGeom>
            <a:avLst/>
            <a:gdLst/>
            <a:ahLst/>
            <a:cxnLst/>
            <a:rect l="l" t="t" r="r" b="b"/>
            <a:pathLst>
              <a:path w="230505" h="170814">
                <a:moveTo>
                  <a:pt x="164592" y="0"/>
                </a:moveTo>
                <a:lnTo>
                  <a:pt x="0" y="170688"/>
                </a:lnTo>
                <a:lnTo>
                  <a:pt x="230124" y="112775"/>
                </a:lnTo>
                <a:lnTo>
                  <a:pt x="196595" y="56388"/>
                </a:lnTo>
                <a:lnTo>
                  <a:pt x="1645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16567" y="2624315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80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50707" y="330401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16764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6" y="33527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67471" y="2633459"/>
            <a:ext cx="1169035" cy="704215"/>
          </a:xfrm>
          <a:custGeom>
            <a:avLst/>
            <a:gdLst/>
            <a:ahLst/>
            <a:cxnLst/>
            <a:rect l="l" t="t" r="r" b="b"/>
            <a:pathLst>
              <a:path w="1169035" h="704214">
                <a:moveTo>
                  <a:pt x="1149095" y="0"/>
                </a:moveTo>
                <a:lnTo>
                  <a:pt x="0" y="670559"/>
                </a:lnTo>
                <a:lnTo>
                  <a:pt x="19812" y="704087"/>
                </a:lnTo>
                <a:lnTo>
                  <a:pt x="1168908" y="33527"/>
                </a:lnTo>
                <a:lnTo>
                  <a:pt x="1149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31456" y="4003413"/>
            <a:ext cx="96329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expr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spc="5" dirty="0">
                <a:latin typeface="Times New Roman"/>
                <a:cs typeface="Times New Roman"/>
              </a:rPr>
              <a:t>ee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39" y="965218"/>
            <a:ext cx="5461635" cy="768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210185" indent="-421640">
              <a:lnSpc>
                <a:spcPts val="2810"/>
              </a:lnSpc>
              <a:buFont typeface="Lucida Sans"/>
              <a:buAutoNum type="arabicPeriod" startAt="4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binaryOpNode.operato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plus, </a:t>
            </a:r>
            <a:r>
              <a:rPr sz="2600" spc="-20" dirty="0">
                <a:latin typeface="Lucida Sans"/>
                <a:cs typeface="Lucida Sans"/>
              </a:rPr>
              <a:t>mi</a:t>
            </a:r>
            <a:r>
              <a:rPr sz="2600" spc="-15" dirty="0">
                <a:latin typeface="Lucida Sans"/>
                <a:cs typeface="Lucida Sans"/>
              </a:rPr>
              <a:t>nus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ash:</a:t>
            </a:r>
            <a:endParaRPr sz="2600" dirty="0">
              <a:latin typeface="Lucida Sans"/>
              <a:cs typeface="Lucida Sans"/>
            </a:endParaRPr>
          </a:p>
          <a:p>
            <a:pPr marL="1039494" lvl="1" indent="-501015">
              <a:lnSpc>
                <a:spcPts val="2590"/>
              </a:lnSpc>
              <a:buFont typeface="Lucida Sans"/>
              <a:buAutoNum type="alphaLcParenBoth"/>
              <a:tabLst>
                <a:tab pos="1040130" algn="l"/>
              </a:tabLst>
            </a:pPr>
            <a:r>
              <a:rPr sz="2600" spc="-15" dirty="0">
                <a:latin typeface="Lucida Sans"/>
                <a:cs typeface="Lucida Sans"/>
              </a:rPr>
              <a:t>Chec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endParaRPr sz="2600" dirty="0">
              <a:latin typeface="Lucida Sans"/>
              <a:cs typeface="Lucida Sans"/>
            </a:endParaRPr>
          </a:p>
          <a:p>
            <a:pPr marL="434340" marR="464820">
              <a:lnSpc>
                <a:spcPts val="2810"/>
              </a:lnSpc>
              <a:spcBef>
                <a:spcPts val="190"/>
              </a:spcBef>
            </a:pPr>
            <a:r>
              <a:rPr sz="2600" spc="-15" dirty="0">
                <a:latin typeface="Lucida Sans"/>
                <a:cs typeface="Lucida Sans"/>
              </a:rPr>
              <a:t>operands have </a:t>
            </a: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arithmetic type (integer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character).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25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750"/>
              </a:lnSpc>
            </a:pPr>
            <a:r>
              <a:rPr sz="2400" b="1" spc="-5" dirty="0">
                <a:latin typeface="Courier"/>
                <a:cs typeface="Courier"/>
              </a:rPr>
              <a:t>Integer</a:t>
            </a:r>
            <a:endParaRPr sz="2400" dirty="0">
              <a:latin typeface="Courier"/>
              <a:cs typeface="Courier"/>
            </a:endParaRPr>
          </a:p>
          <a:p>
            <a:pPr marL="434340" marR="5080" indent="-421640">
              <a:lnSpc>
                <a:spcPts val="2800"/>
              </a:lnSpc>
              <a:spcBef>
                <a:spcPts val="91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binaryOpNode.operato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or:</a:t>
            </a:r>
            <a:endParaRPr sz="2600" dirty="0">
              <a:latin typeface="Lucida Sans"/>
              <a:cs typeface="Lucida Sans"/>
            </a:endParaRPr>
          </a:p>
          <a:p>
            <a:pPr marL="434340" marR="115570" lvl="1" indent="104139">
              <a:lnSpc>
                <a:spcPts val="2800"/>
              </a:lnSpc>
              <a:spcBef>
                <a:spcPts val="5"/>
              </a:spcBef>
              <a:buFont typeface="Lucida Sans"/>
              <a:buAutoNum type="alphaLcParenBoth"/>
              <a:tabLst>
                <a:tab pos="1040130" algn="l"/>
              </a:tabLst>
            </a:pPr>
            <a:r>
              <a:rPr sz="2600" spc="-15" dirty="0">
                <a:latin typeface="Lucida Sans"/>
                <a:cs typeface="Lucida Sans"/>
              </a:rPr>
              <a:t>Chec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boolean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434340" marR="210185" indent="-421640">
              <a:lnSpc>
                <a:spcPts val="2800"/>
              </a:lnSpc>
              <a:spcBef>
                <a:spcPts val="935"/>
              </a:spcBef>
              <a:buFont typeface="Lucida Sans"/>
              <a:buAutoNum type="arabicPeriod" startAt="6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binaryOpNode.operato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relational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operator:</a:t>
            </a:r>
            <a:endParaRPr sz="2600" dirty="0">
              <a:latin typeface="Lucida Sans"/>
              <a:cs typeface="Lucida Sans"/>
            </a:endParaRPr>
          </a:p>
          <a:p>
            <a:pPr marL="434340" marR="193675" lvl="1" indent="104139">
              <a:lnSpc>
                <a:spcPts val="2800"/>
              </a:lnSpc>
              <a:spcBef>
                <a:spcPts val="5"/>
              </a:spcBef>
              <a:buFont typeface="Lucida Sans"/>
              <a:buAutoNum type="alphaLcParenBoth"/>
              <a:tabLst>
                <a:tab pos="104013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right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endParaRPr sz="2600" dirty="0">
              <a:latin typeface="Lucida Sans"/>
              <a:cs typeface="Lucida Sans"/>
            </a:endParaRPr>
          </a:p>
          <a:p>
            <a:pPr marL="434340" marR="193675">
              <a:lnSpc>
                <a:spcPts val="2800"/>
              </a:lnSpc>
              <a:spcBef>
                <a:spcPts val="5"/>
              </a:spcBef>
            </a:pPr>
            <a:r>
              <a:rPr sz="2600" spc="-15" dirty="0">
                <a:latin typeface="Lucida Sans"/>
                <a:cs typeface="Lucida Sans"/>
              </a:rPr>
              <a:t>arithmetic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boolean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967095" cy="517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nameNode</a:t>
            </a:r>
            <a:endParaRPr sz="1900" dirty="0">
              <a:latin typeface="Times New Roman"/>
              <a:cs typeface="Times New Roman"/>
            </a:endParaRPr>
          </a:p>
          <a:p>
            <a:pPr marR="501015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98500" indent="-422275">
              <a:lnSpc>
                <a:spcPct val="100000"/>
              </a:lnSpc>
              <a:spcBef>
                <a:spcPts val="60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7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tree.</a:t>
            </a:r>
            <a:endParaRPr sz="2600" dirty="0">
              <a:latin typeface="Lucida Sans"/>
              <a:cs typeface="Lucida Sans"/>
            </a:endParaRPr>
          </a:p>
          <a:p>
            <a:pPr marL="698500" marR="162560" indent="-422275">
              <a:lnSpc>
                <a:spcPct val="89800"/>
              </a:lnSpc>
              <a:spcBef>
                <a:spcPts val="89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</a:t>
            </a:r>
            <a:r>
              <a:rPr sz="2400" b="1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ArrayPar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697865" marR="5080" indent="-421640">
              <a:lnSpc>
                <a:spcPct val="89900"/>
              </a:lnSpc>
              <a:spcBef>
                <a:spcPts val="890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calar then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so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 bo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ty</a:t>
            </a:r>
            <a:r>
              <a:rPr sz="2600" spc="-25" dirty="0">
                <a:latin typeface="Lucida Sans"/>
                <a:cs typeface="Lucida Sans"/>
              </a:rPr>
              <a:t>pe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179" y="1607684"/>
            <a:ext cx="90678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asgNode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3" y="965218"/>
            <a:ext cx="5706110" cy="593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97790" indent="-421640">
              <a:lnSpc>
                <a:spcPct val="89700"/>
              </a:lnSpc>
              <a:buFont typeface="Lucida Sans"/>
              <a:buAutoNum type="arabicPeriod" startAt="5"/>
              <a:tabLst>
                <a:tab pos="53403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expression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 arrays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array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arms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n-</a:t>
            </a:r>
            <a:r>
              <a:rPr sz="2600" spc="-10" dirty="0">
                <a:latin typeface="Lucida Sans"/>
                <a:cs typeface="Lucida Sans"/>
              </a:rPr>
              <a:t> tim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  <a:p>
            <a:pPr marL="434340" marR="105410" indent="-421640">
              <a:lnSpc>
                <a:spcPct val="89700"/>
              </a:lnSpc>
              <a:spcBef>
                <a:spcPts val="910"/>
              </a:spcBef>
              <a:buFont typeface="Lucida Sans"/>
              <a:buAutoNum type="arabicPeriod" startAt="5"/>
              <a:tabLst>
                <a:tab pos="53403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15" dirty="0">
                <a:latin typeface="Lucida Sans"/>
                <a:cs typeface="Lucida Sans"/>
              </a:rPr>
              <a:t> len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th.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(Lengths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 ar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time).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15" dirty="0">
                <a:latin typeface="Lucida Sans"/>
                <a:cs typeface="Lucida Sans"/>
              </a:rPr>
              <a:t> retur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434340" marR="5080" indent="-421640">
              <a:lnSpc>
                <a:spcPts val="2800"/>
              </a:lnSpc>
              <a:spcBef>
                <a:spcPts val="93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rwi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assigned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Wh</a:t>
            </a:r>
            <a:r>
              <a:rPr spc="-15" dirty="0">
                <a:solidFill>
                  <a:srgbClr val="FF0000"/>
                </a:solidFill>
              </a:rPr>
              <a:t>il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Loop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7987" y="2961119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40" y="22859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40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40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40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56647" y="2941307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1"/>
                </a:lnTo>
                <a:lnTo>
                  <a:pt x="685800" y="957071"/>
                </a:lnTo>
                <a:lnTo>
                  <a:pt x="716280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52075" y="26959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4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9812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2"/>
                </a:lnTo>
                <a:lnTo>
                  <a:pt x="35051" y="9144"/>
                </a:lnTo>
                <a:lnTo>
                  <a:pt x="33527" y="6096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98735" y="27157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06355" y="2721851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06355" y="27218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30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72649" y="2134349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01688" y="3569072"/>
            <a:ext cx="5889625" cy="393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0" algn="ctr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427355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conditio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expr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tree).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ts val="2965"/>
              </a:lnSpc>
              <a:spcBef>
                <a:spcPts val="53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condition’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8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</a:t>
            </a:r>
            <a:endParaRPr sz="2400" dirty="0">
              <a:latin typeface="Courier"/>
              <a:cs typeface="Courier"/>
            </a:endParaRPr>
          </a:p>
          <a:p>
            <a:pPr marL="197485" algn="ctr">
              <a:lnSpc>
                <a:spcPts val="2965"/>
              </a:lnSpc>
            </a:pP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scalar.</a:t>
            </a:r>
            <a:endParaRPr sz="2600" dirty="0">
              <a:latin typeface="Lucida Sans"/>
              <a:cs typeface="Lucida Sans"/>
            </a:endParaRPr>
          </a:p>
          <a:p>
            <a:pPr marL="698500" marR="255270" indent="-422275">
              <a:lnSpc>
                <a:spcPct val="89800"/>
              </a:lnSpc>
              <a:spcBef>
                <a:spcPts val="895"/>
              </a:spcBef>
              <a:buFont typeface="Lucida Sans"/>
              <a:buAutoNum type="arabicPeriod" startAt="3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 type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stmtNod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 loop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body)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09023" y="1607684"/>
            <a:ext cx="112268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whileNode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68032" y="3159115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98707" y="3091421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43281" y="309065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80419" y="3833609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99469" y="307237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00231" y="3396221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260327" y="3084440"/>
            <a:ext cx="102679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stmtNode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90959" y="29138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2192" y="0"/>
                </a:lnTo>
                <a:lnTo>
                  <a:pt x="9144" y="1524"/>
                </a:lnTo>
                <a:lnTo>
                  <a:pt x="3048" y="7620"/>
                </a:lnTo>
                <a:lnTo>
                  <a:pt x="0" y="13716"/>
                </a:lnTo>
                <a:lnTo>
                  <a:pt x="0" y="21336"/>
                </a:lnTo>
                <a:lnTo>
                  <a:pt x="4572" y="30480"/>
                </a:lnTo>
                <a:lnTo>
                  <a:pt x="7620" y="33527"/>
                </a:lnTo>
                <a:lnTo>
                  <a:pt x="13716" y="36575"/>
                </a:lnTo>
                <a:lnTo>
                  <a:pt x="18287" y="38100"/>
                </a:lnTo>
                <a:lnTo>
                  <a:pt x="21336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3528" y="30480"/>
                </a:lnTo>
                <a:lnTo>
                  <a:pt x="36575" y="25908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8" y="6096"/>
                </a:lnTo>
                <a:lnTo>
                  <a:pt x="30480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66575" y="2875775"/>
            <a:ext cx="248920" cy="210820"/>
          </a:xfrm>
          <a:custGeom>
            <a:avLst/>
            <a:gdLst/>
            <a:ahLst/>
            <a:cxnLst/>
            <a:rect l="l" t="t" r="r" b="b"/>
            <a:pathLst>
              <a:path w="248920" h="210819">
                <a:moveTo>
                  <a:pt x="91439" y="3048"/>
                </a:moveTo>
                <a:lnTo>
                  <a:pt x="91439" y="10668"/>
                </a:lnTo>
                <a:lnTo>
                  <a:pt x="86443" y="17663"/>
                </a:lnTo>
                <a:lnTo>
                  <a:pt x="211125" y="182137"/>
                </a:lnTo>
                <a:lnTo>
                  <a:pt x="233171" y="190500"/>
                </a:lnTo>
                <a:lnTo>
                  <a:pt x="227075" y="202692"/>
                </a:lnTo>
                <a:lnTo>
                  <a:pt x="248412" y="210312"/>
                </a:lnTo>
                <a:lnTo>
                  <a:pt x="234695" y="192024"/>
                </a:lnTo>
                <a:lnTo>
                  <a:pt x="91439" y="3048"/>
                </a:lnTo>
                <a:close/>
              </a:path>
              <a:path w="248920" h="210819">
                <a:moveTo>
                  <a:pt x="12191" y="106680"/>
                </a:moveTo>
                <a:lnTo>
                  <a:pt x="4571" y="109727"/>
                </a:lnTo>
                <a:lnTo>
                  <a:pt x="0" y="115824"/>
                </a:lnTo>
                <a:lnTo>
                  <a:pt x="6095" y="118872"/>
                </a:lnTo>
                <a:lnTo>
                  <a:pt x="227075" y="202692"/>
                </a:lnTo>
                <a:lnTo>
                  <a:pt x="225551" y="201168"/>
                </a:lnTo>
                <a:lnTo>
                  <a:pt x="211125" y="182137"/>
                </a:lnTo>
                <a:lnTo>
                  <a:pt x="12191" y="106680"/>
                </a:lnTo>
                <a:close/>
              </a:path>
              <a:path w="248920" h="210819">
                <a:moveTo>
                  <a:pt x="211125" y="182137"/>
                </a:moveTo>
                <a:lnTo>
                  <a:pt x="225551" y="201168"/>
                </a:lnTo>
                <a:lnTo>
                  <a:pt x="227075" y="202692"/>
                </a:lnTo>
                <a:lnTo>
                  <a:pt x="233171" y="190500"/>
                </a:lnTo>
                <a:lnTo>
                  <a:pt x="211125" y="182137"/>
                </a:lnTo>
                <a:close/>
              </a:path>
              <a:path w="248920" h="210819">
                <a:moveTo>
                  <a:pt x="88391" y="0"/>
                </a:moveTo>
                <a:lnTo>
                  <a:pt x="82295" y="4572"/>
                </a:lnTo>
                <a:lnTo>
                  <a:pt x="44195" y="57912"/>
                </a:lnTo>
                <a:lnTo>
                  <a:pt x="53339" y="64008"/>
                </a:lnTo>
                <a:lnTo>
                  <a:pt x="86443" y="17663"/>
                </a:lnTo>
                <a:lnTo>
                  <a:pt x="82295" y="12192"/>
                </a:lnTo>
                <a:lnTo>
                  <a:pt x="91439" y="3048"/>
                </a:lnTo>
                <a:lnTo>
                  <a:pt x="88391" y="0"/>
                </a:lnTo>
                <a:close/>
              </a:path>
              <a:path w="248920" h="210819">
                <a:moveTo>
                  <a:pt x="91439" y="3048"/>
                </a:moveTo>
                <a:lnTo>
                  <a:pt x="82295" y="12192"/>
                </a:lnTo>
                <a:lnTo>
                  <a:pt x="86443" y="17663"/>
                </a:lnTo>
                <a:lnTo>
                  <a:pt x="91439" y="10668"/>
                </a:lnTo>
                <a:lnTo>
                  <a:pt x="91439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71147" y="2933687"/>
            <a:ext cx="48895" cy="58419"/>
          </a:xfrm>
          <a:custGeom>
            <a:avLst/>
            <a:gdLst/>
            <a:ahLst/>
            <a:cxnLst/>
            <a:rect l="l" t="t" r="r" b="b"/>
            <a:pathLst>
              <a:path w="48895" h="58419">
                <a:moveTo>
                  <a:pt x="39624" y="0"/>
                </a:moveTo>
                <a:lnTo>
                  <a:pt x="0" y="51815"/>
                </a:lnTo>
                <a:lnTo>
                  <a:pt x="9144" y="57911"/>
                </a:lnTo>
                <a:lnTo>
                  <a:pt x="48768" y="6096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75719" y="2883395"/>
            <a:ext cx="220979" cy="189230"/>
          </a:xfrm>
          <a:custGeom>
            <a:avLst/>
            <a:gdLst/>
            <a:ahLst/>
            <a:cxnLst/>
            <a:rect l="l" t="t" r="r" b="b"/>
            <a:pathLst>
              <a:path w="220979" h="189230">
                <a:moveTo>
                  <a:pt x="77724" y="0"/>
                </a:moveTo>
                <a:lnTo>
                  <a:pt x="39624" y="53340"/>
                </a:lnTo>
                <a:lnTo>
                  <a:pt x="0" y="105155"/>
                </a:lnTo>
                <a:lnTo>
                  <a:pt x="220980" y="188975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7479" y="2031479"/>
            <a:ext cx="38100" cy="41275"/>
          </a:xfrm>
          <a:custGeom>
            <a:avLst/>
            <a:gdLst/>
            <a:ahLst/>
            <a:cxnLst/>
            <a:rect l="l" t="t" r="r" b="b"/>
            <a:pathLst>
              <a:path w="38100" h="41275">
                <a:moveTo>
                  <a:pt x="22860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8100" y="1066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98579" y="2916923"/>
            <a:ext cx="38100" cy="41275"/>
          </a:xfrm>
          <a:custGeom>
            <a:avLst/>
            <a:gdLst/>
            <a:ahLst/>
            <a:cxnLst/>
            <a:rect l="l" t="t" r="r" b="b"/>
            <a:pathLst>
              <a:path w="38100" h="41275">
                <a:moveTo>
                  <a:pt x="22860" y="0"/>
                </a:moveTo>
                <a:lnTo>
                  <a:pt x="0" y="30479"/>
                </a:lnTo>
                <a:lnTo>
                  <a:pt x="15239" y="41148"/>
                </a:lnTo>
                <a:lnTo>
                  <a:pt x="38100" y="1066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32719" y="2042147"/>
            <a:ext cx="1188720" cy="905510"/>
          </a:xfrm>
          <a:custGeom>
            <a:avLst/>
            <a:gdLst/>
            <a:ahLst/>
            <a:cxnLst/>
            <a:rect l="l" t="t" r="r" b="b"/>
            <a:pathLst>
              <a:path w="1188720" h="905510">
                <a:moveTo>
                  <a:pt x="22860" y="0"/>
                </a:moveTo>
                <a:lnTo>
                  <a:pt x="0" y="30479"/>
                </a:lnTo>
                <a:lnTo>
                  <a:pt x="1165860" y="905255"/>
                </a:lnTo>
                <a:lnTo>
                  <a:pt x="1188720" y="874776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39" y="965218"/>
            <a:ext cx="5607050" cy="351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7620" indent="-421640">
              <a:lnSpc>
                <a:spcPts val="2810"/>
              </a:lnSpc>
              <a:buFont typeface="Lucida Sans"/>
              <a:buAutoNum type="arabicPeriod" startAt="4"/>
              <a:tabLst>
                <a:tab pos="32639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-15" dirty="0" smtClean="0">
                <a:latin typeface="Lucida Sans"/>
                <a:cs typeface="Lucida Sans"/>
              </a:rPr>
              <a:t>: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 marR="7620">
              <a:lnSpc>
                <a:spcPts val="2810"/>
              </a:lnSpc>
              <a:tabLst>
                <a:tab pos="326390" algn="l"/>
              </a:tabLst>
            </a:pPr>
            <a:endParaRPr sz="2600" dirty="0">
              <a:latin typeface="Lucida Sans"/>
              <a:cs typeface="Lucida Sans"/>
            </a:endParaRPr>
          </a:p>
          <a:p>
            <a:pPr marL="434340" lvl="1">
              <a:lnSpc>
                <a:spcPts val="2590"/>
              </a:lnSpc>
              <a:buFont typeface="Lucida Sans"/>
              <a:buAutoNum type="alphaLcParenBoth"/>
              <a:tabLst>
                <a:tab pos="935990" algn="l"/>
              </a:tabLst>
            </a:pPr>
            <a:r>
              <a:rPr lang="en-US" sz="2600" spc="-20" dirty="0" smtClean="0">
                <a:latin typeface="Lucida Sans"/>
                <a:cs typeface="Lucida Sans"/>
              </a:rPr>
              <a:t> Add </a:t>
            </a:r>
            <a:r>
              <a:rPr sz="2400" b="1" spc="-5" dirty="0" smtClean="0">
                <a:latin typeface="Courier"/>
                <a:cs typeface="Courier"/>
              </a:rPr>
              <a:t>labe</a:t>
            </a:r>
            <a:r>
              <a:rPr sz="2400" b="1" dirty="0" smtClean="0">
                <a:latin typeface="Courier"/>
                <a:cs typeface="Courier"/>
              </a:rPr>
              <a:t>l</a:t>
            </a:r>
            <a:r>
              <a:rPr sz="2400" b="1" spc="-620" dirty="0" smtClean="0">
                <a:latin typeface="Courier"/>
                <a:cs typeface="Courier"/>
              </a:rPr>
              <a:t> </a:t>
            </a:r>
            <a:r>
              <a:rPr lang="en-US" sz="2600" spc="-15" dirty="0" smtClean="0">
                <a:latin typeface="Lucida Sans"/>
                <a:cs typeface="Lucida Sans"/>
              </a:rPr>
              <a:t>to a list of </a:t>
            </a:r>
            <a:endParaRPr sz="2600" dirty="0">
              <a:latin typeface="Lucida Sans"/>
              <a:cs typeface="Lucida Sans"/>
            </a:endParaRPr>
          </a:p>
          <a:p>
            <a:pPr marL="434340" marR="415925">
              <a:lnSpc>
                <a:spcPts val="2810"/>
              </a:lnSpc>
              <a:spcBef>
                <a:spcPts val="190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		visible (accessible) labels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962025" lvl="1" indent="-527685">
              <a:lnSpc>
                <a:spcPts val="2590"/>
              </a:lnSpc>
              <a:buFont typeface="Lucida Sans"/>
              <a:buAutoNum type="alphaLcParenBoth" startAt="2"/>
              <a:tabLst>
                <a:tab pos="962660" algn="l"/>
              </a:tabLst>
            </a:pPr>
            <a:r>
              <a:rPr lang="en-US" sz="2600" spc="-20" dirty="0">
                <a:latin typeface="Lucida Sans"/>
                <a:cs typeface="Lucida Sans"/>
              </a:rPr>
              <a:t>Type</a:t>
            </a:r>
            <a:r>
              <a:rPr lang="en-US" sz="2600" spc="-45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check</a:t>
            </a:r>
            <a:r>
              <a:rPr lang="en-US" sz="2600" spc="-45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the</a:t>
            </a:r>
            <a:r>
              <a:rPr lang="en-US" sz="2600" spc="-40" dirty="0">
                <a:latin typeface="Lucida Sans"/>
                <a:cs typeface="Lucida Sans"/>
              </a:rPr>
              <a:t> </a:t>
            </a:r>
            <a:r>
              <a:rPr lang="en-US" sz="2400" b="1" spc="-5" dirty="0" err="1">
                <a:latin typeface="Courier"/>
                <a:cs typeface="Courier"/>
              </a:rPr>
              <a:t>stmtNod</a:t>
            </a:r>
            <a:r>
              <a:rPr lang="en-US" sz="2400" b="1" dirty="0" err="1">
                <a:latin typeface="Courier"/>
                <a:cs typeface="Courier"/>
              </a:rPr>
              <a:t>e</a:t>
            </a:r>
            <a:r>
              <a:rPr lang="en-US" sz="2400" b="1" spc="-675" dirty="0">
                <a:latin typeface="Courier"/>
                <a:cs typeface="Courier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(t</a:t>
            </a:r>
            <a:r>
              <a:rPr lang="en-US" sz="2600" spc="-10" dirty="0">
                <a:latin typeface="Lucida Sans"/>
                <a:cs typeface="Lucida Sans"/>
              </a:rPr>
              <a:t>h</a:t>
            </a:r>
            <a:r>
              <a:rPr lang="en-US" sz="2600" spc="-15" dirty="0">
                <a:latin typeface="Lucida Sans"/>
                <a:cs typeface="Lucida Sans"/>
              </a:rPr>
              <a:t>e loop</a:t>
            </a:r>
            <a:r>
              <a:rPr lang="en-US" sz="2600" spc="-10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body</a:t>
            </a:r>
            <a:r>
              <a:rPr lang="en-US" sz="2600" spc="-15" dirty="0" smtClean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590"/>
              </a:lnSpc>
              <a:buFont typeface="Lucida Sans"/>
              <a:buAutoNum type="alphaLcParenBoth" startAt="3"/>
              <a:tabLst>
                <a:tab pos="960755" algn="l"/>
              </a:tabLst>
            </a:pPr>
            <a:r>
              <a:rPr lang="en-US" sz="2600" spc="-15" dirty="0" smtClean="0">
                <a:latin typeface="Lucida Sans"/>
                <a:cs typeface="Lucida Sans"/>
              </a:rPr>
              <a:t>Remove </a:t>
            </a:r>
            <a:r>
              <a:rPr sz="2400" b="1" spc="-5" dirty="0" smtClean="0">
                <a:latin typeface="Courier"/>
                <a:cs typeface="Courier"/>
              </a:rPr>
              <a:t>label</a:t>
            </a:r>
            <a:r>
              <a:rPr lang="en-US" sz="2400" b="1" spc="-5" dirty="0" smtClean="0">
                <a:latin typeface="Courier"/>
                <a:cs typeface="Courier"/>
              </a:rPr>
              <a:t> from </a:t>
            </a:r>
            <a:r>
              <a:rPr sz="2600" spc="-15" dirty="0" smtClean="0">
                <a:latin typeface="Lucida Sans"/>
                <a:cs typeface="Lucida Sans"/>
              </a:rPr>
              <a:t>the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latin typeface="Lucida Sans"/>
                <a:cs typeface="Lucida Sans"/>
              </a:rPr>
              <a:t>list of visible labels.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5" dirty="0" smtClean="0">
                <a:solidFill>
                  <a:srgbClr val="FF0000"/>
                </a:solidFill>
              </a:rPr>
              <a:t>B</a:t>
            </a:r>
            <a:r>
              <a:rPr spc="-85" dirty="0" smtClean="0">
                <a:solidFill>
                  <a:srgbClr val="FF0000"/>
                </a:solidFill>
              </a:rPr>
              <a:t>r</a:t>
            </a:r>
            <a:r>
              <a:rPr spc="-25" dirty="0" smtClean="0">
                <a:solidFill>
                  <a:srgbClr val="FF0000"/>
                </a:solidFill>
              </a:rPr>
              <a:t>e</a:t>
            </a:r>
            <a:r>
              <a:rPr spc="-5" dirty="0" smtClean="0">
                <a:solidFill>
                  <a:srgbClr val="FF0000"/>
                </a:solidFill>
              </a:rPr>
              <a:t>ak</a:t>
            </a:r>
            <a:r>
              <a:rPr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spc="-5" dirty="0" smtClean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Continues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746331"/>
            <a:ext cx="5741670" cy="1279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415290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lang="en-US" sz="2600" spc="-15" dirty="0" smtClean="0">
                <a:latin typeface="Lucida Sans"/>
                <a:cs typeface="Lucida Sans"/>
              </a:rPr>
              <a:t>in the list of visible labels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06839" y="3601961"/>
            <a:ext cx="1565275" cy="0"/>
          </a:xfrm>
          <a:custGeom>
            <a:avLst/>
            <a:gdLst/>
            <a:ahLst/>
            <a:cxnLst/>
            <a:rect l="l" t="t" r="r" b="b"/>
            <a:pathLst>
              <a:path w="1565275">
                <a:moveTo>
                  <a:pt x="0" y="0"/>
                </a:moveTo>
                <a:lnTo>
                  <a:pt x="156514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2937" y="360119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88551" y="4344149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7601" y="358291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09887" y="3906761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68459" y="3596504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98735" y="32872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6355" y="32933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358</a:t>
            </a: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45244" y="2052180"/>
          <a:ext cx="1543811" cy="1363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426"/>
                <a:gridCol w="66294"/>
                <a:gridCol w="736091"/>
              </a:tblGrid>
              <a:tr h="304800">
                <a:tc gridSpan="3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eakNode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4884">
                <a:tc gridSpan="3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2503">
                <a:tc gridSpan="2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3047987" y="2799575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40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40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40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40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56647" y="2779763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80" y="934212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8735" y="2575547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2"/>
                </a:moveTo>
                <a:lnTo>
                  <a:pt x="73151" y="210524"/>
                </a:lnTo>
                <a:lnTo>
                  <a:pt x="79248" y="231648"/>
                </a:lnTo>
                <a:lnTo>
                  <a:pt x="67056" y="234696"/>
                </a:lnTo>
                <a:lnTo>
                  <a:pt x="73152" y="256031"/>
                </a:lnTo>
                <a:lnTo>
                  <a:pt x="79248" y="234696"/>
                </a:lnTo>
                <a:lnTo>
                  <a:pt x="143460" y="12192"/>
                </a:lnTo>
                <a:lnTo>
                  <a:pt x="138684" y="12192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67056" y="234696"/>
                </a:lnTo>
                <a:lnTo>
                  <a:pt x="67056" y="231648"/>
                </a:lnTo>
                <a:lnTo>
                  <a:pt x="73152" y="210524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8"/>
                </a:lnTo>
                <a:lnTo>
                  <a:pt x="67056" y="234696"/>
                </a:lnTo>
                <a:lnTo>
                  <a:pt x="79248" y="231648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2"/>
                </a:lnTo>
                <a:lnTo>
                  <a:pt x="130388" y="12192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20"/>
                </a:moveTo>
                <a:lnTo>
                  <a:pt x="138684" y="12192"/>
                </a:lnTo>
                <a:lnTo>
                  <a:pt x="143460" y="12192"/>
                </a:lnTo>
                <a:lnTo>
                  <a:pt x="144780" y="7620"/>
                </a:lnTo>
                <a:close/>
              </a:path>
              <a:path w="146685" h="256539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6355" y="2581643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30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688" y="3398384"/>
            <a:ext cx="5882640" cy="5527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5570" algn="ctr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fu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 field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i="1" spc="-20" dirty="0">
                <a:latin typeface="Courier"/>
                <a:cs typeface="Courier"/>
              </a:rPr>
              <a:t>currentMethod</a:t>
            </a:r>
            <a:r>
              <a:rPr sz="2600" b="1" i="1" spc="-75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15" dirty="0">
                <a:latin typeface="Lucida Sans"/>
                <a:cs typeface="Lucida Sans"/>
              </a:rPr>
              <a:t> always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methodDeclNode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rrently checking.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8780" algn="just">
              <a:lnSpc>
                <a:spcPct val="89800"/>
              </a:lnSpc>
              <a:spcBef>
                <a:spcPts val="79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36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returnVa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98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null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node,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currentMethod.returnType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36195" indent="-422275">
              <a:lnSpc>
                <a:spcPct val="89700"/>
              </a:lnSpc>
              <a:spcBef>
                <a:spcPts val="91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returnVal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returnVal’s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kind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typ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Courier"/>
                <a:cs typeface="Courier"/>
              </a:rPr>
              <a:t>currentMethod.returnType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359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45244" y="1594980"/>
          <a:ext cx="1543811" cy="1175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426"/>
                <a:gridCol w="66294"/>
                <a:gridCol w="736091"/>
              </a:tblGrid>
              <a:tr h="304800">
                <a:tc gridSpan="3"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ode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6304">
                <a:tc gridSpan="3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1083">
                <a:tc gridSpan="2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tho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Declaration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17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(no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Overloading)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060531"/>
            <a:ext cx="5855970" cy="4047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spc="-25" dirty="0" smtClean="0">
                <a:latin typeface="Lucida Sans"/>
                <a:cs typeface="Lucida Sans"/>
              </a:rPr>
              <a:t>Two passes over the AST for method declarations are used.</a:t>
            </a:r>
          </a:p>
          <a:p>
            <a:pPr marL="12700">
              <a:lnSpc>
                <a:spcPct val="100000"/>
              </a:lnSpc>
            </a:pPr>
            <a:r>
              <a:rPr sz="2800" spc="-25" dirty="0" smtClean="0">
                <a:latin typeface="Lucida Sans"/>
                <a:cs typeface="Lucida Sans"/>
              </a:rPr>
              <a:t>Typ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eps</a:t>
            </a:r>
            <a:r>
              <a:rPr lang="en-US" sz="2800" spc="-15" dirty="0" smtClean="0">
                <a:latin typeface="Lucida Sans"/>
                <a:cs typeface="Lucida Sans"/>
              </a:rPr>
              <a:t> (pass 1)</a:t>
            </a:r>
            <a:r>
              <a:rPr sz="2800" spc="-15" dirty="0" smtClean="0">
                <a:latin typeface="Lucida Sans"/>
                <a:cs typeface="Lucida Sans"/>
              </a:rPr>
              <a:t>:</a:t>
            </a:r>
            <a:endParaRPr sz="2800" dirty="0">
              <a:latin typeface="Lucida Sans"/>
              <a:cs typeface="Lucida Sans"/>
            </a:endParaRPr>
          </a:p>
          <a:p>
            <a:pPr marL="675640" marR="5080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  <a:tab pos="2575560" algn="l"/>
                <a:tab pos="3051175" algn="l"/>
              </a:tabLst>
            </a:pP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typeNode.type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40640" indent="-422275">
              <a:lnSpc>
                <a:spcPct val="89700"/>
              </a:lnSpc>
              <a:spcBef>
                <a:spcPts val="87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table;</a:t>
            </a:r>
            <a:r>
              <a:rPr sz="2600" spc="-10" dirty="0">
                <a:latin typeface="Lucida Sans"/>
                <a:cs typeface="Lucida Sans"/>
              </a:rPr>
              <a:t> 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n’t,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3087" y="2172449"/>
            <a:ext cx="1283335" cy="0"/>
          </a:xfrm>
          <a:custGeom>
            <a:avLst/>
            <a:gdLst/>
            <a:ahLst/>
            <a:cxnLst/>
            <a:rect l="l" t="t" r="r" b="b"/>
            <a:pathLst>
              <a:path w="1283335">
                <a:moveTo>
                  <a:pt x="0" y="0"/>
                </a:moveTo>
                <a:lnTo>
                  <a:pt x="12832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7245" y="2171687"/>
            <a:ext cx="0" cy="494030"/>
          </a:xfrm>
          <a:custGeom>
            <a:avLst/>
            <a:gdLst/>
            <a:ahLst/>
            <a:cxnLst/>
            <a:rect l="l" t="t" r="r" b="b"/>
            <a:pathLst>
              <a:path h="494030">
                <a:moveTo>
                  <a:pt x="0" y="0"/>
                </a:moveTo>
                <a:lnTo>
                  <a:pt x="0" y="49377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24799" y="2646413"/>
            <a:ext cx="1282065" cy="0"/>
          </a:xfrm>
          <a:custGeom>
            <a:avLst/>
            <a:gdLst/>
            <a:ahLst/>
            <a:cxnLst/>
            <a:rect l="l" t="t" r="r" b="b"/>
            <a:pathLst>
              <a:path w="1282064">
                <a:moveTo>
                  <a:pt x="0" y="0"/>
                </a:moveTo>
                <a:lnTo>
                  <a:pt x="12816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43849" y="2153399"/>
            <a:ext cx="0" cy="492759"/>
          </a:xfrm>
          <a:custGeom>
            <a:avLst/>
            <a:gdLst/>
            <a:ahLst/>
            <a:cxnLst/>
            <a:rect l="l" t="t" r="r" b="b"/>
            <a:pathLst>
              <a:path h="492760">
                <a:moveTo>
                  <a:pt x="0" y="0"/>
                </a:moveTo>
                <a:lnTo>
                  <a:pt x="0" y="49225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24799" y="2401049"/>
            <a:ext cx="1294130" cy="0"/>
          </a:xfrm>
          <a:custGeom>
            <a:avLst/>
            <a:gdLst/>
            <a:ahLst/>
            <a:cxnLst/>
            <a:rect l="l" t="t" r="r" b="b"/>
            <a:pathLst>
              <a:path w="1294130">
                <a:moveTo>
                  <a:pt x="0" y="0"/>
                </a:moveTo>
                <a:lnTo>
                  <a:pt x="1293876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66023" y="2163443"/>
            <a:ext cx="116903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0" dirty="0">
                <a:latin typeface="Times New Roman"/>
                <a:cs typeface="Times New Roman"/>
              </a:rPr>
              <a:t>methodDeclNode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28687" y="3164573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17001" y="3163811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3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0399" y="3640061"/>
            <a:ext cx="1005840" cy="0"/>
          </a:xfrm>
          <a:custGeom>
            <a:avLst/>
            <a:gdLst/>
            <a:ahLst/>
            <a:cxnLst/>
            <a:rect l="l" t="t" r="r" b="b"/>
            <a:pathLst>
              <a:path w="1005839">
                <a:moveTo>
                  <a:pt x="0" y="0"/>
                </a:moveTo>
                <a:lnTo>
                  <a:pt x="100583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9449" y="3145523"/>
            <a:ext cx="0" cy="494030"/>
          </a:xfrm>
          <a:custGeom>
            <a:avLst/>
            <a:gdLst/>
            <a:ahLst/>
            <a:cxnLst/>
            <a:rect l="l" t="t" r="r" b="b"/>
            <a:pathLst>
              <a:path h="494029">
                <a:moveTo>
                  <a:pt x="0" y="0"/>
                </a:moveTo>
                <a:lnTo>
                  <a:pt x="0" y="4937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2591" y="3359645"/>
            <a:ext cx="1026160" cy="0"/>
          </a:xfrm>
          <a:custGeom>
            <a:avLst/>
            <a:gdLst/>
            <a:ahLst/>
            <a:cxnLst/>
            <a:rect l="l" t="t" r="r" b="b"/>
            <a:pathLst>
              <a:path w="1026160">
                <a:moveTo>
                  <a:pt x="0" y="0"/>
                </a:moveTo>
                <a:lnTo>
                  <a:pt x="1025651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91248" y="3155567"/>
            <a:ext cx="71056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id</a:t>
            </a:r>
            <a:r>
              <a:rPr sz="1200" b="1" spc="10" dirty="0">
                <a:latin typeface="Times New Roman"/>
                <a:cs typeface="Times New Roman"/>
              </a:rPr>
              <a:t>entNode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25027" y="3170669"/>
            <a:ext cx="1009015" cy="0"/>
          </a:xfrm>
          <a:custGeom>
            <a:avLst/>
            <a:gdLst/>
            <a:ahLst/>
            <a:cxnLst/>
            <a:rect l="l" t="t" r="r" b="b"/>
            <a:pathLst>
              <a:path w="1009014">
                <a:moveTo>
                  <a:pt x="0" y="0"/>
                </a:moveTo>
                <a:lnTo>
                  <a:pt x="10088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4865" y="3169907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06739" y="3646157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0" y="0"/>
                </a:moveTo>
                <a:lnTo>
                  <a:pt x="100736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25789" y="3151619"/>
            <a:ext cx="0" cy="494030"/>
          </a:xfrm>
          <a:custGeom>
            <a:avLst/>
            <a:gdLst/>
            <a:ahLst/>
            <a:cxnLst/>
            <a:rect l="l" t="t" r="r" b="b"/>
            <a:pathLst>
              <a:path h="494029">
                <a:moveTo>
                  <a:pt x="0" y="0"/>
                </a:moveTo>
                <a:lnTo>
                  <a:pt x="0" y="49377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20455" y="3365741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5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75395" y="3175378"/>
            <a:ext cx="6584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Times New Roman"/>
                <a:cs typeface="Times New Roman"/>
              </a:rPr>
              <a:t>t</a:t>
            </a:r>
            <a:r>
              <a:rPr sz="1200" b="1" spc="10" dirty="0">
                <a:latin typeface="Times New Roman"/>
                <a:cs typeface="Times New Roman"/>
              </a:rPr>
              <a:t>yp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Nod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26679" y="29870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8287" y="38100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8" y="1524"/>
                </a:lnTo>
                <a:lnTo>
                  <a:pt x="4571" y="4572"/>
                </a:lnTo>
                <a:lnTo>
                  <a:pt x="1524" y="10668"/>
                </a:lnTo>
                <a:lnTo>
                  <a:pt x="0" y="15240"/>
                </a:lnTo>
                <a:lnTo>
                  <a:pt x="0" y="21336"/>
                </a:lnTo>
                <a:lnTo>
                  <a:pt x="1524" y="25908"/>
                </a:lnTo>
                <a:lnTo>
                  <a:pt x="4571" y="32004"/>
                </a:lnTo>
                <a:lnTo>
                  <a:pt x="7619" y="35051"/>
                </a:lnTo>
                <a:lnTo>
                  <a:pt x="10668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5051" y="28956"/>
                </a:lnTo>
                <a:lnTo>
                  <a:pt x="36575" y="25908"/>
                </a:lnTo>
                <a:lnTo>
                  <a:pt x="36575" y="21336"/>
                </a:lnTo>
                <a:lnTo>
                  <a:pt x="38100" y="18288"/>
                </a:lnTo>
                <a:lnTo>
                  <a:pt x="36575" y="15240"/>
                </a:lnTo>
                <a:lnTo>
                  <a:pt x="36575" y="10668"/>
                </a:lnTo>
                <a:lnTo>
                  <a:pt x="35051" y="7620"/>
                </a:lnTo>
                <a:lnTo>
                  <a:pt x="32004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63611" y="2955023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2"/>
                </a:lnTo>
                <a:lnTo>
                  <a:pt x="22859" y="217932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90" y="197358"/>
                </a:moveTo>
                <a:lnTo>
                  <a:pt x="13715" y="208788"/>
                </a:lnTo>
                <a:lnTo>
                  <a:pt x="10668" y="211836"/>
                </a:lnTo>
                <a:lnTo>
                  <a:pt x="22859" y="217932"/>
                </a:lnTo>
                <a:lnTo>
                  <a:pt x="34290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8"/>
                </a:lnTo>
                <a:lnTo>
                  <a:pt x="22859" y="217932"/>
                </a:lnTo>
                <a:lnTo>
                  <a:pt x="25298" y="217932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39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5" y="208788"/>
                </a:lnTo>
                <a:lnTo>
                  <a:pt x="34290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39" y="0"/>
                </a:lnTo>
                <a:close/>
              </a:path>
              <a:path w="231775" h="231775">
                <a:moveTo>
                  <a:pt x="219456" y="94488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8"/>
                </a:lnTo>
                <a:close/>
              </a:path>
              <a:path w="231775" h="231775">
                <a:moveTo>
                  <a:pt x="225551" y="94488"/>
                </a:moveTo>
                <a:lnTo>
                  <a:pt x="219456" y="94488"/>
                </a:lnTo>
                <a:lnTo>
                  <a:pt x="225551" y="106679"/>
                </a:lnTo>
                <a:lnTo>
                  <a:pt x="231648" y="102108"/>
                </a:lnTo>
                <a:lnTo>
                  <a:pt x="227075" y="96012"/>
                </a:lnTo>
                <a:lnTo>
                  <a:pt x="225551" y="94488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6"/>
                </a:lnTo>
                <a:lnTo>
                  <a:pt x="211618" y="98842"/>
                </a:lnTo>
                <a:lnTo>
                  <a:pt x="219456" y="94488"/>
                </a:lnTo>
                <a:lnTo>
                  <a:pt x="225551" y="94488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90103" y="29595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4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0375" y="2964167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40"/>
                </a:lnTo>
                <a:lnTo>
                  <a:pt x="205740" y="9144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81415" y="242771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7535" y="299159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2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31251" y="2441435"/>
            <a:ext cx="577850" cy="577850"/>
          </a:xfrm>
          <a:custGeom>
            <a:avLst/>
            <a:gdLst/>
            <a:ahLst/>
            <a:cxnLst/>
            <a:rect l="l" t="t" r="r" b="b"/>
            <a:pathLst>
              <a:path w="577850" h="577850">
                <a:moveTo>
                  <a:pt x="550164" y="0"/>
                </a:moveTo>
                <a:lnTo>
                  <a:pt x="0" y="550163"/>
                </a:lnTo>
                <a:lnTo>
                  <a:pt x="27432" y="577596"/>
                </a:lnTo>
                <a:lnTo>
                  <a:pt x="577596" y="27431"/>
                </a:lnTo>
                <a:lnTo>
                  <a:pt x="5501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69451" y="29108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22860"/>
                </a:lnTo>
                <a:lnTo>
                  <a:pt x="1524" y="27432"/>
                </a:lnTo>
                <a:lnTo>
                  <a:pt x="4572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8"/>
                </a:lnTo>
                <a:lnTo>
                  <a:pt x="35052" y="30480"/>
                </a:lnTo>
                <a:lnTo>
                  <a:pt x="36576" y="27432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40"/>
                </a:lnTo>
                <a:lnTo>
                  <a:pt x="36576" y="12192"/>
                </a:lnTo>
                <a:lnTo>
                  <a:pt x="35052" y="9144"/>
                </a:lnTo>
                <a:lnTo>
                  <a:pt x="28956" y="3048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40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16111" y="2930639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3" y="4572"/>
                </a:moveTo>
                <a:lnTo>
                  <a:pt x="71699" y="210276"/>
                </a:lnTo>
                <a:lnTo>
                  <a:pt x="77724" y="231648"/>
                </a:lnTo>
                <a:lnTo>
                  <a:pt x="65531" y="234696"/>
                </a:lnTo>
                <a:lnTo>
                  <a:pt x="71627" y="256031"/>
                </a:lnTo>
                <a:lnTo>
                  <a:pt x="77724" y="234696"/>
                </a:lnTo>
                <a:lnTo>
                  <a:pt x="141936" y="12192"/>
                </a:lnTo>
                <a:lnTo>
                  <a:pt x="137160" y="12192"/>
                </a:lnTo>
                <a:lnTo>
                  <a:pt x="143256" y="7620"/>
                </a:lnTo>
                <a:lnTo>
                  <a:pt x="131063" y="4572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65531" y="234696"/>
                </a:lnTo>
                <a:lnTo>
                  <a:pt x="65531" y="231648"/>
                </a:lnTo>
                <a:lnTo>
                  <a:pt x="71699" y="210276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44780" h="256539">
                <a:moveTo>
                  <a:pt x="71699" y="210276"/>
                </a:moveTo>
                <a:lnTo>
                  <a:pt x="65531" y="231648"/>
                </a:lnTo>
                <a:lnTo>
                  <a:pt x="65531" y="234696"/>
                </a:lnTo>
                <a:lnTo>
                  <a:pt x="77724" y="231648"/>
                </a:lnTo>
                <a:lnTo>
                  <a:pt x="71699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1627" y="0"/>
                </a:lnTo>
                <a:lnTo>
                  <a:pt x="71627" y="12192"/>
                </a:lnTo>
                <a:lnTo>
                  <a:pt x="128864" y="12192"/>
                </a:lnTo>
                <a:lnTo>
                  <a:pt x="131063" y="4572"/>
                </a:lnTo>
                <a:lnTo>
                  <a:pt x="143865" y="4572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20"/>
                </a:moveTo>
                <a:lnTo>
                  <a:pt x="137160" y="12192"/>
                </a:lnTo>
                <a:lnTo>
                  <a:pt x="141936" y="12192"/>
                </a:lnTo>
                <a:lnTo>
                  <a:pt x="143256" y="7620"/>
                </a:lnTo>
                <a:close/>
              </a:path>
              <a:path w="144780" h="256539">
                <a:moveTo>
                  <a:pt x="143865" y="4572"/>
                </a:moveTo>
                <a:lnTo>
                  <a:pt x="131063" y="4572"/>
                </a:lnTo>
                <a:lnTo>
                  <a:pt x="143256" y="7620"/>
                </a:lnTo>
                <a:lnTo>
                  <a:pt x="14386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23731" y="2936735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23731" y="2936735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30">
                <a:moveTo>
                  <a:pt x="129540" y="0"/>
                </a:moveTo>
                <a:lnTo>
                  <a:pt x="0" y="0"/>
                </a:lnTo>
                <a:lnTo>
                  <a:pt x="64007" y="227075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88501" y="2490965"/>
            <a:ext cx="0" cy="458470"/>
          </a:xfrm>
          <a:custGeom>
            <a:avLst/>
            <a:gdLst/>
            <a:ahLst/>
            <a:cxnLst/>
            <a:rect l="l" t="t" r="r" b="b"/>
            <a:pathLst>
              <a:path h="458469">
                <a:moveTo>
                  <a:pt x="0" y="0"/>
                </a:moveTo>
                <a:lnTo>
                  <a:pt x="0" y="45796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73767" y="3051035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5"/>
                </a:lnTo>
                <a:lnTo>
                  <a:pt x="38100" y="615695"/>
                </a:lnTo>
                <a:lnTo>
                  <a:pt x="38100" y="577595"/>
                </a:lnTo>
                <a:lnTo>
                  <a:pt x="76200" y="577595"/>
                </a:lnTo>
                <a:lnTo>
                  <a:pt x="492251" y="22859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5"/>
                </a:moveTo>
                <a:lnTo>
                  <a:pt x="38100" y="577595"/>
                </a:lnTo>
                <a:lnTo>
                  <a:pt x="38100" y="615695"/>
                </a:lnTo>
                <a:lnTo>
                  <a:pt x="53339" y="608076"/>
                </a:lnTo>
                <a:lnTo>
                  <a:pt x="76200" y="577595"/>
                </a:lnTo>
                <a:close/>
              </a:path>
              <a:path w="954404" h="615950">
                <a:moveTo>
                  <a:pt x="915924" y="577595"/>
                </a:moveTo>
                <a:lnTo>
                  <a:pt x="76200" y="577595"/>
                </a:lnTo>
                <a:lnTo>
                  <a:pt x="53339" y="608076"/>
                </a:lnTo>
                <a:lnTo>
                  <a:pt x="38100" y="615695"/>
                </a:lnTo>
                <a:lnTo>
                  <a:pt x="954024" y="615695"/>
                </a:lnTo>
                <a:lnTo>
                  <a:pt x="931163" y="585215"/>
                </a:lnTo>
                <a:lnTo>
                  <a:pt x="915924" y="577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35539" y="3031223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2"/>
                </a:lnTo>
                <a:lnTo>
                  <a:pt x="0" y="42672"/>
                </a:lnTo>
                <a:lnTo>
                  <a:pt x="438912" y="627888"/>
                </a:lnTo>
                <a:lnTo>
                  <a:pt x="469391" y="605028"/>
                </a:lnTo>
                <a:lnTo>
                  <a:pt x="30479" y="198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87127" y="2933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9143" y="3048"/>
                </a:lnTo>
                <a:lnTo>
                  <a:pt x="6095" y="6096"/>
                </a:lnTo>
                <a:lnTo>
                  <a:pt x="3048" y="7620"/>
                </a:lnTo>
                <a:lnTo>
                  <a:pt x="1524" y="12191"/>
                </a:lnTo>
                <a:lnTo>
                  <a:pt x="0" y="15239"/>
                </a:lnTo>
                <a:lnTo>
                  <a:pt x="0" y="22859"/>
                </a:lnTo>
                <a:lnTo>
                  <a:pt x="4572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5907" y="38100"/>
                </a:lnTo>
                <a:lnTo>
                  <a:pt x="28955" y="35051"/>
                </a:lnTo>
                <a:lnTo>
                  <a:pt x="32003" y="33527"/>
                </a:lnTo>
                <a:lnTo>
                  <a:pt x="35051" y="30479"/>
                </a:lnTo>
                <a:lnTo>
                  <a:pt x="38100" y="24383"/>
                </a:lnTo>
                <a:lnTo>
                  <a:pt x="38100" y="16763"/>
                </a:lnTo>
                <a:lnTo>
                  <a:pt x="36575" y="12191"/>
                </a:lnTo>
                <a:lnTo>
                  <a:pt x="33527" y="6096"/>
                </a:lnTo>
                <a:lnTo>
                  <a:pt x="30479" y="4572"/>
                </a:lnTo>
                <a:lnTo>
                  <a:pt x="27431" y="1524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74935" y="2887967"/>
            <a:ext cx="265430" cy="172720"/>
          </a:xfrm>
          <a:custGeom>
            <a:avLst/>
            <a:gdLst/>
            <a:ahLst/>
            <a:cxnLst/>
            <a:rect l="l" t="t" r="r" b="b"/>
            <a:pathLst>
              <a:path w="265429" h="172719">
                <a:moveTo>
                  <a:pt x="68580" y="4572"/>
                </a:moveTo>
                <a:lnTo>
                  <a:pt x="70104" y="12192"/>
                </a:lnTo>
                <a:lnTo>
                  <a:pt x="66578" y="19829"/>
                </a:lnTo>
                <a:lnTo>
                  <a:pt x="222672" y="153435"/>
                </a:lnTo>
                <a:lnTo>
                  <a:pt x="245364" y="156972"/>
                </a:lnTo>
                <a:lnTo>
                  <a:pt x="242316" y="169164"/>
                </a:lnTo>
                <a:lnTo>
                  <a:pt x="265176" y="172211"/>
                </a:lnTo>
                <a:lnTo>
                  <a:pt x="248412" y="158496"/>
                </a:lnTo>
                <a:lnTo>
                  <a:pt x="68580" y="4572"/>
                </a:lnTo>
                <a:close/>
              </a:path>
              <a:path w="265429" h="172719">
                <a:moveTo>
                  <a:pt x="10668" y="120396"/>
                </a:moveTo>
                <a:lnTo>
                  <a:pt x="3048" y="123444"/>
                </a:lnTo>
                <a:lnTo>
                  <a:pt x="0" y="131064"/>
                </a:lnTo>
                <a:lnTo>
                  <a:pt x="7620" y="132588"/>
                </a:lnTo>
                <a:lnTo>
                  <a:pt x="242316" y="169164"/>
                </a:lnTo>
                <a:lnTo>
                  <a:pt x="239268" y="167640"/>
                </a:lnTo>
                <a:lnTo>
                  <a:pt x="222672" y="153435"/>
                </a:lnTo>
                <a:lnTo>
                  <a:pt x="10668" y="120396"/>
                </a:lnTo>
                <a:close/>
              </a:path>
              <a:path w="265429" h="172719">
                <a:moveTo>
                  <a:pt x="222672" y="153435"/>
                </a:moveTo>
                <a:lnTo>
                  <a:pt x="239268" y="167640"/>
                </a:lnTo>
                <a:lnTo>
                  <a:pt x="242316" y="169164"/>
                </a:lnTo>
                <a:lnTo>
                  <a:pt x="245364" y="156972"/>
                </a:lnTo>
                <a:lnTo>
                  <a:pt x="222672" y="153435"/>
                </a:lnTo>
                <a:close/>
              </a:path>
              <a:path w="265429" h="172719">
                <a:moveTo>
                  <a:pt x="60960" y="0"/>
                </a:moveTo>
                <a:lnTo>
                  <a:pt x="57912" y="6096"/>
                </a:lnTo>
                <a:lnTo>
                  <a:pt x="30480" y="65531"/>
                </a:lnTo>
                <a:lnTo>
                  <a:pt x="42672" y="71627"/>
                </a:lnTo>
                <a:lnTo>
                  <a:pt x="66578" y="19829"/>
                </a:lnTo>
                <a:lnTo>
                  <a:pt x="59436" y="13716"/>
                </a:lnTo>
                <a:lnTo>
                  <a:pt x="68580" y="4572"/>
                </a:lnTo>
                <a:lnTo>
                  <a:pt x="60960" y="0"/>
                </a:lnTo>
                <a:close/>
              </a:path>
              <a:path w="265429" h="172719">
                <a:moveTo>
                  <a:pt x="68580" y="4572"/>
                </a:moveTo>
                <a:lnTo>
                  <a:pt x="59436" y="13716"/>
                </a:lnTo>
                <a:lnTo>
                  <a:pt x="66578" y="19829"/>
                </a:lnTo>
                <a:lnTo>
                  <a:pt x="70104" y="12192"/>
                </a:lnTo>
                <a:lnTo>
                  <a:pt x="6858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77983" y="2953499"/>
            <a:ext cx="40005" cy="64135"/>
          </a:xfrm>
          <a:custGeom>
            <a:avLst/>
            <a:gdLst/>
            <a:ahLst/>
            <a:cxnLst/>
            <a:rect l="l" t="t" r="r" b="b"/>
            <a:pathLst>
              <a:path w="40004" h="64135">
                <a:moveTo>
                  <a:pt x="27432" y="0"/>
                </a:moveTo>
                <a:lnTo>
                  <a:pt x="0" y="57912"/>
                </a:lnTo>
                <a:lnTo>
                  <a:pt x="12192" y="64008"/>
                </a:lnTo>
                <a:lnTo>
                  <a:pt x="39624" y="6096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84079" y="2897111"/>
            <a:ext cx="234950" cy="154305"/>
          </a:xfrm>
          <a:custGeom>
            <a:avLst/>
            <a:gdLst/>
            <a:ahLst/>
            <a:cxnLst/>
            <a:rect l="l" t="t" r="r" b="b"/>
            <a:pathLst>
              <a:path w="234950" h="154305">
                <a:moveTo>
                  <a:pt x="54863" y="0"/>
                </a:moveTo>
                <a:lnTo>
                  <a:pt x="27432" y="59435"/>
                </a:lnTo>
                <a:lnTo>
                  <a:pt x="0" y="117348"/>
                </a:lnTo>
                <a:lnTo>
                  <a:pt x="234696" y="153924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33103" y="24902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2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99319" y="2936735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49867" y="2497823"/>
            <a:ext cx="965200" cy="474345"/>
          </a:xfrm>
          <a:custGeom>
            <a:avLst/>
            <a:gdLst/>
            <a:ahLst/>
            <a:cxnLst/>
            <a:rect l="l" t="t" r="r" b="b"/>
            <a:pathLst>
              <a:path w="965200" h="474344">
                <a:moveTo>
                  <a:pt x="15239" y="0"/>
                </a:moveTo>
                <a:lnTo>
                  <a:pt x="0" y="35051"/>
                </a:lnTo>
                <a:lnTo>
                  <a:pt x="949451" y="473964"/>
                </a:lnTo>
                <a:lnTo>
                  <a:pt x="964691" y="4389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778999" y="3413123"/>
            <a:ext cx="60706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ar</a:t>
            </a:r>
            <a:r>
              <a:rPr sz="1200" b="1" spc="15" dirty="0">
                <a:latin typeface="Times New Roman"/>
                <a:cs typeface="Times New Roman"/>
              </a:rPr>
              <a:t>g</a:t>
            </a:r>
            <a:r>
              <a:rPr sz="1200" b="1" spc="5" dirty="0">
                <a:latin typeface="Times New Roman"/>
                <a:cs typeface="Times New Roman"/>
              </a:rPr>
              <a:t>s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07039" y="3067799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6"/>
                </a:lnTo>
                <a:lnTo>
                  <a:pt x="38100" y="615696"/>
                </a:lnTo>
                <a:lnTo>
                  <a:pt x="38100" y="577596"/>
                </a:lnTo>
                <a:lnTo>
                  <a:pt x="76200" y="577596"/>
                </a:lnTo>
                <a:lnTo>
                  <a:pt x="492251" y="22860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6"/>
                </a:moveTo>
                <a:lnTo>
                  <a:pt x="38100" y="577596"/>
                </a:lnTo>
                <a:lnTo>
                  <a:pt x="38100" y="615696"/>
                </a:lnTo>
                <a:lnTo>
                  <a:pt x="53339" y="608076"/>
                </a:lnTo>
                <a:lnTo>
                  <a:pt x="76200" y="577596"/>
                </a:lnTo>
                <a:close/>
              </a:path>
              <a:path w="954404" h="615950">
                <a:moveTo>
                  <a:pt x="915924" y="577596"/>
                </a:moveTo>
                <a:lnTo>
                  <a:pt x="76200" y="577596"/>
                </a:lnTo>
                <a:lnTo>
                  <a:pt x="53339" y="608076"/>
                </a:lnTo>
                <a:lnTo>
                  <a:pt x="38100" y="615696"/>
                </a:lnTo>
                <a:lnTo>
                  <a:pt x="954024" y="615696"/>
                </a:lnTo>
                <a:lnTo>
                  <a:pt x="931163" y="585216"/>
                </a:lnTo>
                <a:lnTo>
                  <a:pt x="915924" y="577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8811" y="3047987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1"/>
                </a:lnTo>
                <a:lnTo>
                  <a:pt x="0" y="42672"/>
                </a:lnTo>
                <a:lnTo>
                  <a:pt x="438911" y="627888"/>
                </a:lnTo>
                <a:lnTo>
                  <a:pt x="469391" y="605027"/>
                </a:lnTo>
                <a:lnTo>
                  <a:pt x="30479" y="1981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769599" y="3451223"/>
            <a:ext cx="65214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Times New Roman"/>
                <a:cs typeface="Times New Roman"/>
              </a:rPr>
              <a:t>d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c</a:t>
            </a:r>
            <a:r>
              <a:rPr sz="1200" b="1" spc="-5" dirty="0">
                <a:latin typeface="Times New Roman"/>
                <a:cs typeface="Times New Roman"/>
              </a:rPr>
              <a:t>l</a:t>
            </a:r>
            <a:r>
              <a:rPr sz="1200" b="1" spc="5" dirty="0">
                <a:latin typeface="Times New Roman"/>
                <a:cs typeface="Times New Roman"/>
              </a:rPr>
              <a:t>s t</a:t>
            </a:r>
            <a:r>
              <a:rPr sz="1200" b="1" spc="-25" dirty="0">
                <a:latin typeface="Times New Roman"/>
                <a:cs typeface="Times New Roman"/>
              </a:rPr>
              <a:t>r</a:t>
            </a:r>
            <a:r>
              <a:rPr sz="1200" b="1" spc="10" dirty="0">
                <a:latin typeface="Times New Roman"/>
                <a:cs typeface="Times New Roman"/>
              </a:rPr>
              <a:t>ee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672315" y="3064751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6"/>
                </a:lnTo>
                <a:lnTo>
                  <a:pt x="38100" y="615696"/>
                </a:lnTo>
                <a:lnTo>
                  <a:pt x="38100" y="577596"/>
                </a:lnTo>
                <a:lnTo>
                  <a:pt x="76200" y="577596"/>
                </a:lnTo>
                <a:lnTo>
                  <a:pt x="492251" y="22860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6"/>
                </a:moveTo>
                <a:lnTo>
                  <a:pt x="38100" y="577596"/>
                </a:lnTo>
                <a:lnTo>
                  <a:pt x="38100" y="615696"/>
                </a:lnTo>
                <a:lnTo>
                  <a:pt x="53339" y="608076"/>
                </a:lnTo>
                <a:lnTo>
                  <a:pt x="76200" y="577596"/>
                </a:lnTo>
                <a:close/>
              </a:path>
              <a:path w="954404" h="615950">
                <a:moveTo>
                  <a:pt x="915924" y="577596"/>
                </a:moveTo>
                <a:lnTo>
                  <a:pt x="76200" y="577596"/>
                </a:lnTo>
                <a:lnTo>
                  <a:pt x="53339" y="608076"/>
                </a:lnTo>
                <a:lnTo>
                  <a:pt x="38100" y="615696"/>
                </a:lnTo>
                <a:lnTo>
                  <a:pt x="954024" y="615696"/>
                </a:lnTo>
                <a:lnTo>
                  <a:pt x="931163" y="585216"/>
                </a:lnTo>
                <a:lnTo>
                  <a:pt x="915924" y="577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34087" y="3044939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1"/>
                </a:lnTo>
                <a:lnTo>
                  <a:pt x="0" y="42672"/>
                </a:lnTo>
                <a:lnTo>
                  <a:pt x="438911" y="627888"/>
                </a:lnTo>
                <a:lnTo>
                  <a:pt x="469391" y="605027"/>
                </a:lnTo>
                <a:lnTo>
                  <a:pt x="30479" y="1981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845544" y="3448175"/>
            <a:ext cx="67691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st</a:t>
            </a:r>
            <a:r>
              <a:rPr sz="1200" b="1" spc="2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ts</a:t>
            </a:r>
            <a:r>
              <a:rPr sz="1200" b="1" dirty="0">
                <a:latin typeface="Times New Roman"/>
                <a:cs typeface="Times New Roman"/>
              </a:rPr>
              <a:t> t</a:t>
            </a:r>
            <a:r>
              <a:rPr sz="1200" b="1" spc="-1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764011" y="29961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9143" y="1524"/>
                </a:lnTo>
                <a:lnTo>
                  <a:pt x="4571" y="6096"/>
                </a:lnTo>
                <a:lnTo>
                  <a:pt x="1523" y="10668"/>
                </a:lnTo>
                <a:lnTo>
                  <a:pt x="0" y="13716"/>
                </a:lnTo>
                <a:lnTo>
                  <a:pt x="0" y="21336"/>
                </a:lnTo>
                <a:lnTo>
                  <a:pt x="1523" y="24384"/>
                </a:lnTo>
                <a:lnTo>
                  <a:pt x="1523" y="27431"/>
                </a:lnTo>
                <a:lnTo>
                  <a:pt x="7619" y="33527"/>
                </a:lnTo>
                <a:lnTo>
                  <a:pt x="16763" y="38100"/>
                </a:lnTo>
                <a:lnTo>
                  <a:pt x="21335" y="38100"/>
                </a:lnTo>
                <a:lnTo>
                  <a:pt x="30479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4"/>
                </a:lnTo>
                <a:lnTo>
                  <a:pt x="36575" y="12192"/>
                </a:lnTo>
                <a:lnTo>
                  <a:pt x="33527" y="6096"/>
                </a:lnTo>
                <a:lnTo>
                  <a:pt x="30479" y="4572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64011" y="2945879"/>
            <a:ext cx="265430" cy="140335"/>
          </a:xfrm>
          <a:custGeom>
            <a:avLst/>
            <a:gdLst/>
            <a:ahLst/>
            <a:cxnLst/>
            <a:rect l="l" t="t" r="r" b="b"/>
            <a:pathLst>
              <a:path w="265429" h="140335">
                <a:moveTo>
                  <a:pt x="221402" y="128016"/>
                </a:moveTo>
                <a:lnTo>
                  <a:pt x="7619" y="128016"/>
                </a:lnTo>
                <a:lnTo>
                  <a:pt x="1523" y="132588"/>
                </a:lnTo>
                <a:lnTo>
                  <a:pt x="0" y="140208"/>
                </a:lnTo>
                <a:lnTo>
                  <a:pt x="240791" y="140208"/>
                </a:lnTo>
                <a:lnTo>
                  <a:pt x="221402" y="128016"/>
                </a:lnTo>
                <a:close/>
              </a:path>
              <a:path w="265429" h="140335">
                <a:moveTo>
                  <a:pt x="45719" y="1524"/>
                </a:moveTo>
                <a:lnTo>
                  <a:pt x="48767" y="9144"/>
                </a:lnTo>
                <a:lnTo>
                  <a:pt x="46216" y="17861"/>
                </a:lnTo>
                <a:lnTo>
                  <a:pt x="240791" y="140208"/>
                </a:lnTo>
                <a:lnTo>
                  <a:pt x="243839" y="140208"/>
                </a:lnTo>
                <a:lnTo>
                  <a:pt x="243839" y="128016"/>
                </a:lnTo>
                <a:lnTo>
                  <a:pt x="246887" y="128016"/>
                </a:lnTo>
                <a:lnTo>
                  <a:pt x="45719" y="1524"/>
                </a:lnTo>
                <a:close/>
              </a:path>
              <a:path w="265429" h="140335">
                <a:moveTo>
                  <a:pt x="246887" y="128016"/>
                </a:moveTo>
                <a:lnTo>
                  <a:pt x="243839" y="128016"/>
                </a:lnTo>
                <a:lnTo>
                  <a:pt x="243839" y="140208"/>
                </a:lnTo>
                <a:lnTo>
                  <a:pt x="265175" y="140208"/>
                </a:lnTo>
                <a:lnTo>
                  <a:pt x="246887" y="128016"/>
                </a:lnTo>
                <a:close/>
              </a:path>
              <a:path w="265429" h="140335">
                <a:moveTo>
                  <a:pt x="41147" y="0"/>
                </a:moveTo>
                <a:lnTo>
                  <a:pt x="36575" y="6096"/>
                </a:lnTo>
                <a:lnTo>
                  <a:pt x="18287" y="68580"/>
                </a:lnTo>
                <a:lnTo>
                  <a:pt x="30479" y="71628"/>
                </a:lnTo>
                <a:lnTo>
                  <a:pt x="46216" y="17861"/>
                </a:lnTo>
                <a:lnTo>
                  <a:pt x="39623" y="13716"/>
                </a:lnTo>
                <a:lnTo>
                  <a:pt x="45719" y="1524"/>
                </a:lnTo>
                <a:lnTo>
                  <a:pt x="41147" y="0"/>
                </a:lnTo>
                <a:close/>
              </a:path>
              <a:path w="265429" h="140335">
                <a:moveTo>
                  <a:pt x="45719" y="1524"/>
                </a:moveTo>
                <a:lnTo>
                  <a:pt x="39623" y="13716"/>
                </a:lnTo>
                <a:lnTo>
                  <a:pt x="46216" y="17861"/>
                </a:lnTo>
                <a:lnTo>
                  <a:pt x="48767" y="9144"/>
                </a:lnTo>
                <a:lnTo>
                  <a:pt x="457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65535" y="3014459"/>
            <a:ext cx="29209" cy="67310"/>
          </a:xfrm>
          <a:custGeom>
            <a:avLst/>
            <a:gdLst/>
            <a:ahLst/>
            <a:cxnLst/>
            <a:rect l="l" t="t" r="r" b="b"/>
            <a:pathLst>
              <a:path w="29210" h="67310">
                <a:moveTo>
                  <a:pt x="16764" y="0"/>
                </a:moveTo>
                <a:lnTo>
                  <a:pt x="0" y="64007"/>
                </a:lnTo>
                <a:lnTo>
                  <a:pt x="12192" y="67055"/>
                </a:lnTo>
                <a:lnTo>
                  <a:pt x="28956" y="3048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71631" y="2953499"/>
            <a:ext cx="236220" cy="127000"/>
          </a:xfrm>
          <a:custGeom>
            <a:avLst/>
            <a:gdLst/>
            <a:ahLst/>
            <a:cxnLst/>
            <a:rect l="l" t="t" r="r" b="b"/>
            <a:pathLst>
              <a:path w="236220" h="127000">
                <a:moveTo>
                  <a:pt x="35051" y="0"/>
                </a:moveTo>
                <a:lnTo>
                  <a:pt x="16763" y="62484"/>
                </a:lnTo>
                <a:lnTo>
                  <a:pt x="0" y="126492"/>
                </a:lnTo>
                <a:lnTo>
                  <a:pt x="236220" y="12649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25127" y="2491727"/>
            <a:ext cx="29209" cy="41275"/>
          </a:xfrm>
          <a:custGeom>
            <a:avLst/>
            <a:gdLst/>
            <a:ahLst/>
            <a:cxnLst/>
            <a:rect l="l" t="t" r="r" b="b"/>
            <a:pathLst>
              <a:path w="29210" h="41275">
                <a:moveTo>
                  <a:pt x="10667" y="0"/>
                </a:moveTo>
                <a:lnTo>
                  <a:pt x="0" y="36575"/>
                </a:lnTo>
                <a:lnTo>
                  <a:pt x="18287" y="41148"/>
                </a:lnTo>
                <a:lnTo>
                  <a:pt x="28956" y="4572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77727" y="2996171"/>
            <a:ext cx="29209" cy="41275"/>
          </a:xfrm>
          <a:custGeom>
            <a:avLst/>
            <a:gdLst/>
            <a:ahLst/>
            <a:cxnLst/>
            <a:rect l="l" t="t" r="r" b="b"/>
            <a:pathLst>
              <a:path w="29210" h="41275">
                <a:moveTo>
                  <a:pt x="10667" y="0"/>
                </a:moveTo>
                <a:lnTo>
                  <a:pt x="0" y="36575"/>
                </a:lnTo>
                <a:lnTo>
                  <a:pt x="18287" y="41148"/>
                </a:lnTo>
                <a:lnTo>
                  <a:pt x="28955" y="4572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43415" y="2496299"/>
            <a:ext cx="1744980" cy="536575"/>
          </a:xfrm>
          <a:custGeom>
            <a:avLst/>
            <a:gdLst/>
            <a:ahLst/>
            <a:cxnLst/>
            <a:rect l="l" t="t" r="r" b="b"/>
            <a:pathLst>
              <a:path w="1744979" h="536575">
                <a:moveTo>
                  <a:pt x="10668" y="0"/>
                </a:moveTo>
                <a:lnTo>
                  <a:pt x="0" y="36575"/>
                </a:lnTo>
                <a:lnTo>
                  <a:pt x="1734312" y="536448"/>
                </a:lnTo>
                <a:lnTo>
                  <a:pt x="1744979" y="4998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02439" y="30144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5907"/>
                </a:lnTo>
                <a:lnTo>
                  <a:pt x="3048" y="30479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2860" y="38100"/>
                </a:lnTo>
                <a:lnTo>
                  <a:pt x="32003" y="33527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07011" y="2964167"/>
            <a:ext cx="265430" cy="140335"/>
          </a:xfrm>
          <a:custGeom>
            <a:avLst/>
            <a:gdLst/>
            <a:ahLst/>
            <a:cxnLst/>
            <a:rect l="l" t="t" r="r" b="b"/>
            <a:pathLst>
              <a:path w="265429" h="140335">
                <a:moveTo>
                  <a:pt x="219209" y="112902"/>
                </a:moveTo>
                <a:lnTo>
                  <a:pt x="7619" y="128016"/>
                </a:lnTo>
                <a:lnTo>
                  <a:pt x="1523" y="132588"/>
                </a:lnTo>
                <a:lnTo>
                  <a:pt x="0" y="140207"/>
                </a:lnTo>
                <a:lnTo>
                  <a:pt x="7619" y="140207"/>
                </a:lnTo>
                <a:lnTo>
                  <a:pt x="242315" y="123444"/>
                </a:lnTo>
                <a:lnTo>
                  <a:pt x="239267" y="123444"/>
                </a:lnTo>
                <a:lnTo>
                  <a:pt x="219209" y="112902"/>
                </a:lnTo>
                <a:close/>
              </a:path>
              <a:path w="265429" h="140335">
                <a:moveTo>
                  <a:pt x="242315" y="111251"/>
                </a:moveTo>
                <a:lnTo>
                  <a:pt x="219209" y="112902"/>
                </a:lnTo>
                <a:lnTo>
                  <a:pt x="239267" y="123444"/>
                </a:lnTo>
                <a:lnTo>
                  <a:pt x="242315" y="123444"/>
                </a:lnTo>
                <a:lnTo>
                  <a:pt x="242315" y="111251"/>
                </a:lnTo>
                <a:close/>
              </a:path>
              <a:path w="265429" h="140335">
                <a:moveTo>
                  <a:pt x="245363" y="111251"/>
                </a:moveTo>
                <a:lnTo>
                  <a:pt x="242315" y="111251"/>
                </a:lnTo>
                <a:lnTo>
                  <a:pt x="242315" y="123444"/>
                </a:lnTo>
                <a:lnTo>
                  <a:pt x="265175" y="121920"/>
                </a:lnTo>
                <a:lnTo>
                  <a:pt x="245363" y="111251"/>
                </a:lnTo>
                <a:close/>
              </a:path>
              <a:path w="265429" h="140335">
                <a:moveTo>
                  <a:pt x="36575" y="1524"/>
                </a:moveTo>
                <a:lnTo>
                  <a:pt x="39623" y="9144"/>
                </a:lnTo>
                <a:lnTo>
                  <a:pt x="37817" y="17572"/>
                </a:lnTo>
                <a:lnTo>
                  <a:pt x="219209" y="112902"/>
                </a:lnTo>
                <a:lnTo>
                  <a:pt x="242315" y="111251"/>
                </a:lnTo>
                <a:lnTo>
                  <a:pt x="245363" y="111251"/>
                </a:lnTo>
                <a:lnTo>
                  <a:pt x="36575" y="1524"/>
                </a:lnTo>
                <a:close/>
              </a:path>
              <a:path w="265429" h="140335">
                <a:moveTo>
                  <a:pt x="32003" y="0"/>
                </a:moveTo>
                <a:lnTo>
                  <a:pt x="27431" y="6096"/>
                </a:lnTo>
                <a:lnTo>
                  <a:pt x="13715" y="70103"/>
                </a:lnTo>
                <a:lnTo>
                  <a:pt x="25907" y="73151"/>
                </a:lnTo>
                <a:lnTo>
                  <a:pt x="37817" y="17572"/>
                </a:lnTo>
                <a:lnTo>
                  <a:pt x="30479" y="13716"/>
                </a:lnTo>
                <a:lnTo>
                  <a:pt x="36575" y="1524"/>
                </a:lnTo>
                <a:lnTo>
                  <a:pt x="32003" y="0"/>
                </a:lnTo>
                <a:close/>
              </a:path>
              <a:path w="265429" h="140335">
                <a:moveTo>
                  <a:pt x="36575" y="1524"/>
                </a:moveTo>
                <a:lnTo>
                  <a:pt x="30479" y="13716"/>
                </a:lnTo>
                <a:lnTo>
                  <a:pt x="37817" y="17572"/>
                </a:lnTo>
                <a:lnTo>
                  <a:pt x="39623" y="9144"/>
                </a:lnTo>
                <a:lnTo>
                  <a:pt x="36575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08535" y="3034271"/>
            <a:ext cx="24765" cy="66040"/>
          </a:xfrm>
          <a:custGeom>
            <a:avLst/>
            <a:gdLst/>
            <a:ahLst/>
            <a:cxnLst/>
            <a:rect l="l" t="t" r="r" b="b"/>
            <a:pathLst>
              <a:path w="24764" h="66039">
                <a:moveTo>
                  <a:pt x="12192" y="0"/>
                </a:moveTo>
                <a:lnTo>
                  <a:pt x="0" y="62484"/>
                </a:lnTo>
                <a:lnTo>
                  <a:pt x="12192" y="65531"/>
                </a:lnTo>
                <a:lnTo>
                  <a:pt x="24384" y="3048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14631" y="2971787"/>
            <a:ext cx="234950" cy="127000"/>
          </a:xfrm>
          <a:custGeom>
            <a:avLst/>
            <a:gdLst/>
            <a:ahLst/>
            <a:cxnLst/>
            <a:rect l="l" t="t" r="r" b="b"/>
            <a:pathLst>
              <a:path w="234950" h="127000">
                <a:moveTo>
                  <a:pt x="25908" y="0"/>
                </a:moveTo>
                <a:lnTo>
                  <a:pt x="12191" y="64007"/>
                </a:lnTo>
                <a:lnTo>
                  <a:pt x="0" y="126491"/>
                </a:lnTo>
                <a:lnTo>
                  <a:pt x="234696" y="109727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27235" y="2435339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5" h="40005">
                <a:moveTo>
                  <a:pt x="7619" y="0"/>
                </a:moveTo>
                <a:lnTo>
                  <a:pt x="0" y="36575"/>
                </a:lnTo>
                <a:lnTo>
                  <a:pt x="18287" y="39624"/>
                </a:lnTo>
                <a:lnTo>
                  <a:pt x="25907" y="3048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17679" y="3015983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5" h="40005">
                <a:moveTo>
                  <a:pt x="7620" y="0"/>
                </a:moveTo>
                <a:lnTo>
                  <a:pt x="0" y="36575"/>
                </a:lnTo>
                <a:lnTo>
                  <a:pt x="18287" y="39624"/>
                </a:lnTo>
                <a:lnTo>
                  <a:pt x="25908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45523" y="2438387"/>
            <a:ext cx="2780030" cy="614680"/>
          </a:xfrm>
          <a:custGeom>
            <a:avLst/>
            <a:gdLst/>
            <a:ahLst/>
            <a:cxnLst/>
            <a:rect l="l" t="t" r="r" b="b"/>
            <a:pathLst>
              <a:path w="2780029" h="614680">
                <a:moveTo>
                  <a:pt x="7619" y="0"/>
                </a:moveTo>
                <a:lnTo>
                  <a:pt x="0" y="36575"/>
                </a:lnTo>
                <a:lnTo>
                  <a:pt x="2772156" y="614172"/>
                </a:lnTo>
                <a:lnTo>
                  <a:pt x="2779776" y="577596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CS</a:t>
            </a:r>
            <a:r>
              <a:rPr dirty="0">
                <a:solidFill>
                  <a:srgbClr val="FF0000"/>
                </a:solidFill>
              </a:rPr>
              <a:t>X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en-US" spc="-5" dirty="0" smtClean="0">
                <a:solidFill>
                  <a:srgbClr val="FF0000"/>
                </a:solidFill>
              </a:rPr>
              <a:t>Limits </a:t>
            </a:r>
            <a:br>
              <a:rPr lang="en-US" spc="-5" dirty="0" smtClean="0">
                <a:solidFill>
                  <a:srgbClr val="FF0000"/>
                </a:solidFill>
              </a:rPr>
            </a:br>
            <a:r>
              <a:rPr spc="-25" dirty="0" smtClean="0">
                <a:solidFill>
                  <a:srgbClr val="FF0000"/>
                </a:solidFill>
              </a:rPr>
              <a:t>F</a:t>
            </a:r>
            <a:r>
              <a:rPr spc="-5" dirty="0" smtClean="0">
                <a:solidFill>
                  <a:srgbClr val="FF0000"/>
                </a:solidFill>
              </a:rPr>
              <a:t>o</a:t>
            </a:r>
            <a:r>
              <a:rPr spc="-20" dirty="0" smtClean="0">
                <a:solidFill>
                  <a:srgbClr val="FF0000"/>
                </a:solidFill>
              </a:rPr>
              <a:t>r</a:t>
            </a:r>
            <a:r>
              <a:rPr spc="-5" dirty="0" smtClean="0">
                <a:solidFill>
                  <a:srgbClr val="FF0000"/>
                </a:solidFill>
              </a:rPr>
              <a:t>wa</a:t>
            </a:r>
            <a:r>
              <a:rPr spc="-20" dirty="0" smtClean="0">
                <a:solidFill>
                  <a:srgbClr val="FF0000"/>
                </a:solidFill>
              </a:rPr>
              <a:t>r</a:t>
            </a:r>
            <a:r>
              <a:rPr dirty="0" smtClean="0">
                <a:solidFill>
                  <a:srgbClr val="FF0000"/>
                </a:solidFill>
              </a:rPr>
              <a:t>d </a:t>
            </a:r>
            <a:r>
              <a:rPr spc="-25" dirty="0">
                <a:solidFill>
                  <a:srgbClr val="FF0000"/>
                </a:solidFill>
              </a:rPr>
              <a:t>Refe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nces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3927998"/>
          </a:xfrm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84175" marR="5080">
              <a:lnSpc>
                <a:spcPts val="2700"/>
              </a:lnSpc>
            </a:pPr>
            <a:r>
              <a:rPr lang="en-US" spc="-15" dirty="0" smtClean="0"/>
              <a:t>Except for method references, </a:t>
            </a:r>
            <a:r>
              <a:rPr spc="-15" dirty="0" smtClean="0"/>
              <a:t>we</a:t>
            </a:r>
            <a:r>
              <a:rPr spc="-5" dirty="0" smtClean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do</a:t>
            </a:r>
            <a:r>
              <a:rPr dirty="0"/>
              <a:t> </a:t>
            </a:r>
            <a:r>
              <a:rPr spc="-15" dirty="0"/>
              <a:t>type</a:t>
            </a:r>
            <a:r>
              <a:rPr spc="-15" dirty="0" smtClean="0"/>
              <a:t>-checking</a:t>
            </a:r>
            <a:r>
              <a:rPr spc="15" dirty="0" smtClean="0"/>
              <a:t> </a:t>
            </a: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dirty="0">
                <a:latin typeface="Lucida Sans"/>
                <a:cs typeface="Lucida Sans"/>
              </a:rPr>
              <a:t>one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pass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pc="-20" dirty="0"/>
              <a:t>o</a:t>
            </a:r>
            <a:r>
              <a:rPr spc="-10" dirty="0"/>
              <a:t>v</a:t>
            </a:r>
            <a:r>
              <a:rPr spc="-15" dirty="0"/>
              <a:t>er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 AST.</a:t>
            </a:r>
            <a:r>
              <a:rPr dirty="0"/>
              <a:t> </a:t>
            </a:r>
            <a:r>
              <a:rPr spc="-20" dirty="0"/>
              <a:t>As</a:t>
            </a:r>
            <a:r>
              <a:rPr dirty="0"/>
              <a:t> </a:t>
            </a:r>
            <a:r>
              <a:rPr spc="-15" dirty="0"/>
              <a:t>declarations</a:t>
            </a:r>
            <a:r>
              <a:rPr spc="20" dirty="0"/>
              <a:t> </a:t>
            </a:r>
            <a:r>
              <a:rPr spc="-15" dirty="0"/>
              <a:t>are pro</a:t>
            </a:r>
            <a:r>
              <a:rPr spc="-25" dirty="0"/>
              <a:t>c</a:t>
            </a:r>
            <a:r>
              <a:rPr spc="-15" dirty="0"/>
              <a:t>essed,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spc="-20" dirty="0"/>
              <a:t>i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identifiers</a:t>
            </a:r>
            <a:r>
              <a:rPr dirty="0"/>
              <a:t> </a:t>
            </a:r>
            <a:r>
              <a:rPr spc="-15" dirty="0"/>
              <a:t>are added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current</a:t>
            </a:r>
            <a:r>
              <a:rPr dirty="0"/>
              <a:t> </a:t>
            </a:r>
            <a:r>
              <a:rPr spc="-15" dirty="0"/>
              <a:t>(innermost) symbol</a:t>
            </a:r>
            <a:r>
              <a:rPr spc="-5" dirty="0"/>
              <a:t> </a:t>
            </a:r>
            <a:r>
              <a:rPr spc="-15" dirty="0"/>
              <a:t>table.</a:t>
            </a:r>
            <a:r>
              <a:rPr dirty="0"/>
              <a:t> </a:t>
            </a:r>
            <a:r>
              <a:rPr spc="-20" dirty="0"/>
              <a:t>When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use</a:t>
            </a:r>
            <a:r>
              <a:rPr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an</a:t>
            </a:r>
            <a:r>
              <a:rPr spc="-10" dirty="0"/>
              <a:t> id</a:t>
            </a:r>
            <a:r>
              <a:rPr spc="-15" dirty="0"/>
              <a:t>e</a:t>
            </a:r>
            <a:r>
              <a:rPr spc="-10" dirty="0"/>
              <a:t>ntifier</a:t>
            </a:r>
            <a:r>
              <a:rPr spc="-5" dirty="0"/>
              <a:t> </a:t>
            </a:r>
            <a:r>
              <a:rPr spc="-15" dirty="0"/>
              <a:t>occurs,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15" dirty="0"/>
              <a:t> ordinary</a:t>
            </a:r>
            <a:r>
              <a:rPr spc="-215" dirty="0"/>
              <a:t> </a:t>
            </a:r>
            <a:r>
              <a:rPr spc="-15" dirty="0"/>
              <a:t>block-</a:t>
            </a:r>
            <a:r>
              <a:rPr spc="-160" dirty="0"/>
              <a:t> </a:t>
            </a:r>
            <a:r>
              <a:rPr spc="-15" dirty="0"/>
              <a:t>structured</a:t>
            </a:r>
            <a:r>
              <a:rPr spc="-235" dirty="0"/>
              <a:t> </a:t>
            </a:r>
            <a:r>
              <a:rPr spc="-15" dirty="0"/>
              <a:t>lookup,</a:t>
            </a:r>
            <a:r>
              <a:rPr spc="-10" dirty="0"/>
              <a:t> al</a:t>
            </a:r>
            <a:r>
              <a:rPr spc="-15" dirty="0"/>
              <a:t>ways</a:t>
            </a:r>
            <a:r>
              <a:rPr dirty="0"/>
              <a:t> </a:t>
            </a:r>
            <a:r>
              <a:rPr spc="-15" dirty="0"/>
              <a:t>using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innermost d</a:t>
            </a:r>
            <a:r>
              <a:rPr spc="-10" dirty="0"/>
              <a:t>e</a:t>
            </a:r>
            <a:r>
              <a:rPr spc="-25" dirty="0"/>
              <a:t>c</a:t>
            </a:r>
            <a:r>
              <a:rPr spc="-5" dirty="0"/>
              <a:t>l</a:t>
            </a:r>
            <a:r>
              <a:rPr spc="-15" dirty="0"/>
              <a:t>a</a:t>
            </a:r>
            <a:r>
              <a:rPr spc="-25" dirty="0"/>
              <a:t>r</a:t>
            </a:r>
            <a:r>
              <a:rPr spc="-15" dirty="0"/>
              <a:t>a</a:t>
            </a:r>
            <a:r>
              <a:rPr spc="-5" dirty="0"/>
              <a:t>t</a:t>
            </a:r>
            <a:r>
              <a:rPr spc="-20" dirty="0"/>
              <a:t>ion</a:t>
            </a:r>
            <a:r>
              <a:rPr dirty="0"/>
              <a:t> </a:t>
            </a:r>
            <a:r>
              <a:rPr spc="-5" dirty="0"/>
              <a:t>f</a:t>
            </a:r>
            <a:r>
              <a:rPr spc="-20" dirty="0"/>
              <a:t>o</a:t>
            </a:r>
            <a:r>
              <a:rPr spc="-15" dirty="0"/>
              <a:t>und.</a:t>
            </a:r>
            <a:r>
              <a:rPr dirty="0"/>
              <a:t> </a:t>
            </a:r>
            <a:r>
              <a:rPr spc="-15" dirty="0"/>
              <a:t>Hence</a:t>
            </a:r>
            <a:r>
              <a:rPr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6553725"/>
            <a:ext cx="5432425" cy="2193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initialize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9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nearest</a:t>
            </a:r>
            <a:r>
              <a:rPr sz="2600" spc="-2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571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second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initializes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(local)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65263" y="5671634"/>
          <a:ext cx="1896087" cy="867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3896"/>
                <a:gridCol w="365612"/>
                <a:gridCol w="365369"/>
                <a:gridCol w="491210"/>
              </a:tblGrid>
              <a:tr h="43383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i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j;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43383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j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2057400"/>
            <a:ext cx="6019800" cy="725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eps</a:t>
            </a:r>
            <a:r>
              <a:rPr lang="en-US" sz="2800" spc="-15" dirty="0" smtClean="0">
                <a:latin typeface="Lucida Sans"/>
                <a:cs typeface="Lucida Sans"/>
              </a:rPr>
              <a:t> (pass 2)</a:t>
            </a:r>
            <a:r>
              <a:rPr sz="2800" spc="-15" dirty="0" smtClean="0">
                <a:latin typeface="Lucida Sans"/>
                <a:cs typeface="Lucida Sans"/>
              </a:rPr>
              <a:t>:</a:t>
            </a:r>
            <a:endParaRPr lang="en-US" sz="2800" spc="-15" dirty="0" smtClean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endParaRPr lang="en-US" sz="2800" spc="-15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Create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new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scope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in</a:t>
            </a:r>
            <a:r>
              <a:rPr lang="en-US" sz="2800" spc="10" dirty="0">
                <a:latin typeface="Lucida Sans"/>
                <a:cs typeface="Lucida Sans"/>
              </a:rPr>
              <a:t> </a:t>
            </a:r>
            <a:r>
              <a:rPr lang="en-US" sz="2800" spc="-10" dirty="0">
                <a:latin typeface="Lucida Sans"/>
                <a:cs typeface="Lucida Sans"/>
              </a:rPr>
              <a:t>th</a:t>
            </a:r>
            <a:r>
              <a:rPr lang="en-US" sz="2800" spc="-15" dirty="0">
                <a:latin typeface="Lucida Sans"/>
                <a:cs typeface="Lucida Sans"/>
              </a:rPr>
              <a:t>e symbol</a:t>
            </a:r>
            <a:r>
              <a:rPr lang="en-US" sz="2800" spc="-1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table</a:t>
            </a:r>
            <a:r>
              <a:rPr lang="en-US" sz="2800" spc="-15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 smtClean="0">
                <a:latin typeface="Lucida Sans"/>
                <a:cs typeface="Lucida Sans"/>
              </a:rPr>
              <a:t>Set </a:t>
            </a:r>
            <a:r>
              <a:rPr lang="en-US" sz="2800" b="1" spc="-15" dirty="0" err="1" smtClean="0">
                <a:latin typeface="Courier"/>
                <a:cs typeface="Courier"/>
              </a:rPr>
              <a:t>currentMethod</a:t>
            </a:r>
            <a:r>
              <a:rPr lang="en-US" sz="2800" spc="-15" dirty="0" smtClean="0">
                <a:latin typeface="Lucida Sans"/>
                <a:cs typeface="Lucida Sans"/>
              </a:rPr>
              <a:t> = this </a:t>
            </a:r>
            <a:r>
              <a:rPr lang="en-US" sz="2800" b="1" spc="-15" dirty="0" err="1" smtClean="0">
                <a:latin typeface="Courier"/>
                <a:cs typeface="Courier"/>
              </a:rPr>
              <a:t>methodDeclNode</a:t>
            </a:r>
            <a:endParaRPr lang="en-US" sz="2800" b="1" spc="-15" dirty="0" smtClean="0">
              <a:latin typeface="Courier"/>
              <a:cs typeface="Courier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0" dirty="0" smtClean="0">
                <a:latin typeface="Lucida Sans"/>
                <a:cs typeface="Lucida Sans"/>
              </a:rPr>
              <a:t>Type </a:t>
            </a:r>
            <a:r>
              <a:rPr lang="en-US" sz="2800" spc="-10" dirty="0">
                <a:latin typeface="Lucida Sans"/>
                <a:cs typeface="Lucida Sans"/>
              </a:rPr>
              <a:t>check the </a:t>
            </a:r>
            <a:r>
              <a:rPr lang="en-US" sz="2800" spc="-10" dirty="0" err="1">
                <a:latin typeface="Lucida Sans"/>
                <a:cs typeface="Lucida Sans"/>
              </a:rPr>
              <a:t>args</a:t>
            </a:r>
            <a:r>
              <a:rPr lang="en-US" sz="2800" spc="-10" dirty="0">
                <a:latin typeface="Lucida Sans"/>
                <a:cs typeface="Lucida Sans"/>
              </a:rPr>
              <a:t> </a:t>
            </a:r>
            <a:r>
              <a:rPr lang="en-US" sz="2800" spc="-10" dirty="0" err="1">
                <a:latin typeface="Lucida Sans"/>
                <a:cs typeface="Lucida Sans"/>
              </a:rPr>
              <a:t>subtree</a:t>
            </a:r>
            <a:r>
              <a:rPr lang="en-US" sz="2800" spc="-10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B</a:t>
            </a:r>
            <a:r>
              <a:rPr lang="en-US" sz="2800" spc="-10" dirty="0">
                <a:latin typeface="Lucida Sans"/>
                <a:cs typeface="Lucida Sans"/>
              </a:rPr>
              <a:t>u</a:t>
            </a:r>
            <a:r>
              <a:rPr lang="en-US" sz="2800" spc="-15" dirty="0">
                <a:latin typeface="Lucida Sans"/>
                <a:cs typeface="Lucida Sans"/>
              </a:rPr>
              <a:t>ild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0" dirty="0">
                <a:latin typeface="Lucida Sans"/>
                <a:cs typeface="Lucida Sans"/>
              </a:rPr>
              <a:t>list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25" dirty="0">
                <a:latin typeface="Lucida Sans"/>
                <a:cs typeface="Lucida Sans"/>
              </a:rPr>
              <a:t>o</a:t>
            </a:r>
            <a:r>
              <a:rPr lang="en-US" sz="2800" spc="-10" dirty="0">
                <a:latin typeface="Lucida Sans"/>
                <a:cs typeface="Lucida Sans"/>
              </a:rPr>
              <a:t>f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5" dirty="0">
                <a:latin typeface="Lucida Sans"/>
                <a:cs typeface="Lucida Sans"/>
              </a:rPr>
              <a:t>s</a:t>
            </a:r>
            <a:r>
              <a:rPr lang="en-US" sz="2800" spc="-25" dirty="0">
                <a:latin typeface="Lucida Sans"/>
                <a:cs typeface="Lucida Sans"/>
              </a:rPr>
              <a:t>ymbo</a:t>
            </a:r>
            <a:r>
              <a:rPr lang="en-US" sz="2800" spc="-10" dirty="0">
                <a:latin typeface="Lucida Sans"/>
                <a:cs typeface="Lucida Sans"/>
              </a:rPr>
              <a:t>l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0" dirty="0">
                <a:latin typeface="Lucida Sans"/>
                <a:cs typeface="Lucida Sans"/>
              </a:rPr>
              <a:t>ta</a:t>
            </a:r>
            <a:r>
              <a:rPr lang="en-US" sz="2800" spc="-20" dirty="0">
                <a:latin typeface="Lucida Sans"/>
                <a:cs typeface="Lucida Sans"/>
              </a:rPr>
              <a:t>ble</a:t>
            </a:r>
            <a:r>
              <a:rPr lang="en-US" sz="2800" spc="-15" dirty="0">
                <a:latin typeface="Lucida Sans"/>
                <a:cs typeface="Lucida Sans"/>
              </a:rPr>
              <a:t> nodes</a:t>
            </a:r>
            <a:r>
              <a:rPr lang="en-US" sz="2800" spc="-204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corresponding</a:t>
            </a:r>
            <a:r>
              <a:rPr lang="en-US" sz="2800" spc="-18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to</a:t>
            </a:r>
            <a:r>
              <a:rPr lang="en-US" sz="2800" spc="-19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-204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args</a:t>
            </a:r>
            <a:r>
              <a:rPr lang="en-US" sz="2800" b="1" spc="-5" dirty="0">
                <a:latin typeface="Courier"/>
                <a:cs typeface="Courier"/>
              </a:rPr>
              <a:t> </a:t>
            </a:r>
            <a:r>
              <a:rPr lang="en-US" sz="2800" spc="-15" dirty="0" err="1">
                <a:latin typeface="Lucida Sans"/>
                <a:cs typeface="Lucida Sans"/>
              </a:rPr>
              <a:t>subtree</a:t>
            </a:r>
            <a:r>
              <a:rPr lang="en-US" sz="2800" spc="-15" dirty="0">
                <a:latin typeface="Lucida Sans"/>
                <a:cs typeface="Lucida Sans"/>
              </a:rPr>
              <a:t>;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store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i</a:t>
            </a:r>
            <a:r>
              <a:rPr lang="en-US" sz="2800" spc="-10" dirty="0">
                <a:latin typeface="Lucida Sans"/>
                <a:cs typeface="Lucida Sans"/>
              </a:rPr>
              <a:t>t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in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b="1" spc="-5" dirty="0">
                <a:latin typeface="Courier"/>
                <a:cs typeface="Courier"/>
              </a:rPr>
              <a:t>m</a:t>
            </a:r>
            <a:r>
              <a:rPr lang="en-US" sz="2800" spc="-10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20" dirty="0">
                <a:latin typeface="Lucida Sans"/>
                <a:cs typeface="Lucida Sans"/>
              </a:rPr>
              <a:t>Type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check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15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decl</a:t>
            </a:r>
            <a:r>
              <a:rPr lang="en-US" sz="2800" b="1" dirty="0" err="1">
                <a:latin typeface="Courier"/>
                <a:cs typeface="Courier"/>
              </a:rPr>
              <a:t>s</a:t>
            </a:r>
            <a:r>
              <a:rPr lang="en-US" sz="2800" b="1" spc="-640" dirty="0">
                <a:latin typeface="Courier"/>
                <a:cs typeface="Courier"/>
              </a:rPr>
              <a:t> </a:t>
            </a:r>
            <a:r>
              <a:rPr lang="en-US" sz="2800" spc="-5" dirty="0" err="1">
                <a:latin typeface="Lucida Sans"/>
                <a:cs typeface="Lucida Sans"/>
              </a:rPr>
              <a:t>s</a:t>
            </a:r>
            <a:r>
              <a:rPr lang="en-US" sz="2800" spc="-25" dirty="0" err="1">
                <a:latin typeface="Lucida Sans"/>
                <a:cs typeface="Lucida Sans"/>
              </a:rPr>
              <a:t>u</a:t>
            </a:r>
            <a:r>
              <a:rPr lang="en-US" sz="2800" spc="-10" dirty="0" err="1">
                <a:latin typeface="Lucida Sans"/>
                <a:cs typeface="Lucida Sans"/>
              </a:rPr>
              <a:t>bt</a:t>
            </a:r>
            <a:r>
              <a:rPr lang="en-US" sz="2800" spc="-20" dirty="0" err="1">
                <a:latin typeface="Lucida Sans"/>
                <a:cs typeface="Lucida Sans"/>
              </a:rPr>
              <a:t>ree</a:t>
            </a:r>
            <a:r>
              <a:rPr lang="en-US" sz="2800" spc="-10" dirty="0">
                <a:latin typeface="Lucida Sans"/>
                <a:cs typeface="Lucida Sans"/>
              </a:rPr>
              <a:t>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20" dirty="0">
                <a:latin typeface="Lucida Sans"/>
                <a:cs typeface="Lucida Sans"/>
              </a:rPr>
              <a:t>Type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check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15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stmt</a:t>
            </a:r>
            <a:r>
              <a:rPr lang="en-US" sz="2800" b="1" dirty="0" err="1">
                <a:latin typeface="Courier"/>
                <a:cs typeface="Courier"/>
              </a:rPr>
              <a:t>s</a:t>
            </a:r>
            <a:r>
              <a:rPr lang="en-US" sz="2800" b="1" spc="-640" dirty="0">
                <a:latin typeface="Courier"/>
                <a:cs typeface="Courier"/>
              </a:rPr>
              <a:t> </a:t>
            </a:r>
            <a:r>
              <a:rPr lang="en-US" sz="2800" spc="-5" dirty="0" err="1">
                <a:latin typeface="Lucida Sans"/>
                <a:cs typeface="Lucida Sans"/>
              </a:rPr>
              <a:t>s</a:t>
            </a:r>
            <a:r>
              <a:rPr lang="en-US" sz="2800" spc="-25" dirty="0" err="1">
                <a:latin typeface="Lucida Sans"/>
                <a:cs typeface="Lucida Sans"/>
              </a:rPr>
              <a:t>u</a:t>
            </a:r>
            <a:r>
              <a:rPr lang="en-US" sz="2800" spc="-10" dirty="0" err="1">
                <a:latin typeface="Lucida Sans"/>
                <a:cs typeface="Lucida Sans"/>
              </a:rPr>
              <a:t>bt</a:t>
            </a:r>
            <a:r>
              <a:rPr lang="en-US" sz="2800" spc="-20" dirty="0" err="1">
                <a:latin typeface="Lucida Sans"/>
                <a:cs typeface="Lucida Sans"/>
              </a:rPr>
              <a:t>ree</a:t>
            </a:r>
            <a:r>
              <a:rPr lang="en-US" sz="2800" spc="-10" dirty="0">
                <a:latin typeface="Lucida Sans"/>
                <a:cs typeface="Lucida Sans"/>
              </a:rPr>
              <a:t>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Clo</a:t>
            </a:r>
            <a:r>
              <a:rPr lang="en-US" sz="2800" spc="-10" dirty="0">
                <a:latin typeface="Lucida Sans"/>
                <a:cs typeface="Lucida Sans"/>
              </a:rPr>
              <a:t>s</a:t>
            </a:r>
            <a:r>
              <a:rPr lang="en-US" sz="2800" spc="-15" dirty="0">
                <a:latin typeface="Lucida Sans"/>
                <a:cs typeface="Lucida Sans"/>
              </a:rPr>
              <a:t>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</a:t>
            </a:r>
            <a:r>
              <a:rPr lang="en-US" sz="2800" spc="-10" dirty="0">
                <a:latin typeface="Lucida Sans"/>
                <a:cs typeface="Lucida Sans"/>
              </a:rPr>
              <a:t>u</a:t>
            </a:r>
            <a:r>
              <a:rPr lang="en-US" sz="2800" spc="-15" dirty="0">
                <a:latin typeface="Lucida Sans"/>
                <a:cs typeface="Lucida Sans"/>
              </a:rPr>
              <a:t>rre</a:t>
            </a:r>
            <a:r>
              <a:rPr lang="en-US" sz="2800" spc="-10" dirty="0">
                <a:latin typeface="Lucida Sans"/>
                <a:cs typeface="Lucida Sans"/>
              </a:rPr>
              <a:t>nt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5" dirty="0">
                <a:latin typeface="Lucida Sans"/>
                <a:cs typeface="Lucida Sans"/>
              </a:rPr>
              <a:t>s</a:t>
            </a:r>
            <a:r>
              <a:rPr lang="en-US" sz="2800" spc="-15" dirty="0">
                <a:latin typeface="Lucida Sans"/>
                <a:cs typeface="Lucida Sans"/>
              </a:rPr>
              <a:t>cope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 top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of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symbol</a:t>
            </a:r>
            <a:r>
              <a:rPr lang="en-US" sz="2800" spc="-15" dirty="0">
                <a:latin typeface="Lucida Sans"/>
                <a:cs typeface="Lucida Sans"/>
              </a:rPr>
              <a:t> table.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endParaRPr lang="en-US" sz="2800" spc="-10" dirty="0" smtClean="0">
              <a:latin typeface="Lucida Sans"/>
              <a:cs typeface="Lucida Sans"/>
            </a:endParaRPr>
          </a:p>
          <a:p>
            <a:pPr marL="698500">
              <a:lnSpc>
                <a:spcPts val="2960"/>
              </a:lnSpc>
            </a:pPr>
            <a:endParaRPr sz="2600" dirty="0">
              <a:latin typeface="Lucida Sans"/>
              <a:cs typeface="Lucida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360</a:t>
            </a:r>
          </a:p>
        </p:txBody>
      </p:sp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7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tho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Ca</a:t>
            </a:r>
            <a:r>
              <a:rPr spc="-15" dirty="0">
                <a:solidFill>
                  <a:srgbClr val="FF0000"/>
                </a:solidFill>
              </a:rPr>
              <a:t>ll</a:t>
            </a:r>
            <a:r>
              <a:rPr dirty="0">
                <a:solidFill>
                  <a:srgbClr val="FF0000"/>
                </a:solidFill>
              </a:rPr>
              <a:t>s </a:t>
            </a:r>
            <a:r>
              <a:rPr spc="-5" dirty="0">
                <a:solidFill>
                  <a:srgbClr val="FF0000"/>
                </a:solidFill>
              </a:rPr>
              <a:t>(n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oad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ng</a:t>
            </a:r>
            <a:r>
              <a:rPr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5677426"/>
            <a:ext cx="5822950" cy="302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0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consi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cedures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stateme</a:t>
            </a:r>
            <a:r>
              <a:rPr sz="2600" spc="-10" dirty="0">
                <a:latin typeface="Lucida Sans"/>
                <a:cs typeface="Lucida Sans"/>
              </a:rPr>
              <a:t>nt.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9415">
              <a:lnSpc>
                <a:spcPct val="89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1. </a:t>
            </a: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declared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type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-15" dirty="0">
                <a:latin typeface="Lucida Sans"/>
                <a:cs typeface="Lucida Sans"/>
              </a:rPr>
              <a:t> should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spc="-15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0718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8741" y="20711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8140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0528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3766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14179" y="2064885"/>
            <a:ext cx="9340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callNode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6232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6225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43639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6042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9280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4579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34259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89" y="197358"/>
                </a:moveTo>
                <a:lnTo>
                  <a:pt x="13716" y="208787"/>
                </a:lnTo>
                <a:lnTo>
                  <a:pt x="10668" y="211836"/>
                </a:lnTo>
                <a:lnTo>
                  <a:pt x="22860" y="217931"/>
                </a:lnTo>
                <a:lnTo>
                  <a:pt x="34289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89" y="197358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6" y="208787"/>
                </a:lnTo>
                <a:lnTo>
                  <a:pt x="34289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34305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5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34350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4871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4625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5008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29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34518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34320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33207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32765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33390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32842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6349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33223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6441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68032" y="3616316"/>
            <a:ext cx="4977130" cy="671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arg</a:t>
            </a:r>
            <a:r>
              <a:rPr sz="1900" b="1" spc="5" dirty="0">
                <a:latin typeface="Times New Roman"/>
                <a:cs typeface="Times New Roman"/>
              </a:rPr>
              <a:t>s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5" y="965218"/>
            <a:ext cx="5695315" cy="8037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indent="-421640">
              <a:lnSpc>
                <a:spcPct val="100000"/>
              </a:lnSpc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arg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ree.</a:t>
            </a:r>
            <a:endParaRPr sz="2600" dirty="0">
              <a:latin typeface="Lucida Sans"/>
              <a:cs typeface="Lucida Sans"/>
            </a:endParaRPr>
          </a:p>
          <a:p>
            <a:pPr marL="434340" marR="7620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nodes</a:t>
            </a:r>
            <a:r>
              <a:rPr sz="2600" spc="-10" dirty="0">
                <a:latin typeface="Lucida Sans"/>
                <a:cs typeface="Lucida Sans"/>
              </a:rPr>
              <a:t> 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ree.</a:t>
            </a:r>
            <a:endParaRPr sz="2600" dirty="0">
              <a:latin typeface="Lucida Sans"/>
              <a:cs typeface="Lucida Sans"/>
            </a:endParaRPr>
          </a:p>
          <a:p>
            <a:pPr marL="434340" marR="160655" indent="-421640">
              <a:lnSpc>
                <a:spcPct val="89700"/>
              </a:lnSpc>
              <a:spcBef>
                <a:spcPts val="855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-20" dirty="0">
                <a:latin typeface="Lucida Sans"/>
                <a:cs typeface="Lucida Sans"/>
              </a:rPr>
              <a:t> symbo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(stored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thod’s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entry).</a:t>
            </a:r>
            <a:endParaRPr sz="2600" dirty="0">
              <a:latin typeface="Lucida Sans"/>
              <a:cs typeface="Lucida Sans"/>
            </a:endParaRPr>
          </a:p>
          <a:p>
            <a:pPr marL="434340" marR="283845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 the argu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15" dirty="0">
                <a:latin typeface="Lucida Sans"/>
                <a:cs typeface="Lucida Sans"/>
              </a:rPr>
              <a:t>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</a:t>
            </a:r>
            <a:r>
              <a:rPr sz="2600" spc="-10" dirty="0">
                <a:latin typeface="Lucida Sans"/>
                <a:cs typeface="Lucida Sans"/>
              </a:rPr>
              <a:t> list</a:t>
            </a:r>
            <a:r>
              <a:rPr sz="2600" spc="-15" dirty="0">
                <a:latin typeface="Lucida Sans"/>
                <a:cs typeface="Lucida Sans"/>
              </a:rPr>
              <a:t> 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length.</a:t>
            </a:r>
            <a:endParaRPr sz="2600" dirty="0">
              <a:latin typeface="Lucida Sans"/>
              <a:cs typeface="Lucida Sans"/>
            </a:endParaRPr>
          </a:p>
          <a:p>
            <a:pPr marL="434340" marR="409575" indent="-421640">
              <a:lnSpc>
                <a:spcPts val="2800"/>
              </a:lnSpc>
              <a:spcBef>
                <a:spcPts val="905"/>
              </a:spcBef>
              <a:buFont typeface="Lucida Sans"/>
              <a:buAutoNum type="arabicPeriod" startAt="2"/>
              <a:tabLst>
                <a:tab pos="430530" algn="l"/>
              </a:tabLst>
            </a:pP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5" dirty="0">
                <a:latin typeface="Lucida Sans"/>
                <a:cs typeface="Lucida Sans"/>
              </a:rPr>
              <a:t>pare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argu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 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symbol:</a:t>
            </a:r>
            <a:endParaRPr sz="2600" dirty="0">
              <a:latin typeface="Lucida Sans"/>
              <a:cs typeface="Lucida Sans"/>
            </a:endParaRPr>
          </a:p>
          <a:p>
            <a:pPr marL="434340" lvl="1">
              <a:lnSpc>
                <a:spcPts val="2605"/>
              </a:lnSpc>
              <a:buSzPct val="104000"/>
              <a:buFont typeface="Lucida Sans"/>
              <a:buAutoNum type="alphaLcParenBoth"/>
              <a:tabLst>
                <a:tab pos="936625" algn="l"/>
              </a:tabLst>
            </a:pPr>
            <a:r>
              <a:rPr lang="en-US" sz="2500" spc="-15" dirty="0" smtClean="0">
                <a:latin typeface="Lucida Sans"/>
                <a:cs typeface="Lucida Sans"/>
              </a:rPr>
              <a:t> </a:t>
            </a:r>
            <a:r>
              <a:rPr sz="2500" spc="-15" dirty="0" smtClean="0">
                <a:latin typeface="Lucida Sans"/>
                <a:cs typeface="Lucida Sans"/>
              </a:rPr>
              <a:t>Both</a:t>
            </a:r>
            <a:r>
              <a:rPr sz="2500" dirty="0" smtClean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must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have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the</a:t>
            </a:r>
            <a:r>
              <a:rPr sz="2500" dirty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same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type.</a:t>
            </a:r>
            <a:endParaRPr sz="2500" dirty="0">
              <a:latin typeface="Lucida Sans"/>
              <a:cs typeface="Lucida Sans"/>
            </a:endParaRPr>
          </a:p>
          <a:p>
            <a:pPr marL="434340" marR="74930" lvl="1">
              <a:lnSpc>
                <a:spcPct val="90400"/>
              </a:lnSpc>
              <a:spcBef>
                <a:spcPts val="135"/>
              </a:spcBef>
              <a:buFont typeface="Lucida Sans"/>
              <a:buAutoNum type="alphaLcParenBoth"/>
              <a:tabLst>
                <a:tab pos="960755" algn="l"/>
              </a:tabLst>
            </a:pPr>
            <a:r>
              <a:rPr lang="en-US" sz="2600" spc="-2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7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gu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</a:t>
            </a:r>
            <a:r>
              <a:rPr sz="2400" b="1" spc="-5" dirty="0">
                <a:latin typeface="Courier"/>
                <a:cs typeface="Courier"/>
              </a:rPr>
              <a:t>ScalarParm </a:t>
            </a:r>
            <a:r>
              <a:rPr sz="2500" spc="-20" dirty="0">
                <a:latin typeface="Lucida Sans"/>
                <a:cs typeface="Lucida Sans"/>
              </a:rPr>
              <a:t>parameter</a:t>
            </a:r>
            <a:r>
              <a:rPr sz="2500" spc="-10" dirty="0">
                <a:latin typeface="Lucida Sans"/>
                <a:cs typeface="Lucida Sans"/>
              </a:rPr>
              <a:t>.</a:t>
            </a:r>
            <a:r>
              <a:rPr sz="2500" spc="-155" dirty="0">
                <a:latin typeface="Lucida Sans"/>
                <a:cs typeface="Lucida Sans"/>
              </a:rPr>
              <a:t> </a:t>
            </a:r>
            <a:r>
              <a:rPr sz="2500" spc="-25" dirty="0">
                <a:latin typeface="Lucida Sans"/>
                <a:cs typeface="Lucida Sans"/>
              </a:rPr>
              <a:t>A</a:t>
            </a:r>
            <a:r>
              <a:rPr sz="2500" spc="-20" dirty="0">
                <a:latin typeface="Lucida Sans"/>
                <a:cs typeface="Lucida Sans"/>
              </a:rPr>
              <a:t>n</a:t>
            </a:r>
            <a:r>
              <a:rPr sz="2500" spc="-13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</a:t>
            </a:r>
            <a:r>
              <a:rPr sz="2400" b="1" dirty="0">
                <a:latin typeface="Courier"/>
                <a:cs typeface="Courier"/>
              </a:rPr>
              <a:t>y</a:t>
            </a:r>
            <a:r>
              <a:rPr sz="2400" b="1" spc="-80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ArrayParm </a:t>
            </a:r>
            <a:r>
              <a:rPr sz="2500" spc="-20" dirty="0">
                <a:latin typeface="Lucida Sans"/>
                <a:cs typeface="Lucida Sans"/>
              </a:rPr>
              <a:t>kind</a:t>
            </a:r>
            <a:r>
              <a:rPr sz="2500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in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an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argument</a:t>
            </a:r>
            <a:r>
              <a:rPr sz="2500" spc="5" dirty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node</a:t>
            </a:r>
            <a:r>
              <a:rPr sz="2500" spc="-15" dirty="0">
                <a:latin typeface="Lucida Sans"/>
                <a:cs typeface="Lucida Sans"/>
              </a:rPr>
              <a:t> matches</a:t>
            </a:r>
            <a:r>
              <a:rPr sz="2500" spc="-10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an</a:t>
            </a:r>
            <a:r>
              <a:rPr sz="2500" spc="3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ArrayParm </a:t>
            </a:r>
            <a:r>
              <a:rPr sz="2600" spc="-15" dirty="0">
                <a:latin typeface="Lucida Sans"/>
                <a:cs typeface="Lucida Sans"/>
              </a:rPr>
              <a:t>parameter.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5"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wa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ce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en-US" spc="-5" dirty="0" smtClean="0">
                <a:solidFill>
                  <a:srgbClr val="FF0000"/>
                </a:solidFill>
              </a:rPr>
              <a:t>to Methods </a:t>
            </a:r>
            <a:r>
              <a:rPr spc="-5" dirty="0" smtClean="0">
                <a:solidFill>
                  <a:srgbClr val="FF0000"/>
                </a:solidFill>
              </a:rPr>
              <a:t>R</a:t>
            </a:r>
            <a:r>
              <a:rPr spc="-20" dirty="0" smtClean="0">
                <a:solidFill>
                  <a:srgbClr val="FF0000"/>
                </a:solidFill>
              </a:rPr>
              <a:t>e</a:t>
            </a:r>
            <a:r>
              <a:rPr spc="-5" dirty="0" smtClean="0">
                <a:solidFill>
                  <a:srgbClr val="FF0000"/>
                </a:solidFill>
              </a:rPr>
              <a:t>qu</a:t>
            </a:r>
            <a:r>
              <a:rPr spc="-10" dirty="0" smtClean="0">
                <a:solidFill>
                  <a:srgbClr val="FF0000"/>
                </a:solidFill>
              </a:rPr>
              <a:t>i</a:t>
            </a:r>
            <a:r>
              <a:rPr spc="-85" dirty="0" smtClean="0">
                <a:solidFill>
                  <a:srgbClr val="FF0000"/>
                </a:solidFill>
              </a:rPr>
              <a:t>r</a:t>
            </a:r>
            <a:r>
              <a:rPr spc="-20" dirty="0" smtClean="0">
                <a:solidFill>
                  <a:srgbClr val="FF0000"/>
                </a:solidFill>
              </a:rPr>
              <a:t>e</a:t>
            </a:r>
            <a:r>
              <a:rPr spc="-10" dirty="0" smtClean="0">
                <a:solidFill>
                  <a:srgbClr val="FF0000"/>
                </a:solidFill>
              </a:rPr>
              <a:t> </a:t>
            </a: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w</a:t>
            </a:r>
            <a:r>
              <a:rPr dirty="0">
                <a:solidFill>
                  <a:srgbClr val="FF0000"/>
                </a:solidFill>
              </a:rPr>
              <a:t>o Passes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391785" cy="7428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lang="en-US" sz="2600" spc="-10" dirty="0" smtClean="0">
                <a:latin typeface="Lucida Sans"/>
                <a:cs typeface="Lucida Sans"/>
              </a:rPr>
              <a:t>Since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ard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lang="en-US" sz="2600" spc="5" dirty="0" smtClean="0">
                <a:latin typeface="Lucida Sans"/>
                <a:cs typeface="Lucida Sans"/>
              </a:rPr>
              <a:t>to methods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process</a:t>
            </a:r>
            <a:r>
              <a:rPr lang="en-US" sz="2600" spc="-15" dirty="0" smtClean="0">
                <a:latin typeface="Lucida Sans"/>
                <a:cs typeface="Lucida Sans"/>
              </a:rPr>
              <a:t> method</a:t>
            </a:r>
            <a:r>
              <a:rPr sz="2600" spc="15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i="1" spc="-15" dirty="0">
                <a:latin typeface="Lucida Sans"/>
                <a:cs typeface="Lucida Sans"/>
              </a:rPr>
              <a:t>two</a:t>
            </a:r>
            <a:r>
              <a:rPr sz="2600" i="1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passes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wal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latin typeface="Lucida Sans"/>
                <a:cs typeface="Lucida Sans"/>
              </a:rPr>
              <a:t>methodDecls </a:t>
            </a:r>
            <a:r>
              <a:rPr sz="2600" spc="-20" dirty="0" smtClean="0">
                <a:latin typeface="Lucida Sans"/>
                <a:cs typeface="Lucida Sans"/>
              </a:rPr>
              <a:t>AST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establish 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ies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lang="en-US" sz="2600" spc="-15" dirty="0" smtClean="0">
                <a:latin typeface="Lucida Sans"/>
                <a:cs typeface="Lucida Sans"/>
              </a:rPr>
              <a:t>method </a:t>
            </a:r>
            <a:r>
              <a:rPr sz="2600" spc="-15" dirty="0" smtClean="0">
                <a:latin typeface="Lucida Sans"/>
                <a:cs typeface="Lucida Sans"/>
              </a:rPr>
              <a:t>de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5" dirty="0" smtClean="0">
                <a:latin typeface="Lucida Sans"/>
                <a:cs typeface="Lucida Sans"/>
              </a:rPr>
              <a:t>l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-25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-5" dirty="0" smtClean="0">
                <a:latin typeface="Lucida Sans"/>
                <a:cs typeface="Lucida Sans"/>
              </a:rPr>
              <a:t>t</a:t>
            </a:r>
            <a:r>
              <a:rPr sz="2600" spc="-20" dirty="0" smtClean="0">
                <a:latin typeface="Lucida Sans"/>
                <a:cs typeface="Lucida Sans"/>
              </a:rPr>
              <a:t>io</a:t>
            </a:r>
            <a:r>
              <a:rPr sz="2600" spc="-10" dirty="0" smtClean="0">
                <a:latin typeface="Lucida Sans"/>
                <a:cs typeface="Lucida Sans"/>
              </a:rPr>
              <a:t>ns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lang="en-US" sz="2600" spc="-10" dirty="0" smtClean="0">
                <a:latin typeface="Lucida Sans"/>
                <a:cs typeface="Lucida Sans"/>
              </a:rPr>
              <a:t>calls </a:t>
            </a:r>
            <a:r>
              <a:rPr sz="2600" spc="-15" dirty="0" smtClean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s)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</a:t>
            </a:r>
            <a:r>
              <a:rPr sz="2600" spc="-15" dirty="0">
                <a:latin typeface="Lucida Sans"/>
                <a:cs typeface="Lucida Sans"/>
              </a:rPr>
              <a:t>dled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6192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pass</a:t>
            </a:r>
            <a:r>
              <a:rPr sz="2600" spc="-15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lang="en-US" sz="2600" spc="-10" dirty="0" smtClean="0">
                <a:latin typeface="Lucida Sans"/>
                <a:cs typeface="Lucida Sans"/>
              </a:rPr>
              <a:t>calls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first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603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Forw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trickier,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ef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et fully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proces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20891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forward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fields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3065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488" y="988889"/>
            <a:ext cx="939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class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83598" y="988889"/>
            <a:ext cx="939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Du</a:t>
            </a:r>
            <a:r>
              <a:rPr sz="2400" b="1" dirty="0">
                <a:latin typeface="Courier"/>
                <a:cs typeface="Courier"/>
              </a:rPr>
              <a:t>h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1975102"/>
            <a:ext cx="5423535" cy="3781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}</a:t>
            </a:r>
            <a:endParaRPr sz="2800" dirty="0">
              <a:latin typeface="Courier"/>
              <a:cs typeface="Courier"/>
            </a:endParaRPr>
          </a:p>
          <a:p>
            <a:pPr marL="12700" marR="8255">
              <a:lnSpc>
                <a:spcPts val="2700"/>
              </a:lnSpc>
              <a:spcBef>
                <a:spcPts val="950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</a:t>
            </a:r>
            <a:r>
              <a:rPr sz="2600" spc="-15" dirty="0">
                <a:latin typeface="Lucida Sans"/>
                <a:cs typeface="Lucida Sans"/>
              </a:rPr>
              <a:t>ler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recognize 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</a:t>
            </a:r>
            <a:r>
              <a:rPr sz="2600" spc="-15" dirty="0">
                <a:latin typeface="Lucida Sans"/>
                <a:cs typeface="Lucida Sans"/>
              </a:rPr>
              <a:t>lization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nco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orbi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 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lized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fiel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</a:t>
            </a:r>
            <a:r>
              <a:rPr sz="2600" spc="-20" dirty="0">
                <a:latin typeface="Lucida Sans"/>
                <a:cs typeface="Lucida Sans"/>
              </a:rPr>
              <a:t>ble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Forw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a</a:t>
            </a:r>
            <a:r>
              <a:rPr sz="2600" spc="-20" dirty="0" smtClean="0">
                <a:latin typeface="Lucida Sans"/>
                <a:cs typeface="Lucida Sans"/>
              </a:rPr>
              <a:t>l</a:t>
            </a:r>
            <a:r>
              <a:rPr sz="2600" spc="-15" dirty="0" smtClean="0">
                <a:latin typeface="Lucida Sans"/>
                <a:cs typeface="Lucida Sans"/>
              </a:rPr>
              <a:t>low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mut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recursive.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while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48130" y="1331789"/>
          <a:ext cx="1896394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506"/>
                <a:gridCol w="365155"/>
                <a:gridCol w="365065"/>
                <a:gridCol w="491668"/>
              </a:tblGrid>
              <a:tr h="31826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i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j;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235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j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In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omp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0" dirty="0">
                <a:solidFill>
                  <a:srgbClr val="FF0000"/>
                </a:solidFill>
              </a:rPr>
              <a:t>ecl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6400800" cy="3445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120650">
              <a:lnSpc>
                <a:spcPts val="2700"/>
              </a:lnSpc>
            </a:pPr>
            <a:r>
              <a:rPr spc="-15" dirty="0"/>
              <a:t>Some</a:t>
            </a:r>
            <a:r>
              <a:rPr spc="-10" dirty="0"/>
              <a:t> </a:t>
            </a:r>
            <a:r>
              <a:rPr spc="-15" dirty="0"/>
              <a:t>lan</a:t>
            </a:r>
            <a:r>
              <a:rPr spc="-5" dirty="0"/>
              <a:t>g</a:t>
            </a:r>
            <a:r>
              <a:rPr spc="-15" dirty="0"/>
              <a:t>uages,</a:t>
            </a:r>
            <a:r>
              <a:rPr spc="-10"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400" dirty="0"/>
              <a:t> 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allow </a:t>
            </a:r>
            <a:r>
              <a:rPr i="1" spc="-15" dirty="0"/>
              <a:t>incomplete</a:t>
            </a:r>
            <a:r>
              <a:rPr spc="-5" dirty="0"/>
              <a:t> </a:t>
            </a:r>
            <a:r>
              <a:rPr spc="-15" dirty="0"/>
              <a:t>declarations.</a:t>
            </a:r>
          </a:p>
          <a:p>
            <a:pPr marL="38417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First,</a:t>
            </a:r>
            <a:r>
              <a:rPr spc="-145" dirty="0"/>
              <a:t> </a:t>
            </a:r>
            <a:r>
              <a:rPr spc="-10" dirty="0"/>
              <a:t>p</a:t>
            </a:r>
            <a:r>
              <a:rPr spc="-20" dirty="0"/>
              <a:t>a</a:t>
            </a:r>
            <a:r>
              <a:rPr spc="-15" dirty="0"/>
              <a:t>rt</a:t>
            </a:r>
            <a:r>
              <a:rPr spc="-150" dirty="0"/>
              <a:t> </a:t>
            </a:r>
            <a:r>
              <a:rPr spc="-15" dirty="0"/>
              <a:t>of</a:t>
            </a:r>
            <a:r>
              <a:rPr spc="-145" dirty="0"/>
              <a:t> </a:t>
            </a:r>
            <a:r>
              <a:rPr spc="-15" dirty="0"/>
              <a:t>a</a:t>
            </a:r>
            <a:r>
              <a:rPr spc="-150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5" dirty="0"/>
              <a:t>claration</a:t>
            </a:r>
            <a:r>
              <a:rPr spc="-140" dirty="0"/>
              <a:t> </a:t>
            </a:r>
            <a:r>
              <a:rPr spc="-10" dirty="0"/>
              <a:t>(u</a:t>
            </a:r>
            <a:r>
              <a:rPr spc="-15" dirty="0"/>
              <a:t>s</a:t>
            </a:r>
            <a:r>
              <a:rPr spc="-10" dirty="0"/>
              <a:t>u</a:t>
            </a:r>
            <a:r>
              <a:rPr spc="-15" dirty="0"/>
              <a:t>ally the</a:t>
            </a:r>
            <a:r>
              <a:rPr dirty="0"/>
              <a:t> </a:t>
            </a:r>
            <a:r>
              <a:rPr spc="-15" dirty="0"/>
              <a:t>header</a:t>
            </a:r>
            <a:r>
              <a:rPr spc="-1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dirty="0"/>
              <a:t> </a:t>
            </a:r>
            <a:r>
              <a:rPr spc="-15" dirty="0"/>
              <a:t>or</a:t>
            </a:r>
            <a:r>
              <a:rPr spc="-10" dirty="0"/>
              <a:t> </a:t>
            </a:r>
            <a:r>
              <a:rPr spc="-15" dirty="0"/>
              <a:t>method</a:t>
            </a:r>
            <a:r>
              <a:rPr spc="-10" dirty="0"/>
              <a:t>)</a:t>
            </a:r>
            <a:r>
              <a:rPr spc="-15" dirty="0"/>
              <a:t> is</a:t>
            </a:r>
            <a:r>
              <a:rPr dirty="0"/>
              <a:t> </a:t>
            </a:r>
            <a:r>
              <a:rPr spc="-15" dirty="0"/>
              <a:t>presented.</a:t>
            </a:r>
          </a:p>
          <a:p>
            <a:pPr marL="384175" marR="1628139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Later,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 smtClean="0"/>
              <a:t>declaration</a:t>
            </a:r>
            <a:r>
              <a:rPr lang="en-US" spc="15" dirty="0"/>
              <a:t> </a:t>
            </a:r>
            <a:r>
              <a:rPr lang="en-US" spc="15" dirty="0" smtClean="0"/>
              <a:t>is </a:t>
            </a:r>
            <a:r>
              <a:rPr spc="-15" dirty="0" smtClean="0"/>
              <a:t>completed.</a:t>
            </a:r>
            <a:r>
              <a:rPr lang="en-US" spc="-15" dirty="0" smtClean="0"/>
              <a:t> In C++</a:t>
            </a:r>
            <a:r>
              <a:rPr spc="-10" dirty="0" smtClean="0"/>
              <a:t>:</a:t>
            </a:r>
            <a:endParaRPr spc="-10" dirty="0"/>
          </a:p>
          <a:p>
            <a:pPr marL="977900" marR="3528695" indent="-365760">
              <a:lnSpc>
                <a:spcPct val="111200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clas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 smtClean="0">
                <a:latin typeface="Courier"/>
                <a:cs typeface="Courier"/>
              </a:rPr>
              <a:t>C</a:t>
            </a:r>
            <a:r>
              <a:rPr lang="en-US" b="1" spc="-5" dirty="0">
                <a:latin typeface="Courier"/>
                <a:cs typeface="Courier"/>
              </a:rPr>
              <a:t> </a:t>
            </a:r>
            <a:r>
              <a:rPr lang="en-US" b="1" spc="-5" dirty="0" smtClean="0">
                <a:latin typeface="Courier"/>
                <a:cs typeface="Courier"/>
              </a:rPr>
              <a:t>{ int I; 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5637090"/>
            <a:ext cx="2614295" cy="1529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7825" marR="765175" indent="-182880">
              <a:lnSpc>
                <a:spcPct val="111300"/>
              </a:lnSpc>
            </a:pPr>
            <a:r>
              <a:rPr sz="2400" b="1" spc="-5" dirty="0">
                <a:latin typeface="Courier"/>
                <a:cs typeface="Courier"/>
              </a:rPr>
              <a:t>public</a:t>
            </a:r>
            <a:r>
              <a:rPr sz="2400" b="1" dirty="0">
                <a:latin typeface="Courier"/>
                <a:cs typeface="Courier"/>
              </a:rPr>
              <a:t>: 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f();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b="1" spc="-5" dirty="0">
                <a:latin typeface="Courier"/>
                <a:cs typeface="Courier"/>
              </a:rPr>
              <a:t>};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000" b="1" spc="-15" dirty="0">
                <a:latin typeface="Courier"/>
                <a:cs typeface="Courier"/>
              </a:rPr>
              <a:t>int C</a:t>
            </a:r>
            <a:r>
              <a:rPr sz="2000" b="1" spc="-25" dirty="0">
                <a:latin typeface="Courier"/>
                <a:cs typeface="Courier"/>
              </a:rPr>
              <a:t>:</a:t>
            </a:r>
            <a:r>
              <a:rPr sz="2000" b="1" spc="-15" dirty="0">
                <a:latin typeface="Courier"/>
                <a:cs typeface="Courier"/>
              </a:rPr>
              <a:t>:f(){return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8933" y="6931223"/>
            <a:ext cx="7764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i+1;}</a:t>
            </a:r>
            <a:endParaRPr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8455" cy="683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1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mplet</a:t>
            </a:r>
            <a:r>
              <a:rPr sz="2600" spc="-15" dirty="0">
                <a:latin typeface="Lucida Sans"/>
                <a:cs typeface="Lucida Sans"/>
              </a:rPr>
              <a:t>e declarations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lve potential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forwar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reference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problem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declare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10" dirty="0">
                <a:latin typeface="Lucida Sans"/>
                <a:cs typeface="Lucida Sans"/>
              </a:rPr>
              <a:t> 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bodies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 later.</a:t>
            </a:r>
            <a:endParaRPr sz="2600" dirty="0">
              <a:latin typeface="Lucida Sans"/>
              <a:cs typeface="Lucida Sans"/>
            </a:endParaRPr>
          </a:p>
          <a:p>
            <a:pPr marL="12700" marR="14605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separate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too.</a:t>
            </a:r>
            <a:endParaRPr sz="2600" dirty="0">
              <a:latin typeface="Lucida Sans"/>
              <a:cs typeface="Lucida Sans"/>
            </a:endParaRPr>
          </a:p>
          <a:p>
            <a:pPr marL="12700" marR="304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spc="-20" dirty="0">
                <a:latin typeface="Lucida Sans"/>
                <a:cs typeface="Lucida Sans"/>
              </a:rPr>
              <a:t>C and 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#include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header</a:t>
            </a:r>
            <a:r>
              <a:rPr sz="2600" spc="-15" dirty="0">
                <a:latin typeface="Lucida Sans"/>
                <a:cs typeface="Lucida Sans"/>
              </a:rPr>
              <a:t>s (but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bodies)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exter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library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utin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5" dirty="0">
                <a:latin typeface="Lucida Sans"/>
                <a:cs typeface="Lucida Sans"/>
              </a:rPr>
              <a:t> y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  <a:tabLst>
                <a:tab pos="869315" algn="l"/>
              </a:tabLst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field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10" dirty="0">
                <a:latin typeface="Lucida Sans"/>
                <a:cs typeface="Lucida Sans"/>
              </a:rPr>
              <a:t> 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bodies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clared later.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plementation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69213</TotalTime>
  <Words>3680</Words>
  <Application>Microsoft Macintosh PowerPoint</Application>
  <PresentationFormat>Custom</PresentationFormat>
  <Paragraphs>536</Paragraphs>
  <Slides>52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CS 536</vt:lpstr>
      <vt:lpstr>PowerPoint Presentation</vt:lpstr>
      <vt:lpstr>Symbol Tables in CSX</vt:lpstr>
      <vt:lpstr>PowerPoint Presentation</vt:lpstr>
      <vt:lpstr>CSX Limits  Forward References</vt:lpstr>
      <vt:lpstr>Forward References to Methods Require Two Passes</vt:lpstr>
      <vt:lpstr>PowerPoint Presentation</vt:lpstr>
      <vt:lpstr>Incomplete Declarations</vt:lpstr>
      <vt:lpstr>PowerPoint Presentation</vt:lpstr>
      <vt:lpstr>Classes, Structs and Records</vt:lpstr>
      <vt:lpstr>PowerPoint Presentation</vt:lpstr>
      <vt:lpstr>Internal and External Field Access</vt:lpstr>
      <vt:lpstr>PowerPoint Presentation</vt:lpstr>
      <vt:lpstr>PowerPoint Presentation</vt:lpstr>
      <vt:lpstr>Public and Private Access</vt:lpstr>
      <vt:lpstr>PowerPoint Presentation</vt:lpstr>
      <vt:lpstr>Packages and Imports</vt:lpstr>
      <vt:lpstr>PowerPoint Presentation</vt:lpstr>
      <vt:lpstr>Classfiles and Object Files</vt:lpstr>
      <vt:lpstr>PowerPoint Presentation</vt:lpstr>
      <vt:lpstr>Overloading</vt:lpstr>
      <vt:lpstr>PowerPoint Presentation</vt:lpstr>
      <vt:lpstr>Overloaded Operators</vt:lpstr>
      <vt:lpstr>PowerPoint Presentation</vt:lpstr>
      <vt:lpstr>Contextual Resolution</vt:lpstr>
      <vt:lpstr>PowerPoint Presentation</vt:lpstr>
      <vt:lpstr>PowerPoint Presentation</vt:lpstr>
      <vt:lpstr>Type and Kind Information  in CSX</vt:lpstr>
      <vt:lpstr>PowerPoint Presentation</vt:lpstr>
      <vt:lpstr>Possible values for kind include:</vt:lpstr>
      <vt:lpstr>PowerPoint Presentation</vt:lpstr>
      <vt:lpstr>PowerPoint Presentation</vt:lpstr>
      <vt:lpstr>PowerPoint Presentation</vt:lpstr>
      <vt:lpstr>Type Checking Simple Variable Declarations</vt:lpstr>
      <vt:lpstr>Type Checking Initialized Variable Declarations</vt:lpstr>
      <vt:lpstr>PowerPoint Presentation</vt:lpstr>
      <vt:lpstr>Type Checking Const Decls</vt:lpstr>
      <vt:lpstr>Type Checking IdentNodes</vt:lpstr>
      <vt:lpstr>Type Checking NameNodes</vt:lpstr>
      <vt:lpstr>PowerPoint Presentation</vt:lpstr>
      <vt:lpstr>Type Checking Binary Operators</vt:lpstr>
      <vt:lpstr>PowerPoint Presentation</vt:lpstr>
      <vt:lpstr>Type Checking Assignments</vt:lpstr>
      <vt:lpstr>PowerPoint Presentation</vt:lpstr>
      <vt:lpstr>Type Checking While Loops</vt:lpstr>
      <vt:lpstr>PowerPoint Presentation</vt:lpstr>
      <vt:lpstr>Type Checking Breaks  and Continues</vt:lpstr>
      <vt:lpstr>Type Checking Returns</vt:lpstr>
      <vt:lpstr>Type Checking Method Declarations (no Overloading)</vt:lpstr>
      <vt:lpstr>PowerPoint Presentation</vt:lpstr>
      <vt:lpstr>Type Checking Method Calls (no Overloading)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95</cp:revision>
  <cp:lastPrinted>2016-02-23T19:51:58Z</cp:lastPrinted>
  <dcterms:created xsi:type="dcterms:W3CDTF">2016-01-21T13:56:32Z</dcterms:created>
  <dcterms:modified xsi:type="dcterms:W3CDTF">2016-03-25T20:28:56Z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