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303" r:id="rId2"/>
    <p:sldId id="339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6" r:id="rId16"/>
    <p:sldId id="353" r:id="rId17"/>
    <p:sldId id="354" r:id="rId18"/>
    <p:sldId id="357" r:id="rId19"/>
    <p:sldId id="359" r:id="rId20"/>
    <p:sldId id="358" r:id="rId21"/>
    <p:sldId id="361" r:id="rId22"/>
    <p:sldId id="362" r:id="rId23"/>
    <p:sldId id="363" r:id="rId24"/>
    <p:sldId id="364" r:id="rId25"/>
    <p:sldId id="365" r:id="rId26"/>
    <p:sldId id="366" r:id="rId27"/>
    <p:sldId id="367" r:id="rId28"/>
    <p:sldId id="368" r:id="rId29"/>
    <p:sldId id="369" r:id="rId30"/>
    <p:sldId id="370" r:id="rId31"/>
    <p:sldId id="371" r:id="rId32"/>
    <p:sldId id="372" r:id="rId33"/>
    <p:sldId id="373" r:id="rId34"/>
    <p:sldId id="374" r:id="rId35"/>
    <p:sldId id="375" r:id="rId36"/>
    <p:sldId id="376" r:id="rId37"/>
    <p:sldId id="377" r:id="rId38"/>
    <p:sldId id="378" r:id="rId39"/>
    <p:sldId id="379" r:id="rId40"/>
    <p:sldId id="380" r:id="rId41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2040" y="-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74812-581A-F145-904B-D1A122A16EB6}" type="datetimeFigureOut">
              <a:rPr lang="en-US" smtClean="0"/>
              <a:t>3/29/16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75E83-5105-CE43-A63A-4F49D5387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0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187" y="4571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315187" y="457187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5663" y="93725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187" y="455663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688" y="965591"/>
            <a:ext cx="5969022" cy="91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699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5176" y="9503467"/>
            <a:ext cx="108966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63295" y="9546159"/>
            <a:ext cx="17589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8680">
              <a:lnSpc>
                <a:spcPct val="100000"/>
              </a:lnSpc>
            </a:pPr>
            <a:r>
              <a:rPr sz="4400" spc="-30" dirty="0">
                <a:solidFill>
                  <a:srgbClr val="FF0000"/>
                </a:solidFill>
              </a:rPr>
              <a:t>CS</a:t>
            </a:r>
            <a:r>
              <a:rPr sz="4400" spc="5" dirty="0">
                <a:solidFill>
                  <a:srgbClr val="FF0000"/>
                </a:solidFill>
              </a:rPr>
              <a:t> </a:t>
            </a:r>
            <a:r>
              <a:rPr sz="4400" spc="-25" dirty="0">
                <a:solidFill>
                  <a:srgbClr val="FF0000"/>
                </a:solidFill>
              </a:rPr>
              <a:t>536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451861" y="2069983"/>
            <a:ext cx="4982210" cy="3420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12395" algn="ctr">
              <a:lnSpc>
                <a:spcPts val="36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odu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amm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Languag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Comp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iler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2235" algn="ctr">
              <a:lnSpc>
                <a:spcPct val="100000"/>
              </a:lnSpc>
              <a:spcBef>
                <a:spcPts val="1785"/>
              </a:spcBef>
            </a:pP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Cha</a:t>
            </a:r>
            <a:r>
              <a:rPr sz="3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rles N. Fischer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7314" algn="ctr">
              <a:lnSpc>
                <a:spcPct val="100000"/>
              </a:lnSpc>
            </a:pP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Lecture </a:t>
            </a: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11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Ch</a:t>
            </a:r>
            <a:r>
              <a:rPr spc="-25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Wh</a:t>
            </a:r>
            <a:r>
              <a:rPr spc="-15" dirty="0">
                <a:solidFill>
                  <a:srgbClr val="FF0000"/>
                </a:solidFill>
              </a:rPr>
              <a:t>il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Loop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" name="object 3"/>
          <p:cNvSpPr/>
          <p:nvPr/>
        </p:nvSpPr>
        <p:spPr>
          <a:xfrm>
            <a:off x="2964167" y="1614665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4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08741" y="1613903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45879" y="2356853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64929" y="159561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30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65691" y="1919465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06411" y="3166097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5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50985" y="316533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29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8123" y="3906761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07173" y="3147047"/>
            <a:ext cx="0" cy="759460"/>
          </a:xfrm>
          <a:custGeom>
            <a:avLst/>
            <a:gdLst/>
            <a:ahLst/>
            <a:cxnLst/>
            <a:rect l="l" t="t" r="r" b="b"/>
            <a:pathLst>
              <a:path h="759460">
                <a:moveTo>
                  <a:pt x="0" y="0"/>
                </a:moveTo>
                <a:lnTo>
                  <a:pt x="0" y="75895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07935" y="3470897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04631" y="300074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36575"/>
                </a:moveTo>
                <a:lnTo>
                  <a:pt x="16763" y="36575"/>
                </a:lnTo>
                <a:lnTo>
                  <a:pt x="19812" y="38100"/>
                </a:lnTo>
                <a:lnTo>
                  <a:pt x="22860" y="36575"/>
                </a:lnTo>
                <a:close/>
              </a:path>
              <a:path w="38100" h="38100">
                <a:moveTo>
                  <a:pt x="27431" y="0"/>
                </a:moveTo>
                <a:lnTo>
                  <a:pt x="12192" y="0"/>
                </a:lnTo>
                <a:lnTo>
                  <a:pt x="9143" y="3048"/>
                </a:lnTo>
                <a:lnTo>
                  <a:pt x="6096" y="4572"/>
                </a:lnTo>
                <a:lnTo>
                  <a:pt x="3048" y="7620"/>
                </a:lnTo>
                <a:lnTo>
                  <a:pt x="1524" y="10668"/>
                </a:lnTo>
                <a:lnTo>
                  <a:pt x="1524" y="15240"/>
                </a:lnTo>
                <a:lnTo>
                  <a:pt x="0" y="18288"/>
                </a:lnTo>
                <a:lnTo>
                  <a:pt x="1524" y="21335"/>
                </a:lnTo>
                <a:lnTo>
                  <a:pt x="1524" y="25907"/>
                </a:lnTo>
                <a:lnTo>
                  <a:pt x="3048" y="28955"/>
                </a:lnTo>
                <a:lnTo>
                  <a:pt x="6096" y="32003"/>
                </a:lnTo>
                <a:lnTo>
                  <a:pt x="9143" y="33527"/>
                </a:lnTo>
                <a:lnTo>
                  <a:pt x="12192" y="36575"/>
                </a:lnTo>
                <a:lnTo>
                  <a:pt x="27431" y="36575"/>
                </a:lnTo>
                <a:lnTo>
                  <a:pt x="30480" y="33527"/>
                </a:lnTo>
                <a:lnTo>
                  <a:pt x="33528" y="32003"/>
                </a:lnTo>
                <a:lnTo>
                  <a:pt x="36575" y="25907"/>
                </a:lnTo>
                <a:lnTo>
                  <a:pt x="38100" y="21335"/>
                </a:lnTo>
                <a:lnTo>
                  <a:pt x="38100" y="15240"/>
                </a:lnTo>
                <a:lnTo>
                  <a:pt x="36575" y="10668"/>
                </a:lnTo>
                <a:lnTo>
                  <a:pt x="33528" y="4572"/>
                </a:lnTo>
                <a:lnTo>
                  <a:pt x="30480" y="3048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943087" y="2968739"/>
            <a:ext cx="231775" cy="231775"/>
          </a:xfrm>
          <a:custGeom>
            <a:avLst/>
            <a:gdLst/>
            <a:ahLst/>
            <a:cxnLst/>
            <a:rect l="l" t="t" r="r" b="b"/>
            <a:pathLst>
              <a:path w="231775" h="231775">
                <a:moveTo>
                  <a:pt x="10668" y="211835"/>
                </a:moveTo>
                <a:lnTo>
                  <a:pt x="0" y="231648"/>
                </a:lnTo>
                <a:lnTo>
                  <a:pt x="19812" y="220979"/>
                </a:lnTo>
                <a:lnTo>
                  <a:pt x="25298" y="217931"/>
                </a:lnTo>
                <a:lnTo>
                  <a:pt x="22860" y="217931"/>
                </a:lnTo>
                <a:lnTo>
                  <a:pt x="10668" y="211835"/>
                </a:lnTo>
                <a:close/>
              </a:path>
              <a:path w="231775" h="231775">
                <a:moveTo>
                  <a:pt x="34290" y="197357"/>
                </a:moveTo>
                <a:lnTo>
                  <a:pt x="13716" y="208787"/>
                </a:lnTo>
                <a:lnTo>
                  <a:pt x="10668" y="211835"/>
                </a:lnTo>
                <a:lnTo>
                  <a:pt x="22860" y="217931"/>
                </a:lnTo>
                <a:lnTo>
                  <a:pt x="34290" y="197357"/>
                </a:lnTo>
                <a:close/>
              </a:path>
              <a:path w="231775" h="231775">
                <a:moveTo>
                  <a:pt x="211618" y="98842"/>
                </a:moveTo>
                <a:lnTo>
                  <a:pt x="34290" y="197357"/>
                </a:lnTo>
                <a:lnTo>
                  <a:pt x="22860" y="217931"/>
                </a:lnTo>
                <a:lnTo>
                  <a:pt x="25298" y="217931"/>
                </a:lnTo>
                <a:lnTo>
                  <a:pt x="225551" y="106679"/>
                </a:lnTo>
                <a:lnTo>
                  <a:pt x="217931" y="105155"/>
                </a:lnTo>
                <a:lnTo>
                  <a:pt x="211618" y="98842"/>
                </a:lnTo>
                <a:close/>
              </a:path>
              <a:path w="231775" h="231775">
                <a:moveTo>
                  <a:pt x="129540" y="0"/>
                </a:moveTo>
                <a:lnTo>
                  <a:pt x="124968" y="6096"/>
                </a:lnTo>
                <a:lnTo>
                  <a:pt x="10668" y="211835"/>
                </a:lnTo>
                <a:lnTo>
                  <a:pt x="13716" y="208787"/>
                </a:lnTo>
                <a:lnTo>
                  <a:pt x="34290" y="197357"/>
                </a:lnTo>
                <a:lnTo>
                  <a:pt x="137160" y="12192"/>
                </a:lnTo>
                <a:lnTo>
                  <a:pt x="135636" y="4572"/>
                </a:lnTo>
                <a:lnTo>
                  <a:pt x="129540" y="0"/>
                </a:lnTo>
                <a:close/>
              </a:path>
              <a:path w="231775" h="231775">
                <a:moveTo>
                  <a:pt x="219456" y="94487"/>
                </a:moveTo>
                <a:lnTo>
                  <a:pt x="211618" y="98842"/>
                </a:lnTo>
                <a:lnTo>
                  <a:pt x="217931" y="105155"/>
                </a:lnTo>
                <a:lnTo>
                  <a:pt x="225551" y="106679"/>
                </a:lnTo>
                <a:lnTo>
                  <a:pt x="219456" y="94487"/>
                </a:lnTo>
                <a:close/>
              </a:path>
              <a:path w="231775" h="231775">
                <a:moveTo>
                  <a:pt x="225551" y="94487"/>
                </a:moveTo>
                <a:lnTo>
                  <a:pt x="219456" y="94487"/>
                </a:lnTo>
                <a:lnTo>
                  <a:pt x="225551" y="106679"/>
                </a:lnTo>
                <a:lnTo>
                  <a:pt x="231648" y="102107"/>
                </a:lnTo>
                <a:lnTo>
                  <a:pt x="227075" y="96011"/>
                </a:lnTo>
                <a:lnTo>
                  <a:pt x="225551" y="94487"/>
                </a:lnTo>
                <a:close/>
              </a:path>
              <a:path w="231775" h="231775">
                <a:moveTo>
                  <a:pt x="181356" y="50292"/>
                </a:moveTo>
                <a:lnTo>
                  <a:pt x="172212" y="59435"/>
                </a:lnTo>
                <a:lnTo>
                  <a:pt x="211618" y="98842"/>
                </a:lnTo>
                <a:lnTo>
                  <a:pt x="219456" y="94487"/>
                </a:lnTo>
                <a:lnTo>
                  <a:pt x="225551" y="94487"/>
                </a:lnTo>
                <a:lnTo>
                  <a:pt x="181356" y="502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069579" y="2973311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4" h="55244">
                <a:moveTo>
                  <a:pt x="9143" y="0"/>
                </a:moveTo>
                <a:lnTo>
                  <a:pt x="0" y="9144"/>
                </a:lnTo>
                <a:lnTo>
                  <a:pt x="45719" y="54863"/>
                </a:lnTo>
                <a:lnTo>
                  <a:pt x="54863" y="4572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59851" y="2977883"/>
            <a:ext cx="205740" cy="205740"/>
          </a:xfrm>
          <a:custGeom>
            <a:avLst/>
            <a:gdLst/>
            <a:ahLst/>
            <a:cxnLst/>
            <a:rect l="l" t="t" r="r" b="b"/>
            <a:pathLst>
              <a:path w="205739" h="205739">
                <a:moveTo>
                  <a:pt x="114300" y="0"/>
                </a:moveTo>
                <a:lnTo>
                  <a:pt x="0" y="205739"/>
                </a:lnTo>
                <a:lnTo>
                  <a:pt x="205740" y="91439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72371" y="202995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5" y="0"/>
                </a:moveTo>
                <a:lnTo>
                  <a:pt x="0" y="13715"/>
                </a:lnTo>
                <a:lnTo>
                  <a:pt x="27431" y="41147"/>
                </a:lnTo>
                <a:lnTo>
                  <a:pt x="41147" y="27431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97011" y="300531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6" y="0"/>
                </a:moveTo>
                <a:lnTo>
                  <a:pt x="0" y="13716"/>
                </a:lnTo>
                <a:lnTo>
                  <a:pt x="27431" y="41148"/>
                </a:lnTo>
                <a:lnTo>
                  <a:pt x="41148" y="27431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10727" y="2043671"/>
            <a:ext cx="989330" cy="989330"/>
          </a:xfrm>
          <a:custGeom>
            <a:avLst/>
            <a:gdLst/>
            <a:ahLst/>
            <a:cxnLst/>
            <a:rect l="l" t="t" r="r" b="b"/>
            <a:pathLst>
              <a:path w="989330" h="989330">
                <a:moveTo>
                  <a:pt x="961644" y="0"/>
                </a:moveTo>
                <a:lnTo>
                  <a:pt x="0" y="961644"/>
                </a:lnTo>
                <a:lnTo>
                  <a:pt x="27431" y="989076"/>
                </a:lnTo>
                <a:lnTo>
                  <a:pt x="989076" y="27431"/>
                </a:lnTo>
                <a:lnTo>
                  <a:pt x="9616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47987" y="2961119"/>
            <a:ext cx="1447800" cy="944880"/>
          </a:xfrm>
          <a:custGeom>
            <a:avLst/>
            <a:gdLst/>
            <a:ahLst/>
            <a:cxnLst/>
            <a:rect l="l" t="t" r="r" b="b"/>
            <a:pathLst>
              <a:path w="1447800" h="944879">
                <a:moveTo>
                  <a:pt x="708659" y="0"/>
                </a:moveTo>
                <a:lnTo>
                  <a:pt x="0" y="944880"/>
                </a:lnTo>
                <a:lnTo>
                  <a:pt x="38100" y="944880"/>
                </a:lnTo>
                <a:lnTo>
                  <a:pt x="38100" y="906780"/>
                </a:lnTo>
                <a:lnTo>
                  <a:pt x="76200" y="906780"/>
                </a:lnTo>
                <a:lnTo>
                  <a:pt x="739140" y="22859"/>
                </a:lnTo>
                <a:lnTo>
                  <a:pt x="708659" y="0"/>
                </a:lnTo>
                <a:close/>
              </a:path>
              <a:path w="1447800" h="944879">
                <a:moveTo>
                  <a:pt x="76200" y="906780"/>
                </a:moveTo>
                <a:lnTo>
                  <a:pt x="38100" y="906780"/>
                </a:lnTo>
                <a:lnTo>
                  <a:pt x="38100" y="944880"/>
                </a:lnTo>
                <a:lnTo>
                  <a:pt x="53340" y="937260"/>
                </a:lnTo>
                <a:lnTo>
                  <a:pt x="76200" y="906780"/>
                </a:lnTo>
                <a:close/>
              </a:path>
              <a:path w="1447800" h="944879">
                <a:moveTo>
                  <a:pt x="1409700" y="906780"/>
                </a:moveTo>
                <a:lnTo>
                  <a:pt x="76200" y="906780"/>
                </a:lnTo>
                <a:lnTo>
                  <a:pt x="53340" y="937260"/>
                </a:lnTo>
                <a:lnTo>
                  <a:pt x="38100" y="944880"/>
                </a:lnTo>
                <a:lnTo>
                  <a:pt x="1447800" y="944880"/>
                </a:lnTo>
                <a:lnTo>
                  <a:pt x="1424940" y="914400"/>
                </a:lnTo>
                <a:lnTo>
                  <a:pt x="1409700" y="906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756647" y="2941307"/>
            <a:ext cx="716280" cy="957580"/>
          </a:xfrm>
          <a:custGeom>
            <a:avLst/>
            <a:gdLst/>
            <a:ahLst/>
            <a:cxnLst/>
            <a:rect l="l" t="t" r="r" b="b"/>
            <a:pathLst>
              <a:path w="716279" h="957579">
                <a:moveTo>
                  <a:pt x="15240" y="0"/>
                </a:moveTo>
                <a:lnTo>
                  <a:pt x="0" y="19811"/>
                </a:lnTo>
                <a:lnTo>
                  <a:pt x="0" y="42671"/>
                </a:lnTo>
                <a:lnTo>
                  <a:pt x="685800" y="957071"/>
                </a:lnTo>
                <a:lnTo>
                  <a:pt x="716280" y="934211"/>
                </a:lnTo>
                <a:lnTo>
                  <a:pt x="30480" y="19811"/>
                </a:lnTo>
                <a:lnTo>
                  <a:pt x="152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752075" y="269594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3" y="0"/>
                </a:moveTo>
                <a:lnTo>
                  <a:pt x="15239" y="0"/>
                </a:lnTo>
                <a:lnTo>
                  <a:pt x="9143" y="3048"/>
                </a:lnTo>
                <a:lnTo>
                  <a:pt x="6095" y="6096"/>
                </a:lnTo>
                <a:lnTo>
                  <a:pt x="4571" y="9144"/>
                </a:lnTo>
                <a:lnTo>
                  <a:pt x="1524" y="12192"/>
                </a:lnTo>
                <a:lnTo>
                  <a:pt x="1524" y="15240"/>
                </a:lnTo>
                <a:lnTo>
                  <a:pt x="0" y="19812"/>
                </a:lnTo>
                <a:lnTo>
                  <a:pt x="1524" y="22859"/>
                </a:lnTo>
                <a:lnTo>
                  <a:pt x="1524" y="27431"/>
                </a:lnTo>
                <a:lnTo>
                  <a:pt x="4571" y="30479"/>
                </a:lnTo>
                <a:lnTo>
                  <a:pt x="6095" y="33527"/>
                </a:lnTo>
                <a:lnTo>
                  <a:pt x="15239" y="38100"/>
                </a:lnTo>
                <a:lnTo>
                  <a:pt x="24383" y="38100"/>
                </a:lnTo>
                <a:lnTo>
                  <a:pt x="33527" y="33527"/>
                </a:lnTo>
                <a:lnTo>
                  <a:pt x="35051" y="30479"/>
                </a:lnTo>
                <a:lnTo>
                  <a:pt x="38100" y="27431"/>
                </a:lnTo>
                <a:lnTo>
                  <a:pt x="38100" y="12192"/>
                </a:lnTo>
                <a:lnTo>
                  <a:pt x="35051" y="9144"/>
                </a:lnTo>
                <a:lnTo>
                  <a:pt x="33527" y="6096"/>
                </a:lnTo>
                <a:lnTo>
                  <a:pt x="30479" y="3048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98735" y="2715755"/>
            <a:ext cx="146685" cy="256540"/>
          </a:xfrm>
          <a:custGeom>
            <a:avLst/>
            <a:gdLst/>
            <a:ahLst/>
            <a:cxnLst/>
            <a:rect l="l" t="t" r="r" b="b"/>
            <a:pathLst>
              <a:path w="146685" h="256539">
                <a:moveTo>
                  <a:pt x="132587" y="4571"/>
                </a:moveTo>
                <a:lnTo>
                  <a:pt x="73151" y="210524"/>
                </a:lnTo>
                <a:lnTo>
                  <a:pt x="79248" y="231647"/>
                </a:lnTo>
                <a:lnTo>
                  <a:pt x="67056" y="234695"/>
                </a:lnTo>
                <a:lnTo>
                  <a:pt x="73152" y="256031"/>
                </a:lnTo>
                <a:lnTo>
                  <a:pt x="79248" y="234695"/>
                </a:lnTo>
                <a:lnTo>
                  <a:pt x="143460" y="12191"/>
                </a:lnTo>
                <a:lnTo>
                  <a:pt x="138684" y="12191"/>
                </a:lnTo>
                <a:lnTo>
                  <a:pt x="144780" y="7619"/>
                </a:lnTo>
                <a:lnTo>
                  <a:pt x="132587" y="4571"/>
                </a:lnTo>
                <a:close/>
              </a:path>
              <a:path w="146685" h="256539">
                <a:moveTo>
                  <a:pt x="7620" y="0"/>
                </a:moveTo>
                <a:lnTo>
                  <a:pt x="0" y="0"/>
                </a:lnTo>
                <a:lnTo>
                  <a:pt x="1524" y="7619"/>
                </a:lnTo>
                <a:lnTo>
                  <a:pt x="67056" y="234695"/>
                </a:lnTo>
                <a:lnTo>
                  <a:pt x="67056" y="231647"/>
                </a:lnTo>
                <a:lnTo>
                  <a:pt x="73152" y="210524"/>
                </a:lnTo>
                <a:lnTo>
                  <a:pt x="13716" y="4571"/>
                </a:lnTo>
                <a:lnTo>
                  <a:pt x="7620" y="0"/>
                </a:lnTo>
                <a:close/>
              </a:path>
              <a:path w="146685" h="256539">
                <a:moveTo>
                  <a:pt x="73151" y="210524"/>
                </a:moveTo>
                <a:lnTo>
                  <a:pt x="67056" y="231647"/>
                </a:lnTo>
                <a:lnTo>
                  <a:pt x="67056" y="234695"/>
                </a:lnTo>
                <a:lnTo>
                  <a:pt x="79248" y="231647"/>
                </a:lnTo>
                <a:lnTo>
                  <a:pt x="73151" y="210524"/>
                </a:lnTo>
                <a:close/>
              </a:path>
              <a:path w="146685" h="256539">
                <a:moveTo>
                  <a:pt x="146304" y="0"/>
                </a:moveTo>
                <a:lnTo>
                  <a:pt x="73152" y="0"/>
                </a:lnTo>
                <a:lnTo>
                  <a:pt x="73152" y="12191"/>
                </a:lnTo>
                <a:lnTo>
                  <a:pt x="130388" y="12191"/>
                </a:lnTo>
                <a:lnTo>
                  <a:pt x="132587" y="4571"/>
                </a:lnTo>
                <a:lnTo>
                  <a:pt x="145389" y="4571"/>
                </a:lnTo>
                <a:lnTo>
                  <a:pt x="146304" y="0"/>
                </a:lnTo>
                <a:close/>
              </a:path>
              <a:path w="146685" h="256539">
                <a:moveTo>
                  <a:pt x="144780" y="7619"/>
                </a:moveTo>
                <a:lnTo>
                  <a:pt x="138684" y="12191"/>
                </a:lnTo>
                <a:lnTo>
                  <a:pt x="143460" y="12191"/>
                </a:lnTo>
                <a:lnTo>
                  <a:pt x="144780" y="7619"/>
                </a:lnTo>
                <a:close/>
              </a:path>
              <a:path w="146685" h="256539">
                <a:moveTo>
                  <a:pt x="145389" y="4571"/>
                </a:moveTo>
                <a:lnTo>
                  <a:pt x="132587" y="4571"/>
                </a:lnTo>
                <a:lnTo>
                  <a:pt x="144780" y="7619"/>
                </a:lnTo>
                <a:lnTo>
                  <a:pt x="145389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706355" y="2721851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55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706355" y="2721851"/>
            <a:ext cx="131445" cy="227329"/>
          </a:xfrm>
          <a:custGeom>
            <a:avLst/>
            <a:gdLst/>
            <a:ahLst/>
            <a:cxnLst/>
            <a:rect l="l" t="t" r="r" b="b"/>
            <a:pathLst>
              <a:path w="131445" h="227330">
                <a:moveTo>
                  <a:pt x="131063" y="0"/>
                </a:moveTo>
                <a:lnTo>
                  <a:pt x="0" y="0"/>
                </a:lnTo>
                <a:lnTo>
                  <a:pt x="65532" y="227075"/>
                </a:lnTo>
                <a:lnTo>
                  <a:pt x="1310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772649" y="2134349"/>
            <a:ext cx="0" cy="600075"/>
          </a:xfrm>
          <a:custGeom>
            <a:avLst/>
            <a:gdLst/>
            <a:ahLst/>
            <a:cxnLst/>
            <a:rect l="l" t="t" r="r" b="b"/>
            <a:pathLst>
              <a:path h="600075">
                <a:moveTo>
                  <a:pt x="0" y="0"/>
                </a:moveTo>
                <a:lnTo>
                  <a:pt x="0" y="599694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901688" y="3569072"/>
            <a:ext cx="5889625" cy="393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01600" algn="ctr">
              <a:lnSpc>
                <a:spcPct val="100000"/>
              </a:lnSpc>
            </a:pPr>
            <a:r>
              <a:rPr sz="1900" b="1" dirty="0">
                <a:latin typeface="Times New Roman"/>
                <a:cs typeface="Times New Roman"/>
              </a:rPr>
              <a:t>exp</a:t>
            </a:r>
            <a:r>
              <a:rPr sz="1900" b="1" spc="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 t</a:t>
            </a:r>
            <a:r>
              <a:rPr sz="1900" b="1" spc="-3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e</a:t>
            </a:r>
            <a:r>
              <a:rPr sz="1900" b="1" spc="5" dirty="0">
                <a:latin typeface="Times New Roman"/>
                <a:cs typeface="Times New Roman"/>
              </a:rPr>
              <a:t>e</a:t>
            </a: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25" dirty="0">
                <a:latin typeface="Lucida Sans"/>
                <a:cs typeface="Lucida Sans"/>
              </a:rPr>
              <a:t>Typ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checking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eps:</a:t>
            </a:r>
            <a:endParaRPr sz="2800" dirty="0">
              <a:latin typeface="Lucida Sans"/>
              <a:cs typeface="Lucida Sans"/>
            </a:endParaRPr>
          </a:p>
          <a:p>
            <a:pPr marL="675640" marR="427355" indent="-399415">
              <a:lnSpc>
                <a:spcPts val="2800"/>
              </a:lnSpc>
              <a:spcBef>
                <a:spcPts val="965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Type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conditio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635" dirty="0">
                <a:latin typeface="Courier"/>
                <a:cs typeface="Courier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(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expr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tree).</a:t>
            </a:r>
            <a:endParaRPr sz="2600" dirty="0">
              <a:latin typeface="Lucida Sans"/>
              <a:cs typeface="Lucida Sans"/>
            </a:endParaRPr>
          </a:p>
          <a:p>
            <a:pPr marL="693420" indent="-417195">
              <a:lnSpc>
                <a:spcPts val="2965"/>
              </a:lnSpc>
              <a:spcBef>
                <a:spcPts val="535"/>
              </a:spcBef>
              <a:buFont typeface="Lucida Sans"/>
              <a:buAutoNum type="arabicPeriod"/>
              <a:tabLst>
                <a:tab pos="693420" algn="l"/>
              </a:tabLst>
            </a:pPr>
            <a:r>
              <a:rPr sz="2600" spc="-20" dirty="0">
                <a:latin typeface="Lucida Sans"/>
                <a:cs typeface="Lucida Sans"/>
              </a:rPr>
              <a:t>Check</a:t>
            </a:r>
            <a:r>
              <a:rPr sz="2600" spc="-20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condition’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81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type</a:t>
            </a:r>
            <a:endParaRPr sz="2400" dirty="0">
              <a:latin typeface="Courier"/>
              <a:cs typeface="Courier"/>
            </a:endParaRPr>
          </a:p>
          <a:p>
            <a:pPr marL="197485" algn="ctr">
              <a:lnSpc>
                <a:spcPts val="2965"/>
              </a:lnSpc>
            </a:pP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Boolea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scalar.</a:t>
            </a:r>
            <a:endParaRPr sz="2600" dirty="0">
              <a:latin typeface="Lucida Sans"/>
              <a:cs typeface="Lucida Sans"/>
            </a:endParaRPr>
          </a:p>
          <a:p>
            <a:pPr marL="698500" marR="255270" indent="-422275">
              <a:lnSpc>
                <a:spcPct val="89800"/>
              </a:lnSpc>
              <a:spcBef>
                <a:spcPts val="895"/>
              </a:spcBef>
              <a:buFont typeface="Lucida Sans"/>
              <a:buAutoNum type="arabicPeriod" startAt="3"/>
              <a:tabLst>
                <a:tab pos="693420" algn="l"/>
              </a:tabLst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labe</a:t>
            </a:r>
            <a:r>
              <a:rPr sz="2400" b="1" dirty="0">
                <a:latin typeface="Courier"/>
                <a:cs typeface="Courier"/>
              </a:rPr>
              <a:t>l</a:t>
            </a:r>
            <a:r>
              <a:rPr sz="2400" b="1" spc="-6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null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de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 type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stmtNod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(the loop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body)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209023" y="1607684"/>
            <a:ext cx="112268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dirty="0">
                <a:latin typeface="Times New Roman"/>
                <a:cs typeface="Times New Roman"/>
              </a:rPr>
              <a:t>whileNode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68032" y="3159115"/>
            <a:ext cx="109601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identNode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998707" y="3091421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4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543281" y="3090659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1999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980419" y="3833609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999469" y="3072371"/>
            <a:ext cx="0" cy="760730"/>
          </a:xfrm>
          <a:custGeom>
            <a:avLst/>
            <a:gdLst/>
            <a:ahLst/>
            <a:cxnLst/>
            <a:rect l="l" t="t" r="r" b="b"/>
            <a:pathLst>
              <a:path h="760729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000231" y="3396221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5260327" y="3084440"/>
            <a:ext cx="1026794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dirty="0">
                <a:latin typeface="Times New Roman"/>
                <a:cs typeface="Times New Roman"/>
              </a:rPr>
              <a:t>stmtNode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490959" y="291387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2192" y="0"/>
                </a:lnTo>
                <a:lnTo>
                  <a:pt x="9144" y="1524"/>
                </a:lnTo>
                <a:lnTo>
                  <a:pt x="3048" y="7620"/>
                </a:lnTo>
                <a:lnTo>
                  <a:pt x="0" y="13716"/>
                </a:lnTo>
                <a:lnTo>
                  <a:pt x="0" y="21336"/>
                </a:lnTo>
                <a:lnTo>
                  <a:pt x="4572" y="30480"/>
                </a:lnTo>
                <a:lnTo>
                  <a:pt x="7620" y="33527"/>
                </a:lnTo>
                <a:lnTo>
                  <a:pt x="13716" y="36575"/>
                </a:lnTo>
                <a:lnTo>
                  <a:pt x="18287" y="38100"/>
                </a:lnTo>
                <a:lnTo>
                  <a:pt x="21336" y="36575"/>
                </a:lnTo>
                <a:lnTo>
                  <a:pt x="25908" y="36575"/>
                </a:lnTo>
                <a:lnTo>
                  <a:pt x="28956" y="35051"/>
                </a:lnTo>
                <a:lnTo>
                  <a:pt x="33528" y="30480"/>
                </a:lnTo>
                <a:lnTo>
                  <a:pt x="36575" y="25908"/>
                </a:lnTo>
                <a:lnTo>
                  <a:pt x="38100" y="22860"/>
                </a:lnTo>
                <a:lnTo>
                  <a:pt x="38100" y="15240"/>
                </a:lnTo>
                <a:lnTo>
                  <a:pt x="33528" y="6096"/>
                </a:lnTo>
                <a:lnTo>
                  <a:pt x="30480" y="3048"/>
                </a:lnTo>
                <a:lnTo>
                  <a:pt x="27432" y="1524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466575" y="2875775"/>
            <a:ext cx="248920" cy="210820"/>
          </a:xfrm>
          <a:custGeom>
            <a:avLst/>
            <a:gdLst/>
            <a:ahLst/>
            <a:cxnLst/>
            <a:rect l="l" t="t" r="r" b="b"/>
            <a:pathLst>
              <a:path w="248920" h="210819">
                <a:moveTo>
                  <a:pt x="91439" y="3048"/>
                </a:moveTo>
                <a:lnTo>
                  <a:pt x="91439" y="10668"/>
                </a:lnTo>
                <a:lnTo>
                  <a:pt x="86443" y="17663"/>
                </a:lnTo>
                <a:lnTo>
                  <a:pt x="211125" y="182137"/>
                </a:lnTo>
                <a:lnTo>
                  <a:pt x="233171" y="190500"/>
                </a:lnTo>
                <a:lnTo>
                  <a:pt x="227075" y="202692"/>
                </a:lnTo>
                <a:lnTo>
                  <a:pt x="248412" y="210312"/>
                </a:lnTo>
                <a:lnTo>
                  <a:pt x="234695" y="192024"/>
                </a:lnTo>
                <a:lnTo>
                  <a:pt x="91439" y="3048"/>
                </a:lnTo>
                <a:close/>
              </a:path>
              <a:path w="248920" h="210819">
                <a:moveTo>
                  <a:pt x="12191" y="106680"/>
                </a:moveTo>
                <a:lnTo>
                  <a:pt x="4571" y="109727"/>
                </a:lnTo>
                <a:lnTo>
                  <a:pt x="0" y="115824"/>
                </a:lnTo>
                <a:lnTo>
                  <a:pt x="6095" y="118872"/>
                </a:lnTo>
                <a:lnTo>
                  <a:pt x="227075" y="202692"/>
                </a:lnTo>
                <a:lnTo>
                  <a:pt x="225551" y="201168"/>
                </a:lnTo>
                <a:lnTo>
                  <a:pt x="211125" y="182137"/>
                </a:lnTo>
                <a:lnTo>
                  <a:pt x="12191" y="106680"/>
                </a:lnTo>
                <a:close/>
              </a:path>
              <a:path w="248920" h="210819">
                <a:moveTo>
                  <a:pt x="211125" y="182137"/>
                </a:moveTo>
                <a:lnTo>
                  <a:pt x="225551" y="201168"/>
                </a:lnTo>
                <a:lnTo>
                  <a:pt x="227075" y="202692"/>
                </a:lnTo>
                <a:lnTo>
                  <a:pt x="233171" y="190500"/>
                </a:lnTo>
                <a:lnTo>
                  <a:pt x="211125" y="182137"/>
                </a:lnTo>
                <a:close/>
              </a:path>
              <a:path w="248920" h="210819">
                <a:moveTo>
                  <a:pt x="88391" y="0"/>
                </a:moveTo>
                <a:lnTo>
                  <a:pt x="82295" y="4572"/>
                </a:lnTo>
                <a:lnTo>
                  <a:pt x="44195" y="57912"/>
                </a:lnTo>
                <a:lnTo>
                  <a:pt x="53339" y="64008"/>
                </a:lnTo>
                <a:lnTo>
                  <a:pt x="86443" y="17663"/>
                </a:lnTo>
                <a:lnTo>
                  <a:pt x="82295" y="12192"/>
                </a:lnTo>
                <a:lnTo>
                  <a:pt x="91439" y="3048"/>
                </a:lnTo>
                <a:lnTo>
                  <a:pt x="88391" y="0"/>
                </a:lnTo>
                <a:close/>
              </a:path>
              <a:path w="248920" h="210819">
                <a:moveTo>
                  <a:pt x="91439" y="3048"/>
                </a:moveTo>
                <a:lnTo>
                  <a:pt x="82295" y="12192"/>
                </a:lnTo>
                <a:lnTo>
                  <a:pt x="86443" y="17663"/>
                </a:lnTo>
                <a:lnTo>
                  <a:pt x="91439" y="10668"/>
                </a:lnTo>
                <a:lnTo>
                  <a:pt x="91439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471147" y="2933687"/>
            <a:ext cx="48895" cy="58419"/>
          </a:xfrm>
          <a:custGeom>
            <a:avLst/>
            <a:gdLst/>
            <a:ahLst/>
            <a:cxnLst/>
            <a:rect l="l" t="t" r="r" b="b"/>
            <a:pathLst>
              <a:path w="48895" h="58419">
                <a:moveTo>
                  <a:pt x="39624" y="0"/>
                </a:moveTo>
                <a:lnTo>
                  <a:pt x="0" y="51815"/>
                </a:lnTo>
                <a:lnTo>
                  <a:pt x="9144" y="57911"/>
                </a:lnTo>
                <a:lnTo>
                  <a:pt x="48768" y="6096"/>
                </a:lnTo>
                <a:lnTo>
                  <a:pt x="39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475719" y="2883395"/>
            <a:ext cx="220979" cy="189230"/>
          </a:xfrm>
          <a:custGeom>
            <a:avLst/>
            <a:gdLst/>
            <a:ahLst/>
            <a:cxnLst/>
            <a:rect l="l" t="t" r="r" b="b"/>
            <a:pathLst>
              <a:path w="220979" h="189230">
                <a:moveTo>
                  <a:pt x="77724" y="0"/>
                </a:moveTo>
                <a:lnTo>
                  <a:pt x="39624" y="53340"/>
                </a:lnTo>
                <a:lnTo>
                  <a:pt x="0" y="105155"/>
                </a:lnTo>
                <a:lnTo>
                  <a:pt x="220980" y="188975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317479" y="2031479"/>
            <a:ext cx="38100" cy="41275"/>
          </a:xfrm>
          <a:custGeom>
            <a:avLst/>
            <a:gdLst/>
            <a:ahLst/>
            <a:cxnLst/>
            <a:rect l="l" t="t" r="r" b="b"/>
            <a:pathLst>
              <a:path w="38100" h="41275">
                <a:moveTo>
                  <a:pt x="22860" y="0"/>
                </a:moveTo>
                <a:lnTo>
                  <a:pt x="0" y="30480"/>
                </a:lnTo>
                <a:lnTo>
                  <a:pt x="15239" y="41148"/>
                </a:lnTo>
                <a:lnTo>
                  <a:pt x="38100" y="1066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498579" y="2916923"/>
            <a:ext cx="38100" cy="41275"/>
          </a:xfrm>
          <a:custGeom>
            <a:avLst/>
            <a:gdLst/>
            <a:ahLst/>
            <a:cxnLst/>
            <a:rect l="l" t="t" r="r" b="b"/>
            <a:pathLst>
              <a:path w="38100" h="41275">
                <a:moveTo>
                  <a:pt x="22860" y="0"/>
                </a:moveTo>
                <a:lnTo>
                  <a:pt x="0" y="30479"/>
                </a:lnTo>
                <a:lnTo>
                  <a:pt x="15239" y="41148"/>
                </a:lnTo>
                <a:lnTo>
                  <a:pt x="38100" y="1066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332719" y="2042147"/>
            <a:ext cx="1188720" cy="905510"/>
          </a:xfrm>
          <a:custGeom>
            <a:avLst/>
            <a:gdLst/>
            <a:ahLst/>
            <a:cxnLst/>
            <a:rect l="l" t="t" r="r" b="b"/>
            <a:pathLst>
              <a:path w="1188720" h="905510">
                <a:moveTo>
                  <a:pt x="22860" y="0"/>
                </a:moveTo>
                <a:lnTo>
                  <a:pt x="0" y="30479"/>
                </a:lnTo>
                <a:lnTo>
                  <a:pt x="1165860" y="905255"/>
                </a:lnTo>
                <a:lnTo>
                  <a:pt x="1188720" y="874776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5" name="object 4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356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5339" y="965218"/>
            <a:ext cx="5607050" cy="35100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4340" marR="7620" indent="-421640">
              <a:lnSpc>
                <a:spcPts val="2810"/>
              </a:lnSpc>
              <a:buFont typeface="Lucida Sans"/>
              <a:buAutoNum type="arabicPeriod" startAt="4"/>
              <a:tabLst>
                <a:tab pos="326390" algn="l"/>
              </a:tabLst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ther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labe</a:t>
            </a:r>
            <a:r>
              <a:rPr sz="2400" b="1" dirty="0">
                <a:latin typeface="Courier"/>
                <a:cs typeface="Courier"/>
              </a:rPr>
              <a:t>l</a:t>
            </a:r>
            <a:r>
              <a:rPr sz="2400" b="1" spc="-6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(an </a:t>
            </a:r>
            <a:r>
              <a:rPr sz="2400" b="1" spc="-5" dirty="0">
                <a:latin typeface="Courier"/>
                <a:cs typeface="Courier"/>
              </a:rPr>
              <a:t>identNod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spc="-15" dirty="0">
                <a:latin typeface="Lucida Sans"/>
                <a:cs typeface="Lucida Sans"/>
              </a:rPr>
              <a:t> then</a:t>
            </a:r>
            <a:r>
              <a:rPr sz="2600" spc="-15" dirty="0" smtClean="0">
                <a:latin typeface="Lucida Sans"/>
                <a:cs typeface="Lucida Sans"/>
              </a:rPr>
              <a:t>:</a:t>
            </a:r>
            <a:endParaRPr lang="en-US" sz="2600" spc="-15" dirty="0" smtClean="0">
              <a:latin typeface="Lucida Sans"/>
              <a:cs typeface="Lucida Sans"/>
            </a:endParaRPr>
          </a:p>
          <a:p>
            <a:pPr marL="12700" marR="7620">
              <a:lnSpc>
                <a:spcPts val="2810"/>
              </a:lnSpc>
              <a:tabLst>
                <a:tab pos="326390" algn="l"/>
              </a:tabLst>
            </a:pPr>
            <a:endParaRPr sz="2600" dirty="0">
              <a:latin typeface="Lucida Sans"/>
              <a:cs typeface="Lucida Sans"/>
            </a:endParaRPr>
          </a:p>
          <a:p>
            <a:pPr marL="434340" lvl="1">
              <a:lnSpc>
                <a:spcPts val="2590"/>
              </a:lnSpc>
              <a:buFont typeface="Lucida Sans"/>
              <a:buAutoNum type="alphaLcParenBoth"/>
              <a:tabLst>
                <a:tab pos="935990" algn="l"/>
              </a:tabLst>
            </a:pPr>
            <a:r>
              <a:rPr lang="en-US" sz="2600" spc="-20" dirty="0" smtClean="0">
                <a:latin typeface="Lucida Sans"/>
                <a:cs typeface="Lucida Sans"/>
              </a:rPr>
              <a:t> Add </a:t>
            </a:r>
            <a:r>
              <a:rPr sz="2400" b="1" spc="-5" dirty="0" smtClean="0">
                <a:latin typeface="Courier"/>
                <a:cs typeface="Courier"/>
              </a:rPr>
              <a:t>labe</a:t>
            </a:r>
            <a:r>
              <a:rPr sz="2400" b="1" dirty="0" smtClean="0">
                <a:latin typeface="Courier"/>
                <a:cs typeface="Courier"/>
              </a:rPr>
              <a:t>l</a:t>
            </a:r>
            <a:r>
              <a:rPr sz="2400" b="1" spc="-620" dirty="0" smtClean="0">
                <a:latin typeface="Courier"/>
                <a:cs typeface="Courier"/>
              </a:rPr>
              <a:t> </a:t>
            </a:r>
            <a:r>
              <a:rPr lang="en-US" sz="2600" spc="-15" dirty="0" smtClean="0">
                <a:latin typeface="Lucida Sans"/>
                <a:cs typeface="Lucida Sans"/>
              </a:rPr>
              <a:t>to a list of </a:t>
            </a:r>
            <a:endParaRPr sz="2600" dirty="0">
              <a:latin typeface="Lucida Sans"/>
              <a:cs typeface="Lucida Sans"/>
            </a:endParaRPr>
          </a:p>
          <a:p>
            <a:pPr marL="434340" marR="415925">
              <a:lnSpc>
                <a:spcPts val="2810"/>
              </a:lnSpc>
              <a:spcBef>
                <a:spcPts val="190"/>
              </a:spcBef>
            </a:pPr>
            <a:r>
              <a:rPr lang="en-US" sz="2600" spc="-15" dirty="0" smtClean="0">
                <a:latin typeface="Lucida Sans"/>
                <a:cs typeface="Lucida Sans"/>
              </a:rPr>
              <a:t>		visible (accessible) labels</a:t>
            </a:r>
            <a:r>
              <a:rPr sz="2600" spc="-15" dirty="0" smtClean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962025" lvl="1" indent="-527685">
              <a:lnSpc>
                <a:spcPts val="2590"/>
              </a:lnSpc>
              <a:buFont typeface="Lucida Sans"/>
              <a:buAutoNum type="alphaLcParenBoth" startAt="2"/>
              <a:tabLst>
                <a:tab pos="962660" algn="l"/>
              </a:tabLst>
            </a:pPr>
            <a:r>
              <a:rPr lang="en-US" sz="2600" spc="-20" dirty="0">
                <a:latin typeface="Lucida Sans"/>
                <a:cs typeface="Lucida Sans"/>
              </a:rPr>
              <a:t>Type</a:t>
            </a:r>
            <a:r>
              <a:rPr lang="en-US" sz="2600" spc="-45" dirty="0">
                <a:latin typeface="Lucida Sans"/>
                <a:cs typeface="Lucida Sans"/>
              </a:rPr>
              <a:t> </a:t>
            </a:r>
            <a:r>
              <a:rPr lang="en-US" sz="2600" spc="-15" dirty="0">
                <a:latin typeface="Lucida Sans"/>
                <a:cs typeface="Lucida Sans"/>
              </a:rPr>
              <a:t>check</a:t>
            </a:r>
            <a:r>
              <a:rPr lang="en-US" sz="2600" spc="-45" dirty="0">
                <a:latin typeface="Lucida Sans"/>
                <a:cs typeface="Lucida Sans"/>
              </a:rPr>
              <a:t> </a:t>
            </a:r>
            <a:r>
              <a:rPr lang="en-US" sz="2600" spc="-15" dirty="0">
                <a:latin typeface="Lucida Sans"/>
                <a:cs typeface="Lucida Sans"/>
              </a:rPr>
              <a:t>the</a:t>
            </a:r>
            <a:r>
              <a:rPr lang="en-US" sz="2600" spc="-40" dirty="0">
                <a:latin typeface="Lucida Sans"/>
                <a:cs typeface="Lucida Sans"/>
              </a:rPr>
              <a:t> </a:t>
            </a:r>
            <a:r>
              <a:rPr lang="en-US" sz="2400" b="1" spc="-5" dirty="0" err="1">
                <a:latin typeface="Courier"/>
                <a:cs typeface="Courier"/>
              </a:rPr>
              <a:t>stmtNod</a:t>
            </a:r>
            <a:r>
              <a:rPr lang="en-US" sz="2400" b="1" dirty="0" err="1">
                <a:latin typeface="Courier"/>
                <a:cs typeface="Courier"/>
              </a:rPr>
              <a:t>e</a:t>
            </a:r>
            <a:r>
              <a:rPr lang="en-US" sz="2400" b="1" spc="-675" dirty="0">
                <a:latin typeface="Courier"/>
                <a:cs typeface="Courier"/>
              </a:rPr>
              <a:t> </a:t>
            </a:r>
            <a:r>
              <a:rPr lang="en-US" sz="2600" spc="-15" dirty="0">
                <a:latin typeface="Lucida Sans"/>
                <a:cs typeface="Lucida Sans"/>
              </a:rPr>
              <a:t>(t</a:t>
            </a:r>
            <a:r>
              <a:rPr lang="en-US" sz="2600" spc="-10" dirty="0">
                <a:latin typeface="Lucida Sans"/>
                <a:cs typeface="Lucida Sans"/>
              </a:rPr>
              <a:t>h</a:t>
            </a:r>
            <a:r>
              <a:rPr lang="en-US" sz="2600" spc="-15" dirty="0">
                <a:latin typeface="Lucida Sans"/>
                <a:cs typeface="Lucida Sans"/>
              </a:rPr>
              <a:t>e loop</a:t>
            </a:r>
            <a:r>
              <a:rPr lang="en-US" sz="2600" spc="-10" dirty="0">
                <a:latin typeface="Lucida Sans"/>
                <a:cs typeface="Lucida Sans"/>
              </a:rPr>
              <a:t> </a:t>
            </a:r>
            <a:r>
              <a:rPr lang="en-US" sz="2600" spc="-15" dirty="0">
                <a:latin typeface="Lucida Sans"/>
                <a:cs typeface="Lucida Sans"/>
              </a:rPr>
              <a:t>body</a:t>
            </a:r>
            <a:r>
              <a:rPr lang="en-US" sz="2600" spc="-15" dirty="0" smtClean="0">
                <a:latin typeface="Lucida Sans"/>
                <a:cs typeface="Lucida Sans"/>
              </a:rPr>
              <a:t>).</a:t>
            </a:r>
            <a:endParaRPr sz="2600" dirty="0">
              <a:latin typeface="Lucida Sans"/>
              <a:cs typeface="Lucida Sans"/>
            </a:endParaRPr>
          </a:p>
          <a:p>
            <a:pPr marL="960119" lvl="1" indent="-525780">
              <a:lnSpc>
                <a:spcPts val="2590"/>
              </a:lnSpc>
              <a:buFont typeface="Lucida Sans"/>
              <a:buAutoNum type="alphaLcParenBoth" startAt="3"/>
              <a:tabLst>
                <a:tab pos="960755" algn="l"/>
              </a:tabLst>
            </a:pPr>
            <a:r>
              <a:rPr lang="en-US" sz="2600" spc="-15" dirty="0" smtClean="0">
                <a:latin typeface="Lucida Sans"/>
                <a:cs typeface="Lucida Sans"/>
              </a:rPr>
              <a:t>Remove </a:t>
            </a:r>
            <a:r>
              <a:rPr sz="2400" b="1" spc="-5" dirty="0" smtClean="0">
                <a:latin typeface="Courier"/>
                <a:cs typeface="Courier"/>
              </a:rPr>
              <a:t>label</a:t>
            </a:r>
            <a:r>
              <a:rPr lang="en-US" sz="2400" b="1" spc="-5" dirty="0" smtClean="0">
                <a:latin typeface="Courier"/>
                <a:cs typeface="Courier"/>
              </a:rPr>
              <a:t> from </a:t>
            </a:r>
            <a:r>
              <a:rPr sz="2600" spc="-15" dirty="0" smtClean="0">
                <a:latin typeface="Lucida Sans"/>
                <a:cs typeface="Lucida Sans"/>
              </a:rPr>
              <a:t>the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lang="en-US" sz="2600" spc="-20" dirty="0" smtClean="0">
                <a:latin typeface="Lucida Sans"/>
                <a:cs typeface="Lucida Sans"/>
              </a:rPr>
              <a:t>list of visible labels.</a:t>
            </a:r>
            <a:endParaRPr sz="2600" dirty="0">
              <a:latin typeface="Lucida Sans"/>
              <a:cs typeface="Lucida Sans"/>
            </a:endParaRPr>
          </a:p>
          <a:p>
            <a:pPr marL="434340">
              <a:lnSpc>
                <a:spcPts val="2965"/>
              </a:lnSpc>
            </a:pP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357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 Ch</a:t>
            </a:r>
            <a:r>
              <a:rPr spc="-25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5" dirty="0" smtClean="0">
                <a:solidFill>
                  <a:srgbClr val="FF0000"/>
                </a:solidFill>
              </a:rPr>
              <a:t>B</a:t>
            </a:r>
            <a:r>
              <a:rPr spc="-85" dirty="0" smtClean="0">
                <a:solidFill>
                  <a:srgbClr val="FF0000"/>
                </a:solidFill>
              </a:rPr>
              <a:t>r</a:t>
            </a:r>
            <a:r>
              <a:rPr spc="-25" dirty="0" smtClean="0">
                <a:solidFill>
                  <a:srgbClr val="FF0000"/>
                </a:solidFill>
              </a:rPr>
              <a:t>e</a:t>
            </a:r>
            <a:r>
              <a:rPr spc="-5" dirty="0" smtClean="0">
                <a:solidFill>
                  <a:srgbClr val="FF0000"/>
                </a:solidFill>
              </a:rPr>
              <a:t>ak</a:t>
            </a:r>
            <a:r>
              <a:rPr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spc="-5" dirty="0" smtClean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an</a:t>
            </a:r>
            <a:r>
              <a:rPr dirty="0">
                <a:solidFill>
                  <a:srgbClr val="FF0000"/>
                </a:solidFill>
              </a:rPr>
              <a:t>d </a:t>
            </a:r>
            <a:r>
              <a:rPr spc="-5" dirty="0">
                <a:solidFill>
                  <a:srgbClr val="FF0000"/>
                </a:solidFill>
              </a:rPr>
              <a:t>Continues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688" y="4746331"/>
            <a:ext cx="5741670" cy="12796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5" dirty="0">
                <a:latin typeface="Lucida Sans"/>
                <a:cs typeface="Lucida Sans"/>
              </a:rPr>
              <a:t>Typ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checking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eps:</a:t>
            </a:r>
            <a:endParaRPr sz="2800" dirty="0">
              <a:latin typeface="Lucida Sans"/>
              <a:cs typeface="Lucida Sans"/>
            </a:endParaRPr>
          </a:p>
          <a:p>
            <a:pPr marL="675640" marR="415290" indent="-399415">
              <a:lnSpc>
                <a:spcPts val="2800"/>
              </a:lnSpc>
              <a:spcBef>
                <a:spcPts val="965"/>
              </a:spcBef>
              <a:buFont typeface="Lucida Sans"/>
              <a:buAutoNum type="arabicPeriod"/>
              <a:tabLst>
                <a:tab pos="693420" algn="l"/>
              </a:tabLst>
            </a:pPr>
            <a:r>
              <a:rPr sz="2600" spc="-20" dirty="0">
                <a:latin typeface="Lucida Sans"/>
                <a:cs typeface="Lucida Sans"/>
              </a:rPr>
              <a:t>Check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</a:t>
            </a:r>
            <a:r>
              <a:rPr lang="en-US" sz="2600" spc="-15" dirty="0" smtClean="0">
                <a:latin typeface="Lucida Sans"/>
                <a:cs typeface="Lucida Sans"/>
              </a:rPr>
              <a:t>in the list of visible labels</a:t>
            </a:r>
            <a:r>
              <a:rPr sz="2600" spc="-15" dirty="0" smtClean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06839" y="3601961"/>
            <a:ext cx="1565275" cy="0"/>
          </a:xfrm>
          <a:custGeom>
            <a:avLst/>
            <a:gdLst/>
            <a:ahLst/>
            <a:cxnLst/>
            <a:rect l="l" t="t" r="r" b="b"/>
            <a:pathLst>
              <a:path w="1565275">
                <a:moveTo>
                  <a:pt x="0" y="0"/>
                </a:moveTo>
                <a:lnTo>
                  <a:pt x="156514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52937" y="3601199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88551" y="4344149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4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07601" y="3582911"/>
            <a:ext cx="0" cy="760730"/>
          </a:xfrm>
          <a:custGeom>
            <a:avLst/>
            <a:gdLst/>
            <a:ahLst/>
            <a:cxnLst/>
            <a:rect l="l" t="t" r="r" b="b"/>
            <a:pathLst>
              <a:path h="760729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09887" y="3906761"/>
            <a:ext cx="1580515" cy="0"/>
          </a:xfrm>
          <a:custGeom>
            <a:avLst/>
            <a:gdLst/>
            <a:ahLst/>
            <a:cxnLst/>
            <a:rect l="l" t="t" r="r" b="b"/>
            <a:pathLst>
              <a:path w="1580514">
                <a:moveTo>
                  <a:pt x="0" y="0"/>
                </a:moveTo>
                <a:lnTo>
                  <a:pt x="158038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268459" y="3596504"/>
            <a:ext cx="109601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identNode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98735" y="3287255"/>
            <a:ext cx="146685" cy="256540"/>
          </a:xfrm>
          <a:custGeom>
            <a:avLst/>
            <a:gdLst/>
            <a:ahLst/>
            <a:cxnLst/>
            <a:rect l="l" t="t" r="r" b="b"/>
            <a:pathLst>
              <a:path w="146685" h="256539">
                <a:moveTo>
                  <a:pt x="132587" y="4571"/>
                </a:moveTo>
                <a:lnTo>
                  <a:pt x="73151" y="210524"/>
                </a:lnTo>
                <a:lnTo>
                  <a:pt x="79248" y="231647"/>
                </a:lnTo>
                <a:lnTo>
                  <a:pt x="67056" y="234695"/>
                </a:lnTo>
                <a:lnTo>
                  <a:pt x="73152" y="256031"/>
                </a:lnTo>
                <a:lnTo>
                  <a:pt x="79248" y="234695"/>
                </a:lnTo>
                <a:lnTo>
                  <a:pt x="143460" y="12191"/>
                </a:lnTo>
                <a:lnTo>
                  <a:pt x="138684" y="12191"/>
                </a:lnTo>
                <a:lnTo>
                  <a:pt x="144780" y="7619"/>
                </a:lnTo>
                <a:lnTo>
                  <a:pt x="132587" y="4571"/>
                </a:lnTo>
                <a:close/>
              </a:path>
              <a:path w="146685" h="256539">
                <a:moveTo>
                  <a:pt x="7620" y="0"/>
                </a:moveTo>
                <a:lnTo>
                  <a:pt x="0" y="0"/>
                </a:lnTo>
                <a:lnTo>
                  <a:pt x="1524" y="7619"/>
                </a:lnTo>
                <a:lnTo>
                  <a:pt x="67056" y="234695"/>
                </a:lnTo>
                <a:lnTo>
                  <a:pt x="67056" y="231647"/>
                </a:lnTo>
                <a:lnTo>
                  <a:pt x="73152" y="210524"/>
                </a:lnTo>
                <a:lnTo>
                  <a:pt x="13716" y="4571"/>
                </a:lnTo>
                <a:lnTo>
                  <a:pt x="7620" y="0"/>
                </a:lnTo>
                <a:close/>
              </a:path>
              <a:path w="146685" h="256539">
                <a:moveTo>
                  <a:pt x="73151" y="210524"/>
                </a:moveTo>
                <a:lnTo>
                  <a:pt x="67056" y="231647"/>
                </a:lnTo>
                <a:lnTo>
                  <a:pt x="67056" y="234695"/>
                </a:lnTo>
                <a:lnTo>
                  <a:pt x="79248" y="231647"/>
                </a:lnTo>
                <a:lnTo>
                  <a:pt x="73151" y="210524"/>
                </a:lnTo>
                <a:close/>
              </a:path>
              <a:path w="146685" h="256539">
                <a:moveTo>
                  <a:pt x="146304" y="0"/>
                </a:moveTo>
                <a:lnTo>
                  <a:pt x="73152" y="0"/>
                </a:lnTo>
                <a:lnTo>
                  <a:pt x="73152" y="12191"/>
                </a:lnTo>
                <a:lnTo>
                  <a:pt x="130388" y="12191"/>
                </a:lnTo>
                <a:lnTo>
                  <a:pt x="132587" y="4571"/>
                </a:lnTo>
                <a:lnTo>
                  <a:pt x="145389" y="4571"/>
                </a:lnTo>
                <a:lnTo>
                  <a:pt x="146304" y="0"/>
                </a:lnTo>
                <a:close/>
              </a:path>
              <a:path w="146685" h="256539">
                <a:moveTo>
                  <a:pt x="144780" y="7619"/>
                </a:moveTo>
                <a:lnTo>
                  <a:pt x="138684" y="12191"/>
                </a:lnTo>
                <a:lnTo>
                  <a:pt x="143460" y="12191"/>
                </a:lnTo>
                <a:lnTo>
                  <a:pt x="144780" y="7619"/>
                </a:lnTo>
                <a:close/>
              </a:path>
              <a:path w="146685" h="256539">
                <a:moveTo>
                  <a:pt x="145389" y="4571"/>
                </a:moveTo>
                <a:lnTo>
                  <a:pt x="132587" y="4571"/>
                </a:lnTo>
                <a:lnTo>
                  <a:pt x="144780" y="7619"/>
                </a:lnTo>
                <a:lnTo>
                  <a:pt x="145389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06355" y="3293351"/>
            <a:ext cx="131445" cy="227329"/>
          </a:xfrm>
          <a:custGeom>
            <a:avLst/>
            <a:gdLst/>
            <a:ahLst/>
            <a:cxnLst/>
            <a:rect l="l" t="t" r="r" b="b"/>
            <a:pathLst>
              <a:path w="131445" h="227329">
                <a:moveTo>
                  <a:pt x="131063" y="0"/>
                </a:moveTo>
                <a:lnTo>
                  <a:pt x="0" y="0"/>
                </a:lnTo>
                <a:lnTo>
                  <a:pt x="65532" y="227075"/>
                </a:lnTo>
                <a:lnTo>
                  <a:pt x="1310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358</a:t>
            </a: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2945244" y="2052180"/>
          <a:ext cx="1543811" cy="13632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1426"/>
                <a:gridCol w="66294"/>
                <a:gridCol w="736091"/>
              </a:tblGrid>
              <a:tr h="304800">
                <a:tc gridSpan="3"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</a:pP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900" b="1" spc="-4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eakNode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69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4884">
                <a:tc gridSpan="3"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2503">
                <a:tc gridSpan="2"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9298">
                <a:tc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937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T w="3937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Ch</a:t>
            </a:r>
            <a:r>
              <a:rPr spc="-20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R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tu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" name="object 3"/>
          <p:cNvSpPr/>
          <p:nvPr/>
        </p:nvSpPr>
        <p:spPr>
          <a:xfrm>
            <a:off x="3047987" y="2799575"/>
            <a:ext cx="1447800" cy="944880"/>
          </a:xfrm>
          <a:custGeom>
            <a:avLst/>
            <a:gdLst/>
            <a:ahLst/>
            <a:cxnLst/>
            <a:rect l="l" t="t" r="r" b="b"/>
            <a:pathLst>
              <a:path w="1447800" h="944879">
                <a:moveTo>
                  <a:pt x="708659" y="0"/>
                </a:moveTo>
                <a:lnTo>
                  <a:pt x="0" y="944880"/>
                </a:lnTo>
                <a:lnTo>
                  <a:pt x="38100" y="944880"/>
                </a:lnTo>
                <a:lnTo>
                  <a:pt x="38100" y="906780"/>
                </a:lnTo>
                <a:lnTo>
                  <a:pt x="76200" y="906780"/>
                </a:lnTo>
                <a:lnTo>
                  <a:pt x="739140" y="22860"/>
                </a:lnTo>
                <a:lnTo>
                  <a:pt x="708659" y="0"/>
                </a:lnTo>
                <a:close/>
              </a:path>
              <a:path w="1447800" h="944879">
                <a:moveTo>
                  <a:pt x="76200" y="906780"/>
                </a:moveTo>
                <a:lnTo>
                  <a:pt x="38100" y="906780"/>
                </a:lnTo>
                <a:lnTo>
                  <a:pt x="38100" y="944880"/>
                </a:lnTo>
                <a:lnTo>
                  <a:pt x="53340" y="937260"/>
                </a:lnTo>
                <a:lnTo>
                  <a:pt x="76200" y="906780"/>
                </a:lnTo>
                <a:close/>
              </a:path>
              <a:path w="1447800" h="944879">
                <a:moveTo>
                  <a:pt x="1409700" y="906780"/>
                </a:moveTo>
                <a:lnTo>
                  <a:pt x="76200" y="906780"/>
                </a:lnTo>
                <a:lnTo>
                  <a:pt x="53340" y="937260"/>
                </a:lnTo>
                <a:lnTo>
                  <a:pt x="38100" y="944880"/>
                </a:lnTo>
                <a:lnTo>
                  <a:pt x="1447800" y="944880"/>
                </a:lnTo>
                <a:lnTo>
                  <a:pt x="1424940" y="914400"/>
                </a:lnTo>
                <a:lnTo>
                  <a:pt x="1409700" y="906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56647" y="2779763"/>
            <a:ext cx="716280" cy="957580"/>
          </a:xfrm>
          <a:custGeom>
            <a:avLst/>
            <a:gdLst/>
            <a:ahLst/>
            <a:cxnLst/>
            <a:rect l="l" t="t" r="r" b="b"/>
            <a:pathLst>
              <a:path w="716279" h="957579">
                <a:moveTo>
                  <a:pt x="15240" y="0"/>
                </a:moveTo>
                <a:lnTo>
                  <a:pt x="0" y="19811"/>
                </a:lnTo>
                <a:lnTo>
                  <a:pt x="0" y="42672"/>
                </a:lnTo>
                <a:lnTo>
                  <a:pt x="685800" y="957071"/>
                </a:lnTo>
                <a:lnTo>
                  <a:pt x="716280" y="934212"/>
                </a:lnTo>
                <a:lnTo>
                  <a:pt x="30480" y="19811"/>
                </a:lnTo>
                <a:lnTo>
                  <a:pt x="152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98735" y="2575547"/>
            <a:ext cx="146685" cy="256540"/>
          </a:xfrm>
          <a:custGeom>
            <a:avLst/>
            <a:gdLst/>
            <a:ahLst/>
            <a:cxnLst/>
            <a:rect l="l" t="t" r="r" b="b"/>
            <a:pathLst>
              <a:path w="146685" h="256539">
                <a:moveTo>
                  <a:pt x="132587" y="4572"/>
                </a:moveTo>
                <a:lnTo>
                  <a:pt x="73151" y="210524"/>
                </a:lnTo>
                <a:lnTo>
                  <a:pt x="79248" y="231648"/>
                </a:lnTo>
                <a:lnTo>
                  <a:pt x="67056" y="234696"/>
                </a:lnTo>
                <a:lnTo>
                  <a:pt x="73152" y="256031"/>
                </a:lnTo>
                <a:lnTo>
                  <a:pt x="79248" y="234696"/>
                </a:lnTo>
                <a:lnTo>
                  <a:pt x="143460" y="12192"/>
                </a:lnTo>
                <a:lnTo>
                  <a:pt x="138684" y="12192"/>
                </a:lnTo>
                <a:lnTo>
                  <a:pt x="144780" y="7620"/>
                </a:lnTo>
                <a:lnTo>
                  <a:pt x="132587" y="4572"/>
                </a:lnTo>
                <a:close/>
              </a:path>
              <a:path w="146685" h="256539">
                <a:moveTo>
                  <a:pt x="7620" y="0"/>
                </a:moveTo>
                <a:lnTo>
                  <a:pt x="0" y="0"/>
                </a:lnTo>
                <a:lnTo>
                  <a:pt x="1524" y="7620"/>
                </a:lnTo>
                <a:lnTo>
                  <a:pt x="67056" y="234696"/>
                </a:lnTo>
                <a:lnTo>
                  <a:pt x="67056" y="231648"/>
                </a:lnTo>
                <a:lnTo>
                  <a:pt x="73152" y="210524"/>
                </a:lnTo>
                <a:lnTo>
                  <a:pt x="13716" y="4572"/>
                </a:lnTo>
                <a:lnTo>
                  <a:pt x="7620" y="0"/>
                </a:lnTo>
                <a:close/>
              </a:path>
              <a:path w="146685" h="256539">
                <a:moveTo>
                  <a:pt x="73151" y="210524"/>
                </a:moveTo>
                <a:lnTo>
                  <a:pt x="67056" y="231648"/>
                </a:lnTo>
                <a:lnTo>
                  <a:pt x="67056" y="234696"/>
                </a:lnTo>
                <a:lnTo>
                  <a:pt x="79248" y="231648"/>
                </a:lnTo>
                <a:lnTo>
                  <a:pt x="73151" y="210524"/>
                </a:lnTo>
                <a:close/>
              </a:path>
              <a:path w="146685" h="256539">
                <a:moveTo>
                  <a:pt x="146304" y="0"/>
                </a:moveTo>
                <a:lnTo>
                  <a:pt x="73152" y="0"/>
                </a:lnTo>
                <a:lnTo>
                  <a:pt x="73152" y="12192"/>
                </a:lnTo>
                <a:lnTo>
                  <a:pt x="130388" y="12192"/>
                </a:lnTo>
                <a:lnTo>
                  <a:pt x="132587" y="4572"/>
                </a:lnTo>
                <a:lnTo>
                  <a:pt x="145389" y="4572"/>
                </a:lnTo>
                <a:lnTo>
                  <a:pt x="146304" y="0"/>
                </a:lnTo>
                <a:close/>
              </a:path>
              <a:path w="146685" h="256539">
                <a:moveTo>
                  <a:pt x="144780" y="7620"/>
                </a:moveTo>
                <a:lnTo>
                  <a:pt x="138684" y="12192"/>
                </a:lnTo>
                <a:lnTo>
                  <a:pt x="143460" y="12192"/>
                </a:lnTo>
                <a:lnTo>
                  <a:pt x="144780" y="7620"/>
                </a:lnTo>
                <a:close/>
              </a:path>
              <a:path w="146685" h="256539">
                <a:moveTo>
                  <a:pt x="145389" y="4572"/>
                </a:moveTo>
                <a:lnTo>
                  <a:pt x="132587" y="4572"/>
                </a:lnTo>
                <a:lnTo>
                  <a:pt x="144780" y="7620"/>
                </a:lnTo>
                <a:lnTo>
                  <a:pt x="145389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06355" y="2581643"/>
            <a:ext cx="131445" cy="227329"/>
          </a:xfrm>
          <a:custGeom>
            <a:avLst/>
            <a:gdLst/>
            <a:ahLst/>
            <a:cxnLst/>
            <a:rect l="l" t="t" r="r" b="b"/>
            <a:pathLst>
              <a:path w="131445" h="227330">
                <a:moveTo>
                  <a:pt x="131063" y="0"/>
                </a:moveTo>
                <a:lnTo>
                  <a:pt x="0" y="0"/>
                </a:lnTo>
                <a:lnTo>
                  <a:pt x="65532" y="227075"/>
                </a:lnTo>
                <a:lnTo>
                  <a:pt x="1310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01688" y="3398384"/>
            <a:ext cx="5882640" cy="55274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15570" algn="ctr">
              <a:lnSpc>
                <a:spcPct val="100000"/>
              </a:lnSpc>
            </a:pPr>
            <a:r>
              <a:rPr sz="1900" b="1" dirty="0">
                <a:latin typeface="Times New Roman"/>
                <a:cs typeface="Times New Roman"/>
              </a:rPr>
              <a:t>exp</a:t>
            </a:r>
            <a:r>
              <a:rPr sz="1900" b="1" spc="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 t</a:t>
            </a:r>
            <a:r>
              <a:rPr sz="1900" b="1" spc="-3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e</a:t>
            </a:r>
            <a:r>
              <a:rPr sz="1900" b="1" spc="5" dirty="0">
                <a:latin typeface="Times New Roman"/>
                <a:cs typeface="Times New Roman"/>
              </a:rPr>
              <a:t>e</a:t>
            </a: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 marR="698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</a:t>
            </a:r>
            <a:r>
              <a:rPr sz="2600" spc="-15" dirty="0">
                <a:latin typeface="Lucida Sans"/>
                <a:cs typeface="Lucida Sans"/>
              </a:rPr>
              <a:t>fu</a:t>
            </a:r>
            <a:r>
              <a:rPr sz="2600" spc="-10" dirty="0">
                <a:latin typeface="Lucida Sans"/>
                <a:cs typeface="Lucida Sans"/>
              </a:rPr>
              <a:t>l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nge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 field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named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i="1" spc="-20" dirty="0">
                <a:latin typeface="Courier"/>
                <a:cs typeface="Courier"/>
              </a:rPr>
              <a:t>currentMethod</a:t>
            </a:r>
            <a:r>
              <a:rPr sz="2600" b="1" i="1" spc="-75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ill</a:t>
            </a:r>
            <a:r>
              <a:rPr sz="2600" spc="-15" dirty="0">
                <a:latin typeface="Lucida Sans"/>
                <a:cs typeface="Lucida Sans"/>
              </a:rPr>
              <a:t> always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methodDeclNode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rrently checking.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600" spc="-20" dirty="0">
                <a:latin typeface="Lucida Sans"/>
                <a:cs typeface="Lucida Sans"/>
              </a:rPr>
              <a:t>Type </a:t>
            </a:r>
            <a:r>
              <a:rPr sz="2600" spc="-15" dirty="0">
                <a:latin typeface="Lucida Sans"/>
                <a:cs typeface="Lucida Sans"/>
              </a:rPr>
              <a:t>checking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steps:</a:t>
            </a:r>
            <a:endParaRPr sz="2600" dirty="0">
              <a:latin typeface="Lucida Sans"/>
              <a:cs typeface="Lucida Sans"/>
            </a:endParaRPr>
          </a:p>
          <a:p>
            <a:pPr marL="675005" marR="5080" indent="-398780" algn="just">
              <a:lnSpc>
                <a:spcPct val="89800"/>
              </a:lnSpc>
              <a:spcBef>
                <a:spcPts val="795"/>
              </a:spcBef>
              <a:buFont typeface="Lucida Sans"/>
              <a:buAutoNum type="arabicPeriod"/>
              <a:tabLst>
                <a:tab pos="693420" algn="l"/>
              </a:tabLst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36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returnVa</a:t>
            </a:r>
            <a:r>
              <a:rPr sz="2400" b="1" dirty="0">
                <a:latin typeface="Courier"/>
                <a:cs typeface="Courier"/>
              </a:rPr>
              <a:t>l</a:t>
            </a:r>
            <a:r>
              <a:rPr sz="2400" b="1" spc="-98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null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node,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 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currentMethod.returnType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Voi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698500" marR="36195" indent="-422275">
              <a:lnSpc>
                <a:spcPct val="89700"/>
              </a:lnSpc>
              <a:spcBef>
                <a:spcPts val="910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returnVal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nu</a:t>
            </a:r>
            <a:r>
              <a:rPr sz="2600" spc="-10" dirty="0">
                <a:latin typeface="Lucida Sans"/>
                <a:cs typeface="Lucida Sans"/>
              </a:rPr>
              <a:t>ll</a:t>
            </a:r>
            <a:r>
              <a:rPr sz="2600" spc="-15" dirty="0">
                <a:latin typeface="Lucida Sans"/>
                <a:cs typeface="Lucida Sans"/>
              </a:rPr>
              <a:t> then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returnVal’s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kind</a:t>
            </a:r>
            <a:r>
              <a:rPr sz="2600" spc="-10" dirty="0">
                <a:latin typeface="Lucida Sans"/>
                <a:cs typeface="Lucida Sans"/>
              </a:rPr>
              <a:t> 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et</a:t>
            </a:r>
            <a:r>
              <a:rPr sz="2600" spc="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V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l’s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typ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is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b="1" spc="-15" dirty="0">
                <a:latin typeface="Courier"/>
                <a:cs typeface="Courier"/>
              </a:rPr>
              <a:t>currentMethod.returnType</a:t>
            </a:r>
            <a:r>
              <a:rPr sz="2600" spc="-15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359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945244" y="1594980"/>
          <a:ext cx="1543811" cy="11750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1426"/>
                <a:gridCol w="66294"/>
                <a:gridCol w="736091"/>
              </a:tblGrid>
              <a:tr h="304800">
                <a:tc gridSpan="3">
                  <a:txBody>
                    <a:bodyPr/>
                    <a:lstStyle/>
                    <a:p>
                      <a:pPr marL="194310">
                        <a:lnSpc>
                          <a:spcPct val="100000"/>
                        </a:lnSpc>
                      </a:pPr>
                      <a:r>
                        <a:rPr sz="1900" b="1" spc="-4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9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tu</a:t>
                      </a:r>
                      <a:r>
                        <a:rPr sz="1900" b="1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900" b="1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ode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69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46304">
                <a:tc gridSpan="3"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91083">
                <a:tc gridSpan="2"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790">
                <a:tc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937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T w="3937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Ch</a:t>
            </a:r>
            <a:r>
              <a:rPr spc="-25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Me</a:t>
            </a:r>
            <a:r>
              <a:rPr spc="-5" dirty="0">
                <a:solidFill>
                  <a:srgbClr val="FF0000"/>
                </a:solidFill>
              </a:rPr>
              <a:t>tho</a:t>
            </a:r>
            <a:r>
              <a:rPr dirty="0">
                <a:solidFill>
                  <a:srgbClr val="FF0000"/>
                </a:solidFill>
              </a:rPr>
              <a:t>d </a:t>
            </a:r>
            <a:r>
              <a:rPr spc="-5" dirty="0">
                <a:solidFill>
                  <a:srgbClr val="FF0000"/>
                </a:solidFill>
              </a:rPr>
              <a:t>Declaration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17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(no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Overloading)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688" y="4060531"/>
            <a:ext cx="5855970" cy="5623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spc="-25" dirty="0" smtClean="0">
                <a:latin typeface="Lucida Sans"/>
                <a:cs typeface="Lucida Sans"/>
              </a:rPr>
              <a:t>Two passes over the AST for method declarations are used.</a:t>
            </a:r>
          </a:p>
          <a:p>
            <a:pPr marL="12700">
              <a:lnSpc>
                <a:spcPct val="100000"/>
              </a:lnSpc>
            </a:pPr>
            <a:r>
              <a:rPr sz="2800" spc="-25" dirty="0" smtClean="0">
                <a:latin typeface="Lucida Sans"/>
                <a:cs typeface="Lucida Sans"/>
              </a:rPr>
              <a:t>Typ</a:t>
            </a:r>
            <a:r>
              <a:rPr sz="2800" spc="-20" dirty="0" smtClean="0">
                <a:latin typeface="Lucida Sans"/>
                <a:cs typeface="Lucida Sans"/>
              </a:rPr>
              <a:t>e</a:t>
            </a:r>
            <a:r>
              <a:rPr sz="2800" dirty="0" smtClean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checking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s</a:t>
            </a:r>
            <a:r>
              <a:rPr sz="2800" spc="-10" dirty="0" smtClean="0">
                <a:latin typeface="Lucida Sans"/>
                <a:cs typeface="Lucida Sans"/>
              </a:rPr>
              <a:t>t</a:t>
            </a:r>
            <a:r>
              <a:rPr sz="2800" spc="-15" dirty="0" smtClean="0">
                <a:latin typeface="Lucida Sans"/>
                <a:cs typeface="Lucida Sans"/>
              </a:rPr>
              <a:t>eps</a:t>
            </a:r>
            <a:r>
              <a:rPr lang="en-US" sz="2800" spc="-15" dirty="0" smtClean="0">
                <a:latin typeface="Lucida Sans"/>
                <a:cs typeface="Lucida Sans"/>
              </a:rPr>
              <a:t> (pass 1)</a:t>
            </a:r>
            <a:r>
              <a:rPr sz="2800" spc="-15" dirty="0" smtClean="0">
                <a:latin typeface="Lucida Sans"/>
                <a:cs typeface="Lucida Sans"/>
              </a:rPr>
              <a:t>:</a:t>
            </a:r>
            <a:endParaRPr sz="2800" dirty="0">
              <a:latin typeface="Lucida Sans"/>
              <a:cs typeface="Lucida Sans"/>
            </a:endParaRPr>
          </a:p>
          <a:p>
            <a:pPr marL="675640" marR="5080" indent="-399415">
              <a:lnSpc>
                <a:spcPts val="2800"/>
              </a:lnSpc>
              <a:spcBef>
                <a:spcPts val="965"/>
              </a:spcBef>
              <a:buFont typeface="Lucida Sans"/>
              <a:buAutoNum type="arabicPeriod"/>
              <a:tabLst>
                <a:tab pos="694055" algn="l"/>
                <a:tab pos="2575560" algn="l"/>
                <a:tab pos="3051175" algn="l"/>
              </a:tabLst>
            </a:pPr>
            <a:r>
              <a:rPr sz="2600" spc="-15" dirty="0">
                <a:latin typeface="Lucida Sans"/>
                <a:cs typeface="Lucida Sans"/>
              </a:rPr>
              <a:t>Create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entry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400" b="1" spc="-5" dirty="0">
                <a:latin typeface="Courier"/>
                <a:cs typeface="Courier"/>
              </a:rPr>
              <a:t>typeNode.type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400" b="1" spc="-5" dirty="0">
                <a:latin typeface="Courier"/>
                <a:cs typeface="Courier"/>
              </a:rPr>
              <a:t>Metho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698500" marR="40640" indent="-422275">
              <a:lnSpc>
                <a:spcPct val="89700"/>
              </a:lnSpc>
              <a:spcBef>
                <a:spcPts val="870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identNode.idnam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1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already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table;</a:t>
            </a:r>
            <a:r>
              <a:rPr sz="2600" spc="-10" dirty="0">
                <a:latin typeface="Lucida Sans"/>
                <a:cs typeface="Lucida Sans"/>
              </a:rPr>
              <a:t> 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n’t,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400" b="1" dirty="0">
                <a:latin typeface="Courier"/>
                <a:cs typeface="Courier"/>
              </a:rPr>
              <a:t>m</a:t>
            </a:r>
            <a:r>
              <a:rPr sz="2400" b="1" spc="-63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identNode.idnam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600" spc="-10" dirty="0" smtClean="0">
                <a:latin typeface="Lucida Sans"/>
                <a:cs typeface="Lucida Sans"/>
              </a:rPr>
              <a:t>.</a:t>
            </a:r>
            <a:endParaRPr lang="en-US" sz="2600" spc="-10" dirty="0" smtClean="0">
              <a:latin typeface="Lucida Sans"/>
              <a:cs typeface="Lucida Sans"/>
            </a:endParaRPr>
          </a:p>
          <a:p>
            <a:pPr marL="698500" marR="40640" indent="-422275">
              <a:lnSpc>
                <a:spcPct val="89700"/>
              </a:lnSpc>
              <a:spcBef>
                <a:spcPts val="870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lang="en-US" sz="2400" spc="-15" dirty="0" smtClean="0">
                <a:latin typeface="Lucida Sans"/>
                <a:cs typeface="Lucida Sans"/>
              </a:rPr>
              <a:t>B</a:t>
            </a:r>
            <a:r>
              <a:rPr lang="en-US" sz="2400" spc="-10" dirty="0" smtClean="0">
                <a:latin typeface="Lucida Sans"/>
                <a:cs typeface="Lucida Sans"/>
              </a:rPr>
              <a:t>u</a:t>
            </a:r>
            <a:r>
              <a:rPr lang="en-US" sz="2400" spc="-15" dirty="0" smtClean="0">
                <a:latin typeface="Lucida Sans"/>
                <a:cs typeface="Lucida Sans"/>
              </a:rPr>
              <a:t>ild</a:t>
            </a:r>
            <a:r>
              <a:rPr lang="en-US" sz="2400" dirty="0" smtClean="0">
                <a:latin typeface="Lucida Sans"/>
                <a:cs typeface="Lucida Sans"/>
              </a:rPr>
              <a:t> </a:t>
            </a:r>
            <a:r>
              <a:rPr lang="en-US" sz="2400" spc="-15" dirty="0">
                <a:latin typeface="Lucida Sans"/>
                <a:cs typeface="Lucida Sans"/>
              </a:rPr>
              <a:t>a</a:t>
            </a:r>
            <a:r>
              <a:rPr lang="en-US" sz="2400" dirty="0">
                <a:latin typeface="Lucida Sans"/>
                <a:cs typeface="Lucida Sans"/>
              </a:rPr>
              <a:t> </a:t>
            </a:r>
            <a:r>
              <a:rPr lang="en-US" sz="2400" spc="-10" dirty="0">
                <a:latin typeface="Lucida Sans"/>
                <a:cs typeface="Lucida Sans"/>
              </a:rPr>
              <a:t>list</a:t>
            </a:r>
            <a:r>
              <a:rPr lang="en-US" sz="2400" dirty="0">
                <a:latin typeface="Lucida Sans"/>
                <a:cs typeface="Lucida Sans"/>
              </a:rPr>
              <a:t> </a:t>
            </a:r>
            <a:r>
              <a:rPr lang="en-US" sz="2400" spc="-25" dirty="0">
                <a:latin typeface="Lucida Sans"/>
                <a:cs typeface="Lucida Sans"/>
              </a:rPr>
              <a:t>o</a:t>
            </a:r>
            <a:r>
              <a:rPr lang="en-US" sz="2400" spc="-10" dirty="0">
                <a:latin typeface="Lucida Sans"/>
                <a:cs typeface="Lucida Sans"/>
              </a:rPr>
              <a:t>f</a:t>
            </a:r>
            <a:r>
              <a:rPr lang="en-US" sz="2400" dirty="0">
                <a:latin typeface="Lucida Sans"/>
                <a:cs typeface="Lucida Sans"/>
              </a:rPr>
              <a:t> </a:t>
            </a:r>
            <a:r>
              <a:rPr lang="en-US" sz="2400" spc="-5" dirty="0" smtClean="0">
                <a:latin typeface="Lucida Sans"/>
                <a:cs typeface="Lucida Sans"/>
              </a:rPr>
              <a:t>type/kind pairs </a:t>
            </a:r>
            <a:r>
              <a:rPr lang="en-US" sz="2400" spc="-15" dirty="0" smtClean="0">
                <a:latin typeface="Lucida Sans"/>
                <a:cs typeface="Lucida Sans"/>
              </a:rPr>
              <a:t>corresponding</a:t>
            </a:r>
            <a:r>
              <a:rPr lang="en-US" sz="2400" spc="-185" dirty="0" smtClean="0">
                <a:latin typeface="Lucida Sans"/>
                <a:cs typeface="Lucida Sans"/>
              </a:rPr>
              <a:t> </a:t>
            </a:r>
            <a:r>
              <a:rPr lang="en-US" sz="2400" spc="-15" dirty="0">
                <a:latin typeface="Lucida Sans"/>
                <a:cs typeface="Lucida Sans"/>
              </a:rPr>
              <a:t>to</a:t>
            </a:r>
            <a:r>
              <a:rPr lang="en-US" sz="2400" spc="-195" dirty="0">
                <a:latin typeface="Lucida Sans"/>
                <a:cs typeface="Lucida Sans"/>
              </a:rPr>
              <a:t> </a:t>
            </a:r>
            <a:r>
              <a:rPr lang="en-US" sz="2400" spc="-15" dirty="0">
                <a:latin typeface="Lucida Sans"/>
                <a:cs typeface="Lucida Sans"/>
              </a:rPr>
              <a:t>the</a:t>
            </a:r>
            <a:r>
              <a:rPr lang="en-US" sz="2400" spc="-204" dirty="0">
                <a:latin typeface="Lucida Sans"/>
                <a:cs typeface="Lucida Sans"/>
              </a:rPr>
              <a:t> </a:t>
            </a:r>
            <a:r>
              <a:rPr lang="en-US" sz="2400" b="1" spc="-5" dirty="0" err="1">
                <a:latin typeface="Courier"/>
                <a:cs typeface="Courier"/>
              </a:rPr>
              <a:t>args</a:t>
            </a:r>
            <a:r>
              <a:rPr lang="en-US" sz="2400" b="1" spc="-5" dirty="0">
                <a:latin typeface="Courier"/>
                <a:cs typeface="Courier"/>
              </a:rPr>
              <a:t> </a:t>
            </a:r>
            <a:r>
              <a:rPr lang="en-US" sz="2400" spc="-15" dirty="0" err="1">
                <a:latin typeface="Lucida Sans"/>
                <a:cs typeface="Lucida Sans"/>
              </a:rPr>
              <a:t>subtree</a:t>
            </a:r>
            <a:r>
              <a:rPr lang="en-US" sz="2400" spc="-15" dirty="0">
                <a:latin typeface="Lucida Sans"/>
                <a:cs typeface="Lucida Sans"/>
              </a:rPr>
              <a:t>;</a:t>
            </a:r>
            <a:r>
              <a:rPr lang="en-US" sz="2400" spc="-5" dirty="0">
                <a:latin typeface="Lucida Sans"/>
                <a:cs typeface="Lucida Sans"/>
              </a:rPr>
              <a:t> </a:t>
            </a:r>
            <a:r>
              <a:rPr lang="en-US" sz="2400" spc="-15" dirty="0">
                <a:latin typeface="Lucida Sans"/>
                <a:cs typeface="Lucida Sans"/>
              </a:rPr>
              <a:t>store</a:t>
            </a:r>
            <a:r>
              <a:rPr lang="en-US" sz="2400" dirty="0">
                <a:latin typeface="Lucida Sans"/>
                <a:cs typeface="Lucida Sans"/>
              </a:rPr>
              <a:t> </a:t>
            </a:r>
            <a:r>
              <a:rPr lang="en-US" sz="2400" spc="-20" dirty="0">
                <a:latin typeface="Lucida Sans"/>
                <a:cs typeface="Lucida Sans"/>
              </a:rPr>
              <a:t>i</a:t>
            </a:r>
            <a:r>
              <a:rPr lang="en-US" sz="2400" spc="-10" dirty="0">
                <a:latin typeface="Lucida Sans"/>
                <a:cs typeface="Lucida Sans"/>
              </a:rPr>
              <a:t>t</a:t>
            </a:r>
            <a:r>
              <a:rPr lang="en-US" sz="2400" spc="5" dirty="0">
                <a:latin typeface="Lucida Sans"/>
                <a:cs typeface="Lucida Sans"/>
              </a:rPr>
              <a:t> </a:t>
            </a:r>
            <a:r>
              <a:rPr lang="en-US" sz="2400" spc="-20" dirty="0">
                <a:latin typeface="Lucida Sans"/>
                <a:cs typeface="Lucida Sans"/>
              </a:rPr>
              <a:t>in</a:t>
            </a:r>
            <a:r>
              <a:rPr lang="en-US" sz="2400" spc="5" dirty="0">
                <a:latin typeface="Lucida Sans"/>
                <a:cs typeface="Lucida Sans"/>
              </a:rPr>
              <a:t> </a:t>
            </a:r>
            <a:r>
              <a:rPr lang="en-US" sz="2400" b="1" spc="-5" dirty="0">
                <a:latin typeface="Courier"/>
                <a:cs typeface="Courier"/>
              </a:rPr>
              <a:t>m</a:t>
            </a:r>
            <a:r>
              <a:rPr lang="en-US" sz="2400" spc="-10" dirty="0">
                <a:latin typeface="Lucida Sans"/>
                <a:cs typeface="Lucida Sans"/>
              </a:rPr>
              <a:t>.</a:t>
            </a:r>
          </a:p>
          <a:p>
            <a:pPr marL="698500" marR="40640" indent="-422275">
              <a:lnSpc>
                <a:spcPct val="89700"/>
              </a:lnSpc>
              <a:spcBef>
                <a:spcPts val="870"/>
              </a:spcBef>
              <a:buFont typeface="Lucida Sans"/>
              <a:buAutoNum type="arabicPeriod"/>
              <a:tabLst>
                <a:tab pos="694055" algn="l"/>
              </a:tabLst>
            </a:pP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43087" y="2172449"/>
            <a:ext cx="1283335" cy="0"/>
          </a:xfrm>
          <a:custGeom>
            <a:avLst/>
            <a:gdLst/>
            <a:ahLst/>
            <a:cxnLst/>
            <a:rect l="l" t="t" r="r" b="b"/>
            <a:pathLst>
              <a:path w="1283335">
                <a:moveTo>
                  <a:pt x="0" y="0"/>
                </a:moveTo>
                <a:lnTo>
                  <a:pt x="128320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07245" y="2171687"/>
            <a:ext cx="0" cy="494030"/>
          </a:xfrm>
          <a:custGeom>
            <a:avLst/>
            <a:gdLst/>
            <a:ahLst/>
            <a:cxnLst/>
            <a:rect l="l" t="t" r="r" b="b"/>
            <a:pathLst>
              <a:path h="494030">
                <a:moveTo>
                  <a:pt x="0" y="0"/>
                </a:moveTo>
                <a:lnTo>
                  <a:pt x="0" y="493775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24799" y="2646413"/>
            <a:ext cx="1282065" cy="0"/>
          </a:xfrm>
          <a:custGeom>
            <a:avLst/>
            <a:gdLst/>
            <a:ahLst/>
            <a:cxnLst/>
            <a:rect l="l" t="t" r="r" b="b"/>
            <a:pathLst>
              <a:path w="1282064">
                <a:moveTo>
                  <a:pt x="0" y="0"/>
                </a:moveTo>
                <a:lnTo>
                  <a:pt x="12816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43849" y="2153399"/>
            <a:ext cx="0" cy="492759"/>
          </a:xfrm>
          <a:custGeom>
            <a:avLst/>
            <a:gdLst/>
            <a:ahLst/>
            <a:cxnLst/>
            <a:rect l="l" t="t" r="r" b="b"/>
            <a:pathLst>
              <a:path h="492760">
                <a:moveTo>
                  <a:pt x="0" y="0"/>
                </a:moveTo>
                <a:lnTo>
                  <a:pt x="0" y="492251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24799" y="2401049"/>
            <a:ext cx="1294130" cy="0"/>
          </a:xfrm>
          <a:custGeom>
            <a:avLst/>
            <a:gdLst/>
            <a:ahLst/>
            <a:cxnLst/>
            <a:rect l="l" t="t" r="r" b="b"/>
            <a:pathLst>
              <a:path w="1294130">
                <a:moveTo>
                  <a:pt x="0" y="0"/>
                </a:moveTo>
                <a:lnTo>
                  <a:pt x="1293876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066023" y="2163443"/>
            <a:ext cx="116903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10" dirty="0">
                <a:latin typeface="Times New Roman"/>
                <a:cs typeface="Times New Roman"/>
              </a:rPr>
              <a:t>methodDeclNode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028687" y="3164573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4">
                <a:moveTo>
                  <a:pt x="0" y="0"/>
                </a:moveTo>
                <a:lnTo>
                  <a:pt x="1007363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17001" y="3163811"/>
            <a:ext cx="0" cy="495300"/>
          </a:xfrm>
          <a:custGeom>
            <a:avLst/>
            <a:gdLst/>
            <a:ahLst/>
            <a:cxnLst/>
            <a:rect l="l" t="t" r="r" b="b"/>
            <a:pathLst>
              <a:path h="495300">
                <a:moveTo>
                  <a:pt x="0" y="0"/>
                </a:moveTo>
                <a:lnTo>
                  <a:pt x="0" y="49530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10399" y="3640061"/>
            <a:ext cx="1005840" cy="0"/>
          </a:xfrm>
          <a:custGeom>
            <a:avLst/>
            <a:gdLst/>
            <a:ahLst/>
            <a:cxnLst/>
            <a:rect l="l" t="t" r="r" b="b"/>
            <a:pathLst>
              <a:path w="1005839">
                <a:moveTo>
                  <a:pt x="0" y="0"/>
                </a:moveTo>
                <a:lnTo>
                  <a:pt x="100583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29449" y="3145523"/>
            <a:ext cx="0" cy="494030"/>
          </a:xfrm>
          <a:custGeom>
            <a:avLst/>
            <a:gdLst/>
            <a:ahLst/>
            <a:cxnLst/>
            <a:rect l="l" t="t" r="r" b="b"/>
            <a:pathLst>
              <a:path h="494029">
                <a:moveTo>
                  <a:pt x="0" y="0"/>
                </a:moveTo>
                <a:lnTo>
                  <a:pt x="0" y="4937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22591" y="3359645"/>
            <a:ext cx="1026160" cy="0"/>
          </a:xfrm>
          <a:custGeom>
            <a:avLst/>
            <a:gdLst/>
            <a:ahLst/>
            <a:cxnLst/>
            <a:rect l="l" t="t" r="r" b="b"/>
            <a:pathLst>
              <a:path w="1026160">
                <a:moveTo>
                  <a:pt x="0" y="0"/>
                </a:moveTo>
                <a:lnTo>
                  <a:pt x="1025651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191248" y="3155567"/>
            <a:ext cx="71056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5" dirty="0">
                <a:latin typeface="Times New Roman"/>
                <a:cs typeface="Times New Roman"/>
              </a:rPr>
              <a:t>id</a:t>
            </a:r>
            <a:r>
              <a:rPr sz="1200" b="1" spc="10" dirty="0">
                <a:latin typeface="Times New Roman"/>
                <a:cs typeface="Times New Roman"/>
              </a:rPr>
              <a:t>entNode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225027" y="3170669"/>
            <a:ext cx="1009015" cy="0"/>
          </a:xfrm>
          <a:custGeom>
            <a:avLst/>
            <a:gdLst/>
            <a:ahLst/>
            <a:cxnLst/>
            <a:rect l="l" t="t" r="r" b="b"/>
            <a:pathLst>
              <a:path w="1009014">
                <a:moveTo>
                  <a:pt x="0" y="0"/>
                </a:moveTo>
                <a:lnTo>
                  <a:pt x="100888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14865" y="3169907"/>
            <a:ext cx="0" cy="495300"/>
          </a:xfrm>
          <a:custGeom>
            <a:avLst/>
            <a:gdLst/>
            <a:ahLst/>
            <a:cxnLst/>
            <a:rect l="l" t="t" r="r" b="b"/>
            <a:pathLst>
              <a:path h="495300">
                <a:moveTo>
                  <a:pt x="0" y="0"/>
                </a:moveTo>
                <a:lnTo>
                  <a:pt x="0" y="495299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06739" y="3646157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4">
                <a:moveTo>
                  <a:pt x="0" y="0"/>
                </a:moveTo>
                <a:lnTo>
                  <a:pt x="100736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25789" y="3151619"/>
            <a:ext cx="0" cy="494030"/>
          </a:xfrm>
          <a:custGeom>
            <a:avLst/>
            <a:gdLst/>
            <a:ahLst/>
            <a:cxnLst/>
            <a:rect l="l" t="t" r="r" b="b"/>
            <a:pathLst>
              <a:path h="494029">
                <a:moveTo>
                  <a:pt x="0" y="0"/>
                </a:moveTo>
                <a:lnTo>
                  <a:pt x="0" y="493775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20455" y="3365741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5">
                <a:moveTo>
                  <a:pt x="0" y="0"/>
                </a:moveTo>
                <a:lnTo>
                  <a:pt x="102412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375395" y="3175378"/>
            <a:ext cx="6584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15" dirty="0">
                <a:latin typeface="Times New Roman"/>
                <a:cs typeface="Times New Roman"/>
              </a:rPr>
              <a:t>t</a:t>
            </a:r>
            <a:r>
              <a:rPr sz="1200" b="1" spc="10" dirty="0">
                <a:latin typeface="Times New Roman"/>
                <a:cs typeface="Times New Roman"/>
              </a:rPr>
              <a:t>yp</a:t>
            </a:r>
            <a:r>
              <a:rPr sz="1200" b="1" dirty="0">
                <a:latin typeface="Times New Roman"/>
                <a:cs typeface="Times New Roman"/>
              </a:rPr>
              <a:t>e</a:t>
            </a:r>
            <a:r>
              <a:rPr sz="1200" b="1" spc="10" dirty="0">
                <a:latin typeface="Times New Roman"/>
                <a:cs typeface="Times New Roman"/>
              </a:rPr>
              <a:t>Nod</a:t>
            </a:r>
            <a:r>
              <a:rPr sz="1200" b="1" spc="5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726679" y="298702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36575"/>
                </a:moveTo>
                <a:lnTo>
                  <a:pt x="15239" y="36575"/>
                </a:lnTo>
                <a:lnTo>
                  <a:pt x="18287" y="38100"/>
                </a:lnTo>
                <a:lnTo>
                  <a:pt x="22859" y="36575"/>
                </a:lnTo>
                <a:close/>
              </a:path>
              <a:path w="38100" h="38100">
                <a:moveTo>
                  <a:pt x="22859" y="0"/>
                </a:moveTo>
                <a:lnTo>
                  <a:pt x="15239" y="0"/>
                </a:lnTo>
                <a:lnTo>
                  <a:pt x="10668" y="1524"/>
                </a:lnTo>
                <a:lnTo>
                  <a:pt x="4571" y="4572"/>
                </a:lnTo>
                <a:lnTo>
                  <a:pt x="1524" y="10668"/>
                </a:lnTo>
                <a:lnTo>
                  <a:pt x="0" y="15240"/>
                </a:lnTo>
                <a:lnTo>
                  <a:pt x="0" y="21336"/>
                </a:lnTo>
                <a:lnTo>
                  <a:pt x="1524" y="25908"/>
                </a:lnTo>
                <a:lnTo>
                  <a:pt x="4571" y="32004"/>
                </a:lnTo>
                <a:lnTo>
                  <a:pt x="7619" y="35051"/>
                </a:lnTo>
                <a:lnTo>
                  <a:pt x="10668" y="36575"/>
                </a:lnTo>
                <a:lnTo>
                  <a:pt x="25907" y="36575"/>
                </a:lnTo>
                <a:lnTo>
                  <a:pt x="28956" y="35051"/>
                </a:lnTo>
                <a:lnTo>
                  <a:pt x="35051" y="28956"/>
                </a:lnTo>
                <a:lnTo>
                  <a:pt x="36575" y="25908"/>
                </a:lnTo>
                <a:lnTo>
                  <a:pt x="36575" y="21336"/>
                </a:lnTo>
                <a:lnTo>
                  <a:pt x="38100" y="18288"/>
                </a:lnTo>
                <a:lnTo>
                  <a:pt x="36575" y="15240"/>
                </a:lnTo>
                <a:lnTo>
                  <a:pt x="36575" y="10668"/>
                </a:lnTo>
                <a:lnTo>
                  <a:pt x="35051" y="7620"/>
                </a:lnTo>
                <a:lnTo>
                  <a:pt x="32004" y="4572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563611" y="2955023"/>
            <a:ext cx="231775" cy="231775"/>
          </a:xfrm>
          <a:custGeom>
            <a:avLst/>
            <a:gdLst/>
            <a:ahLst/>
            <a:cxnLst/>
            <a:rect l="l" t="t" r="r" b="b"/>
            <a:pathLst>
              <a:path w="231775" h="231775">
                <a:moveTo>
                  <a:pt x="10668" y="211836"/>
                </a:moveTo>
                <a:lnTo>
                  <a:pt x="0" y="231648"/>
                </a:lnTo>
                <a:lnTo>
                  <a:pt x="19812" y="220979"/>
                </a:lnTo>
                <a:lnTo>
                  <a:pt x="25298" y="217932"/>
                </a:lnTo>
                <a:lnTo>
                  <a:pt x="22859" y="217932"/>
                </a:lnTo>
                <a:lnTo>
                  <a:pt x="10668" y="211836"/>
                </a:lnTo>
                <a:close/>
              </a:path>
              <a:path w="231775" h="231775">
                <a:moveTo>
                  <a:pt x="34290" y="197358"/>
                </a:moveTo>
                <a:lnTo>
                  <a:pt x="13715" y="208788"/>
                </a:lnTo>
                <a:lnTo>
                  <a:pt x="10668" y="211836"/>
                </a:lnTo>
                <a:lnTo>
                  <a:pt x="22859" y="217932"/>
                </a:lnTo>
                <a:lnTo>
                  <a:pt x="34290" y="197358"/>
                </a:lnTo>
                <a:close/>
              </a:path>
              <a:path w="231775" h="231775">
                <a:moveTo>
                  <a:pt x="211618" y="98842"/>
                </a:moveTo>
                <a:lnTo>
                  <a:pt x="34290" y="197358"/>
                </a:lnTo>
                <a:lnTo>
                  <a:pt x="22859" y="217932"/>
                </a:lnTo>
                <a:lnTo>
                  <a:pt x="25298" y="217932"/>
                </a:lnTo>
                <a:lnTo>
                  <a:pt x="225551" y="106679"/>
                </a:lnTo>
                <a:lnTo>
                  <a:pt x="217931" y="105155"/>
                </a:lnTo>
                <a:lnTo>
                  <a:pt x="211618" y="98842"/>
                </a:lnTo>
                <a:close/>
              </a:path>
              <a:path w="231775" h="231775">
                <a:moveTo>
                  <a:pt x="129539" y="0"/>
                </a:moveTo>
                <a:lnTo>
                  <a:pt x="124968" y="6096"/>
                </a:lnTo>
                <a:lnTo>
                  <a:pt x="10668" y="211836"/>
                </a:lnTo>
                <a:lnTo>
                  <a:pt x="13715" y="208788"/>
                </a:lnTo>
                <a:lnTo>
                  <a:pt x="34290" y="197358"/>
                </a:lnTo>
                <a:lnTo>
                  <a:pt x="137160" y="12192"/>
                </a:lnTo>
                <a:lnTo>
                  <a:pt x="135636" y="4572"/>
                </a:lnTo>
                <a:lnTo>
                  <a:pt x="129539" y="0"/>
                </a:lnTo>
                <a:close/>
              </a:path>
              <a:path w="231775" h="231775">
                <a:moveTo>
                  <a:pt x="219456" y="94488"/>
                </a:moveTo>
                <a:lnTo>
                  <a:pt x="211618" y="98842"/>
                </a:lnTo>
                <a:lnTo>
                  <a:pt x="217931" y="105155"/>
                </a:lnTo>
                <a:lnTo>
                  <a:pt x="225551" y="106679"/>
                </a:lnTo>
                <a:lnTo>
                  <a:pt x="219456" y="94488"/>
                </a:lnTo>
                <a:close/>
              </a:path>
              <a:path w="231775" h="231775">
                <a:moveTo>
                  <a:pt x="225551" y="94488"/>
                </a:moveTo>
                <a:lnTo>
                  <a:pt x="219456" y="94488"/>
                </a:lnTo>
                <a:lnTo>
                  <a:pt x="225551" y="106679"/>
                </a:lnTo>
                <a:lnTo>
                  <a:pt x="231648" y="102108"/>
                </a:lnTo>
                <a:lnTo>
                  <a:pt x="227075" y="96012"/>
                </a:lnTo>
                <a:lnTo>
                  <a:pt x="225551" y="94488"/>
                </a:lnTo>
                <a:close/>
              </a:path>
              <a:path w="231775" h="231775">
                <a:moveTo>
                  <a:pt x="181356" y="50292"/>
                </a:moveTo>
                <a:lnTo>
                  <a:pt x="172212" y="59436"/>
                </a:lnTo>
                <a:lnTo>
                  <a:pt x="211618" y="98842"/>
                </a:lnTo>
                <a:lnTo>
                  <a:pt x="219456" y="94488"/>
                </a:lnTo>
                <a:lnTo>
                  <a:pt x="225551" y="94488"/>
                </a:lnTo>
                <a:lnTo>
                  <a:pt x="181356" y="502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90103" y="2959595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4" h="55244">
                <a:moveTo>
                  <a:pt x="9143" y="0"/>
                </a:moveTo>
                <a:lnTo>
                  <a:pt x="0" y="9144"/>
                </a:lnTo>
                <a:lnTo>
                  <a:pt x="45719" y="54864"/>
                </a:lnTo>
                <a:lnTo>
                  <a:pt x="54863" y="4572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80375" y="2964167"/>
            <a:ext cx="205740" cy="205740"/>
          </a:xfrm>
          <a:custGeom>
            <a:avLst/>
            <a:gdLst/>
            <a:ahLst/>
            <a:cxnLst/>
            <a:rect l="l" t="t" r="r" b="b"/>
            <a:pathLst>
              <a:path w="205739" h="205739">
                <a:moveTo>
                  <a:pt x="114300" y="0"/>
                </a:moveTo>
                <a:lnTo>
                  <a:pt x="0" y="205740"/>
                </a:lnTo>
                <a:lnTo>
                  <a:pt x="205740" y="9144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81415" y="2427719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5" y="0"/>
                </a:moveTo>
                <a:lnTo>
                  <a:pt x="0" y="13716"/>
                </a:lnTo>
                <a:lnTo>
                  <a:pt x="27431" y="41148"/>
                </a:lnTo>
                <a:lnTo>
                  <a:pt x="41147" y="27431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7535" y="2991599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5" y="0"/>
                </a:moveTo>
                <a:lnTo>
                  <a:pt x="0" y="13716"/>
                </a:lnTo>
                <a:lnTo>
                  <a:pt x="27431" y="41148"/>
                </a:lnTo>
                <a:lnTo>
                  <a:pt x="41148" y="27432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731251" y="2441435"/>
            <a:ext cx="577850" cy="577850"/>
          </a:xfrm>
          <a:custGeom>
            <a:avLst/>
            <a:gdLst/>
            <a:ahLst/>
            <a:cxnLst/>
            <a:rect l="l" t="t" r="r" b="b"/>
            <a:pathLst>
              <a:path w="577850" h="577850">
                <a:moveTo>
                  <a:pt x="550164" y="0"/>
                </a:moveTo>
                <a:lnTo>
                  <a:pt x="0" y="550163"/>
                </a:lnTo>
                <a:lnTo>
                  <a:pt x="27432" y="577596"/>
                </a:lnTo>
                <a:lnTo>
                  <a:pt x="577596" y="27431"/>
                </a:lnTo>
                <a:lnTo>
                  <a:pt x="5501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569451" y="291082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5908" y="1524"/>
                </a:moveTo>
                <a:lnTo>
                  <a:pt x="10668" y="1524"/>
                </a:lnTo>
                <a:lnTo>
                  <a:pt x="7620" y="3048"/>
                </a:lnTo>
                <a:lnTo>
                  <a:pt x="4572" y="6096"/>
                </a:lnTo>
                <a:lnTo>
                  <a:pt x="0" y="15240"/>
                </a:lnTo>
                <a:lnTo>
                  <a:pt x="0" y="22860"/>
                </a:lnTo>
                <a:lnTo>
                  <a:pt x="1524" y="27432"/>
                </a:lnTo>
                <a:lnTo>
                  <a:pt x="4572" y="33528"/>
                </a:lnTo>
                <a:lnTo>
                  <a:pt x="10668" y="36575"/>
                </a:lnTo>
                <a:lnTo>
                  <a:pt x="15240" y="38100"/>
                </a:lnTo>
                <a:lnTo>
                  <a:pt x="22860" y="38100"/>
                </a:lnTo>
                <a:lnTo>
                  <a:pt x="32004" y="33528"/>
                </a:lnTo>
                <a:lnTo>
                  <a:pt x="35052" y="30480"/>
                </a:lnTo>
                <a:lnTo>
                  <a:pt x="36576" y="27432"/>
                </a:lnTo>
                <a:lnTo>
                  <a:pt x="36576" y="22860"/>
                </a:lnTo>
                <a:lnTo>
                  <a:pt x="38100" y="19812"/>
                </a:lnTo>
                <a:lnTo>
                  <a:pt x="36576" y="15240"/>
                </a:lnTo>
                <a:lnTo>
                  <a:pt x="36576" y="12192"/>
                </a:lnTo>
                <a:lnTo>
                  <a:pt x="35052" y="9144"/>
                </a:lnTo>
                <a:lnTo>
                  <a:pt x="28956" y="3048"/>
                </a:lnTo>
                <a:lnTo>
                  <a:pt x="25908" y="1524"/>
                </a:lnTo>
                <a:close/>
              </a:path>
              <a:path w="38100" h="38100">
                <a:moveTo>
                  <a:pt x="18287" y="0"/>
                </a:moveTo>
                <a:lnTo>
                  <a:pt x="15240" y="1524"/>
                </a:lnTo>
                <a:lnTo>
                  <a:pt x="22860" y="152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516111" y="2930639"/>
            <a:ext cx="144780" cy="256540"/>
          </a:xfrm>
          <a:custGeom>
            <a:avLst/>
            <a:gdLst/>
            <a:ahLst/>
            <a:cxnLst/>
            <a:rect l="l" t="t" r="r" b="b"/>
            <a:pathLst>
              <a:path w="144780" h="256539">
                <a:moveTo>
                  <a:pt x="131063" y="4572"/>
                </a:moveTo>
                <a:lnTo>
                  <a:pt x="71699" y="210276"/>
                </a:lnTo>
                <a:lnTo>
                  <a:pt x="77724" y="231648"/>
                </a:lnTo>
                <a:lnTo>
                  <a:pt x="65531" y="234696"/>
                </a:lnTo>
                <a:lnTo>
                  <a:pt x="71627" y="256031"/>
                </a:lnTo>
                <a:lnTo>
                  <a:pt x="77724" y="234696"/>
                </a:lnTo>
                <a:lnTo>
                  <a:pt x="141936" y="12192"/>
                </a:lnTo>
                <a:lnTo>
                  <a:pt x="137160" y="12192"/>
                </a:lnTo>
                <a:lnTo>
                  <a:pt x="143256" y="7620"/>
                </a:lnTo>
                <a:lnTo>
                  <a:pt x="131063" y="4572"/>
                </a:lnTo>
                <a:close/>
              </a:path>
              <a:path w="144780" h="256539">
                <a:moveTo>
                  <a:pt x="7619" y="0"/>
                </a:moveTo>
                <a:lnTo>
                  <a:pt x="0" y="0"/>
                </a:lnTo>
                <a:lnTo>
                  <a:pt x="1524" y="7620"/>
                </a:lnTo>
                <a:lnTo>
                  <a:pt x="65531" y="234696"/>
                </a:lnTo>
                <a:lnTo>
                  <a:pt x="65531" y="231648"/>
                </a:lnTo>
                <a:lnTo>
                  <a:pt x="71699" y="210276"/>
                </a:lnTo>
                <a:lnTo>
                  <a:pt x="13716" y="4572"/>
                </a:lnTo>
                <a:lnTo>
                  <a:pt x="7619" y="0"/>
                </a:lnTo>
                <a:close/>
              </a:path>
              <a:path w="144780" h="256539">
                <a:moveTo>
                  <a:pt x="71699" y="210276"/>
                </a:moveTo>
                <a:lnTo>
                  <a:pt x="65531" y="231648"/>
                </a:lnTo>
                <a:lnTo>
                  <a:pt x="65531" y="234696"/>
                </a:lnTo>
                <a:lnTo>
                  <a:pt x="77724" y="231648"/>
                </a:lnTo>
                <a:lnTo>
                  <a:pt x="71699" y="210276"/>
                </a:lnTo>
                <a:close/>
              </a:path>
              <a:path w="144780" h="256539">
                <a:moveTo>
                  <a:pt x="144780" y="0"/>
                </a:moveTo>
                <a:lnTo>
                  <a:pt x="71627" y="0"/>
                </a:lnTo>
                <a:lnTo>
                  <a:pt x="71627" y="12192"/>
                </a:lnTo>
                <a:lnTo>
                  <a:pt x="128864" y="12192"/>
                </a:lnTo>
                <a:lnTo>
                  <a:pt x="131063" y="4572"/>
                </a:lnTo>
                <a:lnTo>
                  <a:pt x="143865" y="4572"/>
                </a:lnTo>
                <a:lnTo>
                  <a:pt x="144780" y="0"/>
                </a:lnTo>
                <a:close/>
              </a:path>
              <a:path w="144780" h="256539">
                <a:moveTo>
                  <a:pt x="143256" y="7620"/>
                </a:moveTo>
                <a:lnTo>
                  <a:pt x="137160" y="12192"/>
                </a:lnTo>
                <a:lnTo>
                  <a:pt x="141936" y="12192"/>
                </a:lnTo>
                <a:lnTo>
                  <a:pt x="143256" y="7620"/>
                </a:lnTo>
                <a:close/>
              </a:path>
              <a:path w="144780" h="256539">
                <a:moveTo>
                  <a:pt x="143865" y="4572"/>
                </a:moveTo>
                <a:lnTo>
                  <a:pt x="131063" y="4572"/>
                </a:lnTo>
                <a:lnTo>
                  <a:pt x="143256" y="7620"/>
                </a:lnTo>
                <a:lnTo>
                  <a:pt x="143865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523731" y="2936735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523731" y="2936735"/>
            <a:ext cx="129539" cy="227329"/>
          </a:xfrm>
          <a:custGeom>
            <a:avLst/>
            <a:gdLst/>
            <a:ahLst/>
            <a:cxnLst/>
            <a:rect l="l" t="t" r="r" b="b"/>
            <a:pathLst>
              <a:path w="129539" h="227330">
                <a:moveTo>
                  <a:pt x="129540" y="0"/>
                </a:moveTo>
                <a:lnTo>
                  <a:pt x="0" y="0"/>
                </a:lnTo>
                <a:lnTo>
                  <a:pt x="64007" y="227075"/>
                </a:lnTo>
                <a:lnTo>
                  <a:pt x="1295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588501" y="2490965"/>
            <a:ext cx="0" cy="458470"/>
          </a:xfrm>
          <a:custGeom>
            <a:avLst/>
            <a:gdLst/>
            <a:ahLst/>
            <a:cxnLst/>
            <a:rect l="l" t="t" r="r" b="b"/>
            <a:pathLst>
              <a:path h="458469">
                <a:moveTo>
                  <a:pt x="0" y="0"/>
                </a:moveTo>
                <a:lnTo>
                  <a:pt x="0" y="457961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73767" y="3051035"/>
            <a:ext cx="954405" cy="615950"/>
          </a:xfrm>
          <a:custGeom>
            <a:avLst/>
            <a:gdLst/>
            <a:ahLst/>
            <a:cxnLst/>
            <a:rect l="l" t="t" r="r" b="b"/>
            <a:pathLst>
              <a:path w="954404" h="615950">
                <a:moveTo>
                  <a:pt x="461772" y="0"/>
                </a:moveTo>
                <a:lnTo>
                  <a:pt x="0" y="615695"/>
                </a:lnTo>
                <a:lnTo>
                  <a:pt x="38100" y="615695"/>
                </a:lnTo>
                <a:lnTo>
                  <a:pt x="38100" y="577595"/>
                </a:lnTo>
                <a:lnTo>
                  <a:pt x="76200" y="577595"/>
                </a:lnTo>
                <a:lnTo>
                  <a:pt x="492251" y="22859"/>
                </a:lnTo>
                <a:lnTo>
                  <a:pt x="461772" y="0"/>
                </a:lnTo>
                <a:close/>
              </a:path>
              <a:path w="954404" h="615950">
                <a:moveTo>
                  <a:pt x="76200" y="577595"/>
                </a:moveTo>
                <a:lnTo>
                  <a:pt x="38100" y="577595"/>
                </a:lnTo>
                <a:lnTo>
                  <a:pt x="38100" y="615695"/>
                </a:lnTo>
                <a:lnTo>
                  <a:pt x="53339" y="608076"/>
                </a:lnTo>
                <a:lnTo>
                  <a:pt x="76200" y="577595"/>
                </a:lnTo>
                <a:close/>
              </a:path>
              <a:path w="954404" h="615950">
                <a:moveTo>
                  <a:pt x="915924" y="577595"/>
                </a:moveTo>
                <a:lnTo>
                  <a:pt x="76200" y="577595"/>
                </a:lnTo>
                <a:lnTo>
                  <a:pt x="53339" y="608076"/>
                </a:lnTo>
                <a:lnTo>
                  <a:pt x="38100" y="615695"/>
                </a:lnTo>
                <a:lnTo>
                  <a:pt x="954024" y="615695"/>
                </a:lnTo>
                <a:lnTo>
                  <a:pt x="931163" y="585215"/>
                </a:lnTo>
                <a:lnTo>
                  <a:pt x="915924" y="5775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35539" y="3031223"/>
            <a:ext cx="469900" cy="628015"/>
          </a:xfrm>
          <a:custGeom>
            <a:avLst/>
            <a:gdLst/>
            <a:ahLst/>
            <a:cxnLst/>
            <a:rect l="l" t="t" r="r" b="b"/>
            <a:pathLst>
              <a:path w="469900" h="628014">
                <a:moveTo>
                  <a:pt x="15239" y="0"/>
                </a:moveTo>
                <a:lnTo>
                  <a:pt x="0" y="19812"/>
                </a:lnTo>
                <a:lnTo>
                  <a:pt x="0" y="42672"/>
                </a:lnTo>
                <a:lnTo>
                  <a:pt x="438912" y="627888"/>
                </a:lnTo>
                <a:lnTo>
                  <a:pt x="469391" y="605028"/>
                </a:lnTo>
                <a:lnTo>
                  <a:pt x="30479" y="19812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787127" y="293368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812" y="0"/>
                </a:moveTo>
                <a:lnTo>
                  <a:pt x="16763" y="0"/>
                </a:lnTo>
                <a:lnTo>
                  <a:pt x="12191" y="1524"/>
                </a:lnTo>
                <a:lnTo>
                  <a:pt x="9143" y="3048"/>
                </a:lnTo>
                <a:lnTo>
                  <a:pt x="6095" y="6096"/>
                </a:lnTo>
                <a:lnTo>
                  <a:pt x="3048" y="7620"/>
                </a:lnTo>
                <a:lnTo>
                  <a:pt x="1524" y="12191"/>
                </a:lnTo>
                <a:lnTo>
                  <a:pt x="0" y="15239"/>
                </a:lnTo>
                <a:lnTo>
                  <a:pt x="0" y="22859"/>
                </a:lnTo>
                <a:lnTo>
                  <a:pt x="4572" y="32003"/>
                </a:lnTo>
                <a:lnTo>
                  <a:pt x="7619" y="35051"/>
                </a:lnTo>
                <a:lnTo>
                  <a:pt x="10667" y="36575"/>
                </a:lnTo>
                <a:lnTo>
                  <a:pt x="15239" y="38100"/>
                </a:lnTo>
                <a:lnTo>
                  <a:pt x="25907" y="38100"/>
                </a:lnTo>
                <a:lnTo>
                  <a:pt x="28955" y="35051"/>
                </a:lnTo>
                <a:lnTo>
                  <a:pt x="32003" y="33527"/>
                </a:lnTo>
                <a:lnTo>
                  <a:pt x="35051" y="30479"/>
                </a:lnTo>
                <a:lnTo>
                  <a:pt x="38100" y="24383"/>
                </a:lnTo>
                <a:lnTo>
                  <a:pt x="38100" y="16763"/>
                </a:lnTo>
                <a:lnTo>
                  <a:pt x="36575" y="12191"/>
                </a:lnTo>
                <a:lnTo>
                  <a:pt x="33527" y="6096"/>
                </a:lnTo>
                <a:lnTo>
                  <a:pt x="30479" y="4572"/>
                </a:lnTo>
                <a:lnTo>
                  <a:pt x="27431" y="1524"/>
                </a:lnTo>
                <a:lnTo>
                  <a:pt x="22860" y="152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774935" y="2887967"/>
            <a:ext cx="265430" cy="172720"/>
          </a:xfrm>
          <a:custGeom>
            <a:avLst/>
            <a:gdLst/>
            <a:ahLst/>
            <a:cxnLst/>
            <a:rect l="l" t="t" r="r" b="b"/>
            <a:pathLst>
              <a:path w="265429" h="172719">
                <a:moveTo>
                  <a:pt x="68580" y="4572"/>
                </a:moveTo>
                <a:lnTo>
                  <a:pt x="70104" y="12192"/>
                </a:lnTo>
                <a:lnTo>
                  <a:pt x="66578" y="19829"/>
                </a:lnTo>
                <a:lnTo>
                  <a:pt x="222672" y="153435"/>
                </a:lnTo>
                <a:lnTo>
                  <a:pt x="245364" y="156972"/>
                </a:lnTo>
                <a:lnTo>
                  <a:pt x="242316" y="169164"/>
                </a:lnTo>
                <a:lnTo>
                  <a:pt x="265176" y="172211"/>
                </a:lnTo>
                <a:lnTo>
                  <a:pt x="248412" y="158496"/>
                </a:lnTo>
                <a:lnTo>
                  <a:pt x="68580" y="4572"/>
                </a:lnTo>
                <a:close/>
              </a:path>
              <a:path w="265429" h="172719">
                <a:moveTo>
                  <a:pt x="10668" y="120396"/>
                </a:moveTo>
                <a:lnTo>
                  <a:pt x="3048" y="123444"/>
                </a:lnTo>
                <a:lnTo>
                  <a:pt x="0" y="131064"/>
                </a:lnTo>
                <a:lnTo>
                  <a:pt x="7620" y="132588"/>
                </a:lnTo>
                <a:lnTo>
                  <a:pt x="242316" y="169164"/>
                </a:lnTo>
                <a:lnTo>
                  <a:pt x="239268" y="167640"/>
                </a:lnTo>
                <a:lnTo>
                  <a:pt x="222672" y="153435"/>
                </a:lnTo>
                <a:lnTo>
                  <a:pt x="10668" y="120396"/>
                </a:lnTo>
                <a:close/>
              </a:path>
              <a:path w="265429" h="172719">
                <a:moveTo>
                  <a:pt x="222672" y="153435"/>
                </a:moveTo>
                <a:lnTo>
                  <a:pt x="239268" y="167640"/>
                </a:lnTo>
                <a:lnTo>
                  <a:pt x="242316" y="169164"/>
                </a:lnTo>
                <a:lnTo>
                  <a:pt x="245364" y="156972"/>
                </a:lnTo>
                <a:lnTo>
                  <a:pt x="222672" y="153435"/>
                </a:lnTo>
                <a:close/>
              </a:path>
              <a:path w="265429" h="172719">
                <a:moveTo>
                  <a:pt x="60960" y="0"/>
                </a:moveTo>
                <a:lnTo>
                  <a:pt x="57912" y="6096"/>
                </a:lnTo>
                <a:lnTo>
                  <a:pt x="30480" y="65531"/>
                </a:lnTo>
                <a:lnTo>
                  <a:pt x="42672" y="71627"/>
                </a:lnTo>
                <a:lnTo>
                  <a:pt x="66578" y="19829"/>
                </a:lnTo>
                <a:lnTo>
                  <a:pt x="59436" y="13716"/>
                </a:lnTo>
                <a:lnTo>
                  <a:pt x="68580" y="4572"/>
                </a:lnTo>
                <a:lnTo>
                  <a:pt x="60960" y="0"/>
                </a:lnTo>
                <a:close/>
              </a:path>
              <a:path w="265429" h="172719">
                <a:moveTo>
                  <a:pt x="68580" y="4572"/>
                </a:moveTo>
                <a:lnTo>
                  <a:pt x="59436" y="13716"/>
                </a:lnTo>
                <a:lnTo>
                  <a:pt x="66578" y="19829"/>
                </a:lnTo>
                <a:lnTo>
                  <a:pt x="70104" y="12192"/>
                </a:lnTo>
                <a:lnTo>
                  <a:pt x="68580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77983" y="2953499"/>
            <a:ext cx="40005" cy="64135"/>
          </a:xfrm>
          <a:custGeom>
            <a:avLst/>
            <a:gdLst/>
            <a:ahLst/>
            <a:cxnLst/>
            <a:rect l="l" t="t" r="r" b="b"/>
            <a:pathLst>
              <a:path w="40004" h="64135">
                <a:moveTo>
                  <a:pt x="27432" y="0"/>
                </a:moveTo>
                <a:lnTo>
                  <a:pt x="0" y="57912"/>
                </a:lnTo>
                <a:lnTo>
                  <a:pt x="12192" y="64008"/>
                </a:lnTo>
                <a:lnTo>
                  <a:pt x="39624" y="6096"/>
                </a:lnTo>
                <a:lnTo>
                  <a:pt x="274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84079" y="2897111"/>
            <a:ext cx="234950" cy="154305"/>
          </a:xfrm>
          <a:custGeom>
            <a:avLst/>
            <a:gdLst/>
            <a:ahLst/>
            <a:cxnLst/>
            <a:rect l="l" t="t" r="r" b="b"/>
            <a:pathLst>
              <a:path w="234950" h="154305">
                <a:moveTo>
                  <a:pt x="54863" y="0"/>
                </a:moveTo>
                <a:lnTo>
                  <a:pt x="27432" y="59435"/>
                </a:lnTo>
                <a:lnTo>
                  <a:pt x="0" y="117348"/>
                </a:lnTo>
                <a:lnTo>
                  <a:pt x="234696" y="153924"/>
                </a:lnTo>
                <a:lnTo>
                  <a:pt x="548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833103" y="2490203"/>
            <a:ext cx="32384" cy="43180"/>
          </a:xfrm>
          <a:custGeom>
            <a:avLst/>
            <a:gdLst/>
            <a:ahLst/>
            <a:cxnLst/>
            <a:rect l="l" t="t" r="r" b="b"/>
            <a:pathLst>
              <a:path w="32385" h="43180">
                <a:moveTo>
                  <a:pt x="15239" y="0"/>
                </a:moveTo>
                <a:lnTo>
                  <a:pt x="0" y="35052"/>
                </a:lnTo>
                <a:lnTo>
                  <a:pt x="16763" y="42672"/>
                </a:lnTo>
                <a:lnTo>
                  <a:pt x="32003" y="7620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799319" y="2936735"/>
            <a:ext cx="32384" cy="43180"/>
          </a:xfrm>
          <a:custGeom>
            <a:avLst/>
            <a:gdLst/>
            <a:ahLst/>
            <a:cxnLst/>
            <a:rect l="l" t="t" r="r" b="b"/>
            <a:pathLst>
              <a:path w="32385" h="43180">
                <a:moveTo>
                  <a:pt x="15239" y="0"/>
                </a:moveTo>
                <a:lnTo>
                  <a:pt x="0" y="35051"/>
                </a:lnTo>
                <a:lnTo>
                  <a:pt x="16763" y="42672"/>
                </a:lnTo>
                <a:lnTo>
                  <a:pt x="32003" y="7620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849867" y="2497823"/>
            <a:ext cx="965200" cy="474345"/>
          </a:xfrm>
          <a:custGeom>
            <a:avLst/>
            <a:gdLst/>
            <a:ahLst/>
            <a:cxnLst/>
            <a:rect l="l" t="t" r="r" b="b"/>
            <a:pathLst>
              <a:path w="965200" h="474344">
                <a:moveTo>
                  <a:pt x="15239" y="0"/>
                </a:moveTo>
                <a:lnTo>
                  <a:pt x="0" y="35051"/>
                </a:lnTo>
                <a:lnTo>
                  <a:pt x="949451" y="473964"/>
                </a:lnTo>
                <a:lnTo>
                  <a:pt x="964691" y="438912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3778999" y="3413123"/>
            <a:ext cx="607060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ar</a:t>
            </a:r>
            <a:r>
              <a:rPr sz="1200" b="1" spc="15" dirty="0">
                <a:latin typeface="Times New Roman"/>
                <a:cs typeface="Times New Roman"/>
              </a:rPr>
              <a:t>g</a:t>
            </a:r>
            <a:r>
              <a:rPr sz="1200" b="1" spc="5" dirty="0">
                <a:latin typeface="Times New Roman"/>
                <a:cs typeface="Times New Roman"/>
              </a:rPr>
              <a:t>s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t</a:t>
            </a:r>
            <a:r>
              <a:rPr sz="1200" b="1" spc="-10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ee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607039" y="3067799"/>
            <a:ext cx="954405" cy="615950"/>
          </a:xfrm>
          <a:custGeom>
            <a:avLst/>
            <a:gdLst/>
            <a:ahLst/>
            <a:cxnLst/>
            <a:rect l="l" t="t" r="r" b="b"/>
            <a:pathLst>
              <a:path w="954404" h="615950">
                <a:moveTo>
                  <a:pt x="461772" y="0"/>
                </a:moveTo>
                <a:lnTo>
                  <a:pt x="0" y="615696"/>
                </a:lnTo>
                <a:lnTo>
                  <a:pt x="38100" y="615696"/>
                </a:lnTo>
                <a:lnTo>
                  <a:pt x="38100" y="577596"/>
                </a:lnTo>
                <a:lnTo>
                  <a:pt x="76200" y="577596"/>
                </a:lnTo>
                <a:lnTo>
                  <a:pt x="492251" y="22860"/>
                </a:lnTo>
                <a:lnTo>
                  <a:pt x="461772" y="0"/>
                </a:lnTo>
                <a:close/>
              </a:path>
              <a:path w="954404" h="615950">
                <a:moveTo>
                  <a:pt x="76200" y="577596"/>
                </a:moveTo>
                <a:lnTo>
                  <a:pt x="38100" y="577596"/>
                </a:lnTo>
                <a:lnTo>
                  <a:pt x="38100" y="615696"/>
                </a:lnTo>
                <a:lnTo>
                  <a:pt x="53339" y="608076"/>
                </a:lnTo>
                <a:lnTo>
                  <a:pt x="76200" y="577596"/>
                </a:lnTo>
                <a:close/>
              </a:path>
              <a:path w="954404" h="615950">
                <a:moveTo>
                  <a:pt x="915924" y="577596"/>
                </a:moveTo>
                <a:lnTo>
                  <a:pt x="76200" y="577596"/>
                </a:lnTo>
                <a:lnTo>
                  <a:pt x="53339" y="608076"/>
                </a:lnTo>
                <a:lnTo>
                  <a:pt x="38100" y="615696"/>
                </a:lnTo>
                <a:lnTo>
                  <a:pt x="954024" y="615696"/>
                </a:lnTo>
                <a:lnTo>
                  <a:pt x="931163" y="585216"/>
                </a:lnTo>
                <a:lnTo>
                  <a:pt x="915924" y="5775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068811" y="3047987"/>
            <a:ext cx="469900" cy="628015"/>
          </a:xfrm>
          <a:custGeom>
            <a:avLst/>
            <a:gdLst/>
            <a:ahLst/>
            <a:cxnLst/>
            <a:rect l="l" t="t" r="r" b="b"/>
            <a:pathLst>
              <a:path w="469900" h="628014">
                <a:moveTo>
                  <a:pt x="15239" y="0"/>
                </a:moveTo>
                <a:lnTo>
                  <a:pt x="0" y="19811"/>
                </a:lnTo>
                <a:lnTo>
                  <a:pt x="0" y="42672"/>
                </a:lnTo>
                <a:lnTo>
                  <a:pt x="438911" y="627888"/>
                </a:lnTo>
                <a:lnTo>
                  <a:pt x="469391" y="605027"/>
                </a:lnTo>
                <a:lnTo>
                  <a:pt x="30479" y="19811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769599" y="3451223"/>
            <a:ext cx="65214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15" dirty="0">
                <a:latin typeface="Times New Roman"/>
                <a:cs typeface="Times New Roman"/>
              </a:rPr>
              <a:t>d</a:t>
            </a:r>
            <a:r>
              <a:rPr sz="1200" b="1" spc="5" dirty="0">
                <a:latin typeface="Times New Roman"/>
                <a:cs typeface="Times New Roman"/>
              </a:rPr>
              <a:t>e</a:t>
            </a:r>
            <a:r>
              <a:rPr sz="1200" b="1" spc="10" dirty="0">
                <a:latin typeface="Times New Roman"/>
                <a:cs typeface="Times New Roman"/>
              </a:rPr>
              <a:t>c</a:t>
            </a:r>
            <a:r>
              <a:rPr sz="1200" b="1" spc="-5" dirty="0">
                <a:latin typeface="Times New Roman"/>
                <a:cs typeface="Times New Roman"/>
              </a:rPr>
              <a:t>l</a:t>
            </a:r>
            <a:r>
              <a:rPr sz="1200" b="1" spc="5" dirty="0">
                <a:latin typeface="Times New Roman"/>
                <a:cs typeface="Times New Roman"/>
              </a:rPr>
              <a:t>s t</a:t>
            </a:r>
            <a:r>
              <a:rPr sz="1200" b="1" spc="-25" dirty="0">
                <a:latin typeface="Times New Roman"/>
                <a:cs typeface="Times New Roman"/>
              </a:rPr>
              <a:t>r</a:t>
            </a:r>
            <a:r>
              <a:rPr sz="1200" b="1" spc="10" dirty="0">
                <a:latin typeface="Times New Roman"/>
                <a:cs typeface="Times New Roman"/>
              </a:rPr>
              <a:t>ee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672315" y="3064751"/>
            <a:ext cx="954405" cy="615950"/>
          </a:xfrm>
          <a:custGeom>
            <a:avLst/>
            <a:gdLst/>
            <a:ahLst/>
            <a:cxnLst/>
            <a:rect l="l" t="t" r="r" b="b"/>
            <a:pathLst>
              <a:path w="954404" h="615950">
                <a:moveTo>
                  <a:pt x="461772" y="0"/>
                </a:moveTo>
                <a:lnTo>
                  <a:pt x="0" y="615696"/>
                </a:lnTo>
                <a:lnTo>
                  <a:pt x="38100" y="615696"/>
                </a:lnTo>
                <a:lnTo>
                  <a:pt x="38100" y="577596"/>
                </a:lnTo>
                <a:lnTo>
                  <a:pt x="76200" y="577596"/>
                </a:lnTo>
                <a:lnTo>
                  <a:pt x="492251" y="22860"/>
                </a:lnTo>
                <a:lnTo>
                  <a:pt x="461772" y="0"/>
                </a:lnTo>
                <a:close/>
              </a:path>
              <a:path w="954404" h="615950">
                <a:moveTo>
                  <a:pt x="76200" y="577596"/>
                </a:moveTo>
                <a:lnTo>
                  <a:pt x="38100" y="577596"/>
                </a:lnTo>
                <a:lnTo>
                  <a:pt x="38100" y="615696"/>
                </a:lnTo>
                <a:lnTo>
                  <a:pt x="53339" y="608076"/>
                </a:lnTo>
                <a:lnTo>
                  <a:pt x="76200" y="577596"/>
                </a:lnTo>
                <a:close/>
              </a:path>
              <a:path w="954404" h="615950">
                <a:moveTo>
                  <a:pt x="915924" y="577596"/>
                </a:moveTo>
                <a:lnTo>
                  <a:pt x="76200" y="577596"/>
                </a:lnTo>
                <a:lnTo>
                  <a:pt x="53339" y="608076"/>
                </a:lnTo>
                <a:lnTo>
                  <a:pt x="38100" y="615696"/>
                </a:lnTo>
                <a:lnTo>
                  <a:pt x="954024" y="615696"/>
                </a:lnTo>
                <a:lnTo>
                  <a:pt x="931163" y="585216"/>
                </a:lnTo>
                <a:lnTo>
                  <a:pt x="915924" y="5775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134087" y="3044939"/>
            <a:ext cx="469900" cy="628015"/>
          </a:xfrm>
          <a:custGeom>
            <a:avLst/>
            <a:gdLst/>
            <a:ahLst/>
            <a:cxnLst/>
            <a:rect l="l" t="t" r="r" b="b"/>
            <a:pathLst>
              <a:path w="469900" h="628014">
                <a:moveTo>
                  <a:pt x="15239" y="0"/>
                </a:moveTo>
                <a:lnTo>
                  <a:pt x="0" y="19811"/>
                </a:lnTo>
                <a:lnTo>
                  <a:pt x="0" y="42672"/>
                </a:lnTo>
                <a:lnTo>
                  <a:pt x="438911" y="627888"/>
                </a:lnTo>
                <a:lnTo>
                  <a:pt x="469391" y="605027"/>
                </a:lnTo>
                <a:lnTo>
                  <a:pt x="30479" y="19811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845544" y="3448175"/>
            <a:ext cx="676910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5" dirty="0">
                <a:latin typeface="Times New Roman"/>
                <a:cs typeface="Times New Roman"/>
              </a:rPr>
              <a:t>st</a:t>
            </a:r>
            <a:r>
              <a:rPr sz="1200" b="1" spc="25" dirty="0">
                <a:latin typeface="Times New Roman"/>
                <a:cs typeface="Times New Roman"/>
              </a:rPr>
              <a:t>m</a:t>
            </a:r>
            <a:r>
              <a:rPr sz="1200" b="1" spc="5" dirty="0">
                <a:latin typeface="Times New Roman"/>
                <a:cs typeface="Times New Roman"/>
              </a:rPr>
              <a:t>ts</a:t>
            </a:r>
            <a:r>
              <a:rPr sz="1200" b="1" dirty="0">
                <a:latin typeface="Times New Roman"/>
                <a:cs typeface="Times New Roman"/>
              </a:rPr>
              <a:t> t</a:t>
            </a:r>
            <a:r>
              <a:rPr sz="1200" b="1" spc="-1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e</a:t>
            </a:r>
            <a:r>
              <a:rPr sz="1200" b="1" spc="5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764011" y="299617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3" y="0"/>
                </a:moveTo>
                <a:lnTo>
                  <a:pt x="13715" y="0"/>
                </a:lnTo>
                <a:lnTo>
                  <a:pt x="9143" y="1524"/>
                </a:lnTo>
                <a:lnTo>
                  <a:pt x="4571" y="6096"/>
                </a:lnTo>
                <a:lnTo>
                  <a:pt x="1523" y="10668"/>
                </a:lnTo>
                <a:lnTo>
                  <a:pt x="0" y="13716"/>
                </a:lnTo>
                <a:lnTo>
                  <a:pt x="0" y="21336"/>
                </a:lnTo>
                <a:lnTo>
                  <a:pt x="1523" y="24384"/>
                </a:lnTo>
                <a:lnTo>
                  <a:pt x="1523" y="27431"/>
                </a:lnTo>
                <a:lnTo>
                  <a:pt x="7619" y="33527"/>
                </a:lnTo>
                <a:lnTo>
                  <a:pt x="16763" y="38100"/>
                </a:lnTo>
                <a:lnTo>
                  <a:pt x="21335" y="38100"/>
                </a:lnTo>
                <a:lnTo>
                  <a:pt x="30479" y="33527"/>
                </a:lnTo>
                <a:lnTo>
                  <a:pt x="33527" y="30479"/>
                </a:lnTo>
                <a:lnTo>
                  <a:pt x="36575" y="24384"/>
                </a:lnTo>
                <a:lnTo>
                  <a:pt x="38100" y="19812"/>
                </a:lnTo>
                <a:lnTo>
                  <a:pt x="38100" y="16764"/>
                </a:lnTo>
                <a:lnTo>
                  <a:pt x="36575" y="12192"/>
                </a:lnTo>
                <a:lnTo>
                  <a:pt x="33527" y="6096"/>
                </a:lnTo>
                <a:lnTo>
                  <a:pt x="30479" y="4572"/>
                </a:lnTo>
                <a:lnTo>
                  <a:pt x="27431" y="1524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764011" y="2945879"/>
            <a:ext cx="265430" cy="140335"/>
          </a:xfrm>
          <a:custGeom>
            <a:avLst/>
            <a:gdLst/>
            <a:ahLst/>
            <a:cxnLst/>
            <a:rect l="l" t="t" r="r" b="b"/>
            <a:pathLst>
              <a:path w="265429" h="140335">
                <a:moveTo>
                  <a:pt x="221402" y="128016"/>
                </a:moveTo>
                <a:lnTo>
                  <a:pt x="7619" y="128016"/>
                </a:lnTo>
                <a:lnTo>
                  <a:pt x="1523" y="132588"/>
                </a:lnTo>
                <a:lnTo>
                  <a:pt x="0" y="140208"/>
                </a:lnTo>
                <a:lnTo>
                  <a:pt x="240791" y="140208"/>
                </a:lnTo>
                <a:lnTo>
                  <a:pt x="221402" y="128016"/>
                </a:lnTo>
                <a:close/>
              </a:path>
              <a:path w="265429" h="140335">
                <a:moveTo>
                  <a:pt x="45719" y="1524"/>
                </a:moveTo>
                <a:lnTo>
                  <a:pt x="48767" y="9144"/>
                </a:lnTo>
                <a:lnTo>
                  <a:pt x="46216" y="17861"/>
                </a:lnTo>
                <a:lnTo>
                  <a:pt x="240791" y="140208"/>
                </a:lnTo>
                <a:lnTo>
                  <a:pt x="243839" y="140208"/>
                </a:lnTo>
                <a:lnTo>
                  <a:pt x="243839" y="128016"/>
                </a:lnTo>
                <a:lnTo>
                  <a:pt x="246887" y="128016"/>
                </a:lnTo>
                <a:lnTo>
                  <a:pt x="45719" y="1524"/>
                </a:lnTo>
                <a:close/>
              </a:path>
              <a:path w="265429" h="140335">
                <a:moveTo>
                  <a:pt x="246887" y="128016"/>
                </a:moveTo>
                <a:lnTo>
                  <a:pt x="243839" y="128016"/>
                </a:lnTo>
                <a:lnTo>
                  <a:pt x="243839" y="140208"/>
                </a:lnTo>
                <a:lnTo>
                  <a:pt x="265175" y="140208"/>
                </a:lnTo>
                <a:lnTo>
                  <a:pt x="246887" y="128016"/>
                </a:lnTo>
                <a:close/>
              </a:path>
              <a:path w="265429" h="140335">
                <a:moveTo>
                  <a:pt x="41147" y="0"/>
                </a:moveTo>
                <a:lnTo>
                  <a:pt x="36575" y="6096"/>
                </a:lnTo>
                <a:lnTo>
                  <a:pt x="18287" y="68580"/>
                </a:lnTo>
                <a:lnTo>
                  <a:pt x="30479" y="71628"/>
                </a:lnTo>
                <a:lnTo>
                  <a:pt x="46216" y="17861"/>
                </a:lnTo>
                <a:lnTo>
                  <a:pt x="39623" y="13716"/>
                </a:lnTo>
                <a:lnTo>
                  <a:pt x="45719" y="1524"/>
                </a:lnTo>
                <a:lnTo>
                  <a:pt x="41147" y="0"/>
                </a:lnTo>
                <a:close/>
              </a:path>
              <a:path w="265429" h="140335">
                <a:moveTo>
                  <a:pt x="45719" y="1524"/>
                </a:moveTo>
                <a:lnTo>
                  <a:pt x="39623" y="13716"/>
                </a:lnTo>
                <a:lnTo>
                  <a:pt x="46216" y="17861"/>
                </a:lnTo>
                <a:lnTo>
                  <a:pt x="48767" y="9144"/>
                </a:lnTo>
                <a:lnTo>
                  <a:pt x="45719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765535" y="3014459"/>
            <a:ext cx="29209" cy="67310"/>
          </a:xfrm>
          <a:custGeom>
            <a:avLst/>
            <a:gdLst/>
            <a:ahLst/>
            <a:cxnLst/>
            <a:rect l="l" t="t" r="r" b="b"/>
            <a:pathLst>
              <a:path w="29210" h="67310">
                <a:moveTo>
                  <a:pt x="16764" y="0"/>
                </a:moveTo>
                <a:lnTo>
                  <a:pt x="0" y="64007"/>
                </a:lnTo>
                <a:lnTo>
                  <a:pt x="12192" y="67055"/>
                </a:lnTo>
                <a:lnTo>
                  <a:pt x="28956" y="3048"/>
                </a:lnTo>
                <a:lnTo>
                  <a:pt x="167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771631" y="2953499"/>
            <a:ext cx="236220" cy="127000"/>
          </a:xfrm>
          <a:custGeom>
            <a:avLst/>
            <a:gdLst/>
            <a:ahLst/>
            <a:cxnLst/>
            <a:rect l="l" t="t" r="r" b="b"/>
            <a:pathLst>
              <a:path w="236220" h="127000">
                <a:moveTo>
                  <a:pt x="35051" y="0"/>
                </a:moveTo>
                <a:lnTo>
                  <a:pt x="16763" y="62484"/>
                </a:lnTo>
                <a:lnTo>
                  <a:pt x="0" y="126492"/>
                </a:lnTo>
                <a:lnTo>
                  <a:pt x="236220" y="126492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025127" y="2491727"/>
            <a:ext cx="29209" cy="41275"/>
          </a:xfrm>
          <a:custGeom>
            <a:avLst/>
            <a:gdLst/>
            <a:ahLst/>
            <a:cxnLst/>
            <a:rect l="l" t="t" r="r" b="b"/>
            <a:pathLst>
              <a:path w="29210" h="41275">
                <a:moveTo>
                  <a:pt x="10667" y="0"/>
                </a:moveTo>
                <a:lnTo>
                  <a:pt x="0" y="36575"/>
                </a:lnTo>
                <a:lnTo>
                  <a:pt x="18287" y="41148"/>
                </a:lnTo>
                <a:lnTo>
                  <a:pt x="28956" y="4572"/>
                </a:lnTo>
                <a:lnTo>
                  <a:pt x="106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777727" y="2996171"/>
            <a:ext cx="29209" cy="41275"/>
          </a:xfrm>
          <a:custGeom>
            <a:avLst/>
            <a:gdLst/>
            <a:ahLst/>
            <a:cxnLst/>
            <a:rect l="l" t="t" r="r" b="b"/>
            <a:pathLst>
              <a:path w="29210" h="41275">
                <a:moveTo>
                  <a:pt x="10667" y="0"/>
                </a:moveTo>
                <a:lnTo>
                  <a:pt x="0" y="36575"/>
                </a:lnTo>
                <a:lnTo>
                  <a:pt x="18287" y="41148"/>
                </a:lnTo>
                <a:lnTo>
                  <a:pt x="28955" y="4572"/>
                </a:lnTo>
                <a:lnTo>
                  <a:pt x="106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043415" y="2496299"/>
            <a:ext cx="1744980" cy="536575"/>
          </a:xfrm>
          <a:custGeom>
            <a:avLst/>
            <a:gdLst/>
            <a:ahLst/>
            <a:cxnLst/>
            <a:rect l="l" t="t" r="r" b="b"/>
            <a:pathLst>
              <a:path w="1744979" h="536575">
                <a:moveTo>
                  <a:pt x="10668" y="0"/>
                </a:moveTo>
                <a:lnTo>
                  <a:pt x="0" y="36575"/>
                </a:lnTo>
                <a:lnTo>
                  <a:pt x="1734312" y="536448"/>
                </a:lnTo>
                <a:lnTo>
                  <a:pt x="1744979" y="499872"/>
                </a:lnTo>
                <a:lnTo>
                  <a:pt x="10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02439" y="301445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9143" y="3048"/>
                </a:lnTo>
                <a:lnTo>
                  <a:pt x="3048" y="9143"/>
                </a:lnTo>
                <a:lnTo>
                  <a:pt x="0" y="15239"/>
                </a:lnTo>
                <a:lnTo>
                  <a:pt x="0" y="22859"/>
                </a:lnTo>
                <a:lnTo>
                  <a:pt x="1524" y="25907"/>
                </a:lnTo>
                <a:lnTo>
                  <a:pt x="3048" y="30479"/>
                </a:lnTo>
                <a:lnTo>
                  <a:pt x="7619" y="35051"/>
                </a:lnTo>
                <a:lnTo>
                  <a:pt x="10667" y="36575"/>
                </a:lnTo>
                <a:lnTo>
                  <a:pt x="15239" y="38100"/>
                </a:lnTo>
                <a:lnTo>
                  <a:pt x="22860" y="38100"/>
                </a:lnTo>
                <a:lnTo>
                  <a:pt x="32003" y="33527"/>
                </a:lnTo>
                <a:lnTo>
                  <a:pt x="35051" y="30479"/>
                </a:lnTo>
                <a:lnTo>
                  <a:pt x="36575" y="27431"/>
                </a:lnTo>
                <a:lnTo>
                  <a:pt x="38100" y="22859"/>
                </a:lnTo>
                <a:lnTo>
                  <a:pt x="38100" y="15239"/>
                </a:lnTo>
                <a:lnTo>
                  <a:pt x="35051" y="9143"/>
                </a:lnTo>
                <a:lnTo>
                  <a:pt x="28955" y="304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907011" y="2964167"/>
            <a:ext cx="265430" cy="140335"/>
          </a:xfrm>
          <a:custGeom>
            <a:avLst/>
            <a:gdLst/>
            <a:ahLst/>
            <a:cxnLst/>
            <a:rect l="l" t="t" r="r" b="b"/>
            <a:pathLst>
              <a:path w="265429" h="140335">
                <a:moveTo>
                  <a:pt x="219209" y="112902"/>
                </a:moveTo>
                <a:lnTo>
                  <a:pt x="7619" y="128016"/>
                </a:lnTo>
                <a:lnTo>
                  <a:pt x="1523" y="132588"/>
                </a:lnTo>
                <a:lnTo>
                  <a:pt x="0" y="140207"/>
                </a:lnTo>
                <a:lnTo>
                  <a:pt x="7619" y="140207"/>
                </a:lnTo>
                <a:lnTo>
                  <a:pt x="242315" y="123444"/>
                </a:lnTo>
                <a:lnTo>
                  <a:pt x="239267" y="123444"/>
                </a:lnTo>
                <a:lnTo>
                  <a:pt x="219209" y="112902"/>
                </a:lnTo>
                <a:close/>
              </a:path>
              <a:path w="265429" h="140335">
                <a:moveTo>
                  <a:pt x="242315" y="111251"/>
                </a:moveTo>
                <a:lnTo>
                  <a:pt x="219209" y="112902"/>
                </a:lnTo>
                <a:lnTo>
                  <a:pt x="239267" y="123444"/>
                </a:lnTo>
                <a:lnTo>
                  <a:pt x="242315" y="123444"/>
                </a:lnTo>
                <a:lnTo>
                  <a:pt x="242315" y="111251"/>
                </a:lnTo>
                <a:close/>
              </a:path>
              <a:path w="265429" h="140335">
                <a:moveTo>
                  <a:pt x="245363" y="111251"/>
                </a:moveTo>
                <a:lnTo>
                  <a:pt x="242315" y="111251"/>
                </a:lnTo>
                <a:lnTo>
                  <a:pt x="242315" y="123444"/>
                </a:lnTo>
                <a:lnTo>
                  <a:pt x="265175" y="121920"/>
                </a:lnTo>
                <a:lnTo>
                  <a:pt x="245363" y="111251"/>
                </a:lnTo>
                <a:close/>
              </a:path>
              <a:path w="265429" h="140335">
                <a:moveTo>
                  <a:pt x="36575" y="1524"/>
                </a:moveTo>
                <a:lnTo>
                  <a:pt x="39623" y="9144"/>
                </a:lnTo>
                <a:lnTo>
                  <a:pt x="37817" y="17572"/>
                </a:lnTo>
                <a:lnTo>
                  <a:pt x="219209" y="112902"/>
                </a:lnTo>
                <a:lnTo>
                  <a:pt x="242315" y="111251"/>
                </a:lnTo>
                <a:lnTo>
                  <a:pt x="245363" y="111251"/>
                </a:lnTo>
                <a:lnTo>
                  <a:pt x="36575" y="1524"/>
                </a:lnTo>
                <a:close/>
              </a:path>
              <a:path w="265429" h="140335">
                <a:moveTo>
                  <a:pt x="32003" y="0"/>
                </a:moveTo>
                <a:lnTo>
                  <a:pt x="27431" y="6096"/>
                </a:lnTo>
                <a:lnTo>
                  <a:pt x="13715" y="70103"/>
                </a:lnTo>
                <a:lnTo>
                  <a:pt x="25907" y="73151"/>
                </a:lnTo>
                <a:lnTo>
                  <a:pt x="37817" y="17572"/>
                </a:lnTo>
                <a:lnTo>
                  <a:pt x="30479" y="13716"/>
                </a:lnTo>
                <a:lnTo>
                  <a:pt x="36575" y="1524"/>
                </a:lnTo>
                <a:lnTo>
                  <a:pt x="32003" y="0"/>
                </a:lnTo>
                <a:close/>
              </a:path>
              <a:path w="265429" h="140335">
                <a:moveTo>
                  <a:pt x="36575" y="1524"/>
                </a:moveTo>
                <a:lnTo>
                  <a:pt x="30479" y="13716"/>
                </a:lnTo>
                <a:lnTo>
                  <a:pt x="37817" y="17572"/>
                </a:lnTo>
                <a:lnTo>
                  <a:pt x="39623" y="9144"/>
                </a:lnTo>
                <a:lnTo>
                  <a:pt x="36575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908535" y="3034271"/>
            <a:ext cx="24765" cy="66040"/>
          </a:xfrm>
          <a:custGeom>
            <a:avLst/>
            <a:gdLst/>
            <a:ahLst/>
            <a:cxnLst/>
            <a:rect l="l" t="t" r="r" b="b"/>
            <a:pathLst>
              <a:path w="24764" h="66039">
                <a:moveTo>
                  <a:pt x="12192" y="0"/>
                </a:moveTo>
                <a:lnTo>
                  <a:pt x="0" y="62484"/>
                </a:lnTo>
                <a:lnTo>
                  <a:pt x="12192" y="65531"/>
                </a:lnTo>
                <a:lnTo>
                  <a:pt x="24384" y="3048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914631" y="2971787"/>
            <a:ext cx="234950" cy="127000"/>
          </a:xfrm>
          <a:custGeom>
            <a:avLst/>
            <a:gdLst/>
            <a:ahLst/>
            <a:cxnLst/>
            <a:rect l="l" t="t" r="r" b="b"/>
            <a:pathLst>
              <a:path w="234950" h="127000">
                <a:moveTo>
                  <a:pt x="25908" y="0"/>
                </a:moveTo>
                <a:lnTo>
                  <a:pt x="12191" y="64007"/>
                </a:lnTo>
                <a:lnTo>
                  <a:pt x="0" y="126491"/>
                </a:lnTo>
                <a:lnTo>
                  <a:pt x="234696" y="109727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127235" y="2435339"/>
            <a:ext cx="26034" cy="40005"/>
          </a:xfrm>
          <a:custGeom>
            <a:avLst/>
            <a:gdLst/>
            <a:ahLst/>
            <a:cxnLst/>
            <a:rect l="l" t="t" r="r" b="b"/>
            <a:pathLst>
              <a:path w="26035" h="40005">
                <a:moveTo>
                  <a:pt x="7619" y="0"/>
                </a:moveTo>
                <a:lnTo>
                  <a:pt x="0" y="36575"/>
                </a:lnTo>
                <a:lnTo>
                  <a:pt x="18287" y="39624"/>
                </a:lnTo>
                <a:lnTo>
                  <a:pt x="25907" y="3048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917679" y="3015983"/>
            <a:ext cx="26034" cy="40005"/>
          </a:xfrm>
          <a:custGeom>
            <a:avLst/>
            <a:gdLst/>
            <a:ahLst/>
            <a:cxnLst/>
            <a:rect l="l" t="t" r="r" b="b"/>
            <a:pathLst>
              <a:path w="26035" h="40005">
                <a:moveTo>
                  <a:pt x="7620" y="0"/>
                </a:moveTo>
                <a:lnTo>
                  <a:pt x="0" y="36575"/>
                </a:lnTo>
                <a:lnTo>
                  <a:pt x="18287" y="39624"/>
                </a:lnTo>
                <a:lnTo>
                  <a:pt x="25908" y="3048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145523" y="2438387"/>
            <a:ext cx="2780030" cy="614680"/>
          </a:xfrm>
          <a:custGeom>
            <a:avLst/>
            <a:gdLst/>
            <a:ahLst/>
            <a:cxnLst/>
            <a:rect l="l" t="t" r="r" b="b"/>
            <a:pathLst>
              <a:path w="2780029" h="614680">
                <a:moveTo>
                  <a:pt x="7619" y="0"/>
                </a:moveTo>
                <a:lnTo>
                  <a:pt x="0" y="36575"/>
                </a:lnTo>
                <a:lnTo>
                  <a:pt x="2772156" y="614172"/>
                </a:lnTo>
                <a:lnTo>
                  <a:pt x="2779776" y="577596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5" name="object 6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6" name="object 6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360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14400" y="2057400"/>
            <a:ext cx="6019800" cy="5984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5" dirty="0">
                <a:latin typeface="Lucida Sans"/>
                <a:cs typeface="Lucida Sans"/>
              </a:rPr>
              <a:t>Typ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checking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s</a:t>
            </a:r>
            <a:r>
              <a:rPr sz="2800" spc="-10" dirty="0" smtClean="0">
                <a:latin typeface="Lucida Sans"/>
                <a:cs typeface="Lucida Sans"/>
              </a:rPr>
              <a:t>t</a:t>
            </a:r>
            <a:r>
              <a:rPr sz="2800" spc="-15" dirty="0" smtClean="0">
                <a:latin typeface="Lucida Sans"/>
                <a:cs typeface="Lucida Sans"/>
              </a:rPr>
              <a:t>eps</a:t>
            </a:r>
            <a:r>
              <a:rPr lang="en-US" sz="2800" spc="-15" dirty="0" smtClean="0">
                <a:latin typeface="Lucida Sans"/>
                <a:cs typeface="Lucida Sans"/>
              </a:rPr>
              <a:t> (pass 2)</a:t>
            </a:r>
            <a:r>
              <a:rPr sz="2800" spc="-15" dirty="0" smtClean="0">
                <a:latin typeface="Lucida Sans"/>
                <a:cs typeface="Lucida Sans"/>
              </a:rPr>
              <a:t>:</a:t>
            </a:r>
            <a:endParaRPr lang="en-US" sz="2800" spc="-15" dirty="0" smtClean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</a:pPr>
            <a:endParaRPr lang="en-US" sz="2800" spc="-15" dirty="0">
              <a:latin typeface="Lucida Sans"/>
              <a:cs typeface="Lucida Sans"/>
            </a:endParaRPr>
          </a:p>
          <a:p>
            <a:pPr marL="527050" indent="-514350">
              <a:buFont typeface="+mj-lt"/>
              <a:buAutoNum type="arabicPeriod"/>
            </a:pPr>
            <a:r>
              <a:rPr lang="en-US" sz="2800" spc="-15" dirty="0">
                <a:latin typeface="Lucida Sans"/>
                <a:cs typeface="Lucida Sans"/>
              </a:rPr>
              <a:t>Create</a:t>
            </a:r>
            <a:r>
              <a:rPr lang="en-US" sz="2800" spc="-5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a</a:t>
            </a:r>
            <a:r>
              <a:rPr lang="en-US" sz="2800" dirty="0">
                <a:latin typeface="Lucida Sans"/>
                <a:cs typeface="Lucida Sans"/>
              </a:rPr>
              <a:t> </a:t>
            </a:r>
            <a:r>
              <a:rPr lang="en-US" sz="2800" spc="-20" dirty="0">
                <a:latin typeface="Lucida Sans"/>
                <a:cs typeface="Lucida Sans"/>
              </a:rPr>
              <a:t>new</a:t>
            </a:r>
            <a:r>
              <a:rPr lang="en-US" sz="2800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scope</a:t>
            </a:r>
            <a:r>
              <a:rPr lang="en-US" sz="2800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in</a:t>
            </a:r>
            <a:r>
              <a:rPr lang="en-US" sz="2800" spc="10" dirty="0">
                <a:latin typeface="Lucida Sans"/>
                <a:cs typeface="Lucida Sans"/>
              </a:rPr>
              <a:t> </a:t>
            </a:r>
            <a:r>
              <a:rPr lang="en-US" sz="2800" spc="-10" dirty="0">
                <a:latin typeface="Lucida Sans"/>
                <a:cs typeface="Lucida Sans"/>
              </a:rPr>
              <a:t>th</a:t>
            </a:r>
            <a:r>
              <a:rPr lang="en-US" sz="2800" spc="-15" dirty="0">
                <a:latin typeface="Lucida Sans"/>
                <a:cs typeface="Lucida Sans"/>
              </a:rPr>
              <a:t>e symbol</a:t>
            </a:r>
            <a:r>
              <a:rPr lang="en-US" sz="2800" spc="-10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table</a:t>
            </a:r>
            <a:r>
              <a:rPr lang="en-US" sz="2800" spc="-15" dirty="0" smtClean="0">
                <a:latin typeface="Lucida Sans"/>
                <a:cs typeface="Lucida Sans"/>
              </a:rPr>
              <a:t>.</a:t>
            </a:r>
          </a:p>
          <a:p>
            <a:pPr marL="527050" indent="-514350">
              <a:buFont typeface="+mj-lt"/>
              <a:buAutoNum type="arabicPeriod"/>
            </a:pPr>
            <a:r>
              <a:rPr lang="en-US" sz="2800" spc="-15" dirty="0" smtClean="0">
                <a:latin typeface="Lucida Sans"/>
                <a:cs typeface="Lucida Sans"/>
              </a:rPr>
              <a:t>Set </a:t>
            </a:r>
            <a:r>
              <a:rPr lang="en-US" sz="2800" b="1" spc="-15" dirty="0" err="1" smtClean="0">
                <a:latin typeface="Courier"/>
                <a:cs typeface="Courier"/>
              </a:rPr>
              <a:t>currentMethod</a:t>
            </a:r>
            <a:r>
              <a:rPr lang="en-US" sz="2800" spc="-15" dirty="0" smtClean="0">
                <a:latin typeface="Lucida Sans"/>
                <a:cs typeface="Lucida Sans"/>
              </a:rPr>
              <a:t> = this </a:t>
            </a:r>
            <a:r>
              <a:rPr lang="en-US" sz="2800" b="1" spc="-15" dirty="0" err="1" smtClean="0">
                <a:latin typeface="Courier"/>
                <a:cs typeface="Courier"/>
              </a:rPr>
              <a:t>methodDeclNode</a:t>
            </a:r>
            <a:endParaRPr lang="en-US" sz="2800" b="1" spc="-15" dirty="0" smtClean="0">
              <a:latin typeface="Courier"/>
              <a:cs typeface="Courier"/>
            </a:endParaRPr>
          </a:p>
          <a:p>
            <a:pPr marL="527050" indent="-514350">
              <a:buFont typeface="+mj-lt"/>
              <a:buAutoNum type="arabicPeriod"/>
            </a:pPr>
            <a:r>
              <a:rPr lang="en-US" sz="2800" spc="-10" dirty="0" smtClean="0">
                <a:latin typeface="Lucida Sans"/>
                <a:cs typeface="Lucida Sans"/>
              </a:rPr>
              <a:t>Type </a:t>
            </a:r>
            <a:r>
              <a:rPr lang="en-US" sz="2800" spc="-10" dirty="0">
                <a:latin typeface="Lucida Sans"/>
                <a:cs typeface="Lucida Sans"/>
              </a:rPr>
              <a:t>check the </a:t>
            </a:r>
            <a:r>
              <a:rPr lang="en-US" sz="2800" spc="-10" dirty="0" err="1">
                <a:latin typeface="Lucida Sans"/>
                <a:cs typeface="Lucida Sans"/>
              </a:rPr>
              <a:t>args</a:t>
            </a:r>
            <a:r>
              <a:rPr lang="en-US" sz="2800" spc="-10" dirty="0">
                <a:latin typeface="Lucida Sans"/>
                <a:cs typeface="Lucida Sans"/>
              </a:rPr>
              <a:t> </a:t>
            </a:r>
            <a:r>
              <a:rPr lang="en-US" sz="2800" spc="-10" dirty="0" err="1">
                <a:latin typeface="Lucida Sans"/>
                <a:cs typeface="Lucida Sans"/>
              </a:rPr>
              <a:t>subtree</a:t>
            </a:r>
            <a:r>
              <a:rPr lang="en-US" sz="2800" spc="-10" dirty="0" smtClean="0">
                <a:latin typeface="Lucida Sans"/>
                <a:cs typeface="Lucida Sans"/>
              </a:rPr>
              <a:t>.</a:t>
            </a:r>
          </a:p>
          <a:p>
            <a:pPr marL="527050" indent="-514350">
              <a:buFont typeface="+mj-lt"/>
              <a:buAutoNum type="arabicPeriod"/>
            </a:pPr>
            <a:r>
              <a:rPr lang="en-US" sz="2800" spc="-20" dirty="0" smtClean="0">
                <a:latin typeface="Lucida Sans"/>
                <a:cs typeface="Lucida Sans"/>
              </a:rPr>
              <a:t>Type</a:t>
            </a:r>
            <a:r>
              <a:rPr lang="en-US" sz="2800" spc="5" dirty="0" smtClean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check</a:t>
            </a:r>
            <a:r>
              <a:rPr lang="en-US" sz="2800" spc="5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the</a:t>
            </a:r>
            <a:r>
              <a:rPr lang="en-US" sz="2800" spc="15" dirty="0">
                <a:latin typeface="Lucida Sans"/>
                <a:cs typeface="Lucida Sans"/>
              </a:rPr>
              <a:t> </a:t>
            </a:r>
            <a:r>
              <a:rPr lang="en-US" sz="2800" b="1" spc="-5" dirty="0" err="1">
                <a:latin typeface="Courier"/>
                <a:cs typeface="Courier"/>
              </a:rPr>
              <a:t>decl</a:t>
            </a:r>
            <a:r>
              <a:rPr lang="en-US" sz="2800" b="1" dirty="0" err="1">
                <a:latin typeface="Courier"/>
                <a:cs typeface="Courier"/>
              </a:rPr>
              <a:t>s</a:t>
            </a:r>
            <a:r>
              <a:rPr lang="en-US" sz="2800" b="1" spc="-640" dirty="0">
                <a:latin typeface="Courier"/>
                <a:cs typeface="Courier"/>
              </a:rPr>
              <a:t> </a:t>
            </a:r>
            <a:r>
              <a:rPr lang="en-US" sz="2800" spc="-5" dirty="0" err="1">
                <a:latin typeface="Lucida Sans"/>
                <a:cs typeface="Lucida Sans"/>
              </a:rPr>
              <a:t>s</a:t>
            </a:r>
            <a:r>
              <a:rPr lang="en-US" sz="2800" spc="-25" dirty="0" err="1">
                <a:latin typeface="Lucida Sans"/>
                <a:cs typeface="Lucida Sans"/>
              </a:rPr>
              <a:t>u</a:t>
            </a:r>
            <a:r>
              <a:rPr lang="en-US" sz="2800" spc="-10" dirty="0" err="1">
                <a:latin typeface="Lucida Sans"/>
                <a:cs typeface="Lucida Sans"/>
              </a:rPr>
              <a:t>bt</a:t>
            </a:r>
            <a:r>
              <a:rPr lang="en-US" sz="2800" spc="-20" dirty="0" err="1">
                <a:latin typeface="Lucida Sans"/>
                <a:cs typeface="Lucida Sans"/>
              </a:rPr>
              <a:t>ree</a:t>
            </a:r>
            <a:r>
              <a:rPr lang="en-US" sz="2800" spc="-10" dirty="0">
                <a:latin typeface="Lucida Sans"/>
                <a:cs typeface="Lucida Sans"/>
              </a:rPr>
              <a:t>.</a:t>
            </a:r>
            <a:endParaRPr lang="en-US" sz="2800" dirty="0">
              <a:latin typeface="Lucida Sans"/>
              <a:cs typeface="Lucida Sans"/>
            </a:endParaRPr>
          </a:p>
          <a:p>
            <a:pPr marL="527050" indent="-514350">
              <a:buFont typeface="+mj-lt"/>
              <a:buAutoNum type="arabicPeriod"/>
            </a:pPr>
            <a:r>
              <a:rPr lang="en-US" sz="2800" spc="-20" dirty="0">
                <a:latin typeface="Lucida Sans"/>
                <a:cs typeface="Lucida Sans"/>
              </a:rPr>
              <a:t>Type</a:t>
            </a:r>
            <a:r>
              <a:rPr lang="en-US" sz="2800" spc="5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check</a:t>
            </a:r>
            <a:r>
              <a:rPr lang="en-US" sz="2800" spc="5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the</a:t>
            </a:r>
            <a:r>
              <a:rPr lang="en-US" sz="2800" spc="15" dirty="0">
                <a:latin typeface="Lucida Sans"/>
                <a:cs typeface="Lucida Sans"/>
              </a:rPr>
              <a:t> </a:t>
            </a:r>
            <a:r>
              <a:rPr lang="en-US" sz="2800" b="1" spc="-5" dirty="0" err="1">
                <a:latin typeface="Courier"/>
                <a:cs typeface="Courier"/>
              </a:rPr>
              <a:t>stmt</a:t>
            </a:r>
            <a:r>
              <a:rPr lang="en-US" sz="2800" b="1" dirty="0" err="1">
                <a:latin typeface="Courier"/>
                <a:cs typeface="Courier"/>
              </a:rPr>
              <a:t>s</a:t>
            </a:r>
            <a:r>
              <a:rPr lang="en-US" sz="2800" b="1" spc="-640" dirty="0">
                <a:latin typeface="Courier"/>
                <a:cs typeface="Courier"/>
              </a:rPr>
              <a:t> </a:t>
            </a:r>
            <a:r>
              <a:rPr lang="en-US" sz="2800" spc="-5" dirty="0" err="1">
                <a:latin typeface="Lucida Sans"/>
                <a:cs typeface="Lucida Sans"/>
              </a:rPr>
              <a:t>s</a:t>
            </a:r>
            <a:r>
              <a:rPr lang="en-US" sz="2800" spc="-25" dirty="0" err="1">
                <a:latin typeface="Lucida Sans"/>
                <a:cs typeface="Lucida Sans"/>
              </a:rPr>
              <a:t>u</a:t>
            </a:r>
            <a:r>
              <a:rPr lang="en-US" sz="2800" spc="-10" dirty="0" err="1">
                <a:latin typeface="Lucida Sans"/>
                <a:cs typeface="Lucida Sans"/>
              </a:rPr>
              <a:t>bt</a:t>
            </a:r>
            <a:r>
              <a:rPr lang="en-US" sz="2800" spc="-20" dirty="0" err="1">
                <a:latin typeface="Lucida Sans"/>
                <a:cs typeface="Lucida Sans"/>
              </a:rPr>
              <a:t>ree</a:t>
            </a:r>
            <a:r>
              <a:rPr lang="en-US" sz="2800" spc="-10" dirty="0">
                <a:latin typeface="Lucida Sans"/>
                <a:cs typeface="Lucida Sans"/>
              </a:rPr>
              <a:t>.</a:t>
            </a:r>
            <a:endParaRPr lang="en-US" sz="2800" dirty="0">
              <a:latin typeface="Lucida Sans"/>
              <a:cs typeface="Lucida Sans"/>
            </a:endParaRPr>
          </a:p>
          <a:p>
            <a:pPr marL="527050" indent="-514350">
              <a:buFont typeface="+mj-lt"/>
              <a:buAutoNum type="arabicPeriod"/>
            </a:pPr>
            <a:r>
              <a:rPr lang="en-US" sz="2800" spc="-15" dirty="0">
                <a:latin typeface="Lucida Sans"/>
                <a:cs typeface="Lucida Sans"/>
              </a:rPr>
              <a:t>Clo</a:t>
            </a:r>
            <a:r>
              <a:rPr lang="en-US" sz="2800" spc="-10" dirty="0">
                <a:latin typeface="Lucida Sans"/>
                <a:cs typeface="Lucida Sans"/>
              </a:rPr>
              <a:t>s</a:t>
            </a:r>
            <a:r>
              <a:rPr lang="en-US" sz="2800" spc="-15" dirty="0">
                <a:latin typeface="Lucida Sans"/>
                <a:cs typeface="Lucida Sans"/>
              </a:rPr>
              <a:t>e</a:t>
            </a:r>
            <a:r>
              <a:rPr lang="en-US" sz="2800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the</a:t>
            </a:r>
            <a:r>
              <a:rPr lang="en-US" sz="2800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c</a:t>
            </a:r>
            <a:r>
              <a:rPr lang="en-US" sz="2800" spc="-10" dirty="0">
                <a:latin typeface="Lucida Sans"/>
                <a:cs typeface="Lucida Sans"/>
              </a:rPr>
              <a:t>u</a:t>
            </a:r>
            <a:r>
              <a:rPr lang="en-US" sz="2800" spc="-15" dirty="0">
                <a:latin typeface="Lucida Sans"/>
                <a:cs typeface="Lucida Sans"/>
              </a:rPr>
              <a:t>rre</a:t>
            </a:r>
            <a:r>
              <a:rPr lang="en-US" sz="2800" spc="-10" dirty="0">
                <a:latin typeface="Lucida Sans"/>
                <a:cs typeface="Lucida Sans"/>
              </a:rPr>
              <a:t>nt</a:t>
            </a:r>
            <a:r>
              <a:rPr lang="en-US" sz="2800" dirty="0">
                <a:latin typeface="Lucida Sans"/>
                <a:cs typeface="Lucida Sans"/>
              </a:rPr>
              <a:t> </a:t>
            </a:r>
            <a:r>
              <a:rPr lang="en-US" sz="2800" spc="-5" dirty="0">
                <a:latin typeface="Lucida Sans"/>
                <a:cs typeface="Lucida Sans"/>
              </a:rPr>
              <a:t>s</a:t>
            </a:r>
            <a:r>
              <a:rPr lang="en-US" sz="2800" spc="-15" dirty="0">
                <a:latin typeface="Lucida Sans"/>
                <a:cs typeface="Lucida Sans"/>
              </a:rPr>
              <a:t>cope</a:t>
            </a:r>
            <a:r>
              <a:rPr lang="en-US" sz="2800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at</a:t>
            </a:r>
            <a:r>
              <a:rPr lang="en-US" sz="2800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the top</a:t>
            </a:r>
            <a:r>
              <a:rPr lang="en-US" sz="2800" spc="-5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of</a:t>
            </a:r>
            <a:r>
              <a:rPr lang="en-US" sz="2800" spc="-5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the</a:t>
            </a:r>
            <a:r>
              <a:rPr lang="en-US" sz="2800" spc="-5" dirty="0">
                <a:latin typeface="Lucida Sans"/>
                <a:cs typeface="Lucida Sans"/>
              </a:rPr>
              <a:t> </a:t>
            </a:r>
            <a:r>
              <a:rPr lang="en-US" sz="2800" spc="-20" dirty="0">
                <a:latin typeface="Lucida Sans"/>
                <a:cs typeface="Lucida Sans"/>
              </a:rPr>
              <a:t>symbol</a:t>
            </a:r>
            <a:r>
              <a:rPr lang="en-US" sz="2800" spc="-15" dirty="0">
                <a:latin typeface="Lucida Sans"/>
                <a:cs typeface="Lucida Sans"/>
              </a:rPr>
              <a:t> table.</a:t>
            </a:r>
            <a:endParaRPr lang="en-US" sz="2800" dirty="0">
              <a:latin typeface="Lucida Sans"/>
              <a:cs typeface="Lucida Sans"/>
            </a:endParaRPr>
          </a:p>
          <a:p>
            <a:pPr marL="527050" indent="-514350">
              <a:buFont typeface="+mj-lt"/>
              <a:buAutoNum type="arabicPeriod"/>
            </a:pPr>
            <a:endParaRPr lang="en-US" sz="2800" dirty="0">
              <a:latin typeface="Lucida Sans"/>
              <a:cs typeface="Lucida Sans"/>
            </a:endParaRPr>
          </a:p>
          <a:p>
            <a:pPr marL="527050" indent="-514350">
              <a:buFont typeface="+mj-lt"/>
              <a:buAutoNum type="arabicPeriod"/>
            </a:pPr>
            <a:endParaRPr lang="en-US" sz="2800" spc="-10" dirty="0" smtClean="0">
              <a:latin typeface="Lucida Sans"/>
              <a:cs typeface="Lucida Sans"/>
            </a:endParaRPr>
          </a:p>
          <a:p>
            <a:pPr marL="698500">
              <a:lnSpc>
                <a:spcPts val="2960"/>
              </a:lnSpc>
            </a:pPr>
            <a:endParaRPr sz="2600" dirty="0">
              <a:latin typeface="Lucida Sans"/>
              <a:cs typeface="Lucida Sans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5" name="object 6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6" name="object 6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360</a:t>
            </a:r>
          </a:p>
        </p:txBody>
      </p:sp>
      <p:sp>
        <p:nvSpPr>
          <p:cNvPr id="67" name="Title 6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73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Ch</a:t>
            </a:r>
            <a:r>
              <a:rPr spc="-25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Me</a:t>
            </a:r>
            <a:r>
              <a:rPr spc="-5" dirty="0">
                <a:solidFill>
                  <a:srgbClr val="FF0000"/>
                </a:solidFill>
              </a:rPr>
              <a:t>tho</a:t>
            </a:r>
            <a:r>
              <a:rPr dirty="0">
                <a:solidFill>
                  <a:srgbClr val="FF0000"/>
                </a:solidFill>
              </a:rPr>
              <a:t>d</a:t>
            </a:r>
            <a:r>
              <a:rPr spc="-5" dirty="0">
                <a:solidFill>
                  <a:srgbClr val="FF0000"/>
                </a:solidFill>
              </a:rPr>
              <a:t> Ca</a:t>
            </a:r>
            <a:r>
              <a:rPr spc="-15" dirty="0">
                <a:solidFill>
                  <a:srgbClr val="FF0000"/>
                </a:solidFill>
              </a:rPr>
              <a:t>ll</a:t>
            </a:r>
            <a:r>
              <a:rPr dirty="0">
                <a:solidFill>
                  <a:srgbClr val="FF0000"/>
                </a:solidFill>
              </a:rPr>
              <a:t>s </a:t>
            </a:r>
            <a:r>
              <a:rPr spc="-5" dirty="0">
                <a:solidFill>
                  <a:srgbClr val="FF0000"/>
                </a:solidFill>
              </a:rPr>
              <a:t>(n</a:t>
            </a:r>
            <a:r>
              <a:rPr dirty="0">
                <a:solidFill>
                  <a:srgbClr val="FF0000"/>
                </a:solidFill>
              </a:rPr>
              <a:t>o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5" dirty="0">
                <a:solidFill>
                  <a:srgbClr val="FF0000"/>
                </a:solidFill>
              </a:rPr>
              <a:t>O</a:t>
            </a:r>
            <a:r>
              <a:rPr spc="-5" dirty="0">
                <a:solidFill>
                  <a:srgbClr val="FF0000"/>
                </a:solidFill>
              </a:rPr>
              <a:t>v</a:t>
            </a:r>
            <a:r>
              <a:rPr spc="-20" dirty="0">
                <a:solidFill>
                  <a:srgbClr val="FF0000"/>
                </a:solidFill>
              </a:rPr>
              <a:t>erl</a:t>
            </a:r>
            <a:r>
              <a:rPr spc="-5" dirty="0">
                <a:solidFill>
                  <a:srgbClr val="FF0000"/>
                </a:solidFill>
              </a:rPr>
              <a:t>oad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ng</a:t>
            </a:r>
            <a:r>
              <a:rPr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688" y="5677426"/>
            <a:ext cx="5822950" cy="3025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302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consi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cedures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stateme</a:t>
            </a:r>
            <a:r>
              <a:rPr sz="2600" spc="-10" dirty="0">
                <a:latin typeface="Lucida Sans"/>
                <a:cs typeface="Lucida Sans"/>
              </a:rPr>
              <a:t>nt.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fu</a:t>
            </a:r>
            <a:r>
              <a:rPr sz="2600" spc="-10" dirty="0">
                <a:latin typeface="Lucida Sans"/>
                <a:cs typeface="Lucida Sans"/>
              </a:rPr>
              <a:t>nc</a:t>
            </a:r>
            <a:r>
              <a:rPr sz="2600" spc="-15" dirty="0">
                <a:latin typeface="Lucida Sans"/>
                <a:cs typeface="Lucida Sans"/>
              </a:rPr>
              <a:t>tio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an</a:t>
            </a:r>
            <a:r>
              <a:rPr sz="2600" spc="-15" dirty="0">
                <a:latin typeface="Lucida Sans"/>
                <a:cs typeface="Lucida Sans"/>
              </a:rPr>
              <a:t> expression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ver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simi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ar.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Type </a:t>
            </a:r>
            <a:r>
              <a:rPr sz="2600" spc="-15" dirty="0">
                <a:latin typeface="Lucida Sans"/>
                <a:cs typeface="Lucida Sans"/>
              </a:rPr>
              <a:t>checking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steps:</a:t>
            </a:r>
            <a:endParaRPr sz="2600" dirty="0">
              <a:latin typeface="Lucida Sans"/>
              <a:cs typeface="Lucida Sans"/>
            </a:endParaRPr>
          </a:p>
          <a:p>
            <a:pPr marL="675005" marR="5080" indent="-399415">
              <a:lnSpc>
                <a:spcPct val="89700"/>
              </a:lnSpc>
              <a:spcBef>
                <a:spcPts val="800"/>
              </a:spcBef>
            </a:pPr>
            <a:r>
              <a:rPr sz="2600" spc="-15" dirty="0">
                <a:latin typeface="Lucida Sans"/>
                <a:cs typeface="Lucida Sans"/>
              </a:rPr>
              <a:t>1. </a:t>
            </a:r>
            <a:r>
              <a:rPr sz="2600" spc="-20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identNode.idnam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1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 declared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 type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should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Voi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1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nd</a:t>
            </a:r>
            <a:r>
              <a:rPr sz="2600" spc="-15" dirty="0">
                <a:latin typeface="Lucida Sans"/>
                <a:cs typeface="Lucida Sans"/>
              </a:rPr>
              <a:t> should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Metho</a:t>
            </a:r>
            <a:r>
              <a:rPr sz="2400" b="1" spc="-15" dirty="0">
                <a:latin typeface="Courier"/>
                <a:cs typeface="Courier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64167" y="2071865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4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08741" y="2071103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45879" y="2814053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64929" y="205281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30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65691" y="2376665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314179" y="2064885"/>
            <a:ext cx="934085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callNode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06411" y="3623297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5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50985" y="362253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29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88123" y="4363961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07173" y="3604247"/>
            <a:ext cx="0" cy="759460"/>
          </a:xfrm>
          <a:custGeom>
            <a:avLst/>
            <a:gdLst/>
            <a:ahLst/>
            <a:cxnLst/>
            <a:rect l="l" t="t" r="r" b="b"/>
            <a:pathLst>
              <a:path h="759460">
                <a:moveTo>
                  <a:pt x="0" y="0"/>
                </a:moveTo>
                <a:lnTo>
                  <a:pt x="0" y="75895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07935" y="3928097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04631" y="345794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36575"/>
                </a:moveTo>
                <a:lnTo>
                  <a:pt x="16763" y="36575"/>
                </a:lnTo>
                <a:lnTo>
                  <a:pt x="19812" y="38100"/>
                </a:lnTo>
                <a:lnTo>
                  <a:pt x="22860" y="36575"/>
                </a:lnTo>
                <a:close/>
              </a:path>
              <a:path w="38100" h="38100">
                <a:moveTo>
                  <a:pt x="27431" y="0"/>
                </a:moveTo>
                <a:lnTo>
                  <a:pt x="12192" y="0"/>
                </a:lnTo>
                <a:lnTo>
                  <a:pt x="9143" y="3048"/>
                </a:lnTo>
                <a:lnTo>
                  <a:pt x="6096" y="4572"/>
                </a:lnTo>
                <a:lnTo>
                  <a:pt x="3048" y="7620"/>
                </a:lnTo>
                <a:lnTo>
                  <a:pt x="1524" y="10668"/>
                </a:lnTo>
                <a:lnTo>
                  <a:pt x="1524" y="15240"/>
                </a:lnTo>
                <a:lnTo>
                  <a:pt x="0" y="18288"/>
                </a:lnTo>
                <a:lnTo>
                  <a:pt x="1524" y="21335"/>
                </a:lnTo>
                <a:lnTo>
                  <a:pt x="1524" y="25907"/>
                </a:lnTo>
                <a:lnTo>
                  <a:pt x="3048" y="28955"/>
                </a:lnTo>
                <a:lnTo>
                  <a:pt x="6096" y="32003"/>
                </a:lnTo>
                <a:lnTo>
                  <a:pt x="9143" y="33527"/>
                </a:lnTo>
                <a:lnTo>
                  <a:pt x="12192" y="36575"/>
                </a:lnTo>
                <a:lnTo>
                  <a:pt x="27431" y="36575"/>
                </a:lnTo>
                <a:lnTo>
                  <a:pt x="30480" y="33527"/>
                </a:lnTo>
                <a:lnTo>
                  <a:pt x="33528" y="32003"/>
                </a:lnTo>
                <a:lnTo>
                  <a:pt x="36575" y="25907"/>
                </a:lnTo>
                <a:lnTo>
                  <a:pt x="38100" y="21335"/>
                </a:lnTo>
                <a:lnTo>
                  <a:pt x="38100" y="15240"/>
                </a:lnTo>
                <a:lnTo>
                  <a:pt x="36575" y="10668"/>
                </a:lnTo>
                <a:lnTo>
                  <a:pt x="33528" y="4572"/>
                </a:lnTo>
                <a:lnTo>
                  <a:pt x="30480" y="3048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43087" y="3425939"/>
            <a:ext cx="231775" cy="231775"/>
          </a:xfrm>
          <a:custGeom>
            <a:avLst/>
            <a:gdLst/>
            <a:ahLst/>
            <a:cxnLst/>
            <a:rect l="l" t="t" r="r" b="b"/>
            <a:pathLst>
              <a:path w="231775" h="231775">
                <a:moveTo>
                  <a:pt x="10668" y="211836"/>
                </a:moveTo>
                <a:lnTo>
                  <a:pt x="0" y="231648"/>
                </a:lnTo>
                <a:lnTo>
                  <a:pt x="19812" y="220979"/>
                </a:lnTo>
                <a:lnTo>
                  <a:pt x="25298" y="217931"/>
                </a:lnTo>
                <a:lnTo>
                  <a:pt x="22860" y="217931"/>
                </a:lnTo>
                <a:lnTo>
                  <a:pt x="10668" y="211836"/>
                </a:lnTo>
                <a:close/>
              </a:path>
              <a:path w="231775" h="231775">
                <a:moveTo>
                  <a:pt x="34289" y="197358"/>
                </a:moveTo>
                <a:lnTo>
                  <a:pt x="13716" y="208787"/>
                </a:lnTo>
                <a:lnTo>
                  <a:pt x="10668" y="211836"/>
                </a:lnTo>
                <a:lnTo>
                  <a:pt x="22860" y="217931"/>
                </a:lnTo>
                <a:lnTo>
                  <a:pt x="34289" y="197358"/>
                </a:lnTo>
                <a:close/>
              </a:path>
              <a:path w="231775" h="231775">
                <a:moveTo>
                  <a:pt x="211618" y="98842"/>
                </a:moveTo>
                <a:lnTo>
                  <a:pt x="34289" y="197358"/>
                </a:lnTo>
                <a:lnTo>
                  <a:pt x="22860" y="217931"/>
                </a:lnTo>
                <a:lnTo>
                  <a:pt x="25298" y="217931"/>
                </a:lnTo>
                <a:lnTo>
                  <a:pt x="225551" y="106679"/>
                </a:lnTo>
                <a:lnTo>
                  <a:pt x="217931" y="105155"/>
                </a:lnTo>
                <a:lnTo>
                  <a:pt x="211618" y="98842"/>
                </a:lnTo>
                <a:close/>
              </a:path>
              <a:path w="231775" h="231775">
                <a:moveTo>
                  <a:pt x="129540" y="0"/>
                </a:moveTo>
                <a:lnTo>
                  <a:pt x="124968" y="6096"/>
                </a:lnTo>
                <a:lnTo>
                  <a:pt x="10668" y="211836"/>
                </a:lnTo>
                <a:lnTo>
                  <a:pt x="13716" y="208787"/>
                </a:lnTo>
                <a:lnTo>
                  <a:pt x="34289" y="197358"/>
                </a:lnTo>
                <a:lnTo>
                  <a:pt x="137160" y="12192"/>
                </a:lnTo>
                <a:lnTo>
                  <a:pt x="135636" y="4572"/>
                </a:lnTo>
                <a:lnTo>
                  <a:pt x="129540" y="0"/>
                </a:lnTo>
                <a:close/>
              </a:path>
              <a:path w="231775" h="231775">
                <a:moveTo>
                  <a:pt x="219456" y="94487"/>
                </a:moveTo>
                <a:lnTo>
                  <a:pt x="211618" y="98842"/>
                </a:lnTo>
                <a:lnTo>
                  <a:pt x="217931" y="105155"/>
                </a:lnTo>
                <a:lnTo>
                  <a:pt x="225551" y="106679"/>
                </a:lnTo>
                <a:lnTo>
                  <a:pt x="219456" y="94487"/>
                </a:lnTo>
                <a:close/>
              </a:path>
              <a:path w="231775" h="231775">
                <a:moveTo>
                  <a:pt x="225551" y="94487"/>
                </a:moveTo>
                <a:lnTo>
                  <a:pt x="219456" y="94487"/>
                </a:lnTo>
                <a:lnTo>
                  <a:pt x="225551" y="106679"/>
                </a:lnTo>
                <a:lnTo>
                  <a:pt x="231648" y="102107"/>
                </a:lnTo>
                <a:lnTo>
                  <a:pt x="227075" y="96011"/>
                </a:lnTo>
                <a:lnTo>
                  <a:pt x="225551" y="94487"/>
                </a:lnTo>
                <a:close/>
              </a:path>
              <a:path w="231775" h="231775">
                <a:moveTo>
                  <a:pt x="181356" y="50292"/>
                </a:moveTo>
                <a:lnTo>
                  <a:pt x="172212" y="59435"/>
                </a:lnTo>
                <a:lnTo>
                  <a:pt x="211618" y="98842"/>
                </a:lnTo>
                <a:lnTo>
                  <a:pt x="219456" y="94487"/>
                </a:lnTo>
                <a:lnTo>
                  <a:pt x="225551" y="94487"/>
                </a:lnTo>
                <a:lnTo>
                  <a:pt x="181356" y="502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69579" y="3430511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4" h="55245">
                <a:moveTo>
                  <a:pt x="9143" y="0"/>
                </a:moveTo>
                <a:lnTo>
                  <a:pt x="0" y="9144"/>
                </a:lnTo>
                <a:lnTo>
                  <a:pt x="45719" y="54863"/>
                </a:lnTo>
                <a:lnTo>
                  <a:pt x="54863" y="4572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59851" y="3435083"/>
            <a:ext cx="205740" cy="205740"/>
          </a:xfrm>
          <a:custGeom>
            <a:avLst/>
            <a:gdLst/>
            <a:ahLst/>
            <a:cxnLst/>
            <a:rect l="l" t="t" r="r" b="b"/>
            <a:pathLst>
              <a:path w="205739" h="205739">
                <a:moveTo>
                  <a:pt x="114300" y="0"/>
                </a:moveTo>
                <a:lnTo>
                  <a:pt x="0" y="205739"/>
                </a:lnTo>
                <a:lnTo>
                  <a:pt x="205740" y="91439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2371" y="248715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5" y="0"/>
                </a:moveTo>
                <a:lnTo>
                  <a:pt x="0" y="13715"/>
                </a:lnTo>
                <a:lnTo>
                  <a:pt x="27431" y="41147"/>
                </a:lnTo>
                <a:lnTo>
                  <a:pt x="41147" y="27431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97011" y="346251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6" y="0"/>
                </a:moveTo>
                <a:lnTo>
                  <a:pt x="0" y="13716"/>
                </a:lnTo>
                <a:lnTo>
                  <a:pt x="27431" y="41148"/>
                </a:lnTo>
                <a:lnTo>
                  <a:pt x="41148" y="27431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110727" y="2500871"/>
            <a:ext cx="989330" cy="989330"/>
          </a:xfrm>
          <a:custGeom>
            <a:avLst/>
            <a:gdLst/>
            <a:ahLst/>
            <a:cxnLst/>
            <a:rect l="l" t="t" r="r" b="b"/>
            <a:pathLst>
              <a:path w="989330" h="989329">
                <a:moveTo>
                  <a:pt x="961644" y="0"/>
                </a:moveTo>
                <a:lnTo>
                  <a:pt x="0" y="961644"/>
                </a:lnTo>
                <a:lnTo>
                  <a:pt x="27431" y="989076"/>
                </a:lnTo>
                <a:lnTo>
                  <a:pt x="989076" y="27431"/>
                </a:lnTo>
                <a:lnTo>
                  <a:pt x="9616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5387" y="3451847"/>
            <a:ext cx="1447800" cy="944880"/>
          </a:xfrm>
          <a:custGeom>
            <a:avLst/>
            <a:gdLst/>
            <a:ahLst/>
            <a:cxnLst/>
            <a:rect l="l" t="t" r="r" b="b"/>
            <a:pathLst>
              <a:path w="1447800" h="944879">
                <a:moveTo>
                  <a:pt x="708659" y="0"/>
                </a:moveTo>
                <a:lnTo>
                  <a:pt x="0" y="944880"/>
                </a:lnTo>
                <a:lnTo>
                  <a:pt x="38100" y="944880"/>
                </a:lnTo>
                <a:lnTo>
                  <a:pt x="38100" y="906780"/>
                </a:lnTo>
                <a:lnTo>
                  <a:pt x="76200" y="906780"/>
                </a:lnTo>
                <a:lnTo>
                  <a:pt x="739139" y="22860"/>
                </a:lnTo>
                <a:lnTo>
                  <a:pt x="708659" y="0"/>
                </a:lnTo>
                <a:close/>
              </a:path>
              <a:path w="1447800" h="944879">
                <a:moveTo>
                  <a:pt x="76200" y="906780"/>
                </a:moveTo>
                <a:lnTo>
                  <a:pt x="38100" y="906780"/>
                </a:lnTo>
                <a:lnTo>
                  <a:pt x="38100" y="944880"/>
                </a:lnTo>
                <a:lnTo>
                  <a:pt x="53339" y="937260"/>
                </a:lnTo>
                <a:lnTo>
                  <a:pt x="76200" y="906780"/>
                </a:lnTo>
                <a:close/>
              </a:path>
              <a:path w="1447800" h="944879">
                <a:moveTo>
                  <a:pt x="1409700" y="906780"/>
                </a:moveTo>
                <a:lnTo>
                  <a:pt x="76200" y="906780"/>
                </a:lnTo>
                <a:lnTo>
                  <a:pt x="53339" y="937260"/>
                </a:lnTo>
                <a:lnTo>
                  <a:pt x="38100" y="944880"/>
                </a:lnTo>
                <a:lnTo>
                  <a:pt x="1447800" y="944880"/>
                </a:lnTo>
                <a:lnTo>
                  <a:pt x="1424939" y="914400"/>
                </a:lnTo>
                <a:lnTo>
                  <a:pt x="1409700" y="906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14047" y="3432035"/>
            <a:ext cx="716280" cy="957580"/>
          </a:xfrm>
          <a:custGeom>
            <a:avLst/>
            <a:gdLst/>
            <a:ahLst/>
            <a:cxnLst/>
            <a:rect l="l" t="t" r="r" b="b"/>
            <a:pathLst>
              <a:path w="716279" h="957579">
                <a:moveTo>
                  <a:pt x="15240" y="0"/>
                </a:moveTo>
                <a:lnTo>
                  <a:pt x="0" y="19811"/>
                </a:lnTo>
                <a:lnTo>
                  <a:pt x="0" y="42672"/>
                </a:lnTo>
                <a:lnTo>
                  <a:pt x="685800" y="957071"/>
                </a:lnTo>
                <a:lnTo>
                  <a:pt x="716279" y="934211"/>
                </a:lnTo>
                <a:lnTo>
                  <a:pt x="30480" y="19811"/>
                </a:lnTo>
                <a:lnTo>
                  <a:pt x="152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565635" y="3320783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24384" y="0"/>
                </a:moveTo>
                <a:lnTo>
                  <a:pt x="13716" y="0"/>
                </a:lnTo>
                <a:lnTo>
                  <a:pt x="7620" y="3048"/>
                </a:lnTo>
                <a:lnTo>
                  <a:pt x="1524" y="9143"/>
                </a:lnTo>
                <a:lnTo>
                  <a:pt x="0" y="12191"/>
                </a:lnTo>
                <a:lnTo>
                  <a:pt x="0" y="24383"/>
                </a:lnTo>
                <a:lnTo>
                  <a:pt x="1524" y="27431"/>
                </a:lnTo>
                <a:lnTo>
                  <a:pt x="4572" y="30479"/>
                </a:lnTo>
                <a:lnTo>
                  <a:pt x="6096" y="33527"/>
                </a:lnTo>
                <a:lnTo>
                  <a:pt x="10668" y="35051"/>
                </a:lnTo>
                <a:lnTo>
                  <a:pt x="13716" y="36575"/>
                </a:lnTo>
                <a:lnTo>
                  <a:pt x="24384" y="36575"/>
                </a:lnTo>
                <a:lnTo>
                  <a:pt x="30480" y="33527"/>
                </a:lnTo>
                <a:lnTo>
                  <a:pt x="33528" y="30479"/>
                </a:lnTo>
                <a:lnTo>
                  <a:pt x="36576" y="24383"/>
                </a:lnTo>
                <a:lnTo>
                  <a:pt x="38100" y="19811"/>
                </a:lnTo>
                <a:lnTo>
                  <a:pt x="38100" y="16763"/>
                </a:lnTo>
                <a:lnTo>
                  <a:pt x="36576" y="12191"/>
                </a:lnTo>
                <a:lnTo>
                  <a:pt x="36576" y="9143"/>
                </a:lnTo>
                <a:lnTo>
                  <a:pt x="30480" y="3048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550395" y="3276587"/>
            <a:ext cx="259079" cy="184785"/>
          </a:xfrm>
          <a:custGeom>
            <a:avLst/>
            <a:gdLst/>
            <a:ahLst/>
            <a:cxnLst/>
            <a:rect l="l" t="t" r="r" b="b"/>
            <a:pathLst>
              <a:path w="259079" h="184785">
                <a:moveTo>
                  <a:pt x="74675" y="3048"/>
                </a:moveTo>
                <a:lnTo>
                  <a:pt x="76200" y="10668"/>
                </a:lnTo>
                <a:lnTo>
                  <a:pt x="72036" y="18579"/>
                </a:lnTo>
                <a:lnTo>
                  <a:pt x="218977" y="162872"/>
                </a:lnTo>
                <a:lnTo>
                  <a:pt x="240792" y="167639"/>
                </a:lnTo>
                <a:lnTo>
                  <a:pt x="237744" y="179831"/>
                </a:lnTo>
                <a:lnTo>
                  <a:pt x="259080" y="184403"/>
                </a:lnTo>
                <a:lnTo>
                  <a:pt x="243839" y="169163"/>
                </a:lnTo>
                <a:lnTo>
                  <a:pt x="74675" y="3048"/>
                </a:lnTo>
                <a:close/>
              </a:path>
              <a:path w="259079" h="184785">
                <a:moveTo>
                  <a:pt x="10668" y="117348"/>
                </a:moveTo>
                <a:lnTo>
                  <a:pt x="3048" y="120396"/>
                </a:lnTo>
                <a:lnTo>
                  <a:pt x="0" y="128015"/>
                </a:lnTo>
                <a:lnTo>
                  <a:pt x="7620" y="129539"/>
                </a:lnTo>
                <a:lnTo>
                  <a:pt x="237744" y="179831"/>
                </a:lnTo>
                <a:lnTo>
                  <a:pt x="234696" y="178307"/>
                </a:lnTo>
                <a:lnTo>
                  <a:pt x="218977" y="162872"/>
                </a:lnTo>
                <a:lnTo>
                  <a:pt x="10668" y="117348"/>
                </a:lnTo>
                <a:close/>
              </a:path>
              <a:path w="259079" h="184785">
                <a:moveTo>
                  <a:pt x="218977" y="162872"/>
                </a:moveTo>
                <a:lnTo>
                  <a:pt x="234696" y="178307"/>
                </a:lnTo>
                <a:lnTo>
                  <a:pt x="237744" y="179831"/>
                </a:lnTo>
                <a:lnTo>
                  <a:pt x="240792" y="167639"/>
                </a:lnTo>
                <a:lnTo>
                  <a:pt x="218977" y="162872"/>
                </a:lnTo>
                <a:close/>
              </a:path>
              <a:path w="259079" h="184785">
                <a:moveTo>
                  <a:pt x="71627" y="0"/>
                </a:moveTo>
                <a:lnTo>
                  <a:pt x="64008" y="4572"/>
                </a:lnTo>
                <a:lnTo>
                  <a:pt x="33527" y="62483"/>
                </a:lnTo>
                <a:lnTo>
                  <a:pt x="45720" y="68579"/>
                </a:lnTo>
                <a:lnTo>
                  <a:pt x="72036" y="18579"/>
                </a:lnTo>
                <a:lnTo>
                  <a:pt x="65532" y="12191"/>
                </a:lnTo>
                <a:lnTo>
                  <a:pt x="74675" y="3048"/>
                </a:lnTo>
                <a:lnTo>
                  <a:pt x="71627" y="0"/>
                </a:lnTo>
                <a:close/>
              </a:path>
              <a:path w="259079" h="184785">
                <a:moveTo>
                  <a:pt x="74675" y="3048"/>
                </a:moveTo>
                <a:lnTo>
                  <a:pt x="65532" y="12191"/>
                </a:lnTo>
                <a:lnTo>
                  <a:pt x="72036" y="18579"/>
                </a:lnTo>
                <a:lnTo>
                  <a:pt x="76200" y="10668"/>
                </a:lnTo>
                <a:lnTo>
                  <a:pt x="74675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53443" y="3339071"/>
            <a:ext cx="43180" cy="64135"/>
          </a:xfrm>
          <a:custGeom>
            <a:avLst/>
            <a:gdLst/>
            <a:ahLst/>
            <a:cxnLst/>
            <a:rect l="l" t="t" r="r" b="b"/>
            <a:pathLst>
              <a:path w="43179" h="64135">
                <a:moveTo>
                  <a:pt x="30479" y="0"/>
                </a:moveTo>
                <a:lnTo>
                  <a:pt x="0" y="57912"/>
                </a:lnTo>
                <a:lnTo>
                  <a:pt x="12191" y="64007"/>
                </a:lnTo>
                <a:lnTo>
                  <a:pt x="42672" y="6096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59539" y="3284207"/>
            <a:ext cx="230504" cy="166370"/>
          </a:xfrm>
          <a:custGeom>
            <a:avLst/>
            <a:gdLst/>
            <a:ahLst/>
            <a:cxnLst/>
            <a:rect l="l" t="t" r="r" b="b"/>
            <a:pathLst>
              <a:path w="230504" h="166370">
                <a:moveTo>
                  <a:pt x="60960" y="0"/>
                </a:moveTo>
                <a:lnTo>
                  <a:pt x="0" y="115824"/>
                </a:lnTo>
                <a:lnTo>
                  <a:pt x="230124" y="166115"/>
                </a:lnTo>
                <a:lnTo>
                  <a:pt x="60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299191" y="2634983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80">
                <a:moveTo>
                  <a:pt x="18287" y="0"/>
                </a:moveTo>
                <a:lnTo>
                  <a:pt x="0" y="33527"/>
                </a:lnTo>
                <a:lnTo>
                  <a:pt x="16763" y="42672"/>
                </a:lnTo>
                <a:lnTo>
                  <a:pt x="35051" y="914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74779" y="3322307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79">
                <a:moveTo>
                  <a:pt x="18287" y="0"/>
                </a:moveTo>
                <a:lnTo>
                  <a:pt x="0" y="33527"/>
                </a:lnTo>
                <a:lnTo>
                  <a:pt x="16763" y="42671"/>
                </a:lnTo>
                <a:lnTo>
                  <a:pt x="35051" y="914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15955" y="2644127"/>
            <a:ext cx="1277620" cy="711835"/>
          </a:xfrm>
          <a:custGeom>
            <a:avLst/>
            <a:gdLst/>
            <a:ahLst/>
            <a:cxnLst/>
            <a:rect l="l" t="t" r="r" b="b"/>
            <a:pathLst>
              <a:path w="1277620" h="711835">
                <a:moveTo>
                  <a:pt x="18287" y="0"/>
                </a:moveTo>
                <a:lnTo>
                  <a:pt x="0" y="33528"/>
                </a:lnTo>
                <a:lnTo>
                  <a:pt x="1258824" y="711708"/>
                </a:lnTo>
                <a:lnTo>
                  <a:pt x="1277112" y="678180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68032" y="3616316"/>
            <a:ext cx="4977130" cy="671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identNode</a:t>
            </a:r>
            <a:endParaRPr sz="19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885"/>
              </a:spcBef>
            </a:pPr>
            <a:r>
              <a:rPr sz="1900" b="1" dirty="0">
                <a:latin typeface="Times New Roman"/>
                <a:cs typeface="Times New Roman"/>
              </a:rPr>
              <a:t>arg</a:t>
            </a:r>
            <a:r>
              <a:rPr sz="1900" b="1" spc="5" dirty="0">
                <a:latin typeface="Times New Roman"/>
                <a:cs typeface="Times New Roman"/>
              </a:rPr>
              <a:t>s</a:t>
            </a:r>
            <a:r>
              <a:rPr sz="1900" b="1" dirty="0">
                <a:latin typeface="Times New Roman"/>
                <a:cs typeface="Times New Roman"/>
              </a:rPr>
              <a:t> t</a:t>
            </a:r>
            <a:r>
              <a:rPr sz="1900" b="1" spc="-3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e</a:t>
            </a:r>
            <a:r>
              <a:rPr sz="1900" b="1" spc="5" dirty="0">
                <a:latin typeface="Times New Roman"/>
                <a:cs typeface="Times New Roman"/>
              </a:rPr>
              <a:t>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362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5325" y="965218"/>
            <a:ext cx="5695315" cy="80379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4340" indent="-421640">
              <a:lnSpc>
                <a:spcPct val="100000"/>
              </a:lnSpc>
              <a:buFont typeface="Lucida Sans"/>
              <a:buAutoNum type="arabicPeriod" startAt="2"/>
              <a:tabLst>
                <a:tab pos="429895" algn="l"/>
              </a:tabLst>
            </a:pPr>
            <a:r>
              <a:rPr sz="2600" spc="-20" dirty="0">
                <a:latin typeface="Lucida Sans"/>
                <a:cs typeface="Lucida Sans"/>
              </a:rPr>
              <a:t>Type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arg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b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ree.</a:t>
            </a:r>
            <a:endParaRPr sz="2600" dirty="0">
              <a:latin typeface="Lucida Sans"/>
              <a:cs typeface="Lucida Sans"/>
            </a:endParaRPr>
          </a:p>
          <a:p>
            <a:pPr marL="434340" marR="7620" indent="-421640">
              <a:lnSpc>
                <a:spcPts val="2800"/>
              </a:lnSpc>
              <a:spcBef>
                <a:spcPts val="944"/>
              </a:spcBef>
              <a:buFont typeface="Lucida Sans"/>
              <a:buAutoNum type="arabicPeriod" startAt="2"/>
              <a:tabLst>
                <a:tab pos="429895" algn="l"/>
              </a:tabLst>
            </a:pPr>
            <a:r>
              <a:rPr sz="2600" spc="-20" dirty="0">
                <a:latin typeface="Lucida Sans"/>
                <a:cs typeface="Lucida Sans"/>
              </a:rPr>
              <a:t>Bu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expression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nodes</a:t>
            </a:r>
            <a:r>
              <a:rPr sz="2600" spc="-10" dirty="0">
                <a:latin typeface="Lucida Sans"/>
                <a:cs typeface="Lucida Sans"/>
              </a:rPr>
              <a:t> foun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args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ree.</a:t>
            </a:r>
            <a:endParaRPr sz="2600" dirty="0">
              <a:latin typeface="Lucida Sans"/>
              <a:cs typeface="Lucida Sans"/>
            </a:endParaRPr>
          </a:p>
          <a:p>
            <a:pPr marL="434340" marR="160655" indent="-421640">
              <a:lnSpc>
                <a:spcPct val="89700"/>
              </a:lnSpc>
              <a:spcBef>
                <a:spcPts val="855"/>
              </a:spcBef>
              <a:buFont typeface="Lucida Sans"/>
              <a:buAutoNum type="arabicPeriod" startAt="2"/>
              <a:tabLst>
                <a:tab pos="429895" algn="l"/>
              </a:tabLst>
            </a:pPr>
            <a:r>
              <a:rPr sz="2600" spc="-15" dirty="0">
                <a:latin typeface="Lucida Sans"/>
                <a:cs typeface="Lucida Sans"/>
              </a:rPr>
              <a:t>Get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parameter</a:t>
            </a:r>
            <a:r>
              <a:rPr sz="2600" spc="-20" dirty="0">
                <a:latin typeface="Lucida Sans"/>
                <a:cs typeface="Lucida Sans"/>
              </a:rPr>
              <a:t> symbo</a:t>
            </a:r>
            <a:r>
              <a:rPr sz="2600" spc="-2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ared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(stored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thod’s symbol table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entry).</a:t>
            </a:r>
            <a:endParaRPr sz="2600" dirty="0">
              <a:latin typeface="Lucida Sans"/>
              <a:cs typeface="Lucida Sans"/>
            </a:endParaRPr>
          </a:p>
          <a:p>
            <a:pPr marL="434340" marR="283845" indent="-421640">
              <a:lnSpc>
                <a:spcPts val="2800"/>
              </a:lnSpc>
              <a:spcBef>
                <a:spcPts val="944"/>
              </a:spcBef>
              <a:buFont typeface="Lucida Sans"/>
              <a:buAutoNum type="arabicPeriod" startAt="2"/>
              <a:tabLst>
                <a:tab pos="429895" algn="l"/>
              </a:tabLst>
            </a:pPr>
            <a:r>
              <a:rPr sz="2600" spc="-20" dirty="0">
                <a:latin typeface="Lucida Sans"/>
                <a:cs typeface="Lucida Sans"/>
              </a:rPr>
              <a:t>Check </a:t>
            </a:r>
            <a:r>
              <a:rPr sz="2600" spc="-15" dirty="0">
                <a:latin typeface="Lucida Sans"/>
                <a:cs typeface="Lucida Sans"/>
              </a:rPr>
              <a:t>that the argu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list</a:t>
            </a:r>
            <a:r>
              <a:rPr sz="2600" spc="-15" dirty="0">
                <a:latin typeface="Lucida Sans"/>
                <a:cs typeface="Lucida Sans"/>
              </a:rPr>
              <a:t> 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parameter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symbols</a:t>
            </a:r>
            <a:r>
              <a:rPr sz="2600" spc="-10" dirty="0">
                <a:latin typeface="Lucida Sans"/>
                <a:cs typeface="Lucida Sans"/>
              </a:rPr>
              <a:t> list</a:t>
            </a:r>
            <a:r>
              <a:rPr sz="2600" spc="-15" dirty="0">
                <a:latin typeface="Lucida Sans"/>
                <a:cs typeface="Lucida Sans"/>
              </a:rPr>
              <a:t> both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length.</a:t>
            </a:r>
            <a:endParaRPr sz="2600" dirty="0">
              <a:latin typeface="Lucida Sans"/>
              <a:cs typeface="Lucida Sans"/>
            </a:endParaRPr>
          </a:p>
          <a:p>
            <a:pPr marL="434340" marR="409575" indent="-421640">
              <a:lnSpc>
                <a:spcPts val="2800"/>
              </a:lnSpc>
              <a:spcBef>
                <a:spcPts val="905"/>
              </a:spcBef>
              <a:buFont typeface="Lucida Sans"/>
              <a:buAutoNum type="arabicPeriod" startAt="2"/>
              <a:tabLst>
                <a:tab pos="430530" algn="l"/>
              </a:tabLst>
            </a:pPr>
            <a:r>
              <a:rPr sz="2600" spc="-20" dirty="0">
                <a:latin typeface="Lucida Sans"/>
                <a:cs typeface="Lucida Sans"/>
              </a:rPr>
              <a:t>Com</a:t>
            </a:r>
            <a:r>
              <a:rPr sz="2600" spc="-15" dirty="0">
                <a:latin typeface="Lucida Sans"/>
                <a:cs typeface="Lucida Sans"/>
              </a:rPr>
              <a:t>pare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argu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ode</a:t>
            </a:r>
            <a:r>
              <a:rPr sz="2600" spc="-10" dirty="0">
                <a:latin typeface="Lucida Sans"/>
                <a:cs typeface="Lucida Sans"/>
              </a:rPr>
              <a:t> 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corresponding parameter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symbol:</a:t>
            </a:r>
            <a:endParaRPr sz="2600" dirty="0">
              <a:latin typeface="Lucida Sans"/>
              <a:cs typeface="Lucida Sans"/>
            </a:endParaRPr>
          </a:p>
          <a:p>
            <a:pPr marL="434340" lvl="1">
              <a:lnSpc>
                <a:spcPts val="2605"/>
              </a:lnSpc>
              <a:buSzPct val="104000"/>
              <a:buFont typeface="Lucida Sans"/>
              <a:buAutoNum type="alphaLcParenBoth"/>
              <a:tabLst>
                <a:tab pos="936625" algn="l"/>
              </a:tabLst>
            </a:pPr>
            <a:r>
              <a:rPr lang="en-US" sz="2500" spc="-15" dirty="0" smtClean="0">
                <a:latin typeface="Lucida Sans"/>
                <a:cs typeface="Lucida Sans"/>
              </a:rPr>
              <a:t> </a:t>
            </a:r>
            <a:r>
              <a:rPr sz="2500" spc="-15" dirty="0" smtClean="0">
                <a:latin typeface="Lucida Sans"/>
                <a:cs typeface="Lucida Sans"/>
              </a:rPr>
              <a:t>Both</a:t>
            </a:r>
            <a:r>
              <a:rPr sz="2500" dirty="0" smtClean="0">
                <a:latin typeface="Lucida Sans"/>
                <a:cs typeface="Lucida Sans"/>
              </a:rPr>
              <a:t> </a:t>
            </a:r>
            <a:r>
              <a:rPr sz="2500" spc="-20" dirty="0">
                <a:latin typeface="Lucida Sans"/>
                <a:cs typeface="Lucida Sans"/>
              </a:rPr>
              <a:t>must</a:t>
            </a:r>
            <a:r>
              <a:rPr sz="2500" spc="-5" dirty="0">
                <a:latin typeface="Lucida Sans"/>
                <a:cs typeface="Lucida Sans"/>
              </a:rPr>
              <a:t> </a:t>
            </a:r>
            <a:r>
              <a:rPr sz="2500" spc="-15" dirty="0">
                <a:latin typeface="Lucida Sans"/>
                <a:cs typeface="Lucida Sans"/>
              </a:rPr>
              <a:t>have</a:t>
            </a:r>
            <a:r>
              <a:rPr sz="2500" spc="-5" dirty="0">
                <a:latin typeface="Lucida Sans"/>
                <a:cs typeface="Lucida Sans"/>
              </a:rPr>
              <a:t> </a:t>
            </a:r>
            <a:r>
              <a:rPr sz="2500" spc="-15" dirty="0">
                <a:latin typeface="Lucida Sans"/>
                <a:cs typeface="Lucida Sans"/>
              </a:rPr>
              <a:t>the</a:t>
            </a:r>
            <a:r>
              <a:rPr sz="2500" dirty="0">
                <a:latin typeface="Lucida Sans"/>
                <a:cs typeface="Lucida Sans"/>
              </a:rPr>
              <a:t> </a:t>
            </a:r>
            <a:r>
              <a:rPr sz="2500" spc="-20" dirty="0">
                <a:latin typeface="Lucida Sans"/>
                <a:cs typeface="Lucida Sans"/>
              </a:rPr>
              <a:t>same</a:t>
            </a:r>
            <a:r>
              <a:rPr sz="2500" spc="-5" dirty="0">
                <a:latin typeface="Lucida Sans"/>
                <a:cs typeface="Lucida Sans"/>
              </a:rPr>
              <a:t> </a:t>
            </a:r>
            <a:r>
              <a:rPr sz="2500" spc="-15" dirty="0">
                <a:latin typeface="Lucida Sans"/>
                <a:cs typeface="Lucida Sans"/>
              </a:rPr>
              <a:t>type.</a:t>
            </a:r>
            <a:endParaRPr sz="2500" dirty="0">
              <a:latin typeface="Lucida Sans"/>
              <a:cs typeface="Lucida Sans"/>
            </a:endParaRPr>
          </a:p>
          <a:p>
            <a:pPr marL="434340" marR="74930" lvl="1">
              <a:lnSpc>
                <a:spcPct val="90400"/>
              </a:lnSpc>
              <a:spcBef>
                <a:spcPts val="135"/>
              </a:spcBef>
              <a:buFont typeface="Lucida Sans"/>
              <a:buAutoNum type="alphaLcParenBoth"/>
              <a:tabLst>
                <a:tab pos="960755" algn="l"/>
              </a:tabLst>
            </a:pPr>
            <a:r>
              <a:rPr lang="en-US" sz="2600" spc="-20" dirty="0" smtClean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Lucida Sans"/>
                <a:cs typeface="Lucida Sans"/>
              </a:rPr>
              <a:t>A</a:t>
            </a:r>
            <a:r>
              <a:rPr sz="2600" spc="5" dirty="0" smtClean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Variabl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Valu</a:t>
            </a:r>
            <a:r>
              <a:rPr sz="2400" b="1" spc="-15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ScalarPar</a:t>
            </a:r>
            <a:r>
              <a:rPr sz="2400" b="1" dirty="0">
                <a:latin typeface="Courier"/>
                <a:cs typeface="Courier"/>
              </a:rPr>
              <a:t>m</a:t>
            </a:r>
            <a:r>
              <a:rPr sz="2400" b="1" spc="-67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gu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15" dirty="0">
                <a:latin typeface="Lucida Sans"/>
                <a:cs typeface="Lucida Sans"/>
              </a:rPr>
              <a:t>node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</a:t>
            </a:r>
            <a:r>
              <a:rPr sz="2400" b="1" spc="-5" dirty="0">
                <a:latin typeface="Courier"/>
                <a:cs typeface="Courier"/>
              </a:rPr>
              <a:t>ScalarParm </a:t>
            </a:r>
            <a:r>
              <a:rPr sz="2500" spc="-20" dirty="0">
                <a:latin typeface="Lucida Sans"/>
                <a:cs typeface="Lucida Sans"/>
              </a:rPr>
              <a:t>parameter</a:t>
            </a:r>
            <a:r>
              <a:rPr sz="2500" spc="-10" dirty="0">
                <a:latin typeface="Lucida Sans"/>
                <a:cs typeface="Lucida Sans"/>
              </a:rPr>
              <a:t>.</a:t>
            </a:r>
            <a:r>
              <a:rPr sz="2500" spc="-155" dirty="0">
                <a:latin typeface="Lucida Sans"/>
                <a:cs typeface="Lucida Sans"/>
              </a:rPr>
              <a:t> </a:t>
            </a:r>
            <a:r>
              <a:rPr sz="2500" spc="-25" dirty="0">
                <a:latin typeface="Lucida Sans"/>
                <a:cs typeface="Lucida Sans"/>
              </a:rPr>
              <a:t>A</a:t>
            </a:r>
            <a:r>
              <a:rPr sz="2500" spc="-20" dirty="0">
                <a:latin typeface="Lucida Sans"/>
                <a:cs typeface="Lucida Sans"/>
              </a:rPr>
              <a:t>n</a:t>
            </a:r>
            <a:r>
              <a:rPr sz="2500" spc="-13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Arra</a:t>
            </a:r>
            <a:r>
              <a:rPr sz="2400" b="1" dirty="0">
                <a:latin typeface="Courier"/>
                <a:cs typeface="Courier"/>
              </a:rPr>
              <a:t>y</a:t>
            </a:r>
            <a:r>
              <a:rPr sz="2400" b="1" spc="-80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ArrayParm </a:t>
            </a:r>
            <a:r>
              <a:rPr sz="2500" spc="-20" dirty="0">
                <a:latin typeface="Lucida Sans"/>
                <a:cs typeface="Lucida Sans"/>
              </a:rPr>
              <a:t>kind</a:t>
            </a:r>
            <a:r>
              <a:rPr sz="2500" dirty="0">
                <a:latin typeface="Lucida Sans"/>
                <a:cs typeface="Lucida Sans"/>
              </a:rPr>
              <a:t> </a:t>
            </a:r>
            <a:r>
              <a:rPr sz="2500" spc="-15" dirty="0">
                <a:latin typeface="Lucida Sans"/>
                <a:cs typeface="Lucida Sans"/>
              </a:rPr>
              <a:t>in</a:t>
            </a:r>
            <a:r>
              <a:rPr sz="2500" spc="-5" dirty="0">
                <a:latin typeface="Lucida Sans"/>
                <a:cs typeface="Lucida Sans"/>
              </a:rPr>
              <a:t> </a:t>
            </a:r>
            <a:r>
              <a:rPr sz="2500" spc="-15" dirty="0">
                <a:latin typeface="Lucida Sans"/>
                <a:cs typeface="Lucida Sans"/>
              </a:rPr>
              <a:t>an</a:t>
            </a:r>
            <a:r>
              <a:rPr sz="2500" spc="-5" dirty="0">
                <a:latin typeface="Lucida Sans"/>
                <a:cs typeface="Lucida Sans"/>
              </a:rPr>
              <a:t> </a:t>
            </a:r>
            <a:r>
              <a:rPr sz="2500" spc="-15" dirty="0">
                <a:latin typeface="Lucida Sans"/>
                <a:cs typeface="Lucida Sans"/>
              </a:rPr>
              <a:t>argument</a:t>
            </a:r>
            <a:r>
              <a:rPr sz="2500" spc="5" dirty="0">
                <a:latin typeface="Lucida Sans"/>
                <a:cs typeface="Lucida Sans"/>
              </a:rPr>
              <a:t> </a:t>
            </a:r>
            <a:r>
              <a:rPr sz="2500" spc="-20" dirty="0">
                <a:latin typeface="Lucida Sans"/>
                <a:cs typeface="Lucida Sans"/>
              </a:rPr>
              <a:t>node</a:t>
            </a:r>
            <a:r>
              <a:rPr sz="2500" spc="-15" dirty="0">
                <a:latin typeface="Lucida Sans"/>
                <a:cs typeface="Lucida Sans"/>
              </a:rPr>
              <a:t> matches</a:t>
            </a:r>
            <a:r>
              <a:rPr sz="2500" spc="-10" dirty="0">
                <a:latin typeface="Lucida Sans"/>
                <a:cs typeface="Lucida Sans"/>
              </a:rPr>
              <a:t> </a:t>
            </a:r>
            <a:r>
              <a:rPr sz="2500" spc="-15" dirty="0">
                <a:latin typeface="Lucida Sans"/>
                <a:cs typeface="Lucida Sans"/>
              </a:rPr>
              <a:t>an</a:t>
            </a:r>
            <a:r>
              <a:rPr sz="2500" spc="3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ArrayParm </a:t>
            </a:r>
            <a:r>
              <a:rPr sz="2600" spc="-15" dirty="0">
                <a:latin typeface="Lucida Sans"/>
                <a:cs typeface="Lucida Sans"/>
              </a:rPr>
              <a:t>parameter.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363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01688" y="762000"/>
            <a:ext cx="5969022" cy="110799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Handling Overloaded Declarations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914400" y="2438400"/>
            <a:ext cx="5775878" cy="5539977"/>
          </a:xfrm>
        </p:spPr>
        <p:txBody>
          <a:bodyPr/>
          <a:lstStyle/>
          <a:p>
            <a:r>
              <a:rPr lang="en-US" dirty="0" smtClean="0"/>
              <a:t>Two approaches are popular:</a:t>
            </a:r>
          </a:p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a single symbol table entry using the method’s name.</a:t>
            </a:r>
          </a:p>
          <a:p>
            <a:r>
              <a:rPr lang="en-US" dirty="0" smtClean="0"/>
              <a:t>     The entry will contain a list of </a:t>
            </a:r>
          </a:p>
          <a:p>
            <a:r>
              <a:rPr lang="en-US" dirty="0" smtClean="0"/>
              <a:t>      parameter combinations, one for</a:t>
            </a:r>
          </a:p>
          <a:p>
            <a:r>
              <a:rPr lang="en-US" dirty="0" smtClean="0"/>
              <a:t>      each declaration.</a:t>
            </a:r>
          </a:p>
          <a:p>
            <a:r>
              <a:rPr lang="en-US" dirty="0"/>
              <a:t> </a:t>
            </a:r>
            <a:r>
              <a:rPr lang="en-US" dirty="0" smtClean="0"/>
              <a:t>     Thus for the declarations</a:t>
            </a:r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max(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v1,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v2)</a:t>
            </a:r>
          </a:p>
          <a:p>
            <a:r>
              <a:rPr lang="en-US" dirty="0"/>
              <a:t> </a:t>
            </a:r>
            <a:r>
              <a:rPr lang="en-US" dirty="0" smtClean="0"/>
              <a:t>      and</a:t>
            </a:r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sz="2000" dirty="0" err="1" smtClean="0">
                <a:latin typeface="Courier"/>
                <a:cs typeface="Courier"/>
              </a:rPr>
              <a:t>int</a:t>
            </a:r>
            <a:r>
              <a:rPr lang="en-US" sz="2000" dirty="0" smtClean="0">
                <a:latin typeface="Courier"/>
                <a:cs typeface="Courier"/>
              </a:rPr>
              <a:t> max(</a:t>
            </a:r>
            <a:r>
              <a:rPr lang="en-US" sz="2000" dirty="0" err="1" smtClean="0">
                <a:latin typeface="Courier"/>
                <a:cs typeface="Courier"/>
              </a:rPr>
              <a:t>int</a:t>
            </a:r>
            <a:r>
              <a:rPr lang="en-US" sz="2000" dirty="0" smtClean="0">
                <a:latin typeface="Courier"/>
                <a:cs typeface="Courier"/>
              </a:rPr>
              <a:t> v1, </a:t>
            </a:r>
            <a:r>
              <a:rPr lang="en-US" sz="2000" dirty="0" err="1" smtClean="0">
                <a:latin typeface="Courier"/>
                <a:cs typeface="Courier"/>
              </a:rPr>
              <a:t>int</a:t>
            </a:r>
            <a:r>
              <a:rPr lang="en-US" sz="2000" dirty="0" smtClean="0">
                <a:latin typeface="Courier"/>
                <a:cs typeface="Courier"/>
              </a:rPr>
              <a:t> v2, </a:t>
            </a:r>
            <a:r>
              <a:rPr lang="en-US" sz="2000" dirty="0" err="1" smtClean="0">
                <a:latin typeface="Courier"/>
                <a:cs typeface="Courier"/>
              </a:rPr>
              <a:t>int</a:t>
            </a:r>
            <a:r>
              <a:rPr lang="en-US" sz="2000" dirty="0" smtClean="0">
                <a:latin typeface="Courier"/>
                <a:cs typeface="Courier"/>
              </a:rPr>
              <a:t> v3)</a:t>
            </a:r>
          </a:p>
          <a:p>
            <a:r>
              <a:rPr lang="en-US" dirty="0"/>
              <a:t> </a:t>
            </a:r>
            <a:r>
              <a:rPr lang="en-US" dirty="0" smtClean="0"/>
              <a:t>      we would have </a:t>
            </a:r>
            <a:r>
              <a:rPr lang="en-US" i="1" dirty="0" smtClean="0"/>
              <a:t>one</a:t>
            </a:r>
            <a:r>
              <a:rPr lang="en-US" dirty="0" smtClean="0"/>
              <a:t> symbol table</a:t>
            </a:r>
          </a:p>
          <a:p>
            <a:r>
              <a:rPr lang="en-US" dirty="0"/>
              <a:t> </a:t>
            </a:r>
            <a:r>
              <a:rPr lang="en-US" dirty="0" smtClean="0"/>
              <a:t>      entry for </a:t>
            </a:r>
            <a:r>
              <a:rPr lang="en-US" dirty="0" smtClean="0">
                <a:latin typeface="Courier"/>
                <a:cs typeface="Courier"/>
              </a:rPr>
              <a:t>max</a:t>
            </a:r>
            <a:r>
              <a:rPr lang="en-US" dirty="0" smtClean="0"/>
              <a:t> and in that entry</a:t>
            </a:r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i="1" dirty="0" smtClean="0"/>
              <a:t>two</a:t>
            </a:r>
            <a:r>
              <a:rPr lang="en-US" dirty="0" smtClean="0"/>
              <a:t> parameter lists:</a:t>
            </a:r>
          </a:p>
          <a:p>
            <a:r>
              <a:rPr lang="en-US" dirty="0"/>
              <a:t> </a:t>
            </a:r>
            <a:r>
              <a:rPr lang="en-US" dirty="0" smtClean="0"/>
              <a:t>      (</a:t>
            </a:r>
            <a:r>
              <a:rPr lang="en-US" dirty="0" err="1" smtClean="0"/>
              <a:t>int,int</a:t>
            </a:r>
            <a:r>
              <a:rPr lang="en-US" dirty="0" smtClean="0"/>
              <a:t>) and (</a:t>
            </a:r>
            <a:r>
              <a:rPr lang="en-US" dirty="0" err="1" smtClean="0"/>
              <a:t>int,int,int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094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2585323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Name Mangling</a:t>
            </a:r>
          </a:p>
          <a:p>
            <a:r>
              <a:rPr lang="en-US" dirty="0" smtClean="0"/>
              <a:t>     Parameter information is appended</a:t>
            </a:r>
          </a:p>
          <a:p>
            <a:r>
              <a:rPr lang="en-US" dirty="0" smtClean="0"/>
              <a:t>     to the method’s name to form a </a:t>
            </a:r>
          </a:p>
          <a:p>
            <a:r>
              <a:rPr lang="en-US" dirty="0" smtClean="0"/>
              <a:t>     </a:t>
            </a:r>
            <a:r>
              <a:rPr lang="en-US" i="1" dirty="0" smtClean="0"/>
              <a:t>unique</a:t>
            </a:r>
            <a:r>
              <a:rPr lang="en-US" dirty="0" smtClean="0"/>
              <a:t> name for the method. If a </a:t>
            </a:r>
          </a:p>
          <a:p>
            <a:r>
              <a:rPr lang="en-US" dirty="0" smtClean="0"/>
              <a:t>     code of “I” is used for an integer</a:t>
            </a:r>
          </a:p>
          <a:p>
            <a:r>
              <a:rPr lang="en-US" dirty="0"/>
              <a:t> </a:t>
            </a:r>
            <a:r>
              <a:rPr lang="en-US" dirty="0" smtClean="0"/>
              <a:t>    parameter, we create two method </a:t>
            </a:r>
          </a:p>
          <a:p>
            <a:r>
              <a:rPr lang="en-US" dirty="0"/>
              <a:t> </a:t>
            </a:r>
            <a:r>
              <a:rPr lang="en-US" dirty="0" smtClean="0"/>
              <a:t>    names: </a:t>
            </a:r>
            <a:r>
              <a:rPr lang="en-US" dirty="0" smtClean="0">
                <a:latin typeface="Courier"/>
                <a:cs typeface="Courier"/>
              </a:rPr>
              <a:t>max(II) </a:t>
            </a:r>
            <a:r>
              <a:rPr lang="en-US" dirty="0" smtClean="0"/>
              <a:t>and </a:t>
            </a:r>
            <a:r>
              <a:rPr lang="en-US" dirty="0" smtClean="0">
                <a:latin typeface="Courier"/>
                <a:cs typeface="Courier"/>
              </a:rPr>
              <a:t>max(III)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863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Ch</a:t>
            </a:r>
            <a:r>
              <a:rPr spc="-20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Cons</a:t>
            </a:r>
            <a:r>
              <a:rPr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 D</a:t>
            </a:r>
            <a:r>
              <a:rPr spc="-15" dirty="0">
                <a:solidFill>
                  <a:srgbClr val="FF0000"/>
                </a:solidFill>
              </a:rPr>
              <a:t>ecl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" name="object 3"/>
          <p:cNvSpPr/>
          <p:nvPr/>
        </p:nvSpPr>
        <p:spPr>
          <a:xfrm>
            <a:off x="2964167" y="1614665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4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08741" y="1613903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45879" y="2356853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64929" y="159561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30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65691" y="1919465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01688" y="3159115"/>
            <a:ext cx="5967730" cy="5544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879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identNode</a:t>
            </a:r>
            <a:endParaRPr sz="1900" dirty="0">
              <a:latin typeface="Times New Roman"/>
              <a:cs typeface="Times New Roman"/>
            </a:endParaRPr>
          </a:p>
          <a:p>
            <a:pPr marR="501650" algn="r">
              <a:lnSpc>
                <a:spcPct val="100000"/>
              </a:lnSpc>
              <a:spcBef>
                <a:spcPts val="885"/>
              </a:spcBef>
            </a:pPr>
            <a:r>
              <a:rPr sz="1900" b="1" dirty="0">
                <a:latin typeface="Times New Roman"/>
                <a:cs typeface="Times New Roman"/>
              </a:rPr>
              <a:t>exp</a:t>
            </a:r>
            <a:r>
              <a:rPr sz="1900" b="1" spc="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 t</a:t>
            </a:r>
            <a:r>
              <a:rPr sz="1900" b="1" spc="-3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e</a:t>
            </a:r>
            <a:r>
              <a:rPr sz="1900" b="1" spc="5" dirty="0">
                <a:latin typeface="Times New Roman"/>
                <a:cs typeface="Times New Roman"/>
              </a:rPr>
              <a:t>e</a:t>
            </a: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 marR="2312670" algn="ctr">
              <a:lnSpc>
                <a:spcPct val="100000"/>
              </a:lnSpc>
              <a:spcBef>
                <a:spcPts val="1115"/>
              </a:spcBef>
            </a:pPr>
            <a:r>
              <a:rPr sz="2800" spc="-25" dirty="0">
                <a:latin typeface="Lucida Sans"/>
                <a:cs typeface="Lucida Sans"/>
              </a:rPr>
              <a:t>Typ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checking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eps:</a:t>
            </a:r>
            <a:endParaRPr sz="2800" dirty="0">
              <a:latin typeface="Lucida Sans"/>
              <a:cs typeface="Lucida Sans"/>
            </a:endParaRPr>
          </a:p>
          <a:p>
            <a:pPr marL="675005" marR="152400" indent="-398780">
              <a:lnSpc>
                <a:spcPts val="2800"/>
              </a:lnSpc>
              <a:spcBef>
                <a:spcPts val="965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identNode.idnam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1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already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bol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table.</a:t>
            </a:r>
            <a:endParaRPr sz="2600" dirty="0">
              <a:latin typeface="Lucida Sans"/>
              <a:cs typeface="Lucida Sans"/>
            </a:endParaRPr>
          </a:p>
          <a:p>
            <a:pPr marL="693420" indent="-417195">
              <a:lnSpc>
                <a:spcPct val="100000"/>
              </a:lnSpc>
              <a:spcBef>
                <a:spcPts val="535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Type </a:t>
            </a:r>
            <a:r>
              <a:rPr sz="2600" spc="-15" dirty="0">
                <a:latin typeface="Lucida Sans"/>
                <a:cs typeface="Lucida Sans"/>
              </a:rPr>
              <a:t>check the const </a:t>
            </a:r>
            <a:r>
              <a:rPr sz="2600" spc="-10" dirty="0">
                <a:latin typeface="Lucida Sans"/>
                <a:cs typeface="Lucida Sans"/>
              </a:rPr>
              <a:t>valu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expr.</a:t>
            </a:r>
            <a:endParaRPr sz="2600" dirty="0">
              <a:latin typeface="Lucida Sans"/>
              <a:cs typeface="Lucida Sans"/>
            </a:endParaRPr>
          </a:p>
          <a:p>
            <a:pPr marL="698500" marR="360045" indent="-422275">
              <a:lnSpc>
                <a:spcPts val="2800"/>
              </a:lnSpc>
              <a:spcBef>
                <a:spcPts val="944"/>
              </a:spcBef>
              <a:buFont typeface="Lucida Sans"/>
              <a:buAutoNum type="arabicPeriod"/>
              <a:tabLst>
                <a:tab pos="693420" algn="l"/>
              </a:tabLst>
            </a:pPr>
            <a:r>
              <a:rPr sz="2600" spc="-20" dirty="0">
                <a:latin typeface="Lucida Sans"/>
                <a:cs typeface="Lucida Sans"/>
              </a:rPr>
              <a:t>Check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value’s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kind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ala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15" dirty="0">
                <a:latin typeface="Lucida Sans"/>
                <a:cs typeface="Lucida Sans"/>
              </a:rPr>
              <a:t>(</a:t>
            </a:r>
            <a:r>
              <a:rPr sz="2400" b="1" spc="-5" dirty="0">
                <a:latin typeface="Courier"/>
                <a:cs typeface="Courier"/>
              </a:rPr>
              <a:t>Variabl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Value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ScalarPar</a:t>
            </a:r>
            <a:r>
              <a:rPr sz="2400" b="1" dirty="0">
                <a:latin typeface="Courier"/>
                <a:cs typeface="Courier"/>
              </a:rPr>
              <a:t>m</a:t>
            </a:r>
            <a:r>
              <a:rPr sz="2600" spc="-5" dirty="0">
                <a:latin typeface="Lucida Sans"/>
                <a:cs typeface="Lucida Sans"/>
              </a:rPr>
              <a:t>).</a:t>
            </a:r>
            <a:endParaRPr sz="2600" dirty="0">
              <a:latin typeface="Lucida Sans"/>
              <a:cs typeface="Lucida Sans"/>
            </a:endParaRPr>
          </a:p>
          <a:p>
            <a:pPr marL="698500" marR="679450" indent="-422275">
              <a:lnSpc>
                <a:spcPct val="89800"/>
              </a:lnSpc>
              <a:spcBef>
                <a:spcPts val="865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15" dirty="0">
                <a:latin typeface="Lucida Sans"/>
                <a:cs typeface="Lucida Sans"/>
              </a:rPr>
              <a:t>Enter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identNode.idnam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1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 symbol table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1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constValue.typ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endParaRPr sz="2600" dirty="0">
              <a:latin typeface="Lucida Sans"/>
              <a:cs typeface="Lucida Sans"/>
            </a:endParaRPr>
          </a:p>
          <a:p>
            <a:pPr marR="2343150" algn="ctr">
              <a:lnSpc>
                <a:spcPts val="2795"/>
              </a:lnSpc>
              <a:tabLst>
                <a:tab pos="1202055" algn="l"/>
              </a:tabLst>
            </a:pPr>
            <a:r>
              <a:rPr sz="2400" b="1" spc="-5" dirty="0">
                <a:latin typeface="Courier"/>
                <a:cs typeface="Courier"/>
              </a:rPr>
              <a:t>kin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400" b="1" spc="-5" dirty="0">
                <a:latin typeface="Courier"/>
                <a:cs typeface="Courier"/>
              </a:rPr>
              <a:t>Value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97188" y="1607684"/>
            <a:ext cx="156972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constDeclNode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06411" y="3166097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5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50985" y="316533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29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88123" y="3906761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07173" y="3147047"/>
            <a:ext cx="0" cy="759460"/>
          </a:xfrm>
          <a:custGeom>
            <a:avLst/>
            <a:gdLst/>
            <a:ahLst/>
            <a:cxnLst/>
            <a:rect l="l" t="t" r="r" b="b"/>
            <a:pathLst>
              <a:path h="759460">
                <a:moveTo>
                  <a:pt x="0" y="0"/>
                </a:moveTo>
                <a:lnTo>
                  <a:pt x="0" y="75895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07935" y="3470897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04631" y="300074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36575"/>
                </a:moveTo>
                <a:lnTo>
                  <a:pt x="16763" y="36575"/>
                </a:lnTo>
                <a:lnTo>
                  <a:pt x="19812" y="38100"/>
                </a:lnTo>
                <a:lnTo>
                  <a:pt x="22860" y="36575"/>
                </a:lnTo>
                <a:close/>
              </a:path>
              <a:path w="38100" h="38100">
                <a:moveTo>
                  <a:pt x="27431" y="0"/>
                </a:moveTo>
                <a:lnTo>
                  <a:pt x="12192" y="0"/>
                </a:lnTo>
                <a:lnTo>
                  <a:pt x="9143" y="3048"/>
                </a:lnTo>
                <a:lnTo>
                  <a:pt x="6096" y="4572"/>
                </a:lnTo>
                <a:lnTo>
                  <a:pt x="3048" y="7620"/>
                </a:lnTo>
                <a:lnTo>
                  <a:pt x="1524" y="10668"/>
                </a:lnTo>
                <a:lnTo>
                  <a:pt x="1524" y="15240"/>
                </a:lnTo>
                <a:lnTo>
                  <a:pt x="0" y="18288"/>
                </a:lnTo>
                <a:lnTo>
                  <a:pt x="1524" y="21335"/>
                </a:lnTo>
                <a:lnTo>
                  <a:pt x="1524" y="25907"/>
                </a:lnTo>
                <a:lnTo>
                  <a:pt x="3048" y="28955"/>
                </a:lnTo>
                <a:lnTo>
                  <a:pt x="6096" y="32003"/>
                </a:lnTo>
                <a:lnTo>
                  <a:pt x="9143" y="33527"/>
                </a:lnTo>
                <a:lnTo>
                  <a:pt x="12192" y="36575"/>
                </a:lnTo>
                <a:lnTo>
                  <a:pt x="27431" y="36575"/>
                </a:lnTo>
                <a:lnTo>
                  <a:pt x="30480" y="33527"/>
                </a:lnTo>
                <a:lnTo>
                  <a:pt x="33528" y="32003"/>
                </a:lnTo>
                <a:lnTo>
                  <a:pt x="36575" y="25907"/>
                </a:lnTo>
                <a:lnTo>
                  <a:pt x="38100" y="21335"/>
                </a:lnTo>
                <a:lnTo>
                  <a:pt x="38100" y="15240"/>
                </a:lnTo>
                <a:lnTo>
                  <a:pt x="36575" y="10668"/>
                </a:lnTo>
                <a:lnTo>
                  <a:pt x="33528" y="4572"/>
                </a:lnTo>
                <a:lnTo>
                  <a:pt x="30480" y="3048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43087" y="2968739"/>
            <a:ext cx="231775" cy="231775"/>
          </a:xfrm>
          <a:custGeom>
            <a:avLst/>
            <a:gdLst/>
            <a:ahLst/>
            <a:cxnLst/>
            <a:rect l="l" t="t" r="r" b="b"/>
            <a:pathLst>
              <a:path w="231775" h="231775">
                <a:moveTo>
                  <a:pt x="10668" y="211835"/>
                </a:moveTo>
                <a:lnTo>
                  <a:pt x="0" y="231648"/>
                </a:lnTo>
                <a:lnTo>
                  <a:pt x="19812" y="220979"/>
                </a:lnTo>
                <a:lnTo>
                  <a:pt x="25298" y="217931"/>
                </a:lnTo>
                <a:lnTo>
                  <a:pt x="22860" y="217931"/>
                </a:lnTo>
                <a:lnTo>
                  <a:pt x="10668" y="211835"/>
                </a:lnTo>
                <a:close/>
              </a:path>
              <a:path w="231775" h="231775">
                <a:moveTo>
                  <a:pt x="34290" y="197357"/>
                </a:moveTo>
                <a:lnTo>
                  <a:pt x="13716" y="208787"/>
                </a:lnTo>
                <a:lnTo>
                  <a:pt x="10668" y="211835"/>
                </a:lnTo>
                <a:lnTo>
                  <a:pt x="22860" y="217931"/>
                </a:lnTo>
                <a:lnTo>
                  <a:pt x="34290" y="197357"/>
                </a:lnTo>
                <a:close/>
              </a:path>
              <a:path w="231775" h="231775">
                <a:moveTo>
                  <a:pt x="211618" y="98842"/>
                </a:moveTo>
                <a:lnTo>
                  <a:pt x="34290" y="197357"/>
                </a:lnTo>
                <a:lnTo>
                  <a:pt x="22860" y="217931"/>
                </a:lnTo>
                <a:lnTo>
                  <a:pt x="25298" y="217931"/>
                </a:lnTo>
                <a:lnTo>
                  <a:pt x="225551" y="106679"/>
                </a:lnTo>
                <a:lnTo>
                  <a:pt x="217931" y="105155"/>
                </a:lnTo>
                <a:lnTo>
                  <a:pt x="211618" y="98842"/>
                </a:lnTo>
                <a:close/>
              </a:path>
              <a:path w="231775" h="231775">
                <a:moveTo>
                  <a:pt x="129540" y="0"/>
                </a:moveTo>
                <a:lnTo>
                  <a:pt x="124968" y="6096"/>
                </a:lnTo>
                <a:lnTo>
                  <a:pt x="10668" y="211835"/>
                </a:lnTo>
                <a:lnTo>
                  <a:pt x="13716" y="208787"/>
                </a:lnTo>
                <a:lnTo>
                  <a:pt x="34290" y="197357"/>
                </a:lnTo>
                <a:lnTo>
                  <a:pt x="137160" y="12192"/>
                </a:lnTo>
                <a:lnTo>
                  <a:pt x="135636" y="4572"/>
                </a:lnTo>
                <a:lnTo>
                  <a:pt x="129540" y="0"/>
                </a:lnTo>
                <a:close/>
              </a:path>
              <a:path w="231775" h="231775">
                <a:moveTo>
                  <a:pt x="219456" y="94487"/>
                </a:moveTo>
                <a:lnTo>
                  <a:pt x="211618" y="98842"/>
                </a:lnTo>
                <a:lnTo>
                  <a:pt x="217931" y="105155"/>
                </a:lnTo>
                <a:lnTo>
                  <a:pt x="225551" y="106679"/>
                </a:lnTo>
                <a:lnTo>
                  <a:pt x="219456" y="94487"/>
                </a:lnTo>
                <a:close/>
              </a:path>
              <a:path w="231775" h="231775">
                <a:moveTo>
                  <a:pt x="225551" y="94487"/>
                </a:moveTo>
                <a:lnTo>
                  <a:pt x="219456" y="94487"/>
                </a:lnTo>
                <a:lnTo>
                  <a:pt x="225551" y="106679"/>
                </a:lnTo>
                <a:lnTo>
                  <a:pt x="231648" y="102107"/>
                </a:lnTo>
                <a:lnTo>
                  <a:pt x="227075" y="96011"/>
                </a:lnTo>
                <a:lnTo>
                  <a:pt x="225551" y="94487"/>
                </a:lnTo>
                <a:close/>
              </a:path>
              <a:path w="231775" h="231775">
                <a:moveTo>
                  <a:pt x="181356" y="50292"/>
                </a:moveTo>
                <a:lnTo>
                  <a:pt x="172212" y="59435"/>
                </a:lnTo>
                <a:lnTo>
                  <a:pt x="211618" y="98842"/>
                </a:lnTo>
                <a:lnTo>
                  <a:pt x="219456" y="94487"/>
                </a:lnTo>
                <a:lnTo>
                  <a:pt x="225551" y="94487"/>
                </a:lnTo>
                <a:lnTo>
                  <a:pt x="181356" y="502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69579" y="2973311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4" h="55244">
                <a:moveTo>
                  <a:pt x="9143" y="0"/>
                </a:moveTo>
                <a:lnTo>
                  <a:pt x="0" y="9144"/>
                </a:lnTo>
                <a:lnTo>
                  <a:pt x="45719" y="54863"/>
                </a:lnTo>
                <a:lnTo>
                  <a:pt x="54863" y="4572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59851" y="2977883"/>
            <a:ext cx="205740" cy="205740"/>
          </a:xfrm>
          <a:custGeom>
            <a:avLst/>
            <a:gdLst/>
            <a:ahLst/>
            <a:cxnLst/>
            <a:rect l="l" t="t" r="r" b="b"/>
            <a:pathLst>
              <a:path w="205739" h="205739">
                <a:moveTo>
                  <a:pt x="114300" y="0"/>
                </a:moveTo>
                <a:lnTo>
                  <a:pt x="0" y="205739"/>
                </a:lnTo>
                <a:lnTo>
                  <a:pt x="205740" y="91439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2371" y="202995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5" y="0"/>
                </a:moveTo>
                <a:lnTo>
                  <a:pt x="0" y="13715"/>
                </a:lnTo>
                <a:lnTo>
                  <a:pt x="27431" y="41147"/>
                </a:lnTo>
                <a:lnTo>
                  <a:pt x="41147" y="27431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97011" y="300531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6" y="0"/>
                </a:moveTo>
                <a:lnTo>
                  <a:pt x="0" y="13716"/>
                </a:lnTo>
                <a:lnTo>
                  <a:pt x="27431" y="41148"/>
                </a:lnTo>
                <a:lnTo>
                  <a:pt x="41148" y="27431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110727" y="2043671"/>
            <a:ext cx="989330" cy="989330"/>
          </a:xfrm>
          <a:custGeom>
            <a:avLst/>
            <a:gdLst/>
            <a:ahLst/>
            <a:cxnLst/>
            <a:rect l="l" t="t" r="r" b="b"/>
            <a:pathLst>
              <a:path w="989330" h="989330">
                <a:moveTo>
                  <a:pt x="961644" y="0"/>
                </a:moveTo>
                <a:lnTo>
                  <a:pt x="0" y="961644"/>
                </a:lnTo>
                <a:lnTo>
                  <a:pt x="27431" y="989076"/>
                </a:lnTo>
                <a:lnTo>
                  <a:pt x="989076" y="27431"/>
                </a:lnTo>
                <a:lnTo>
                  <a:pt x="9616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5387" y="2994647"/>
            <a:ext cx="1447800" cy="944880"/>
          </a:xfrm>
          <a:custGeom>
            <a:avLst/>
            <a:gdLst/>
            <a:ahLst/>
            <a:cxnLst/>
            <a:rect l="l" t="t" r="r" b="b"/>
            <a:pathLst>
              <a:path w="1447800" h="944879">
                <a:moveTo>
                  <a:pt x="708659" y="0"/>
                </a:moveTo>
                <a:lnTo>
                  <a:pt x="0" y="944880"/>
                </a:lnTo>
                <a:lnTo>
                  <a:pt x="38100" y="944880"/>
                </a:lnTo>
                <a:lnTo>
                  <a:pt x="38100" y="906780"/>
                </a:lnTo>
                <a:lnTo>
                  <a:pt x="76200" y="906780"/>
                </a:lnTo>
                <a:lnTo>
                  <a:pt x="739139" y="22860"/>
                </a:lnTo>
                <a:lnTo>
                  <a:pt x="708659" y="0"/>
                </a:lnTo>
                <a:close/>
              </a:path>
              <a:path w="1447800" h="944879">
                <a:moveTo>
                  <a:pt x="76200" y="906780"/>
                </a:moveTo>
                <a:lnTo>
                  <a:pt x="38100" y="906780"/>
                </a:lnTo>
                <a:lnTo>
                  <a:pt x="38100" y="944880"/>
                </a:lnTo>
                <a:lnTo>
                  <a:pt x="53339" y="937260"/>
                </a:lnTo>
                <a:lnTo>
                  <a:pt x="76200" y="906780"/>
                </a:lnTo>
                <a:close/>
              </a:path>
              <a:path w="1447800" h="944879">
                <a:moveTo>
                  <a:pt x="1409700" y="906780"/>
                </a:moveTo>
                <a:lnTo>
                  <a:pt x="76200" y="906780"/>
                </a:lnTo>
                <a:lnTo>
                  <a:pt x="53339" y="937260"/>
                </a:lnTo>
                <a:lnTo>
                  <a:pt x="38100" y="944880"/>
                </a:lnTo>
                <a:lnTo>
                  <a:pt x="1447800" y="944880"/>
                </a:lnTo>
                <a:lnTo>
                  <a:pt x="1424939" y="914400"/>
                </a:lnTo>
                <a:lnTo>
                  <a:pt x="1409700" y="906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14047" y="2974835"/>
            <a:ext cx="716280" cy="957580"/>
          </a:xfrm>
          <a:custGeom>
            <a:avLst/>
            <a:gdLst/>
            <a:ahLst/>
            <a:cxnLst/>
            <a:rect l="l" t="t" r="r" b="b"/>
            <a:pathLst>
              <a:path w="716279" h="957579">
                <a:moveTo>
                  <a:pt x="15240" y="0"/>
                </a:moveTo>
                <a:lnTo>
                  <a:pt x="0" y="19811"/>
                </a:lnTo>
                <a:lnTo>
                  <a:pt x="0" y="42672"/>
                </a:lnTo>
                <a:lnTo>
                  <a:pt x="685800" y="957071"/>
                </a:lnTo>
                <a:lnTo>
                  <a:pt x="716279" y="934211"/>
                </a:lnTo>
                <a:lnTo>
                  <a:pt x="30480" y="19811"/>
                </a:lnTo>
                <a:lnTo>
                  <a:pt x="152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565635" y="2863583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30">
                <a:moveTo>
                  <a:pt x="24384" y="0"/>
                </a:moveTo>
                <a:lnTo>
                  <a:pt x="13716" y="0"/>
                </a:lnTo>
                <a:lnTo>
                  <a:pt x="7620" y="3048"/>
                </a:lnTo>
                <a:lnTo>
                  <a:pt x="1524" y="9143"/>
                </a:lnTo>
                <a:lnTo>
                  <a:pt x="0" y="12191"/>
                </a:lnTo>
                <a:lnTo>
                  <a:pt x="0" y="24383"/>
                </a:lnTo>
                <a:lnTo>
                  <a:pt x="1524" y="27431"/>
                </a:lnTo>
                <a:lnTo>
                  <a:pt x="4572" y="30479"/>
                </a:lnTo>
                <a:lnTo>
                  <a:pt x="6096" y="33527"/>
                </a:lnTo>
                <a:lnTo>
                  <a:pt x="10668" y="35051"/>
                </a:lnTo>
                <a:lnTo>
                  <a:pt x="13716" y="36575"/>
                </a:lnTo>
                <a:lnTo>
                  <a:pt x="24384" y="36575"/>
                </a:lnTo>
                <a:lnTo>
                  <a:pt x="30480" y="33527"/>
                </a:lnTo>
                <a:lnTo>
                  <a:pt x="33528" y="30479"/>
                </a:lnTo>
                <a:lnTo>
                  <a:pt x="36576" y="24383"/>
                </a:lnTo>
                <a:lnTo>
                  <a:pt x="38100" y="19811"/>
                </a:lnTo>
                <a:lnTo>
                  <a:pt x="38100" y="16763"/>
                </a:lnTo>
                <a:lnTo>
                  <a:pt x="36576" y="12191"/>
                </a:lnTo>
                <a:lnTo>
                  <a:pt x="36576" y="9143"/>
                </a:lnTo>
                <a:lnTo>
                  <a:pt x="30480" y="3048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550395" y="2819387"/>
            <a:ext cx="259079" cy="184785"/>
          </a:xfrm>
          <a:custGeom>
            <a:avLst/>
            <a:gdLst/>
            <a:ahLst/>
            <a:cxnLst/>
            <a:rect l="l" t="t" r="r" b="b"/>
            <a:pathLst>
              <a:path w="259079" h="184785">
                <a:moveTo>
                  <a:pt x="74675" y="3048"/>
                </a:moveTo>
                <a:lnTo>
                  <a:pt x="76200" y="10668"/>
                </a:lnTo>
                <a:lnTo>
                  <a:pt x="72036" y="18579"/>
                </a:lnTo>
                <a:lnTo>
                  <a:pt x="218977" y="162872"/>
                </a:lnTo>
                <a:lnTo>
                  <a:pt x="240792" y="167639"/>
                </a:lnTo>
                <a:lnTo>
                  <a:pt x="237744" y="179831"/>
                </a:lnTo>
                <a:lnTo>
                  <a:pt x="259080" y="184403"/>
                </a:lnTo>
                <a:lnTo>
                  <a:pt x="243839" y="169163"/>
                </a:lnTo>
                <a:lnTo>
                  <a:pt x="74675" y="3048"/>
                </a:lnTo>
                <a:close/>
              </a:path>
              <a:path w="259079" h="184785">
                <a:moveTo>
                  <a:pt x="10668" y="117348"/>
                </a:moveTo>
                <a:lnTo>
                  <a:pt x="3048" y="120396"/>
                </a:lnTo>
                <a:lnTo>
                  <a:pt x="0" y="128015"/>
                </a:lnTo>
                <a:lnTo>
                  <a:pt x="7620" y="129539"/>
                </a:lnTo>
                <a:lnTo>
                  <a:pt x="237744" y="179831"/>
                </a:lnTo>
                <a:lnTo>
                  <a:pt x="234696" y="178307"/>
                </a:lnTo>
                <a:lnTo>
                  <a:pt x="218977" y="162872"/>
                </a:lnTo>
                <a:lnTo>
                  <a:pt x="10668" y="117348"/>
                </a:lnTo>
                <a:close/>
              </a:path>
              <a:path w="259079" h="184785">
                <a:moveTo>
                  <a:pt x="218977" y="162872"/>
                </a:moveTo>
                <a:lnTo>
                  <a:pt x="234696" y="178307"/>
                </a:lnTo>
                <a:lnTo>
                  <a:pt x="237744" y="179831"/>
                </a:lnTo>
                <a:lnTo>
                  <a:pt x="240792" y="167639"/>
                </a:lnTo>
                <a:lnTo>
                  <a:pt x="218977" y="162872"/>
                </a:lnTo>
                <a:close/>
              </a:path>
              <a:path w="259079" h="184785">
                <a:moveTo>
                  <a:pt x="71627" y="0"/>
                </a:moveTo>
                <a:lnTo>
                  <a:pt x="64008" y="4572"/>
                </a:lnTo>
                <a:lnTo>
                  <a:pt x="33527" y="62483"/>
                </a:lnTo>
                <a:lnTo>
                  <a:pt x="45720" y="68579"/>
                </a:lnTo>
                <a:lnTo>
                  <a:pt x="72036" y="18579"/>
                </a:lnTo>
                <a:lnTo>
                  <a:pt x="65532" y="12191"/>
                </a:lnTo>
                <a:lnTo>
                  <a:pt x="74675" y="3048"/>
                </a:lnTo>
                <a:lnTo>
                  <a:pt x="71627" y="0"/>
                </a:lnTo>
                <a:close/>
              </a:path>
              <a:path w="259079" h="184785">
                <a:moveTo>
                  <a:pt x="74675" y="3048"/>
                </a:moveTo>
                <a:lnTo>
                  <a:pt x="65532" y="12191"/>
                </a:lnTo>
                <a:lnTo>
                  <a:pt x="72036" y="18579"/>
                </a:lnTo>
                <a:lnTo>
                  <a:pt x="76200" y="10668"/>
                </a:lnTo>
                <a:lnTo>
                  <a:pt x="74675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53443" y="2881871"/>
            <a:ext cx="43180" cy="64135"/>
          </a:xfrm>
          <a:custGeom>
            <a:avLst/>
            <a:gdLst/>
            <a:ahLst/>
            <a:cxnLst/>
            <a:rect l="l" t="t" r="r" b="b"/>
            <a:pathLst>
              <a:path w="43179" h="64135">
                <a:moveTo>
                  <a:pt x="30479" y="0"/>
                </a:moveTo>
                <a:lnTo>
                  <a:pt x="0" y="57912"/>
                </a:lnTo>
                <a:lnTo>
                  <a:pt x="12191" y="64007"/>
                </a:lnTo>
                <a:lnTo>
                  <a:pt x="42672" y="6096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59539" y="2827007"/>
            <a:ext cx="230504" cy="166370"/>
          </a:xfrm>
          <a:custGeom>
            <a:avLst/>
            <a:gdLst/>
            <a:ahLst/>
            <a:cxnLst/>
            <a:rect l="l" t="t" r="r" b="b"/>
            <a:pathLst>
              <a:path w="230504" h="166369">
                <a:moveTo>
                  <a:pt x="60960" y="0"/>
                </a:moveTo>
                <a:lnTo>
                  <a:pt x="0" y="115824"/>
                </a:lnTo>
                <a:lnTo>
                  <a:pt x="230124" y="166115"/>
                </a:lnTo>
                <a:lnTo>
                  <a:pt x="60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299191" y="2177783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80">
                <a:moveTo>
                  <a:pt x="18287" y="0"/>
                </a:moveTo>
                <a:lnTo>
                  <a:pt x="0" y="33527"/>
                </a:lnTo>
                <a:lnTo>
                  <a:pt x="16763" y="42672"/>
                </a:lnTo>
                <a:lnTo>
                  <a:pt x="35051" y="914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74779" y="2865107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80">
                <a:moveTo>
                  <a:pt x="18287" y="0"/>
                </a:moveTo>
                <a:lnTo>
                  <a:pt x="0" y="33527"/>
                </a:lnTo>
                <a:lnTo>
                  <a:pt x="16763" y="42671"/>
                </a:lnTo>
                <a:lnTo>
                  <a:pt x="35051" y="914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15955" y="2186927"/>
            <a:ext cx="1277620" cy="711835"/>
          </a:xfrm>
          <a:custGeom>
            <a:avLst/>
            <a:gdLst/>
            <a:ahLst/>
            <a:cxnLst/>
            <a:rect l="l" t="t" r="r" b="b"/>
            <a:pathLst>
              <a:path w="1277620" h="711835">
                <a:moveTo>
                  <a:pt x="18287" y="0"/>
                </a:moveTo>
                <a:lnTo>
                  <a:pt x="0" y="33528"/>
                </a:lnTo>
                <a:lnTo>
                  <a:pt x="1258824" y="711708"/>
                </a:lnTo>
                <a:lnTo>
                  <a:pt x="1277112" y="678180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348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Calling Overloaded Methods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6647973"/>
          </a:xfrm>
        </p:spPr>
        <p:txBody>
          <a:bodyPr/>
          <a:lstStyle/>
          <a:p>
            <a:r>
              <a:rPr lang="en-US" dirty="0" smtClean="0"/>
              <a:t>If all </a:t>
            </a:r>
            <a:r>
              <a:rPr lang="en-US" dirty="0" err="1" smtClean="0"/>
              <a:t>overloadings</a:t>
            </a:r>
            <a:r>
              <a:rPr lang="en-US" dirty="0" smtClean="0"/>
              <a:t> of a method name share a single symbol table entry, we check the actual parameters against each declared parameter list. Exactly one should match.</a:t>
            </a:r>
          </a:p>
          <a:p>
            <a:r>
              <a:rPr lang="en-US" dirty="0" smtClean="0"/>
              <a:t>Thus given a call of </a:t>
            </a:r>
            <a:r>
              <a:rPr lang="en-US" dirty="0" smtClean="0">
                <a:latin typeface="Courier"/>
                <a:cs typeface="Courier"/>
              </a:rPr>
              <a:t>max(1,2)</a:t>
            </a:r>
            <a:r>
              <a:rPr lang="en-US" dirty="0" smtClean="0">
                <a:latin typeface="+mn-lt"/>
                <a:cs typeface="Courier"/>
              </a:rPr>
              <a:t>, </a:t>
            </a:r>
            <a:r>
              <a:rPr lang="en-US" dirty="0" smtClean="0"/>
              <a:t>we check the list (</a:t>
            </a:r>
            <a:r>
              <a:rPr lang="en-US" dirty="0" err="1" smtClean="0"/>
              <a:t>int,int</a:t>
            </a:r>
            <a:r>
              <a:rPr lang="en-US" dirty="0" smtClean="0"/>
              <a:t>) against each declared parameter sequence.</a:t>
            </a:r>
          </a:p>
          <a:p>
            <a:endParaRPr lang="en-US" dirty="0"/>
          </a:p>
          <a:p>
            <a:r>
              <a:rPr lang="en-US" dirty="0" smtClean="0"/>
              <a:t>If we use name mangling, we use the actual parameters to form the expected method name, and look it up in the symbol table. For </a:t>
            </a:r>
            <a:r>
              <a:rPr lang="en-US" dirty="0">
                <a:latin typeface="Courier"/>
                <a:cs typeface="Courier"/>
              </a:rPr>
              <a:t>max(1,2</a:t>
            </a:r>
            <a:r>
              <a:rPr lang="en-US" dirty="0" smtClean="0">
                <a:latin typeface="Courier"/>
                <a:cs typeface="Courier"/>
              </a:rPr>
              <a:t>) </a:t>
            </a:r>
            <a:r>
              <a:rPr lang="en-US" dirty="0" smtClean="0"/>
              <a:t>we lookup </a:t>
            </a:r>
            <a:r>
              <a:rPr lang="en-US" dirty="0">
                <a:latin typeface="Courier"/>
                <a:cs typeface="Courier"/>
              </a:rPr>
              <a:t>max(II</a:t>
            </a:r>
            <a:r>
              <a:rPr lang="en-US" dirty="0" smtClean="0">
                <a:latin typeface="Courier"/>
                <a:cs typeface="Courier"/>
              </a:rPr>
              <a:t>)</a:t>
            </a:r>
            <a:r>
              <a:rPr lang="en-US" dirty="0" smtClean="0">
                <a:latin typeface="+mn-lt"/>
                <a:cs typeface="Courier"/>
              </a:rPr>
              <a:t>.</a:t>
            </a:r>
          </a:p>
          <a:p>
            <a:r>
              <a:rPr lang="en-US" dirty="0" smtClean="0">
                <a:latin typeface="+mn-lt"/>
                <a:cs typeface="Courier"/>
              </a:rPr>
              <a:t>Note that this approach makes clear error messages a bit more difficult. Thus if we see a call </a:t>
            </a:r>
            <a:r>
              <a:rPr lang="en-US" dirty="0">
                <a:latin typeface="Courier"/>
                <a:cs typeface="Courier"/>
              </a:rPr>
              <a:t>max(</a:t>
            </a:r>
            <a:r>
              <a:rPr lang="en-US" dirty="0" smtClean="0">
                <a:latin typeface="Courier"/>
                <a:cs typeface="Courier"/>
              </a:rPr>
              <a:t>1,2,3,4) </a:t>
            </a:r>
            <a:r>
              <a:rPr lang="en-US" dirty="0" smtClean="0">
                <a:latin typeface="+mn-lt"/>
                <a:cs typeface="Courier"/>
              </a:rPr>
              <a:t>we </a:t>
            </a:r>
            <a:r>
              <a:rPr lang="en-US" i="1" dirty="0" smtClean="0">
                <a:latin typeface="+mn-lt"/>
                <a:cs typeface="Courier"/>
              </a:rPr>
              <a:t>shouldn’t</a:t>
            </a:r>
            <a:r>
              <a:rPr lang="en-US" dirty="0" smtClean="0">
                <a:latin typeface="+mn-lt"/>
                <a:cs typeface="Courier"/>
              </a:rPr>
              <a:t> say </a:t>
            </a:r>
            <a:r>
              <a:rPr lang="en-US" dirty="0" smtClean="0">
                <a:latin typeface="Courier"/>
                <a:cs typeface="Courier"/>
              </a:rPr>
              <a:t>max</a:t>
            </a:r>
            <a:r>
              <a:rPr lang="en-US" dirty="0" smtClean="0">
                <a:latin typeface="+mn-lt"/>
                <a:cs typeface="Courier"/>
              </a:rPr>
              <a:t> is undeclared (it isn’t!)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4193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757065"/>
          </a:xfrm>
          <a:prstGeom prst="rect">
            <a:avLst/>
          </a:prstGeom>
        </p:spPr>
        <p:txBody>
          <a:bodyPr vert="horz" wrap="square" lIns="0" tIns="202691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ad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Ass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gnm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364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52600" y="1880126"/>
            <a:ext cx="4724400" cy="7508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10"/>
              </a:lnSpc>
            </a:pPr>
            <a:r>
              <a:rPr sz="2600" spc="-20" dirty="0">
                <a:latin typeface="Lucida Sans"/>
                <a:cs typeface="Lucida Sans"/>
              </a:rPr>
              <a:t>Read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ters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9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1</a:t>
            </a:r>
            <a:r>
              <a:rPr sz="2600" spc="-20" dirty="0">
                <a:latin typeface="Lucida Sans"/>
                <a:cs typeface="Lucida Sans"/>
              </a:rPr>
              <a:t>2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of</a:t>
            </a:r>
            <a:endParaRPr sz="2600" dirty="0">
              <a:latin typeface="Lucida Sans"/>
              <a:cs typeface="Lucida Sans"/>
            </a:endParaRPr>
          </a:p>
          <a:p>
            <a:pPr marL="26034">
              <a:lnSpc>
                <a:spcPts val="2910"/>
              </a:lnSpc>
            </a:pPr>
            <a:r>
              <a:rPr sz="2600" spc="-45" dirty="0">
                <a:latin typeface="Arial"/>
                <a:cs typeface="Arial"/>
              </a:rPr>
              <a:t>C</a:t>
            </a:r>
            <a:r>
              <a:rPr sz="2600" spc="290" dirty="0">
                <a:latin typeface="Arial"/>
                <a:cs typeface="Arial"/>
              </a:rPr>
              <a:t>r</a:t>
            </a:r>
            <a:r>
              <a:rPr sz="2600" spc="100" dirty="0">
                <a:latin typeface="Arial"/>
                <a:cs typeface="Arial"/>
              </a:rPr>
              <a:t>a</a:t>
            </a:r>
            <a:r>
              <a:rPr sz="2600" spc="310" dirty="0">
                <a:latin typeface="Arial"/>
                <a:cs typeface="Arial"/>
              </a:rPr>
              <a:t>f</a:t>
            </a:r>
            <a:r>
              <a:rPr sz="2600" spc="315" dirty="0">
                <a:latin typeface="Arial"/>
                <a:cs typeface="Arial"/>
              </a:rPr>
              <a:t>t</a:t>
            </a:r>
            <a:r>
              <a:rPr sz="2600" spc="305" dirty="0">
                <a:latin typeface="Arial"/>
                <a:cs typeface="Arial"/>
              </a:rPr>
              <a:t>i</a:t>
            </a:r>
            <a:r>
              <a:rPr sz="2600" spc="250" dirty="0">
                <a:latin typeface="Arial"/>
                <a:cs typeface="Arial"/>
              </a:rPr>
              <a:t>n</a:t>
            </a:r>
            <a:r>
              <a:rPr sz="2600" spc="-15" dirty="0">
                <a:latin typeface="Arial"/>
                <a:cs typeface="Arial"/>
              </a:rPr>
              <a:t>g</a:t>
            </a:r>
            <a:r>
              <a:rPr sz="2600" spc="355" dirty="0">
                <a:latin typeface="Arial"/>
                <a:cs typeface="Arial"/>
              </a:rPr>
              <a:t> </a:t>
            </a:r>
            <a:r>
              <a:rPr sz="2600" spc="-120" dirty="0">
                <a:latin typeface="Arial"/>
                <a:cs typeface="Arial"/>
              </a:rPr>
              <a:t>a</a:t>
            </a:r>
            <a:r>
              <a:rPr sz="2600" spc="330" dirty="0">
                <a:latin typeface="Arial"/>
                <a:cs typeface="Arial"/>
              </a:rPr>
              <a:t> </a:t>
            </a:r>
            <a:r>
              <a:rPr sz="2600" spc="-50" dirty="0">
                <a:latin typeface="Arial"/>
                <a:cs typeface="Arial"/>
              </a:rPr>
              <a:t>C</a:t>
            </a:r>
            <a:r>
              <a:rPr sz="2600" spc="250" dirty="0">
                <a:latin typeface="Arial"/>
                <a:cs typeface="Arial"/>
              </a:rPr>
              <a:t>o</a:t>
            </a:r>
            <a:r>
              <a:rPr sz="2600" spc="310" dirty="0">
                <a:latin typeface="Arial"/>
                <a:cs typeface="Arial"/>
              </a:rPr>
              <a:t>m</a:t>
            </a:r>
            <a:r>
              <a:rPr sz="2600" spc="210" dirty="0">
                <a:latin typeface="Arial"/>
                <a:cs typeface="Arial"/>
              </a:rPr>
              <a:t>p</a:t>
            </a:r>
            <a:r>
              <a:rPr sz="2600" spc="265" dirty="0">
                <a:latin typeface="Arial"/>
                <a:cs typeface="Arial"/>
              </a:rPr>
              <a:t>il</a:t>
            </a:r>
            <a:r>
              <a:rPr sz="2600" spc="80" dirty="0">
                <a:latin typeface="Arial"/>
                <a:cs typeface="Arial"/>
              </a:rPr>
              <a:t>e</a:t>
            </a:r>
            <a:r>
              <a:rPr sz="2600" spc="195" dirty="0">
                <a:latin typeface="Arial"/>
                <a:cs typeface="Arial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145" dirty="0">
                <a:solidFill>
                  <a:srgbClr val="FF0000"/>
                </a:solidFill>
              </a:rPr>
              <a:t>V</a:t>
            </a:r>
            <a:r>
              <a:rPr spc="-5" dirty="0">
                <a:solidFill>
                  <a:srgbClr val="FF0000"/>
                </a:solidFill>
              </a:rPr>
              <a:t>i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tua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Me</a:t>
            </a:r>
            <a:r>
              <a:rPr spc="-5" dirty="0">
                <a:solidFill>
                  <a:srgbClr val="FF0000"/>
                </a:solidFill>
              </a:rPr>
              <a:t>mo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y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&amp;</a:t>
            </a:r>
            <a:r>
              <a:rPr spc="-5" dirty="0">
                <a:solidFill>
                  <a:srgbClr val="FF0000"/>
                </a:solidFill>
              </a:rPr>
              <a:t> Run-</a:t>
            </a:r>
            <a:r>
              <a:rPr spc="-65" dirty="0">
                <a:solidFill>
                  <a:srgbClr val="FF0000"/>
                </a:solidFill>
              </a:rPr>
              <a:t>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m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Me</a:t>
            </a:r>
            <a:r>
              <a:rPr spc="-5" dirty="0">
                <a:solidFill>
                  <a:srgbClr val="FF0000"/>
                </a:solidFill>
              </a:rPr>
              <a:t>mo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y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Or</a:t>
            </a:r>
            <a:r>
              <a:rPr spc="-5" dirty="0">
                <a:solidFill>
                  <a:srgbClr val="FF0000"/>
                </a:solidFill>
              </a:rPr>
              <a:t>gan</a:t>
            </a:r>
            <a:r>
              <a:rPr spc="-20" dirty="0">
                <a:solidFill>
                  <a:srgbClr val="FF0000"/>
                </a:solidFill>
              </a:rPr>
              <a:t>iz</a:t>
            </a:r>
            <a:r>
              <a:rPr spc="-5" dirty="0">
                <a:solidFill>
                  <a:srgbClr val="FF0000"/>
                </a:solidFill>
              </a:rPr>
              <a:t>at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365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2" y="2134634"/>
            <a:ext cx="5414010" cy="63530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10209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compiler decides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data 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15" dirty="0">
                <a:latin typeface="Lucida Sans"/>
                <a:cs typeface="Lucida Sans"/>
              </a:rPr>
              <a:t>structions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placed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memory.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700" i="1" spc="-114" dirty="0">
                <a:latin typeface="Lucida Sans"/>
                <a:cs typeface="Lucida Sans"/>
              </a:rPr>
              <a:t>a</a:t>
            </a:r>
            <a:r>
              <a:rPr sz="2700" i="1" spc="-105" dirty="0">
                <a:latin typeface="Lucida Sans"/>
                <a:cs typeface="Lucida Sans"/>
              </a:rPr>
              <a:t>d</a:t>
            </a:r>
            <a:r>
              <a:rPr sz="2700" i="1" spc="-65" dirty="0">
                <a:latin typeface="Lucida Sans"/>
                <a:cs typeface="Lucida Sans"/>
              </a:rPr>
              <a:t>dres</a:t>
            </a:r>
            <a:r>
              <a:rPr sz="2700" i="1" spc="-55" dirty="0">
                <a:latin typeface="Lucida Sans"/>
                <a:cs typeface="Lucida Sans"/>
              </a:rPr>
              <a:t>s</a:t>
            </a:r>
            <a:r>
              <a:rPr sz="2700" i="1" spc="-75" dirty="0">
                <a:latin typeface="Lucida Sans"/>
                <a:cs typeface="Lucida Sans"/>
              </a:rPr>
              <a:t> </a:t>
            </a:r>
            <a:r>
              <a:rPr sz="2700" i="1" spc="-60" dirty="0">
                <a:latin typeface="Lucida Sans"/>
                <a:cs typeface="Lucida Sans"/>
              </a:rPr>
              <a:t>space</a:t>
            </a:r>
            <a:r>
              <a:rPr sz="2700" i="1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provided by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hardwar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 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operating system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60833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address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spac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usua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114" dirty="0">
                <a:latin typeface="Lucida Sans"/>
                <a:cs typeface="Lucida Sans"/>
              </a:rPr>
              <a:t>virtual</a:t>
            </a:r>
            <a:r>
              <a:rPr sz="2600" spc="-20" dirty="0">
                <a:latin typeface="Lucida Sans"/>
                <a:cs typeface="Lucida Sans"/>
              </a:rPr>
              <a:t>—the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hardwar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operat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syste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struction-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v</a:t>
            </a:r>
            <a:r>
              <a:rPr sz="2600" spc="-10" dirty="0">
                <a:latin typeface="Lucida Sans"/>
                <a:cs typeface="Lucida Sans"/>
              </a:rPr>
              <a:t>el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ad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to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actual”</a:t>
            </a:r>
            <a:r>
              <a:rPr sz="2600" spc="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memory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addresses.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Virtu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or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:</a:t>
            </a:r>
            <a:endParaRPr sz="2600" dirty="0">
              <a:latin typeface="Lucida Sans"/>
              <a:cs typeface="Lucida Sans"/>
            </a:endParaRPr>
          </a:p>
          <a:p>
            <a:pPr marL="241300" marR="99695" indent="-228600">
              <a:lnSpc>
                <a:spcPts val="2590"/>
              </a:lnSpc>
              <a:spcBef>
                <a:spcPts val="87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Multipl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processe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ru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in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i="1" spc="-5" dirty="0">
                <a:latin typeface="Lucida Sans"/>
                <a:cs typeface="Lucida Sans"/>
              </a:rPr>
              <a:t>private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i="1" spc="-5" dirty="0">
                <a:latin typeface="Lucida Sans"/>
                <a:cs typeface="Lucida Sans"/>
              </a:rPr>
              <a:t>protecte</a:t>
            </a:r>
            <a:r>
              <a:rPr sz="2400" i="1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addres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spaces.</a:t>
            </a:r>
            <a:endParaRPr sz="2400" dirty="0">
              <a:latin typeface="Lucida Sans"/>
              <a:cs typeface="Lucida Sans"/>
            </a:endParaRPr>
          </a:p>
          <a:p>
            <a:pPr marL="241300" marR="753110" indent="-228600" algn="just">
              <a:lnSpc>
                <a:spcPct val="90200"/>
              </a:lnSpc>
              <a:spcBef>
                <a:spcPts val="86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i="1" spc="-15" dirty="0">
                <a:latin typeface="Lucida Sans"/>
                <a:cs typeface="Lucida Sans"/>
              </a:rPr>
              <a:t>Paging</a:t>
            </a:r>
            <a:r>
              <a:rPr sz="2400" spc="-5" dirty="0">
                <a:latin typeface="Lucida Sans"/>
                <a:cs typeface="Lucida Sans"/>
              </a:rPr>
              <a:t> ca</a:t>
            </a:r>
            <a:r>
              <a:rPr sz="2400" dirty="0">
                <a:latin typeface="Lucida Sans"/>
                <a:cs typeface="Lucida Sans"/>
              </a:rPr>
              <a:t>n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15" dirty="0">
                <a:latin typeface="Lucida Sans"/>
                <a:cs typeface="Lucida Sans"/>
              </a:rPr>
              <a:t>u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extend addres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20" dirty="0">
                <a:latin typeface="Lucida Sans"/>
                <a:cs typeface="Lucida Sans"/>
              </a:rPr>
              <a:t>range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beyon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actual </a:t>
            </a:r>
            <a:r>
              <a:rPr sz="2400" spc="-20" dirty="0">
                <a:latin typeface="Lucida Sans"/>
                <a:cs typeface="Lucida Sans"/>
              </a:rPr>
              <a:t>mem</a:t>
            </a:r>
            <a:r>
              <a:rPr sz="2400" spc="-3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ry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limi</a:t>
            </a:r>
            <a:r>
              <a:rPr sz="2400" spc="-2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Run-</a:t>
            </a:r>
            <a:r>
              <a:rPr spc="-65" dirty="0">
                <a:solidFill>
                  <a:srgbClr val="FF0000"/>
                </a:solidFill>
              </a:rPr>
              <a:t>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m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Dat</a:t>
            </a:r>
            <a:r>
              <a:rPr dirty="0">
                <a:solidFill>
                  <a:srgbClr val="FF0000"/>
                </a:solidFill>
              </a:rPr>
              <a:t>a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70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t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u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tu</a:t>
            </a:r>
            <a:r>
              <a:rPr spc="-9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366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688" y="1879991"/>
            <a:ext cx="5574665" cy="58749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18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18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tu</a:t>
            </a:r>
            <a:r>
              <a:rPr sz="3600" b="1" spc="-9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469900" marR="591185" algn="just">
              <a:lnSpc>
                <a:spcPts val="2700"/>
              </a:lnSpc>
              <a:spcBef>
                <a:spcPts val="1955"/>
              </a:spcBef>
            </a:pPr>
            <a:r>
              <a:rPr sz="2600" spc="-15" dirty="0">
                <a:latin typeface="Lucida Sans"/>
                <a:cs typeface="Lucida Sans"/>
              </a:rPr>
              <a:t>For stat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structures,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i="1" spc="-10" dirty="0">
                <a:latin typeface="Lucida Sans"/>
                <a:cs typeface="Lucida Sans"/>
              </a:rPr>
              <a:t>f</a:t>
            </a:r>
            <a:r>
              <a:rPr sz="2600" i="1" spc="-20" dirty="0">
                <a:latin typeface="Lucida Sans"/>
                <a:cs typeface="Lucida Sans"/>
              </a:rPr>
              <a:t>ixed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dress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throu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hout execution.</a:t>
            </a:r>
            <a:endParaRPr sz="2600" dirty="0">
              <a:latin typeface="Lucida Sans"/>
              <a:cs typeface="Lucida Sans"/>
            </a:endParaRPr>
          </a:p>
          <a:p>
            <a:pPr marL="469900" marR="19558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oldest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simplest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memory organization.</a:t>
            </a:r>
            <a:endParaRPr sz="2600" dirty="0">
              <a:latin typeface="Lucida Sans"/>
              <a:cs typeface="Lucida Sans"/>
            </a:endParaRPr>
          </a:p>
          <a:p>
            <a:pPr marL="469900" marR="20447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current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compilers,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used for:</a:t>
            </a:r>
            <a:endParaRPr sz="2600" dirty="0">
              <a:latin typeface="Lucida Sans"/>
              <a:cs typeface="Lucida Sans"/>
            </a:endParaRPr>
          </a:p>
          <a:p>
            <a:pPr marL="698500" marR="5080" indent="-228600">
              <a:lnSpc>
                <a:spcPts val="2600"/>
              </a:lnSpc>
              <a:spcBef>
                <a:spcPts val="844"/>
              </a:spcBef>
              <a:buSzPct val="66666"/>
              <a:buFont typeface="Courier"/>
              <a:buChar char="•"/>
              <a:tabLst>
                <a:tab pos="688340" algn="l"/>
              </a:tabLst>
            </a:pPr>
            <a:r>
              <a:rPr sz="2400" spc="-5" dirty="0">
                <a:latin typeface="Lucida Sans"/>
                <a:cs typeface="Lucida Sans"/>
              </a:rPr>
              <a:t>Progr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cod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10" dirty="0">
                <a:latin typeface="Lucida Sans"/>
                <a:cs typeface="Lucida Sans"/>
              </a:rPr>
              <a:t>(of</a:t>
            </a:r>
            <a:r>
              <a:rPr sz="2400" spc="20" dirty="0">
                <a:latin typeface="Lucida Sans"/>
                <a:cs typeface="Lucida Sans"/>
              </a:rPr>
              <a:t>t</a:t>
            </a:r>
            <a:r>
              <a:rPr sz="2400" spc="-2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ad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&amp; </a:t>
            </a:r>
            <a:r>
              <a:rPr sz="2400" spc="-5" dirty="0">
                <a:latin typeface="Lucida Sans"/>
                <a:cs typeface="Lucida Sans"/>
              </a:rPr>
              <a:t>sharable).</a:t>
            </a:r>
            <a:endParaRPr sz="2400" dirty="0">
              <a:latin typeface="Lucida Sans"/>
              <a:cs typeface="Lucida Sans"/>
            </a:endParaRPr>
          </a:p>
          <a:p>
            <a:pPr marL="698500" marR="281940" indent="-228600">
              <a:lnSpc>
                <a:spcPts val="2600"/>
              </a:lnSpc>
              <a:spcBef>
                <a:spcPts val="890"/>
              </a:spcBef>
              <a:buSzPct val="66666"/>
              <a:buFont typeface="Courier"/>
              <a:buChar char="•"/>
              <a:tabLst>
                <a:tab pos="688340" algn="l"/>
              </a:tabLst>
            </a:pPr>
            <a:r>
              <a:rPr sz="2400" spc="-5" dirty="0">
                <a:latin typeface="Lucida Sans"/>
                <a:cs typeface="Lucida Sans"/>
              </a:rPr>
              <a:t>Dat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5" dirty="0">
                <a:latin typeface="Lucida Sans"/>
                <a:cs typeface="Lucida Sans"/>
              </a:rPr>
              <a:t>literal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(ofte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ad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&amp; </a:t>
            </a:r>
            <a:r>
              <a:rPr sz="2400" spc="-5" dirty="0">
                <a:latin typeface="Lucida Sans"/>
                <a:cs typeface="Lucida Sans"/>
              </a:rPr>
              <a:t>sharable).</a:t>
            </a:r>
            <a:endParaRPr sz="2400" dirty="0">
              <a:latin typeface="Lucida Sans"/>
              <a:cs typeface="Lucida Sans"/>
            </a:endParaRPr>
          </a:p>
          <a:p>
            <a:pPr marL="687705" indent="-217804">
              <a:lnSpc>
                <a:spcPct val="100000"/>
              </a:lnSpc>
              <a:spcBef>
                <a:spcPts val="580"/>
              </a:spcBef>
              <a:buSzPct val="66666"/>
              <a:buFont typeface="Courier"/>
              <a:buChar char="•"/>
              <a:tabLst>
                <a:tab pos="688340" algn="l"/>
              </a:tabLst>
            </a:pPr>
            <a:r>
              <a:rPr sz="2400" dirty="0">
                <a:latin typeface="Lucida Sans"/>
                <a:cs typeface="Lucida Sans"/>
              </a:rPr>
              <a:t>Global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va</a:t>
            </a:r>
            <a:r>
              <a:rPr sz="2400" spc="-5" dirty="0">
                <a:latin typeface="Lucida Sans"/>
                <a:cs typeface="Lucida Sans"/>
              </a:rPr>
              <a:t>ri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spc="-5" dirty="0">
                <a:latin typeface="Lucida Sans"/>
                <a:cs typeface="Lucida Sans"/>
              </a:rPr>
              <a:t>l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s.</a:t>
            </a:r>
            <a:endParaRPr sz="2400" dirty="0">
              <a:latin typeface="Lucida Sans"/>
              <a:cs typeface="Lucida Sans"/>
            </a:endParaRPr>
          </a:p>
          <a:p>
            <a:pPr marL="687705" indent="-217804">
              <a:lnSpc>
                <a:spcPts val="2830"/>
              </a:lnSpc>
              <a:spcBef>
                <a:spcPts val="610"/>
              </a:spcBef>
              <a:buSzPct val="66666"/>
              <a:buFont typeface="Courier"/>
              <a:buChar char="•"/>
              <a:tabLst>
                <a:tab pos="688340" algn="l"/>
              </a:tabLst>
            </a:pP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2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at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c </a:t>
            </a:r>
            <a:r>
              <a:rPr sz="2400" spc="-25" dirty="0">
                <a:latin typeface="Lucida Sans"/>
                <a:cs typeface="Lucida Sans"/>
              </a:rPr>
              <a:t>v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ia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les.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180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tack </a:t>
            </a:r>
            <a:r>
              <a:rPr spc="-5" dirty="0">
                <a:solidFill>
                  <a:srgbClr val="FF0000"/>
                </a:solidFill>
              </a:rPr>
              <a:t>Allocation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367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0" y="1677434"/>
            <a:ext cx="5495290" cy="622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2034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Modern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programming</a:t>
            </a:r>
            <a:r>
              <a:rPr sz="2600" spc="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langua</a:t>
            </a:r>
            <a:r>
              <a:rPr sz="2600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 allow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recursion,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requires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100" dirty="0">
                <a:latin typeface="Lucida Sans"/>
                <a:cs typeface="Lucida Sans"/>
              </a:rPr>
              <a:t>dynamic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allocatio</a:t>
            </a:r>
            <a:r>
              <a:rPr sz="2700" i="1" spc="-8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recursive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allocates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700" i="1" spc="-25" dirty="0">
                <a:latin typeface="Lucida Sans"/>
                <a:cs typeface="Lucida Sans"/>
              </a:rPr>
              <a:t>n</a:t>
            </a:r>
            <a:r>
              <a:rPr sz="2700" i="1" spc="-35" dirty="0">
                <a:latin typeface="Lucida Sans"/>
                <a:cs typeface="Lucida Sans"/>
              </a:rPr>
              <a:t>e</a:t>
            </a:r>
            <a:r>
              <a:rPr sz="2700" i="1" spc="-130" dirty="0">
                <a:latin typeface="Lucida Sans"/>
                <a:cs typeface="Lucida Sans"/>
              </a:rPr>
              <a:t>w</a:t>
            </a:r>
            <a:r>
              <a:rPr sz="2700" i="1" spc="-55" dirty="0">
                <a:latin typeface="Lucida Sans"/>
                <a:cs typeface="Lucida Sans"/>
              </a:rPr>
              <a:t> </a:t>
            </a:r>
            <a:r>
              <a:rPr sz="2700" i="1" spc="-30" dirty="0">
                <a:latin typeface="Lucida Sans"/>
                <a:cs typeface="Lucida Sans"/>
              </a:rPr>
              <a:t>copy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routine’s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variables.</a:t>
            </a:r>
            <a:endParaRPr sz="2600" dirty="0">
              <a:latin typeface="Lucida Sans"/>
              <a:cs typeface="Lucida Sans"/>
            </a:endParaRPr>
          </a:p>
          <a:p>
            <a:pPr marL="12700" marR="255904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um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alloc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tio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ired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ring</a:t>
            </a:r>
            <a:r>
              <a:rPr sz="2600" spc="-15" dirty="0">
                <a:latin typeface="Lucida Sans"/>
                <a:cs typeface="Lucida Sans"/>
              </a:rPr>
              <a:t> prog</a:t>
            </a:r>
            <a:r>
              <a:rPr sz="2600" spc="-20" dirty="0">
                <a:latin typeface="Lucida Sans"/>
                <a:cs typeface="Lucida Sans"/>
              </a:rPr>
              <a:t>ram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ut</a:t>
            </a:r>
            <a:r>
              <a:rPr sz="2600" spc="-20" dirty="0">
                <a:latin typeface="Lucida Sans"/>
                <a:cs typeface="Lucida Sans"/>
              </a:rPr>
              <a:t>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2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compile-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time.</a:t>
            </a:r>
            <a:endParaRPr sz="2600" dirty="0">
              <a:latin typeface="Lucida Sans"/>
              <a:cs typeface="Lucida Sans"/>
            </a:endParaRPr>
          </a:p>
          <a:p>
            <a:pPr marL="12700" marR="82550">
              <a:lnSpc>
                <a:spcPts val="2700"/>
              </a:lnSpc>
              <a:spcBef>
                <a:spcPts val="805"/>
              </a:spcBef>
            </a:pP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imple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io</a:t>
            </a:r>
            <a:r>
              <a:rPr sz="2600" spc="-10" dirty="0">
                <a:latin typeface="Lucida Sans"/>
                <a:cs typeface="Lucida Sans"/>
              </a:rPr>
              <a:t>n, </a:t>
            </a:r>
            <a:r>
              <a:rPr sz="2600" spc="-20" dirty="0">
                <a:latin typeface="Lucida Sans"/>
                <a:cs typeface="Lucida Sans"/>
              </a:rPr>
              <a:t>al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dat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ired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met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5" dirty="0">
                <a:latin typeface="Lucida Sans"/>
                <a:cs typeface="Lucida Sans"/>
              </a:rPr>
              <a:t>od</a:t>
            </a:r>
            <a:r>
              <a:rPr sz="2600" spc="-15" dirty="0">
                <a:latin typeface="Lucida Sans"/>
                <a:cs typeface="Lucida Sans"/>
              </a:rPr>
              <a:t> 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treated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ct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data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rea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called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700" i="1" spc="-140" dirty="0">
                <a:latin typeface="Lucida Sans"/>
                <a:cs typeface="Lucida Sans"/>
              </a:rPr>
              <a:t>fra</a:t>
            </a:r>
            <a:r>
              <a:rPr sz="2700" i="1" spc="-240" dirty="0">
                <a:latin typeface="Lucida Sans"/>
                <a:cs typeface="Lucida Sans"/>
              </a:rPr>
              <a:t>m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114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700" i="1" spc="-80" dirty="0">
                <a:latin typeface="Lucida Sans"/>
                <a:cs typeface="Lucida Sans"/>
              </a:rPr>
              <a:t>activation </a:t>
            </a:r>
            <a:r>
              <a:rPr sz="2700" i="1" spc="-75" dirty="0">
                <a:latin typeface="Lucida Sans"/>
                <a:cs typeface="Lucida Sans"/>
              </a:rPr>
              <a:t>recor</a:t>
            </a:r>
            <a:r>
              <a:rPr sz="2700" i="1" spc="-7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872490">
              <a:lnSpc>
                <a:spcPct val="86700"/>
              </a:lnSpc>
              <a:spcBef>
                <a:spcPts val="765"/>
              </a:spcBef>
            </a:pPr>
            <a:r>
              <a:rPr sz="2600" spc="-20" dirty="0">
                <a:latin typeface="Lucida Sans"/>
                <a:cs typeface="Lucida Sans"/>
              </a:rPr>
              <a:t>Loc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dat</a:t>
            </a:r>
            <a:r>
              <a:rPr sz="2600" spc="-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is</a:t>
            </a:r>
            <a:r>
              <a:rPr sz="2600" spc="-15" dirty="0">
                <a:latin typeface="Lucida Sans"/>
                <a:cs typeface="Lucida Sans"/>
              </a:rPr>
              <a:t> accessible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subprog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am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tive.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5419090" cy="2044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str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ges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C, 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3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</a:t>
            </a:r>
            <a:r>
              <a:rPr sz="2600" spc="-5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subprograms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stack-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manner—</a:t>
            </a:r>
            <a:r>
              <a:rPr sz="2600" spc="-15" dirty="0">
                <a:latin typeface="Lucida Sans"/>
                <a:cs typeface="Lucida Sans"/>
              </a:rPr>
              <a:t>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ent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</a:t>
            </a:r>
            <a:r>
              <a:rPr sz="2600" spc="-20" dirty="0">
                <a:latin typeface="Lucida Sans"/>
                <a:cs typeface="Lucida Sans"/>
              </a:rPr>
              <a:t>led</a:t>
            </a:r>
            <a:r>
              <a:rPr sz="2600" spc="-15" dirty="0">
                <a:latin typeface="Lucida Sans"/>
                <a:cs typeface="Lucida Sans"/>
              </a:rPr>
              <a:t> subprogram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first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retur</a:t>
            </a:r>
            <a:r>
              <a:rPr sz="2600" spc="-10" dirty="0">
                <a:latin typeface="Lucida Sans"/>
                <a:cs typeface="Lucida Sans"/>
              </a:rPr>
              <a:t>n.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368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69" y="3122055"/>
            <a:ext cx="4817110" cy="1030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fra</a:t>
            </a:r>
            <a:r>
              <a:rPr sz="2600" spc="-15" dirty="0">
                <a:latin typeface="Lucida Sans"/>
                <a:cs typeface="Lucida Sans"/>
              </a:rPr>
              <a:t>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700" i="1" spc="-150" dirty="0">
                <a:latin typeface="Lucida Sans"/>
                <a:cs typeface="Lucida Sans"/>
              </a:rPr>
              <a:t>r</a:t>
            </a:r>
            <a:r>
              <a:rPr sz="2700" i="1" spc="-175" dirty="0">
                <a:latin typeface="Lucida Sans"/>
                <a:cs typeface="Lucida Sans"/>
              </a:rPr>
              <a:t>u</a:t>
            </a:r>
            <a:r>
              <a:rPr sz="2700" i="1" spc="-45" dirty="0">
                <a:latin typeface="Lucida Sans"/>
                <a:cs typeface="Lucida Sans"/>
              </a:rPr>
              <a:t>n-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-50" dirty="0">
                <a:latin typeface="Lucida Sans"/>
                <a:cs typeface="Lucida Sans"/>
              </a:rPr>
              <a:t>ti</a:t>
            </a:r>
            <a:r>
              <a:rPr sz="2700" i="1" spc="-114" dirty="0">
                <a:latin typeface="Lucida Sans"/>
                <a:cs typeface="Lucida Sans"/>
              </a:rPr>
              <a:t>m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-70" dirty="0">
                <a:latin typeface="Lucida Sans"/>
                <a:cs typeface="Lucida Sans"/>
              </a:rPr>
              <a:t>stack</a:t>
            </a:r>
            <a:r>
              <a:rPr sz="2700" i="1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hen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method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called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tivated).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69" y="4268261"/>
            <a:ext cx="5008880" cy="3539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When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returns,</a:t>
            </a:r>
            <a:r>
              <a:rPr sz="2600" spc="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popped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freeing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routine’s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data.</a:t>
            </a:r>
            <a:endParaRPr sz="2600" dirty="0">
              <a:latin typeface="Lucida Sans"/>
              <a:cs typeface="Lucida Sans"/>
            </a:endParaRPr>
          </a:p>
          <a:p>
            <a:pPr marL="12700" marR="445134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ple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con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followin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subprogram: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 dirty="0">
              <a:latin typeface="Times New Roman"/>
              <a:cs typeface="Times New Roman"/>
            </a:endParaRPr>
          </a:p>
          <a:p>
            <a:pPr marL="469900" marR="2155825" indent="-228600">
              <a:lnSpc>
                <a:spcPct val="111000"/>
              </a:lnSpc>
            </a:pPr>
            <a:r>
              <a:rPr sz="2400" b="1" spc="-5" dirty="0">
                <a:latin typeface="Courier"/>
                <a:cs typeface="Courier"/>
              </a:rPr>
              <a:t>p(in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spc="-5" dirty="0" smtClean="0">
                <a:latin typeface="Courier"/>
                <a:cs typeface="Courier"/>
              </a:rPr>
              <a:t>a</a:t>
            </a:r>
            <a:r>
              <a:rPr lang="en-US" sz="2400" b="1" spc="-5" dirty="0" smtClean="0">
                <a:latin typeface="Courier"/>
                <a:cs typeface="Courier"/>
              </a:rPr>
              <a:t>)    </a:t>
            </a:r>
            <a:r>
              <a:rPr sz="2400" b="1" dirty="0" smtClean="0">
                <a:latin typeface="Courier"/>
                <a:cs typeface="Courier"/>
              </a:rPr>
              <a:t>{ </a:t>
            </a:r>
            <a:r>
              <a:rPr sz="2400" b="1" spc="-5" dirty="0">
                <a:latin typeface="Courier"/>
                <a:cs typeface="Courier"/>
              </a:rPr>
              <a:t>doubl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b; </a:t>
            </a:r>
            <a:r>
              <a:rPr lang="en-US" sz="2400" b="1" spc="-5" dirty="0">
                <a:latin typeface="Courier"/>
                <a:cs typeface="Courier"/>
              </a:rPr>
              <a:t> </a:t>
            </a:r>
            <a:r>
              <a:rPr lang="en-US" sz="2400" b="1" spc="-5" dirty="0" smtClean="0">
                <a:latin typeface="Courier"/>
                <a:cs typeface="Courier"/>
              </a:rPr>
              <a:t>  </a:t>
            </a:r>
            <a:r>
              <a:rPr sz="2400" b="1" spc="-5" dirty="0" smtClean="0">
                <a:latin typeface="Courier"/>
                <a:cs typeface="Courier"/>
              </a:rPr>
              <a:t>doubl</a:t>
            </a:r>
            <a:r>
              <a:rPr sz="2400" b="1" dirty="0" smtClean="0">
                <a:latin typeface="Courier"/>
                <a:cs typeface="Courier"/>
              </a:rPr>
              <a:t>e</a:t>
            </a:r>
            <a:r>
              <a:rPr sz="2400" b="1" spc="-5" dirty="0" smtClean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c[10];</a:t>
            </a:r>
            <a:endParaRPr sz="24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16081" y="7860604"/>
            <a:ext cx="148780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5" dirty="0">
                <a:latin typeface="Courier"/>
                <a:cs typeface="Courier"/>
              </a:rPr>
              <a:t> c[a]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60793" y="7860604"/>
            <a:ext cx="130492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Courier"/>
                <a:cs typeface="Courier"/>
              </a:rPr>
              <a:t>*</a:t>
            </a:r>
            <a:r>
              <a:rPr sz="2400" b="1" spc="-5" dirty="0">
                <a:latin typeface="Courier"/>
                <a:cs typeface="Courier"/>
              </a:rPr>
              <a:t> 2.51;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7488" y="8265988"/>
            <a:ext cx="20891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Courier"/>
                <a:cs typeface="Courier"/>
              </a:rPr>
              <a:t>}</a:t>
            </a:r>
            <a:endParaRPr sz="24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67985" cy="782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381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Procedure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b="1" spc="-91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requires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parameter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a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15" dirty="0">
                <a:latin typeface="Lucida Sans"/>
                <a:cs typeface="Lucida Sans"/>
              </a:rPr>
              <a:t> variables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b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45402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ls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</a:t>
            </a:r>
            <a:r>
              <a:rPr sz="2600" spc="-25" dirty="0">
                <a:latin typeface="Lucida Sans"/>
                <a:cs typeface="Lucida Sans"/>
              </a:rPr>
              <a:t>ed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pa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control</a:t>
            </a:r>
            <a:r>
              <a:rPr sz="2600" spc="-10" dirty="0">
                <a:latin typeface="Lucida Sans"/>
                <a:cs typeface="Lucida Sans"/>
              </a:rPr>
              <a:t> in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tio</a:t>
            </a:r>
            <a:r>
              <a:rPr sz="2600" spc="-10" dirty="0">
                <a:latin typeface="Lucida Sans"/>
                <a:cs typeface="Lucida Sans"/>
              </a:rPr>
              <a:t>n,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turn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dres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4114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 com</a:t>
            </a:r>
            <a:r>
              <a:rPr sz="2600" spc="-10" dirty="0">
                <a:latin typeface="Lucida Sans"/>
                <a:cs typeface="Lucida Sans"/>
              </a:rPr>
              <a:t>piler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records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 req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ire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method.</a:t>
            </a:r>
            <a:endParaRPr sz="2600" dirty="0">
              <a:latin typeface="Lucida Sans"/>
              <a:cs typeface="Lucida Sans"/>
            </a:endParaRPr>
          </a:p>
          <a:p>
            <a:pPr marL="12700" marR="51435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25" dirty="0">
                <a:latin typeface="Lucida Sans"/>
                <a:cs typeface="Lucida Sans"/>
              </a:rPr>
              <a:t>offset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data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item</a:t>
            </a:r>
            <a:r>
              <a:rPr sz="2600" spc="-15" dirty="0">
                <a:latin typeface="Lucida Sans"/>
                <a:cs typeface="Lucida Sans"/>
              </a:rPr>
              <a:t> relative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stored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e.</a:t>
            </a:r>
            <a:endParaRPr sz="2600" dirty="0">
              <a:latin typeface="Lucida Sans"/>
              <a:cs typeface="Lucida Sans"/>
            </a:endParaRPr>
          </a:p>
          <a:p>
            <a:pPr marL="12700" marR="26225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total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amount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space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needed,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us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ze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frame,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also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recor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ed.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Assume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control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information requires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8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bytes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size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usually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same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methods).</a:t>
            </a:r>
            <a:endParaRPr sz="2600" dirty="0">
              <a:latin typeface="Lucida Sans"/>
              <a:cs typeface="Lucida Sans"/>
            </a:endParaRPr>
          </a:p>
          <a:p>
            <a:pPr marL="12700" marR="249554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Assume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parameter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Courier"/>
                <a:cs typeface="Courier"/>
              </a:rPr>
              <a:t>a</a:t>
            </a:r>
            <a:r>
              <a:rPr sz="2600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ires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4</a:t>
            </a:r>
            <a:r>
              <a:rPr sz="2600" spc="-15" dirty="0">
                <a:latin typeface="Lucida Sans"/>
                <a:cs typeface="Lucida Sans"/>
              </a:rPr>
              <a:t> bytes,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variabl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b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requires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8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bytes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array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ire</a:t>
            </a:r>
            <a:r>
              <a:rPr sz="2600" spc="-15" dirty="0">
                <a:latin typeface="Lucida Sans"/>
                <a:cs typeface="Lucida Sans"/>
              </a:rPr>
              <a:t>s 80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bytes.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369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5416550" cy="17011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Many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machines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require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word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doublew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data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700" i="1" spc="-80" dirty="0">
                <a:latin typeface="Lucida Sans"/>
                <a:cs typeface="Lucida Sans"/>
              </a:rPr>
              <a:t>ali</a:t>
            </a:r>
            <a:r>
              <a:rPr sz="2700" i="1" spc="-100" dirty="0">
                <a:latin typeface="Lucida Sans"/>
                <a:cs typeface="Lucida Sans"/>
              </a:rPr>
              <a:t>g</a:t>
            </a:r>
            <a:r>
              <a:rPr sz="2700" i="1" spc="-35" dirty="0">
                <a:latin typeface="Lucida Sans"/>
                <a:cs typeface="Lucida Sans"/>
              </a:rPr>
              <a:t>ned</a:t>
            </a:r>
            <a:r>
              <a:rPr sz="2600" spc="-15" dirty="0">
                <a:latin typeface="Lucida Sans"/>
                <a:cs typeface="Lucida Sans"/>
              </a:rPr>
              <a:t>, so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com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 that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size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multipl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4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8</a:t>
            </a:r>
            <a:r>
              <a:rPr sz="2600" spc="-15" dirty="0">
                <a:latin typeface="Lucida Sans"/>
                <a:cs typeface="Lucida Sans"/>
              </a:rPr>
              <a:t> bytes.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894" y="2794575"/>
            <a:ext cx="5190490" cy="1015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gua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antees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times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properly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ali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ned.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8" y="4810339"/>
            <a:ext cx="122555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latin typeface="Lucida Sans"/>
                <a:cs typeface="Lucida Sans"/>
              </a:rPr>
              <a:t>Her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71621" y="4810339"/>
            <a:ext cx="1758950" cy="404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Courier"/>
                <a:cs typeface="Courier"/>
              </a:rPr>
              <a:t>p</a:t>
            </a:r>
            <a:r>
              <a:rPr sz="2800" spc="-15" dirty="0">
                <a:latin typeface="Lucida Sans"/>
                <a:cs typeface="Lucida Sans"/>
              </a:rPr>
              <a:t>’s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frame: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938003" y="7720571"/>
            <a:ext cx="83820" cy="93345"/>
          </a:xfrm>
          <a:custGeom>
            <a:avLst/>
            <a:gdLst/>
            <a:ahLst/>
            <a:cxnLst/>
            <a:rect l="l" t="t" r="r" b="b"/>
            <a:pathLst>
              <a:path w="83820" h="93345">
                <a:moveTo>
                  <a:pt x="83819" y="47244"/>
                </a:moveTo>
                <a:lnTo>
                  <a:pt x="71627" y="47244"/>
                </a:lnTo>
                <a:lnTo>
                  <a:pt x="71627" y="72498"/>
                </a:lnTo>
                <a:lnTo>
                  <a:pt x="80772" y="77724"/>
                </a:lnTo>
                <a:lnTo>
                  <a:pt x="74675" y="88392"/>
                </a:lnTo>
                <a:lnTo>
                  <a:pt x="83819" y="92964"/>
                </a:lnTo>
                <a:lnTo>
                  <a:pt x="83819" y="47244"/>
                </a:lnTo>
                <a:close/>
              </a:path>
              <a:path w="83820" h="93345">
                <a:moveTo>
                  <a:pt x="10667" y="41148"/>
                </a:moveTo>
                <a:lnTo>
                  <a:pt x="0" y="47244"/>
                </a:lnTo>
                <a:lnTo>
                  <a:pt x="10667" y="51816"/>
                </a:lnTo>
                <a:lnTo>
                  <a:pt x="74675" y="88392"/>
                </a:lnTo>
                <a:lnTo>
                  <a:pt x="71627" y="83820"/>
                </a:lnTo>
                <a:lnTo>
                  <a:pt x="71627" y="72498"/>
                </a:lnTo>
                <a:lnTo>
                  <a:pt x="35433" y="51816"/>
                </a:lnTo>
                <a:lnTo>
                  <a:pt x="16763" y="51816"/>
                </a:lnTo>
                <a:lnTo>
                  <a:pt x="10667" y="41148"/>
                </a:lnTo>
                <a:close/>
              </a:path>
              <a:path w="83820" h="93345">
                <a:moveTo>
                  <a:pt x="71627" y="72498"/>
                </a:moveTo>
                <a:lnTo>
                  <a:pt x="71627" y="83820"/>
                </a:lnTo>
                <a:lnTo>
                  <a:pt x="74675" y="88392"/>
                </a:lnTo>
                <a:lnTo>
                  <a:pt x="80772" y="77724"/>
                </a:lnTo>
                <a:lnTo>
                  <a:pt x="71627" y="72498"/>
                </a:lnTo>
                <a:close/>
              </a:path>
              <a:path w="83820" h="93345">
                <a:moveTo>
                  <a:pt x="83819" y="0"/>
                </a:moveTo>
                <a:lnTo>
                  <a:pt x="74675" y="4572"/>
                </a:lnTo>
                <a:lnTo>
                  <a:pt x="10667" y="41148"/>
                </a:lnTo>
                <a:lnTo>
                  <a:pt x="16763" y="51816"/>
                </a:lnTo>
                <a:lnTo>
                  <a:pt x="26098" y="46482"/>
                </a:lnTo>
                <a:lnTo>
                  <a:pt x="16763" y="41148"/>
                </a:lnTo>
                <a:lnTo>
                  <a:pt x="35433" y="41148"/>
                </a:lnTo>
                <a:lnTo>
                  <a:pt x="80772" y="15240"/>
                </a:lnTo>
                <a:lnTo>
                  <a:pt x="83819" y="10668"/>
                </a:lnTo>
                <a:lnTo>
                  <a:pt x="83819" y="0"/>
                </a:lnTo>
                <a:close/>
              </a:path>
              <a:path w="83820" h="93345">
                <a:moveTo>
                  <a:pt x="26098" y="46482"/>
                </a:moveTo>
                <a:lnTo>
                  <a:pt x="16763" y="51816"/>
                </a:lnTo>
                <a:lnTo>
                  <a:pt x="35433" y="51816"/>
                </a:lnTo>
                <a:lnTo>
                  <a:pt x="26098" y="46482"/>
                </a:lnTo>
                <a:close/>
              </a:path>
              <a:path w="83820" h="93345">
                <a:moveTo>
                  <a:pt x="35433" y="41148"/>
                </a:moveTo>
                <a:lnTo>
                  <a:pt x="16763" y="41148"/>
                </a:lnTo>
                <a:lnTo>
                  <a:pt x="26098" y="46482"/>
                </a:lnTo>
                <a:lnTo>
                  <a:pt x="35433" y="411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09631" y="7731238"/>
            <a:ext cx="12700" cy="36830"/>
          </a:xfrm>
          <a:custGeom>
            <a:avLst/>
            <a:gdLst/>
            <a:ahLst/>
            <a:cxnLst/>
            <a:rect l="l" t="t" r="r" b="b"/>
            <a:pathLst>
              <a:path w="12700" h="36829">
                <a:moveTo>
                  <a:pt x="0" y="18287"/>
                </a:moveTo>
                <a:lnTo>
                  <a:pt x="12191" y="18287"/>
                </a:lnTo>
              </a:path>
            </a:pathLst>
          </a:custGeom>
          <a:ln w="37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51719" y="7731238"/>
            <a:ext cx="64135" cy="73660"/>
          </a:xfrm>
          <a:custGeom>
            <a:avLst/>
            <a:gdLst/>
            <a:ahLst/>
            <a:cxnLst/>
            <a:rect l="l" t="t" r="r" b="b"/>
            <a:pathLst>
              <a:path w="64135" h="73659">
                <a:moveTo>
                  <a:pt x="64008" y="0"/>
                </a:moveTo>
                <a:lnTo>
                  <a:pt x="0" y="36575"/>
                </a:lnTo>
                <a:lnTo>
                  <a:pt x="64008" y="73151"/>
                </a:lnTo>
                <a:lnTo>
                  <a:pt x="64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15727" y="7767815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5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38003" y="7138403"/>
            <a:ext cx="83820" cy="93345"/>
          </a:xfrm>
          <a:custGeom>
            <a:avLst/>
            <a:gdLst/>
            <a:ahLst/>
            <a:cxnLst/>
            <a:rect l="l" t="t" r="r" b="b"/>
            <a:pathLst>
              <a:path w="83820" h="93345">
                <a:moveTo>
                  <a:pt x="83819" y="47244"/>
                </a:moveTo>
                <a:lnTo>
                  <a:pt x="71627" y="47244"/>
                </a:lnTo>
                <a:lnTo>
                  <a:pt x="71627" y="72498"/>
                </a:lnTo>
                <a:lnTo>
                  <a:pt x="80772" y="77724"/>
                </a:lnTo>
                <a:lnTo>
                  <a:pt x="74675" y="88392"/>
                </a:lnTo>
                <a:lnTo>
                  <a:pt x="83819" y="92964"/>
                </a:lnTo>
                <a:lnTo>
                  <a:pt x="83819" y="47244"/>
                </a:lnTo>
                <a:close/>
              </a:path>
              <a:path w="83820" h="93345">
                <a:moveTo>
                  <a:pt x="10667" y="41148"/>
                </a:moveTo>
                <a:lnTo>
                  <a:pt x="0" y="47244"/>
                </a:lnTo>
                <a:lnTo>
                  <a:pt x="10667" y="51816"/>
                </a:lnTo>
                <a:lnTo>
                  <a:pt x="74675" y="88392"/>
                </a:lnTo>
                <a:lnTo>
                  <a:pt x="71627" y="83820"/>
                </a:lnTo>
                <a:lnTo>
                  <a:pt x="71627" y="72498"/>
                </a:lnTo>
                <a:lnTo>
                  <a:pt x="35432" y="51816"/>
                </a:lnTo>
                <a:lnTo>
                  <a:pt x="16763" y="51816"/>
                </a:lnTo>
                <a:lnTo>
                  <a:pt x="10667" y="41148"/>
                </a:lnTo>
                <a:close/>
              </a:path>
              <a:path w="83820" h="93345">
                <a:moveTo>
                  <a:pt x="71627" y="72498"/>
                </a:moveTo>
                <a:lnTo>
                  <a:pt x="71627" y="83820"/>
                </a:lnTo>
                <a:lnTo>
                  <a:pt x="74675" y="88392"/>
                </a:lnTo>
                <a:lnTo>
                  <a:pt x="80772" y="77724"/>
                </a:lnTo>
                <a:lnTo>
                  <a:pt x="71627" y="72498"/>
                </a:lnTo>
                <a:close/>
              </a:path>
              <a:path w="83820" h="93345">
                <a:moveTo>
                  <a:pt x="83819" y="0"/>
                </a:moveTo>
                <a:lnTo>
                  <a:pt x="74675" y="4572"/>
                </a:lnTo>
                <a:lnTo>
                  <a:pt x="10667" y="41148"/>
                </a:lnTo>
                <a:lnTo>
                  <a:pt x="16763" y="51816"/>
                </a:lnTo>
                <a:lnTo>
                  <a:pt x="26098" y="46482"/>
                </a:lnTo>
                <a:lnTo>
                  <a:pt x="16763" y="41148"/>
                </a:lnTo>
                <a:lnTo>
                  <a:pt x="35433" y="41148"/>
                </a:lnTo>
                <a:lnTo>
                  <a:pt x="80772" y="15240"/>
                </a:lnTo>
                <a:lnTo>
                  <a:pt x="83819" y="10668"/>
                </a:lnTo>
                <a:lnTo>
                  <a:pt x="83819" y="0"/>
                </a:lnTo>
                <a:close/>
              </a:path>
              <a:path w="83820" h="93345">
                <a:moveTo>
                  <a:pt x="26098" y="46482"/>
                </a:moveTo>
                <a:lnTo>
                  <a:pt x="16763" y="51816"/>
                </a:lnTo>
                <a:lnTo>
                  <a:pt x="35432" y="51816"/>
                </a:lnTo>
                <a:lnTo>
                  <a:pt x="26098" y="46482"/>
                </a:lnTo>
                <a:close/>
              </a:path>
              <a:path w="83820" h="93345">
                <a:moveTo>
                  <a:pt x="35433" y="41148"/>
                </a:moveTo>
                <a:lnTo>
                  <a:pt x="16763" y="41148"/>
                </a:lnTo>
                <a:lnTo>
                  <a:pt x="26098" y="46482"/>
                </a:lnTo>
                <a:lnTo>
                  <a:pt x="35433" y="411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009631" y="7149071"/>
            <a:ext cx="12700" cy="36830"/>
          </a:xfrm>
          <a:custGeom>
            <a:avLst/>
            <a:gdLst/>
            <a:ahLst/>
            <a:cxnLst/>
            <a:rect l="l" t="t" r="r" b="b"/>
            <a:pathLst>
              <a:path w="12700" h="36829">
                <a:moveTo>
                  <a:pt x="0" y="18288"/>
                </a:moveTo>
                <a:lnTo>
                  <a:pt x="12191" y="18288"/>
                </a:lnTo>
              </a:path>
            </a:pathLst>
          </a:custGeom>
          <a:ln w="378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51719" y="7149071"/>
            <a:ext cx="64135" cy="73660"/>
          </a:xfrm>
          <a:custGeom>
            <a:avLst/>
            <a:gdLst/>
            <a:ahLst/>
            <a:cxnLst/>
            <a:rect l="l" t="t" r="r" b="b"/>
            <a:pathLst>
              <a:path w="64135" h="73659">
                <a:moveTo>
                  <a:pt x="64008" y="0"/>
                </a:moveTo>
                <a:lnTo>
                  <a:pt x="0" y="36576"/>
                </a:lnTo>
                <a:lnTo>
                  <a:pt x="64008" y="73152"/>
                </a:lnTo>
                <a:lnTo>
                  <a:pt x="64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015727" y="7185647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5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938003" y="6746735"/>
            <a:ext cx="83820" cy="96520"/>
          </a:xfrm>
          <a:custGeom>
            <a:avLst/>
            <a:gdLst/>
            <a:ahLst/>
            <a:cxnLst/>
            <a:rect l="l" t="t" r="r" b="b"/>
            <a:pathLst>
              <a:path w="83820" h="96520">
                <a:moveTo>
                  <a:pt x="83819" y="50291"/>
                </a:moveTo>
                <a:lnTo>
                  <a:pt x="71627" y="50291"/>
                </a:lnTo>
                <a:lnTo>
                  <a:pt x="71627" y="75546"/>
                </a:lnTo>
                <a:lnTo>
                  <a:pt x="80772" y="80771"/>
                </a:lnTo>
                <a:lnTo>
                  <a:pt x="74675" y="91439"/>
                </a:lnTo>
                <a:lnTo>
                  <a:pt x="83819" y="96011"/>
                </a:lnTo>
                <a:lnTo>
                  <a:pt x="83819" y="50291"/>
                </a:lnTo>
                <a:close/>
              </a:path>
              <a:path w="83820" h="96520">
                <a:moveTo>
                  <a:pt x="10667" y="44195"/>
                </a:moveTo>
                <a:lnTo>
                  <a:pt x="0" y="50291"/>
                </a:lnTo>
                <a:lnTo>
                  <a:pt x="10667" y="54863"/>
                </a:lnTo>
                <a:lnTo>
                  <a:pt x="74675" y="91439"/>
                </a:lnTo>
                <a:lnTo>
                  <a:pt x="71627" y="86867"/>
                </a:lnTo>
                <a:lnTo>
                  <a:pt x="71627" y="75546"/>
                </a:lnTo>
                <a:lnTo>
                  <a:pt x="35433" y="54863"/>
                </a:lnTo>
                <a:lnTo>
                  <a:pt x="16763" y="54863"/>
                </a:lnTo>
                <a:lnTo>
                  <a:pt x="10667" y="44195"/>
                </a:lnTo>
                <a:close/>
              </a:path>
              <a:path w="83820" h="96520">
                <a:moveTo>
                  <a:pt x="71627" y="75546"/>
                </a:moveTo>
                <a:lnTo>
                  <a:pt x="71627" y="86867"/>
                </a:lnTo>
                <a:lnTo>
                  <a:pt x="74675" y="91439"/>
                </a:lnTo>
                <a:lnTo>
                  <a:pt x="80772" y="80771"/>
                </a:lnTo>
                <a:lnTo>
                  <a:pt x="71627" y="75546"/>
                </a:lnTo>
                <a:close/>
              </a:path>
              <a:path w="83820" h="96520">
                <a:moveTo>
                  <a:pt x="83819" y="0"/>
                </a:moveTo>
                <a:lnTo>
                  <a:pt x="74675" y="6095"/>
                </a:lnTo>
                <a:lnTo>
                  <a:pt x="10667" y="44195"/>
                </a:lnTo>
                <a:lnTo>
                  <a:pt x="16763" y="54863"/>
                </a:lnTo>
                <a:lnTo>
                  <a:pt x="25908" y="49421"/>
                </a:lnTo>
                <a:lnTo>
                  <a:pt x="16763" y="44195"/>
                </a:lnTo>
                <a:lnTo>
                  <a:pt x="34686" y="44195"/>
                </a:lnTo>
                <a:lnTo>
                  <a:pt x="80772" y="16763"/>
                </a:lnTo>
                <a:lnTo>
                  <a:pt x="83819" y="12191"/>
                </a:lnTo>
                <a:lnTo>
                  <a:pt x="83819" y="0"/>
                </a:lnTo>
                <a:close/>
              </a:path>
              <a:path w="83820" h="96520">
                <a:moveTo>
                  <a:pt x="25908" y="49421"/>
                </a:moveTo>
                <a:lnTo>
                  <a:pt x="16763" y="54863"/>
                </a:lnTo>
                <a:lnTo>
                  <a:pt x="35433" y="54863"/>
                </a:lnTo>
                <a:lnTo>
                  <a:pt x="25908" y="49421"/>
                </a:lnTo>
                <a:close/>
              </a:path>
              <a:path w="83820" h="96520">
                <a:moveTo>
                  <a:pt x="34686" y="44195"/>
                </a:moveTo>
                <a:lnTo>
                  <a:pt x="16763" y="44195"/>
                </a:lnTo>
                <a:lnTo>
                  <a:pt x="25908" y="49421"/>
                </a:lnTo>
                <a:lnTo>
                  <a:pt x="34686" y="441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009631" y="6758926"/>
            <a:ext cx="12700" cy="38100"/>
          </a:xfrm>
          <a:custGeom>
            <a:avLst/>
            <a:gdLst/>
            <a:ahLst/>
            <a:cxnLst/>
            <a:rect l="l" t="t" r="r" b="b"/>
            <a:pathLst>
              <a:path w="12700" h="38100">
                <a:moveTo>
                  <a:pt x="0" y="19049"/>
                </a:moveTo>
                <a:lnTo>
                  <a:pt x="12191" y="19049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51719" y="6758926"/>
            <a:ext cx="64135" cy="74930"/>
          </a:xfrm>
          <a:custGeom>
            <a:avLst/>
            <a:gdLst/>
            <a:ahLst/>
            <a:cxnLst/>
            <a:rect l="l" t="t" r="r" b="b"/>
            <a:pathLst>
              <a:path w="64135" h="74929">
                <a:moveTo>
                  <a:pt x="64008" y="0"/>
                </a:moveTo>
                <a:lnTo>
                  <a:pt x="0" y="38099"/>
                </a:lnTo>
                <a:lnTo>
                  <a:pt x="64008" y="74675"/>
                </a:lnTo>
                <a:lnTo>
                  <a:pt x="64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015727" y="6797026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5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938003" y="6358115"/>
            <a:ext cx="83820" cy="96520"/>
          </a:xfrm>
          <a:custGeom>
            <a:avLst/>
            <a:gdLst/>
            <a:ahLst/>
            <a:cxnLst/>
            <a:rect l="l" t="t" r="r" b="b"/>
            <a:pathLst>
              <a:path w="83820" h="96520">
                <a:moveTo>
                  <a:pt x="83819" y="50291"/>
                </a:moveTo>
                <a:lnTo>
                  <a:pt x="71627" y="50291"/>
                </a:lnTo>
                <a:lnTo>
                  <a:pt x="71627" y="75546"/>
                </a:lnTo>
                <a:lnTo>
                  <a:pt x="80772" y="80772"/>
                </a:lnTo>
                <a:lnTo>
                  <a:pt x="74675" y="91439"/>
                </a:lnTo>
                <a:lnTo>
                  <a:pt x="83819" y="96012"/>
                </a:lnTo>
                <a:lnTo>
                  <a:pt x="83819" y="50291"/>
                </a:lnTo>
                <a:close/>
              </a:path>
              <a:path w="83820" h="96520">
                <a:moveTo>
                  <a:pt x="10667" y="44196"/>
                </a:moveTo>
                <a:lnTo>
                  <a:pt x="0" y="50291"/>
                </a:lnTo>
                <a:lnTo>
                  <a:pt x="10667" y="54863"/>
                </a:lnTo>
                <a:lnTo>
                  <a:pt x="74675" y="91439"/>
                </a:lnTo>
                <a:lnTo>
                  <a:pt x="71627" y="86867"/>
                </a:lnTo>
                <a:lnTo>
                  <a:pt x="71627" y="75546"/>
                </a:lnTo>
                <a:lnTo>
                  <a:pt x="35432" y="54863"/>
                </a:lnTo>
                <a:lnTo>
                  <a:pt x="16763" y="54863"/>
                </a:lnTo>
                <a:lnTo>
                  <a:pt x="10667" y="44196"/>
                </a:lnTo>
                <a:close/>
              </a:path>
              <a:path w="83820" h="96520">
                <a:moveTo>
                  <a:pt x="71627" y="75546"/>
                </a:moveTo>
                <a:lnTo>
                  <a:pt x="71627" y="86867"/>
                </a:lnTo>
                <a:lnTo>
                  <a:pt x="74675" y="91439"/>
                </a:lnTo>
                <a:lnTo>
                  <a:pt x="80772" y="80772"/>
                </a:lnTo>
                <a:lnTo>
                  <a:pt x="71627" y="75546"/>
                </a:lnTo>
                <a:close/>
              </a:path>
              <a:path w="83820" h="96520">
                <a:moveTo>
                  <a:pt x="83819" y="0"/>
                </a:moveTo>
                <a:lnTo>
                  <a:pt x="74675" y="6096"/>
                </a:lnTo>
                <a:lnTo>
                  <a:pt x="10667" y="44196"/>
                </a:lnTo>
                <a:lnTo>
                  <a:pt x="16763" y="54863"/>
                </a:lnTo>
                <a:lnTo>
                  <a:pt x="25907" y="49421"/>
                </a:lnTo>
                <a:lnTo>
                  <a:pt x="16763" y="44196"/>
                </a:lnTo>
                <a:lnTo>
                  <a:pt x="34686" y="44196"/>
                </a:lnTo>
                <a:lnTo>
                  <a:pt x="80772" y="16763"/>
                </a:lnTo>
                <a:lnTo>
                  <a:pt x="83819" y="12191"/>
                </a:lnTo>
                <a:lnTo>
                  <a:pt x="83819" y="0"/>
                </a:lnTo>
                <a:close/>
              </a:path>
              <a:path w="83820" h="96520">
                <a:moveTo>
                  <a:pt x="25907" y="49421"/>
                </a:moveTo>
                <a:lnTo>
                  <a:pt x="16763" y="54863"/>
                </a:lnTo>
                <a:lnTo>
                  <a:pt x="35432" y="54863"/>
                </a:lnTo>
                <a:lnTo>
                  <a:pt x="25907" y="49421"/>
                </a:lnTo>
                <a:close/>
              </a:path>
              <a:path w="83820" h="96520">
                <a:moveTo>
                  <a:pt x="34686" y="44196"/>
                </a:moveTo>
                <a:lnTo>
                  <a:pt x="16763" y="44196"/>
                </a:lnTo>
                <a:lnTo>
                  <a:pt x="25907" y="49421"/>
                </a:lnTo>
                <a:lnTo>
                  <a:pt x="34686" y="441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009631" y="6370307"/>
            <a:ext cx="12700" cy="38100"/>
          </a:xfrm>
          <a:custGeom>
            <a:avLst/>
            <a:gdLst/>
            <a:ahLst/>
            <a:cxnLst/>
            <a:rect l="l" t="t" r="r" b="b"/>
            <a:pathLst>
              <a:path w="12700" h="38100">
                <a:moveTo>
                  <a:pt x="0" y="19050"/>
                </a:moveTo>
                <a:lnTo>
                  <a:pt x="12191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51719" y="6370307"/>
            <a:ext cx="64135" cy="74930"/>
          </a:xfrm>
          <a:custGeom>
            <a:avLst/>
            <a:gdLst/>
            <a:ahLst/>
            <a:cxnLst/>
            <a:rect l="l" t="t" r="r" b="b"/>
            <a:pathLst>
              <a:path w="64135" h="74929">
                <a:moveTo>
                  <a:pt x="64008" y="0"/>
                </a:moveTo>
                <a:lnTo>
                  <a:pt x="0" y="38100"/>
                </a:lnTo>
                <a:lnTo>
                  <a:pt x="64008" y="74675"/>
                </a:lnTo>
                <a:lnTo>
                  <a:pt x="64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015727" y="6408407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5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766559" y="5489314"/>
            <a:ext cx="1689100" cy="240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-10" dirty="0">
                <a:latin typeface="Lucida Sans"/>
                <a:cs typeface="Lucida Sans"/>
              </a:rPr>
              <a:t>Total</a:t>
            </a:r>
            <a:r>
              <a:rPr sz="1700" spc="5" dirty="0">
                <a:latin typeface="Lucida Sans"/>
                <a:cs typeface="Lucida Sans"/>
              </a:rPr>
              <a:t> </a:t>
            </a:r>
            <a:r>
              <a:rPr sz="1700" spc="-10" dirty="0">
                <a:latin typeface="Lucida Sans"/>
                <a:cs typeface="Lucida Sans"/>
              </a:rPr>
              <a:t>size=</a:t>
            </a:r>
            <a:r>
              <a:rPr sz="1700" dirty="0">
                <a:latin typeface="Lucida Sans"/>
                <a:cs typeface="Lucida Sans"/>
              </a:rPr>
              <a:t> </a:t>
            </a:r>
            <a:r>
              <a:rPr sz="1700" spc="-254" dirty="0">
                <a:latin typeface="Lucida Sans"/>
                <a:cs typeface="Lucida Sans"/>
              </a:rPr>
              <a:t> </a:t>
            </a:r>
            <a:r>
              <a:rPr sz="1700" spc="-15" dirty="0">
                <a:latin typeface="Lucida Sans"/>
                <a:cs typeface="Lucida Sans"/>
              </a:rPr>
              <a:t>1</a:t>
            </a:r>
            <a:r>
              <a:rPr sz="1700" spc="-10" dirty="0">
                <a:latin typeface="Lucida Sans"/>
                <a:cs typeface="Lucida Sans"/>
              </a:rPr>
              <a:t>0</a:t>
            </a:r>
            <a:r>
              <a:rPr sz="1700" spc="-15" dirty="0">
                <a:latin typeface="Lucida Sans"/>
                <a:cs typeface="Lucida Sans"/>
              </a:rPr>
              <a:t>4</a:t>
            </a:r>
            <a:endParaRPr sz="1700">
              <a:latin typeface="Lucida Sans"/>
              <a:cs typeface="Lucida San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938003" y="5580875"/>
            <a:ext cx="83820" cy="96520"/>
          </a:xfrm>
          <a:custGeom>
            <a:avLst/>
            <a:gdLst/>
            <a:ahLst/>
            <a:cxnLst/>
            <a:rect l="l" t="t" r="r" b="b"/>
            <a:pathLst>
              <a:path w="83820" h="96520">
                <a:moveTo>
                  <a:pt x="83819" y="50291"/>
                </a:moveTo>
                <a:lnTo>
                  <a:pt x="71627" y="50291"/>
                </a:lnTo>
                <a:lnTo>
                  <a:pt x="71627" y="75546"/>
                </a:lnTo>
                <a:lnTo>
                  <a:pt x="80772" y="80771"/>
                </a:lnTo>
                <a:lnTo>
                  <a:pt x="74675" y="91439"/>
                </a:lnTo>
                <a:lnTo>
                  <a:pt x="83819" y="96012"/>
                </a:lnTo>
                <a:lnTo>
                  <a:pt x="83819" y="50291"/>
                </a:lnTo>
                <a:close/>
              </a:path>
              <a:path w="83820" h="96520">
                <a:moveTo>
                  <a:pt x="10667" y="44195"/>
                </a:moveTo>
                <a:lnTo>
                  <a:pt x="0" y="50291"/>
                </a:lnTo>
                <a:lnTo>
                  <a:pt x="10667" y="54863"/>
                </a:lnTo>
                <a:lnTo>
                  <a:pt x="74675" y="91439"/>
                </a:lnTo>
                <a:lnTo>
                  <a:pt x="71627" y="86867"/>
                </a:lnTo>
                <a:lnTo>
                  <a:pt x="71627" y="75546"/>
                </a:lnTo>
                <a:lnTo>
                  <a:pt x="35433" y="54863"/>
                </a:lnTo>
                <a:lnTo>
                  <a:pt x="16763" y="54863"/>
                </a:lnTo>
                <a:lnTo>
                  <a:pt x="10667" y="44195"/>
                </a:lnTo>
                <a:close/>
              </a:path>
              <a:path w="83820" h="96520">
                <a:moveTo>
                  <a:pt x="71627" y="75546"/>
                </a:moveTo>
                <a:lnTo>
                  <a:pt x="71627" y="86867"/>
                </a:lnTo>
                <a:lnTo>
                  <a:pt x="74675" y="91439"/>
                </a:lnTo>
                <a:lnTo>
                  <a:pt x="80772" y="80771"/>
                </a:lnTo>
                <a:lnTo>
                  <a:pt x="71627" y="75546"/>
                </a:lnTo>
                <a:close/>
              </a:path>
              <a:path w="83820" h="96520">
                <a:moveTo>
                  <a:pt x="83819" y="0"/>
                </a:moveTo>
                <a:lnTo>
                  <a:pt x="74675" y="6095"/>
                </a:lnTo>
                <a:lnTo>
                  <a:pt x="10667" y="44195"/>
                </a:lnTo>
                <a:lnTo>
                  <a:pt x="16763" y="54863"/>
                </a:lnTo>
                <a:lnTo>
                  <a:pt x="25908" y="49421"/>
                </a:lnTo>
                <a:lnTo>
                  <a:pt x="16763" y="44195"/>
                </a:lnTo>
                <a:lnTo>
                  <a:pt x="34686" y="44195"/>
                </a:lnTo>
                <a:lnTo>
                  <a:pt x="80772" y="16763"/>
                </a:lnTo>
                <a:lnTo>
                  <a:pt x="83819" y="12191"/>
                </a:lnTo>
                <a:lnTo>
                  <a:pt x="83819" y="0"/>
                </a:lnTo>
                <a:close/>
              </a:path>
              <a:path w="83820" h="96520">
                <a:moveTo>
                  <a:pt x="25908" y="49421"/>
                </a:moveTo>
                <a:lnTo>
                  <a:pt x="16763" y="54863"/>
                </a:lnTo>
                <a:lnTo>
                  <a:pt x="35433" y="54863"/>
                </a:lnTo>
                <a:lnTo>
                  <a:pt x="25908" y="49421"/>
                </a:lnTo>
                <a:close/>
              </a:path>
              <a:path w="83820" h="96520">
                <a:moveTo>
                  <a:pt x="34686" y="44195"/>
                </a:moveTo>
                <a:lnTo>
                  <a:pt x="16763" y="44195"/>
                </a:lnTo>
                <a:lnTo>
                  <a:pt x="25908" y="49421"/>
                </a:lnTo>
                <a:lnTo>
                  <a:pt x="34686" y="441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009631" y="5593067"/>
            <a:ext cx="12700" cy="38100"/>
          </a:xfrm>
          <a:custGeom>
            <a:avLst/>
            <a:gdLst/>
            <a:ahLst/>
            <a:cxnLst/>
            <a:rect l="l" t="t" r="r" b="b"/>
            <a:pathLst>
              <a:path w="12700" h="38100">
                <a:moveTo>
                  <a:pt x="0" y="19050"/>
                </a:moveTo>
                <a:lnTo>
                  <a:pt x="12191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951719" y="5593067"/>
            <a:ext cx="64135" cy="74930"/>
          </a:xfrm>
          <a:custGeom>
            <a:avLst/>
            <a:gdLst/>
            <a:ahLst/>
            <a:cxnLst/>
            <a:rect l="l" t="t" r="r" b="b"/>
            <a:pathLst>
              <a:path w="64135" h="74929">
                <a:moveTo>
                  <a:pt x="64008" y="0"/>
                </a:moveTo>
                <a:lnTo>
                  <a:pt x="0" y="38100"/>
                </a:lnTo>
                <a:lnTo>
                  <a:pt x="64008" y="74675"/>
                </a:lnTo>
                <a:lnTo>
                  <a:pt x="64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15727" y="5631167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5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370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406004" y="5624436"/>
          <a:ext cx="2138172" cy="21366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8172"/>
              </a:tblGrid>
              <a:tr h="388620">
                <a:tc>
                  <a:txBody>
                    <a:bodyPr/>
                    <a:lstStyle/>
                    <a:p>
                      <a:pPr marL="454659">
                        <a:lnSpc>
                          <a:spcPct val="100000"/>
                        </a:lnSpc>
                      </a:pPr>
                      <a:r>
                        <a:rPr sz="1700" spc="10" dirty="0">
                          <a:latin typeface="Lucida Sans"/>
                          <a:cs typeface="Lucida Sans"/>
                        </a:rPr>
                        <a:t>P</a:t>
                      </a:r>
                      <a:r>
                        <a:rPr sz="1700" dirty="0">
                          <a:latin typeface="Lucida Sans"/>
                          <a:cs typeface="Lucida Sans"/>
                        </a:rPr>
                        <a:t>adding</a:t>
                      </a:r>
                      <a:endParaRPr sz="17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447040">
                        <a:lnSpc>
                          <a:spcPct val="100000"/>
                        </a:lnSpc>
                      </a:pPr>
                      <a:r>
                        <a:rPr sz="1700" dirty="0">
                          <a:latin typeface="Lucida Sans"/>
                          <a:cs typeface="Lucida Sans"/>
                        </a:rPr>
                        <a:t>Sp</a:t>
                      </a:r>
                      <a:r>
                        <a:rPr sz="1700" spc="10" dirty="0">
                          <a:latin typeface="Lucida Sans"/>
                          <a:cs typeface="Lucida Sans"/>
                        </a:rPr>
                        <a:t>a</a:t>
                      </a:r>
                      <a:r>
                        <a:rPr sz="1700" spc="-5" dirty="0">
                          <a:latin typeface="Lucida Sans"/>
                          <a:cs typeface="Lucida Sans"/>
                        </a:rPr>
                        <a:t>c</a:t>
                      </a:r>
                      <a:r>
                        <a:rPr sz="1700" dirty="0">
                          <a:latin typeface="Lucida Sans"/>
                          <a:cs typeface="Lucida Sans"/>
                        </a:rPr>
                        <a:t>e</a:t>
                      </a:r>
                      <a:r>
                        <a:rPr sz="1700" spc="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700" dirty="0">
                          <a:latin typeface="Lucida Sans"/>
                          <a:cs typeface="Lucida Sans"/>
                        </a:rPr>
                        <a:t>for </a:t>
                      </a:r>
                      <a:r>
                        <a:rPr sz="1700" b="1" dirty="0">
                          <a:latin typeface="Courier"/>
                          <a:cs typeface="Courier"/>
                        </a:rPr>
                        <a:t>c</a:t>
                      </a:r>
                      <a:endParaRPr sz="17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8619">
                <a:tc>
                  <a:txBody>
                    <a:bodyPr/>
                    <a:lstStyle/>
                    <a:p>
                      <a:pPr marL="422909">
                        <a:lnSpc>
                          <a:spcPct val="100000"/>
                        </a:lnSpc>
                      </a:pPr>
                      <a:r>
                        <a:rPr sz="1700" spc="5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1700" dirty="0">
                          <a:latin typeface="Lucida Sans"/>
                          <a:cs typeface="Lucida Sans"/>
                        </a:rPr>
                        <a:t>pa</a:t>
                      </a:r>
                      <a:r>
                        <a:rPr sz="1700" spc="-5" dirty="0">
                          <a:latin typeface="Lucida Sans"/>
                          <a:cs typeface="Lucida Sans"/>
                        </a:rPr>
                        <a:t>c</a:t>
                      </a:r>
                      <a:r>
                        <a:rPr sz="1700" dirty="0">
                          <a:latin typeface="Lucida Sans"/>
                          <a:cs typeface="Lucida Sans"/>
                        </a:rPr>
                        <a:t>e</a:t>
                      </a:r>
                      <a:r>
                        <a:rPr sz="1700" spc="1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700" dirty="0">
                          <a:latin typeface="Lucida Sans"/>
                          <a:cs typeface="Lucida Sans"/>
                        </a:rPr>
                        <a:t>for</a:t>
                      </a:r>
                      <a:r>
                        <a:rPr sz="1700" spc="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700" b="1" dirty="0">
                          <a:latin typeface="Courier"/>
                          <a:cs typeface="Courier"/>
                        </a:rPr>
                        <a:t>b</a:t>
                      </a:r>
                      <a:endParaRPr sz="17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408940">
                        <a:lnSpc>
                          <a:spcPct val="100000"/>
                        </a:lnSpc>
                      </a:pPr>
                      <a:r>
                        <a:rPr sz="1700" dirty="0">
                          <a:latin typeface="Lucida Sans"/>
                          <a:cs typeface="Lucida Sans"/>
                        </a:rPr>
                        <a:t>Spa</a:t>
                      </a:r>
                      <a:r>
                        <a:rPr sz="1700" spc="5" dirty="0">
                          <a:latin typeface="Lucida Sans"/>
                          <a:cs typeface="Lucida Sans"/>
                        </a:rPr>
                        <a:t>c</a:t>
                      </a:r>
                      <a:r>
                        <a:rPr sz="1700" dirty="0">
                          <a:latin typeface="Lucida Sans"/>
                          <a:cs typeface="Lucida Sans"/>
                        </a:rPr>
                        <a:t>e</a:t>
                      </a:r>
                      <a:r>
                        <a:rPr sz="1700" spc="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700" dirty="0">
                          <a:latin typeface="Lucida Sans"/>
                          <a:cs typeface="Lucida Sans"/>
                        </a:rPr>
                        <a:t>for </a:t>
                      </a:r>
                      <a:r>
                        <a:rPr sz="1700" b="1" dirty="0">
                          <a:latin typeface="Courier"/>
                          <a:cs typeface="Courier"/>
                        </a:rPr>
                        <a:t>a</a:t>
                      </a:r>
                      <a:endParaRPr sz="17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2168"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Lucida Sans"/>
                          <a:cs typeface="Lucida Sans"/>
                        </a:rPr>
                        <a:t>C</a:t>
                      </a:r>
                      <a:r>
                        <a:rPr sz="1600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600" spc="5" dirty="0">
                          <a:latin typeface="Lucida Sans"/>
                          <a:cs typeface="Lucida Sans"/>
                        </a:rPr>
                        <a:t>n</a:t>
                      </a:r>
                      <a:r>
                        <a:rPr sz="1600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600" spc="-5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600" dirty="0">
                          <a:latin typeface="Lucida Sans"/>
                          <a:cs typeface="Lucida Sans"/>
                        </a:rPr>
                        <a:t>ol </a:t>
                      </a:r>
                      <a:r>
                        <a:rPr sz="1600" spc="-5" dirty="0"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1600" spc="5" dirty="0">
                          <a:latin typeface="Lucida Sans"/>
                          <a:cs typeface="Lucida Sans"/>
                        </a:rPr>
                        <a:t>n</a:t>
                      </a:r>
                      <a:r>
                        <a:rPr sz="1600" spc="-5" dirty="0">
                          <a:latin typeface="Lucida Sans"/>
                          <a:cs typeface="Lucida Sans"/>
                        </a:rPr>
                        <a:t>f</a:t>
                      </a:r>
                      <a:r>
                        <a:rPr sz="1600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600" spc="-5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600" spc="10" dirty="0">
                          <a:latin typeface="Lucida Sans"/>
                          <a:cs typeface="Lucida Sans"/>
                        </a:rPr>
                        <a:t>m</a:t>
                      </a:r>
                      <a:r>
                        <a:rPr sz="1600" spc="-5" dirty="0">
                          <a:latin typeface="Lucida Sans"/>
                          <a:cs typeface="Lucida Sans"/>
                        </a:rPr>
                        <a:t>a</a:t>
                      </a:r>
                      <a:r>
                        <a:rPr sz="1600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600" spc="5" dirty="0"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1600" spc="-10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600" dirty="0">
                          <a:latin typeface="Lucida Sans"/>
                          <a:cs typeface="Lucida Sans"/>
                        </a:rPr>
                        <a:t>n</a:t>
                      </a:r>
                      <a:endParaRPr sz="16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4756519" y="6206616"/>
          <a:ext cx="1288636" cy="17226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8332"/>
                <a:gridCol w="360304"/>
              </a:tblGrid>
              <a:tr h="377445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700" dirty="0">
                          <a:latin typeface="Lucida Sans"/>
                          <a:cs typeface="Lucida Sans"/>
                        </a:rPr>
                        <a:t>Offset</a:t>
                      </a:r>
                      <a:r>
                        <a:rPr sz="1700" spc="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700" dirty="0">
                          <a:latin typeface="Lucida Sans"/>
                          <a:cs typeface="Lucida Sans"/>
                        </a:rPr>
                        <a:t>=</a:t>
                      </a:r>
                      <a:endParaRPr sz="17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</a:pPr>
                      <a:r>
                        <a:rPr sz="1700" dirty="0">
                          <a:latin typeface="Lucida Sans"/>
                          <a:cs typeface="Lucida Sans"/>
                        </a:rPr>
                        <a:t>20</a:t>
                      </a:r>
                      <a:endParaRPr sz="17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40081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700" dirty="0">
                          <a:latin typeface="Lucida Sans"/>
                          <a:cs typeface="Lucida Sans"/>
                        </a:rPr>
                        <a:t>Offset</a:t>
                      </a:r>
                      <a:r>
                        <a:rPr sz="1700" spc="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700" dirty="0">
                          <a:latin typeface="Lucida Sans"/>
                          <a:cs typeface="Lucida Sans"/>
                        </a:rPr>
                        <a:t>=</a:t>
                      </a:r>
                      <a:endParaRPr sz="17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</a:pPr>
                      <a:r>
                        <a:rPr sz="1700" dirty="0">
                          <a:latin typeface="Lucida Sans"/>
                          <a:cs typeface="Lucida Sans"/>
                        </a:rPr>
                        <a:t>12</a:t>
                      </a:r>
                      <a:endParaRPr sz="17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483864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700" dirty="0">
                          <a:latin typeface="Lucida Sans"/>
                          <a:cs typeface="Lucida Sans"/>
                        </a:rPr>
                        <a:t>Offset =</a:t>
                      </a:r>
                      <a:endParaRPr sz="17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700" dirty="0">
                          <a:latin typeface="Lucida Sans"/>
                          <a:cs typeface="Lucida Sans"/>
                        </a:rPr>
                        <a:t>8</a:t>
                      </a:r>
                      <a:endParaRPr sz="17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460498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700" dirty="0">
                          <a:latin typeface="Lucida Sans"/>
                          <a:cs typeface="Lucida Sans"/>
                        </a:rPr>
                        <a:t>Offset =</a:t>
                      </a:r>
                      <a:endParaRPr sz="17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700" dirty="0">
                          <a:latin typeface="Lucida Sans"/>
                          <a:cs typeface="Lucida Sans"/>
                        </a:rPr>
                        <a:t>0</a:t>
                      </a:r>
                      <a:endParaRPr sz="17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55" y="965218"/>
            <a:ext cx="5429885" cy="6489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6355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Within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data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 addressed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ffset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relative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frame.</a:t>
            </a:r>
            <a:endParaRPr sz="2600" dirty="0">
              <a:latin typeface="Lucida Sans"/>
              <a:cs typeface="Lucida Sans"/>
            </a:endParaRPr>
          </a:p>
          <a:p>
            <a:pPr marL="12700" marR="55435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offset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fixed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constant,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determined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</a:t>
            </a:r>
            <a:r>
              <a:rPr sz="2600" spc="-10" dirty="0">
                <a:latin typeface="Lucida Sans"/>
                <a:cs typeface="Lucida Sans"/>
              </a:rPr>
              <a:t>pile-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tim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normall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store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frame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ter,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piece</a:t>
            </a:r>
            <a:r>
              <a:rPr sz="2600" spc="-15" dirty="0">
                <a:latin typeface="Lucida Sans"/>
                <a:cs typeface="Lucida Sans"/>
              </a:rPr>
              <a:t> 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dat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addressed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(Re</a:t>
            </a:r>
            <a:r>
              <a:rPr sz="2600" spc="-20" dirty="0">
                <a:latin typeface="Arial"/>
                <a:cs typeface="Arial"/>
              </a:rPr>
              <a:t>g</a:t>
            </a:r>
            <a:r>
              <a:rPr sz="2600" spc="-10" dirty="0">
                <a:latin typeface="Arial"/>
                <a:cs typeface="Arial"/>
              </a:rPr>
              <a:t>ist</a:t>
            </a:r>
            <a:r>
              <a:rPr sz="2600" spc="-20" dirty="0">
                <a:latin typeface="Arial"/>
                <a:cs typeface="Arial"/>
              </a:rPr>
              <a:t>e</a:t>
            </a:r>
            <a:r>
              <a:rPr sz="2600" spc="-155" dirty="0">
                <a:latin typeface="Arial"/>
                <a:cs typeface="Arial"/>
              </a:rPr>
              <a:t>r</a:t>
            </a:r>
            <a:r>
              <a:rPr sz="2600" spc="-10" dirty="0">
                <a:latin typeface="Arial"/>
                <a:cs typeface="Arial"/>
              </a:rPr>
              <a:t>,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O</a:t>
            </a:r>
            <a:r>
              <a:rPr sz="2600" spc="-60" dirty="0">
                <a:latin typeface="Arial"/>
                <a:cs typeface="Arial"/>
              </a:rPr>
              <a:t>f</a:t>
            </a:r>
            <a:r>
              <a:rPr sz="2600" spc="-10" dirty="0">
                <a:latin typeface="Arial"/>
                <a:cs typeface="Arial"/>
              </a:rPr>
              <a:t>fs</a:t>
            </a:r>
            <a:r>
              <a:rPr sz="2600" spc="-20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-10" dirty="0">
                <a:latin typeface="Arial"/>
                <a:cs typeface="Arial"/>
              </a:rPr>
              <a:t>) </a:t>
            </a:r>
            <a:r>
              <a:rPr sz="2600" spc="-20" dirty="0">
                <a:latin typeface="Lucida Sans"/>
                <a:cs typeface="Lucida Sans"/>
              </a:rPr>
              <a:t>pair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standard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addressing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mode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 almost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computer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architectures.</a:t>
            </a:r>
            <a:endParaRPr sz="2600" dirty="0">
              <a:latin typeface="Lucida Sans"/>
              <a:cs typeface="Lucida Sans"/>
            </a:endParaRPr>
          </a:p>
          <a:p>
            <a:pPr marL="12700" marR="5715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example,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register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R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points 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beginning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frame,</a:t>
            </a:r>
            <a:r>
              <a:rPr sz="2600" spc="-10" dirty="0">
                <a:latin typeface="Lucida Sans"/>
                <a:cs typeface="Lucida Sans"/>
              </a:rPr>
              <a:t> variabl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b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addressed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(R,12),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Arial"/>
                <a:cs typeface="Arial"/>
              </a:rPr>
              <a:t>1</a:t>
            </a:r>
            <a:r>
              <a:rPr sz="2600" spc="-15" dirty="0">
                <a:latin typeface="Arial"/>
                <a:cs typeface="Arial"/>
              </a:rPr>
              <a:t>2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ally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added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contents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R</a:t>
            </a:r>
            <a:r>
              <a:rPr sz="2600" spc="30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run- 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mo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addre</a:t>
            </a:r>
            <a:r>
              <a:rPr sz="2600" spc="-10" dirty="0">
                <a:latin typeface="Lucida Sans"/>
                <a:cs typeface="Lucida Sans"/>
              </a:rPr>
              <a:t>ss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aluate</a:t>
            </a:r>
            <a:r>
              <a:rPr sz="2600" spc="-10" dirty="0">
                <a:latin typeface="Lucida Sans"/>
                <a:cs typeface="Lucida Sans"/>
              </a:rPr>
              <a:t>d.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371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5361305" cy="2044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5" dirty="0">
                <a:latin typeface="Lucida Sans"/>
                <a:cs typeface="Lucida Sans"/>
              </a:rPr>
              <a:t>Nor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ally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2.51</a:t>
            </a:r>
            <a:r>
              <a:rPr sz="2600" b="1" spc="-7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pro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edure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700" i="1" spc="-30" dirty="0">
                <a:latin typeface="Lucida Sans"/>
                <a:cs typeface="Lucida Sans"/>
              </a:rPr>
              <a:t>no</a:t>
            </a:r>
            <a:r>
              <a:rPr sz="2700" i="1" spc="-25" dirty="0">
                <a:latin typeface="Lucida Sans"/>
                <a:cs typeface="Lucida Sans"/>
              </a:rPr>
              <a:t>t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stored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’s </a:t>
            </a:r>
            <a:r>
              <a:rPr sz="2600" spc="-15" dirty="0">
                <a:latin typeface="Lucida Sans"/>
                <a:cs typeface="Lucida Sans"/>
              </a:rPr>
              <a:t>frame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beca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values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 data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stored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 disappear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call.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372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8260" y="1666455"/>
            <a:ext cx="5554940" cy="4478978"/>
          </a:xfrm>
          <a:prstGeom prst="rect">
            <a:avLst/>
          </a:prstGeom>
        </p:spPr>
        <p:txBody>
          <a:bodyPr vert="horz" wrap="square" lIns="0" tIns="1002851" rIns="0" bIns="0" rtlCol="0">
            <a:spAutoFit/>
          </a:bodyPr>
          <a:lstStyle/>
          <a:p>
            <a:pPr marL="385445" marR="5080">
              <a:lnSpc>
                <a:spcPts val="2700"/>
              </a:lnSpc>
            </a:pPr>
            <a:endParaRPr lang="en-US" spc="-15" dirty="0" smtClean="0"/>
          </a:p>
          <a:p>
            <a:pPr marL="385445" marR="5080">
              <a:lnSpc>
                <a:spcPts val="2700"/>
              </a:lnSpc>
            </a:pPr>
            <a:endParaRPr lang="en-US" spc="-15" dirty="0"/>
          </a:p>
          <a:p>
            <a:pPr marL="385445" marR="5080">
              <a:lnSpc>
                <a:spcPts val="2700"/>
              </a:lnSpc>
            </a:pPr>
            <a:r>
              <a:rPr lang="en-US" spc="-5" dirty="0" smtClean="0"/>
              <a:t>It is easier and more</a:t>
            </a:r>
            <a:r>
              <a:rPr spc="-5" dirty="0" smtClean="0"/>
              <a:t> </a:t>
            </a:r>
            <a:r>
              <a:rPr spc="-15" dirty="0"/>
              <a:t>efficient</a:t>
            </a:r>
            <a:r>
              <a:rPr dirty="0"/>
              <a:t> </a:t>
            </a:r>
            <a:r>
              <a:rPr spc="-15" dirty="0"/>
              <a:t>to allocate</a:t>
            </a:r>
            <a:r>
              <a:rPr spc="5" dirty="0"/>
              <a:t> </a:t>
            </a:r>
            <a:r>
              <a:rPr spc="-15" dirty="0" smtClean="0"/>
              <a:t>literals</a:t>
            </a:r>
            <a:r>
              <a:rPr dirty="0" smtClean="0"/>
              <a:t> </a:t>
            </a:r>
            <a:r>
              <a:rPr spc="-15" dirty="0"/>
              <a:t>in</a:t>
            </a:r>
            <a:r>
              <a:rPr spc="5" dirty="0"/>
              <a:t> </a:t>
            </a:r>
            <a:r>
              <a:rPr spc="-15" dirty="0"/>
              <a:t>a</a:t>
            </a:r>
            <a:r>
              <a:rPr spc="10" dirty="0"/>
              <a:t> </a:t>
            </a:r>
            <a:r>
              <a:rPr sz="2700" i="1" spc="-75" dirty="0">
                <a:latin typeface="Lucida Sans"/>
                <a:cs typeface="Lucida Sans"/>
              </a:rPr>
              <a:t>static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-160" dirty="0">
                <a:latin typeface="Lucida Sans"/>
                <a:cs typeface="Lucida Sans"/>
              </a:rPr>
              <a:t>are</a:t>
            </a:r>
            <a:r>
              <a:rPr sz="2700" i="1" spc="-180" dirty="0">
                <a:latin typeface="Lucida Sans"/>
                <a:cs typeface="Lucida Sans"/>
              </a:rPr>
              <a:t>a</a:t>
            </a:r>
            <a:r>
              <a:rPr spc="-15" dirty="0"/>
              <a:t>, often</a:t>
            </a:r>
            <a:r>
              <a:rPr spc="5" dirty="0"/>
              <a:t> </a:t>
            </a:r>
            <a:r>
              <a:rPr spc="-15" dirty="0"/>
              <a:t>called</a:t>
            </a:r>
            <a:r>
              <a:rPr dirty="0"/>
              <a:t> </a:t>
            </a:r>
            <a:r>
              <a:rPr spc="-15" dirty="0"/>
              <a:t>a</a:t>
            </a:r>
            <a:r>
              <a:rPr spc="10" dirty="0"/>
              <a:t> </a:t>
            </a:r>
            <a:r>
              <a:rPr sz="2700" i="1" spc="-35" dirty="0">
                <a:latin typeface="Lucida Sans"/>
                <a:cs typeface="Lucida Sans"/>
              </a:rPr>
              <a:t>lit</a:t>
            </a:r>
            <a:r>
              <a:rPr sz="2700" i="1" spc="-40" dirty="0">
                <a:latin typeface="Lucida Sans"/>
                <a:cs typeface="Lucida Sans"/>
              </a:rPr>
              <a:t>e</a:t>
            </a:r>
            <a:r>
              <a:rPr sz="2700" i="1" spc="-215" dirty="0">
                <a:latin typeface="Lucida Sans"/>
                <a:cs typeface="Lucida Sans"/>
              </a:rPr>
              <a:t>r</a:t>
            </a:r>
            <a:r>
              <a:rPr sz="2700" i="1" spc="-260" dirty="0">
                <a:latin typeface="Lucida Sans"/>
                <a:cs typeface="Lucida Sans"/>
              </a:rPr>
              <a:t>a</a:t>
            </a:r>
            <a:r>
              <a:rPr sz="2700" i="1" spc="-35" dirty="0">
                <a:latin typeface="Lucida Sans"/>
                <a:cs typeface="Lucida Sans"/>
              </a:rPr>
              <a:t>l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10" dirty="0">
                <a:latin typeface="Lucida Sans"/>
                <a:cs typeface="Lucida Sans"/>
              </a:rPr>
              <a:t>poo</a:t>
            </a:r>
            <a:r>
              <a:rPr sz="2700" i="1" spc="5" dirty="0">
                <a:latin typeface="Lucida Sans"/>
                <a:cs typeface="Lucida Sans"/>
              </a:rPr>
              <a:t>l</a:t>
            </a:r>
            <a:r>
              <a:rPr sz="2700" i="1" spc="-10" dirty="0">
                <a:latin typeface="Lucida Sans"/>
                <a:cs typeface="Lucida Sans"/>
              </a:rPr>
              <a:t> </a:t>
            </a:r>
            <a:r>
              <a:rPr spc="-15" dirty="0"/>
              <a:t>or </a:t>
            </a:r>
            <a:r>
              <a:rPr sz="2700" i="1" spc="-60" dirty="0">
                <a:latin typeface="Lucida Sans"/>
                <a:cs typeface="Lucida Sans"/>
              </a:rPr>
              <a:t>constant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15" dirty="0">
                <a:latin typeface="Lucida Sans"/>
                <a:cs typeface="Lucida Sans"/>
              </a:rPr>
              <a:t>poo</a:t>
            </a:r>
            <a:r>
              <a:rPr sz="2700" i="1" spc="20" dirty="0">
                <a:latin typeface="Lucida Sans"/>
                <a:cs typeface="Lucida Sans"/>
              </a:rPr>
              <a:t>l</a:t>
            </a:r>
            <a:r>
              <a:rPr spc="-10" dirty="0"/>
              <a:t>.</a:t>
            </a:r>
            <a:r>
              <a:rPr dirty="0"/>
              <a:t> </a:t>
            </a:r>
            <a:r>
              <a:rPr spc="-20" dirty="0"/>
              <a:t>Ja</a:t>
            </a:r>
            <a:r>
              <a:rPr dirty="0"/>
              <a:t>v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20" dirty="0"/>
              <a:t>u</a:t>
            </a:r>
            <a:r>
              <a:rPr spc="-5" dirty="0"/>
              <a:t>s</a:t>
            </a:r>
            <a:r>
              <a:rPr spc="-20" dirty="0"/>
              <a:t>e</a:t>
            </a:r>
            <a:r>
              <a:rPr spc="-15" dirty="0"/>
              <a:t>s</a:t>
            </a:r>
            <a:r>
              <a:rPr spc="10" dirty="0"/>
              <a:t> </a:t>
            </a:r>
            <a:r>
              <a:rPr spc="-15" dirty="0"/>
              <a:t>a constant</a:t>
            </a:r>
            <a:r>
              <a:rPr spc="10" dirty="0"/>
              <a:t> </a:t>
            </a:r>
            <a:r>
              <a:rPr spc="-15" dirty="0"/>
              <a:t>pool</a:t>
            </a:r>
            <a:r>
              <a:rPr spc="5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store</a:t>
            </a:r>
            <a:r>
              <a:rPr spc="-5" dirty="0"/>
              <a:t> </a:t>
            </a:r>
            <a:r>
              <a:rPr spc="-15" dirty="0"/>
              <a:t>literals, type,</a:t>
            </a:r>
            <a:r>
              <a:rPr spc="-5" dirty="0"/>
              <a:t> </a:t>
            </a:r>
            <a:r>
              <a:rPr spc="-20" dirty="0"/>
              <a:t>method</a:t>
            </a:r>
            <a:r>
              <a:rPr spc="-5" dirty="0"/>
              <a:t> </a:t>
            </a:r>
            <a:r>
              <a:rPr spc="-20" dirty="0"/>
              <a:t>and</a:t>
            </a:r>
            <a:r>
              <a:rPr spc="-5" dirty="0"/>
              <a:t> </a:t>
            </a:r>
            <a:r>
              <a:rPr spc="-15" dirty="0"/>
              <a:t>interface</a:t>
            </a:r>
            <a:r>
              <a:rPr spc="-10" dirty="0"/>
              <a:t> in</a:t>
            </a:r>
            <a:r>
              <a:rPr spc="-15" dirty="0"/>
              <a:t>formation</a:t>
            </a:r>
            <a:r>
              <a:rPr dirty="0"/>
              <a:t> </a:t>
            </a:r>
            <a:r>
              <a:rPr spc="-20" dirty="0"/>
              <a:t>a</a:t>
            </a:r>
            <a:r>
              <a:rPr spc="-15" dirty="0"/>
              <a:t>s</a:t>
            </a:r>
            <a:r>
              <a:rPr dirty="0"/>
              <a:t> </a:t>
            </a:r>
            <a:r>
              <a:rPr spc="-15" dirty="0"/>
              <a:t>well</a:t>
            </a:r>
            <a:r>
              <a:rPr spc="-10" dirty="0"/>
              <a:t> </a:t>
            </a:r>
            <a:r>
              <a:rPr spc="-15" dirty="0"/>
              <a:t>as</a:t>
            </a:r>
            <a:r>
              <a:rPr spc="10" dirty="0"/>
              <a:t> </a:t>
            </a:r>
            <a:r>
              <a:rPr spc="-15" dirty="0"/>
              <a:t>cla</a:t>
            </a:r>
            <a:r>
              <a:rPr spc="-5" dirty="0"/>
              <a:t>s</a:t>
            </a:r>
            <a:r>
              <a:rPr spc="-15" dirty="0"/>
              <a:t>s</a:t>
            </a:r>
            <a:r>
              <a:rPr dirty="0"/>
              <a:t> </a:t>
            </a:r>
            <a:r>
              <a:rPr spc="-15" dirty="0"/>
              <a:t>a</a:t>
            </a:r>
            <a:r>
              <a:rPr spc="-10" dirty="0"/>
              <a:t>n</a:t>
            </a:r>
            <a:r>
              <a:rPr spc="-20" dirty="0"/>
              <a:t>d</a:t>
            </a:r>
            <a:r>
              <a:rPr spc="-15" dirty="0"/>
              <a:t> field</a:t>
            </a:r>
            <a:r>
              <a:rPr spc="-5" dirty="0"/>
              <a:t> </a:t>
            </a:r>
            <a:r>
              <a:rPr spc="-20" dirty="0"/>
              <a:t>n</a:t>
            </a:r>
            <a:r>
              <a:rPr spc="-10" dirty="0"/>
              <a:t>a</a:t>
            </a:r>
            <a:r>
              <a:rPr spc="-15" dirty="0"/>
              <a:t>mes.</a:t>
            </a:r>
            <a:endParaRPr sz="27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Ch</a:t>
            </a:r>
            <a:r>
              <a:rPr spc="-25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Id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ntNod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688" y="2917531"/>
            <a:ext cx="5884545" cy="40174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5" dirty="0">
                <a:latin typeface="Lucida Sans"/>
                <a:cs typeface="Lucida Sans"/>
              </a:rPr>
              <a:t>Typ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checking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eps:</a:t>
            </a:r>
            <a:endParaRPr sz="2800" dirty="0">
              <a:latin typeface="Lucida Sans"/>
              <a:cs typeface="Lucida Sans"/>
            </a:endParaRPr>
          </a:p>
          <a:p>
            <a:pPr marL="675005" marR="5080" indent="-398780">
              <a:lnSpc>
                <a:spcPts val="2800"/>
              </a:lnSpc>
              <a:spcBef>
                <a:spcPts val="965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Lookup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identNode.idnam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77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 symbol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table;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ab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nt.</a:t>
            </a:r>
            <a:endParaRPr sz="2600" dirty="0">
              <a:latin typeface="Lucida Sans"/>
              <a:cs typeface="Lucida Sans"/>
            </a:endParaRPr>
          </a:p>
          <a:p>
            <a:pPr marL="697865" marR="184150" indent="-421640">
              <a:lnSpc>
                <a:spcPct val="89800"/>
              </a:lnSpc>
              <a:spcBef>
                <a:spcPts val="855"/>
              </a:spcBef>
              <a:buFont typeface="Lucida Sans"/>
              <a:buAutoNum type="arabicPeriod"/>
              <a:tabLst>
                <a:tab pos="693420" algn="l"/>
              </a:tabLst>
            </a:pPr>
            <a:r>
              <a:rPr sz="2600" spc="-20" dirty="0">
                <a:latin typeface="Lucida Sans"/>
                <a:cs typeface="Lucida Sans"/>
              </a:rPr>
              <a:t>Copy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0" dirty="0">
                <a:latin typeface="Lucida Sans"/>
                <a:cs typeface="Lucida Sans"/>
              </a:rPr>
              <a:t>ymbol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try’s</a:t>
            </a:r>
            <a:r>
              <a:rPr sz="2600" spc="4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type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30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698500" marR="178435" indent="-422275" algn="just">
              <a:lnSpc>
                <a:spcPct val="89700"/>
              </a:lnSpc>
              <a:spcBef>
                <a:spcPts val="894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10" dirty="0">
                <a:solidFill>
                  <a:srgbClr val="FF0000"/>
                </a:solidFill>
                <a:latin typeface="Lucida Sans"/>
                <a:cs typeface="Lucida Sans"/>
              </a:rPr>
              <a:t>Stor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e</a:t>
            </a:r>
            <a:r>
              <a:rPr sz="2600" spc="-1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a</a:t>
            </a:r>
            <a:r>
              <a:rPr sz="260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0" dirty="0">
                <a:solidFill>
                  <a:srgbClr val="FF0000"/>
                </a:solidFill>
                <a:latin typeface="Lucida Sans"/>
                <a:cs typeface="Lucida Sans"/>
              </a:rPr>
              <a:t>l</a:t>
            </a:r>
            <a:r>
              <a:rPr sz="2600" spc="-20" dirty="0">
                <a:solidFill>
                  <a:srgbClr val="FF0000"/>
                </a:solidFill>
                <a:latin typeface="Lucida Sans"/>
                <a:cs typeface="Lucida Sans"/>
              </a:rPr>
              <a:t>i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n</a:t>
            </a:r>
            <a:r>
              <a:rPr sz="2600" spc="-20" dirty="0">
                <a:solidFill>
                  <a:srgbClr val="FF0000"/>
                </a:solidFill>
                <a:latin typeface="Lucida Sans"/>
                <a:cs typeface="Lucida Sans"/>
              </a:rPr>
              <a:t>k</a:t>
            </a:r>
            <a:r>
              <a:rPr sz="260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to</a:t>
            </a:r>
            <a:r>
              <a:rPr sz="260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the</a:t>
            </a:r>
            <a:r>
              <a:rPr sz="260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20" dirty="0">
                <a:solidFill>
                  <a:srgbClr val="FF0000"/>
                </a:solidFill>
                <a:latin typeface="Lucida Sans"/>
                <a:cs typeface="Lucida Sans"/>
              </a:rPr>
              <a:t>symbol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 table entry</a:t>
            </a:r>
            <a:r>
              <a:rPr sz="2600" spc="-5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in</a:t>
            </a:r>
            <a:r>
              <a:rPr sz="2600" spc="-5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the</a:t>
            </a:r>
            <a:r>
              <a:rPr sz="260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ourier"/>
                <a:cs typeface="Courier"/>
              </a:rPr>
              <a:t>identNod</a:t>
            </a:r>
            <a:r>
              <a:rPr sz="2400" b="1" dirty="0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sz="2400" b="1" spc="-600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(in</a:t>
            </a:r>
            <a:r>
              <a:rPr sz="2600" spc="5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ca</a:t>
            </a:r>
            <a:r>
              <a:rPr sz="2600" spc="-5" dirty="0">
                <a:solidFill>
                  <a:srgbClr val="FF0000"/>
                </a:solidFill>
                <a:latin typeface="Lucida Sans"/>
                <a:cs typeface="Lucida Sans"/>
              </a:rPr>
              <a:t>s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e we</a:t>
            </a:r>
            <a:r>
              <a:rPr sz="260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later</a:t>
            </a:r>
            <a:r>
              <a:rPr sz="260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20" dirty="0">
                <a:solidFill>
                  <a:srgbClr val="FF0000"/>
                </a:solidFill>
                <a:latin typeface="Lucida Sans"/>
                <a:cs typeface="Lucida Sans"/>
              </a:rPr>
              <a:t>need</a:t>
            </a:r>
            <a:r>
              <a:rPr sz="2600" spc="-5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to</a:t>
            </a:r>
            <a:r>
              <a:rPr sz="260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access</a:t>
            </a:r>
            <a:r>
              <a:rPr sz="2600" spc="1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20" dirty="0">
                <a:solidFill>
                  <a:srgbClr val="FF0000"/>
                </a:solidFill>
                <a:latin typeface="Lucida Sans"/>
                <a:cs typeface="Lucida Sans"/>
              </a:rPr>
              <a:t>symbol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 table</a:t>
            </a:r>
            <a:r>
              <a:rPr sz="2600" spc="-5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information).</a:t>
            </a:r>
            <a:endParaRPr sz="2600" dirty="0">
              <a:solidFill>
                <a:srgbClr val="FF0000"/>
              </a:solidFill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78239" y="1715249"/>
            <a:ext cx="1565275" cy="0"/>
          </a:xfrm>
          <a:custGeom>
            <a:avLst/>
            <a:gdLst/>
            <a:ahLst/>
            <a:cxnLst/>
            <a:rect l="l" t="t" r="r" b="b"/>
            <a:pathLst>
              <a:path w="1565275">
                <a:moveTo>
                  <a:pt x="0" y="0"/>
                </a:moveTo>
                <a:lnTo>
                  <a:pt x="156514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24337" y="1714487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59951" y="2457437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4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79001" y="1696199"/>
            <a:ext cx="0" cy="760730"/>
          </a:xfrm>
          <a:custGeom>
            <a:avLst/>
            <a:gdLst/>
            <a:ahLst/>
            <a:cxnLst/>
            <a:rect l="l" t="t" r="r" b="b"/>
            <a:pathLst>
              <a:path h="760730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81287" y="2020049"/>
            <a:ext cx="1580515" cy="0"/>
          </a:xfrm>
          <a:custGeom>
            <a:avLst/>
            <a:gdLst/>
            <a:ahLst/>
            <a:cxnLst/>
            <a:rect l="l" t="t" r="r" b="b"/>
            <a:pathLst>
              <a:path w="1580514">
                <a:moveTo>
                  <a:pt x="0" y="0"/>
                </a:moveTo>
                <a:lnTo>
                  <a:pt x="158038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039859" y="1708268"/>
            <a:ext cx="109601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identNode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349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719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600"/>
              </a:lnSpc>
            </a:pPr>
            <a:r>
              <a:rPr sz="3400" spc="-5" dirty="0">
                <a:solidFill>
                  <a:srgbClr val="FF0000"/>
                </a:solidFill>
              </a:rPr>
              <a:t>A</a:t>
            </a:r>
            <a:r>
              <a:rPr sz="3400" spc="-20" dirty="0">
                <a:solidFill>
                  <a:srgbClr val="FF0000"/>
                </a:solidFill>
              </a:rPr>
              <a:t>cce</a:t>
            </a:r>
            <a:r>
              <a:rPr sz="3400" spc="-5" dirty="0">
                <a:solidFill>
                  <a:srgbClr val="FF0000"/>
                </a:solidFill>
              </a:rPr>
              <a:t>ss</a:t>
            </a:r>
            <a:r>
              <a:rPr sz="3400" spc="-10" dirty="0">
                <a:solidFill>
                  <a:srgbClr val="FF0000"/>
                </a:solidFill>
              </a:rPr>
              <a:t>i</a:t>
            </a:r>
            <a:r>
              <a:rPr sz="3400" spc="-5" dirty="0">
                <a:solidFill>
                  <a:srgbClr val="FF0000"/>
                </a:solidFill>
              </a:rPr>
              <a:t>n</a:t>
            </a:r>
            <a:r>
              <a:rPr sz="3400" dirty="0">
                <a:solidFill>
                  <a:srgbClr val="FF0000"/>
                </a:solidFill>
              </a:rPr>
              <a:t>g</a:t>
            </a:r>
            <a:r>
              <a:rPr sz="3400" spc="-5" dirty="0">
                <a:solidFill>
                  <a:srgbClr val="FF0000"/>
                </a:solidFill>
              </a:rPr>
              <a:t> </a:t>
            </a:r>
            <a:r>
              <a:rPr sz="3400" spc="-20" dirty="0">
                <a:solidFill>
                  <a:srgbClr val="FF0000"/>
                </a:solidFill>
              </a:rPr>
              <a:t>Fr</a:t>
            </a:r>
            <a:r>
              <a:rPr sz="3400" spc="-5" dirty="0">
                <a:solidFill>
                  <a:srgbClr val="FF0000"/>
                </a:solidFill>
              </a:rPr>
              <a:t>am</a:t>
            </a:r>
            <a:r>
              <a:rPr sz="3400" spc="-20" dirty="0">
                <a:solidFill>
                  <a:srgbClr val="FF0000"/>
                </a:solidFill>
              </a:rPr>
              <a:t>e</a:t>
            </a:r>
            <a:r>
              <a:rPr sz="3400" dirty="0">
                <a:solidFill>
                  <a:srgbClr val="FF0000"/>
                </a:solidFill>
              </a:rPr>
              <a:t>s</a:t>
            </a:r>
            <a:r>
              <a:rPr sz="3400" spc="-5" dirty="0">
                <a:solidFill>
                  <a:srgbClr val="FF0000"/>
                </a:solidFill>
              </a:rPr>
              <a:t> a</a:t>
            </a:r>
            <a:r>
              <a:rPr sz="3400" dirty="0">
                <a:solidFill>
                  <a:srgbClr val="FF0000"/>
                </a:solidFill>
              </a:rPr>
              <a:t>t</a:t>
            </a:r>
            <a:r>
              <a:rPr sz="3400" spc="-5" dirty="0">
                <a:solidFill>
                  <a:srgbClr val="FF0000"/>
                </a:solidFill>
              </a:rPr>
              <a:t> Run</a:t>
            </a:r>
            <a:r>
              <a:rPr sz="3400" dirty="0">
                <a:solidFill>
                  <a:srgbClr val="FF0000"/>
                </a:solidFill>
              </a:rPr>
              <a:t>- </a:t>
            </a:r>
            <a:r>
              <a:rPr sz="3400" spc="-100" dirty="0">
                <a:solidFill>
                  <a:srgbClr val="FF0000"/>
                </a:solidFill>
              </a:rPr>
              <a:t>T</a:t>
            </a:r>
            <a:r>
              <a:rPr sz="3400" dirty="0">
                <a:solidFill>
                  <a:srgbClr val="FF0000"/>
                </a:solidFill>
              </a:rPr>
              <a:t>im</a:t>
            </a:r>
            <a:r>
              <a:rPr sz="3400" spc="-2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373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5445" marR="8255">
              <a:lnSpc>
                <a:spcPts val="2700"/>
              </a:lnSpc>
            </a:pPr>
            <a:r>
              <a:rPr spc="-15" dirty="0"/>
              <a:t>During execution</a:t>
            </a:r>
            <a:r>
              <a:rPr spc="5" dirty="0"/>
              <a:t> </a:t>
            </a:r>
            <a:r>
              <a:rPr spc="-15" dirty="0"/>
              <a:t>there</a:t>
            </a:r>
            <a:r>
              <a:rPr dirty="0"/>
              <a:t> </a:t>
            </a:r>
            <a:r>
              <a:rPr spc="-15" dirty="0"/>
              <a:t>can</a:t>
            </a:r>
            <a:r>
              <a:rPr dirty="0"/>
              <a:t> </a:t>
            </a:r>
            <a:r>
              <a:rPr spc="-20" dirty="0"/>
              <a:t>be</a:t>
            </a:r>
            <a:r>
              <a:rPr spc="-10" dirty="0"/>
              <a:t> </a:t>
            </a:r>
            <a:r>
              <a:rPr spc="-15" dirty="0"/>
              <a:t>many</a:t>
            </a:r>
            <a:r>
              <a:rPr spc="-150" dirty="0"/>
              <a:t> </a:t>
            </a:r>
            <a:r>
              <a:rPr spc="-10" dirty="0"/>
              <a:t>frame</a:t>
            </a:r>
            <a:r>
              <a:rPr spc="-15" dirty="0"/>
              <a:t>s</a:t>
            </a:r>
            <a:r>
              <a:rPr spc="-150" dirty="0"/>
              <a:t> </a:t>
            </a:r>
            <a:r>
              <a:rPr spc="-20" dirty="0"/>
              <a:t>on</a:t>
            </a:r>
            <a:r>
              <a:rPr spc="-145" dirty="0"/>
              <a:t> </a:t>
            </a:r>
            <a:r>
              <a:rPr spc="-15" dirty="0"/>
              <a:t>the</a:t>
            </a:r>
            <a:r>
              <a:rPr spc="-140" dirty="0"/>
              <a:t> </a:t>
            </a:r>
            <a:r>
              <a:rPr spc="-15" dirty="0"/>
              <a:t>sta</a:t>
            </a:r>
            <a:r>
              <a:rPr spc="-25" dirty="0"/>
              <a:t>c</a:t>
            </a:r>
            <a:r>
              <a:rPr spc="-15" dirty="0"/>
              <a:t>k.</a:t>
            </a:r>
            <a:r>
              <a:rPr spc="-140" dirty="0"/>
              <a:t> </a:t>
            </a:r>
            <a:r>
              <a:rPr spc="-20" dirty="0"/>
              <a:t>When</a:t>
            </a:r>
            <a:r>
              <a:rPr spc="-130" dirty="0"/>
              <a:t> </a:t>
            </a:r>
            <a:r>
              <a:rPr spc="-15" dirty="0"/>
              <a:t>a pro</a:t>
            </a:r>
            <a:r>
              <a:rPr spc="-25" dirty="0"/>
              <a:t>c</a:t>
            </a:r>
            <a:r>
              <a:rPr spc="-15" dirty="0"/>
              <a:t>edure</a:t>
            </a:r>
            <a:r>
              <a:rPr spc="-85" dirty="0"/>
              <a:t> </a:t>
            </a:r>
            <a:r>
              <a:rPr spc="-20" dirty="0">
                <a:latin typeface="Courier"/>
                <a:cs typeface="Courier"/>
              </a:rPr>
              <a:t>A</a:t>
            </a:r>
            <a:r>
              <a:rPr spc="-825" dirty="0">
                <a:latin typeface="Courier"/>
                <a:cs typeface="Courier"/>
              </a:rPr>
              <a:t> </a:t>
            </a:r>
            <a:r>
              <a:rPr spc="-15" dirty="0"/>
              <a:t>calls</a:t>
            </a:r>
            <a:r>
              <a:rPr spc="-85" dirty="0"/>
              <a:t> </a:t>
            </a:r>
            <a:r>
              <a:rPr spc="-15" dirty="0"/>
              <a:t>a</a:t>
            </a:r>
            <a:r>
              <a:rPr spc="-90" dirty="0"/>
              <a:t> </a:t>
            </a:r>
            <a:r>
              <a:rPr spc="-15" dirty="0"/>
              <a:t>procedure</a:t>
            </a:r>
            <a:r>
              <a:rPr spc="-60" dirty="0"/>
              <a:t> </a:t>
            </a:r>
            <a:r>
              <a:rPr spc="-20" dirty="0">
                <a:latin typeface="Courier"/>
                <a:cs typeface="Courier"/>
              </a:rPr>
              <a:t>B</a:t>
            </a:r>
            <a:r>
              <a:rPr spc="-10" dirty="0"/>
              <a:t>,</a:t>
            </a:r>
            <a:r>
              <a:rPr spc="-90" dirty="0"/>
              <a:t> </a:t>
            </a:r>
            <a:r>
              <a:rPr spc="-15" dirty="0"/>
              <a:t>a</a:t>
            </a:r>
            <a:r>
              <a:rPr spc="-10" dirty="0"/>
              <a:t> fr</a:t>
            </a:r>
            <a:r>
              <a:rPr spc="-15" dirty="0"/>
              <a:t>ame</a:t>
            </a:r>
            <a:r>
              <a:rPr dirty="0"/>
              <a:t> </a:t>
            </a:r>
            <a:r>
              <a:rPr spc="-15" dirty="0"/>
              <a:t>for</a:t>
            </a:r>
            <a:r>
              <a:rPr spc="5" dirty="0"/>
              <a:t> </a:t>
            </a:r>
            <a:r>
              <a:rPr spc="-20" dirty="0">
                <a:latin typeface="Courier"/>
                <a:cs typeface="Courier"/>
              </a:rPr>
              <a:t>B</a:t>
            </a:r>
            <a:r>
              <a:rPr spc="-15" dirty="0"/>
              <a:t>’s</a:t>
            </a:r>
            <a:r>
              <a:rPr spc="5" dirty="0"/>
              <a:t> </a:t>
            </a:r>
            <a:r>
              <a:rPr spc="-20" dirty="0"/>
              <a:t>loc</a:t>
            </a:r>
            <a:r>
              <a:rPr spc="-10" dirty="0"/>
              <a:t>al</a:t>
            </a:r>
            <a:r>
              <a:rPr dirty="0"/>
              <a:t> </a:t>
            </a:r>
            <a:r>
              <a:rPr spc="-15" dirty="0"/>
              <a:t>v</a:t>
            </a:r>
            <a:r>
              <a:rPr spc="-10" dirty="0"/>
              <a:t>a</a:t>
            </a:r>
            <a:r>
              <a:rPr spc="-20" dirty="0"/>
              <a:t>riabl</a:t>
            </a:r>
            <a:r>
              <a:rPr spc="-10" dirty="0"/>
              <a:t>e</a:t>
            </a:r>
            <a:r>
              <a:rPr spc="-15" dirty="0"/>
              <a:t>s</a:t>
            </a:r>
            <a:r>
              <a:rPr spc="5" dirty="0"/>
              <a:t> </a:t>
            </a:r>
            <a:r>
              <a:rPr spc="-20" dirty="0"/>
              <a:t>is</a:t>
            </a:r>
            <a:r>
              <a:rPr spc="-15" dirty="0"/>
              <a:t> </a:t>
            </a:r>
            <a:r>
              <a:rPr spc="-20" dirty="0"/>
              <a:t>pushed</a:t>
            </a:r>
            <a:r>
              <a:rPr spc="-10" dirty="0"/>
              <a:t> </a:t>
            </a:r>
            <a:r>
              <a:rPr spc="-20" dirty="0"/>
              <a:t>on </a:t>
            </a:r>
            <a:r>
              <a:rPr spc="-15" dirty="0"/>
              <a:t>the</a:t>
            </a:r>
            <a:r>
              <a:rPr spc="-20" dirty="0"/>
              <a:t> </a:t>
            </a:r>
            <a:r>
              <a:rPr spc="-10" dirty="0"/>
              <a:t>stack,</a:t>
            </a:r>
            <a:r>
              <a:rPr spc="-30" dirty="0"/>
              <a:t> </a:t>
            </a:r>
            <a:r>
              <a:rPr spc="-15" dirty="0"/>
              <a:t>covering</a:t>
            </a:r>
            <a:r>
              <a:rPr spc="-5" dirty="0"/>
              <a:t> </a:t>
            </a:r>
            <a:r>
              <a:rPr spc="-20" dirty="0">
                <a:latin typeface="Courier"/>
                <a:cs typeface="Courier"/>
              </a:rPr>
              <a:t>A</a:t>
            </a:r>
            <a:r>
              <a:rPr spc="-10" dirty="0"/>
              <a:t>’s fr</a:t>
            </a:r>
            <a:r>
              <a:rPr spc="-15" dirty="0"/>
              <a:t>ame.</a:t>
            </a:r>
            <a:r>
              <a:rPr spc="-10" dirty="0"/>
              <a:t> </a:t>
            </a:r>
            <a:r>
              <a:rPr spc="-20" dirty="0">
                <a:latin typeface="Courier"/>
                <a:cs typeface="Courier"/>
              </a:rPr>
              <a:t>A</a:t>
            </a:r>
            <a:r>
              <a:rPr spc="-15" dirty="0"/>
              <a:t>’s</a:t>
            </a:r>
            <a:r>
              <a:rPr spc="5" dirty="0"/>
              <a:t> </a:t>
            </a:r>
            <a:r>
              <a:rPr spc="-15" dirty="0"/>
              <a:t>frame</a:t>
            </a:r>
            <a:r>
              <a:rPr dirty="0"/>
              <a:t> </a:t>
            </a:r>
            <a:r>
              <a:rPr spc="-15" dirty="0"/>
              <a:t>can’t</a:t>
            </a:r>
            <a:r>
              <a:rPr spc="5" dirty="0"/>
              <a:t> </a:t>
            </a:r>
            <a:r>
              <a:rPr spc="-25" dirty="0"/>
              <a:t>b</a:t>
            </a:r>
            <a:r>
              <a:rPr spc="-15" dirty="0"/>
              <a:t>e</a:t>
            </a:r>
            <a:r>
              <a:rPr dirty="0"/>
              <a:t> </a:t>
            </a:r>
            <a:r>
              <a:rPr spc="-25" dirty="0"/>
              <a:t>popped</a:t>
            </a:r>
            <a:r>
              <a:rPr spc="-15" dirty="0"/>
              <a:t> off</a:t>
            </a:r>
            <a:r>
              <a:rPr spc="10" dirty="0"/>
              <a:t> </a:t>
            </a:r>
            <a:r>
              <a:rPr spc="-20" dirty="0"/>
              <a:t>becaus</a:t>
            </a:r>
            <a:r>
              <a:rPr spc="-15" dirty="0"/>
              <a:t>e</a:t>
            </a:r>
            <a:r>
              <a:rPr spc="20" dirty="0"/>
              <a:t> </a:t>
            </a:r>
            <a:r>
              <a:rPr spc="-20" dirty="0">
                <a:latin typeface="Courier"/>
                <a:cs typeface="Courier"/>
              </a:rPr>
              <a:t>A</a:t>
            </a:r>
            <a:r>
              <a:rPr spc="-745" dirty="0">
                <a:latin typeface="Courier"/>
                <a:cs typeface="Courier"/>
              </a:rPr>
              <a:t> </a:t>
            </a:r>
            <a:r>
              <a:rPr spc="-15" dirty="0"/>
              <a:t>w</a:t>
            </a:r>
            <a:r>
              <a:rPr spc="-10" dirty="0"/>
              <a:t>ill</a:t>
            </a:r>
            <a:r>
              <a:rPr spc="-5" dirty="0"/>
              <a:t> </a:t>
            </a:r>
            <a:r>
              <a:rPr spc="-20" dirty="0"/>
              <a:t>resume</a:t>
            </a:r>
            <a:r>
              <a:rPr spc="-15" dirty="0"/>
              <a:t> execution</a:t>
            </a:r>
            <a:r>
              <a:rPr spc="10" dirty="0"/>
              <a:t> </a:t>
            </a:r>
            <a:r>
              <a:rPr spc="-15" dirty="0"/>
              <a:t>after</a:t>
            </a:r>
            <a:r>
              <a:rPr spc="10" dirty="0"/>
              <a:t> </a:t>
            </a:r>
            <a:r>
              <a:rPr spc="-20" dirty="0">
                <a:latin typeface="Courier"/>
                <a:cs typeface="Courier"/>
              </a:rPr>
              <a:t>B</a:t>
            </a:r>
            <a:r>
              <a:rPr spc="-730" dirty="0">
                <a:latin typeface="Courier"/>
                <a:cs typeface="Courier"/>
              </a:rPr>
              <a:t> </a:t>
            </a:r>
            <a:r>
              <a:rPr spc="-15" dirty="0"/>
              <a:t>retur</a:t>
            </a:r>
            <a:r>
              <a:rPr spc="-10" dirty="0"/>
              <a:t>n</a:t>
            </a:r>
            <a:r>
              <a:rPr spc="-15" dirty="0"/>
              <a:t>s.</a:t>
            </a:r>
          </a:p>
          <a:p>
            <a:pPr marL="385445" marR="5080">
              <a:lnSpc>
                <a:spcPts val="2700"/>
              </a:lnSpc>
              <a:spcBef>
                <a:spcPts val="790"/>
              </a:spcBef>
            </a:pPr>
            <a:r>
              <a:rPr spc="-15" dirty="0"/>
              <a:t>For</a:t>
            </a:r>
            <a:r>
              <a:rPr spc="5" dirty="0"/>
              <a:t> </a:t>
            </a:r>
            <a:r>
              <a:rPr spc="-15" dirty="0"/>
              <a:t>recursive</a:t>
            </a:r>
            <a:r>
              <a:rPr spc="10" dirty="0"/>
              <a:t> </a:t>
            </a:r>
            <a:r>
              <a:rPr spc="-15" dirty="0"/>
              <a:t>routines</a:t>
            </a:r>
            <a:r>
              <a:rPr spc="10" dirty="0"/>
              <a:t> </a:t>
            </a:r>
            <a:r>
              <a:rPr spc="-15" dirty="0"/>
              <a:t>there</a:t>
            </a:r>
            <a:r>
              <a:rPr spc="5" dirty="0"/>
              <a:t> </a:t>
            </a:r>
            <a:r>
              <a:rPr spc="-25" dirty="0"/>
              <a:t>c</a:t>
            </a:r>
            <a:r>
              <a:rPr spc="-10" dirty="0"/>
              <a:t>a</a:t>
            </a:r>
            <a:r>
              <a:rPr spc="-20" dirty="0"/>
              <a:t>n</a:t>
            </a:r>
            <a:r>
              <a:rPr spc="-15" dirty="0"/>
              <a:t> be</a:t>
            </a:r>
            <a:r>
              <a:rPr spc="-155" dirty="0"/>
              <a:t> </a:t>
            </a:r>
            <a:r>
              <a:rPr spc="-20" dirty="0"/>
              <a:t>hun</a:t>
            </a:r>
            <a:r>
              <a:rPr spc="-10" dirty="0"/>
              <a:t>d</a:t>
            </a:r>
            <a:r>
              <a:rPr spc="-15" dirty="0"/>
              <a:t>reds</a:t>
            </a:r>
            <a:r>
              <a:rPr spc="-155" dirty="0"/>
              <a:t> </a:t>
            </a:r>
            <a:r>
              <a:rPr spc="-15" dirty="0"/>
              <a:t>or</a:t>
            </a:r>
            <a:r>
              <a:rPr spc="-155" dirty="0"/>
              <a:t> </a:t>
            </a:r>
            <a:r>
              <a:rPr spc="-15" dirty="0"/>
              <a:t>even</a:t>
            </a:r>
            <a:r>
              <a:rPr spc="-155" dirty="0"/>
              <a:t> </a:t>
            </a:r>
            <a:r>
              <a:rPr spc="-15" dirty="0"/>
              <a:t>thousands</a:t>
            </a:r>
            <a:r>
              <a:rPr spc="-155" dirty="0"/>
              <a:t> </a:t>
            </a:r>
            <a:r>
              <a:rPr spc="-15" dirty="0"/>
              <a:t>of frames</a:t>
            </a:r>
            <a:r>
              <a:rPr dirty="0"/>
              <a:t> </a:t>
            </a:r>
            <a:r>
              <a:rPr spc="-20" dirty="0"/>
              <a:t>on</a:t>
            </a:r>
            <a:r>
              <a:rPr spc="10" dirty="0"/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stack. All</a:t>
            </a:r>
            <a:r>
              <a:rPr spc="-5" dirty="0"/>
              <a:t> </a:t>
            </a:r>
            <a:r>
              <a:rPr spc="-15" dirty="0"/>
              <a:t>frames but</a:t>
            </a:r>
            <a:r>
              <a:rPr spc="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topmost</a:t>
            </a:r>
            <a:r>
              <a:rPr dirty="0"/>
              <a:t> </a:t>
            </a:r>
            <a:r>
              <a:rPr spc="-15" dirty="0"/>
              <a:t>represent suspen</a:t>
            </a:r>
            <a:r>
              <a:rPr spc="-10" dirty="0"/>
              <a:t>d</a:t>
            </a:r>
            <a:r>
              <a:rPr spc="-25" dirty="0"/>
              <a:t>e</a:t>
            </a:r>
            <a:r>
              <a:rPr spc="-20" dirty="0"/>
              <a:t>d</a:t>
            </a:r>
            <a:r>
              <a:rPr dirty="0"/>
              <a:t> </a:t>
            </a:r>
            <a:r>
              <a:rPr spc="-15" dirty="0"/>
              <a:t>subroutines,</a:t>
            </a:r>
            <a:r>
              <a:rPr spc="-20" dirty="0"/>
              <a:t> </a:t>
            </a:r>
            <a:r>
              <a:rPr spc="-10" dirty="0"/>
              <a:t>waiting fo</a:t>
            </a:r>
            <a:r>
              <a:rPr spc="-15" dirty="0"/>
              <a:t>r</a:t>
            </a:r>
            <a:r>
              <a:rPr spc="-5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call</a:t>
            </a:r>
            <a:r>
              <a:rPr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5" dirty="0"/>
              <a:t>return.</a:t>
            </a:r>
          </a:p>
          <a:p>
            <a:pPr marL="385445" marR="144145">
              <a:lnSpc>
                <a:spcPts val="2700"/>
              </a:lnSpc>
              <a:spcBef>
                <a:spcPts val="805"/>
              </a:spcBef>
            </a:pPr>
            <a:r>
              <a:rPr spc="-20" dirty="0"/>
              <a:t>The</a:t>
            </a:r>
            <a:r>
              <a:rPr spc="-5" dirty="0"/>
              <a:t> </a:t>
            </a:r>
            <a:r>
              <a:rPr spc="-15" dirty="0"/>
              <a:t>top</a:t>
            </a:r>
            <a:r>
              <a:rPr spc="-10" dirty="0"/>
              <a:t>m</a:t>
            </a:r>
            <a:r>
              <a:rPr spc="-15" dirty="0"/>
              <a:t>ost</a:t>
            </a:r>
            <a:r>
              <a:rPr spc="-5" dirty="0"/>
              <a:t> </a:t>
            </a:r>
            <a:r>
              <a:rPr spc="-15" dirty="0"/>
              <a:t>fra</a:t>
            </a:r>
            <a:r>
              <a:rPr spc="-10" dirty="0"/>
              <a:t>m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is</a:t>
            </a:r>
            <a:r>
              <a:rPr spc="5" dirty="0"/>
              <a:t> </a:t>
            </a:r>
            <a:r>
              <a:rPr sz="2700" i="1" spc="-80" dirty="0">
                <a:latin typeface="Lucida Sans"/>
                <a:cs typeface="Lucida Sans"/>
              </a:rPr>
              <a:t>active</a:t>
            </a:r>
            <a:r>
              <a:rPr spc="-10" dirty="0"/>
              <a:t>;</a:t>
            </a:r>
            <a:r>
              <a:rPr spc="-5" dirty="0"/>
              <a:t> </a:t>
            </a:r>
            <a:r>
              <a:rPr spc="-15" dirty="0"/>
              <a:t>i</a:t>
            </a:r>
            <a:r>
              <a:rPr spc="-10" dirty="0"/>
              <a:t>t</a:t>
            </a:r>
            <a:r>
              <a:rPr dirty="0"/>
              <a:t> </a:t>
            </a:r>
            <a:r>
              <a:rPr spc="-20" dirty="0"/>
              <a:t>is</a:t>
            </a:r>
            <a:r>
              <a:rPr spc="-15" dirty="0"/>
              <a:t> important</a:t>
            </a:r>
            <a:r>
              <a:rPr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5" dirty="0"/>
              <a:t>access</a:t>
            </a:r>
            <a:r>
              <a:rPr dirty="0"/>
              <a:t> </a:t>
            </a:r>
            <a:r>
              <a:rPr spc="-10" dirty="0"/>
              <a:t>it</a:t>
            </a:r>
            <a:r>
              <a:rPr spc="-5" dirty="0"/>
              <a:t> </a:t>
            </a:r>
            <a:r>
              <a:rPr spc="-15" dirty="0"/>
              <a:t>directly.</a:t>
            </a:r>
            <a:endParaRPr sz="2700" dirty="0">
              <a:latin typeface="Lucida Sans"/>
              <a:cs typeface="Lucida Sans"/>
            </a:endParaRPr>
          </a:p>
          <a:p>
            <a:pPr marL="385445" marR="286385">
              <a:lnSpc>
                <a:spcPts val="2700"/>
              </a:lnSpc>
              <a:spcBef>
                <a:spcPts val="805"/>
              </a:spcBef>
            </a:pPr>
            <a:r>
              <a:rPr spc="-20" dirty="0"/>
              <a:t>The </a:t>
            </a:r>
            <a:r>
              <a:rPr spc="-15" dirty="0"/>
              <a:t>active</a:t>
            </a:r>
            <a:r>
              <a:rPr spc="5" dirty="0"/>
              <a:t> </a:t>
            </a:r>
            <a:r>
              <a:rPr spc="-10" dirty="0"/>
              <a:t>fram</a:t>
            </a:r>
            <a:r>
              <a:rPr spc="-15" dirty="0"/>
              <a:t>e</a:t>
            </a:r>
            <a:r>
              <a:rPr spc="-10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at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top</a:t>
            </a:r>
            <a:r>
              <a:rPr spc="-5" dirty="0"/>
              <a:t> </a:t>
            </a:r>
            <a:r>
              <a:rPr spc="-15" dirty="0"/>
              <a:t>of</a:t>
            </a:r>
            <a:r>
              <a:rPr spc="-10" dirty="0"/>
              <a:t> th</a:t>
            </a:r>
            <a:r>
              <a:rPr spc="-15" dirty="0"/>
              <a:t>e</a:t>
            </a:r>
            <a:r>
              <a:rPr dirty="0"/>
              <a:t> </a:t>
            </a:r>
            <a:r>
              <a:rPr spc="-10" dirty="0"/>
              <a:t>st</a:t>
            </a:r>
            <a:r>
              <a:rPr spc="-25" dirty="0"/>
              <a:t>a</a:t>
            </a:r>
            <a:r>
              <a:rPr spc="-15" dirty="0"/>
              <a:t>ck</a:t>
            </a:r>
            <a:r>
              <a:rPr spc="-10" dirty="0"/>
              <a:t>,</a:t>
            </a:r>
            <a:r>
              <a:rPr spc="-15" dirty="0"/>
              <a:t> </a:t>
            </a:r>
            <a:r>
              <a:rPr spc="-10" dirty="0"/>
              <a:t>s</a:t>
            </a:r>
            <a:r>
              <a:rPr spc="-20" dirty="0"/>
              <a:t>o</a:t>
            </a:r>
            <a:r>
              <a:rPr spc="-5" dirty="0"/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spc="5" dirty="0"/>
              <a:t> </a:t>
            </a:r>
            <a:r>
              <a:rPr sz="2700" i="1" spc="-70" dirty="0">
                <a:latin typeface="Lucida Sans"/>
                <a:cs typeface="Lucida Sans"/>
              </a:rPr>
              <a:t>stack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-15" dirty="0">
                <a:latin typeface="Lucida Sans"/>
                <a:cs typeface="Lucida Sans"/>
              </a:rPr>
              <a:t>top</a:t>
            </a:r>
            <a:endParaRPr sz="27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2548"/>
            <a:ext cx="5177790" cy="687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700" i="1" spc="-80" dirty="0">
                <a:latin typeface="Lucida Sans"/>
                <a:cs typeface="Lucida Sans"/>
              </a:rPr>
              <a:t>register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could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374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65" y="1765853"/>
            <a:ext cx="5305425" cy="5092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8415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run-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 h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other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than frame</a:t>
            </a:r>
            <a:r>
              <a:rPr sz="2600" spc="-10" dirty="0">
                <a:latin typeface="Lucida Sans"/>
                <a:cs typeface="Lucida Sans"/>
              </a:rPr>
              <a:t>s.</a:t>
            </a:r>
            <a:endParaRPr sz="2600" dirty="0">
              <a:latin typeface="Lucida Sans"/>
              <a:cs typeface="Lucida Sans"/>
            </a:endParaRPr>
          </a:p>
          <a:p>
            <a:pPr marL="12700" marR="143510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It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unwise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require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currently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active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alway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700" i="1" spc="-55" dirty="0">
                <a:latin typeface="Lucida Sans"/>
                <a:cs typeface="Lucida Sans"/>
              </a:rPr>
              <a:t>exactly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stack.</a:t>
            </a:r>
            <a:endParaRPr sz="2600" dirty="0">
              <a:latin typeface="Lucida Sans"/>
              <a:cs typeface="Lucida Sans"/>
            </a:endParaRPr>
          </a:p>
          <a:p>
            <a:pPr marL="12700" marR="101600" algn="just">
              <a:lnSpc>
                <a:spcPts val="2700"/>
              </a:lnSpc>
              <a:spcBef>
                <a:spcPts val="790"/>
              </a:spcBef>
            </a:pP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15" dirty="0">
                <a:latin typeface="Lucida Sans"/>
                <a:cs typeface="Lucida Sans"/>
              </a:rPr>
              <a:t>stead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distinc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ter,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often cal</a:t>
            </a:r>
            <a:r>
              <a:rPr sz="2600" spc="-20" dirty="0">
                <a:latin typeface="Lucida Sans"/>
                <a:cs typeface="Lucida Sans"/>
              </a:rPr>
              <a:t>led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130" dirty="0">
                <a:latin typeface="Lucida Sans"/>
                <a:cs typeface="Lucida Sans"/>
              </a:rPr>
              <a:t>frame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20" dirty="0">
                <a:latin typeface="Lucida Sans"/>
                <a:cs typeface="Lucida Sans"/>
              </a:rPr>
              <a:t>p</a:t>
            </a:r>
            <a:r>
              <a:rPr sz="2700" i="1" spc="5" dirty="0">
                <a:latin typeface="Lucida Sans"/>
                <a:cs typeface="Lucida Sans"/>
              </a:rPr>
              <a:t>o</a:t>
            </a:r>
            <a:r>
              <a:rPr sz="2700" i="1" spc="-30" dirty="0">
                <a:latin typeface="Lucida Sans"/>
                <a:cs typeface="Lucida Sans"/>
              </a:rPr>
              <a:t>int</a:t>
            </a:r>
            <a:r>
              <a:rPr sz="2700" i="1" spc="-50" dirty="0">
                <a:latin typeface="Lucida Sans"/>
                <a:cs typeface="Lucida Sans"/>
              </a:rPr>
              <a:t>e</a:t>
            </a:r>
            <a:r>
              <a:rPr sz="2700" i="1" spc="-229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sed</a:t>
            </a:r>
            <a:r>
              <a:rPr sz="2600" spc="-15" dirty="0">
                <a:latin typeface="Lucida Sans"/>
                <a:cs typeface="Lucida Sans"/>
              </a:rPr>
              <a:t> 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current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frame.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variables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accessed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directly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offset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15" dirty="0">
                <a:latin typeface="Lucida Sans"/>
                <a:cs typeface="Lucida Sans"/>
              </a:rPr>
              <a:t> frame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indexed addressing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ode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found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20" dirty="0">
                <a:latin typeface="Lucida Sans"/>
                <a:cs typeface="Lucida Sans"/>
              </a:rPr>
              <a:t> modern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chi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1410226"/>
            <a:ext cx="5447030" cy="697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Consider the following recursive function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computes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factorials.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375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2208090"/>
            <a:ext cx="3132455" cy="1144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11200"/>
              </a:lnSpc>
            </a:pPr>
            <a:r>
              <a:rPr sz="2400" b="1" spc="-5" dirty="0">
                <a:latin typeface="Courier"/>
                <a:cs typeface="Courier"/>
              </a:rPr>
              <a:t>in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fact(in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n</a:t>
            </a:r>
            <a:r>
              <a:rPr sz="2400" b="1" dirty="0">
                <a:latin typeface="Courier"/>
                <a:cs typeface="Courier"/>
              </a:rPr>
              <a:t>)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{ </a:t>
            </a:r>
            <a:r>
              <a:rPr sz="2400" b="1" spc="-5" dirty="0">
                <a:latin typeface="Courier"/>
                <a:cs typeface="Courier"/>
              </a:rPr>
              <a:t>i</a:t>
            </a:r>
            <a:r>
              <a:rPr sz="2400" b="1" dirty="0">
                <a:latin typeface="Courier"/>
                <a:cs typeface="Courier"/>
              </a:rPr>
              <a:t>f</a:t>
            </a:r>
            <a:r>
              <a:rPr sz="2400" b="1" spc="-5" dirty="0">
                <a:latin typeface="Courier"/>
                <a:cs typeface="Courier"/>
              </a:rPr>
              <a:t> (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&gt;</a:t>
            </a:r>
            <a:r>
              <a:rPr sz="2400" b="1" spc="-5" dirty="0">
                <a:latin typeface="Courier"/>
                <a:cs typeface="Courier"/>
              </a:rPr>
              <a:t> 1)</a:t>
            </a:r>
            <a:endParaRPr sz="2400">
              <a:latin typeface="Courier"/>
              <a:cs typeface="Courier"/>
            </a:endParaRPr>
          </a:p>
          <a:p>
            <a:pPr marL="1977389">
              <a:lnSpc>
                <a:spcPct val="100000"/>
              </a:lnSpc>
              <a:spcBef>
                <a:spcPts val="325"/>
              </a:spcBef>
            </a:pP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*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1792" y="3021905"/>
            <a:ext cx="2012950" cy="114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52450" indent="342900">
              <a:lnSpc>
                <a:spcPct val="110800"/>
              </a:lnSpc>
            </a:pPr>
            <a:r>
              <a:rPr sz="2400" b="1" spc="-5" dirty="0">
                <a:latin typeface="Courier"/>
                <a:cs typeface="Courier"/>
              </a:rPr>
              <a:t>return else</a:t>
            </a:r>
            <a:endParaRPr sz="2400">
              <a:latin typeface="Courier"/>
              <a:cs typeface="Courier"/>
            </a:endParaRPr>
          </a:p>
          <a:p>
            <a:pPr marL="355600">
              <a:lnSpc>
                <a:spcPct val="100000"/>
              </a:lnSpc>
              <a:spcBef>
                <a:spcPts val="325"/>
              </a:spcBef>
            </a:pPr>
            <a:r>
              <a:rPr sz="2400" b="1" spc="-5" dirty="0">
                <a:latin typeface="Courier"/>
                <a:cs typeface="Courier"/>
              </a:rPr>
              <a:t>retur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5" dirty="0">
                <a:latin typeface="Courier"/>
                <a:cs typeface="Courier"/>
              </a:rPr>
              <a:t> 1;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55236" y="3021905"/>
            <a:ext cx="1853564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fact(n-1);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88" y="4241105"/>
            <a:ext cx="20891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Courier"/>
                <a:cs typeface="Courier"/>
              </a:rPr>
              <a:t>}</a:t>
            </a:r>
            <a:endParaRPr sz="24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5282565" cy="1547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25" dirty="0">
                <a:latin typeface="Lucida Sans"/>
                <a:cs typeface="Lucida Sans"/>
              </a:rPr>
              <a:t>Th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run-</a:t>
            </a:r>
            <a:r>
              <a:rPr sz="2800" spc="-17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time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stack co</a:t>
            </a:r>
            <a:r>
              <a:rPr sz="2800" spc="-20" dirty="0">
                <a:latin typeface="Lucida Sans"/>
                <a:cs typeface="Lucida Sans"/>
              </a:rPr>
              <a:t>rresponding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call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fact(3)</a:t>
            </a:r>
            <a:r>
              <a:rPr sz="2800" b="1" spc="-790" dirty="0">
                <a:latin typeface="Courier"/>
                <a:cs typeface="Courier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(when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call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fact(1)</a:t>
            </a:r>
            <a:r>
              <a:rPr sz="2800" b="1" spc="-795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30" dirty="0">
                <a:latin typeface="Lucida Sans"/>
                <a:cs typeface="Lucida Sans"/>
              </a:rPr>
              <a:t>b</a:t>
            </a:r>
            <a:r>
              <a:rPr sz="2800" spc="-20" dirty="0">
                <a:latin typeface="Lucida Sans"/>
                <a:cs typeface="Lucida Sans"/>
              </a:rPr>
              <a:t>o</a:t>
            </a:r>
            <a:r>
              <a:rPr sz="2800" spc="-30" dirty="0">
                <a:latin typeface="Lucida Sans"/>
                <a:cs typeface="Lucida Sans"/>
              </a:rPr>
              <a:t>u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r</a:t>
            </a:r>
            <a:r>
              <a:rPr sz="2800" spc="-15" dirty="0">
                <a:latin typeface="Lucida Sans"/>
                <a:cs typeface="Lucida Sans"/>
              </a:rPr>
              <a:t>eturn</a:t>
            </a:r>
            <a:r>
              <a:rPr sz="2800" spc="-10" dirty="0">
                <a:latin typeface="Lucida Sans"/>
                <a:cs typeface="Lucida Sans"/>
              </a:rPr>
              <a:t>)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is: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888" y="5906026"/>
            <a:ext cx="5422900" cy="2857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333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place a slot for the function’s return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valu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ver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beginning 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frame.</a:t>
            </a:r>
            <a:endParaRPr sz="260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Upon </a:t>
            </a:r>
            <a:r>
              <a:rPr sz="2600" spc="-15" dirty="0">
                <a:latin typeface="Lucida Sans"/>
                <a:cs typeface="Lucida Sans"/>
              </a:rPr>
              <a:t>return,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valu</a:t>
            </a:r>
            <a:r>
              <a:rPr sz="2600" spc="-15" dirty="0">
                <a:latin typeface="Lucida Sans"/>
                <a:cs typeface="Lucida Sans"/>
              </a:rPr>
              <a:t>e is conveniently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placed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stack, just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beyond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caller’s frame.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Often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compilers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 sca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value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spec</a:t>
            </a:r>
            <a:r>
              <a:rPr sz="2600" spc="-2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69707" y="3043415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69707" y="337717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80375" y="3756647"/>
            <a:ext cx="1527175" cy="972819"/>
          </a:xfrm>
          <a:custGeom>
            <a:avLst/>
            <a:gdLst/>
            <a:ahLst/>
            <a:cxnLst/>
            <a:rect l="l" t="t" r="r" b="b"/>
            <a:pathLst>
              <a:path w="1527175" h="972820">
                <a:moveTo>
                  <a:pt x="0" y="0"/>
                </a:moveTo>
                <a:lnTo>
                  <a:pt x="1527048" y="0"/>
                </a:lnTo>
                <a:lnTo>
                  <a:pt x="1527048" y="972312"/>
                </a:lnTo>
                <a:lnTo>
                  <a:pt x="0" y="97231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41763" y="2689847"/>
            <a:ext cx="182880" cy="102235"/>
          </a:xfrm>
          <a:custGeom>
            <a:avLst/>
            <a:gdLst/>
            <a:ahLst/>
            <a:cxnLst/>
            <a:rect l="l" t="t" r="r" b="b"/>
            <a:pathLst>
              <a:path w="182879" h="102235">
                <a:moveTo>
                  <a:pt x="182879" y="51816"/>
                </a:moveTo>
                <a:lnTo>
                  <a:pt x="170687" y="51816"/>
                </a:lnTo>
                <a:lnTo>
                  <a:pt x="170687" y="86279"/>
                </a:lnTo>
                <a:lnTo>
                  <a:pt x="178307" y="88392"/>
                </a:lnTo>
                <a:lnTo>
                  <a:pt x="175259" y="100584"/>
                </a:lnTo>
                <a:lnTo>
                  <a:pt x="182879" y="102108"/>
                </a:lnTo>
                <a:lnTo>
                  <a:pt x="182879" y="51816"/>
                </a:lnTo>
                <a:close/>
              </a:path>
              <a:path w="182879" h="102235">
                <a:moveTo>
                  <a:pt x="21336" y="45720"/>
                </a:moveTo>
                <a:lnTo>
                  <a:pt x="0" y="51816"/>
                </a:lnTo>
                <a:lnTo>
                  <a:pt x="175259" y="100584"/>
                </a:lnTo>
                <a:lnTo>
                  <a:pt x="170687" y="94488"/>
                </a:lnTo>
                <a:lnTo>
                  <a:pt x="170687" y="86279"/>
                </a:lnTo>
                <a:lnTo>
                  <a:pt x="68362" y="57912"/>
                </a:lnTo>
                <a:lnTo>
                  <a:pt x="24383" y="57912"/>
                </a:lnTo>
                <a:lnTo>
                  <a:pt x="21336" y="45720"/>
                </a:lnTo>
                <a:close/>
              </a:path>
              <a:path w="182879" h="102235">
                <a:moveTo>
                  <a:pt x="170687" y="86279"/>
                </a:moveTo>
                <a:lnTo>
                  <a:pt x="170687" y="94488"/>
                </a:lnTo>
                <a:lnTo>
                  <a:pt x="175259" y="100584"/>
                </a:lnTo>
                <a:lnTo>
                  <a:pt x="178307" y="88392"/>
                </a:lnTo>
                <a:lnTo>
                  <a:pt x="170687" y="86279"/>
                </a:lnTo>
                <a:close/>
              </a:path>
              <a:path w="182879" h="102235">
                <a:moveTo>
                  <a:pt x="182879" y="0"/>
                </a:moveTo>
                <a:lnTo>
                  <a:pt x="175259" y="1524"/>
                </a:lnTo>
                <a:lnTo>
                  <a:pt x="21336" y="45720"/>
                </a:lnTo>
                <a:lnTo>
                  <a:pt x="24383" y="57912"/>
                </a:lnTo>
                <a:lnTo>
                  <a:pt x="45987" y="51709"/>
                </a:lnTo>
                <a:lnTo>
                  <a:pt x="24383" y="45720"/>
                </a:lnTo>
                <a:lnTo>
                  <a:pt x="66845" y="45720"/>
                </a:lnTo>
                <a:lnTo>
                  <a:pt x="178307" y="13716"/>
                </a:lnTo>
                <a:lnTo>
                  <a:pt x="182879" y="7620"/>
                </a:lnTo>
                <a:lnTo>
                  <a:pt x="182879" y="0"/>
                </a:lnTo>
                <a:close/>
              </a:path>
              <a:path w="182879" h="102235">
                <a:moveTo>
                  <a:pt x="45987" y="51709"/>
                </a:moveTo>
                <a:lnTo>
                  <a:pt x="24383" y="57912"/>
                </a:lnTo>
                <a:lnTo>
                  <a:pt x="68362" y="57912"/>
                </a:lnTo>
                <a:lnTo>
                  <a:pt x="45987" y="51709"/>
                </a:lnTo>
                <a:close/>
              </a:path>
              <a:path w="182879" h="102235">
                <a:moveTo>
                  <a:pt x="66845" y="45720"/>
                </a:moveTo>
                <a:lnTo>
                  <a:pt x="24383" y="45720"/>
                </a:lnTo>
                <a:lnTo>
                  <a:pt x="45987" y="51709"/>
                </a:lnTo>
                <a:lnTo>
                  <a:pt x="66845" y="45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12451" y="2697467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1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64623" y="2697467"/>
            <a:ext cx="154305" cy="86995"/>
          </a:xfrm>
          <a:custGeom>
            <a:avLst/>
            <a:gdLst/>
            <a:ahLst/>
            <a:cxnLst/>
            <a:rect l="l" t="t" r="r" b="b"/>
            <a:pathLst>
              <a:path w="154304" h="86994">
                <a:moveTo>
                  <a:pt x="153924" y="0"/>
                </a:moveTo>
                <a:lnTo>
                  <a:pt x="0" y="44196"/>
                </a:lnTo>
                <a:lnTo>
                  <a:pt x="153924" y="86868"/>
                </a:lnTo>
                <a:lnTo>
                  <a:pt x="1539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18547" y="2741663"/>
            <a:ext cx="687705" cy="0"/>
          </a:xfrm>
          <a:custGeom>
            <a:avLst/>
            <a:gdLst/>
            <a:ahLst/>
            <a:cxnLst/>
            <a:rect l="l" t="t" r="r" b="b"/>
            <a:pathLst>
              <a:path w="687704">
                <a:moveTo>
                  <a:pt x="0" y="0"/>
                </a:moveTo>
                <a:lnTo>
                  <a:pt x="68732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41763" y="3631679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79" h="104139">
                <a:moveTo>
                  <a:pt x="182879" y="51815"/>
                </a:moveTo>
                <a:lnTo>
                  <a:pt x="170687" y="51815"/>
                </a:lnTo>
                <a:lnTo>
                  <a:pt x="170687" y="87728"/>
                </a:lnTo>
                <a:lnTo>
                  <a:pt x="178307" y="89915"/>
                </a:lnTo>
                <a:lnTo>
                  <a:pt x="175259" y="102108"/>
                </a:lnTo>
                <a:lnTo>
                  <a:pt x="182879" y="103632"/>
                </a:lnTo>
                <a:lnTo>
                  <a:pt x="182879" y="51815"/>
                </a:lnTo>
                <a:close/>
              </a:path>
              <a:path w="182879" h="104139">
                <a:moveTo>
                  <a:pt x="21336" y="45720"/>
                </a:moveTo>
                <a:lnTo>
                  <a:pt x="0" y="51815"/>
                </a:lnTo>
                <a:lnTo>
                  <a:pt x="175259" y="102108"/>
                </a:lnTo>
                <a:lnTo>
                  <a:pt x="170687" y="96012"/>
                </a:lnTo>
                <a:lnTo>
                  <a:pt x="170687" y="87728"/>
                </a:lnTo>
                <a:lnTo>
                  <a:pt x="66845" y="57912"/>
                </a:lnTo>
                <a:lnTo>
                  <a:pt x="24383" y="57912"/>
                </a:lnTo>
                <a:lnTo>
                  <a:pt x="21336" y="45720"/>
                </a:lnTo>
                <a:close/>
              </a:path>
              <a:path w="182879" h="104139">
                <a:moveTo>
                  <a:pt x="170687" y="87728"/>
                </a:moveTo>
                <a:lnTo>
                  <a:pt x="170687" y="96012"/>
                </a:lnTo>
                <a:lnTo>
                  <a:pt x="175259" y="102108"/>
                </a:lnTo>
                <a:lnTo>
                  <a:pt x="178307" y="89915"/>
                </a:lnTo>
                <a:lnTo>
                  <a:pt x="170687" y="87728"/>
                </a:lnTo>
                <a:close/>
              </a:path>
              <a:path w="182879" h="104139">
                <a:moveTo>
                  <a:pt x="182879" y="0"/>
                </a:moveTo>
                <a:lnTo>
                  <a:pt x="175259" y="1524"/>
                </a:lnTo>
                <a:lnTo>
                  <a:pt x="21336" y="45720"/>
                </a:lnTo>
                <a:lnTo>
                  <a:pt x="24383" y="57912"/>
                </a:lnTo>
                <a:lnTo>
                  <a:pt x="45614" y="51815"/>
                </a:lnTo>
                <a:lnTo>
                  <a:pt x="24383" y="45720"/>
                </a:lnTo>
                <a:lnTo>
                  <a:pt x="66845" y="45720"/>
                </a:lnTo>
                <a:lnTo>
                  <a:pt x="178307" y="13715"/>
                </a:lnTo>
                <a:lnTo>
                  <a:pt x="182879" y="7620"/>
                </a:lnTo>
                <a:lnTo>
                  <a:pt x="182879" y="0"/>
                </a:lnTo>
                <a:close/>
              </a:path>
              <a:path w="182879" h="104139">
                <a:moveTo>
                  <a:pt x="45614" y="51815"/>
                </a:moveTo>
                <a:lnTo>
                  <a:pt x="24383" y="57912"/>
                </a:lnTo>
                <a:lnTo>
                  <a:pt x="66845" y="57912"/>
                </a:lnTo>
                <a:lnTo>
                  <a:pt x="45614" y="51815"/>
                </a:lnTo>
                <a:close/>
              </a:path>
              <a:path w="182879" h="104139">
                <a:moveTo>
                  <a:pt x="66845" y="45720"/>
                </a:moveTo>
                <a:lnTo>
                  <a:pt x="24383" y="45720"/>
                </a:lnTo>
                <a:lnTo>
                  <a:pt x="45614" y="51815"/>
                </a:lnTo>
                <a:lnTo>
                  <a:pt x="66845" y="45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712451" y="3639299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7"/>
                </a:moveTo>
                <a:lnTo>
                  <a:pt x="12191" y="22097"/>
                </a:lnTo>
              </a:path>
            </a:pathLst>
          </a:custGeom>
          <a:ln w="454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64623" y="3639299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4" h="88900">
                <a:moveTo>
                  <a:pt x="153924" y="0"/>
                </a:moveTo>
                <a:lnTo>
                  <a:pt x="0" y="44195"/>
                </a:lnTo>
                <a:lnTo>
                  <a:pt x="153924" y="88391"/>
                </a:lnTo>
                <a:lnTo>
                  <a:pt x="1539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18547" y="3683495"/>
            <a:ext cx="687705" cy="0"/>
          </a:xfrm>
          <a:custGeom>
            <a:avLst/>
            <a:gdLst/>
            <a:ahLst/>
            <a:cxnLst/>
            <a:rect l="l" t="t" r="r" b="b"/>
            <a:pathLst>
              <a:path w="687704">
                <a:moveTo>
                  <a:pt x="0" y="0"/>
                </a:moveTo>
                <a:lnTo>
                  <a:pt x="68732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557763" y="2635068"/>
            <a:ext cx="117665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5" dirty="0">
                <a:latin typeface="Lucida Sans"/>
                <a:cs typeface="Lucida Sans"/>
              </a:rPr>
              <a:t>To</a:t>
            </a:r>
            <a:r>
              <a:rPr sz="1500" dirty="0">
                <a:latin typeface="Lucida Sans"/>
                <a:cs typeface="Lucida Sans"/>
              </a:rPr>
              <a:t>p</a:t>
            </a:r>
            <a:r>
              <a:rPr sz="1500" spc="-5" dirty="0">
                <a:latin typeface="Lucida Sans"/>
                <a:cs typeface="Lucida Sans"/>
              </a:rPr>
              <a:t> o</a:t>
            </a:r>
            <a:r>
              <a:rPr sz="1500" dirty="0">
                <a:latin typeface="Lucida Sans"/>
                <a:cs typeface="Lucida Sans"/>
              </a:rPr>
              <a:t>f</a:t>
            </a:r>
            <a:r>
              <a:rPr sz="1500" spc="-10" dirty="0">
                <a:latin typeface="Lucida Sans"/>
                <a:cs typeface="Lucida Sans"/>
              </a:rPr>
              <a:t> </a:t>
            </a:r>
            <a:r>
              <a:rPr sz="1500" spc="-5" dirty="0">
                <a:latin typeface="Lucida Sans"/>
                <a:cs typeface="Lucida Sans"/>
              </a:rPr>
              <a:t>S</a:t>
            </a:r>
            <a:r>
              <a:rPr sz="1500" spc="-10" dirty="0">
                <a:latin typeface="Lucida Sans"/>
                <a:cs typeface="Lucida Sans"/>
              </a:rPr>
              <a:t>t</a:t>
            </a:r>
            <a:r>
              <a:rPr sz="1500" spc="-5" dirty="0">
                <a:latin typeface="Lucida Sans"/>
                <a:cs typeface="Lucida Sans"/>
              </a:rPr>
              <a:t>ack</a:t>
            </a:r>
            <a:endParaRPr sz="1500">
              <a:latin typeface="Lucida Sans"/>
              <a:cs typeface="Lucida San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376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557763" y="3555563"/>
            <a:ext cx="130619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dirty="0">
                <a:latin typeface="Lucida Sans"/>
                <a:cs typeface="Lucida Sans"/>
              </a:rPr>
              <a:t>Frame</a:t>
            </a:r>
            <a:r>
              <a:rPr sz="1500" spc="-5" dirty="0">
                <a:latin typeface="Lucida Sans"/>
                <a:cs typeface="Lucida Sans"/>
              </a:rPr>
              <a:t> </a:t>
            </a:r>
            <a:r>
              <a:rPr sz="1500" spc="-10" dirty="0">
                <a:latin typeface="Lucida Sans"/>
                <a:cs typeface="Lucida Sans"/>
              </a:rPr>
              <a:t>Poin</a:t>
            </a:r>
            <a:r>
              <a:rPr sz="1500" spc="-25" dirty="0">
                <a:latin typeface="Lucida Sans"/>
                <a:cs typeface="Lucida Sans"/>
              </a:rPr>
              <a:t>t</a:t>
            </a:r>
            <a:r>
              <a:rPr sz="1500" dirty="0">
                <a:latin typeface="Lucida Sans"/>
                <a:cs typeface="Lucida Sans"/>
              </a:rPr>
              <a:t>er</a:t>
            </a:r>
            <a:endParaRPr sz="1500">
              <a:latin typeface="Lucida Sans"/>
              <a:cs typeface="Lucida Sans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569072" y="2774556"/>
          <a:ext cx="1524761" cy="28834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2090"/>
                <a:gridCol w="42671"/>
              </a:tblGrid>
              <a:tr h="262127">
                <a:tc gridSpan="2"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</a:pPr>
                      <a:r>
                        <a:rPr sz="1500" dirty="0">
                          <a:latin typeface="Lucida Sans"/>
                          <a:cs typeface="Lucida Sans"/>
                        </a:rPr>
                        <a:t>Space</a:t>
                      </a:r>
                      <a:r>
                        <a:rPr sz="1500" spc="-1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for</a:t>
                      </a:r>
                      <a:r>
                        <a:rPr sz="1500" spc="-4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350" b="1" dirty="0">
                          <a:latin typeface="Courier"/>
                          <a:cs typeface="Courier"/>
                        </a:rPr>
                        <a:t>n</a:t>
                      </a:r>
                      <a:r>
                        <a:rPr sz="1350" b="1" spc="-38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=</a:t>
                      </a:r>
                      <a:r>
                        <a:rPr sz="1500" spc="229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1</a:t>
                      </a:r>
                      <a:endParaRPr sz="15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8033">
                      <a:solidFill>
                        <a:srgbClr val="000000"/>
                      </a:solidFill>
                      <a:prstDash val="solid"/>
                    </a:lnL>
                    <a:lnR w="16509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3755">
                <a:tc gridSpan="2"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Lucida Sans"/>
                          <a:cs typeface="Lucida Sans"/>
                        </a:rPr>
                        <a:t>C</a:t>
                      </a:r>
                      <a:r>
                        <a:rPr sz="1200" spc="-10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n</a:t>
                      </a:r>
                      <a:r>
                        <a:rPr sz="1200" spc="5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200" spc="-10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l</a:t>
                      </a:r>
                      <a:r>
                        <a:rPr sz="1200" spc="-1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Inf</a:t>
                      </a:r>
                      <a:r>
                        <a:rPr sz="1200" spc="-5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200" spc="5" dirty="0">
                          <a:latin typeface="Lucida Sans"/>
                          <a:cs typeface="Lucida Sans"/>
                        </a:rPr>
                        <a:t>m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ation</a:t>
                      </a:r>
                      <a:endParaRPr sz="12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8033">
                      <a:solidFill>
                        <a:srgbClr val="000000"/>
                      </a:solidFill>
                      <a:prstDash val="solid"/>
                    </a:lnL>
                    <a:lnR w="16509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77952">
                <a:tc gridSpan="2"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400" spc="5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400" spc="-10" dirty="0">
                          <a:latin typeface="Lucida Sans"/>
                          <a:cs typeface="Lucida Sans"/>
                        </a:rPr>
                        <a:t>e</a:t>
                      </a:r>
                      <a:r>
                        <a:rPr sz="1400" spc="5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400" dirty="0">
                          <a:latin typeface="Lucida Sans"/>
                          <a:cs typeface="Lucida Sans"/>
                        </a:rPr>
                        <a:t>u</a:t>
                      </a:r>
                      <a:r>
                        <a:rPr sz="1400" spc="5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400" dirty="0">
                          <a:latin typeface="Lucida Sans"/>
                          <a:cs typeface="Lucida Sans"/>
                        </a:rPr>
                        <a:t>n</a:t>
                      </a:r>
                      <a:r>
                        <a:rPr sz="1400" spc="-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400" spc="5" dirty="0">
                          <a:latin typeface="Lucida Sans"/>
                          <a:cs typeface="Lucida Sans"/>
                        </a:rPr>
                        <a:t>V</a:t>
                      </a:r>
                      <a:r>
                        <a:rPr sz="1400" spc="-5" dirty="0">
                          <a:latin typeface="Lucida Sans"/>
                          <a:cs typeface="Lucida Sans"/>
                        </a:rPr>
                        <a:t>a</a:t>
                      </a:r>
                      <a:r>
                        <a:rPr sz="1400" spc="5" dirty="0">
                          <a:latin typeface="Lucida Sans"/>
                          <a:cs typeface="Lucida Sans"/>
                        </a:rPr>
                        <a:t>l</a:t>
                      </a:r>
                      <a:r>
                        <a:rPr sz="1400" dirty="0">
                          <a:latin typeface="Lucida Sans"/>
                          <a:cs typeface="Lucida Sans"/>
                        </a:rPr>
                        <a:t>ue</a:t>
                      </a:r>
                      <a:r>
                        <a:rPr sz="1400" spc="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400" dirty="0">
                          <a:latin typeface="Lucida Sans"/>
                          <a:cs typeface="Lucida Sans"/>
                        </a:rPr>
                        <a:t>= </a:t>
                      </a:r>
                      <a:r>
                        <a:rPr sz="1400" spc="-21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400" dirty="0">
                          <a:latin typeface="Lucida Sans"/>
                          <a:cs typeface="Lucida Sans"/>
                        </a:rPr>
                        <a:t>1</a:t>
                      </a:r>
                      <a:endParaRPr sz="1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8033">
                      <a:solidFill>
                        <a:srgbClr val="000000"/>
                      </a:solidFill>
                      <a:prstDash val="solid"/>
                    </a:lnL>
                    <a:lnR w="16509">
                      <a:solidFill>
                        <a:srgbClr val="000000"/>
                      </a:solidFill>
                      <a:prstDash val="solid"/>
                    </a:lnR>
                    <a:lnB w="16509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0227">
                <a:tc gridSpan="2"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500" dirty="0">
                          <a:latin typeface="Lucida Sans"/>
                          <a:cs typeface="Lucida Sans"/>
                        </a:rPr>
                        <a:t>Space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f</a:t>
                      </a:r>
                      <a:r>
                        <a:rPr sz="1500" spc="-10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500" spc="-5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350" b="1" dirty="0">
                          <a:latin typeface="Courier"/>
                          <a:cs typeface="Courier"/>
                        </a:rPr>
                        <a:t>n</a:t>
                      </a:r>
                      <a:r>
                        <a:rPr sz="1350" b="1" spc="-38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= </a:t>
                      </a:r>
                      <a:r>
                        <a:rPr sz="1500" spc="-229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2</a:t>
                      </a:r>
                      <a:endParaRPr sz="15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8033">
                      <a:solidFill>
                        <a:srgbClr val="000000"/>
                      </a:solidFill>
                      <a:prstDash val="solid"/>
                    </a:lnL>
                    <a:lnR w="16509">
                      <a:solidFill>
                        <a:srgbClr val="000000"/>
                      </a:solidFill>
                      <a:prstDash val="solid"/>
                    </a:lnR>
                    <a:lnT w="16509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8140">
                <a:tc gridSpan="2"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</a:pPr>
                      <a:r>
                        <a:rPr sz="1200" spc="5" dirty="0">
                          <a:latin typeface="Lucida Sans"/>
                          <a:cs typeface="Lucida Sans"/>
                        </a:rPr>
                        <a:t>C</a:t>
                      </a:r>
                      <a:r>
                        <a:rPr sz="1200" spc="-10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ntrol</a:t>
                      </a:r>
                      <a:r>
                        <a:rPr sz="1200" spc="-1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Inf</a:t>
                      </a:r>
                      <a:r>
                        <a:rPr sz="1200" spc="-10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rm</a:t>
                      </a:r>
                      <a:r>
                        <a:rPr sz="1200" spc="5" dirty="0">
                          <a:latin typeface="Lucida Sans"/>
                          <a:cs typeface="Lucida Sans"/>
                        </a:rPr>
                        <a:t>a</a:t>
                      </a:r>
                      <a:r>
                        <a:rPr sz="1200" spc="-5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1200" spc="-10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n</a:t>
                      </a:r>
                      <a:endParaRPr sz="12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8033">
                      <a:solidFill>
                        <a:srgbClr val="000000"/>
                      </a:solidFill>
                      <a:prstDash val="solid"/>
                    </a:lnL>
                    <a:lnR w="16509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5468">
                <a:tc>
                  <a:txBody>
                    <a:bodyPr/>
                    <a:lstStyle/>
                    <a:p>
                      <a:pPr marL="230504">
                        <a:lnSpc>
                          <a:spcPct val="100000"/>
                        </a:lnSpc>
                      </a:pPr>
                      <a:r>
                        <a:rPr sz="1500" dirty="0">
                          <a:latin typeface="Lucida Sans"/>
                          <a:cs typeface="Lucida Sans"/>
                        </a:rPr>
                        <a:t>Retu</a:t>
                      </a:r>
                      <a:r>
                        <a:rPr sz="1500" spc="10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n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500" spc="-10" dirty="0">
                          <a:latin typeface="Lucida Sans"/>
                          <a:cs typeface="Lucida Sans"/>
                        </a:rPr>
                        <a:t>V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a</a:t>
                      </a:r>
                      <a:r>
                        <a:rPr sz="1500" spc="10" dirty="0">
                          <a:latin typeface="Lucida Sans"/>
                          <a:cs typeface="Lucida Sans"/>
                        </a:rPr>
                        <a:t>l</a:t>
                      </a:r>
                      <a:r>
                        <a:rPr sz="1500" spc="-10" dirty="0">
                          <a:latin typeface="Lucida Sans"/>
                          <a:cs typeface="Lucida Sans"/>
                        </a:rPr>
                        <a:t>u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e</a:t>
                      </a:r>
                      <a:endParaRPr sz="15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8033">
                      <a:solidFill>
                        <a:srgbClr val="000000"/>
                      </a:solidFill>
                      <a:prstDash val="solid"/>
                    </a:lnL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R w="16509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1751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500" spc="5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1500" spc="-10" dirty="0">
                          <a:latin typeface="Lucida Sans"/>
                          <a:cs typeface="Lucida Sans"/>
                        </a:rPr>
                        <a:t>p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ace</a:t>
                      </a:r>
                      <a:r>
                        <a:rPr sz="1500" spc="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f</a:t>
                      </a:r>
                      <a:r>
                        <a:rPr sz="1500" spc="-15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500" spc="-6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350" b="1" dirty="0">
                          <a:latin typeface="Courier"/>
                          <a:cs typeface="Courier"/>
                        </a:rPr>
                        <a:t>n</a:t>
                      </a:r>
                      <a:r>
                        <a:rPr sz="1350" b="1" spc="-38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= </a:t>
                      </a:r>
                      <a:r>
                        <a:rPr sz="1500" spc="-229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3</a:t>
                      </a:r>
                      <a:endParaRPr sz="15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T w="1346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5948">
                <a:tc gridSpan="2"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Lucida Sans"/>
                          <a:cs typeface="Lucida Sans"/>
                        </a:rPr>
                        <a:t>Contr</a:t>
                      </a:r>
                      <a:r>
                        <a:rPr sz="1200" spc="-10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l </a:t>
                      </a:r>
                      <a:r>
                        <a:rPr sz="1200" spc="-5" dirty="0">
                          <a:latin typeface="Lucida Sans"/>
                          <a:cs typeface="Lucida Sans"/>
                        </a:rPr>
                        <a:t>In</a:t>
                      </a:r>
                      <a:r>
                        <a:rPr sz="1200" spc="-10" dirty="0">
                          <a:latin typeface="Lucida Sans"/>
                          <a:cs typeface="Lucida Sans"/>
                        </a:rPr>
                        <a:t>f</a:t>
                      </a:r>
                      <a:r>
                        <a:rPr sz="1200" spc="5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200" spc="-5" dirty="0">
                          <a:latin typeface="Lucida Sans"/>
                          <a:cs typeface="Lucida Sans"/>
                        </a:rPr>
                        <a:t>rma</a:t>
                      </a:r>
                      <a:r>
                        <a:rPr sz="1200" spc="5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200" spc="-15" dirty="0"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1200" spc="5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n</a:t>
                      </a:r>
                      <a:endParaRPr sz="12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8035"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</a:pPr>
                      <a:r>
                        <a:rPr sz="1500" dirty="0">
                          <a:latin typeface="Lucida Sans"/>
                          <a:cs typeface="Lucida Sans"/>
                        </a:rPr>
                        <a:t>Re</a:t>
                      </a:r>
                      <a:r>
                        <a:rPr sz="1500" spc="-10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500" spc="5" dirty="0">
                          <a:latin typeface="Lucida Sans"/>
                          <a:cs typeface="Lucida Sans"/>
                        </a:rPr>
                        <a:t>u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rn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Value</a:t>
                      </a:r>
                      <a:endParaRPr sz="15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9885" cy="4331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4604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designated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registers,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eliminating unnecessa</a:t>
            </a:r>
            <a:r>
              <a:rPr sz="2600" spc="-3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loads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stores.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10" dirty="0">
                <a:latin typeface="Lucida Sans"/>
                <a:cs typeface="Lucida Sans"/>
              </a:rPr>
              <a:t> value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too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large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fit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ister (arrays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</a:t>
            </a:r>
            <a:r>
              <a:rPr sz="2600" spc="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s),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use</a:t>
            </a:r>
            <a:r>
              <a:rPr sz="2600" spc="-10" dirty="0">
                <a:latin typeface="Lucida Sans"/>
                <a:cs typeface="Lucida Sans"/>
              </a:rPr>
              <a:t>d.</a:t>
            </a:r>
            <a:endParaRPr sz="2600" dirty="0">
              <a:latin typeface="Lucida Sans"/>
              <a:cs typeface="Lucida Sans"/>
            </a:endParaRPr>
          </a:p>
          <a:p>
            <a:pPr marL="12700" marR="2540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When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</a:t>
            </a:r>
            <a:r>
              <a:rPr sz="2600" spc="-20" dirty="0">
                <a:latin typeface="Lucida Sans"/>
                <a:cs typeface="Lucida Sans"/>
              </a:rPr>
              <a:t>d </a:t>
            </a:r>
            <a:r>
              <a:rPr sz="2600" spc="-15" dirty="0">
                <a:latin typeface="Lucida Sans"/>
                <a:cs typeface="Lucida Sans"/>
              </a:rPr>
              <a:t>returns,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spc="-10" dirty="0">
                <a:latin typeface="Lucida Sans"/>
                <a:cs typeface="Lucida Sans"/>
              </a:rPr>
              <a:t> frame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po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5" dirty="0">
                <a:latin typeface="Lucida Sans"/>
                <a:cs typeface="Lucida Sans"/>
              </a:rPr>
              <a:t>pe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frame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pointe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er’s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frame.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In sim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cases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done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 adjusting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fram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size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rren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</a:t>
            </a:r>
            <a:r>
              <a:rPr sz="2600" spc="-20" dirty="0">
                <a:latin typeface="Lucida Sans"/>
                <a:cs typeface="Lucida Sans"/>
              </a:rPr>
              <a:t>e.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377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dirty="0">
                <a:solidFill>
                  <a:srgbClr val="FF0000"/>
                </a:solidFill>
              </a:rPr>
              <a:t>Dynam</a:t>
            </a:r>
            <a:r>
              <a:rPr spc="-15" dirty="0">
                <a:solidFill>
                  <a:srgbClr val="FF0000"/>
                </a:solidFill>
              </a:rPr>
              <a:t>ic L</a:t>
            </a:r>
            <a:r>
              <a:rPr spc="-10" dirty="0">
                <a:solidFill>
                  <a:srgbClr val="FF0000"/>
                </a:solidFill>
              </a:rPr>
              <a:t>inks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378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2755" marR="5715">
              <a:lnSpc>
                <a:spcPts val="2700"/>
              </a:lnSpc>
            </a:pPr>
            <a:r>
              <a:rPr spc="-15" dirty="0"/>
              <a:t>Beca</a:t>
            </a:r>
            <a:r>
              <a:rPr spc="-10" dirty="0"/>
              <a:t>u</a:t>
            </a:r>
            <a:r>
              <a:rPr spc="-20" dirty="0"/>
              <a:t>s</a:t>
            </a:r>
            <a:r>
              <a:rPr spc="-15" dirty="0"/>
              <a:t>e</a:t>
            </a:r>
            <a:r>
              <a:rPr dirty="0"/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dirty="0"/>
              <a:t> </a:t>
            </a:r>
            <a:r>
              <a:rPr spc="-15" dirty="0"/>
              <a:t>stack</a:t>
            </a:r>
            <a:r>
              <a:rPr spc="-5" dirty="0"/>
              <a:t> </a:t>
            </a:r>
            <a:r>
              <a:rPr spc="-20" dirty="0"/>
              <a:t>may</a:t>
            </a:r>
            <a:r>
              <a:rPr spc="-5" dirty="0"/>
              <a:t> </a:t>
            </a:r>
            <a:r>
              <a:rPr spc="-15" dirty="0"/>
              <a:t>contain</a:t>
            </a:r>
            <a:r>
              <a:rPr spc="-10" dirty="0"/>
              <a:t> </a:t>
            </a:r>
            <a:r>
              <a:rPr spc="-15" dirty="0"/>
              <a:t>more</a:t>
            </a:r>
            <a:r>
              <a:rPr spc="-5" dirty="0"/>
              <a:t> </a:t>
            </a:r>
            <a:r>
              <a:rPr spc="-15" dirty="0"/>
              <a:t>than</a:t>
            </a:r>
            <a:r>
              <a:rPr spc="5" dirty="0"/>
              <a:t> </a:t>
            </a:r>
            <a:r>
              <a:rPr spc="-25" dirty="0"/>
              <a:t>j</a:t>
            </a:r>
            <a:r>
              <a:rPr spc="-10" dirty="0"/>
              <a:t>u</a:t>
            </a:r>
            <a:r>
              <a:rPr spc="-15" dirty="0"/>
              <a:t>st</a:t>
            </a:r>
            <a:r>
              <a:rPr spc="5" dirty="0"/>
              <a:t> </a:t>
            </a:r>
            <a:r>
              <a:rPr spc="-15" dirty="0"/>
              <a:t>frames</a:t>
            </a:r>
            <a:r>
              <a:rPr spc="-5" dirty="0"/>
              <a:t> </a:t>
            </a:r>
            <a:r>
              <a:rPr spc="-15" dirty="0"/>
              <a:t>(e.g., function</a:t>
            </a:r>
            <a:r>
              <a:rPr spc="-155" dirty="0"/>
              <a:t> </a:t>
            </a:r>
            <a:r>
              <a:rPr spc="-15" dirty="0"/>
              <a:t>return</a:t>
            </a:r>
            <a:r>
              <a:rPr spc="-140" dirty="0"/>
              <a:t> </a:t>
            </a:r>
            <a:r>
              <a:rPr spc="-15" dirty="0"/>
              <a:t>v</a:t>
            </a:r>
            <a:r>
              <a:rPr spc="-10" dirty="0"/>
              <a:t>a</a:t>
            </a:r>
            <a:r>
              <a:rPr spc="-15" dirty="0"/>
              <a:t>lues</a:t>
            </a:r>
            <a:r>
              <a:rPr spc="-145" dirty="0"/>
              <a:t> </a:t>
            </a:r>
            <a:r>
              <a:rPr spc="-15" dirty="0"/>
              <a:t>or</a:t>
            </a:r>
            <a:r>
              <a:rPr spc="-150" dirty="0"/>
              <a:t> </a:t>
            </a:r>
            <a:r>
              <a:rPr spc="-15" dirty="0"/>
              <a:t>registers s</a:t>
            </a:r>
            <a:r>
              <a:rPr spc="-10" dirty="0"/>
              <a:t>a</a:t>
            </a:r>
            <a:r>
              <a:rPr spc="-15" dirty="0"/>
              <a:t>v</a:t>
            </a:r>
            <a:r>
              <a:rPr spc="-10" dirty="0"/>
              <a:t>e</a:t>
            </a:r>
            <a:r>
              <a:rPr spc="-20" dirty="0"/>
              <a:t>d</a:t>
            </a:r>
            <a:r>
              <a:rPr spc="-5" dirty="0"/>
              <a:t> </a:t>
            </a:r>
            <a:r>
              <a:rPr spc="-10" dirty="0"/>
              <a:t>a</a:t>
            </a:r>
            <a:r>
              <a:rPr spc="-15" dirty="0"/>
              <a:t>c</a:t>
            </a:r>
            <a:r>
              <a:rPr spc="-20" dirty="0"/>
              <a:t>ro</a:t>
            </a:r>
            <a:r>
              <a:rPr spc="-5" dirty="0"/>
              <a:t>s</a:t>
            </a:r>
            <a:r>
              <a:rPr spc="-15" dirty="0"/>
              <a:t>s</a:t>
            </a:r>
            <a:r>
              <a:rPr spc="-5" dirty="0"/>
              <a:t> </a:t>
            </a:r>
            <a:r>
              <a:rPr spc="-20" dirty="0"/>
              <a:t>c</a:t>
            </a:r>
            <a:r>
              <a:rPr spc="-10" dirty="0"/>
              <a:t>a</a:t>
            </a:r>
            <a:r>
              <a:rPr spc="-15" dirty="0"/>
              <a:t>ll</a:t>
            </a:r>
            <a:r>
              <a:rPr spc="-5" dirty="0"/>
              <a:t>s</a:t>
            </a:r>
            <a:r>
              <a:rPr spc="-15" dirty="0"/>
              <a:t>)</a:t>
            </a:r>
            <a:r>
              <a:rPr spc="-10" dirty="0"/>
              <a:t>,</a:t>
            </a:r>
            <a:r>
              <a:rPr spc="-5" dirty="0"/>
              <a:t> </a:t>
            </a:r>
            <a:r>
              <a:rPr spc="-15" dirty="0"/>
              <a:t>i</a:t>
            </a:r>
            <a:r>
              <a:rPr spc="-10" dirty="0"/>
              <a:t>t</a:t>
            </a:r>
            <a:r>
              <a:rPr spc="-5" dirty="0"/>
              <a:t> </a:t>
            </a:r>
            <a:r>
              <a:rPr spc="-15" dirty="0"/>
              <a:t>is</a:t>
            </a:r>
            <a:r>
              <a:rPr spc="5" dirty="0"/>
              <a:t> </a:t>
            </a:r>
            <a:r>
              <a:rPr spc="-25" dirty="0"/>
              <a:t>com</a:t>
            </a:r>
            <a:r>
              <a:rPr spc="-10" dirty="0"/>
              <a:t>m</a:t>
            </a:r>
            <a:r>
              <a:rPr spc="-25" dirty="0"/>
              <a:t>on</a:t>
            </a:r>
            <a:r>
              <a:rPr spc="-15" dirty="0"/>
              <a:t> to</a:t>
            </a:r>
            <a:r>
              <a:rPr spc="-5" dirty="0"/>
              <a:t> </a:t>
            </a:r>
            <a:r>
              <a:rPr spc="-15" dirty="0"/>
              <a:t>save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caller’s</a:t>
            </a:r>
            <a:r>
              <a:rPr dirty="0"/>
              <a:t> </a:t>
            </a:r>
            <a:r>
              <a:rPr spc="-10" dirty="0"/>
              <a:t>fram</a:t>
            </a:r>
            <a:r>
              <a:rPr spc="-15" dirty="0"/>
              <a:t>e</a:t>
            </a:r>
            <a:r>
              <a:rPr spc="-10" dirty="0"/>
              <a:t> </a:t>
            </a:r>
            <a:r>
              <a:rPr spc="-15" dirty="0"/>
              <a:t>pointer as</a:t>
            </a:r>
            <a:r>
              <a:rPr spc="10" dirty="0"/>
              <a:t> </a:t>
            </a:r>
            <a:r>
              <a:rPr spc="-20" dirty="0"/>
              <a:t>par</a:t>
            </a:r>
            <a:r>
              <a:rPr spc="-10" dirty="0"/>
              <a:t>t</a:t>
            </a:r>
            <a:r>
              <a:rPr dirty="0"/>
              <a:t> </a:t>
            </a:r>
            <a:r>
              <a:rPr spc="-25" dirty="0"/>
              <a:t>o</a:t>
            </a:r>
            <a:r>
              <a:rPr spc="-10" dirty="0"/>
              <a:t>f</a:t>
            </a:r>
            <a:r>
              <a:rPr dirty="0"/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callee’s</a:t>
            </a:r>
            <a:r>
              <a:rPr dirty="0"/>
              <a:t> </a:t>
            </a:r>
            <a:r>
              <a:rPr spc="-15" dirty="0"/>
              <a:t>control</a:t>
            </a:r>
            <a:r>
              <a:rPr spc="-10" dirty="0"/>
              <a:t> </a:t>
            </a:r>
            <a:r>
              <a:rPr spc="-15" dirty="0"/>
              <a:t>i</a:t>
            </a:r>
            <a:r>
              <a:rPr spc="-10" dirty="0"/>
              <a:t>n</a:t>
            </a:r>
            <a:r>
              <a:rPr spc="-15" dirty="0"/>
              <a:t>format</a:t>
            </a:r>
            <a:r>
              <a:rPr spc="-20" dirty="0"/>
              <a:t>io</a:t>
            </a:r>
            <a:r>
              <a:rPr spc="-10" dirty="0"/>
              <a:t>n.</a:t>
            </a:r>
          </a:p>
          <a:p>
            <a:pPr marL="452755" marR="5080">
              <a:lnSpc>
                <a:spcPts val="2700"/>
              </a:lnSpc>
              <a:spcBef>
                <a:spcPts val="790"/>
              </a:spcBef>
            </a:pPr>
            <a:r>
              <a:rPr spc="-15" dirty="0"/>
              <a:t>Each frame</a:t>
            </a:r>
            <a:r>
              <a:rPr spc="-5" dirty="0"/>
              <a:t> </a:t>
            </a:r>
            <a:r>
              <a:rPr spc="-20" dirty="0"/>
              <a:t>poi</a:t>
            </a:r>
            <a:r>
              <a:rPr spc="-10" dirty="0"/>
              <a:t>n</a:t>
            </a:r>
            <a:r>
              <a:rPr spc="-15" dirty="0"/>
              <a:t>ts</a:t>
            </a:r>
            <a:r>
              <a:rPr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its</a:t>
            </a:r>
            <a:r>
              <a:rPr dirty="0"/>
              <a:t> </a:t>
            </a:r>
            <a:r>
              <a:rPr spc="-25" dirty="0"/>
              <a:t>c</a:t>
            </a:r>
            <a:r>
              <a:rPr spc="-10" dirty="0"/>
              <a:t>al</a:t>
            </a:r>
            <a:r>
              <a:rPr spc="-20" dirty="0"/>
              <a:t>l</a:t>
            </a:r>
            <a:r>
              <a:rPr spc="-15" dirty="0"/>
              <a:t>er’s frame</a:t>
            </a:r>
            <a:r>
              <a:rPr spc="-150" dirty="0"/>
              <a:t> </a:t>
            </a:r>
            <a:r>
              <a:rPr spc="-20" dirty="0"/>
              <a:t>on</a:t>
            </a:r>
            <a:r>
              <a:rPr spc="-140" dirty="0"/>
              <a:t> </a:t>
            </a:r>
            <a:r>
              <a:rPr spc="-15" dirty="0"/>
              <a:t>the</a:t>
            </a:r>
            <a:r>
              <a:rPr spc="-140" dirty="0"/>
              <a:t> </a:t>
            </a:r>
            <a:r>
              <a:rPr spc="-15" dirty="0"/>
              <a:t>stack.</a:t>
            </a:r>
            <a:r>
              <a:rPr spc="-150" dirty="0"/>
              <a:t> </a:t>
            </a:r>
            <a:r>
              <a:rPr spc="-15" dirty="0"/>
              <a:t>This</a:t>
            </a:r>
            <a:r>
              <a:rPr spc="-135" dirty="0"/>
              <a:t> </a:t>
            </a:r>
            <a:r>
              <a:rPr spc="-15" dirty="0"/>
              <a:t>pointer</a:t>
            </a:r>
            <a:r>
              <a:rPr spc="-130" dirty="0"/>
              <a:t> </a:t>
            </a:r>
            <a:r>
              <a:rPr spc="-15" dirty="0"/>
              <a:t>is call</a:t>
            </a:r>
            <a:r>
              <a:rPr spc="-20" dirty="0"/>
              <a:t>ed</a:t>
            </a:r>
            <a:r>
              <a:rPr spc="5" dirty="0"/>
              <a:t> </a:t>
            </a:r>
            <a:r>
              <a:rPr spc="-15" dirty="0"/>
              <a:t>a</a:t>
            </a:r>
            <a:r>
              <a:rPr spc="5" dirty="0"/>
              <a:t> </a:t>
            </a:r>
            <a:r>
              <a:rPr sz="2700" i="1" spc="-100" dirty="0">
                <a:latin typeface="Lucida Sans"/>
                <a:cs typeface="Lucida Sans"/>
              </a:rPr>
              <a:t>dynamic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40" dirty="0">
                <a:latin typeface="Lucida Sans"/>
                <a:cs typeface="Lucida Sans"/>
              </a:rPr>
              <a:t>lin</a:t>
            </a:r>
            <a:r>
              <a:rPr sz="2700" i="1" spc="-65" dirty="0">
                <a:latin typeface="Lucida Sans"/>
                <a:cs typeface="Lucida Sans"/>
              </a:rPr>
              <a:t>k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pc="-20" dirty="0"/>
              <a:t>beca</a:t>
            </a:r>
            <a:r>
              <a:rPr spc="-15" dirty="0"/>
              <a:t>use</a:t>
            </a:r>
            <a:r>
              <a:rPr spc="5" dirty="0"/>
              <a:t> </a:t>
            </a:r>
            <a:r>
              <a:rPr spc="-15" dirty="0"/>
              <a:t>i</a:t>
            </a:r>
            <a:r>
              <a:rPr spc="-10" dirty="0"/>
              <a:t>t</a:t>
            </a:r>
            <a:r>
              <a:rPr spc="-15" dirty="0"/>
              <a:t> links</a:t>
            </a:r>
            <a:r>
              <a:rPr spc="5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frame</a:t>
            </a:r>
            <a:r>
              <a:rPr spc="-5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its</a:t>
            </a:r>
            <a:r>
              <a:rPr dirty="0"/>
              <a:t> </a:t>
            </a:r>
            <a:r>
              <a:rPr spc="-25" dirty="0"/>
              <a:t>dynami</a:t>
            </a:r>
            <a:r>
              <a:rPr spc="-15" dirty="0"/>
              <a:t>c</a:t>
            </a:r>
            <a:r>
              <a:rPr spc="10" dirty="0"/>
              <a:t> </a:t>
            </a:r>
            <a:r>
              <a:rPr spc="-15" dirty="0"/>
              <a:t>(run-</a:t>
            </a:r>
            <a:r>
              <a:rPr spc="-10" dirty="0"/>
              <a:t> tim</a:t>
            </a:r>
            <a:r>
              <a:rPr spc="-20" dirty="0"/>
              <a:t>e</a:t>
            </a:r>
            <a:r>
              <a:rPr spc="-10" dirty="0"/>
              <a:t>)</a:t>
            </a:r>
            <a:r>
              <a:rPr dirty="0"/>
              <a:t> </a:t>
            </a:r>
            <a:r>
              <a:rPr spc="-20" dirty="0"/>
              <a:t>pre</a:t>
            </a:r>
            <a:r>
              <a:rPr spc="-10" dirty="0"/>
              <a:t>d</a:t>
            </a:r>
            <a:r>
              <a:rPr spc="-15" dirty="0"/>
              <a:t>eces</a:t>
            </a:r>
            <a:r>
              <a:rPr spc="-5" dirty="0"/>
              <a:t>s</a:t>
            </a:r>
            <a:r>
              <a:rPr spc="-20" dirty="0"/>
              <a:t>o</a:t>
            </a:r>
            <a:r>
              <a:rPr spc="-15" dirty="0"/>
              <a:t>r.</a:t>
            </a:r>
            <a:endParaRPr sz="27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39410" cy="1066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8980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2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run-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</a:t>
            </a:r>
            <a:r>
              <a:rPr sz="2600" spc="-27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stac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spc="-2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corresponding to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fact(3</a:t>
            </a:r>
            <a:r>
              <a:rPr sz="2600" b="1" spc="-15" dirty="0">
                <a:latin typeface="Courier"/>
                <a:cs typeface="Courier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ynamic</a:t>
            </a:r>
            <a:r>
              <a:rPr sz="2600" spc="-15" dirty="0">
                <a:latin typeface="Lucida Sans"/>
                <a:cs typeface="Lucida Sans"/>
              </a:rPr>
              <a:t> links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cl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: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91271" y="4489691"/>
            <a:ext cx="1850389" cy="0"/>
          </a:xfrm>
          <a:custGeom>
            <a:avLst/>
            <a:gdLst/>
            <a:ahLst/>
            <a:cxnLst/>
            <a:rect l="l" t="t" r="r" b="b"/>
            <a:pathLst>
              <a:path w="1850389">
                <a:moveTo>
                  <a:pt x="0" y="0"/>
                </a:moveTo>
                <a:lnTo>
                  <a:pt x="1850135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35311" y="2427719"/>
            <a:ext cx="0" cy="3126105"/>
          </a:xfrm>
          <a:custGeom>
            <a:avLst/>
            <a:gdLst/>
            <a:ahLst/>
            <a:cxnLst/>
            <a:rect l="l" t="t" r="r" b="b"/>
            <a:pathLst>
              <a:path h="3126104">
                <a:moveTo>
                  <a:pt x="0" y="0"/>
                </a:moveTo>
                <a:lnTo>
                  <a:pt x="0" y="3125724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97367" y="5547347"/>
            <a:ext cx="1838325" cy="0"/>
          </a:xfrm>
          <a:custGeom>
            <a:avLst/>
            <a:gdLst/>
            <a:ahLst/>
            <a:cxnLst/>
            <a:rect l="l" t="t" r="r" b="b"/>
            <a:pathLst>
              <a:path w="1838325">
                <a:moveTo>
                  <a:pt x="0" y="0"/>
                </a:moveTo>
                <a:lnTo>
                  <a:pt x="183794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02637" y="2421623"/>
            <a:ext cx="0" cy="3126105"/>
          </a:xfrm>
          <a:custGeom>
            <a:avLst/>
            <a:gdLst/>
            <a:ahLst/>
            <a:cxnLst/>
            <a:rect l="l" t="t" r="r" b="b"/>
            <a:pathLst>
              <a:path h="3126104">
                <a:moveTo>
                  <a:pt x="0" y="0"/>
                </a:moveTo>
                <a:lnTo>
                  <a:pt x="0" y="3125724"/>
                </a:lnTo>
              </a:path>
            </a:pathLst>
          </a:custGeom>
          <a:ln w="151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92795" y="2427719"/>
            <a:ext cx="1849120" cy="0"/>
          </a:xfrm>
          <a:custGeom>
            <a:avLst/>
            <a:gdLst/>
            <a:ahLst/>
            <a:cxnLst/>
            <a:rect l="l" t="t" r="r" b="b"/>
            <a:pathLst>
              <a:path w="1849120">
                <a:moveTo>
                  <a:pt x="0" y="0"/>
                </a:moveTo>
                <a:lnTo>
                  <a:pt x="184861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86699" y="3458705"/>
            <a:ext cx="1854835" cy="0"/>
          </a:xfrm>
          <a:custGeom>
            <a:avLst/>
            <a:gdLst/>
            <a:ahLst/>
            <a:cxnLst/>
            <a:rect l="l" t="t" r="r" b="b"/>
            <a:pathLst>
              <a:path w="1854835">
                <a:moveTo>
                  <a:pt x="0" y="0"/>
                </a:moveTo>
                <a:lnTo>
                  <a:pt x="1854708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72983" y="277061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10143" y="276452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09203" y="276299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016239" y="2762999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69">
                <a:moveTo>
                  <a:pt x="92964" y="0"/>
                </a:moveTo>
                <a:lnTo>
                  <a:pt x="0" y="1524"/>
                </a:lnTo>
                <a:lnTo>
                  <a:pt x="0" y="13716"/>
                </a:lnTo>
                <a:lnTo>
                  <a:pt x="92964" y="12192"/>
                </a:lnTo>
                <a:lnTo>
                  <a:pt x="92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94547" y="276299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93607" y="276147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00643" y="2761475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69">
                <a:moveTo>
                  <a:pt x="92963" y="0"/>
                </a:moveTo>
                <a:lnTo>
                  <a:pt x="0" y="1524"/>
                </a:lnTo>
                <a:lnTo>
                  <a:pt x="0" y="13716"/>
                </a:lnTo>
                <a:lnTo>
                  <a:pt x="92963" y="12192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378951" y="2767571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63355" y="2766047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747759" y="276452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32163" y="276299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16567" y="276147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00971" y="275537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400031" y="275385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6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307067" y="2753855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5" h="13969">
                <a:moveTo>
                  <a:pt x="92963" y="0"/>
                </a:moveTo>
                <a:lnTo>
                  <a:pt x="0" y="1523"/>
                </a:lnTo>
                <a:lnTo>
                  <a:pt x="0" y="13715"/>
                </a:lnTo>
                <a:lnTo>
                  <a:pt x="92963" y="12191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485375" y="275385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584435" y="2752331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491471" y="2752331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5" h="13969">
                <a:moveTo>
                  <a:pt x="92963" y="0"/>
                </a:moveTo>
                <a:lnTo>
                  <a:pt x="0" y="1524"/>
                </a:lnTo>
                <a:lnTo>
                  <a:pt x="0" y="13715"/>
                </a:lnTo>
                <a:lnTo>
                  <a:pt x="92963" y="12191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69779" y="2758427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897367" y="3459467"/>
            <a:ext cx="1838325" cy="1030605"/>
          </a:xfrm>
          <a:custGeom>
            <a:avLst/>
            <a:gdLst/>
            <a:ahLst/>
            <a:cxnLst/>
            <a:rect l="l" t="t" r="r" b="b"/>
            <a:pathLst>
              <a:path w="1838325" h="1030604">
                <a:moveTo>
                  <a:pt x="0" y="0"/>
                </a:moveTo>
                <a:lnTo>
                  <a:pt x="1837944" y="0"/>
                </a:lnTo>
                <a:lnTo>
                  <a:pt x="1837944" y="1030224"/>
                </a:lnTo>
                <a:lnTo>
                  <a:pt x="0" y="10302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962391" y="3493741"/>
            <a:ext cx="1741805" cy="2012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364">
              <a:lnSpc>
                <a:spcPct val="100000"/>
              </a:lnSpc>
            </a:pPr>
            <a:r>
              <a:rPr sz="1600" spc="-10" dirty="0">
                <a:latin typeface="Lucida Sans"/>
                <a:cs typeface="Lucida Sans"/>
              </a:rPr>
              <a:t>S</a:t>
            </a:r>
            <a:r>
              <a:rPr sz="1600" spc="-20" dirty="0">
                <a:latin typeface="Lucida Sans"/>
                <a:cs typeface="Lucida Sans"/>
              </a:rPr>
              <a:t>p</a:t>
            </a:r>
            <a:r>
              <a:rPr sz="1600" spc="-10" dirty="0">
                <a:latin typeface="Lucida Sans"/>
                <a:cs typeface="Lucida Sans"/>
              </a:rPr>
              <a:t>ace</a:t>
            </a:r>
            <a:r>
              <a:rPr sz="1600" spc="10" dirty="0">
                <a:latin typeface="Lucida Sans"/>
                <a:cs typeface="Lucida Sans"/>
              </a:rPr>
              <a:t> </a:t>
            </a:r>
            <a:r>
              <a:rPr sz="1600" spc="-10" dirty="0">
                <a:latin typeface="Lucida Sans"/>
                <a:cs typeface="Lucida Sans"/>
              </a:rPr>
              <a:t>f</a:t>
            </a:r>
            <a:r>
              <a:rPr sz="1600" spc="-20" dirty="0">
                <a:latin typeface="Lucida Sans"/>
                <a:cs typeface="Lucida Sans"/>
              </a:rPr>
              <a:t>o</a:t>
            </a:r>
            <a:r>
              <a:rPr sz="1600" spc="-10" dirty="0">
                <a:latin typeface="Lucida Sans"/>
                <a:cs typeface="Lucida Sans"/>
              </a:rPr>
              <a:t>r</a:t>
            </a:r>
            <a:r>
              <a:rPr sz="1600" spc="-45" dirty="0">
                <a:latin typeface="Lucida Sans"/>
                <a:cs typeface="Lucida Sans"/>
              </a:rPr>
              <a:t> </a:t>
            </a:r>
            <a:r>
              <a:rPr sz="1400" b="1" spc="15" dirty="0">
                <a:latin typeface="Courier"/>
                <a:cs typeface="Courier"/>
              </a:rPr>
              <a:t>n</a:t>
            </a:r>
            <a:r>
              <a:rPr sz="1400" b="1" spc="-385" dirty="0">
                <a:latin typeface="Courier"/>
                <a:cs typeface="Courier"/>
              </a:rPr>
              <a:t> </a:t>
            </a:r>
            <a:r>
              <a:rPr sz="1400" spc="15" dirty="0">
                <a:latin typeface="Lucida Sans"/>
                <a:cs typeface="Lucida Sans"/>
              </a:rPr>
              <a:t>=</a:t>
            </a:r>
            <a:r>
              <a:rPr sz="1400" dirty="0">
                <a:latin typeface="Lucida Sans"/>
                <a:cs typeface="Lucida Sans"/>
              </a:rPr>
              <a:t> </a:t>
            </a:r>
            <a:r>
              <a:rPr sz="1400" spc="-200" dirty="0">
                <a:latin typeface="Lucida Sans"/>
                <a:cs typeface="Lucida Sans"/>
              </a:rPr>
              <a:t> </a:t>
            </a:r>
            <a:r>
              <a:rPr sz="1400" spc="15" dirty="0">
                <a:latin typeface="Lucida Sans"/>
                <a:cs typeface="Lucida Sans"/>
              </a:rPr>
              <a:t>2</a:t>
            </a:r>
            <a:endParaRPr sz="1400">
              <a:latin typeface="Lucida Sans"/>
              <a:cs typeface="Lucida Sans"/>
            </a:endParaRPr>
          </a:p>
          <a:p>
            <a:pPr marL="157480" indent="109220">
              <a:lnSpc>
                <a:spcPct val="100000"/>
              </a:lnSpc>
              <a:spcBef>
                <a:spcPts val="825"/>
              </a:spcBef>
            </a:pPr>
            <a:r>
              <a:rPr sz="1600" spc="-15" dirty="0">
                <a:latin typeface="Lucida Sans"/>
                <a:cs typeface="Lucida Sans"/>
              </a:rPr>
              <a:t>Dy</a:t>
            </a:r>
            <a:r>
              <a:rPr sz="1600" spc="-20" dirty="0">
                <a:latin typeface="Lucida Sans"/>
                <a:cs typeface="Lucida Sans"/>
              </a:rPr>
              <a:t>n</a:t>
            </a:r>
            <a:r>
              <a:rPr sz="1600" spc="-5" dirty="0">
                <a:latin typeface="Lucida Sans"/>
                <a:cs typeface="Lucida Sans"/>
              </a:rPr>
              <a:t>a</a:t>
            </a:r>
            <a:r>
              <a:rPr sz="1600" spc="-10" dirty="0">
                <a:latin typeface="Lucida Sans"/>
                <a:cs typeface="Lucida Sans"/>
              </a:rPr>
              <a:t>mic</a:t>
            </a:r>
            <a:r>
              <a:rPr sz="1600" spc="-5" dirty="0">
                <a:latin typeface="Lucida Sans"/>
                <a:cs typeface="Lucida Sans"/>
              </a:rPr>
              <a:t> </a:t>
            </a:r>
            <a:r>
              <a:rPr sz="1600" spc="-10" dirty="0">
                <a:latin typeface="Lucida Sans"/>
                <a:cs typeface="Lucida Sans"/>
              </a:rPr>
              <a:t>Link</a:t>
            </a:r>
            <a:endParaRPr sz="1600">
              <a:latin typeface="Lucida Sans"/>
              <a:cs typeface="Lucida Sans"/>
            </a:endParaRPr>
          </a:p>
          <a:p>
            <a:pPr marL="157480" marR="119380" indent="16510">
              <a:lnSpc>
                <a:spcPct val="135600"/>
              </a:lnSpc>
              <a:spcBef>
                <a:spcPts val="370"/>
              </a:spcBef>
            </a:pPr>
            <a:r>
              <a:rPr sz="1600" spc="-5" dirty="0">
                <a:latin typeface="Lucida Sans"/>
                <a:cs typeface="Lucida Sans"/>
              </a:rPr>
              <a:t>Retu</a:t>
            </a:r>
            <a:r>
              <a:rPr sz="1600" spc="-15" dirty="0">
                <a:latin typeface="Lucida Sans"/>
                <a:cs typeface="Lucida Sans"/>
              </a:rPr>
              <a:t>r</a:t>
            </a:r>
            <a:r>
              <a:rPr sz="1600" spc="-10" dirty="0">
                <a:latin typeface="Lucida Sans"/>
                <a:cs typeface="Lucida Sans"/>
              </a:rPr>
              <a:t>n</a:t>
            </a:r>
            <a:r>
              <a:rPr sz="1600" dirty="0">
                <a:latin typeface="Lucida Sans"/>
                <a:cs typeface="Lucida Sans"/>
              </a:rPr>
              <a:t> </a:t>
            </a:r>
            <a:r>
              <a:rPr sz="1600" spc="-10" dirty="0">
                <a:latin typeface="Lucida Sans"/>
                <a:cs typeface="Lucida Sans"/>
              </a:rPr>
              <a:t>V</a:t>
            </a:r>
            <a:r>
              <a:rPr sz="1600" spc="-20" dirty="0">
                <a:latin typeface="Lucida Sans"/>
                <a:cs typeface="Lucida Sans"/>
              </a:rPr>
              <a:t>a</a:t>
            </a:r>
            <a:r>
              <a:rPr sz="1600" dirty="0">
                <a:latin typeface="Lucida Sans"/>
                <a:cs typeface="Lucida Sans"/>
              </a:rPr>
              <a:t>l</a:t>
            </a:r>
            <a:r>
              <a:rPr sz="1600" spc="-20" dirty="0">
                <a:latin typeface="Lucida Sans"/>
                <a:cs typeface="Lucida Sans"/>
              </a:rPr>
              <a:t>u</a:t>
            </a:r>
            <a:r>
              <a:rPr sz="1600" spc="-10" dirty="0">
                <a:latin typeface="Lucida Sans"/>
                <a:cs typeface="Lucida Sans"/>
              </a:rPr>
              <a:t>e Space for</a:t>
            </a:r>
            <a:r>
              <a:rPr sz="1600" spc="-55" dirty="0">
                <a:latin typeface="Lucida Sans"/>
                <a:cs typeface="Lucida Sans"/>
              </a:rPr>
              <a:t> </a:t>
            </a:r>
            <a:r>
              <a:rPr sz="1400" b="1" spc="15" dirty="0">
                <a:latin typeface="Courier"/>
                <a:cs typeface="Courier"/>
              </a:rPr>
              <a:t>n</a:t>
            </a:r>
            <a:r>
              <a:rPr sz="1400" b="1" spc="-385" dirty="0">
                <a:latin typeface="Courier"/>
                <a:cs typeface="Courier"/>
              </a:rPr>
              <a:t> </a:t>
            </a:r>
            <a:r>
              <a:rPr sz="1400" spc="15" dirty="0">
                <a:latin typeface="Lucida Sans"/>
                <a:cs typeface="Lucida Sans"/>
              </a:rPr>
              <a:t>=</a:t>
            </a:r>
            <a:r>
              <a:rPr sz="1400" dirty="0">
                <a:latin typeface="Lucida Sans"/>
                <a:cs typeface="Lucida Sans"/>
              </a:rPr>
              <a:t> </a:t>
            </a:r>
            <a:r>
              <a:rPr sz="1400" spc="-204" dirty="0">
                <a:latin typeface="Lucida Sans"/>
                <a:cs typeface="Lucida Sans"/>
              </a:rPr>
              <a:t> </a:t>
            </a:r>
            <a:r>
              <a:rPr sz="1400" spc="15" dirty="0">
                <a:latin typeface="Lucida Sans"/>
                <a:cs typeface="Lucida Sans"/>
              </a:rPr>
              <a:t>3</a:t>
            </a:r>
            <a:endParaRPr sz="1400">
              <a:latin typeface="Lucida Sans"/>
              <a:cs typeface="Lucida Sans"/>
            </a:endParaRPr>
          </a:p>
          <a:p>
            <a:pPr algn="ctr">
              <a:lnSpc>
                <a:spcPct val="100000"/>
              </a:lnSpc>
              <a:spcBef>
                <a:spcPts val="1125"/>
              </a:spcBef>
            </a:pPr>
            <a:r>
              <a:rPr sz="1300" spc="-10" dirty="0">
                <a:latin typeface="Lucida Sans"/>
                <a:cs typeface="Lucida Sans"/>
              </a:rPr>
              <a:t>D</a:t>
            </a:r>
            <a:r>
              <a:rPr sz="1300" spc="-5" dirty="0">
                <a:latin typeface="Lucida Sans"/>
                <a:cs typeface="Lucida Sans"/>
              </a:rPr>
              <a:t>y</a:t>
            </a:r>
            <a:r>
              <a:rPr sz="1300" spc="-10" dirty="0">
                <a:latin typeface="Lucida Sans"/>
                <a:cs typeface="Lucida Sans"/>
              </a:rPr>
              <a:t>namic</a:t>
            </a:r>
            <a:r>
              <a:rPr sz="1300" dirty="0">
                <a:latin typeface="Lucida Sans"/>
                <a:cs typeface="Lucida Sans"/>
              </a:rPr>
              <a:t> </a:t>
            </a:r>
            <a:r>
              <a:rPr sz="1300" spc="-20" dirty="0">
                <a:latin typeface="Lucida Sans"/>
                <a:cs typeface="Lucida Sans"/>
              </a:rPr>
              <a:t>L</a:t>
            </a:r>
            <a:r>
              <a:rPr sz="1300" dirty="0">
                <a:latin typeface="Lucida Sans"/>
                <a:cs typeface="Lucida Sans"/>
              </a:rPr>
              <a:t>i</a:t>
            </a:r>
            <a:r>
              <a:rPr sz="1300" spc="-10" dirty="0">
                <a:latin typeface="Lucida Sans"/>
                <a:cs typeface="Lucida Sans"/>
              </a:rPr>
              <a:t>nk</a:t>
            </a:r>
            <a:r>
              <a:rPr sz="1300" spc="65" dirty="0">
                <a:latin typeface="Lucida Sans"/>
                <a:cs typeface="Lucida Sans"/>
              </a:rPr>
              <a:t> </a:t>
            </a:r>
            <a:r>
              <a:rPr sz="1300" spc="-10" dirty="0">
                <a:latin typeface="Lucida Sans"/>
                <a:cs typeface="Lucida Sans"/>
              </a:rPr>
              <a:t>=</a:t>
            </a:r>
            <a:r>
              <a:rPr sz="1300" dirty="0">
                <a:latin typeface="Lucida Sans"/>
                <a:cs typeface="Lucida Sans"/>
              </a:rPr>
              <a:t> </a:t>
            </a:r>
            <a:r>
              <a:rPr sz="1300" spc="-200" dirty="0">
                <a:latin typeface="Lucida Sans"/>
                <a:cs typeface="Lucida Sans"/>
              </a:rPr>
              <a:t> </a:t>
            </a:r>
            <a:r>
              <a:rPr sz="1300" b="1" spc="-10" dirty="0">
                <a:latin typeface="Courier"/>
                <a:cs typeface="Courier"/>
              </a:rPr>
              <a:t>Null</a:t>
            </a:r>
            <a:endParaRPr sz="1300">
              <a:latin typeface="Courier"/>
              <a:cs typeface="Courier"/>
            </a:endParaRPr>
          </a:p>
          <a:p>
            <a:pPr marL="181610">
              <a:lnSpc>
                <a:spcPct val="100000"/>
              </a:lnSpc>
              <a:spcBef>
                <a:spcPts val="1115"/>
              </a:spcBef>
            </a:pPr>
            <a:r>
              <a:rPr sz="1600" spc="-10" dirty="0">
                <a:latin typeface="Lucida Sans"/>
                <a:cs typeface="Lucida Sans"/>
              </a:rPr>
              <a:t>Return</a:t>
            </a:r>
            <a:r>
              <a:rPr sz="1600" spc="5" dirty="0">
                <a:latin typeface="Lucida Sans"/>
                <a:cs typeface="Lucida Sans"/>
              </a:rPr>
              <a:t> </a:t>
            </a:r>
            <a:r>
              <a:rPr sz="1600" spc="-10" dirty="0">
                <a:latin typeface="Lucida Sans"/>
                <a:cs typeface="Lucida Sans"/>
              </a:rPr>
              <a:t>Value</a:t>
            </a:r>
            <a:endParaRPr sz="1600">
              <a:latin typeface="Lucida Sans"/>
              <a:cs typeface="Lucida San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084309" y="2434559"/>
            <a:ext cx="1517650" cy="577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539" marR="5080" indent="-117475">
              <a:lnSpc>
                <a:spcPct val="143100"/>
              </a:lnSpc>
            </a:pPr>
            <a:r>
              <a:rPr sz="1600" spc="-10" dirty="0">
                <a:latin typeface="Lucida Sans"/>
                <a:cs typeface="Lucida Sans"/>
              </a:rPr>
              <a:t>S</a:t>
            </a:r>
            <a:r>
              <a:rPr sz="1600" spc="-20" dirty="0">
                <a:latin typeface="Lucida Sans"/>
                <a:cs typeface="Lucida Sans"/>
              </a:rPr>
              <a:t>p</a:t>
            </a:r>
            <a:r>
              <a:rPr sz="1600" spc="-10" dirty="0">
                <a:latin typeface="Lucida Sans"/>
                <a:cs typeface="Lucida Sans"/>
              </a:rPr>
              <a:t>ace</a:t>
            </a:r>
            <a:r>
              <a:rPr sz="1600" dirty="0">
                <a:latin typeface="Lucida Sans"/>
                <a:cs typeface="Lucida Sans"/>
              </a:rPr>
              <a:t> f</a:t>
            </a:r>
            <a:r>
              <a:rPr sz="1600" spc="-20" dirty="0">
                <a:latin typeface="Lucida Sans"/>
                <a:cs typeface="Lucida Sans"/>
              </a:rPr>
              <a:t>o</a:t>
            </a:r>
            <a:r>
              <a:rPr sz="1600" spc="-10" dirty="0">
                <a:latin typeface="Lucida Sans"/>
                <a:cs typeface="Lucida Sans"/>
              </a:rPr>
              <a:t>r</a:t>
            </a:r>
            <a:r>
              <a:rPr sz="1600" spc="-40" dirty="0">
                <a:latin typeface="Lucida Sans"/>
                <a:cs typeface="Lucida Sans"/>
              </a:rPr>
              <a:t> </a:t>
            </a:r>
            <a:r>
              <a:rPr sz="1400" b="1" spc="15" dirty="0">
                <a:latin typeface="Courier"/>
                <a:cs typeface="Courier"/>
              </a:rPr>
              <a:t>n</a:t>
            </a:r>
            <a:r>
              <a:rPr sz="1400" b="1" spc="-385" dirty="0">
                <a:latin typeface="Courier"/>
                <a:cs typeface="Courier"/>
              </a:rPr>
              <a:t> </a:t>
            </a:r>
            <a:r>
              <a:rPr sz="1600" spc="-15" dirty="0">
                <a:latin typeface="Lucida Sans"/>
                <a:cs typeface="Lucida Sans"/>
              </a:rPr>
              <a:t>=</a:t>
            </a:r>
            <a:r>
              <a:rPr sz="1600" dirty="0">
                <a:latin typeface="Lucida Sans"/>
                <a:cs typeface="Lucida Sans"/>
              </a:rPr>
              <a:t> </a:t>
            </a:r>
            <a:r>
              <a:rPr sz="1600" spc="-250" dirty="0">
                <a:latin typeface="Lucida Sans"/>
                <a:cs typeface="Lucida Sans"/>
              </a:rPr>
              <a:t> </a:t>
            </a:r>
            <a:r>
              <a:rPr sz="1600" spc="-15" dirty="0">
                <a:latin typeface="Lucida Sans"/>
                <a:cs typeface="Lucida Sans"/>
              </a:rPr>
              <a:t>1</a:t>
            </a:r>
            <a:r>
              <a:rPr sz="1600" spc="-10" dirty="0">
                <a:latin typeface="Lucida Sans"/>
                <a:cs typeface="Lucida Sans"/>
              </a:rPr>
              <a:t> Dy</a:t>
            </a:r>
            <a:r>
              <a:rPr sz="1600" spc="-20" dirty="0">
                <a:latin typeface="Lucida Sans"/>
                <a:cs typeface="Lucida Sans"/>
              </a:rPr>
              <a:t>n</a:t>
            </a:r>
            <a:r>
              <a:rPr sz="1600" spc="-5" dirty="0">
                <a:latin typeface="Lucida Sans"/>
                <a:cs typeface="Lucida Sans"/>
              </a:rPr>
              <a:t>a</a:t>
            </a:r>
            <a:r>
              <a:rPr sz="1600" spc="-10" dirty="0">
                <a:latin typeface="Lucida Sans"/>
                <a:cs typeface="Lucida Sans"/>
              </a:rPr>
              <a:t>mic</a:t>
            </a:r>
            <a:r>
              <a:rPr sz="1600" spc="-5" dirty="0">
                <a:latin typeface="Lucida Sans"/>
                <a:cs typeface="Lucida Sans"/>
              </a:rPr>
              <a:t> </a:t>
            </a:r>
            <a:r>
              <a:rPr sz="1600" spc="-10" dirty="0">
                <a:latin typeface="Lucida Sans"/>
                <a:cs typeface="Lucida Sans"/>
              </a:rPr>
              <a:t>Link</a:t>
            </a:r>
            <a:endParaRPr sz="1600">
              <a:latin typeface="Lucida Sans"/>
              <a:cs typeface="Lucida San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52313" y="3161514"/>
            <a:ext cx="17037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Lucida Sans"/>
                <a:cs typeface="Lucida Sans"/>
              </a:rPr>
              <a:t>Retu</a:t>
            </a:r>
            <a:r>
              <a:rPr sz="1600" spc="-5" dirty="0">
                <a:latin typeface="Lucida Sans"/>
                <a:cs typeface="Lucida Sans"/>
              </a:rPr>
              <a:t>r</a:t>
            </a:r>
            <a:r>
              <a:rPr sz="1600" spc="-10" dirty="0">
                <a:latin typeface="Lucida Sans"/>
                <a:cs typeface="Lucida Sans"/>
              </a:rPr>
              <a:t>n</a:t>
            </a:r>
            <a:r>
              <a:rPr sz="1600" spc="-5" dirty="0">
                <a:latin typeface="Lucida Sans"/>
                <a:cs typeface="Lucida Sans"/>
              </a:rPr>
              <a:t> V</a:t>
            </a:r>
            <a:r>
              <a:rPr sz="1600" spc="-20" dirty="0">
                <a:latin typeface="Lucida Sans"/>
                <a:cs typeface="Lucida Sans"/>
              </a:rPr>
              <a:t>a</a:t>
            </a:r>
            <a:r>
              <a:rPr sz="1600" spc="-10" dirty="0">
                <a:latin typeface="Lucida Sans"/>
                <a:cs typeface="Lucida Sans"/>
              </a:rPr>
              <a:t>lue</a:t>
            </a:r>
            <a:r>
              <a:rPr sz="1600" spc="5" dirty="0">
                <a:latin typeface="Lucida Sans"/>
                <a:cs typeface="Lucida Sans"/>
              </a:rPr>
              <a:t> </a:t>
            </a:r>
            <a:r>
              <a:rPr sz="1600" spc="-15" dirty="0">
                <a:latin typeface="Lucida Sans"/>
                <a:cs typeface="Lucida Sans"/>
              </a:rPr>
              <a:t>=</a:t>
            </a:r>
            <a:r>
              <a:rPr sz="1600" dirty="0">
                <a:latin typeface="Lucida Sans"/>
                <a:cs typeface="Lucida Sans"/>
              </a:rPr>
              <a:t> </a:t>
            </a:r>
            <a:r>
              <a:rPr sz="1600" spc="-250" dirty="0">
                <a:latin typeface="Lucida Sans"/>
                <a:cs typeface="Lucida Sans"/>
              </a:rPr>
              <a:t> </a:t>
            </a:r>
            <a:r>
              <a:rPr sz="1600" spc="-15" dirty="0">
                <a:latin typeface="Lucida Sans"/>
                <a:cs typeface="Lucida Sans"/>
              </a:rPr>
              <a:t>1</a:t>
            </a:r>
            <a:endParaRPr sz="1600">
              <a:latin typeface="Lucida Sans"/>
              <a:cs typeface="Lucida Sans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976103" y="2372855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79" h="104139">
                <a:moveTo>
                  <a:pt x="182879" y="51815"/>
                </a:moveTo>
                <a:lnTo>
                  <a:pt x="170687" y="51815"/>
                </a:lnTo>
                <a:lnTo>
                  <a:pt x="170687" y="87728"/>
                </a:lnTo>
                <a:lnTo>
                  <a:pt x="178308" y="89915"/>
                </a:lnTo>
                <a:lnTo>
                  <a:pt x="175260" y="102107"/>
                </a:lnTo>
                <a:lnTo>
                  <a:pt x="182879" y="103631"/>
                </a:lnTo>
                <a:lnTo>
                  <a:pt x="182879" y="51815"/>
                </a:lnTo>
                <a:close/>
              </a:path>
              <a:path w="182879" h="104139">
                <a:moveTo>
                  <a:pt x="21336" y="45719"/>
                </a:moveTo>
                <a:lnTo>
                  <a:pt x="0" y="51815"/>
                </a:lnTo>
                <a:lnTo>
                  <a:pt x="175260" y="102107"/>
                </a:lnTo>
                <a:lnTo>
                  <a:pt x="170687" y="96011"/>
                </a:lnTo>
                <a:lnTo>
                  <a:pt x="170687" y="87728"/>
                </a:lnTo>
                <a:lnTo>
                  <a:pt x="66845" y="57911"/>
                </a:lnTo>
                <a:lnTo>
                  <a:pt x="24384" y="57911"/>
                </a:lnTo>
                <a:lnTo>
                  <a:pt x="21336" y="45719"/>
                </a:lnTo>
                <a:close/>
              </a:path>
              <a:path w="182879" h="104139">
                <a:moveTo>
                  <a:pt x="170687" y="87728"/>
                </a:moveTo>
                <a:lnTo>
                  <a:pt x="170687" y="96011"/>
                </a:lnTo>
                <a:lnTo>
                  <a:pt x="175260" y="102107"/>
                </a:lnTo>
                <a:lnTo>
                  <a:pt x="178308" y="89915"/>
                </a:lnTo>
                <a:lnTo>
                  <a:pt x="170687" y="87728"/>
                </a:lnTo>
                <a:close/>
              </a:path>
              <a:path w="182879" h="104139">
                <a:moveTo>
                  <a:pt x="182879" y="0"/>
                </a:moveTo>
                <a:lnTo>
                  <a:pt x="175260" y="1523"/>
                </a:lnTo>
                <a:lnTo>
                  <a:pt x="21336" y="45719"/>
                </a:lnTo>
                <a:lnTo>
                  <a:pt x="24384" y="57911"/>
                </a:lnTo>
                <a:lnTo>
                  <a:pt x="45614" y="51815"/>
                </a:lnTo>
                <a:lnTo>
                  <a:pt x="24384" y="45719"/>
                </a:lnTo>
                <a:lnTo>
                  <a:pt x="66845" y="45719"/>
                </a:lnTo>
                <a:lnTo>
                  <a:pt x="178308" y="13715"/>
                </a:lnTo>
                <a:lnTo>
                  <a:pt x="182879" y="7619"/>
                </a:lnTo>
                <a:lnTo>
                  <a:pt x="182879" y="0"/>
                </a:lnTo>
                <a:close/>
              </a:path>
              <a:path w="182879" h="104139">
                <a:moveTo>
                  <a:pt x="45614" y="51815"/>
                </a:moveTo>
                <a:lnTo>
                  <a:pt x="24384" y="57911"/>
                </a:lnTo>
                <a:lnTo>
                  <a:pt x="66845" y="57911"/>
                </a:lnTo>
                <a:lnTo>
                  <a:pt x="45614" y="51815"/>
                </a:lnTo>
                <a:close/>
              </a:path>
              <a:path w="182879" h="104139">
                <a:moveTo>
                  <a:pt x="66845" y="45719"/>
                </a:moveTo>
                <a:lnTo>
                  <a:pt x="24384" y="45719"/>
                </a:lnTo>
                <a:lnTo>
                  <a:pt x="45614" y="51815"/>
                </a:lnTo>
                <a:lnTo>
                  <a:pt x="66845" y="457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46791" y="2380475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1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98963" y="2380475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4" h="88900">
                <a:moveTo>
                  <a:pt x="153924" y="0"/>
                </a:moveTo>
                <a:lnTo>
                  <a:pt x="0" y="44196"/>
                </a:lnTo>
                <a:lnTo>
                  <a:pt x="153924" y="88392"/>
                </a:lnTo>
                <a:lnTo>
                  <a:pt x="1539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52887" y="2424671"/>
            <a:ext cx="744220" cy="0"/>
          </a:xfrm>
          <a:custGeom>
            <a:avLst/>
            <a:gdLst/>
            <a:ahLst/>
            <a:cxnLst/>
            <a:rect l="l" t="t" r="r" b="b"/>
            <a:pathLst>
              <a:path w="744220">
                <a:moveTo>
                  <a:pt x="0" y="0"/>
                </a:moveTo>
                <a:lnTo>
                  <a:pt x="74371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976103" y="3371075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79" h="104139">
                <a:moveTo>
                  <a:pt x="182879" y="51816"/>
                </a:moveTo>
                <a:lnTo>
                  <a:pt x="170687" y="51816"/>
                </a:lnTo>
                <a:lnTo>
                  <a:pt x="170687" y="87728"/>
                </a:lnTo>
                <a:lnTo>
                  <a:pt x="178308" y="89916"/>
                </a:lnTo>
                <a:lnTo>
                  <a:pt x="175260" y="102108"/>
                </a:lnTo>
                <a:lnTo>
                  <a:pt x="182879" y="103632"/>
                </a:lnTo>
                <a:lnTo>
                  <a:pt x="182879" y="51816"/>
                </a:lnTo>
                <a:close/>
              </a:path>
              <a:path w="182879" h="104139">
                <a:moveTo>
                  <a:pt x="21336" y="45720"/>
                </a:moveTo>
                <a:lnTo>
                  <a:pt x="0" y="51816"/>
                </a:lnTo>
                <a:lnTo>
                  <a:pt x="175260" y="102108"/>
                </a:lnTo>
                <a:lnTo>
                  <a:pt x="170687" y="96012"/>
                </a:lnTo>
                <a:lnTo>
                  <a:pt x="170687" y="87728"/>
                </a:lnTo>
                <a:lnTo>
                  <a:pt x="66845" y="57912"/>
                </a:lnTo>
                <a:lnTo>
                  <a:pt x="24384" y="57912"/>
                </a:lnTo>
                <a:lnTo>
                  <a:pt x="21336" y="45720"/>
                </a:lnTo>
                <a:close/>
              </a:path>
              <a:path w="182879" h="104139">
                <a:moveTo>
                  <a:pt x="170687" y="87728"/>
                </a:moveTo>
                <a:lnTo>
                  <a:pt x="170687" y="96012"/>
                </a:lnTo>
                <a:lnTo>
                  <a:pt x="175260" y="102108"/>
                </a:lnTo>
                <a:lnTo>
                  <a:pt x="178308" y="89916"/>
                </a:lnTo>
                <a:lnTo>
                  <a:pt x="170687" y="87728"/>
                </a:lnTo>
                <a:close/>
              </a:path>
              <a:path w="182879" h="104139">
                <a:moveTo>
                  <a:pt x="182879" y="0"/>
                </a:moveTo>
                <a:lnTo>
                  <a:pt x="175260" y="1524"/>
                </a:lnTo>
                <a:lnTo>
                  <a:pt x="21336" y="45720"/>
                </a:lnTo>
                <a:lnTo>
                  <a:pt x="24384" y="57912"/>
                </a:lnTo>
                <a:lnTo>
                  <a:pt x="45614" y="51816"/>
                </a:lnTo>
                <a:lnTo>
                  <a:pt x="24384" y="45720"/>
                </a:lnTo>
                <a:lnTo>
                  <a:pt x="66845" y="45720"/>
                </a:lnTo>
                <a:lnTo>
                  <a:pt x="178308" y="13716"/>
                </a:lnTo>
                <a:lnTo>
                  <a:pt x="182879" y="7620"/>
                </a:lnTo>
                <a:lnTo>
                  <a:pt x="182879" y="0"/>
                </a:lnTo>
                <a:close/>
              </a:path>
              <a:path w="182879" h="104139">
                <a:moveTo>
                  <a:pt x="45614" y="51816"/>
                </a:moveTo>
                <a:lnTo>
                  <a:pt x="24384" y="57912"/>
                </a:lnTo>
                <a:lnTo>
                  <a:pt x="66845" y="57912"/>
                </a:lnTo>
                <a:lnTo>
                  <a:pt x="45614" y="51816"/>
                </a:lnTo>
                <a:close/>
              </a:path>
              <a:path w="182879" h="104139">
                <a:moveTo>
                  <a:pt x="66845" y="45720"/>
                </a:moveTo>
                <a:lnTo>
                  <a:pt x="24384" y="45720"/>
                </a:lnTo>
                <a:lnTo>
                  <a:pt x="45614" y="51816"/>
                </a:lnTo>
                <a:lnTo>
                  <a:pt x="66845" y="45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146791" y="3378695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1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998963" y="3378695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4" h="88900">
                <a:moveTo>
                  <a:pt x="153924" y="0"/>
                </a:moveTo>
                <a:lnTo>
                  <a:pt x="0" y="44196"/>
                </a:lnTo>
                <a:lnTo>
                  <a:pt x="153924" y="88392"/>
                </a:lnTo>
                <a:lnTo>
                  <a:pt x="1539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152887" y="3422891"/>
            <a:ext cx="744220" cy="0"/>
          </a:xfrm>
          <a:custGeom>
            <a:avLst/>
            <a:gdLst/>
            <a:ahLst/>
            <a:cxnLst/>
            <a:rect l="l" t="t" r="r" b="b"/>
            <a:pathLst>
              <a:path w="744220">
                <a:moveTo>
                  <a:pt x="0" y="0"/>
                </a:moveTo>
                <a:lnTo>
                  <a:pt x="74371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5060683" y="2312639"/>
            <a:ext cx="125412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Lucida Sans"/>
                <a:cs typeface="Lucida Sans"/>
              </a:rPr>
              <a:t>Top of Stack</a:t>
            </a:r>
            <a:endParaRPr sz="1600">
              <a:latin typeface="Lucida Sans"/>
              <a:cs typeface="Lucida San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060683" y="3289513"/>
            <a:ext cx="138938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5" dirty="0">
                <a:latin typeface="Lucida Sans"/>
                <a:cs typeface="Lucida Sans"/>
              </a:rPr>
              <a:t>F</a:t>
            </a:r>
            <a:r>
              <a:rPr sz="1600" spc="-5" dirty="0">
                <a:latin typeface="Lucida Sans"/>
                <a:cs typeface="Lucida Sans"/>
              </a:rPr>
              <a:t>ra</a:t>
            </a:r>
            <a:r>
              <a:rPr sz="1600" spc="-20" dirty="0">
                <a:latin typeface="Lucida Sans"/>
                <a:cs typeface="Lucida Sans"/>
              </a:rPr>
              <a:t>m</a:t>
            </a:r>
            <a:r>
              <a:rPr sz="1600" spc="-10" dirty="0">
                <a:latin typeface="Lucida Sans"/>
                <a:cs typeface="Lucida Sans"/>
              </a:rPr>
              <a:t>e </a:t>
            </a:r>
            <a:r>
              <a:rPr sz="1600" spc="-5" dirty="0">
                <a:latin typeface="Lucida Sans"/>
                <a:cs typeface="Lucida Sans"/>
              </a:rPr>
              <a:t>P</a:t>
            </a:r>
            <a:r>
              <a:rPr sz="1600" spc="-10" dirty="0">
                <a:latin typeface="Lucida Sans"/>
                <a:cs typeface="Lucida Sans"/>
              </a:rPr>
              <a:t>oi</a:t>
            </a:r>
            <a:r>
              <a:rPr sz="1600" spc="-5" dirty="0">
                <a:latin typeface="Lucida Sans"/>
                <a:cs typeface="Lucida Sans"/>
              </a:rPr>
              <a:t>n</a:t>
            </a:r>
            <a:r>
              <a:rPr sz="1600" spc="-15" dirty="0">
                <a:latin typeface="Lucida Sans"/>
                <a:cs typeface="Lucida Sans"/>
              </a:rPr>
              <a:t>ter</a:t>
            </a:r>
            <a:endParaRPr sz="1600">
              <a:latin typeface="Lucida Sans"/>
              <a:cs typeface="Lucida Sans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652003" y="4337291"/>
            <a:ext cx="189230" cy="106680"/>
          </a:xfrm>
          <a:custGeom>
            <a:avLst/>
            <a:gdLst/>
            <a:ahLst/>
            <a:cxnLst/>
            <a:rect l="l" t="t" r="r" b="b"/>
            <a:pathLst>
              <a:path w="189230" h="106679">
                <a:moveTo>
                  <a:pt x="39624" y="3048"/>
                </a:moveTo>
                <a:lnTo>
                  <a:pt x="42671" y="9143"/>
                </a:lnTo>
                <a:lnTo>
                  <a:pt x="40122" y="16792"/>
                </a:lnTo>
                <a:lnTo>
                  <a:pt x="147665" y="91822"/>
                </a:lnTo>
                <a:lnTo>
                  <a:pt x="167639" y="92963"/>
                </a:lnTo>
                <a:lnTo>
                  <a:pt x="167639" y="105155"/>
                </a:lnTo>
                <a:lnTo>
                  <a:pt x="188975" y="106679"/>
                </a:lnTo>
                <a:lnTo>
                  <a:pt x="170687" y="94487"/>
                </a:lnTo>
                <a:lnTo>
                  <a:pt x="39624" y="3048"/>
                </a:lnTo>
                <a:close/>
              </a:path>
              <a:path w="189230" h="106679">
                <a:moveTo>
                  <a:pt x="7619" y="83820"/>
                </a:moveTo>
                <a:lnTo>
                  <a:pt x="1524" y="88391"/>
                </a:lnTo>
                <a:lnTo>
                  <a:pt x="0" y="94487"/>
                </a:lnTo>
                <a:lnTo>
                  <a:pt x="7619" y="96012"/>
                </a:lnTo>
                <a:lnTo>
                  <a:pt x="167639" y="105155"/>
                </a:lnTo>
                <a:lnTo>
                  <a:pt x="164591" y="103631"/>
                </a:lnTo>
                <a:lnTo>
                  <a:pt x="147665" y="91822"/>
                </a:lnTo>
                <a:lnTo>
                  <a:pt x="7619" y="83820"/>
                </a:lnTo>
                <a:close/>
              </a:path>
              <a:path w="189230" h="106679">
                <a:moveTo>
                  <a:pt x="147665" y="91822"/>
                </a:moveTo>
                <a:lnTo>
                  <a:pt x="164591" y="103631"/>
                </a:lnTo>
                <a:lnTo>
                  <a:pt x="167639" y="105155"/>
                </a:lnTo>
                <a:lnTo>
                  <a:pt x="167639" y="92963"/>
                </a:lnTo>
                <a:lnTo>
                  <a:pt x="147665" y="91822"/>
                </a:lnTo>
                <a:close/>
              </a:path>
              <a:path w="189230" h="106679">
                <a:moveTo>
                  <a:pt x="36575" y="0"/>
                </a:moveTo>
                <a:lnTo>
                  <a:pt x="30480" y="6096"/>
                </a:lnTo>
                <a:lnTo>
                  <a:pt x="16763" y="47243"/>
                </a:lnTo>
                <a:lnTo>
                  <a:pt x="28956" y="50291"/>
                </a:lnTo>
                <a:lnTo>
                  <a:pt x="40122" y="16792"/>
                </a:lnTo>
                <a:lnTo>
                  <a:pt x="33527" y="12191"/>
                </a:lnTo>
                <a:lnTo>
                  <a:pt x="39624" y="3048"/>
                </a:lnTo>
                <a:lnTo>
                  <a:pt x="36575" y="0"/>
                </a:lnTo>
                <a:close/>
              </a:path>
              <a:path w="189230" h="106679">
                <a:moveTo>
                  <a:pt x="39624" y="3048"/>
                </a:moveTo>
                <a:lnTo>
                  <a:pt x="33527" y="12191"/>
                </a:lnTo>
                <a:lnTo>
                  <a:pt x="40122" y="16792"/>
                </a:lnTo>
                <a:lnTo>
                  <a:pt x="42671" y="9143"/>
                </a:lnTo>
                <a:lnTo>
                  <a:pt x="39624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653527" y="4384535"/>
            <a:ext cx="27940" cy="44450"/>
          </a:xfrm>
          <a:custGeom>
            <a:avLst/>
            <a:gdLst/>
            <a:ahLst/>
            <a:cxnLst/>
            <a:rect l="l" t="t" r="r" b="b"/>
            <a:pathLst>
              <a:path w="27939" h="44450">
                <a:moveTo>
                  <a:pt x="15239" y="0"/>
                </a:moveTo>
                <a:lnTo>
                  <a:pt x="0" y="41148"/>
                </a:lnTo>
                <a:lnTo>
                  <a:pt x="12191" y="44196"/>
                </a:lnTo>
                <a:lnTo>
                  <a:pt x="27431" y="3048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659623" y="4344911"/>
            <a:ext cx="160020" cy="91440"/>
          </a:xfrm>
          <a:custGeom>
            <a:avLst/>
            <a:gdLst/>
            <a:ahLst/>
            <a:cxnLst/>
            <a:rect l="l" t="t" r="r" b="b"/>
            <a:pathLst>
              <a:path w="160019" h="91439">
                <a:moveTo>
                  <a:pt x="28956" y="0"/>
                </a:moveTo>
                <a:lnTo>
                  <a:pt x="15239" y="41147"/>
                </a:lnTo>
                <a:lnTo>
                  <a:pt x="0" y="82295"/>
                </a:lnTo>
                <a:lnTo>
                  <a:pt x="160019" y="91439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112251" y="2912351"/>
            <a:ext cx="7620" cy="12700"/>
          </a:xfrm>
          <a:custGeom>
            <a:avLst/>
            <a:gdLst/>
            <a:ahLst/>
            <a:cxnLst/>
            <a:rect l="l" t="t" r="r" b="b"/>
            <a:pathLst>
              <a:path w="7619" h="12700">
                <a:moveTo>
                  <a:pt x="6096" y="0"/>
                </a:moveTo>
                <a:lnTo>
                  <a:pt x="0" y="0"/>
                </a:lnTo>
                <a:lnTo>
                  <a:pt x="1524" y="12192"/>
                </a:lnTo>
                <a:lnTo>
                  <a:pt x="7620" y="12192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58227" y="2912351"/>
            <a:ext cx="955675" cy="1297305"/>
          </a:xfrm>
          <a:custGeom>
            <a:avLst/>
            <a:gdLst/>
            <a:ahLst/>
            <a:cxnLst/>
            <a:rect l="l" t="t" r="r" b="b"/>
            <a:pathLst>
              <a:path w="955675" h="1297304">
                <a:moveTo>
                  <a:pt x="954023" y="0"/>
                </a:moveTo>
                <a:lnTo>
                  <a:pt x="864108" y="6096"/>
                </a:lnTo>
                <a:lnTo>
                  <a:pt x="774191" y="16764"/>
                </a:lnTo>
                <a:lnTo>
                  <a:pt x="687323" y="30480"/>
                </a:lnTo>
                <a:lnTo>
                  <a:pt x="685800" y="30480"/>
                </a:lnTo>
                <a:lnTo>
                  <a:pt x="600456" y="48768"/>
                </a:lnTo>
                <a:lnTo>
                  <a:pt x="518159" y="70104"/>
                </a:lnTo>
                <a:lnTo>
                  <a:pt x="402336" y="111251"/>
                </a:lnTo>
                <a:lnTo>
                  <a:pt x="402336" y="112775"/>
                </a:lnTo>
                <a:lnTo>
                  <a:pt x="365759" y="129540"/>
                </a:lnTo>
                <a:lnTo>
                  <a:pt x="330708" y="146304"/>
                </a:lnTo>
                <a:lnTo>
                  <a:pt x="329184" y="146304"/>
                </a:lnTo>
                <a:lnTo>
                  <a:pt x="295656" y="164592"/>
                </a:lnTo>
                <a:lnTo>
                  <a:pt x="231647" y="204216"/>
                </a:lnTo>
                <a:lnTo>
                  <a:pt x="202692" y="225551"/>
                </a:lnTo>
                <a:lnTo>
                  <a:pt x="175259" y="248412"/>
                </a:lnTo>
                <a:lnTo>
                  <a:pt x="149352" y="272796"/>
                </a:lnTo>
                <a:lnTo>
                  <a:pt x="147828" y="272796"/>
                </a:lnTo>
                <a:lnTo>
                  <a:pt x="123443" y="297180"/>
                </a:lnTo>
                <a:lnTo>
                  <a:pt x="123443" y="298704"/>
                </a:lnTo>
                <a:lnTo>
                  <a:pt x="102108" y="326136"/>
                </a:lnTo>
                <a:lnTo>
                  <a:pt x="82296" y="353568"/>
                </a:lnTo>
                <a:lnTo>
                  <a:pt x="64008" y="382524"/>
                </a:lnTo>
                <a:lnTo>
                  <a:pt x="47243" y="413004"/>
                </a:lnTo>
                <a:lnTo>
                  <a:pt x="47243" y="414527"/>
                </a:lnTo>
                <a:lnTo>
                  <a:pt x="33528" y="445008"/>
                </a:lnTo>
                <a:lnTo>
                  <a:pt x="32003" y="445008"/>
                </a:lnTo>
                <a:lnTo>
                  <a:pt x="21336" y="478536"/>
                </a:lnTo>
                <a:lnTo>
                  <a:pt x="12192" y="512064"/>
                </a:lnTo>
                <a:lnTo>
                  <a:pt x="12192" y="513588"/>
                </a:lnTo>
                <a:lnTo>
                  <a:pt x="6096" y="548640"/>
                </a:lnTo>
                <a:lnTo>
                  <a:pt x="1524" y="585216"/>
                </a:lnTo>
                <a:lnTo>
                  <a:pt x="0" y="623316"/>
                </a:lnTo>
                <a:lnTo>
                  <a:pt x="1524" y="678180"/>
                </a:lnTo>
                <a:lnTo>
                  <a:pt x="4571" y="736092"/>
                </a:lnTo>
                <a:lnTo>
                  <a:pt x="4571" y="737616"/>
                </a:lnTo>
                <a:lnTo>
                  <a:pt x="9143" y="797052"/>
                </a:lnTo>
                <a:lnTo>
                  <a:pt x="18287" y="858012"/>
                </a:lnTo>
                <a:lnTo>
                  <a:pt x="28956" y="918972"/>
                </a:lnTo>
                <a:lnTo>
                  <a:pt x="44196" y="979932"/>
                </a:lnTo>
                <a:lnTo>
                  <a:pt x="64008" y="1040892"/>
                </a:lnTo>
                <a:lnTo>
                  <a:pt x="65531" y="1042416"/>
                </a:lnTo>
                <a:lnTo>
                  <a:pt x="89915" y="1103376"/>
                </a:lnTo>
                <a:lnTo>
                  <a:pt x="103631" y="1132332"/>
                </a:lnTo>
                <a:lnTo>
                  <a:pt x="118872" y="1161288"/>
                </a:lnTo>
                <a:lnTo>
                  <a:pt x="135636" y="1188720"/>
                </a:lnTo>
                <a:lnTo>
                  <a:pt x="153924" y="1216152"/>
                </a:lnTo>
                <a:lnTo>
                  <a:pt x="153924" y="1217676"/>
                </a:lnTo>
                <a:lnTo>
                  <a:pt x="173736" y="1245108"/>
                </a:lnTo>
                <a:lnTo>
                  <a:pt x="195072" y="1271016"/>
                </a:lnTo>
                <a:lnTo>
                  <a:pt x="217931" y="1296924"/>
                </a:lnTo>
                <a:lnTo>
                  <a:pt x="226361" y="1288494"/>
                </a:lnTo>
                <a:lnTo>
                  <a:pt x="204215" y="1263396"/>
                </a:lnTo>
                <a:lnTo>
                  <a:pt x="182880" y="1237488"/>
                </a:lnTo>
                <a:lnTo>
                  <a:pt x="163068" y="1210056"/>
                </a:lnTo>
                <a:lnTo>
                  <a:pt x="164592" y="1210056"/>
                </a:lnTo>
                <a:lnTo>
                  <a:pt x="146303" y="1182624"/>
                </a:lnTo>
                <a:lnTo>
                  <a:pt x="129540" y="1155192"/>
                </a:lnTo>
                <a:lnTo>
                  <a:pt x="115102" y="1127760"/>
                </a:lnTo>
                <a:lnTo>
                  <a:pt x="114300" y="1127760"/>
                </a:lnTo>
                <a:lnTo>
                  <a:pt x="100584" y="1098804"/>
                </a:lnTo>
                <a:lnTo>
                  <a:pt x="76200" y="1037844"/>
                </a:lnTo>
                <a:lnTo>
                  <a:pt x="56387" y="976884"/>
                </a:lnTo>
                <a:lnTo>
                  <a:pt x="41528" y="917448"/>
                </a:lnTo>
                <a:lnTo>
                  <a:pt x="41147" y="917448"/>
                </a:lnTo>
                <a:lnTo>
                  <a:pt x="30480" y="856488"/>
                </a:lnTo>
                <a:lnTo>
                  <a:pt x="21336" y="795528"/>
                </a:lnTo>
                <a:lnTo>
                  <a:pt x="16764" y="736092"/>
                </a:lnTo>
                <a:lnTo>
                  <a:pt x="13715" y="678180"/>
                </a:lnTo>
                <a:lnTo>
                  <a:pt x="12192" y="623316"/>
                </a:lnTo>
                <a:lnTo>
                  <a:pt x="13715" y="585216"/>
                </a:lnTo>
                <a:lnTo>
                  <a:pt x="13906" y="585216"/>
                </a:lnTo>
                <a:lnTo>
                  <a:pt x="18287" y="550164"/>
                </a:lnTo>
                <a:lnTo>
                  <a:pt x="24384" y="515112"/>
                </a:lnTo>
                <a:lnTo>
                  <a:pt x="33528" y="481584"/>
                </a:lnTo>
                <a:lnTo>
                  <a:pt x="44196" y="448056"/>
                </a:lnTo>
                <a:lnTo>
                  <a:pt x="44881" y="448056"/>
                </a:lnTo>
                <a:lnTo>
                  <a:pt x="57912" y="419100"/>
                </a:lnTo>
                <a:lnTo>
                  <a:pt x="74675" y="388620"/>
                </a:lnTo>
                <a:lnTo>
                  <a:pt x="92001" y="361188"/>
                </a:lnTo>
                <a:lnTo>
                  <a:pt x="91440" y="361188"/>
                </a:lnTo>
                <a:lnTo>
                  <a:pt x="132587" y="306324"/>
                </a:lnTo>
                <a:lnTo>
                  <a:pt x="182880" y="257556"/>
                </a:lnTo>
                <a:lnTo>
                  <a:pt x="239268" y="213360"/>
                </a:lnTo>
                <a:lnTo>
                  <a:pt x="240205" y="213360"/>
                </a:lnTo>
                <a:lnTo>
                  <a:pt x="301752" y="175260"/>
                </a:lnTo>
                <a:lnTo>
                  <a:pt x="335280" y="156972"/>
                </a:lnTo>
                <a:lnTo>
                  <a:pt x="370331" y="140208"/>
                </a:lnTo>
                <a:lnTo>
                  <a:pt x="406908" y="123444"/>
                </a:lnTo>
                <a:lnTo>
                  <a:pt x="522732" y="82296"/>
                </a:lnTo>
                <a:lnTo>
                  <a:pt x="521208" y="82296"/>
                </a:lnTo>
                <a:lnTo>
                  <a:pt x="603504" y="60960"/>
                </a:lnTo>
                <a:lnTo>
                  <a:pt x="688847" y="42672"/>
                </a:lnTo>
                <a:lnTo>
                  <a:pt x="775716" y="28956"/>
                </a:lnTo>
                <a:lnTo>
                  <a:pt x="865632" y="18288"/>
                </a:lnTo>
                <a:lnTo>
                  <a:pt x="955547" y="12192"/>
                </a:lnTo>
                <a:lnTo>
                  <a:pt x="954023" y="0"/>
                </a:lnTo>
                <a:close/>
              </a:path>
              <a:path w="955675" h="1297304">
                <a:moveTo>
                  <a:pt x="227075" y="1287780"/>
                </a:moveTo>
                <a:lnTo>
                  <a:pt x="226361" y="1288494"/>
                </a:lnTo>
                <a:lnTo>
                  <a:pt x="227075" y="1289304"/>
                </a:lnTo>
                <a:lnTo>
                  <a:pt x="227075" y="1287780"/>
                </a:lnTo>
                <a:close/>
              </a:path>
              <a:path w="955675" h="1297304">
                <a:moveTo>
                  <a:pt x="114300" y="1126236"/>
                </a:moveTo>
                <a:lnTo>
                  <a:pt x="114300" y="1127760"/>
                </a:lnTo>
                <a:lnTo>
                  <a:pt x="115102" y="1127760"/>
                </a:lnTo>
                <a:lnTo>
                  <a:pt x="114300" y="1126236"/>
                </a:lnTo>
                <a:close/>
              </a:path>
              <a:path w="955675" h="1297304">
                <a:moveTo>
                  <a:pt x="41147" y="915924"/>
                </a:moveTo>
                <a:lnTo>
                  <a:pt x="41147" y="917448"/>
                </a:lnTo>
                <a:lnTo>
                  <a:pt x="41528" y="917448"/>
                </a:lnTo>
                <a:lnTo>
                  <a:pt x="41147" y="915924"/>
                </a:lnTo>
                <a:close/>
              </a:path>
              <a:path w="955675" h="1297304">
                <a:moveTo>
                  <a:pt x="13906" y="585216"/>
                </a:moveTo>
                <a:lnTo>
                  <a:pt x="13715" y="585216"/>
                </a:lnTo>
                <a:lnTo>
                  <a:pt x="13715" y="586740"/>
                </a:lnTo>
                <a:lnTo>
                  <a:pt x="13906" y="585216"/>
                </a:lnTo>
                <a:close/>
              </a:path>
              <a:path w="955675" h="1297304">
                <a:moveTo>
                  <a:pt x="44881" y="448056"/>
                </a:moveTo>
                <a:lnTo>
                  <a:pt x="44196" y="448056"/>
                </a:lnTo>
                <a:lnTo>
                  <a:pt x="44196" y="449580"/>
                </a:lnTo>
                <a:lnTo>
                  <a:pt x="44881" y="448056"/>
                </a:lnTo>
                <a:close/>
              </a:path>
              <a:path w="955675" h="1297304">
                <a:moveTo>
                  <a:pt x="92964" y="359664"/>
                </a:moveTo>
                <a:lnTo>
                  <a:pt x="91440" y="361188"/>
                </a:lnTo>
                <a:lnTo>
                  <a:pt x="92001" y="361188"/>
                </a:lnTo>
                <a:lnTo>
                  <a:pt x="92964" y="359664"/>
                </a:lnTo>
                <a:close/>
              </a:path>
              <a:path w="955675" h="1297304">
                <a:moveTo>
                  <a:pt x="240205" y="213360"/>
                </a:moveTo>
                <a:lnTo>
                  <a:pt x="239268" y="213360"/>
                </a:lnTo>
                <a:lnTo>
                  <a:pt x="237744" y="214884"/>
                </a:lnTo>
                <a:lnTo>
                  <a:pt x="240205" y="2133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376159" y="4200131"/>
            <a:ext cx="256540" cy="175260"/>
          </a:xfrm>
          <a:custGeom>
            <a:avLst/>
            <a:gdLst/>
            <a:ahLst/>
            <a:cxnLst/>
            <a:rect l="l" t="t" r="r" b="b"/>
            <a:pathLst>
              <a:path w="256539" h="175260">
                <a:moveTo>
                  <a:pt x="9143" y="0"/>
                </a:moveTo>
                <a:lnTo>
                  <a:pt x="0" y="9144"/>
                </a:lnTo>
                <a:lnTo>
                  <a:pt x="24384" y="33527"/>
                </a:lnTo>
                <a:lnTo>
                  <a:pt x="25908" y="33527"/>
                </a:lnTo>
                <a:lnTo>
                  <a:pt x="51815" y="56387"/>
                </a:lnTo>
                <a:lnTo>
                  <a:pt x="80772" y="79248"/>
                </a:lnTo>
                <a:lnTo>
                  <a:pt x="109728" y="100584"/>
                </a:lnTo>
                <a:lnTo>
                  <a:pt x="109728" y="102108"/>
                </a:lnTo>
                <a:lnTo>
                  <a:pt x="141732" y="121920"/>
                </a:lnTo>
                <a:lnTo>
                  <a:pt x="175260" y="141732"/>
                </a:lnTo>
                <a:lnTo>
                  <a:pt x="176784" y="141732"/>
                </a:lnTo>
                <a:lnTo>
                  <a:pt x="213360" y="158496"/>
                </a:lnTo>
                <a:lnTo>
                  <a:pt x="251459" y="175260"/>
                </a:lnTo>
                <a:lnTo>
                  <a:pt x="256032" y="164591"/>
                </a:lnTo>
                <a:lnTo>
                  <a:pt x="217932" y="147827"/>
                </a:lnTo>
                <a:lnTo>
                  <a:pt x="181356" y="131063"/>
                </a:lnTo>
                <a:lnTo>
                  <a:pt x="147828" y="111251"/>
                </a:lnTo>
                <a:lnTo>
                  <a:pt x="115824" y="91439"/>
                </a:lnTo>
                <a:lnTo>
                  <a:pt x="117348" y="91439"/>
                </a:lnTo>
                <a:lnTo>
                  <a:pt x="88392" y="70103"/>
                </a:lnTo>
                <a:lnTo>
                  <a:pt x="59436" y="47244"/>
                </a:lnTo>
                <a:lnTo>
                  <a:pt x="33528" y="24384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667243" y="4379963"/>
            <a:ext cx="9525" cy="12700"/>
          </a:xfrm>
          <a:custGeom>
            <a:avLst/>
            <a:gdLst/>
            <a:ahLst/>
            <a:cxnLst/>
            <a:rect l="l" t="t" r="r" b="b"/>
            <a:pathLst>
              <a:path w="9525" h="12700">
                <a:moveTo>
                  <a:pt x="4572" y="0"/>
                </a:moveTo>
                <a:lnTo>
                  <a:pt x="0" y="10667"/>
                </a:lnTo>
                <a:lnTo>
                  <a:pt x="4572" y="12191"/>
                </a:lnTo>
                <a:lnTo>
                  <a:pt x="9143" y="1524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627619" y="4364723"/>
            <a:ext cx="44450" cy="26034"/>
          </a:xfrm>
          <a:custGeom>
            <a:avLst/>
            <a:gdLst/>
            <a:ahLst/>
            <a:cxnLst/>
            <a:rect l="l" t="t" r="r" b="b"/>
            <a:pathLst>
              <a:path w="44450" h="26035">
                <a:moveTo>
                  <a:pt x="4572" y="0"/>
                </a:moveTo>
                <a:lnTo>
                  <a:pt x="0" y="10668"/>
                </a:lnTo>
                <a:lnTo>
                  <a:pt x="39624" y="25908"/>
                </a:lnTo>
                <a:lnTo>
                  <a:pt x="44196" y="15240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658099" y="5487911"/>
            <a:ext cx="184785" cy="104139"/>
          </a:xfrm>
          <a:custGeom>
            <a:avLst/>
            <a:gdLst/>
            <a:ahLst/>
            <a:cxnLst/>
            <a:rect l="l" t="t" r="r" b="b"/>
            <a:pathLst>
              <a:path w="184785" h="104139">
                <a:moveTo>
                  <a:pt x="138688" y="53099"/>
                </a:moveTo>
                <a:lnTo>
                  <a:pt x="4572" y="89915"/>
                </a:lnTo>
                <a:lnTo>
                  <a:pt x="0" y="96011"/>
                </a:lnTo>
                <a:lnTo>
                  <a:pt x="0" y="103631"/>
                </a:lnTo>
                <a:lnTo>
                  <a:pt x="7619" y="102107"/>
                </a:lnTo>
                <a:lnTo>
                  <a:pt x="163068" y="59435"/>
                </a:lnTo>
                <a:lnTo>
                  <a:pt x="160019" y="59435"/>
                </a:lnTo>
                <a:lnTo>
                  <a:pt x="138688" y="53099"/>
                </a:lnTo>
                <a:close/>
              </a:path>
              <a:path w="184785" h="104139">
                <a:moveTo>
                  <a:pt x="160019" y="47243"/>
                </a:moveTo>
                <a:lnTo>
                  <a:pt x="138688" y="53099"/>
                </a:lnTo>
                <a:lnTo>
                  <a:pt x="160019" y="59435"/>
                </a:lnTo>
                <a:lnTo>
                  <a:pt x="163068" y="59435"/>
                </a:lnTo>
                <a:lnTo>
                  <a:pt x="160019" y="47243"/>
                </a:lnTo>
                <a:close/>
              </a:path>
              <a:path w="184785" h="104139">
                <a:moveTo>
                  <a:pt x="163068" y="47243"/>
                </a:moveTo>
                <a:lnTo>
                  <a:pt x="160019" y="47243"/>
                </a:lnTo>
                <a:lnTo>
                  <a:pt x="163068" y="59435"/>
                </a:lnTo>
                <a:lnTo>
                  <a:pt x="184404" y="53339"/>
                </a:lnTo>
                <a:lnTo>
                  <a:pt x="163068" y="47243"/>
                </a:lnTo>
                <a:close/>
              </a:path>
              <a:path w="184785" h="104139">
                <a:moveTo>
                  <a:pt x="9143" y="1523"/>
                </a:moveTo>
                <a:lnTo>
                  <a:pt x="13716" y="7619"/>
                </a:lnTo>
                <a:lnTo>
                  <a:pt x="13716" y="15979"/>
                </a:lnTo>
                <a:lnTo>
                  <a:pt x="138688" y="53099"/>
                </a:lnTo>
                <a:lnTo>
                  <a:pt x="160019" y="47243"/>
                </a:lnTo>
                <a:lnTo>
                  <a:pt x="163068" y="47243"/>
                </a:lnTo>
                <a:lnTo>
                  <a:pt x="9143" y="1523"/>
                </a:lnTo>
                <a:close/>
              </a:path>
              <a:path w="184785" h="104139">
                <a:moveTo>
                  <a:pt x="3048" y="0"/>
                </a:moveTo>
                <a:lnTo>
                  <a:pt x="1524" y="7619"/>
                </a:lnTo>
                <a:lnTo>
                  <a:pt x="1524" y="51815"/>
                </a:lnTo>
                <a:lnTo>
                  <a:pt x="13716" y="51815"/>
                </a:lnTo>
                <a:lnTo>
                  <a:pt x="13716" y="15979"/>
                </a:lnTo>
                <a:lnTo>
                  <a:pt x="6095" y="13715"/>
                </a:lnTo>
                <a:lnTo>
                  <a:pt x="9143" y="1523"/>
                </a:lnTo>
                <a:lnTo>
                  <a:pt x="3048" y="0"/>
                </a:lnTo>
                <a:close/>
              </a:path>
              <a:path w="184785" h="104139">
                <a:moveTo>
                  <a:pt x="9143" y="1523"/>
                </a:moveTo>
                <a:lnTo>
                  <a:pt x="6095" y="13715"/>
                </a:lnTo>
                <a:lnTo>
                  <a:pt x="13716" y="15979"/>
                </a:lnTo>
                <a:lnTo>
                  <a:pt x="13716" y="7619"/>
                </a:lnTo>
                <a:lnTo>
                  <a:pt x="9143" y="15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658099" y="5539727"/>
            <a:ext cx="13970" cy="44450"/>
          </a:xfrm>
          <a:custGeom>
            <a:avLst/>
            <a:gdLst/>
            <a:ahLst/>
            <a:cxnLst/>
            <a:rect l="l" t="t" r="r" b="b"/>
            <a:pathLst>
              <a:path w="13969" h="44450">
                <a:moveTo>
                  <a:pt x="13716" y="0"/>
                </a:moveTo>
                <a:lnTo>
                  <a:pt x="1524" y="0"/>
                </a:lnTo>
                <a:lnTo>
                  <a:pt x="0" y="44195"/>
                </a:lnTo>
                <a:lnTo>
                  <a:pt x="12192" y="44195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664195" y="5495531"/>
            <a:ext cx="155575" cy="88900"/>
          </a:xfrm>
          <a:custGeom>
            <a:avLst/>
            <a:gdLst/>
            <a:ahLst/>
            <a:cxnLst/>
            <a:rect l="l" t="t" r="r" b="b"/>
            <a:pathLst>
              <a:path w="155575" h="88900">
                <a:moveTo>
                  <a:pt x="1524" y="0"/>
                </a:moveTo>
                <a:lnTo>
                  <a:pt x="1471" y="45720"/>
                </a:lnTo>
                <a:lnTo>
                  <a:pt x="0" y="88391"/>
                </a:lnTo>
                <a:lnTo>
                  <a:pt x="155448" y="45720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068055" y="3977627"/>
            <a:ext cx="7620" cy="12700"/>
          </a:xfrm>
          <a:custGeom>
            <a:avLst/>
            <a:gdLst/>
            <a:ahLst/>
            <a:cxnLst/>
            <a:rect l="l" t="t" r="r" b="b"/>
            <a:pathLst>
              <a:path w="7619" h="12700">
                <a:moveTo>
                  <a:pt x="7619" y="0"/>
                </a:moveTo>
                <a:lnTo>
                  <a:pt x="1524" y="0"/>
                </a:lnTo>
                <a:lnTo>
                  <a:pt x="0" y="12191"/>
                </a:lnTo>
                <a:lnTo>
                  <a:pt x="6095" y="12191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210043" y="3966959"/>
            <a:ext cx="859790" cy="1442085"/>
          </a:xfrm>
          <a:custGeom>
            <a:avLst/>
            <a:gdLst/>
            <a:ahLst/>
            <a:cxnLst/>
            <a:rect l="l" t="t" r="r" b="b"/>
            <a:pathLst>
              <a:path w="859789" h="1442085">
                <a:moveTo>
                  <a:pt x="758951" y="0"/>
                </a:moveTo>
                <a:lnTo>
                  <a:pt x="711707" y="1524"/>
                </a:lnTo>
                <a:lnTo>
                  <a:pt x="664463" y="7620"/>
                </a:lnTo>
                <a:lnTo>
                  <a:pt x="662940" y="7620"/>
                </a:lnTo>
                <a:lnTo>
                  <a:pt x="617219" y="16763"/>
                </a:lnTo>
                <a:lnTo>
                  <a:pt x="571500" y="28956"/>
                </a:lnTo>
                <a:lnTo>
                  <a:pt x="571500" y="30480"/>
                </a:lnTo>
                <a:lnTo>
                  <a:pt x="527304" y="47244"/>
                </a:lnTo>
                <a:lnTo>
                  <a:pt x="486156" y="65532"/>
                </a:lnTo>
                <a:lnTo>
                  <a:pt x="484631" y="65532"/>
                </a:lnTo>
                <a:lnTo>
                  <a:pt x="441960" y="88392"/>
                </a:lnTo>
                <a:lnTo>
                  <a:pt x="402336" y="114300"/>
                </a:lnTo>
                <a:lnTo>
                  <a:pt x="364236" y="141732"/>
                </a:lnTo>
                <a:lnTo>
                  <a:pt x="327659" y="172212"/>
                </a:lnTo>
                <a:lnTo>
                  <a:pt x="326136" y="172212"/>
                </a:lnTo>
                <a:lnTo>
                  <a:pt x="291084" y="205740"/>
                </a:lnTo>
                <a:lnTo>
                  <a:pt x="257556" y="240792"/>
                </a:lnTo>
                <a:lnTo>
                  <a:pt x="257556" y="242316"/>
                </a:lnTo>
                <a:lnTo>
                  <a:pt x="225552" y="280416"/>
                </a:lnTo>
                <a:lnTo>
                  <a:pt x="195072" y="320040"/>
                </a:lnTo>
                <a:lnTo>
                  <a:pt x="167640" y="361188"/>
                </a:lnTo>
                <a:lnTo>
                  <a:pt x="141731" y="402336"/>
                </a:lnTo>
                <a:lnTo>
                  <a:pt x="117348" y="446532"/>
                </a:lnTo>
                <a:lnTo>
                  <a:pt x="94487" y="492252"/>
                </a:lnTo>
                <a:lnTo>
                  <a:pt x="94487" y="493775"/>
                </a:lnTo>
                <a:lnTo>
                  <a:pt x="74676" y="539496"/>
                </a:lnTo>
                <a:lnTo>
                  <a:pt x="73152" y="539496"/>
                </a:lnTo>
                <a:lnTo>
                  <a:pt x="56387" y="585216"/>
                </a:lnTo>
                <a:lnTo>
                  <a:pt x="39624" y="632460"/>
                </a:lnTo>
                <a:lnTo>
                  <a:pt x="27431" y="681228"/>
                </a:lnTo>
                <a:lnTo>
                  <a:pt x="16764" y="728472"/>
                </a:lnTo>
                <a:lnTo>
                  <a:pt x="16764" y="729996"/>
                </a:lnTo>
                <a:lnTo>
                  <a:pt x="9143" y="778763"/>
                </a:lnTo>
                <a:lnTo>
                  <a:pt x="3048" y="826008"/>
                </a:lnTo>
                <a:lnTo>
                  <a:pt x="0" y="874776"/>
                </a:lnTo>
                <a:lnTo>
                  <a:pt x="0" y="923544"/>
                </a:lnTo>
                <a:lnTo>
                  <a:pt x="3048" y="969263"/>
                </a:lnTo>
                <a:lnTo>
                  <a:pt x="7620" y="1014984"/>
                </a:lnTo>
                <a:lnTo>
                  <a:pt x="16764" y="1060704"/>
                </a:lnTo>
                <a:lnTo>
                  <a:pt x="27431" y="1104900"/>
                </a:lnTo>
                <a:lnTo>
                  <a:pt x="39624" y="1149096"/>
                </a:lnTo>
                <a:lnTo>
                  <a:pt x="53340" y="1193292"/>
                </a:lnTo>
                <a:lnTo>
                  <a:pt x="54864" y="1194816"/>
                </a:lnTo>
                <a:lnTo>
                  <a:pt x="71628" y="1239012"/>
                </a:lnTo>
                <a:lnTo>
                  <a:pt x="89915" y="1283208"/>
                </a:lnTo>
                <a:lnTo>
                  <a:pt x="111252" y="1325880"/>
                </a:lnTo>
                <a:lnTo>
                  <a:pt x="134112" y="1365504"/>
                </a:lnTo>
                <a:lnTo>
                  <a:pt x="158496" y="1403604"/>
                </a:lnTo>
                <a:lnTo>
                  <a:pt x="158496" y="1405128"/>
                </a:lnTo>
                <a:lnTo>
                  <a:pt x="185928" y="1441704"/>
                </a:lnTo>
                <a:lnTo>
                  <a:pt x="195072" y="1434084"/>
                </a:lnTo>
                <a:lnTo>
                  <a:pt x="167640" y="1397508"/>
                </a:lnTo>
                <a:lnTo>
                  <a:pt x="169164" y="1397508"/>
                </a:lnTo>
                <a:lnTo>
                  <a:pt x="144780" y="1359408"/>
                </a:lnTo>
                <a:lnTo>
                  <a:pt x="121920" y="1319784"/>
                </a:lnTo>
                <a:lnTo>
                  <a:pt x="101346" y="1278636"/>
                </a:lnTo>
                <a:lnTo>
                  <a:pt x="100584" y="1278636"/>
                </a:lnTo>
                <a:lnTo>
                  <a:pt x="82296" y="1234440"/>
                </a:lnTo>
                <a:lnTo>
                  <a:pt x="65531" y="1190244"/>
                </a:lnTo>
                <a:lnTo>
                  <a:pt x="51815" y="1146048"/>
                </a:lnTo>
                <a:lnTo>
                  <a:pt x="39624" y="1101852"/>
                </a:lnTo>
                <a:lnTo>
                  <a:pt x="28956" y="1057656"/>
                </a:lnTo>
                <a:lnTo>
                  <a:pt x="20116" y="1013460"/>
                </a:lnTo>
                <a:lnTo>
                  <a:pt x="19812" y="1013460"/>
                </a:lnTo>
                <a:lnTo>
                  <a:pt x="15240" y="967740"/>
                </a:lnTo>
                <a:lnTo>
                  <a:pt x="12293" y="923544"/>
                </a:lnTo>
                <a:lnTo>
                  <a:pt x="12192" y="874776"/>
                </a:lnTo>
                <a:lnTo>
                  <a:pt x="15240" y="826008"/>
                </a:lnTo>
                <a:lnTo>
                  <a:pt x="15436" y="826008"/>
                </a:lnTo>
                <a:lnTo>
                  <a:pt x="21336" y="780288"/>
                </a:lnTo>
                <a:lnTo>
                  <a:pt x="28956" y="731520"/>
                </a:lnTo>
                <a:lnTo>
                  <a:pt x="39624" y="684276"/>
                </a:lnTo>
                <a:lnTo>
                  <a:pt x="51815" y="635508"/>
                </a:lnTo>
                <a:lnTo>
                  <a:pt x="52356" y="635508"/>
                </a:lnTo>
                <a:lnTo>
                  <a:pt x="68580" y="589788"/>
                </a:lnTo>
                <a:lnTo>
                  <a:pt x="85343" y="544068"/>
                </a:lnTo>
                <a:lnTo>
                  <a:pt x="105156" y="498348"/>
                </a:lnTo>
                <a:lnTo>
                  <a:pt x="128015" y="452628"/>
                </a:lnTo>
                <a:lnTo>
                  <a:pt x="152400" y="408432"/>
                </a:lnTo>
                <a:lnTo>
                  <a:pt x="178308" y="367284"/>
                </a:lnTo>
                <a:lnTo>
                  <a:pt x="204724" y="327660"/>
                </a:lnTo>
                <a:lnTo>
                  <a:pt x="204215" y="327660"/>
                </a:lnTo>
                <a:lnTo>
                  <a:pt x="234696" y="288036"/>
                </a:lnTo>
                <a:lnTo>
                  <a:pt x="266700" y="249936"/>
                </a:lnTo>
                <a:lnTo>
                  <a:pt x="300228" y="214884"/>
                </a:lnTo>
                <a:lnTo>
                  <a:pt x="335280" y="181356"/>
                </a:lnTo>
                <a:lnTo>
                  <a:pt x="371856" y="150875"/>
                </a:lnTo>
                <a:lnTo>
                  <a:pt x="409956" y="123444"/>
                </a:lnTo>
                <a:lnTo>
                  <a:pt x="410762" y="123444"/>
                </a:lnTo>
                <a:lnTo>
                  <a:pt x="448056" y="99060"/>
                </a:lnTo>
                <a:lnTo>
                  <a:pt x="490728" y="76200"/>
                </a:lnTo>
                <a:lnTo>
                  <a:pt x="531876" y="57912"/>
                </a:lnTo>
                <a:lnTo>
                  <a:pt x="576072" y="41148"/>
                </a:lnTo>
                <a:lnTo>
                  <a:pt x="574548" y="41148"/>
                </a:lnTo>
                <a:lnTo>
                  <a:pt x="620268" y="28956"/>
                </a:lnTo>
                <a:lnTo>
                  <a:pt x="665988" y="19812"/>
                </a:lnTo>
                <a:lnTo>
                  <a:pt x="713232" y="13716"/>
                </a:lnTo>
                <a:lnTo>
                  <a:pt x="711707" y="13716"/>
                </a:lnTo>
                <a:lnTo>
                  <a:pt x="758951" y="12192"/>
                </a:lnTo>
                <a:lnTo>
                  <a:pt x="859345" y="12192"/>
                </a:lnTo>
                <a:lnTo>
                  <a:pt x="859536" y="10668"/>
                </a:lnTo>
                <a:lnTo>
                  <a:pt x="809244" y="3048"/>
                </a:lnTo>
                <a:lnTo>
                  <a:pt x="807719" y="3048"/>
                </a:lnTo>
                <a:lnTo>
                  <a:pt x="758951" y="0"/>
                </a:lnTo>
                <a:close/>
              </a:path>
              <a:path w="859789" h="1442085">
                <a:moveTo>
                  <a:pt x="100584" y="1277112"/>
                </a:moveTo>
                <a:lnTo>
                  <a:pt x="100584" y="1278636"/>
                </a:lnTo>
                <a:lnTo>
                  <a:pt x="101346" y="1278636"/>
                </a:lnTo>
                <a:lnTo>
                  <a:pt x="100584" y="1277112"/>
                </a:lnTo>
                <a:close/>
              </a:path>
              <a:path w="859789" h="1442085">
                <a:moveTo>
                  <a:pt x="19812" y="1011936"/>
                </a:moveTo>
                <a:lnTo>
                  <a:pt x="19812" y="1013460"/>
                </a:lnTo>
                <a:lnTo>
                  <a:pt x="20116" y="1013460"/>
                </a:lnTo>
                <a:lnTo>
                  <a:pt x="19812" y="1011936"/>
                </a:lnTo>
                <a:close/>
              </a:path>
              <a:path w="859789" h="1442085">
                <a:moveTo>
                  <a:pt x="15436" y="826008"/>
                </a:moveTo>
                <a:lnTo>
                  <a:pt x="15240" y="826008"/>
                </a:lnTo>
                <a:lnTo>
                  <a:pt x="15240" y="827532"/>
                </a:lnTo>
                <a:lnTo>
                  <a:pt x="15436" y="826008"/>
                </a:lnTo>
                <a:close/>
              </a:path>
              <a:path w="859789" h="1442085">
                <a:moveTo>
                  <a:pt x="52356" y="635508"/>
                </a:moveTo>
                <a:lnTo>
                  <a:pt x="51815" y="635508"/>
                </a:lnTo>
                <a:lnTo>
                  <a:pt x="51815" y="637032"/>
                </a:lnTo>
                <a:lnTo>
                  <a:pt x="52356" y="635508"/>
                </a:lnTo>
                <a:close/>
              </a:path>
              <a:path w="859789" h="1442085">
                <a:moveTo>
                  <a:pt x="205740" y="326136"/>
                </a:moveTo>
                <a:lnTo>
                  <a:pt x="204215" y="327660"/>
                </a:lnTo>
                <a:lnTo>
                  <a:pt x="204724" y="327660"/>
                </a:lnTo>
                <a:lnTo>
                  <a:pt x="205740" y="326136"/>
                </a:lnTo>
                <a:close/>
              </a:path>
              <a:path w="859789" h="1442085">
                <a:moveTo>
                  <a:pt x="410762" y="123444"/>
                </a:moveTo>
                <a:lnTo>
                  <a:pt x="409956" y="123444"/>
                </a:lnTo>
                <a:lnTo>
                  <a:pt x="408431" y="124968"/>
                </a:lnTo>
                <a:lnTo>
                  <a:pt x="410762" y="123444"/>
                </a:lnTo>
                <a:close/>
              </a:path>
              <a:path w="859789" h="1442085">
                <a:moveTo>
                  <a:pt x="859345" y="12192"/>
                </a:moveTo>
                <a:lnTo>
                  <a:pt x="758951" y="12192"/>
                </a:lnTo>
                <a:lnTo>
                  <a:pt x="807719" y="15240"/>
                </a:lnTo>
                <a:lnTo>
                  <a:pt x="858012" y="22860"/>
                </a:lnTo>
                <a:lnTo>
                  <a:pt x="859345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395971" y="5401043"/>
            <a:ext cx="242570" cy="143510"/>
          </a:xfrm>
          <a:custGeom>
            <a:avLst/>
            <a:gdLst/>
            <a:ahLst/>
            <a:cxnLst/>
            <a:rect l="l" t="t" r="r" b="b"/>
            <a:pathLst>
              <a:path w="242569" h="143510">
                <a:moveTo>
                  <a:pt x="9143" y="0"/>
                </a:moveTo>
                <a:lnTo>
                  <a:pt x="0" y="7620"/>
                </a:lnTo>
                <a:lnTo>
                  <a:pt x="28956" y="39624"/>
                </a:lnTo>
                <a:lnTo>
                  <a:pt x="30480" y="39624"/>
                </a:lnTo>
                <a:lnTo>
                  <a:pt x="62484" y="68579"/>
                </a:lnTo>
                <a:lnTo>
                  <a:pt x="79248" y="82296"/>
                </a:lnTo>
                <a:lnTo>
                  <a:pt x="79248" y="83820"/>
                </a:lnTo>
                <a:lnTo>
                  <a:pt x="97536" y="96012"/>
                </a:lnTo>
                <a:lnTo>
                  <a:pt x="115824" y="106679"/>
                </a:lnTo>
                <a:lnTo>
                  <a:pt x="134112" y="115824"/>
                </a:lnTo>
                <a:lnTo>
                  <a:pt x="135636" y="115824"/>
                </a:lnTo>
                <a:lnTo>
                  <a:pt x="155448" y="124968"/>
                </a:lnTo>
                <a:lnTo>
                  <a:pt x="195072" y="137160"/>
                </a:lnTo>
                <a:lnTo>
                  <a:pt x="216408" y="141732"/>
                </a:lnTo>
                <a:lnTo>
                  <a:pt x="217931" y="141732"/>
                </a:lnTo>
                <a:lnTo>
                  <a:pt x="240791" y="143256"/>
                </a:lnTo>
                <a:lnTo>
                  <a:pt x="242315" y="131063"/>
                </a:lnTo>
                <a:lnTo>
                  <a:pt x="219456" y="129539"/>
                </a:lnTo>
                <a:lnTo>
                  <a:pt x="198120" y="124968"/>
                </a:lnTo>
                <a:lnTo>
                  <a:pt x="163449" y="114300"/>
                </a:lnTo>
                <a:lnTo>
                  <a:pt x="160020" y="114300"/>
                </a:lnTo>
                <a:lnTo>
                  <a:pt x="140208" y="105156"/>
                </a:lnTo>
                <a:lnTo>
                  <a:pt x="121920" y="96012"/>
                </a:lnTo>
                <a:lnTo>
                  <a:pt x="103631" y="85344"/>
                </a:lnTo>
                <a:lnTo>
                  <a:pt x="85343" y="73151"/>
                </a:lnTo>
                <a:lnTo>
                  <a:pt x="86868" y="73151"/>
                </a:lnTo>
                <a:lnTo>
                  <a:pt x="70103" y="59436"/>
                </a:lnTo>
                <a:lnTo>
                  <a:pt x="39784" y="32003"/>
                </a:lnTo>
                <a:lnTo>
                  <a:pt x="38100" y="32003"/>
                </a:lnTo>
                <a:lnTo>
                  <a:pt x="9143" y="0"/>
                </a:lnTo>
                <a:close/>
              </a:path>
              <a:path w="242569" h="143510">
                <a:moveTo>
                  <a:pt x="158496" y="112775"/>
                </a:moveTo>
                <a:lnTo>
                  <a:pt x="160020" y="114300"/>
                </a:lnTo>
                <a:lnTo>
                  <a:pt x="163449" y="114300"/>
                </a:lnTo>
                <a:lnTo>
                  <a:pt x="158496" y="112775"/>
                </a:lnTo>
                <a:close/>
              </a:path>
              <a:path w="242569" h="143510">
                <a:moveTo>
                  <a:pt x="38100" y="30479"/>
                </a:moveTo>
                <a:lnTo>
                  <a:pt x="38100" y="32003"/>
                </a:lnTo>
                <a:lnTo>
                  <a:pt x="39784" y="32003"/>
                </a:lnTo>
                <a:lnTo>
                  <a:pt x="38100" y="304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658099" y="5533631"/>
            <a:ext cx="7620" cy="12700"/>
          </a:xfrm>
          <a:custGeom>
            <a:avLst/>
            <a:gdLst/>
            <a:ahLst/>
            <a:cxnLst/>
            <a:rect l="l" t="t" r="r" b="b"/>
            <a:pathLst>
              <a:path w="7619" h="12700">
                <a:moveTo>
                  <a:pt x="7619" y="0"/>
                </a:moveTo>
                <a:lnTo>
                  <a:pt x="1524" y="0"/>
                </a:lnTo>
                <a:lnTo>
                  <a:pt x="0" y="12191"/>
                </a:lnTo>
                <a:lnTo>
                  <a:pt x="6095" y="12191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636763" y="5532107"/>
            <a:ext cx="22860" cy="13970"/>
          </a:xfrm>
          <a:custGeom>
            <a:avLst/>
            <a:gdLst/>
            <a:ahLst/>
            <a:cxnLst/>
            <a:rect l="l" t="t" r="r" b="b"/>
            <a:pathLst>
              <a:path w="22860" h="13970">
                <a:moveTo>
                  <a:pt x="1524" y="0"/>
                </a:moveTo>
                <a:lnTo>
                  <a:pt x="0" y="12192"/>
                </a:lnTo>
                <a:lnTo>
                  <a:pt x="21336" y="13715"/>
                </a:lnTo>
                <a:lnTo>
                  <a:pt x="22860" y="1524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872983" y="3118091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923275" y="311656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879079" y="3116567"/>
            <a:ext cx="44450" cy="13970"/>
          </a:xfrm>
          <a:custGeom>
            <a:avLst/>
            <a:gdLst/>
            <a:ahLst/>
            <a:cxnLst/>
            <a:rect l="l" t="t" r="r" b="b"/>
            <a:pathLst>
              <a:path w="44450" h="13969">
                <a:moveTo>
                  <a:pt x="44195" y="0"/>
                </a:moveTo>
                <a:lnTo>
                  <a:pt x="0" y="1524"/>
                </a:lnTo>
                <a:lnTo>
                  <a:pt x="0" y="13716"/>
                </a:lnTo>
                <a:lnTo>
                  <a:pt x="44195" y="12192"/>
                </a:lnTo>
                <a:lnTo>
                  <a:pt x="441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010143" y="311656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109203" y="311504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016239" y="3115043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69">
                <a:moveTo>
                  <a:pt x="92964" y="0"/>
                </a:moveTo>
                <a:lnTo>
                  <a:pt x="0" y="1524"/>
                </a:lnTo>
                <a:lnTo>
                  <a:pt x="0" y="13716"/>
                </a:lnTo>
                <a:lnTo>
                  <a:pt x="92964" y="12192"/>
                </a:lnTo>
                <a:lnTo>
                  <a:pt x="92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194547" y="312113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378951" y="311961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563355" y="3118091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747759" y="3116567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932163" y="311504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116567" y="310894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215627" y="310742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122663" y="3107423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69">
                <a:moveTo>
                  <a:pt x="92964" y="0"/>
                </a:moveTo>
                <a:lnTo>
                  <a:pt x="0" y="1524"/>
                </a:lnTo>
                <a:lnTo>
                  <a:pt x="0" y="13716"/>
                </a:lnTo>
                <a:lnTo>
                  <a:pt x="92964" y="12192"/>
                </a:lnTo>
                <a:lnTo>
                  <a:pt x="92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300971" y="310742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400031" y="310589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307067" y="3105899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5" h="13969">
                <a:moveTo>
                  <a:pt x="92963" y="0"/>
                </a:moveTo>
                <a:lnTo>
                  <a:pt x="0" y="1524"/>
                </a:lnTo>
                <a:lnTo>
                  <a:pt x="0" y="13716"/>
                </a:lnTo>
                <a:lnTo>
                  <a:pt x="92963" y="12192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485375" y="310589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584435" y="310437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491471" y="3104375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5" h="13969">
                <a:moveTo>
                  <a:pt x="92963" y="0"/>
                </a:moveTo>
                <a:lnTo>
                  <a:pt x="0" y="1524"/>
                </a:lnTo>
                <a:lnTo>
                  <a:pt x="0" y="13716"/>
                </a:lnTo>
                <a:lnTo>
                  <a:pt x="92963" y="12192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669779" y="3110471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886699" y="3800843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023859" y="379931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208263" y="3797795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392667" y="379169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491727" y="379017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398763" y="3790175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70">
                <a:moveTo>
                  <a:pt x="92964" y="0"/>
                </a:moveTo>
                <a:lnTo>
                  <a:pt x="0" y="1524"/>
                </a:lnTo>
                <a:lnTo>
                  <a:pt x="0" y="13715"/>
                </a:lnTo>
                <a:lnTo>
                  <a:pt x="92964" y="12191"/>
                </a:lnTo>
                <a:lnTo>
                  <a:pt x="92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577071" y="379017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676131" y="3788651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6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583167" y="3788651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70">
                <a:moveTo>
                  <a:pt x="92963" y="0"/>
                </a:moveTo>
                <a:lnTo>
                  <a:pt x="0" y="1524"/>
                </a:lnTo>
                <a:lnTo>
                  <a:pt x="0" y="13715"/>
                </a:lnTo>
                <a:lnTo>
                  <a:pt x="92963" y="12191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761475" y="3788651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6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860535" y="378712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767571" y="3787127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70">
                <a:moveTo>
                  <a:pt x="92963" y="0"/>
                </a:moveTo>
                <a:lnTo>
                  <a:pt x="0" y="1524"/>
                </a:lnTo>
                <a:lnTo>
                  <a:pt x="0" y="13715"/>
                </a:lnTo>
                <a:lnTo>
                  <a:pt x="92963" y="12191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945879" y="378712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044939" y="378560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6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951975" y="3785603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70">
                <a:moveTo>
                  <a:pt x="92963" y="0"/>
                </a:moveTo>
                <a:lnTo>
                  <a:pt x="0" y="1524"/>
                </a:lnTo>
                <a:lnTo>
                  <a:pt x="0" y="13715"/>
                </a:lnTo>
                <a:lnTo>
                  <a:pt x="92963" y="12191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130283" y="379169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314687" y="379017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499091" y="3788651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683495" y="3787127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886699" y="415288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023859" y="4151363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208263" y="414526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305799" y="414374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214359" y="4143743"/>
            <a:ext cx="91440" cy="13970"/>
          </a:xfrm>
          <a:custGeom>
            <a:avLst/>
            <a:gdLst/>
            <a:ahLst/>
            <a:cxnLst/>
            <a:rect l="l" t="t" r="r" b="b"/>
            <a:pathLst>
              <a:path w="91439" h="13970">
                <a:moveTo>
                  <a:pt x="91439" y="0"/>
                </a:moveTo>
                <a:lnTo>
                  <a:pt x="0" y="1524"/>
                </a:lnTo>
                <a:lnTo>
                  <a:pt x="0" y="13715"/>
                </a:lnTo>
                <a:lnTo>
                  <a:pt x="91439" y="12191"/>
                </a:lnTo>
                <a:lnTo>
                  <a:pt x="914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392667" y="414374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491727" y="41422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398763" y="4142219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70">
                <a:moveTo>
                  <a:pt x="92964" y="0"/>
                </a:moveTo>
                <a:lnTo>
                  <a:pt x="0" y="1524"/>
                </a:lnTo>
                <a:lnTo>
                  <a:pt x="0" y="13715"/>
                </a:lnTo>
                <a:lnTo>
                  <a:pt x="92964" y="12192"/>
                </a:lnTo>
                <a:lnTo>
                  <a:pt x="92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577071" y="41422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676131" y="414069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583167" y="4140695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70">
                <a:moveTo>
                  <a:pt x="92963" y="0"/>
                </a:moveTo>
                <a:lnTo>
                  <a:pt x="0" y="1524"/>
                </a:lnTo>
                <a:lnTo>
                  <a:pt x="0" y="13716"/>
                </a:lnTo>
                <a:lnTo>
                  <a:pt x="92963" y="12192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761475" y="414069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860535" y="4139171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767571" y="4139171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70">
                <a:moveTo>
                  <a:pt x="92963" y="0"/>
                </a:moveTo>
                <a:lnTo>
                  <a:pt x="0" y="1524"/>
                </a:lnTo>
                <a:lnTo>
                  <a:pt x="0" y="13716"/>
                </a:lnTo>
                <a:lnTo>
                  <a:pt x="92963" y="12192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945879" y="4145267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130283" y="414374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314687" y="414221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499091" y="414069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683495" y="4139171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900415" y="484325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037575" y="483716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135111" y="483563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043671" y="4835639"/>
            <a:ext cx="91440" cy="13970"/>
          </a:xfrm>
          <a:custGeom>
            <a:avLst/>
            <a:gdLst/>
            <a:ahLst/>
            <a:cxnLst/>
            <a:rect l="l" t="t" r="r" b="b"/>
            <a:pathLst>
              <a:path w="91439" h="13970">
                <a:moveTo>
                  <a:pt x="91439" y="0"/>
                </a:moveTo>
                <a:lnTo>
                  <a:pt x="0" y="1524"/>
                </a:lnTo>
                <a:lnTo>
                  <a:pt x="0" y="13715"/>
                </a:lnTo>
                <a:lnTo>
                  <a:pt x="91439" y="12191"/>
                </a:lnTo>
                <a:lnTo>
                  <a:pt x="914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221979" y="483563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319515" y="483411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228075" y="4834115"/>
            <a:ext cx="91440" cy="13970"/>
          </a:xfrm>
          <a:custGeom>
            <a:avLst/>
            <a:gdLst/>
            <a:ahLst/>
            <a:cxnLst/>
            <a:rect l="l" t="t" r="r" b="b"/>
            <a:pathLst>
              <a:path w="91439" h="13970">
                <a:moveTo>
                  <a:pt x="91440" y="0"/>
                </a:moveTo>
                <a:lnTo>
                  <a:pt x="0" y="1524"/>
                </a:lnTo>
                <a:lnTo>
                  <a:pt x="0" y="13715"/>
                </a:lnTo>
                <a:lnTo>
                  <a:pt x="91440" y="12191"/>
                </a:lnTo>
                <a:lnTo>
                  <a:pt x="914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406383" y="48402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590787" y="48386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775191" y="483716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959595" y="483563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143999" y="483411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328403" y="48280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427463" y="482649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334499" y="4826495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5" h="13970">
                <a:moveTo>
                  <a:pt x="92963" y="0"/>
                </a:moveTo>
                <a:lnTo>
                  <a:pt x="0" y="1524"/>
                </a:lnTo>
                <a:lnTo>
                  <a:pt x="0" y="13716"/>
                </a:lnTo>
                <a:lnTo>
                  <a:pt x="92963" y="12192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512807" y="482649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611867" y="4824971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518903" y="4824971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5" h="13970">
                <a:moveTo>
                  <a:pt x="92963" y="0"/>
                </a:moveTo>
                <a:lnTo>
                  <a:pt x="0" y="1524"/>
                </a:lnTo>
                <a:lnTo>
                  <a:pt x="0" y="13716"/>
                </a:lnTo>
                <a:lnTo>
                  <a:pt x="92963" y="12192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697211" y="483106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900415" y="5190731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950707" y="518920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906511" y="5189207"/>
            <a:ext cx="44450" cy="13970"/>
          </a:xfrm>
          <a:custGeom>
            <a:avLst/>
            <a:gdLst/>
            <a:ahLst/>
            <a:cxnLst/>
            <a:rect l="l" t="t" r="r" b="b"/>
            <a:pathLst>
              <a:path w="44450" h="13970">
                <a:moveTo>
                  <a:pt x="44195" y="0"/>
                </a:moveTo>
                <a:lnTo>
                  <a:pt x="0" y="1524"/>
                </a:lnTo>
                <a:lnTo>
                  <a:pt x="0" y="13715"/>
                </a:lnTo>
                <a:lnTo>
                  <a:pt x="44195" y="12192"/>
                </a:lnTo>
                <a:lnTo>
                  <a:pt x="441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037575" y="518920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135111" y="518768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043671" y="5187683"/>
            <a:ext cx="91440" cy="13970"/>
          </a:xfrm>
          <a:custGeom>
            <a:avLst/>
            <a:gdLst/>
            <a:ahLst/>
            <a:cxnLst/>
            <a:rect l="l" t="t" r="r" b="b"/>
            <a:pathLst>
              <a:path w="91439" h="13970">
                <a:moveTo>
                  <a:pt x="91439" y="0"/>
                </a:moveTo>
                <a:lnTo>
                  <a:pt x="0" y="1524"/>
                </a:lnTo>
                <a:lnTo>
                  <a:pt x="0" y="13716"/>
                </a:lnTo>
                <a:lnTo>
                  <a:pt x="91439" y="12192"/>
                </a:lnTo>
                <a:lnTo>
                  <a:pt x="914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221979" y="519377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406383" y="5192255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590787" y="519073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775191" y="5189207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959595" y="518768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143999" y="518158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243059" y="518006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150095" y="5180063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70">
                <a:moveTo>
                  <a:pt x="92964" y="0"/>
                </a:moveTo>
                <a:lnTo>
                  <a:pt x="0" y="1524"/>
                </a:lnTo>
                <a:lnTo>
                  <a:pt x="0" y="13715"/>
                </a:lnTo>
                <a:lnTo>
                  <a:pt x="92964" y="12191"/>
                </a:lnTo>
                <a:lnTo>
                  <a:pt x="92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328403" y="518006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427463" y="517853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334499" y="5178539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5" h="13970">
                <a:moveTo>
                  <a:pt x="92963" y="0"/>
                </a:moveTo>
                <a:lnTo>
                  <a:pt x="0" y="1524"/>
                </a:lnTo>
                <a:lnTo>
                  <a:pt x="0" y="13715"/>
                </a:lnTo>
                <a:lnTo>
                  <a:pt x="92963" y="12191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3512807" y="517853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611867" y="517701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518903" y="5177015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5" h="13970">
                <a:moveTo>
                  <a:pt x="92963" y="0"/>
                </a:moveTo>
                <a:lnTo>
                  <a:pt x="0" y="1524"/>
                </a:lnTo>
                <a:lnTo>
                  <a:pt x="0" y="13715"/>
                </a:lnTo>
                <a:lnTo>
                  <a:pt x="92963" y="12191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697211" y="518311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58" name="object 15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59" name="object 15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379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Classe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and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Objects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6" y="1677434"/>
            <a:ext cx="5383530" cy="5535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7465">
              <a:lnSpc>
                <a:spcPts val="2700"/>
              </a:lnSpc>
              <a:tabLst>
                <a:tab pos="1307465" algn="l"/>
              </a:tabLst>
            </a:pPr>
            <a:r>
              <a:rPr sz="2600" spc="-15" dirty="0">
                <a:latin typeface="Lucida Sans"/>
                <a:cs typeface="Lucida Sans"/>
              </a:rPr>
              <a:t>C,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3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 pro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edures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methods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nest.</a:t>
            </a:r>
            <a:endParaRPr sz="2600" dirty="0">
              <a:latin typeface="Lucida Sans"/>
              <a:cs typeface="Lucida Sans"/>
            </a:endParaRPr>
          </a:p>
          <a:p>
            <a:pPr marL="12700" marR="37465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A </a:t>
            </a:r>
            <a:r>
              <a:rPr sz="2600" spc="-15" dirty="0">
                <a:latin typeface="Lucida Sans"/>
                <a:cs typeface="Lucida Sans"/>
              </a:rPr>
              <a:t>procedure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declared</a:t>
            </a:r>
            <a:r>
              <a:rPr sz="2600" spc="-10" dirty="0">
                <a:latin typeface="Lucida Sans"/>
                <a:cs typeface="Lucida Sans"/>
              </a:rPr>
              <a:t> withi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another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procedure.</a:t>
            </a:r>
            <a:endParaRPr sz="2600" dirty="0">
              <a:latin typeface="Lucida Sans"/>
              <a:cs typeface="Lucida Sans"/>
            </a:endParaRPr>
          </a:p>
          <a:p>
            <a:pPr marL="12700" marR="46037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simplifies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run-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data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acc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30" dirty="0">
                <a:latin typeface="Lucida Sans"/>
                <a:cs typeface="Lucida Sans"/>
              </a:rPr>
              <a:t>—</a:t>
            </a:r>
            <a:r>
              <a:rPr sz="2600" spc="-10" dirty="0">
                <a:latin typeface="Lucida Sans"/>
                <a:cs typeface="Lucida Sans"/>
              </a:rPr>
              <a:t>all </a:t>
            </a:r>
            <a:r>
              <a:rPr sz="2600" spc="-15" dirty="0">
                <a:latin typeface="Lucida Sans"/>
                <a:cs typeface="Lucida Sans"/>
              </a:rPr>
              <a:t>v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ri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bl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er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global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Global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variable</a:t>
            </a:r>
            <a:r>
              <a:rPr sz="2600" spc="-15" dirty="0">
                <a:latin typeface="Lucida Sans"/>
                <a:cs typeface="Lucida Sans"/>
              </a:rPr>
              <a:t>s 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ly allocated.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3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able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part 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single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accessed through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pointer.</a:t>
            </a:r>
            <a:endParaRPr sz="2600" dirty="0">
              <a:latin typeface="Lucida Sans"/>
              <a:cs typeface="Lucida Sans"/>
            </a:endParaRPr>
          </a:p>
          <a:p>
            <a:pPr marL="12700" marR="5715">
              <a:lnSpc>
                <a:spcPts val="2700"/>
              </a:lnSpc>
              <a:spcBef>
                <a:spcPts val="790"/>
              </a:spcBef>
              <a:tabLst>
                <a:tab pos="2311400" algn="l"/>
              </a:tabLst>
            </a:pP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3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low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75" dirty="0">
                <a:latin typeface="Lucida Sans"/>
                <a:cs typeface="Lucida Sans"/>
              </a:rPr>
              <a:t>membe</a:t>
            </a:r>
            <a:r>
              <a:rPr sz="2700" i="1" spc="-55" dirty="0">
                <a:latin typeface="Lucida Sans"/>
                <a:cs typeface="Lucida Sans"/>
              </a:rPr>
              <a:t>r</a:t>
            </a:r>
            <a:r>
              <a:rPr sz="2700" i="1" spc="-45" dirty="0">
                <a:latin typeface="Lucida Sans"/>
                <a:cs typeface="Lucida Sans"/>
              </a:rPr>
              <a:t> functions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 direct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instance variables.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6710" cy="6528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761104" indent="-113664" algn="ctr">
              <a:lnSpc>
                <a:spcPct val="111100"/>
              </a:lnSpc>
            </a:pPr>
            <a:r>
              <a:rPr sz="2600" spc="-15" dirty="0">
                <a:latin typeface="Lucida Sans"/>
                <a:cs typeface="Lucida Sans"/>
              </a:rPr>
              <a:t>Consider: </a:t>
            </a:r>
            <a:r>
              <a:rPr sz="2400" b="1" spc="-5" dirty="0">
                <a:latin typeface="Courier"/>
                <a:cs typeface="Courier"/>
              </a:rPr>
              <a:t>clas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K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{ </a:t>
            </a:r>
            <a:r>
              <a:rPr sz="2400" b="1" spc="-5" dirty="0">
                <a:latin typeface="Courier"/>
                <a:cs typeface="Courier"/>
              </a:rPr>
              <a:t>in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a;</a:t>
            </a:r>
            <a:endParaRPr sz="2400" dirty="0">
              <a:latin typeface="Courier"/>
              <a:cs typeface="Courier"/>
            </a:endParaRPr>
          </a:p>
          <a:p>
            <a:pPr marL="355600" marR="3051810">
              <a:lnSpc>
                <a:spcPct val="111000"/>
              </a:lnSpc>
              <a:spcBef>
                <a:spcPts val="5"/>
              </a:spcBef>
            </a:pPr>
            <a:r>
              <a:rPr sz="2400" b="1" spc="-5" dirty="0">
                <a:latin typeface="Courier"/>
                <a:cs typeface="Courier"/>
              </a:rPr>
              <a:t>in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sum(){ in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b; retur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a+b;</a:t>
            </a:r>
            <a:endParaRPr sz="24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2400" b="1" dirty="0">
                <a:latin typeface="Courier"/>
                <a:cs typeface="Courier"/>
              </a:rPr>
              <a:t>}</a:t>
            </a:r>
            <a:r>
              <a:rPr sz="2400" b="1" spc="-18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}</a:t>
            </a:r>
            <a:endParaRPr sz="2400" dirty="0">
              <a:latin typeface="Courier"/>
              <a:cs typeface="Courier"/>
            </a:endParaRPr>
          </a:p>
          <a:p>
            <a:pPr marL="12700" marR="508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Each object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stance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class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K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tains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10" dirty="0">
                <a:latin typeface="Lucida Sans"/>
                <a:cs typeface="Lucida Sans"/>
              </a:rPr>
              <a:t> fu</a:t>
            </a:r>
            <a:r>
              <a:rPr sz="2600" spc="-15" dirty="0">
                <a:latin typeface="Lucida Sans"/>
                <a:cs typeface="Lucida Sans"/>
              </a:rPr>
              <a:t>nction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su</a:t>
            </a:r>
            <a:r>
              <a:rPr sz="2600" b="1" spc="-15" dirty="0">
                <a:latin typeface="Courier"/>
                <a:cs typeface="Courier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Only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slation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sum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eated;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shared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instances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24701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sum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exec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tes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 n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eds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700" i="1" spc="-45" dirty="0">
                <a:latin typeface="Lucida Sans"/>
                <a:cs typeface="Lucida Sans"/>
              </a:rPr>
              <a:t>two </a:t>
            </a:r>
            <a:r>
              <a:rPr sz="2600" spc="-15" dirty="0">
                <a:latin typeface="Lucida Sans"/>
                <a:cs typeface="Lucida Sans"/>
              </a:rPr>
              <a:t>pointers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ccess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object-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evel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data.</a:t>
            </a:r>
            <a:endParaRPr sz="2600" dirty="0">
              <a:latin typeface="Lucida Sans"/>
              <a:cs typeface="Lucida Sans"/>
            </a:endParaRPr>
          </a:p>
          <a:p>
            <a:pPr marL="12700" marR="220979">
              <a:lnSpc>
                <a:spcPts val="2710"/>
              </a:lnSpc>
              <a:spcBef>
                <a:spcPts val="780"/>
              </a:spcBef>
            </a:pPr>
            <a:r>
              <a:rPr sz="2600" spc="-20" dirty="0">
                <a:latin typeface="Lucida Sans"/>
                <a:cs typeface="Lucida Sans"/>
              </a:rPr>
              <a:t>Lo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da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a,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usu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esi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frame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run-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290820" cy="1443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9700"/>
              </a:lnSpc>
            </a:pPr>
            <a:r>
              <a:rPr sz="2600" spc="-15" dirty="0">
                <a:latin typeface="Lucida Sans"/>
                <a:cs typeface="Lucida Sans"/>
              </a:rPr>
              <a:t>Data values</a:t>
            </a:r>
            <a:r>
              <a:rPr sz="2600" spc="-10" dirty="0">
                <a:latin typeface="Lucida Sans"/>
                <a:cs typeface="Lucida Sans"/>
              </a:rPr>
              <a:t> 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particular</a:t>
            </a:r>
            <a:r>
              <a:rPr sz="2600" spc="-10" dirty="0">
                <a:latin typeface="Lucida Sans"/>
                <a:cs typeface="Lucida Sans"/>
              </a:rPr>
              <a:t> in</a:t>
            </a:r>
            <a:r>
              <a:rPr sz="2600" spc="-15" dirty="0">
                <a:latin typeface="Lucida Sans"/>
                <a:cs typeface="Lucida Sans"/>
              </a:rPr>
              <a:t>st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ce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K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acce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5" dirty="0">
                <a:latin typeface="Lucida Sans"/>
                <a:cs typeface="Lucida Sans"/>
              </a:rPr>
              <a:t> through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(called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this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921" y="2388610"/>
            <a:ext cx="990600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).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19091" y="2388610"/>
            <a:ext cx="4260215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obj.sum()</a:t>
            </a:r>
            <a:r>
              <a:rPr sz="2600" b="1" spc="-8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called,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89" y="2728355"/>
            <a:ext cx="5182235" cy="747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800"/>
              </a:lnSpc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giv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</a:t>
            </a:r>
            <a:r>
              <a:rPr sz="2600" spc="-20" dirty="0">
                <a:latin typeface="Lucida Sans"/>
                <a:cs typeface="Lucida Sans"/>
              </a:rPr>
              <a:t>tr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700" i="1" spc="-50" dirty="0">
                <a:latin typeface="Lucida Sans"/>
                <a:cs typeface="Lucida Sans"/>
              </a:rPr>
              <a:t>implicit </a:t>
            </a:r>
            <a:r>
              <a:rPr sz="2700" i="1" spc="-125" dirty="0">
                <a:latin typeface="Lucida Sans"/>
                <a:cs typeface="Lucida Sans"/>
              </a:rPr>
              <a:t>parameter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pointe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ob</a:t>
            </a:r>
            <a:r>
              <a:rPr sz="2600" b="1" spc="-15" dirty="0">
                <a:latin typeface="Courier"/>
                <a:cs typeface="Courier"/>
              </a:rPr>
              <a:t>j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78" y="6020326"/>
            <a:ext cx="5420995" cy="2755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a+b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mp</a:t>
            </a:r>
            <a:r>
              <a:rPr sz="2600" spc="-15" dirty="0">
                <a:latin typeface="Lucida Sans"/>
                <a:cs typeface="Lucida Sans"/>
              </a:rPr>
              <a:t>uted,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cal variable,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directly through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 member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ob</a:t>
            </a:r>
            <a:r>
              <a:rPr sz="2600" b="1" spc="-15" dirty="0">
                <a:latin typeface="Courier"/>
                <a:cs typeface="Courier"/>
              </a:rPr>
              <a:t>j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20" dirty="0">
                <a:latin typeface="Lucida Sans"/>
                <a:cs typeface="Lucida Sans"/>
              </a:rPr>
              <a:t>is</a:t>
            </a:r>
            <a:r>
              <a:rPr sz="2600" spc="-15" dirty="0">
                <a:latin typeface="Lucida Sans"/>
                <a:cs typeface="Lucida Sans"/>
              </a:rPr>
              <a:t> accessed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indirectly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through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object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stored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frame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parameter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are).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93935" y="425347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82911" y="425347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71887" y="425347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60863" y="425347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49839" y="425347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38815" y="425347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64395" y="452017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03079" y="452017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592055" y="452017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81031" y="452017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70007" y="452017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58983" y="452017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47959" y="4520171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965179" y="3909047"/>
            <a:ext cx="181610" cy="104139"/>
          </a:xfrm>
          <a:custGeom>
            <a:avLst/>
            <a:gdLst/>
            <a:ahLst/>
            <a:cxnLst/>
            <a:rect l="l" t="t" r="r" b="b"/>
            <a:pathLst>
              <a:path w="181610" h="104139">
                <a:moveTo>
                  <a:pt x="181355" y="51816"/>
                </a:moveTo>
                <a:lnTo>
                  <a:pt x="169163" y="51816"/>
                </a:lnTo>
                <a:lnTo>
                  <a:pt x="169163" y="87706"/>
                </a:lnTo>
                <a:lnTo>
                  <a:pt x="176784" y="89916"/>
                </a:lnTo>
                <a:lnTo>
                  <a:pt x="173736" y="102108"/>
                </a:lnTo>
                <a:lnTo>
                  <a:pt x="181355" y="103632"/>
                </a:lnTo>
                <a:lnTo>
                  <a:pt x="181355" y="51816"/>
                </a:lnTo>
                <a:close/>
              </a:path>
              <a:path w="181610" h="104139">
                <a:moveTo>
                  <a:pt x="21336" y="45720"/>
                </a:moveTo>
                <a:lnTo>
                  <a:pt x="0" y="51816"/>
                </a:lnTo>
                <a:lnTo>
                  <a:pt x="173736" y="102108"/>
                </a:lnTo>
                <a:lnTo>
                  <a:pt x="169163" y="96012"/>
                </a:lnTo>
                <a:lnTo>
                  <a:pt x="169163" y="87706"/>
                </a:lnTo>
                <a:lnTo>
                  <a:pt x="66425" y="57912"/>
                </a:lnTo>
                <a:lnTo>
                  <a:pt x="24384" y="57912"/>
                </a:lnTo>
                <a:lnTo>
                  <a:pt x="21336" y="45720"/>
                </a:lnTo>
                <a:close/>
              </a:path>
              <a:path w="181610" h="104139">
                <a:moveTo>
                  <a:pt x="169163" y="87706"/>
                </a:moveTo>
                <a:lnTo>
                  <a:pt x="169163" y="96012"/>
                </a:lnTo>
                <a:lnTo>
                  <a:pt x="173736" y="102108"/>
                </a:lnTo>
                <a:lnTo>
                  <a:pt x="176784" y="89916"/>
                </a:lnTo>
                <a:lnTo>
                  <a:pt x="169163" y="87706"/>
                </a:lnTo>
                <a:close/>
              </a:path>
              <a:path w="181610" h="104139">
                <a:moveTo>
                  <a:pt x="181355" y="0"/>
                </a:moveTo>
                <a:lnTo>
                  <a:pt x="173736" y="1524"/>
                </a:lnTo>
                <a:lnTo>
                  <a:pt x="21336" y="45720"/>
                </a:lnTo>
                <a:lnTo>
                  <a:pt x="24384" y="57912"/>
                </a:lnTo>
                <a:lnTo>
                  <a:pt x="45404" y="51816"/>
                </a:lnTo>
                <a:lnTo>
                  <a:pt x="24384" y="45720"/>
                </a:lnTo>
                <a:lnTo>
                  <a:pt x="66425" y="45720"/>
                </a:lnTo>
                <a:lnTo>
                  <a:pt x="176784" y="13716"/>
                </a:lnTo>
                <a:lnTo>
                  <a:pt x="181355" y="7620"/>
                </a:lnTo>
                <a:lnTo>
                  <a:pt x="181355" y="0"/>
                </a:lnTo>
                <a:close/>
              </a:path>
              <a:path w="181610" h="104139">
                <a:moveTo>
                  <a:pt x="45404" y="51816"/>
                </a:moveTo>
                <a:lnTo>
                  <a:pt x="24384" y="57912"/>
                </a:lnTo>
                <a:lnTo>
                  <a:pt x="66425" y="57912"/>
                </a:lnTo>
                <a:lnTo>
                  <a:pt x="45404" y="51816"/>
                </a:lnTo>
                <a:close/>
              </a:path>
              <a:path w="181610" h="104139">
                <a:moveTo>
                  <a:pt x="66425" y="45720"/>
                </a:moveTo>
                <a:lnTo>
                  <a:pt x="24384" y="45720"/>
                </a:lnTo>
                <a:lnTo>
                  <a:pt x="45404" y="51816"/>
                </a:lnTo>
                <a:lnTo>
                  <a:pt x="66425" y="45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34343" y="3916667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1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988039" y="3916667"/>
            <a:ext cx="152400" cy="88900"/>
          </a:xfrm>
          <a:custGeom>
            <a:avLst/>
            <a:gdLst/>
            <a:ahLst/>
            <a:cxnLst/>
            <a:rect l="l" t="t" r="r" b="b"/>
            <a:pathLst>
              <a:path w="152400" h="88900">
                <a:moveTo>
                  <a:pt x="152400" y="0"/>
                </a:moveTo>
                <a:lnTo>
                  <a:pt x="0" y="44196"/>
                </a:lnTo>
                <a:lnTo>
                  <a:pt x="152400" y="88391"/>
                </a:lnTo>
                <a:lnTo>
                  <a:pt x="152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41963" y="3960863"/>
            <a:ext cx="567055" cy="0"/>
          </a:xfrm>
          <a:custGeom>
            <a:avLst/>
            <a:gdLst/>
            <a:ahLst/>
            <a:cxnLst/>
            <a:rect l="l" t="t" r="r" b="b"/>
            <a:pathLst>
              <a:path w="567054">
                <a:moveTo>
                  <a:pt x="0" y="0"/>
                </a:moveTo>
                <a:lnTo>
                  <a:pt x="56692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965179" y="4719815"/>
            <a:ext cx="181610" cy="102235"/>
          </a:xfrm>
          <a:custGeom>
            <a:avLst/>
            <a:gdLst/>
            <a:ahLst/>
            <a:cxnLst/>
            <a:rect l="l" t="t" r="r" b="b"/>
            <a:pathLst>
              <a:path w="181610" h="102235">
                <a:moveTo>
                  <a:pt x="181355" y="51815"/>
                </a:moveTo>
                <a:lnTo>
                  <a:pt x="169163" y="51815"/>
                </a:lnTo>
                <a:lnTo>
                  <a:pt x="169163" y="86258"/>
                </a:lnTo>
                <a:lnTo>
                  <a:pt x="176784" y="88391"/>
                </a:lnTo>
                <a:lnTo>
                  <a:pt x="173736" y="100584"/>
                </a:lnTo>
                <a:lnTo>
                  <a:pt x="181355" y="102107"/>
                </a:lnTo>
                <a:lnTo>
                  <a:pt x="181355" y="51815"/>
                </a:lnTo>
                <a:close/>
              </a:path>
              <a:path w="181610" h="102235">
                <a:moveTo>
                  <a:pt x="21336" y="45719"/>
                </a:moveTo>
                <a:lnTo>
                  <a:pt x="0" y="51815"/>
                </a:lnTo>
                <a:lnTo>
                  <a:pt x="173736" y="100584"/>
                </a:lnTo>
                <a:lnTo>
                  <a:pt x="169163" y="94487"/>
                </a:lnTo>
                <a:lnTo>
                  <a:pt x="169163" y="86258"/>
                </a:lnTo>
                <a:lnTo>
                  <a:pt x="67926" y="57912"/>
                </a:lnTo>
                <a:lnTo>
                  <a:pt x="24384" y="57912"/>
                </a:lnTo>
                <a:lnTo>
                  <a:pt x="21336" y="45719"/>
                </a:lnTo>
                <a:close/>
              </a:path>
              <a:path w="181610" h="102235">
                <a:moveTo>
                  <a:pt x="169163" y="86258"/>
                </a:moveTo>
                <a:lnTo>
                  <a:pt x="169163" y="94487"/>
                </a:lnTo>
                <a:lnTo>
                  <a:pt x="173736" y="100584"/>
                </a:lnTo>
                <a:lnTo>
                  <a:pt x="176784" y="88391"/>
                </a:lnTo>
                <a:lnTo>
                  <a:pt x="169163" y="86258"/>
                </a:lnTo>
                <a:close/>
              </a:path>
              <a:path w="181610" h="102235">
                <a:moveTo>
                  <a:pt x="181355" y="0"/>
                </a:moveTo>
                <a:lnTo>
                  <a:pt x="173736" y="1524"/>
                </a:lnTo>
                <a:lnTo>
                  <a:pt x="21336" y="45719"/>
                </a:lnTo>
                <a:lnTo>
                  <a:pt x="24384" y="57912"/>
                </a:lnTo>
                <a:lnTo>
                  <a:pt x="45773" y="51709"/>
                </a:lnTo>
                <a:lnTo>
                  <a:pt x="24384" y="45719"/>
                </a:lnTo>
                <a:lnTo>
                  <a:pt x="66425" y="45719"/>
                </a:lnTo>
                <a:lnTo>
                  <a:pt x="176784" y="13715"/>
                </a:lnTo>
                <a:lnTo>
                  <a:pt x="181355" y="7619"/>
                </a:lnTo>
                <a:lnTo>
                  <a:pt x="181355" y="0"/>
                </a:lnTo>
                <a:close/>
              </a:path>
              <a:path w="181610" h="102235">
                <a:moveTo>
                  <a:pt x="45773" y="51709"/>
                </a:moveTo>
                <a:lnTo>
                  <a:pt x="24384" y="57912"/>
                </a:lnTo>
                <a:lnTo>
                  <a:pt x="67926" y="57912"/>
                </a:lnTo>
                <a:lnTo>
                  <a:pt x="45773" y="51709"/>
                </a:lnTo>
                <a:close/>
              </a:path>
              <a:path w="181610" h="102235">
                <a:moveTo>
                  <a:pt x="66425" y="45719"/>
                </a:moveTo>
                <a:lnTo>
                  <a:pt x="24384" y="45719"/>
                </a:lnTo>
                <a:lnTo>
                  <a:pt x="45773" y="51709"/>
                </a:lnTo>
                <a:lnTo>
                  <a:pt x="66425" y="457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34343" y="4727435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1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988039" y="4727435"/>
            <a:ext cx="152400" cy="86995"/>
          </a:xfrm>
          <a:custGeom>
            <a:avLst/>
            <a:gdLst/>
            <a:ahLst/>
            <a:cxnLst/>
            <a:rect l="l" t="t" r="r" b="b"/>
            <a:pathLst>
              <a:path w="152400" h="86995">
                <a:moveTo>
                  <a:pt x="152400" y="0"/>
                </a:moveTo>
                <a:lnTo>
                  <a:pt x="0" y="44196"/>
                </a:lnTo>
                <a:lnTo>
                  <a:pt x="152400" y="86868"/>
                </a:lnTo>
                <a:lnTo>
                  <a:pt x="152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41963" y="4771631"/>
            <a:ext cx="567055" cy="0"/>
          </a:xfrm>
          <a:custGeom>
            <a:avLst/>
            <a:gdLst/>
            <a:ahLst/>
            <a:cxnLst/>
            <a:rect l="l" t="t" r="r" b="b"/>
            <a:pathLst>
              <a:path w="567054">
                <a:moveTo>
                  <a:pt x="0" y="0"/>
                </a:moveTo>
                <a:lnTo>
                  <a:pt x="56692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780011" y="3867915"/>
            <a:ext cx="1022350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-15" dirty="0">
                <a:latin typeface="Lucida Sans"/>
                <a:cs typeface="Lucida Sans"/>
              </a:rPr>
              <a:t>T</a:t>
            </a:r>
            <a:r>
              <a:rPr sz="1300" spc="-5" dirty="0">
                <a:latin typeface="Lucida Sans"/>
                <a:cs typeface="Lucida Sans"/>
              </a:rPr>
              <a:t>o</a:t>
            </a:r>
            <a:r>
              <a:rPr sz="1300" spc="-10" dirty="0">
                <a:latin typeface="Lucida Sans"/>
                <a:cs typeface="Lucida Sans"/>
              </a:rPr>
              <a:t>p </a:t>
            </a:r>
            <a:r>
              <a:rPr sz="1300" spc="-15" dirty="0">
                <a:latin typeface="Lucida Sans"/>
                <a:cs typeface="Lucida Sans"/>
              </a:rPr>
              <a:t>o</a:t>
            </a:r>
            <a:r>
              <a:rPr sz="1300" spc="-5" dirty="0">
                <a:latin typeface="Lucida Sans"/>
                <a:cs typeface="Lucida Sans"/>
              </a:rPr>
              <a:t>f</a:t>
            </a:r>
            <a:r>
              <a:rPr sz="1300" dirty="0">
                <a:latin typeface="Lucida Sans"/>
                <a:cs typeface="Lucida Sans"/>
              </a:rPr>
              <a:t> S</a:t>
            </a:r>
            <a:r>
              <a:rPr sz="1300" spc="-10" dirty="0">
                <a:latin typeface="Lucida Sans"/>
                <a:cs typeface="Lucida Sans"/>
              </a:rPr>
              <a:t>ta</a:t>
            </a:r>
            <a:r>
              <a:rPr sz="1300" spc="-15" dirty="0">
                <a:latin typeface="Lucida Sans"/>
                <a:cs typeface="Lucida Sans"/>
              </a:rPr>
              <a:t>c</a:t>
            </a:r>
            <a:r>
              <a:rPr sz="1300" spc="-10" dirty="0">
                <a:latin typeface="Lucida Sans"/>
                <a:cs typeface="Lucida Sans"/>
              </a:rPr>
              <a:t>k</a:t>
            </a:r>
            <a:endParaRPr sz="1300">
              <a:latin typeface="Lucida Sans"/>
              <a:cs typeface="Lucida San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720570" y="4660393"/>
            <a:ext cx="1134110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-15" dirty="0">
                <a:latin typeface="Lucida Sans"/>
                <a:cs typeface="Lucida Sans"/>
              </a:rPr>
              <a:t>F</a:t>
            </a:r>
            <a:r>
              <a:rPr sz="1300" spc="-5" dirty="0">
                <a:latin typeface="Lucida Sans"/>
                <a:cs typeface="Lucida Sans"/>
              </a:rPr>
              <a:t>r</a:t>
            </a:r>
            <a:r>
              <a:rPr sz="1300" spc="-20" dirty="0">
                <a:latin typeface="Lucida Sans"/>
                <a:cs typeface="Lucida Sans"/>
              </a:rPr>
              <a:t>a</a:t>
            </a:r>
            <a:r>
              <a:rPr sz="1300" spc="-10" dirty="0">
                <a:latin typeface="Lucida Sans"/>
                <a:cs typeface="Lucida Sans"/>
              </a:rPr>
              <a:t>me</a:t>
            </a:r>
            <a:r>
              <a:rPr sz="1300" spc="5" dirty="0">
                <a:latin typeface="Lucida Sans"/>
                <a:cs typeface="Lucida Sans"/>
              </a:rPr>
              <a:t> </a:t>
            </a:r>
            <a:r>
              <a:rPr sz="1300" spc="-15" dirty="0">
                <a:latin typeface="Lucida Sans"/>
                <a:cs typeface="Lucida Sans"/>
              </a:rPr>
              <a:t>Poi</a:t>
            </a:r>
            <a:r>
              <a:rPr sz="1300" dirty="0">
                <a:latin typeface="Lucida Sans"/>
                <a:cs typeface="Lucida Sans"/>
              </a:rPr>
              <a:t>n</a:t>
            </a:r>
            <a:r>
              <a:rPr sz="1300" spc="-15" dirty="0">
                <a:latin typeface="Lucida Sans"/>
                <a:cs typeface="Lucida Sans"/>
              </a:rPr>
              <a:t>ter</a:t>
            </a:r>
            <a:endParaRPr sz="1300">
              <a:latin typeface="Lucida Sans"/>
              <a:cs typeface="Lucida San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03363" y="4145267"/>
            <a:ext cx="1344295" cy="451484"/>
          </a:xfrm>
          <a:prstGeom prst="rect">
            <a:avLst/>
          </a:prstGeom>
          <a:ln w="13462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5104">
              <a:lnSpc>
                <a:spcPct val="100000"/>
              </a:lnSpc>
            </a:pPr>
            <a:r>
              <a:rPr sz="1300" spc="-15" dirty="0">
                <a:latin typeface="Lucida Sans"/>
                <a:cs typeface="Lucida Sans"/>
              </a:rPr>
              <a:t>Spac</a:t>
            </a:r>
            <a:r>
              <a:rPr sz="1300" spc="-10" dirty="0">
                <a:latin typeface="Lucida Sans"/>
                <a:cs typeface="Lucida Sans"/>
              </a:rPr>
              <a:t>e</a:t>
            </a:r>
            <a:r>
              <a:rPr sz="1300" dirty="0">
                <a:latin typeface="Lucida Sans"/>
                <a:cs typeface="Lucida Sans"/>
              </a:rPr>
              <a:t> </a:t>
            </a:r>
            <a:r>
              <a:rPr sz="1300" spc="-10" dirty="0">
                <a:latin typeface="Lucida Sans"/>
                <a:cs typeface="Lucida Sans"/>
              </a:rPr>
              <a:t>f</a:t>
            </a:r>
            <a:r>
              <a:rPr sz="1300" spc="-5" dirty="0">
                <a:latin typeface="Lucida Sans"/>
                <a:cs typeface="Lucida Sans"/>
              </a:rPr>
              <a:t>o</a:t>
            </a:r>
            <a:r>
              <a:rPr sz="1300" spc="-10" dirty="0">
                <a:latin typeface="Lucida Sans"/>
                <a:cs typeface="Lucida Sans"/>
              </a:rPr>
              <a:t>r</a:t>
            </a:r>
            <a:r>
              <a:rPr sz="1300" spc="-35" dirty="0">
                <a:latin typeface="Lucida Sans"/>
                <a:cs typeface="Lucida Sans"/>
              </a:rPr>
              <a:t> </a:t>
            </a:r>
            <a:r>
              <a:rPr sz="1150" b="1" spc="5" dirty="0">
                <a:latin typeface="Courier"/>
                <a:cs typeface="Courier"/>
              </a:rPr>
              <a:t>a</a:t>
            </a:r>
            <a:endParaRPr sz="1150">
              <a:latin typeface="Courier"/>
              <a:cs typeface="Courier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442959" y="4338815"/>
            <a:ext cx="182880" cy="102235"/>
          </a:xfrm>
          <a:custGeom>
            <a:avLst/>
            <a:gdLst/>
            <a:ahLst/>
            <a:cxnLst/>
            <a:rect l="l" t="t" r="r" b="b"/>
            <a:pathLst>
              <a:path w="182880" h="102235">
                <a:moveTo>
                  <a:pt x="182879" y="51815"/>
                </a:moveTo>
                <a:lnTo>
                  <a:pt x="170687" y="51815"/>
                </a:lnTo>
                <a:lnTo>
                  <a:pt x="170687" y="86279"/>
                </a:lnTo>
                <a:lnTo>
                  <a:pt x="178307" y="88391"/>
                </a:lnTo>
                <a:lnTo>
                  <a:pt x="175259" y="100584"/>
                </a:lnTo>
                <a:lnTo>
                  <a:pt x="182879" y="102107"/>
                </a:lnTo>
                <a:lnTo>
                  <a:pt x="182879" y="51815"/>
                </a:lnTo>
                <a:close/>
              </a:path>
              <a:path w="182880" h="102235">
                <a:moveTo>
                  <a:pt x="21335" y="45719"/>
                </a:moveTo>
                <a:lnTo>
                  <a:pt x="0" y="51815"/>
                </a:lnTo>
                <a:lnTo>
                  <a:pt x="175259" y="100584"/>
                </a:lnTo>
                <a:lnTo>
                  <a:pt x="170687" y="94487"/>
                </a:lnTo>
                <a:lnTo>
                  <a:pt x="170687" y="86279"/>
                </a:lnTo>
                <a:lnTo>
                  <a:pt x="68362" y="57912"/>
                </a:lnTo>
                <a:lnTo>
                  <a:pt x="24383" y="57912"/>
                </a:lnTo>
                <a:lnTo>
                  <a:pt x="21335" y="45719"/>
                </a:lnTo>
                <a:close/>
              </a:path>
              <a:path w="182880" h="102235">
                <a:moveTo>
                  <a:pt x="170687" y="86279"/>
                </a:moveTo>
                <a:lnTo>
                  <a:pt x="170687" y="94487"/>
                </a:lnTo>
                <a:lnTo>
                  <a:pt x="175259" y="100584"/>
                </a:lnTo>
                <a:lnTo>
                  <a:pt x="178307" y="88391"/>
                </a:lnTo>
                <a:lnTo>
                  <a:pt x="170687" y="86279"/>
                </a:lnTo>
                <a:close/>
              </a:path>
              <a:path w="182880" h="102235">
                <a:moveTo>
                  <a:pt x="182879" y="0"/>
                </a:moveTo>
                <a:lnTo>
                  <a:pt x="175259" y="1524"/>
                </a:lnTo>
                <a:lnTo>
                  <a:pt x="21335" y="45719"/>
                </a:lnTo>
                <a:lnTo>
                  <a:pt x="24383" y="57912"/>
                </a:lnTo>
                <a:lnTo>
                  <a:pt x="45987" y="51709"/>
                </a:lnTo>
                <a:lnTo>
                  <a:pt x="24383" y="45719"/>
                </a:lnTo>
                <a:lnTo>
                  <a:pt x="66845" y="45719"/>
                </a:lnTo>
                <a:lnTo>
                  <a:pt x="178307" y="13715"/>
                </a:lnTo>
                <a:lnTo>
                  <a:pt x="182879" y="7619"/>
                </a:lnTo>
                <a:lnTo>
                  <a:pt x="182879" y="0"/>
                </a:lnTo>
                <a:close/>
              </a:path>
              <a:path w="182880" h="102235">
                <a:moveTo>
                  <a:pt x="45987" y="51709"/>
                </a:moveTo>
                <a:lnTo>
                  <a:pt x="24383" y="57912"/>
                </a:lnTo>
                <a:lnTo>
                  <a:pt x="68362" y="57912"/>
                </a:lnTo>
                <a:lnTo>
                  <a:pt x="45987" y="51709"/>
                </a:lnTo>
                <a:close/>
              </a:path>
              <a:path w="182880" h="102235">
                <a:moveTo>
                  <a:pt x="66845" y="45719"/>
                </a:moveTo>
                <a:lnTo>
                  <a:pt x="24383" y="45719"/>
                </a:lnTo>
                <a:lnTo>
                  <a:pt x="45987" y="51709"/>
                </a:lnTo>
                <a:lnTo>
                  <a:pt x="66845" y="457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65819" y="4346435"/>
            <a:ext cx="154305" cy="86995"/>
          </a:xfrm>
          <a:custGeom>
            <a:avLst/>
            <a:gdLst/>
            <a:ahLst/>
            <a:cxnLst/>
            <a:rect l="l" t="t" r="r" b="b"/>
            <a:pathLst>
              <a:path w="154305" h="86995">
                <a:moveTo>
                  <a:pt x="153924" y="0"/>
                </a:moveTo>
                <a:lnTo>
                  <a:pt x="0" y="44196"/>
                </a:lnTo>
                <a:lnTo>
                  <a:pt x="153924" y="86868"/>
                </a:lnTo>
                <a:lnTo>
                  <a:pt x="1539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7" name="object 3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382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1329932" y="4672587"/>
            <a:ext cx="85979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-15" dirty="0">
                <a:latin typeface="Lucida Sans"/>
                <a:cs typeface="Lucida Sans"/>
              </a:rPr>
              <a:t>Objec</a:t>
            </a:r>
            <a:r>
              <a:rPr sz="1300" spc="-5" dirty="0">
                <a:latin typeface="Lucida Sans"/>
                <a:cs typeface="Lucida Sans"/>
              </a:rPr>
              <a:t>t</a:t>
            </a:r>
            <a:r>
              <a:rPr sz="1300" spc="-30" dirty="0">
                <a:latin typeface="Lucida Sans"/>
                <a:cs typeface="Lucida Sans"/>
              </a:rPr>
              <a:t> </a:t>
            </a:r>
            <a:r>
              <a:rPr sz="1150" b="1" dirty="0">
                <a:latin typeface="Courier"/>
                <a:cs typeface="Courier"/>
              </a:rPr>
              <a:t>O</a:t>
            </a:r>
            <a:r>
              <a:rPr sz="1150" b="1" spc="10" dirty="0">
                <a:latin typeface="Courier"/>
                <a:cs typeface="Courier"/>
              </a:rPr>
              <a:t>b</a:t>
            </a:r>
            <a:r>
              <a:rPr sz="1150" b="1" spc="5" dirty="0">
                <a:latin typeface="Courier"/>
                <a:cs typeface="Courier"/>
              </a:rPr>
              <a:t>j</a:t>
            </a:r>
            <a:endParaRPr sz="1150">
              <a:latin typeface="Courier"/>
              <a:cs typeface="Courier"/>
            </a:endParaRPr>
          </a:p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2605392" y="3934320"/>
          <a:ext cx="1975102" cy="17084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8368"/>
                <a:gridCol w="121919"/>
                <a:gridCol w="1133856"/>
                <a:gridCol w="60959"/>
              </a:tblGrid>
              <a:tr h="312420">
                <a:tc rowSpan="2">
                  <a:txBody>
                    <a:bodyPr/>
                    <a:lstStyle/>
                    <a:p>
                      <a:endParaRPr sz="115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16510">
                      <a:solidFill>
                        <a:srgbClr val="000000"/>
                      </a:solidFill>
                      <a:prstDash val="solid"/>
                    </a:lnR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endParaRPr sz="115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16510">
                      <a:solidFill>
                        <a:srgbClr val="000000"/>
                      </a:solidFill>
                      <a:prstDash val="solid"/>
                    </a:lnL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Lucida Sans"/>
                          <a:cs typeface="Lucida Sans"/>
                        </a:rPr>
                        <a:t>Spac</a:t>
                      </a:r>
                      <a:r>
                        <a:rPr sz="1300" dirty="0">
                          <a:latin typeface="Lucida Sans"/>
                          <a:cs typeface="Lucida Sans"/>
                        </a:rPr>
                        <a:t>e </a:t>
                      </a:r>
                      <a:r>
                        <a:rPr sz="1300" spc="-5" dirty="0">
                          <a:latin typeface="Lucida Sans"/>
                          <a:cs typeface="Lucida Sans"/>
                        </a:rPr>
                        <a:t>f</a:t>
                      </a:r>
                      <a:r>
                        <a:rPr sz="1300" spc="5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300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300" spc="-3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150" b="1" dirty="0">
                          <a:latin typeface="Courier"/>
                          <a:cs typeface="Courier"/>
                        </a:rPr>
                        <a:t>b</a:t>
                      </a:r>
                      <a:endParaRPr sz="1150" dirty="0">
                        <a:latin typeface="Courier"/>
                        <a:cs typeface="Courier"/>
                      </a:endParaRPr>
                    </a:p>
                    <a:p>
                      <a:pPr>
                        <a:lnSpc>
                          <a:spcPts val="1250"/>
                        </a:lnSpc>
                        <a:spcBef>
                          <a:spcPts val="670"/>
                        </a:spcBef>
                      </a:pPr>
                      <a:r>
                        <a:rPr sz="1300" dirty="0">
                          <a:latin typeface="Lucida Sans"/>
                          <a:cs typeface="Lucida Sans"/>
                        </a:rPr>
                        <a:t>Obj</a:t>
                      </a:r>
                      <a:r>
                        <a:rPr sz="1300" spc="5" dirty="0">
                          <a:latin typeface="Lucida Sans"/>
                          <a:cs typeface="Lucida Sans"/>
                        </a:rPr>
                        <a:t>e</a:t>
                      </a:r>
                      <a:r>
                        <a:rPr sz="1300" spc="-5" dirty="0">
                          <a:latin typeface="Lucida Sans"/>
                          <a:cs typeface="Lucida Sans"/>
                        </a:rPr>
                        <a:t>c</a:t>
                      </a:r>
                      <a:r>
                        <a:rPr sz="1300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300" spc="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300" spc="-10" dirty="0">
                          <a:latin typeface="Lucida Sans"/>
                          <a:cs typeface="Lucida Sans"/>
                        </a:rPr>
                        <a:t>P</a:t>
                      </a:r>
                      <a:r>
                        <a:rPr sz="1300" spc="5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300" spc="-5" dirty="0">
                          <a:latin typeface="Lucida Sans"/>
                          <a:cs typeface="Lucida Sans"/>
                        </a:rPr>
                        <a:t>inter</a:t>
                      </a:r>
                      <a:endParaRPr sz="1300" dirty="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1346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300" dirty="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R w="16509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71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6510">
                      <a:solidFill>
                        <a:srgbClr val="000000"/>
                      </a:solidFill>
                      <a:prstDash val="solid"/>
                    </a:lnR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510">
                      <a:solidFill>
                        <a:srgbClr val="000000"/>
                      </a:solidFill>
                      <a:prstDash val="solid"/>
                    </a:lnL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3461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endParaRPr sz="13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R w="16509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9539">
                <a:tc rowSpan="3">
                  <a:txBody>
                    <a:bodyPr/>
                    <a:lstStyle/>
                    <a:p>
                      <a:endParaRPr sz="13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R w="16510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Lucida Sans"/>
                          <a:cs typeface="Lucida Sans"/>
                        </a:rPr>
                        <a:t>C</a:t>
                      </a:r>
                      <a:r>
                        <a:rPr sz="1000" spc="-5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000" spc="5" dirty="0">
                          <a:latin typeface="Lucida Sans"/>
                          <a:cs typeface="Lucida Sans"/>
                        </a:rPr>
                        <a:t>n</a:t>
                      </a:r>
                      <a:r>
                        <a:rPr sz="1000" spc="-5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000" dirty="0">
                          <a:latin typeface="Lucida Sans"/>
                          <a:cs typeface="Lucida Sans"/>
                        </a:rPr>
                        <a:t>rol</a:t>
                      </a:r>
                      <a:r>
                        <a:rPr sz="1000" spc="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000" dirty="0"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1000" spc="-10" dirty="0">
                          <a:latin typeface="Lucida Sans"/>
                          <a:cs typeface="Lucida Sans"/>
                        </a:rPr>
                        <a:t>n</a:t>
                      </a:r>
                      <a:r>
                        <a:rPr sz="1000" spc="5" dirty="0">
                          <a:latin typeface="Lucida Sans"/>
                          <a:cs typeface="Lucida Sans"/>
                        </a:rPr>
                        <a:t>f</a:t>
                      </a:r>
                      <a:r>
                        <a:rPr sz="1000" spc="-5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000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000" spc="5" dirty="0">
                          <a:latin typeface="Lucida Sans"/>
                          <a:cs typeface="Lucida Sans"/>
                        </a:rPr>
                        <a:t>m</a:t>
                      </a:r>
                      <a:r>
                        <a:rPr sz="1000" dirty="0">
                          <a:latin typeface="Lucida Sans"/>
                          <a:cs typeface="Lucida Sans"/>
                        </a:rPr>
                        <a:t>ation</a:t>
                      </a:r>
                    </a:p>
                  </a:txBody>
                  <a:tcPr marL="0" marR="0" marT="0" marB="0">
                    <a:lnL w="16510">
                      <a:solidFill>
                        <a:srgbClr val="000000"/>
                      </a:solidFill>
                      <a:prstDash val="solid"/>
                    </a:lnL>
                    <a:lnT w="13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98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6509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831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6510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510">
                      <a:solidFill>
                        <a:srgbClr val="000000"/>
                      </a:solidFill>
                      <a:prstDash val="solid"/>
                    </a:lnL>
                    <a:lnB w="1498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R w="16509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498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7096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6510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</a:pPr>
                      <a:r>
                        <a:rPr sz="1300" spc="5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300" spc="-5" dirty="0">
                          <a:latin typeface="Lucida Sans"/>
                          <a:cs typeface="Lucida Sans"/>
                        </a:rPr>
                        <a:t>e</a:t>
                      </a:r>
                      <a:r>
                        <a:rPr sz="1300" dirty="0">
                          <a:latin typeface="Lucida Sans"/>
                          <a:cs typeface="Lucida Sans"/>
                        </a:rPr>
                        <a:t>st </a:t>
                      </a:r>
                      <a:r>
                        <a:rPr sz="1300" spc="-5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300" dirty="0">
                          <a:latin typeface="Lucida Sans"/>
                          <a:cs typeface="Lucida Sans"/>
                        </a:rPr>
                        <a:t>f </a:t>
                      </a:r>
                      <a:r>
                        <a:rPr sz="1300" spc="5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1300" spc="-10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300" spc="5" dirty="0">
                          <a:latin typeface="Lucida Sans"/>
                          <a:cs typeface="Lucida Sans"/>
                        </a:rPr>
                        <a:t>a</a:t>
                      </a:r>
                      <a:r>
                        <a:rPr sz="1300" spc="-5" dirty="0">
                          <a:latin typeface="Lucida Sans"/>
                          <a:cs typeface="Lucida Sans"/>
                        </a:rPr>
                        <a:t>c</a:t>
                      </a:r>
                      <a:r>
                        <a:rPr sz="1300" dirty="0">
                          <a:latin typeface="Lucida Sans"/>
                          <a:cs typeface="Lucida Sans"/>
                        </a:rPr>
                        <a:t>k</a:t>
                      </a:r>
                    </a:p>
                  </a:txBody>
                  <a:tcPr marL="0" marR="0" marT="0" marB="0">
                    <a:lnL w="16510">
                      <a:solidFill>
                        <a:srgbClr val="000000"/>
                      </a:solidFill>
                      <a:prstDash val="solid"/>
                    </a:lnL>
                    <a:lnR w="16509">
                      <a:solidFill>
                        <a:srgbClr val="000000"/>
                      </a:solidFill>
                      <a:prstDash val="solid"/>
                    </a:lnR>
                    <a:lnT w="14985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 Ch</a:t>
            </a:r>
            <a:r>
              <a:rPr spc="-25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Nam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Nod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" name="object 3"/>
          <p:cNvSpPr/>
          <p:nvPr/>
        </p:nvSpPr>
        <p:spPr>
          <a:xfrm>
            <a:off x="2964167" y="1614665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4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08741" y="1613903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45879" y="2356853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64929" y="159561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30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65691" y="1919465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01688" y="3159115"/>
            <a:ext cx="5741670" cy="4816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879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identNode</a:t>
            </a:r>
            <a:endParaRPr sz="1900" dirty="0">
              <a:latin typeface="Times New Roman"/>
              <a:cs typeface="Times New Roman"/>
            </a:endParaRPr>
          </a:p>
          <a:p>
            <a:pPr marR="275590" algn="r">
              <a:lnSpc>
                <a:spcPct val="100000"/>
              </a:lnSpc>
              <a:spcBef>
                <a:spcPts val="885"/>
              </a:spcBef>
            </a:pPr>
            <a:r>
              <a:rPr sz="1900" b="1" dirty="0">
                <a:latin typeface="Times New Roman"/>
                <a:cs typeface="Times New Roman"/>
              </a:rPr>
              <a:t>exp</a:t>
            </a:r>
            <a:r>
              <a:rPr sz="1900" b="1" spc="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 t</a:t>
            </a:r>
            <a:r>
              <a:rPr sz="1900" b="1" spc="-3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e</a:t>
            </a:r>
            <a:r>
              <a:rPr sz="1900" b="1" spc="5" dirty="0">
                <a:latin typeface="Times New Roman"/>
                <a:cs typeface="Times New Roman"/>
              </a:rPr>
              <a:t>e</a:t>
            </a: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sz="2800" spc="-25" dirty="0">
                <a:latin typeface="Lucida Sans"/>
                <a:cs typeface="Lucida Sans"/>
              </a:rPr>
              <a:t>Typ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checking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eps:</a:t>
            </a:r>
            <a:endParaRPr sz="2800" dirty="0">
              <a:latin typeface="Lucida Sans"/>
              <a:cs typeface="Lucida Sans"/>
            </a:endParaRPr>
          </a:p>
          <a:p>
            <a:pPr marL="697865" indent="-421640">
              <a:lnSpc>
                <a:spcPct val="100000"/>
              </a:lnSpc>
              <a:spcBef>
                <a:spcPts val="605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Type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</a:t>
            </a:r>
            <a:r>
              <a:rPr sz="2400" b="1" spc="-10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697865" marR="310515" indent="-421640">
              <a:lnSpc>
                <a:spcPct val="89700"/>
              </a:lnSpc>
              <a:spcBef>
                <a:spcPts val="894"/>
              </a:spcBef>
              <a:buFont typeface="Lucida Sans"/>
              <a:buAutoNum type="arabicPeriod"/>
              <a:tabLst>
                <a:tab pos="693420" algn="l"/>
              </a:tabLst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subscriptVa</a:t>
            </a:r>
            <a:r>
              <a:rPr sz="2400" b="1" dirty="0">
                <a:latin typeface="Courier"/>
                <a:cs typeface="Courier"/>
              </a:rPr>
              <a:t>l</a:t>
            </a:r>
            <a:r>
              <a:rPr sz="2400" b="1" spc="-6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 </a:t>
            </a:r>
            <a:r>
              <a:rPr sz="2600" spc="-15" dirty="0">
                <a:latin typeface="Lucida Sans"/>
                <a:cs typeface="Lucida Sans"/>
              </a:rPr>
              <a:t>node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copy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identNode’s 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0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value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nameNod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693420" indent="-417195">
              <a:lnSpc>
                <a:spcPct val="100000"/>
              </a:lnSpc>
              <a:spcBef>
                <a:spcPts val="575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Type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subscriptVa</a:t>
            </a:r>
            <a:r>
              <a:rPr sz="2400" b="1" spc="-10" dirty="0">
                <a:latin typeface="Courier"/>
                <a:cs typeface="Courier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697865" marR="5080" indent="-421640">
              <a:lnSpc>
                <a:spcPts val="2800"/>
              </a:lnSpc>
              <a:spcBef>
                <a:spcPts val="944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identNode’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6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arra</a:t>
            </a:r>
            <a:r>
              <a:rPr sz="2600" spc="-5" dirty="0">
                <a:latin typeface="Lucida Sans"/>
                <a:cs typeface="Lucida Sans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23679" y="1607684"/>
            <a:ext cx="113665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nameNode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06411" y="3166097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5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50985" y="316533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29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88123" y="3906761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07173" y="3147047"/>
            <a:ext cx="0" cy="759460"/>
          </a:xfrm>
          <a:custGeom>
            <a:avLst/>
            <a:gdLst/>
            <a:ahLst/>
            <a:cxnLst/>
            <a:rect l="l" t="t" r="r" b="b"/>
            <a:pathLst>
              <a:path h="759460">
                <a:moveTo>
                  <a:pt x="0" y="0"/>
                </a:moveTo>
                <a:lnTo>
                  <a:pt x="0" y="75895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07935" y="3470897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04631" y="300074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36575"/>
                </a:moveTo>
                <a:lnTo>
                  <a:pt x="16763" y="36575"/>
                </a:lnTo>
                <a:lnTo>
                  <a:pt x="19812" y="38100"/>
                </a:lnTo>
                <a:lnTo>
                  <a:pt x="22860" y="36575"/>
                </a:lnTo>
                <a:close/>
              </a:path>
              <a:path w="38100" h="38100">
                <a:moveTo>
                  <a:pt x="27431" y="0"/>
                </a:moveTo>
                <a:lnTo>
                  <a:pt x="12192" y="0"/>
                </a:lnTo>
                <a:lnTo>
                  <a:pt x="9143" y="3048"/>
                </a:lnTo>
                <a:lnTo>
                  <a:pt x="6096" y="4572"/>
                </a:lnTo>
                <a:lnTo>
                  <a:pt x="3048" y="7620"/>
                </a:lnTo>
                <a:lnTo>
                  <a:pt x="1524" y="10668"/>
                </a:lnTo>
                <a:lnTo>
                  <a:pt x="1524" y="15240"/>
                </a:lnTo>
                <a:lnTo>
                  <a:pt x="0" y="18288"/>
                </a:lnTo>
                <a:lnTo>
                  <a:pt x="1524" y="21335"/>
                </a:lnTo>
                <a:lnTo>
                  <a:pt x="1524" y="25907"/>
                </a:lnTo>
                <a:lnTo>
                  <a:pt x="3048" y="28955"/>
                </a:lnTo>
                <a:lnTo>
                  <a:pt x="6096" y="32003"/>
                </a:lnTo>
                <a:lnTo>
                  <a:pt x="9143" y="33527"/>
                </a:lnTo>
                <a:lnTo>
                  <a:pt x="12192" y="36575"/>
                </a:lnTo>
                <a:lnTo>
                  <a:pt x="27431" y="36575"/>
                </a:lnTo>
                <a:lnTo>
                  <a:pt x="30480" y="33527"/>
                </a:lnTo>
                <a:lnTo>
                  <a:pt x="33528" y="32003"/>
                </a:lnTo>
                <a:lnTo>
                  <a:pt x="36575" y="25907"/>
                </a:lnTo>
                <a:lnTo>
                  <a:pt x="38100" y="21335"/>
                </a:lnTo>
                <a:lnTo>
                  <a:pt x="38100" y="15240"/>
                </a:lnTo>
                <a:lnTo>
                  <a:pt x="36575" y="10668"/>
                </a:lnTo>
                <a:lnTo>
                  <a:pt x="33528" y="4572"/>
                </a:lnTo>
                <a:lnTo>
                  <a:pt x="30480" y="3048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43087" y="2968739"/>
            <a:ext cx="231775" cy="231775"/>
          </a:xfrm>
          <a:custGeom>
            <a:avLst/>
            <a:gdLst/>
            <a:ahLst/>
            <a:cxnLst/>
            <a:rect l="l" t="t" r="r" b="b"/>
            <a:pathLst>
              <a:path w="231775" h="231775">
                <a:moveTo>
                  <a:pt x="10668" y="211835"/>
                </a:moveTo>
                <a:lnTo>
                  <a:pt x="0" y="231648"/>
                </a:lnTo>
                <a:lnTo>
                  <a:pt x="19812" y="220979"/>
                </a:lnTo>
                <a:lnTo>
                  <a:pt x="25298" y="217931"/>
                </a:lnTo>
                <a:lnTo>
                  <a:pt x="22860" y="217931"/>
                </a:lnTo>
                <a:lnTo>
                  <a:pt x="10668" y="211835"/>
                </a:lnTo>
                <a:close/>
              </a:path>
              <a:path w="231775" h="231775">
                <a:moveTo>
                  <a:pt x="34290" y="197357"/>
                </a:moveTo>
                <a:lnTo>
                  <a:pt x="13716" y="208787"/>
                </a:lnTo>
                <a:lnTo>
                  <a:pt x="10668" y="211835"/>
                </a:lnTo>
                <a:lnTo>
                  <a:pt x="22860" y="217931"/>
                </a:lnTo>
                <a:lnTo>
                  <a:pt x="34290" y="197357"/>
                </a:lnTo>
                <a:close/>
              </a:path>
              <a:path w="231775" h="231775">
                <a:moveTo>
                  <a:pt x="211618" y="98842"/>
                </a:moveTo>
                <a:lnTo>
                  <a:pt x="34290" y="197357"/>
                </a:lnTo>
                <a:lnTo>
                  <a:pt x="22860" y="217931"/>
                </a:lnTo>
                <a:lnTo>
                  <a:pt x="25298" y="217931"/>
                </a:lnTo>
                <a:lnTo>
                  <a:pt x="225551" y="106679"/>
                </a:lnTo>
                <a:lnTo>
                  <a:pt x="217931" y="105155"/>
                </a:lnTo>
                <a:lnTo>
                  <a:pt x="211618" y="98842"/>
                </a:lnTo>
                <a:close/>
              </a:path>
              <a:path w="231775" h="231775">
                <a:moveTo>
                  <a:pt x="129540" y="0"/>
                </a:moveTo>
                <a:lnTo>
                  <a:pt x="124968" y="6096"/>
                </a:lnTo>
                <a:lnTo>
                  <a:pt x="10668" y="211835"/>
                </a:lnTo>
                <a:lnTo>
                  <a:pt x="13716" y="208787"/>
                </a:lnTo>
                <a:lnTo>
                  <a:pt x="34290" y="197357"/>
                </a:lnTo>
                <a:lnTo>
                  <a:pt x="137160" y="12192"/>
                </a:lnTo>
                <a:lnTo>
                  <a:pt x="135636" y="4572"/>
                </a:lnTo>
                <a:lnTo>
                  <a:pt x="129540" y="0"/>
                </a:lnTo>
                <a:close/>
              </a:path>
              <a:path w="231775" h="231775">
                <a:moveTo>
                  <a:pt x="219456" y="94487"/>
                </a:moveTo>
                <a:lnTo>
                  <a:pt x="211618" y="98842"/>
                </a:lnTo>
                <a:lnTo>
                  <a:pt x="217931" y="105155"/>
                </a:lnTo>
                <a:lnTo>
                  <a:pt x="225551" y="106679"/>
                </a:lnTo>
                <a:lnTo>
                  <a:pt x="219456" y="94487"/>
                </a:lnTo>
                <a:close/>
              </a:path>
              <a:path w="231775" h="231775">
                <a:moveTo>
                  <a:pt x="225551" y="94487"/>
                </a:moveTo>
                <a:lnTo>
                  <a:pt x="219456" y="94487"/>
                </a:lnTo>
                <a:lnTo>
                  <a:pt x="225551" y="106679"/>
                </a:lnTo>
                <a:lnTo>
                  <a:pt x="231648" y="102107"/>
                </a:lnTo>
                <a:lnTo>
                  <a:pt x="227075" y="96011"/>
                </a:lnTo>
                <a:lnTo>
                  <a:pt x="225551" y="94487"/>
                </a:lnTo>
                <a:close/>
              </a:path>
              <a:path w="231775" h="231775">
                <a:moveTo>
                  <a:pt x="181356" y="50292"/>
                </a:moveTo>
                <a:lnTo>
                  <a:pt x="172212" y="59435"/>
                </a:lnTo>
                <a:lnTo>
                  <a:pt x="211618" y="98842"/>
                </a:lnTo>
                <a:lnTo>
                  <a:pt x="219456" y="94487"/>
                </a:lnTo>
                <a:lnTo>
                  <a:pt x="225551" y="94487"/>
                </a:lnTo>
                <a:lnTo>
                  <a:pt x="181356" y="502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69579" y="2973311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4" h="55244">
                <a:moveTo>
                  <a:pt x="9143" y="0"/>
                </a:moveTo>
                <a:lnTo>
                  <a:pt x="0" y="9144"/>
                </a:lnTo>
                <a:lnTo>
                  <a:pt x="45719" y="54863"/>
                </a:lnTo>
                <a:lnTo>
                  <a:pt x="54863" y="4572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59851" y="2977883"/>
            <a:ext cx="205740" cy="205740"/>
          </a:xfrm>
          <a:custGeom>
            <a:avLst/>
            <a:gdLst/>
            <a:ahLst/>
            <a:cxnLst/>
            <a:rect l="l" t="t" r="r" b="b"/>
            <a:pathLst>
              <a:path w="205739" h="205739">
                <a:moveTo>
                  <a:pt x="114300" y="0"/>
                </a:moveTo>
                <a:lnTo>
                  <a:pt x="0" y="205739"/>
                </a:lnTo>
                <a:lnTo>
                  <a:pt x="205740" y="91439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2371" y="202995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5" y="0"/>
                </a:moveTo>
                <a:lnTo>
                  <a:pt x="0" y="13715"/>
                </a:lnTo>
                <a:lnTo>
                  <a:pt x="27431" y="41147"/>
                </a:lnTo>
                <a:lnTo>
                  <a:pt x="41147" y="27431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97011" y="300531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6" y="0"/>
                </a:moveTo>
                <a:lnTo>
                  <a:pt x="0" y="13716"/>
                </a:lnTo>
                <a:lnTo>
                  <a:pt x="27431" y="41148"/>
                </a:lnTo>
                <a:lnTo>
                  <a:pt x="41148" y="27431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110727" y="2043671"/>
            <a:ext cx="989330" cy="989330"/>
          </a:xfrm>
          <a:custGeom>
            <a:avLst/>
            <a:gdLst/>
            <a:ahLst/>
            <a:cxnLst/>
            <a:rect l="l" t="t" r="r" b="b"/>
            <a:pathLst>
              <a:path w="989330" h="989330">
                <a:moveTo>
                  <a:pt x="961644" y="0"/>
                </a:moveTo>
                <a:lnTo>
                  <a:pt x="0" y="961644"/>
                </a:lnTo>
                <a:lnTo>
                  <a:pt x="27431" y="989076"/>
                </a:lnTo>
                <a:lnTo>
                  <a:pt x="989076" y="27431"/>
                </a:lnTo>
                <a:lnTo>
                  <a:pt x="9616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5387" y="2994647"/>
            <a:ext cx="1447800" cy="944880"/>
          </a:xfrm>
          <a:custGeom>
            <a:avLst/>
            <a:gdLst/>
            <a:ahLst/>
            <a:cxnLst/>
            <a:rect l="l" t="t" r="r" b="b"/>
            <a:pathLst>
              <a:path w="1447800" h="944879">
                <a:moveTo>
                  <a:pt x="708659" y="0"/>
                </a:moveTo>
                <a:lnTo>
                  <a:pt x="0" y="944880"/>
                </a:lnTo>
                <a:lnTo>
                  <a:pt x="38100" y="944880"/>
                </a:lnTo>
                <a:lnTo>
                  <a:pt x="38100" y="906780"/>
                </a:lnTo>
                <a:lnTo>
                  <a:pt x="76200" y="906780"/>
                </a:lnTo>
                <a:lnTo>
                  <a:pt x="739139" y="22860"/>
                </a:lnTo>
                <a:lnTo>
                  <a:pt x="708659" y="0"/>
                </a:lnTo>
                <a:close/>
              </a:path>
              <a:path w="1447800" h="944879">
                <a:moveTo>
                  <a:pt x="76200" y="906780"/>
                </a:moveTo>
                <a:lnTo>
                  <a:pt x="38100" y="906780"/>
                </a:lnTo>
                <a:lnTo>
                  <a:pt x="38100" y="944880"/>
                </a:lnTo>
                <a:lnTo>
                  <a:pt x="53339" y="937260"/>
                </a:lnTo>
                <a:lnTo>
                  <a:pt x="76200" y="906780"/>
                </a:lnTo>
                <a:close/>
              </a:path>
              <a:path w="1447800" h="944879">
                <a:moveTo>
                  <a:pt x="1409700" y="906780"/>
                </a:moveTo>
                <a:lnTo>
                  <a:pt x="76200" y="906780"/>
                </a:lnTo>
                <a:lnTo>
                  <a:pt x="53339" y="937260"/>
                </a:lnTo>
                <a:lnTo>
                  <a:pt x="38100" y="944880"/>
                </a:lnTo>
                <a:lnTo>
                  <a:pt x="1447800" y="944880"/>
                </a:lnTo>
                <a:lnTo>
                  <a:pt x="1424939" y="914400"/>
                </a:lnTo>
                <a:lnTo>
                  <a:pt x="1409700" y="906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14047" y="2974835"/>
            <a:ext cx="716280" cy="957580"/>
          </a:xfrm>
          <a:custGeom>
            <a:avLst/>
            <a:gdLst/>
            <a:ahLst/>
            <a:cxnLst/>
            <a:rect l="l" t="t" r="r" b="b"/>
            <a:pathLst>
              <a:path w="716279" h="957579">
                <a:moveTo>
                  <a:pt x="15240" y="0"/>
                </a:moveTo>
                <a:lnTo>
                  <a:pt x="0" y="19811"/>
                </a:lnTo>
                <a:lnTo>
                  <a:pt x="0" y="42672"/>
                </a:lnTo>
                <a:lnTo>
                  <a:pt x="685800" y="957071"/>
                </a:lnTo>
                <a:lnTo>
                  <a:pt x="716279" y="934211"/>
                </a:lnTo>
                <a:lnTo>
                  <a:pt x="30480" y="19811"/>
                </a:lnTo>
                <a:lnTo>
                  <a:pt x="152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565635" y="2863583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30">
                <a:moveTo>
                  <a:pt x="24384" y="0"/>
                </a:moveTo>
                <a:lnTo>
                  <a:pt x="13716" y="0"/>
                </a:lnTo>
                <a:lnTo>
                  <a:pt x="7620" y="3048"/>
                </a:lnTo>
                <a:lnTo>
                  <a:pt x="1524" y="9143"/>
                </a:lnTo>
                <a:lnTo>
                  <a:pt x="0" y="12191"/>
                </a:lnTo>
                <a:lnTo>
                  <a:pt x="0" y="24383"/>
                </a:lnTo>
                <a:lnTo>
                  <a:pt x="1524" y="27431"/>
                </a:lnTo>
                <a:lnTo>
                  <a:pt x="4572" y="30479"/>
                </a:lnTo>
                <a:lnTo>
                  <a:pt x="6096" y="33527"/>
                </a:lnTo>
                <a:lnTo>
                  <a:pt x="10668" y="35051"/>
                </a:lnTo>
                <a:lnTo>
                  <a:pt x="13716" y="36575"/>
                </a:lnTo>
                <a:lnTo>
                  <a:pt x="24384" y="36575"/>
                </a:lnTo>
                <a:lnTo>
                  <a:pt x="30480" y="33527"/>
                </a:lnTo>
                <a:lnTo>
                  <a:pt x="33528" y="30479"/>
                </a:lnTo>
                <a:lnTo>
                  <a:pt x="36576" y="24383"/>
                </a:lnTo>
                <a:lnTo>
                  <a:pt x="38100" y="19811"/>
                </a:lnTo>
                <a:lnTo>
                  <a:pt x="38100" y="16763"/>
                </a:lnTo>
                <a:lnTo>
                  <a:pt x="36576" y="12191"/>
                </a:lnTo>
                <a:lnTo>
                  <a:pt x="36576" y="9143"/>
                </a:lnTo>
                <a:lnTo>
                  <a:pt x="30480" y="3048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550395" y="2819387"/>
            <a:ext cx="259079" cy="184785"/>
          </a:xfrm>
          <a:custGeom>
            <a:avLst/>
            <a:gdLst/>
            <a:ahLst/>
            <a:cxnLst/>
            <a:rect l="l" t="t" r="r" b="b"/>
            <a:pathLst>
              <a:path w="259079" h="184785">
                <a:moveTo>
                  <a:pt x="74675" y="3048"/>
                </a:moveTo>
                <a:lnTo>
                  <a:pt x="76200" y="10668"/>
                </a:lnTo>
                <a:lnTo>
                  <a:pt x="72036" y="18579"/>
                </a:lnTo>
                <a:lnTo>
                  <a:pt x="218977" y="162872"/>
                </a:lnTo>
                <a:lnTo>
                  <a:pt x="240792" y="167639"/>
                </a:lnTo>
                <a:lnTo>
                  <a:pt x="237744" y="179831"/>
                </a:lnTo>
                <a:lnTo>
                  <a:pt x="259080" y="184403"/>
                </a:lnTo>
                <a:lnTo>
                  <a:pt x="243839" y="169163"/>
                </a:lnTo>
                <a:lnTo>
                  <a:pt x="74675" y="3048"/>
                </a:lnTo>
                <a:close/>
              </a:path>
              <a:path w="259079" h="184785">
                <a:moveTo>
                  <a:pt x="10668" y="117348"/>
                </a:moveTo>
                <a:lnTo>
                  <a:pt x="3048" y="120396"/>
                </a:lnTo>
                <a:lnTo>
                  <a:pt x="0" y="128015"/>
                </a:lnTo>
                <a:lnTo>
                  <a:pt x="7620" y="129539"/>
                </a:lnTo>
                <a:lnTo>
                  <a:pt x="237744" y="179831"/>
                </a:lnTo>
                <a:lnTo>
                  <a:pt x="234696" y="178307"/>
                </a:lnTo>
                <a:lnTo>
                  <a:pt x="218977" y="162872"/>
                </a:lnTo>
                <a:lnTo>
                  <a:pt x="10668" y="117348"/>
                </a:lnTo>
                <a:close/>
              </a:path>
              <a:path w="259079" h="184785">
                <a:moveTo>
                  <a:pt x="218977" y="162872"/>
                </a:moveTo>
                <a:lnTo>
                  <a:pt x="234696" y="178307"/>
                </a:lnTo>
                <a:lnTo>
                  <a:pt x="237744" y="179831"/>
                </a:lnTo>
                <a:lnTo>
                  <a:pt x="240792" y="167639"/>
                </a:lnTo>
                <a:lnTo>
                  <a:pt x="218977" y="162872"/>
                </a:lnTo>
                <a:close/>
              </a:path>
              <a:path w="259079" h="184785">
                <a:moveTo>
                  <a:pt x="71627" y="0"/>
                </a:moveTo>
                <a:lnTo>
                  <a:pt x="64008" y="4572"/>
                </a:lnTo>
                <a:lnTo>
                  <a:pt x="33527" y="62483"/>
                </a:lnTo>
                <a:lnTo>
                  <a:pt x="45720" y="68579"/>
                </a:lnTo>
                <a:lnTo>
                  <a:pt x="72036" y="18579"/>
                </a:lnTo>
                <a:lnTo>
                  <a:pt x="65532" y="12191"/>
                </a:lnTo>
                <a:lnTo>
                  <a:pt x="74675" y="3048"/>
                </a:lnTo>
                <a:lnTo>
                  <a:pt x="71627" y="0"/>
                </a:lnTo>
                <a:close/>
              </a:path>
              <a:path w="259079" h="184785">
                <a:moveTo>
                  <a:pt x="74675" y="3048"/>
                </a:moveTo>
                <a:lnTo>
                  <a:pt x="65532" y="12191"/>
                </a:lnTo>
                <a:lnTo>
                  <a:pt x="72036" y="18579"/>
                </a:lnTo>
                <a:lnTo>
                  <a:pt x="76200" y="10668"/>
                </a:lnTo>
                <a:lnTo>
                  <a:pt x="74675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53443" y="2881871"/>
            <a:ext cx="43180" cy="64135"/>
          </a:xfrm>
          <a:custGeom>
            <a:avLst/>
            <a:gdLst/>
            <a:ahLst/>
            <a:cxnLst/>
            <a:rect l="l" t="t" r="r" b="b"/>
            <a:pathLst>
              <a:path w="43179" h="64135">
                <a:moveTo>
                  <a:pt x="30479" y="0"/>
                </a:moveTo>
                <a:lnTo>
                  <a:pt x="0" y="57912"/>
                </a:lnTo>
                <a:lnTo>
                  <a:pt x="12191" y="64007"/>
                </a:lnTo>
                <a:lnTo>
                  <a:pt x="42672" y="6096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59539" y="2827007"/>
            <a:ext cx="230504" cy="166370"/>
          </a:xfrm>
          <a:custGeom>
            <a:avLst/>
            <a:gdLst/>
            <a:ahLst/>
            <a:cxnLst/>
            <a:rect l="l" t="t" r="r" b="b"/>
            <a:pathLst>
              <a:path w="230504" h="166369">
                <a:moveTo>
                  <a:pt x="60960" y="0"/>
                </a:moveTo>
                <a:lnTo>
                  <a:pt x="0" y="115824"/>
                </a:lnTo>
                <a:lnTo>
                  <a:pt x="230124" y="166115"/>
                </a:lnTo>
                <a:lnTo>
                  <a:pt x="60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299191" y="2177783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80">
                <a:moveTo>
                  <a:pt x="18287" y="0"/>
                </a:moveTo>
                <a:lnTo>
                  <a:pt x="0" y="33527"/>
                </a:lnTo>
                <a:lnTo>
                  <a:pt x="16763" y="42672"/>
                </a:lnTo>
                <a:lnTo>
                  <a:pt x="35051" y="914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74779" y="2865107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80">
                <a:moveTo>
                  <a:pt x="18287" y="0"/>
                </a:moveTo>
                <a:lnTo>
                  <a:pt x="0" y="33527"/>
                </a:lnTo>
                <a:lnTo>
                  <a:pt x="16763" y="42671"/>
                </a:lnTo>
                <a:lnTo>
                  <a:pt x="35051" y="914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15955" y="2186927"/>
            <a:ext cx="1277620" cy="711835"/>
          </a:xfrm>
          <a:custGeom>
            <a:avLst/>
            <a:gdLst/>
            <a:ahLst/>
            <a:cxnLst/>
            <a:rect l="l" t="t" r="r" b="b"/>
            <a:pathLst>
              <a:path w="1277620" h="711835">
                <a:moveTo>
                  <a:pt x="18287" y="0"/>
                </a:moveTo>
                <a:lnTo>
                  <a:pt x="0" y="33528"/>
                </a:lnTo>
                <a:lnTo>
                  <a:pt x="1258824" y="711708"/>
                </a:lnTo>
                <a:lnTo>
                  <a:pt x="1277112" y="678180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350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6" y="965218"/>
            <a:ext cx="5430520" cy="693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  <a:tabLst>
                <a:tab pos="869315" algn="l"/>
              </a:tabLst>
            </a:pP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39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Jav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spc="-10" dirty="0">
                <a:latin typeface="Lucida Sans"/>
                <a:cs typeface="Lucida Sans"/>
              </a:rPr>
              <a:t>low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inheritance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lassing.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new</a:t>
            </a:r>
            <a:r>
              <a:rPr sz="2600" spc="-10" dirty="0">
                <a:latin typeface="Lucida Sans"/>
                <a:cs typeface="Lucida Sans"/>
              </a:rPr>
              <a:t> c</a:t>
            </a:r>
            <a:r>
              <a:rPr sz="2600" spc="-15" dirty="0">
                <a:latin typeface="Lucida Sans"/>
                <a:cs typeface="Lucida Sans"/>
              </a:rPr>
              <a:t>lass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ext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st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cl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ew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ds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ef</a:t>
            </a:r>
            <a:r>
              <a:rPr sz="2600" spc="-15" dirty="0">
                <a:latin typeface="Lucida Sans"/>
                <a:cs typeface="Lucida Sans"/>
              </a:rPr>
              <a:t>inin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s.</a:t>
            </a:r>
            <a:endParaRPr sz="2600" dirty="0">
              <a:latin typeface="Lucida Sans"/>
              <a:cs typeface="Lucida Sans"/>
            </a:endParaRPr>
          </a:p>
          <a:p>
            <a:pPr marL="12700" marR="1714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subclass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ayb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texts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ecting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an</a:t>
            </a:r>
            <a:r>
              <a:rPr sz="2600" spc="-15" dirty="0">
                <a:latin typeface="Lucida Sans"/>
                <a:cs typeface="Lucida Sans"/>
              </a:rPr>
              <a:t> object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(e</a:t>
            </a:r>
            <a:r>
              <a:rPr sz="2600" spc="-15" dirty="0">
                <a:latin typeface="Lucida Sans"/>
                <a:cs typeface="Lucida Sans"/>
              </a:rPr>
              <a:t>.g.,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method</a:t>
            </a:r>
            <a:r>
              <a:rPr sz="2600" spc="-15" dirty="0">
                <a:latin typeface="Lucida Sans"/>
                <a:cs typeface="Lucida Sans"/>
              </a:rPr>
              <a:t> calls).</a:t>
            </a:r>
            <a:endParaRPr sz="2600" dirty="0">
              <a:latin typeface="Lucida Sans"/>
              <a:cs typeface="Lucida Sans"/>
            </a:endParaRPr>
          </a:p>
          <a:p>
            <a:pPr marL="12700" marR="889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pported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rat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easily— objects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D</a:t>
            </a:r>
            <a:r>
              <a:rPr sz="2600" b="1" spc="-87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class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ject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them.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  <a:spcBef>
                <a:spcPts val="350"/>
              </a:spcBef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</a:t>
            </a:r>
            <a:r>
              <a:rPr sz="2600" b="1" spc="-76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field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F</a:t>
            </a:r>
            <a:r>
              <a:rPr sz="2600" b="1" spc="-77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5" dirty="0">
                <a:latin typeface="Lucida Sans"/>
                <a:cs typeface="Lucida Sans"/>
              </a:rPr>
              <a:t>hin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it,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does</a:t>
            </a:r>
            <a:endParaRPr sz="2600" dirty="0">
              <a:latin typeface="Lucida Sans"/>
              <a:cs typeface="Lucida Sans"/>
            </a:endParaRPr>
          </a:p>
          <a:p>
            <a:pPr marL="12700" marR="13970">
              <a:lnSpc>
                <a:spcPts val="2700"/>
              </a:lnSpc>
              <a:spcBef>
                <a:spcPts val="229"/>
              </a:spcBef>
            </a:pPr>
            <a:r>
              <a:rPr sz="2600" b="1" spc="-20" dirty="0">
                <a:latin typeface="Courier"/>
                <a:cs typeface="Courier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ds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D</a:t>
            </a:r>
            <a:r>
              <a:rPr sz="2600" b="1" spc="-865" dirty="0">
                <a:latin typeface="Courier"/>
                <a:cs typeface="Courier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mer</a:t>
            </a:r>
            <a:r>
              <a:rPr sz="2600" spc="-15" dirty="0">
                <a:latin typeface="Lucida Sans"/>
                <a:cs typeface="Lucida Sans"/>
              </a:rPr>
              <a:t>ely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114" dirty="0">
                <a:latin typeface="Lucida Sans"/>
                <a:cs typeface="Lucida Sans"/>
              </a:rPr>
              <a:t>a</a:t>
            </a:r>
            <a:r>
              <a:rPr sz="2700" i="1" spc="-105" dirty="0">
                <a:latin typeface="Lucida Sans"/>
                <a:cs typeface="Lucida Sans"/>
              </a:rPr>
              <a:t>p</a:t>
            </a:r>
            <a:r>
              <a:rPr sz="2700" i="1" spc="-35" dirty="0">
                <a:latin typeface="Lucida Sans"/>
                <a:cs typeface="Lucida Sans"/>
              </a:rPr>
              <a:t>pe</a:t>
            </a:r>
            <a:r>
              <a:rPr sz="2700" i="1" spc="-25" dirty="0">
                <a:latin typeface="Lucida Sans"/>
                <a:cs typeface="Lucida Sans"/>
              </a:rPr>
              <a:t>n</a:t>
            </a:r>
            <a:r>
              <a:rPr sz="2700" i="1" spc="-20" dirty="0">
                <a:latin typeface="Lucida Sans"/>
                <a:cs typeface="Lucida Sans"/>
              </a:rPr>
              <a:t>ded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allocatio</a:t>
            </a:r>
            <a:r>
              <a:rPr sz="2600" spc="-5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32639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ult,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fields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3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 </a:t>
            </a:r>
            <a:r>
              <a:rPr sz="2600" spc="-10" dirty="0">
                <a:latin typeface="Lucida Sans"/>
                <a:cs typeface="Lucida Sans"/>
              </a:rPr>
              <a:t>withi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D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works perfectly.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5322" y="965218"/>
            <a:ext cx="5615305" cy="2263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4340" marR="5080" indent="-421640">
              <a:lnSpc>
                <a:spcPct val="89800"/>
              </a:lnSpc>
              <a:buFont typeface="Lucida Sans"/>
              <a:buAutoNum type="arabicPeriod" startAt="5"/>
              <a:tabLst>
                <a:tab pos="429895" algn="l"/>
              </a:tabLst>
            </a:pPr>
            <a:r>
              <a:rPr sz="2600" spc="-20" dirty="0">
                <a:latin typeface="Lucida Sans"/>
                <a:cs typeface="Lucida Sans"/>
              </a:rPr>
              <a:t>Check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subscriptVal’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73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kind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ala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integer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acter.</a:t>
            </a:r>
            <a:endParaRPr sz="2600" dirty="0">
              <a:latin typeface="Lucida Sans"/>
              <a:cs typeface="Lucida Sans"/>
            </a:endParaRPr>
          </a:p>
          <a:p>
            <a:pPr marL="434340" marR="260350" indent="-421640">
              <a:lnSpc>
                <a:spcPct val="89800"/>
              </a:lnSpc>
              <a:spcBef>
                <a:spcPts val="895"/>
              </a:spcBef>
              <a:buFont typeface="Lucida Sans"/>
              <a:buAutoNum type="arabicPeriod" startAt="5"/>
              <a:tabLst>
                <a:tab pos="429895" algn="l"/>
              </a:tabLst>
            </a:pPr>
            <a:r>
              <a:rPr sz="2600" spc="-10" dirty="0">
                <a:latin typeface="Lucida Sans"/>
                <a:cs typeface="Lucida Sans"/>
              </a:rPr>
              <a:t>Set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nameNode’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identNode’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6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nameNode’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61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05" dirty="0">
                <a:latin typeface="Courier"/>
                <a:cs typeface="Courier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 </a:t>
            </a:r>
            <a:r>
              <a:rPr sz="2400" b="1" spc="-5" dirty="0">
                <a:latin typeface="Courier"/>
                <a:cs typeface="Courier"/>
              </a:rPr>
              <a:t>Variabl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351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Ch</a:t>
            </a:r>
            <a:r>
              <a:rPr spc="-20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B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y </a:t>
            </a:r>
            <a:r>
              <a:rPr spc="-5" dirty="0">
                <a:solidFill>
                  <a:srgbClr val="FF0000"/>
                </a:solidFill>
              </a:rPr>
              <a:t>Operators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688" y="4746331"/>
            <a:ext cx="5304155" cy="2520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5" dirty="0">
                <a:latin typeface="Lucida Sans"/>
                <a:cs typeface="Lucida Sans"/>
              </a:rPr>
              <a:t>Typ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checking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eps:</a:t>
            </a:r>
            <a:endParaRPr sz="2800" dirty="0">
              <a:latin typeface="Lucida Sans"/>
              <a:cs typeface="Lucida Sans"/>
            </a:endParaRPr>
          </a:p>
          <a:p>
            <a:pPr marL="675640" marR="612775" indent="-399415">
              <a:lnSpc>
                <a:spcPts val="2800"/>
              </a:lnSpc>
              <a:spcBef>
                <a:spcPts val="965"/>
              </a:spcBef>
              <a:buFont typeface="Lucida Sans"/>
              <a:buAutoNum type="arabicPeriod"/>
              <a:tabLst>
                <a:tab pos="693420" algn="l"/>
              </a:tabLst>
            </a:pPr>
            <a:r>
              <a:rPr sz="2600" spc="-20" dirty="0">
                <a:latin typeface="Lucida Sans"/>
                <a:cs typeface="Lucida Sans"/>
              </a:rPr>
              <a:t>Type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right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698500" marR="347345" indent="-422275">
              <a:lnSpc>
                <a:spcPts val="2810"/>
              </a:lnSpc>
              <a:spcBef>
                <a:spcPts val="885"/>
              </a:spcBef>
              <a:buFont typeface="Lucida Sans"/>
              <a:buAutoNum type="arabicPeriod"/>
              <a:tabLst>
                <a:tab pos="693420" algn="l"/>
              </a:tabLst>
            </a:pPr>
            <a:r>
              <a:rPr sz="2600" spc="-20" dirty="0">
                <a:latin typeface="Lucida Sans"/>
                <a:cs typeface="Lucida Sans"/>
              </a:rPr>
              <a:t>Check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ght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ope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ands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bo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ca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s.</a:t>
            </a:r>
            <a:endParaRPr sz="2600" dirty="0">
              <a:latin typeface="Lucida Sans"/>
              <a:cs typeface="Lucida Sans"/>
            </a:endParaRPr>
          </a:p>
          <a:p>
            <a:pPr marL="693420" indent="-417195">
              <a:lnSpc>
                <a:spcPct val="100000"/>
              </a:lnSpc>
              <a:spcBef>
                <a:spcPts val="530"/>
              </a:spcBef>
              <a:buSzPct val="108333"/>
              <a:buFont typeface="Lucida Sans"/>
              <a:buAutoNum type="arabicPeriod"/>
              <a:tabLst>
                <a:tab pos="694055" algn="l"/>
                <a:tab pos="4271645" algn="l"/>
              </a:tabLst>
            </a:pPr>
            <a:r>
              <a:rPr sz="2400" b="1" spc="-5" dirty="0">
                <a:latin typeface="Courier"/>
                <a:cs typeface="Courier"/>
              </a:rPr>
              <a:t>binaryOpNode.kin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400" b="1" spc="-5" dirty="0">
                <a:latin typeface="Courier"/>
                <a:cs typeface="Courier"/>
              </a:rPr>
              <a:t>Valu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64167" y="2071865"/>
            <a:ext cx="1623060" cy="0"/>
          </a:xfrm>
          <a:custGeom>
            <a:avLst/>
            <a:gdLst/>
            <a:ahLst/>
            <a:cxnLst/>
            <a:rect l="l" t="t" r="r" b="b"/>
            <a:pathLst>
              <a:path w="1623060">
                <a:moveTo>
                  <a:pt x="0" y="0"/>
                </a:moveTo>
                <a:lnTo>
                  <a:pt x="162306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68177" y="2071103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45879" y="2814053"/>
            <a:ext cx="1621790" cy="0"/>
          </a:xfrm>
          <a:custGeom>
            <a:avLst/>
            <a:gdLst/>
            <a:ahLst/>
            <a:cxnLst/>
            <a:rect l="l" t="t" r="r" b="b"/>
            <a:pathLst>
              <a:path w="1621789">
                <a:moveTo>
                  <a:pt x="0" y="0"/>
                </a:moveTo>
                <a:lnTo>
                  <a:pt x="162153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64929" y="205281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30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65691" y="2376665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041383" y="2077148"/>
            <a:ext cx="148399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Times New Roman"/>
                <a:cs typeface="Times New Roman"/>
              </a:rPr>
              <a:t>bina</a:t>
            </a:r>
            <a:r>
              <a:rPr sz="1800" b="1" spc="5" dirty="0">
                <a:latin typeface="Times New Roman"/>
                <a:cs typeface="Times New Roman"/>
              </a:rPr>
              <a:t>r</a:t>
            </a:r>
            <a:r>
              <a:rPr sz="1800" b="1" spc="-5" dirty="0">
                <a:latin typeface="Times New Roman"/>
                <a:cs typeface="Times New Roman"/>
              </a:rPr>
              <a:t>yO</a:t>
            </a:r>
            <a:r>
              <a:rPr sz="1800" b="1" spc="5" dirty="0">
                <a:latin typeface="Times New Roman"/>
                <a:cs typeface="Times New Roman"/>
              </a:rPr>
              <a:t>p</a:t>
            </a:r>
            <a:r>
              <a:rPr sz="1800" b="1" spc="-5" dirty="0">
                <a:latin typeface="Times New Roman"/>
                <a:cs typeface="Times New Roman"/>
              </a:rPr>
              <a:t>Node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105387" y="3451847"/>
            <a:ext cx="1447800" cy="944880"/>
          </a:xfrm>
          <a:custGeom>
            <a:avLst/>
            <a:gdLst/>
            <a:ahLst/>
            <a:cxnLst/>
            <a:rect l="l" t="t" r="r" b="b"/>
            <a:pathLst>
              <a:path w="1447800" h="944879">
                <a:moveTo>
                  <a:pt x="708659" y="0"/>
                </a:moveTo>
                <a:lnTo>
                  <a:pt x="0" y="944880"/>
                </a:lnTo>
                <a:lnTo>
                  <a:pt x="38100" y="944880"/>
                </a:lnTo>
                <a:lnTo>
                  <a:pt x="38100" y="906780"/>
                </a:lnTo>
                <a:lnTo>
                  <a:pt x="76200" y="906780"/>
                </a:lnTo>
                <a:lnTo>
                  <a:pt x="739139" y="22860"/>
                </a:lnTo>
                <a:lnTo>
                  <a:pt x="708659" y="0"/>
                </a:lnTo>
                <a:close/>
              </a:path>
              <a:path w="1447800" h="944879">
                <a:moveTo>
                  <a:pt x="76200" y="906780"/>
                </a:moveTo>
                <a:lnTo>
                  <a:pt x="38100" y="906780"/>
                </a:lnTo>
                <a:lnTo>
                  <a:pt x="38100" y="944880"/>
                </a:lnTo>
                <a:lnTo>
                  <a:pt x="53339" y="937260"/>
                </a:lnTo>
                <a:lnTo>
                  <a:pt x="76200" y="906780"/>
                </a:lnTo>
                <a:close/>
              </a:path>
              <a:path w="1447800" h="944879">
                <a:moveTo>
                  <a:pt x="1409700" y="906780"/>
                </a:moveTo>
                <a:lnTo>
                  <a:pt x="76200" y="906780"/>
                </a:lnTo>
                <a:lnTo>
                  <a:pt x="53339" y="937260"/>
                </a:lnTo>
                <a:lnTo>
                  <a:pt x="38100" y="944880"/>
                </a:lnTo>
                <a:lnTo>
                  <a:pt x="1447800" y="944880"/>
                </a:lnTo>
                <a:lnTo>
                  <a:pt x="1424939" y="914400"/>
                </a:lnTo>
                <a:lnTo>
                  <a:pt x="1409700" y="906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814047" y="3432035"/>
            <a:ext cx="716280" cy="957580"/>
          </a:xfrm>
          <a:custGeom>
            <a:avLst/>
            <a:gdLst/>
            <a:ahLst/>
            <a:cxnLst/>
            <a:rect l="l" t="t" r="r" b="b"/>
            <a:pathLst>
              <a:path w="716279" h="957579">
                <a:moveTo>
                  <a:pt x="15240" y="0"/>
                </a:moveTo>
                <a:lnTo>
                  <a:pt x="0" y="19811"/>
                </a:lnTo>
                <a:lnTo>
                  <a:pt x="0" y="42672"/>
                </a:lnTo>
                <a:lnTo>
                  <a:pt x="685800" y="957071"/>
                </a:lnTo>
                <a:lnTo>
                  <a:pt x="716279" y="934211"/>
                </a:lnTo>
                <a:lnTo>
                  <a:pt x="30480" y="19811"/>
                </a:lnTo>
                <a:lnTo>
                  <a:pt x="152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565635" y="3320783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24384" y="0"/>
                </a:moveTo>
                <a:lnTo>
                  <a:pt x="13716" y="0"/>
                </a:lnTo>
                <a:lnTo>
                  <a:pt x="7620" y="3048"/>
                </a:lnTo>
                <a:lnTo>
                  <a:pt x="1524" y="9143"/>
                </a:lnTo>
                <a:lnTo>
                  <a:pt x="0" y="12191"/>
                </a:lnTo>
                <a:lnTo>
                  <a:pt x="0" y="24383"/>
                </a:lnTo>
                <a:lnTo>
                  <a:pt x="1524" y="27431"/>
                </a:lnTo>
                <a:lnTo>
                  <a:pt x="4572" y="30479"/>
                </a:lnTo>
                <a:lnTo>
                  <a:pt x="6096" y="33527"/>
                </a:lnTo>
                <a:lnTo>
                  <a:pt x="10668" y="35051"/>
                </a:lnTo>
                <a:lnTo>
                  <a:pt x="13716" y="36575"/>
                </a:lnTo>
                <a:lnTo>
                  <a:pt x="24384" y="36575"/>
                </a:lnTo>
                <a:lnTo>
                  <a:pt x="30480" y="33527"/>
                </a:lnTo>
                <a:lnTo>
                  <a:pt x="33528" y="30479"/>
                </a:lnTo>
                <a:lnTo>
                  <a:pt x="36576" y="24383"/>
                </a:lnTo>
                <a:lnTo>
                  <a:pt x="38100" y="19811"/>
                </a:lnTo>
                <a:lnTo>
                  <a:pt x="38100" y="16763"/>
                </a:lnTo>
                <a:lnTo>
                  <a:pt x="36576" y="12191"/>
                </a:lnTo>
                <a:lnTo>
                  <a:pt x="36576" y="9143"/>
                </a:lnTo>
                <a:lnTo>
                  <a:pt x="30480" y="3048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50395" y="3276587"/>
            <a:ext cx="259079" cy="184785"/>
          </a:xfrm>
          <a:custGeom>
            <a:avLst/>
            <a:gdLst/>
            <a:ahLst/>
            <a:cxnLst/>
            <a:rect l="l" t="t" r="r" b="b"/>
            <a:pathLst>
              <a:path w="259079" h="184785">
                <a:moveTo>
                  <a:pt x="74675" y="3048"/>
                </a:moveTo>
                <a:lnTo>
                  <a:pt x="76200" y="10668"/>
                </a:lnTo>
                <a:lnTo>
                  <a:pt x="72036" y="18579"/>
                </a:lnTo>
                <a:lnTo>
                  <a:pt x="218977" y="162872"/>
                </a:lnTo>
                <a:lnTo>
                  <a:pt x="240792" y="167639"/>
                </a:lnTo>
                <a:lnTo>
                  <a:pt x="237744" y="179831"/>
                </a:lnTo>
                <a:lnTo>
                  <a:pt x="259080" y="184403"/>
                </a:lnTo>
                <a:lnTo>
                  <a:pt x="243839" y="169163"/>
                </a:lnTo>
                <a:lnTo>
                  <a:pt x="74675" y="3048"/>
                </a:lnTo>
                <a:close/>
              </a:path>
              <a:path w="259079" h="184785">
                <a:moveTo>
                  <a:pt x="10668" y="117348"/>
                </a:moveTo>
                <a:lnTo>
                  <a:pt x="3048" y="120396"/>
                </a:lnTo>
                <a:lnTo>
                  <a:pt x="0" y="128015"/>
                </a:lnTo>
                <a:lnTo>
                  <a:pt x="7620" y="129539"/>
                </a:lnTo>
                <a:lnTo>
                  <a:pt x="237744" y="179831"/>
                </a:lnTo>
                <a:lnTo>
                  <a:pt x="234696" y="178307"/>
                </a:lnTo>
                <a:lnTo>
                  <a:pt x="218977" y="162872"/>
                </a:lnTo>
                <a:lnTo>
                  <a:pt x="10668" y="117348"/>
                </a:lnTo>
                <a:close/>
              </a:path>
              <a:path w="259079" h="184785">
                <a:moveTo>
                  <a:pt x="218977" y="162872"/>
                </a:moveTo>
                <a:lnTo>
                  <a:pt x="234696" y="178307"/>
                </a:lnTo>
                <a:lnTo>
                  <a:pt x="237744" y="179831"/>
                </a:lnTo>
                <a:lnTo>
                  <a:pt x="240792" y="167639"/>
                </a:lnTo>
                <a:lnTo>
                  <a:pt x="218977" y="162872"/>
                </a:lnTo>
                <a:close/>
              </a:path>
              <a:path w="259079" h="184785">
                <a:moveTo>
                  <a:pt x="71627" y="0"/>
                </a:moveTo>
                <a:lnTo>
                  <a:pt x="64008" y="4572"/>
                </a:lnTo>
                <a:lnTo>
                  <a:pt x="33527" y="62483"/>
                </a:lnTo>
                <a:lnTo>
                  <a:pt x="45720" y="68579"/>
                </a:lnTo>
                <a:lnTo>
                  <a:pt x="72036" y="18579"/>
                </a:lnTo>
                <a:lnTo>
                  <a:pt x="65532" y="12191"/>
                </a:lnTo>
                <a:lnTo>
                  <a:pt x="74675" y="3048"/>
                </a:lnTo>
                <a:lnTo>
                  <a:pt x="71627" y="0"/>
                </a:lnTo>
                <a:close/>
              </a:path>
              <a:path w="259079" h="184785">
                <a:moveTo>
                  <a:pt x="74675" y="3048"/>
                </a:moveTo>
                <a:lnTo>
                  <a:pt x="65532" y="12191"/>
                </a:lnTo>
                <a:lnTo>
                  <a:pt x="72036" y="18579"/>
                </a:lnTo>
                <a:lnTo>
                  <a:pt x="76200" y="10668"/>
                </a:lnTo>
                <a:lnTo>
                  <a:pt x="74675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53443" y="3339071"/>
            <a:ext cx="43180" cy="64135"/>
          </a:xfrm>
          <a:custGeom>
            <a:avLst/>
            <a:gdLst/>
            <a:ahLst/>
            <a:cxnLst/>
            <a:rect l="l" t="t" r="r" b="b"/>
            <a:pathLst>
              <a:path w="43179" h="64135">
                <a:moveTo>
                  <a:pt x="30479" y="0"/>
                </a:moveTo>
                <a:lnTo>
                  <a:pt x="0" y="57912"/>
                </a:lnTo>
                <a:lnTo>
                  <a:pt x="12191" y="64007"/>
                </a:lnTo>
                <a:lnTo>
                  <a:pt x="42672" y="6096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59539" y="3284207"/>
            <a:ext cx="230504" cy="166370"/>
          </a:xfrm>
          <a:custGeom>
            <a:avLst/>
            <a:gdLst/>
            <a:ahLst/>
            <a:cxnLst/>
            <a:rect l="l" t="t" r="r" b="b"/>
            <a:pathLst>
              <a:path w="230504" h="166370">
                <a:moveTo>
                  <a:pt x="60960" y="0"/>
                </a:moveTo>
                <a:lnTo>
                  <a:pt x="0" y="115824"/>
                </a:lnTo>
                <a:lnTo>
                  <a:pt x="230124" y="166115"/>
                </a:lnTo>
                <a:lnTo>
                  <a:pt x="60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99191" y="2634983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80">
                <a:moveTo>
                  <a:pt x="18287" y="0"/>
                </a:moveTo>
                <a:lnTo>
                  <a:pt x="0" y="33527"/>
                </a:lnTo>
                <a:lnTo>
                  <a:pt x="16763" y="42672"/>
                </a:lnTo>
                <a:lnTo>
                  <a:pt x="35051" y="914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74779" y="3322307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79">
                <a:moveTo>
                  <a:pt x="18287" y="0"/>
                </a:moveTo>
                <a:lnTo>
                  <a:pt x="0" y="33527"/>
                </a:lnTo>
                <a:lnTo>
                  <a:pt x="16763" y="42671"/>
                </a:lnTo>
                <a:lnTo>
                  <a:pt x="35051" y="914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315955" y="2644127"/>
            <a:ext cx="1277620" cy="711835"/>
          </a:xfrm>
          <a:custGeom>
            <a:avLst/>
            <a:gdLst/>
            <a:ahLst/>
            <a:cxnLst/>
            <a:rect l="l" t="t" r="r" b="b"/>
            <a:pathLst>
              <a:path w="1277620" h="711835">
                <a:moveTo>
                  <a:pt x="18287" y="0"/>
                </a:moveTo>
                <a:lnTo>
                  <a:pt x="0" y="33528"/>
                </a:lnTo>
                <a:lnTo>
                  <a:pt x="1258824" y="711708"/>
                </a:lnTo>
                <a:lnTo>
                  <a:pt x="1277112" y="678180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411203" y="4018652"/>
            <a:ext cx="96139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dirty="0">
                <a:latin typeface="Times New Roman"/>
                <a:cs typeface="Times New Roman"/>
              </a:rPr>
              <a:t>exp</a:t>
            </a:r>
            <a:r>
              <a:rPr sz="1900" b="1" spc="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 t</a:t>
            </a:r>
            <a:r>
              <a:rPr sz="1900" b="1" spc="-3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e</a:t>
            </a:r>
            <a:r>
              <a:rPr sz="1900" b="1" spc="5" dirty="0">
                <a:latin typeface="Times New Roman"/>
                <a:cs typeface="Times New Roman"/>
              </a:rPr>
              <a:t>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027163" y="3436607"/>
            <a:ext cx="1447800" cy="944880"/>
          </a:xfrm>
          <a:custGeom>
            <a:avLst/>
            <a:gdLst/>
            <a:ahLst/>
            <a:cxnLst/>
            <a:rect l="l" t="t" r="r" b="b"/>
            <a:pathLst>
              <a:path w="1447800" h="944879">
                <a:moveTo>
                  <a:pt x="708660" y="0"/>
                </a:moveTo>
                <a:lnTo>
                  <a:pt x="0" y="944879"/>
                </a:lnTo>
                <a:lnTo>
                  <a:pt x="38100" y="944879"/>
                </a:lnTo>
                <a:lnTo>
                  <a:pt x="38100" y="906779"/>
                </a:lnTo>
                <a:lnTo>
                  <a:pt x="76199" y="906779"/>
                </a:lnTo>
                <a:lnTo>
                  <a:pt x="739140" y="22859"/>
                </a:lnTo>
                <a:lnTo>
                  <a:pt x="708660" y="0"/>
                </a:lnTo>
                <a:close/>
              </a:path>
              <a:path w="1447800" h="944879">
                <a:moveTo>
                  <a:pt x="76199" y="906779"/>
                </a:moveTo>
                <a:lnTo>
                  <a:pt x="38100" y="906779"/>
                </a:lnTo>
                <a:lnTo>
                  <a:pt x="38100" y="944879"/>
                </a:lnTo>
                <a:lnTo>
                  <a:pt x="53339" y="937259"/>
                </a:lnTo>
                <a:lnTo>
                  <a:pt x="76199" y="906779"/>
                </a:lnTo>
                <a:close/>
              </a:path>
              <a:path w="1447800" h="944879">
                <a:moveTo>
                  <a:pt x="1409699" y="906779"/>
                </a:moveTo>
                <a:lnTo>
                  <a:pt x="76199" y="906779"/>
                </a:lnTo>
                <a:lnTo>
                  <a:pt x="53339" y="937259"/>
                </a:lnTo>
                <a:lnTo>
                  <a:pt x="38100" y="944879"/>
                </a:lnTo>
                <a:lnTo>
                  <a:pt x="1447799" y="944879"/>
                </a:lnTo>
                <a:lnTo>
                  <a:pt x="1424940" y="914399"/>
                </a:lnTo>
                <a:lnTo>
                  <a:pt x="1409699" y="9067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35823" y="3416795"/>
            <a:ext cx="716280" cy="957580"/>
          </a:xfrm>
          <a:custGeom>
            <a:avLst/>
            <a:gdLst/>
            <a:ahLst/>
            <a:cxnLst/>
            <a:rect l="l" t="t" r="r" b="b"/>
            <a:pathLst>
              <a:path w="716280" h="957579">
                <a:moveTo>
                  <a:pt x="15239" y="0"/>
                </a:moveTo>
                <a:lnTo>
                  <a:pt x="0" y="19812"/>
                </a:lnTo>
                <a:lnTo>
                  <a:pt x="0" y="42672"/>
                </a:lnTo>
                <a:lnTo>
                  <a:pt x="685800" y="957072"/>
                </a:lnTo>
                <a:lnTo>
                  <a:pt x="716280" y="934212"/>
                </a:lnTo>
                <a:lnTo>
                  <a:pt x="30480" y="19812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956803" y="330249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3" y="0"/>
                </a:moveTo>
                <a:lnTo>
                  <a:pt x="13715" y="0"/>
                </a:lnTo>
                <a:lnTo>
                  <a:pt x="9143" y="1524"/>
                </a:lnTo>
                <a:lnTo>
                  <a:pt x="6095" y="4572"/>
                </a:lnTo>
                <a:lnTo>
                  <a:pt x="4571" y="7620"/>
                </a:lnTo>
                <a:lnTo>
                  <a:pt x="1524" y="10668"/>
                </a:lnTo>
                <a:lnTo>
                  <a:pt x="1524" y="13716"/>
                </a:lnTo>
                <a:lnTo>
                  <a:pt x="0" y="16764"/>
                </a:lnTo>
                <a:lnTo>
                  <a:pt x="0" y="21336"/>
                </a:lnTo>
                <a:lnTo>
                  <a:pt x="4571" y="30479"/>
                </a:lnTo>
                <a:lnTo>
                  <a:pt x="7619" y="33527"/>
                </a:lnTo>
                <a:lnTo>
                  <a:pt x="13715" y="36575"/>
                </a:lnTo>
                <a:lnTo>
                  <a:pt x="18287" y="38100"/>
                </a:lnTo>
                <a:lnTo>
                  <a:pt x="21335" y="36575"/>
                </a:lnTo>
                <a:lnTo>
                  <a:pt x="25907" y="36575"/>
                </a:lnTo>
                <a:lnTo>
                  <a:pt x="28956" y="35051"/>
                </a:lnTo>
                <a:lnTo>
                  <a:pt x="32003" y="32003"/>
                </a:lnTo>
                <a:lnTo>
                  <a:pt x="35051" y="30479"/>
                </a:lnTo>
                <a:lnTo>
                  <a:pt x="36575" y="27431"/>
                </a:lnTo>
                <a:lnTo>
                  <a:pt x="38100" y="22860"/>
                </a:lnTo>
                <a:lnTo>
                  <a:pt x="38100" y="15240"/>
                </a:lnTo>
                <a:lnTo>
                  <a:pt x="33527" y="6096"/>
                </a:lnTo>
                <a:lnTo>
                  <a:pt x="30480" y="3048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54111" y="3258299"/>
            <a:ext cx="256540" cy="192405"/>
          </a:xfrm>
          <a:custGeom>
            <a:avLst/>
            <a:gdLst/>
            <a:ahLst/>
            <a:cxnLst/>
            <a:rect l="l" t="t" r="r" b="b"/>
            <a:pathLst>
              <a:path w="256539" h="192404">
                <a:moveTo>
                  <a:pt x="15239" y="175260"/>
                </a:moveTo>
                <a:lnTo>
                  <a:pt x="0" y="192024"/>
                </a:lnTo>
                <a:lnTo>
                  <a:pt x="21336" y="185927"/>
                </a:lnTo>
                <a:lnTo>
                  <a:pt x="27391" y="184403"/>
                </a:lnTo>
                <a:lnTo>
                  <a:pt x="24383" y="184403"/>
                </a:lnTo>
                <a:lnTo>
                  <a:pt x="15239" y="175260"/>
                </a:lnTo>
                <a:close/>
              </a:path>
              <a:path w="256539" h="192404">
                <a:moveTo>
                  <a:pt x="39920" y="168292"/>
                </a:moveTo>
                <a:lnTo>
                  <a:pt x="18287" y="173736"/>
                </a:lnTo>
                <a:lnTo>
                  <a:pt x="15239" y="175260"/>
                </a:lnTo>
                <a:lnTo>
                  <a:pt x="24383" y="184403"/>
                </a:lnTo>
                <a:lnTo>
                  <a:pt x="39920" y="168292"/>
                </a:lnTo>
                <a:close/>
              </a:path>
              <a:path w="256539" h="192404">
                <a:moveTo>
                  <a:pt x="241031" y="117681"/>
                </a:moveTo>
                <a:lnTo>
                  <a:pt x="39920" y="168292"/>
                </a:lnTo>
                <a:lnTo>
                  <a:pt x="24383" y="184403"/>
                </a:lnTo>
                <a:lnTo>
                  <a:pt x="27391" y="184403"/>
                </a:lnTo>
                <a:lnTo>
                  <a:pt x="251460" y="128016"/>
                </a:lnTo>
                <a:lnTo>
                  <a:pt x="245363" y="124968"/>
                </a:lnTo>
                <a:lnTo>
                  <a:pt x="241031" y="117681"/>
                </a:lnTo>
                <a:close/>
              </a:path>
              <a:path w="256539" h="192404">
                <a:moveTo>
                  <a:pt x="185927" y="0"/>
                </a:moveTo>
                <a:lnTo>
                  <a:pt x="179831" y="4572"/>
                </a:lnTo>
                <a:lnTo>
                  <a:pt x="15239" y="175260"/>
                </a:lnTo>
                <a:lnTo>
                  <a:pt x="18287" y="173736"/>
                </a:lnTo>
                <a:lnTo>
                  <a:pt x="39920" y="168292"/>
                </a:lnTo>
                <a:lnTo>
                  <a:pt x="188975" y="13716"/>
                </a:lnTo>
                <a:lnTo>
                  <a:pt x="188975" y="6096"/>
                </a:lnTo>
                <a:lnTo>
                  <a:pt x="185927" y="0"/>
                </a:lnTo>
                <a:close/>
              </a:path>
              <a:path w="256539" h="192404">
                <a:moveTo>
                  <a:pt x="248412" y="115824"/>
                </a:moveTo>
                <a:lnTo>
                  <a:pt x="241031" y="117681"/>
                </a:lnTo>
                <a:lnTo>
                  <a:pt x="245363" y="124968"/>
                </a:lnTo>
                <a:lnTo>
                  <a:pt x="251460" y="128016"/>
                </a:lnTo>
                <a:lnTo>
                  <a:pt x="248412" y="115824"/>
                </a:lnTo>
                <a:close/>
              </a:path>
              <a:path w="256539" h="192404">
                <a:moveTo>
                  <a:pt x="252695" y="115824"/>
                </a:moveTo>
                <a:lnTo>
                  <a:pt x="248412" y="115824"/>
                </a:lnTo>
                <a:lnTo>
                  <a:pt x="251460" y="128016"/>
                </a:lnTo>
                <a:lnTo>
                  <a:pt x="256031" y="126492"/>
                </a:lnTo>
                <a:lnTo>
                  <a:pt x="254507" y="118872"/>
                </a:lnTo>
                <a:lnTo>
                  <a:pt x="252695" y="115824"/>
                </a:lnTo>
                <a:close/>
              </a:path>
              <a:path w="256539" h="192404">
                <a:moveTo>
                  <a:pt x="220980" y="62484"/>
                </a:moveTo>
                <a:lnTo>
                  <a:pt x="211836" y="68579"/>
                </a:lnTo>
                <a:lnTo>
                  <a:pt x="241031" y="117681"/>
                </a:lnTo>
                <a:lnTo>
                  <a:pt x="248412" y="115824"/>
                </a:lnTo>
                <a:lnTo>
                  <a:pt x="252695" y="115824"/>
                </a:lnTo>
                <a:lnTo>
                  <a:pt x="220980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933943" y="3264395"/>
            <a:ext cx="41275" cy="62865"/>
          </a:xfrm>
          <a:custGeom>
            <a:avLst/>
            <a:gdLst/>
            <a:ahLst/>
            <a:cxnLst/>
            <a:rect l="l" t="t" r="r" b="b"/>
            <a:pathLst>
              <a:path w="41275" h="62864">
                <a:moveTo>
                  <a:pt x="9143" y="0"/>
                </a:moveTo>
                <a:lnTo>
                  <a:pt x="0" y="6096"/>
                </a:lnTo>
                <a:lnTo>
                  <a:pt x="32004" y="62483"/>
                </a:lnTo>
                <a:lnTo>
                  <a:pt x="41148" y="56388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73923" y="3267443"/>
            <a:ext cx="230504" cy="170815"/>
          </a:xfrm>
          <a:custGeom>
            <a:avLst/>
            <a:gdLst/>
            <a:ahLst/>
            <a:cxnLst/>
            <a:rect l="l" t="t" r="r" b="b"/>
            <a:pathLst>
              <a:path w="230505" h="170814">
                <a:moveTo>
                  <a:pt x="164592" y="0"/>
                </a:moveTo>
                <a:lnTo>
                  <a:pt x="0" y="170688"/>
                </a:lnTo>
                <a:lnTo>
                  <a:pt x="230124" y="112775"/>
                </a:lnTo>
                <a:lnTo>
                  <a:pt x="196595" y="56388"/>
                </a:lnTo>
                <a:lnTo>
                  <a:pt x="1645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16567" y="2624315"/>
            <a:ext cx="36830" cy="43180"/>
          </a:xfrm>
          <a:custGeom>
            <a:avLst/>
            <a:gdLst/>
            <a:ahLst/>
            <a:cxnLst/>
            <a:rect l="l" t="t" r="r" b="b"/>
            <a:pathLst>
              <a:path w="36830" h="43180">
                <a:moveTo>
                  <a:pt x="16763" y="0"/>
                </a:moveTo>
                <a:lnTo>
                  <a:pt x="0" y="9144"/>
                </a:lnTo>
                <a:lnTo>
                  <a:pt x="19812" y="42672"/>
                </a:lnTo>
                <a:lnTo>
                  <a:pt x="36575" y="33527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50707" y="3304019"/>
            <a:ext cx="36830" cy="43180"/>
          </a:xfrm>
          <a:custGeom>
            <a:avLst/>
            <a:gdLst/>
            <a:ahLst/>
            <a:cxnLst/>
            <a:rect l="l" t="t" r="r" b="b"/>
            <a:pathLst>
              <a:path w="36830" h="43179">
                <a:moveTo>
                  <a:pt x="16764" y="0"/>
                </a:moveTo>
                <a:lnTo>
                  <a:pt x="0" y="9144"/>
                </a:lnTo>
                <a:lnTo>
                  <a:pt x="19812" y="42672"/>
                </a:lnTo>
                <a:lnTo>
                  <a:pt x="36576" y="33527"/>
                </a:lnTo>
                <a:lnTo>
                  <a:pt x="167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67471" y="2633459"/>
            <a:ext cx="1169035" cy="704215"/>
          </a:xfrm>
          <a:custGeom>
            <a:avLst/>
            <a:gdLst/>
            <a:ahLst/>
            <a:cxnLst/>
            <a:rect l="l" t="t" r="r" b="b"/>
            <a:pathLst>
              <a:path w="1169035" h="704214">
                <a:moveTo>
                  <a:pt x="1149095" y="0"/>
                </a:moveTo>
                <a:lnTo>
                  <a:pt x="0" y="670559"/>
                </a:lnTo>
                <a:lnTo>
                  <a:pt x="19812" y="704087"/>
                </a:lnTo>
                <a:lnTo>
                  <a:pt x="1168908" y="33527"/>
                </a:lnTo>
                <a:lnTo>
                  <a:pt x="1149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331456" y="4003413"/>
            <a:ext cx="963294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expr t</a:t>
            </a:r>
            <a:r>
              <a:rPr sz="1900" b="1" spc="-35" dirty="0">
                <a:latin typeface="Times New Roman"/>
                <a:cs typeface="Times New Roman"/>
              </a:rPr>
              <a:t>r</a:t>
            </a:r>
            <a:r>
              <a:rPr sz="1900" b="1" spc="5" dirty="0">
                <a:latin typeface="Times New Roman"/>
                <a:cs typeface="Times New Roman"/>
              </a:rPr>
              <a:t>ee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352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5339" y="965218"/>
            <a:ext cx="5461635" cy="7687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4340" marR="210185" indent="-421640">
              <a:lnSpc>
                <a:spcPts val="2810"/>
              </a:lnSpc>
              <a:buFont typeface="Lucida Sans"/>
              <a:buAutoNum type="arabicPeriod" startAt="4"/>
              <a:tabLst>
                <a:tab pos="429895" algn="l"/>
              </a:tabLst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binaryOpNode.operato</a:t>
            </a:r>
            <a:r>
              <a:rPr sz="2400" b="1" dirty="0">
                <a:latin typeface="Courier"/>
                <a:cs typeface="Courier"/>
              </a:rPr>
              <a:t>r</a:t>
            </a:r>
            <a:r>
              <a:rPr sz="2400" b="1" spc="-6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plus, </a:t>
            </a:r>
            <a:r>
              <a:rPr sz="2600" spc="-20" dirty="0">
                <a:latin typeface="Lucida Sans"/>
                <a:cs typeface="Lucida Sans"/>
              </a:rPr>
              <a:t>mi</a:t>
            </a:r>
            <a:r>
              <a:rPr sz="2600" spc="-15" dirty="0">
                <a:latin typeface="Lucida Sans"/>
                <a:cs typeface="Lucida Sans"/>
              </a:rPr>
              <a:t>nus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ash:</a:t>
            </a:r>
            <a:endParaRPr sz="2600" dirty="0">
              <a:latin typeface="Lucida Sans"/>
              <a:cs typeface="Lucida Sans"/>
            </a:endParaRPr>
          </a:p>
          <a:p>
            <a:pPr marL="1039494" lvl="1" indent="-501015">
              <a:lnSpc>
                <a:spcPts val="2590"/>
              </a:lnSpc>
              <a:buFont typeface="Lucida Sans"/>
              <a:buAutoNum type="alphaLcParenBoth"/>
              <a:tabLst>
                <a:tab pos="1040130" algn="l"/>
              </a:tabLst>
            </a:pPr>
            <a:r>
              <a:rPr sz="2600" spc="-15" dirty="0">
                <a:latin typeface="Lucida Sans"/>
                <a:cs typeface="Lucida Sans"/>
              </a:rPr>
              <a:t>Chec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ght</a:t>
            </a:r>
            <a:endParaRPr sz="2600" dirty="0">
              <a:latin typeface="Lucida Sans"/>
              <a:cs typeface="Lucida Sans"/>
            </a:endParaRPr>
          </a:p>
          <a:p>
            <a:pPr marL="434340" marR="464820">
              <a:lnSpc>
                <a:spcPts val="2810"/>
              </a:lnSpc>
              <a:spcBef>
                <a:spcPts val="190"/>
              </a:spcBef>
            </a:pPr>
            <a:r>
              <a:rPr sz="2600" spc="-15" dirty="0">
                <a:latin typeface="Lucida Sans"/>
                <a:cs typeface="Lucida Sans"/>
              </a:rPr>
              <a:t>operands have </a:t>
            </a:r>
            <a:r>
              <a:rPr sz="2600" spc="-20" dirty="0">
                <a:latin typeface="Lucida Sans"/>
                <a:cs typeface="Lucida Sans"/>
              </a:rPr>
              <a:t>an </a:t>
            </a:r>
            <a:r>
              <a:rPr sz="2600" spc="-15" dirty="0">
                <a:latin typeface="Lucida Sans"/>
                <a:cs typeface="Lucida Sans"/>
              </a:rPr>
              <a:t>arithmetic type (integer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character).</a:t>
            </a:r>
            <a:endParaRPr sz="2600" dirty="0">
              <a:latin typeface="Lucida Sans"/>
              <a:cs typeface="Lucida Sans"/>
            </a:endParaRPr>
          </a:p>
          <a:p>
            <a:pPr marL="960119" lvl="1" indent="-525780">
              <a:lnSpc>
                <a:spcPts val="2625"/>
              </a:lnSpc>
              <a:buSzPct val="108333"/>
              <a:buFont typeface="Lucida Sans"/>
              <a:buAutoNum type="alphaLcParenBoth" startAt="2"/>
              <a:tabLst>
                <a:tab pos="960755" algn="l"/>
              </a:tabLst>
            </a:pPr>
            <a:r>
              <a:rPr sz="2400" b="1" spc="-5" dirty="0">
                <a:latin typeface="Courier"/>
                <a:cs typeface="Courier"/>
              </a:rPr>
              <a:t>binaryOpNode.typ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1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endParaRPr sz="2600" dirty="0">
              <a:latin typeface="Lucida Sans"/>
              <a:cs typeface="Lucida Sans"/>
            </a:endParaRPr>
          </a:p>
          <a:p>
            <a:pPr marL="434340">
              <a:lnSpc>
                <a:spcPts val="2750"/>
              </a:lnSpc>
            </a:pPr>
            <a:r>
              <a:rPr sz="2400" b="1" spc="-5" dirty="0">
                <a:latin typeface="Courier"/>
                <a:cs typeface="Courier"/>
              </a:rPr>
              <a:t>Integer</a:t>
            </a:r>
            <a:endParaRPr sz="2400" dirty="0">
              <a:latin typeface="Courier"/>
              <a:cs typeface="Courier"/>
            </a:endParaRPr>
          </a:p>
          <a:p>
            <a:pPr marL="434340" marR="5080" indent="-421640">
              <a:lnSpc>
                <a:spcPts val="2800"/>
              </a:lnSpc>
              <a:spcBef>
                <a:spcPts val="915"/>
              </a:spcBef>
              <a:buFont typeface="Lucida Sans"/>
              <a:buAutoNum type="arabicPeriod" startAt="5"/>
              <a:tabLst>
                <a:tab pos="429895" algn="l"/>
              </a:tabLst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binaryOpNode.operato</a:t>
            </a:r>
            <a:r>
              <a:rPr sz="2400" b="1" dirty="0">
                <a:latin typeface="Courier"/>
                <a:cs typeface="Courier"/>
              </a:rPr>
              <a:t>r</a:t>
            </a:r>
            <a:r>
              <a:rPr sz="2400" b="1" spc="-6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or:</a:t>
            </a:r>
            <a:endParaRPr sz="2600" dirty="0">
              <a:latin typeface="Lucida Sans"/>
              <a:cs typeface="Lucida Sans"/>
            </a:endParaRPr>
          </a:p>
          <a:p>
            <a:pPr marL="434340" marR="115570" lvl="1" indent="104139">
              <a:lnSpc>
                <a:spcPts val="2800"/>
              </a:lnSpc>
              <a:spcBef>
                <a:spcPts val="5"/>
              </a:spcBef>
              <a:buFont typeface="Lucida Sans"/>
              <a:buAutoNum type="alphaLcParenBoth"/>
              <a:tabLst>
                <a:tab pos="1040130" algn="l"/>
              </a:tabLst>
            </a:pPr>
            <a:r>
              <a:rPr lang="en-US" sz="2600" spc="-1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Chec</a:t>
            </a:r>
            <a:r>
              <a:rPr sz="2600" spc="-20" dirty="0" smtClean="0">
                <a:latin typeface="Lucida Sans"/>
                <a:cs typeface="Lucida Sans"/>
              </a:rPr>
              <a:t>k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ght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operands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boolean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type.</a:t>
            </a:r>
            <a:endParaRPr sz="2600" dirty="0">
              <a:latin typeface="Lucida Sans"/>
              <a:cs typeface="Lucida Sans"/>
            </a:endParaRPr>
          </a:p>
          <a:p>
            <a:pPr marL="960119" lvl="1" indent="-525780">
              <a:lnSpc>
                <a:spcPts val="2600"/>
              </a:lnSpc>
              <a:buSzPct val="108333"/>
              <a:buFont typeface="Lucida Sans"/>
              <a:buAutoNum type="alphaLcParenBoth"/>
              <a:tabLst>
                <a:tab pos="960755" algn="l"/>
              </a:tabLst>
            </a:pPr>
            <a:r>
              <a:rPr sz="2400" b="1" spc="-5" dirty="0">
                <a:latin typeface="Courier"/>
                <a:cs typeface="Courier"/>
              </a:rPr>
              <a:t>binaryOpNode.typ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1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endParaRPr sz="2600" dirty="0">
              <a:latin typeface="Lucida Sans"/>
              <a:cs typeface="Lucida Sans"/>
            </a:endParaRPr>
          </a:p>
          <a:p>
            <a:pPr marL="434340">
              <a:lnSpc>
                <a:spcPts val="2965"/>
              </a:lnSpc>
            </a:pPr>
            <a:r>
              <a:rPr sz="2400" b="1" spc="-5" dirty="0">
                <a:latin typeface="Courier"/>
                <a:cs typeface="Courier"/>
              </a:rPr>
              <a:t>Boolea</a:t>
            </a:r>
            <a:r>
              <a:rPr sz="2400" b="1" spc="10" dirty="0">
                <a:latin typeface="Courier"/>
                <a:cs typeface="Courier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434340" marR="210185" indent="-421640">
              <a:lnSpc>
                <a:spcPts val="2800"/>
              </a:lnSpc>
              <a:spcBef>
                <a:spcPts val="935"/>
              </a:spcBef>
              <a:buFont typeface="Lucida Sans"/>
              <a:buAutoNum type="arabicPeriod" startAt="6"/>
              <a:tabLst>
                <a:tab pos="429895" algn="l"/>
              </a:tabLst>
            </a:pPr>
            <a:r>
              <a:rPr sz="2600" spc="-10" dirty="0" smtClean="0">
                <a:latin typeface="Lucida Sans"/>
                <a:cs typeface="Lucida Sans"/>
              </a:rPr>
              <a:t>If</a:t>
            </a:r>
            <a:r>
              <a:rPr sz="2600" spc="10" dirty="0" smtClean="0">
                <a:latin typeface="Lucida Sans"/>
                <a:cs typeface="Lucida Sans"/>
              </a:rPr>
              <a:t> </a:t>
            </a:r>
            <a:r>
              <a:rPr sz="2400" b="1" spc="-5" dirty="0" smtClean="0">
                <a:latin typeface="Courier"/>
                <a:cs typeface="Courier"/>
              </a:rPr>
              <a:t>binaryOpNode.operato</a:t>
            </a:r>
            <a:r>
              <a:rPr sz="2400" b="1" dirty="0" smtClean="0">
                <a:latin typeface="Courier"/>
                <a:cs typeface="Courier"/>
              </a:rPr>
              <a:t>r</a:t>
            </a:r>
            <a:r>
              <a:rPr sz="2400" b="1" spc="-630" dirty="0" smtClean="0">
                <a:latin typeface="Courier"/>
                <a:cs typeface="Courier"/>
              </a:rPr>
              <a:t> </a:t>
            </a:r>
            <a:r>
              <a:rPr sz="2600" spc="-20" dirty="0" smtClean="0">
                <a:latin typeface="Lucida Sans"/>
                <a:cs typeface="Lucida Sans"/>
              </a:rPr>
              <a:t>i</a:t>
            </a:r>
            <a:r>
              <a:rPr sz="2600" spc="-15" dirty="0" smtClean="0">
                <a:latin typeface="Lucida Sans"/>
                <a:cs typeface="Lucida Sans"/>
              </a:rPr>
              <a:t>s</a:t>
            </a:r>
            <a:r>
              <a:rPr sz="2600" spc="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a relational</a:t>
            </a:r>
            <a:r>
              <a:rPr sz="2600" spc="1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operator:</a:t>
            </a:r>
            <a:endParaRPr sz="2600" dirty="0" smtClean="0">
              <a:latin typeface="Lucida Sans"/>
              <a:cs typeface="Lucida Sans"/>
            </a:endParaRPr>
          </a:p>
          <a:p>
            <a:pPr marL="434340" marR="193675" lvl="1" indent="104139">
              <a:lnSpc>
                <a:spcPts val="2800"/>
              </a:lnSpc>
              <a:spcBef>
                <a:spcPts val="5"/>
              </a:spcBef>
              <a:buFont typeface="Lucida Sans"/>
              <a:buAutoNum type="alphaLcParenBoth"/>
              <a:tabLst>
                <a:tab pos="1040130" algn="l"/>
              </a:tabLst>
            </a:pPr>
            <a:r>
              <a:rPr lang="en-US" sz="2600" spc="-20" dirty="0" smtClean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Lucida Sans"/>
                <a:cs typeface="Lucida Sans"/>
              </a:rPr>
              <a:t>Check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that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both</a:t>
            </a:r>
            <a:r>
              <a:rPr sz="2600" spc="5" dirty="0" smtClean="0">
                <a:latin typeface="Lucida Sans"/>
                <a:cs typeface="Lucida Sans"/>
              </a:rPr>
              <a:t> </a:t>
            </a:r>
            <a:r>
              <a:rPr sz="2600" spc="-10" dirty="0" smtClean="0">
                <a:latin typeface="Lucida Sans"/>
                <a:cs typeface="Lucida Sans"/>
              </a:rPr>
              <a:t>l</a:t>
            </a:r>
            <a:r>
              <a:rPr sz="2600" spc="-20" dirty="0" smtClean="0">
                <a:latin typeface="Lucida Sans"/>
                <a:cs typeface="Lucida Sans"/>
              </a:rPr>
              <a:t>e</a:t>
            </a:r>
            <a:r>
              <a:rPr sz="2600" spc="-5" dirty="0" smtClean="0">
                <a:latin typeface="Lucida Sans"/>
                <a:cs typeface="Lucida Sans"/>
              </a:rPr>
              <a:t>f</a:t>
            </a:r>
            <a:r>
              <a:rPr sz="2600" spc="-10" dirty="0" smtClean="0">
                <a:latin typeface="Lucida Sans"/>
                <a:cs typeface="Lucida Sans"/>
              </a:rPr>
              <a:t>t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Lucida Sans"/>
                <a:cs typeface="Lucida Sans"/>
              </a:rPr>
              <a:t>and</a:t>
            </a:r>
            <a:r>
              <a:rPr sz="2600" spc="-15" dirty="0" smtClean="0">
                <a:latin typeface="Lucida Sans"/>
                <a:cs typeface="Lucida Sans"/>
              </a:rPr>
              <a:t> right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operands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have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Lucida Sans"/>
                <a:cs typeface="Lucida Sans"/>
              </a:rPr>
              <a:t>an</a:t>
            </a:r>
            <a:endParaRPr sz="2600" dirty="0" smtClean="0">
              <a:latin typeface="Lucida Sans"/>
              <a:cs typeface="Lucida Sans"/>
            </a:endParaRPr>
          </a:p>
          <a:p>
            <a:pPr marL="434340" marR="193675">
              <a:lnSpc>
                <a:spcPts val="2800"/>
              </a:lnSpc>
              <a:spcBef>
                <a:spcPts val="5"/>
              </a:spcBef>
            </a:pPr>
            <a:r>
              <a:rPr sz="2600" spc="-15" dirty="0" smtClean="0">
                <a:latin typeface="Lucida Sans"/>
                <a:cs typeface="Lucida Sans"/>
              </a:rPr>
              <a:t>arithmetic</a:t>
            </a:r>
            <a:r>
              <a:rPr sz="2600" spc="5" dirty="0" smtClean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boolean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type.</a:t>
            </a:r>
            <a:endParaRPr sz="2600" dirty="0">
              <a:latin typeface="Lucida Sans"/>
              <a:cs typeface="Lucida Sans"/>
            </a:endParaRPr>
          </a:p>
          <a:p>
            <a:pPr marL="960119" lvl="1" indent="-525780">
              <a:lnSpc>
                <a:spcPts val="2600"/>
              </a:lnSpc>
              <a:buSzPct val="108333"/>
              <a:buFont typeface="Lucida Sans"/>
              <a:buAutoNum type="alphaLcParenBoth" startAt="2"/>
              <a:tabLst>
                <a:tab pos="960755" algn="l"/>
              </a:tabLst>
            </a:pPr>
            <a:r>
              <a:rPr sz="2400" b="1" spc="-5" dirty="0">
                <a:latin typeface="Courier"/>
                <a:cs typeface="Courier"/>
              </a:rPr>
              <a:t>binaryOpNode.typ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1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endParaRPr sz="2600" dirty="0">
              <a:latin typeface="Lucida Sans"/>
              <a:cs typeface="Lucida Sans"/>
            </a:endParaRPr>
          </a:p>
          <a:p>
            <a:pPr marL="434340">
              <a:lnSpc>
                <a:spcPts val="2965"/>
              </a:lnSpc>
            </a:pPr>
            <a:r>
              <a:rPr sz="2400" b="1" spc="-5" dirty="0">
                <a:latin typeface="Courier"/>
                <a:cs typeface="Courier"/>
              </a:rPr>
              <a:t>Boolea</a:t>
            </a:r>
            <a:r>
              <a:rPr sz="2400" b="1" spc="10" dirty="0">
                <a:latin typeface="Courier"/>
                <a:cs typeface="Courier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353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Ch</a:t>
            </a:r>
            <a:r>
              <a:rPr spc="-25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Ass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gnm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nt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" name="object 3"/>
          <p:cNvSpPr/>
          <p:nvPr/>
        </p:nvSpPr>
        <p:spPr>
          <a:xfrm>
            <a:off x="2964167" y="1614665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4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08741" y="1613903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45879" y="2356853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64929" y="159561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30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65691" y="1919465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01688" y="3159115"/>
            <a:ext cx="5967095" cy="5172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879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nameNode</a:t>
            </a:r>
            <a:endParaRPr sz="1900" dirty="0">
              <a:latin typeface="Times New Roman"/>
              <a:cs typeface="Times New Roman"/>
            </a:endParaRPr>
          </a:p>
          <a:p>
            <a:pPr marR="501015" algn="r">
              <a:lnSpc>
                <a:spcPct val="100000"/>
              </a:lnSpc>
              <a:spcBef>
                <a:spcPts val="885"/>
              </a:spcBef>
            </a:pPr>
            <a:r>
              <a:rPr sz="1900" b="1" dirty="0">
                <a:latin typeface="Times New Roman"/>
                <a:cs typeface="Times New Roman"/>
              </a:rPr>
              <a:t>exp</a:t>
            </a:r>
            <a:r>
              <a:rPr sz="1900" b="1" spc="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 t</a:t>
            </a:r>
            <a:r>
              <a:rPr sz="1900" b="1" spc="-3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e</a:t>
            </a:r>
            <a:r>
              <a:rPr sz="1900" b="1" spc="5" dirty="0">
                <a:latin typeface="Times New Roman"/>
                <a:cs typeface="Times New Roman"/>
              </a:rPr>
              <a:t>e</a:t>
            </a: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sz="2800" spc="-25" dirty="0">
                <a:latin typeface="Lucida Sans"/>
                <a:cs typeface="Lucida Sans"/>
              </a:rPr>
              <a:t>Typ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checking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eps:</a:t>
            </a:r>
            <a:endParaRPr sz="2800" dirty="0">
              <a:latin typeface="Lucida Sans"/>
              <a:cs typeface="Lucida Sans"/>
            </a:endParaRPr>
          </a:p>
          <a:p>
            <a:pPr marL="698500" indent="-422275">
              <a:lnSpc>
                <a:spcPct val="100000"/>
              </a:lnSpc>
              <a:spcBef>
                <a:spcPts val="605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Type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nameNod</a:t>
            </a:r>
            <a:r>
              <a:rPr sz="2400" b="1" spc="-10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693420" indent="-417195">
              <a:lnSpc>
                <a:spcPct val="100000"/>
              </a:lnSpc>
              <a:spcBef>
                <a:spcPts val="575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Type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expression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tree.</a:t>
            </a:r>
            <a:endParaRPr sz="2600" dirty="0">
              <a:latin typeface="Lucida Sans"/>
              <a:cs typeface="Lucida Sans"/>
            </a:endParaRPr>
          </a:p>
          <a:p>
            <a:pPr marL="698500" marR="162560" indent="-422275">
              <a:lnSpc>
                <a:spcPct val="89800"/>
              </a:lnSpc>
              <a:spcBef>
                <a:spcPts val="895"/>
              </a:spcBef>
              <a:buFont typeface="Lucida Sans"/>
              <a:buAutoNum type="arabicPeriod"/>
              <a:tabLst>
                <a:tab pos="693420" algn="l"/>
              </a:tabLst>
            </a:pPr>
            <a:r>
              <a:rPr sz="2600" spc="-20" dirty="0">
                <a:latin typeface="Lucida Sans"/>
                <a:cs typeface="Lucida Sans"/>
              </a:rPr>
              <a:t>Check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nameNode’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61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kind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(</a:t>
            </a:r>
            <a:r>
              <a:rPr sz="2400" b="1" spc="-5" dirty="0">
                <a:latin typeface="Courier"/>
                <a:cs typeface="Courier"/>
              </a:rPr>
              <a:t>Variabl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Arra</a:t>
            </a:r>
            <a:r>
              <a:rPr sz="2400" b="1" dirty="0">
                <a:latin typeface="Courier"/>
                <a:cs typeface="Courier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400" b="1" spc="-5" dirty="0">
                <a:latin typeface="Courier"/>
                <a:cs typeface="Courier"/>
              </a:rPr>
              <a:t>ScalarPar</a:t>
            </a:r>
            <a:r>
              <a:rPr sz="2400" b="1" dirty="0">
                <a:latin typeface="Courier"/>
                <a:cs typeface="Courier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ArrayPar</a:t>
            </a:r>
            <a:r>
              <a:rPr sz="2400" b="1" dirty="0">
                <a:latin typeface="Courier"/>
                <a:cs typeface="Courier"/>
              </a:rPr>
              <a:t>m</a:t>
            </a:r>
            <a:r>
              <a:rPr sz="2600" spc="-5" dirty="0">
                <a:latin typeface="Lucida Sans"/>
                <a:cs typeface="Lucida Sans"/>
              </a:rPr>
              <a:t>).</a:t>
            </a:r>
            <a:endParaRPr sz="2600" dirty="0">
              <a:latin typeface="Lucida Sans"/>
              <a:cs typeface="Lucida Sans"/>
            </a:endParaRPr>
          </a:p>
          <a:p>
            <a:pPr marL="697865" marR="5080" indent="-421640">
              <a:lnSpc>
                <a:spcPct val="89900"/>
              </a:lnSpc>
              <a:spcBef>
                <a:spcPts val="890"/>
              </a:spcBef>
              <a:buFont typeface="Lucida Sans"/>
              <a:buAutoNum type="arabicPeriod"/>
              <a:tabLst>
                <a:tab pos="693420" algn="l"/>
              </a:tabLst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nameNode’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61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5" dirty="0">
                <a:latin typeface="Lucida Sans"/>
                <a:cs typeface="Lucida Sans"/>
              </a:rPr>
              <a:t>calar then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express</a:t>
            </a:r>
            <a:r>
              <a:rPr sz="2600" spc="-20" dirty="0">
                <a:latin typeface="Lucida Sans"/>
                <a:cs typeface="Lucida Sans"/>
              </a:rPr>
              <a:t>ion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tree’s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so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5" dirty="0">
                <a:latin typeface="Lucida Sans"/>
                <a:cs typeface="Lucida Sans"/>
              </a:rPr>
              <a:t> bo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same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ty</a:t>
            </a:r>
            <a:r>
              <a:rPr sz="2600" spc="-25" dirty="0">
                <a:latin typeface="Lucida Sans"/>
                <a:cs typeface="Lucida Sans"/>
              </a:rPr>
              <a:t>pe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The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14179" y="1607684"/>
            <a:ext cx="90678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asgNode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06411" y="3166097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5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50985" y="316533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29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88123" y="3906761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07173" y="3147047"/>
            <a:ext cx="0" cy="759460"/>
          </a:xfrm>
          <a:custGeom>
            <a:avLst/>
            <a:gdLst/>
            <a:ahLst/>
            <a:cxnLst/>
            <a:rect l="l" t="t" r="r" b="b"/>
            <a:pathLst>
              <a:path h="759460">
                <a:moveTo>
                  <a:pt x="0" y="0"/>
                </a:moveTo>
                <a:lnTo>
                  <a:pt x="0" y="75895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07935" y="3470897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04631" y="300074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36575"/>
                </a:moveTo>
                <a:lnTo>
                  <a:pt x="16763" y="36575"/>
                </a:lnTo>
                <a:lnTo>
                  <a:pt x="19812" y="38100"/>
                </a:lnTo>
                <a:lnTo>
                  <a:pt x="22860" y="36575"/>
                </a:lnTo>
                <a:close/>
              </a:path>
              <a:path w="38100" h="38100">
                <a:moveTo>
                  <a:pt x="27431" y="0"/>
                </a:moveTo>
                <a:lnTo>
                  <a:pt x="12192" y="0"/>
                </a:lnTo>
                <a:lnTo>
                  <a:pt x="9143" y="3048"/>
                </a:lnTo>
                <a:lnTo>
                  <a:pt x="6096" y="4572"/>
                </a:lnTo>
                <a:lnTo>
                  <a:pt x="3048" y="7620"/>
                </a:lnTo>
                <a:lnTo>
                  <a:pt x="1524" y="10668"/>
                </a:lnTo>
                <a:lnTo>
                  <a:pt x="1524" y="15240"/>
                </a:lnTo>
                <a:lnTo>
                  <a:pt x="0" y="18288"/>
                </a:lnTo>
                <a:lnTo>
                  <a:pt x="1524" y="21335"/>
                </a:lnTo>
                <a:lnTo>
                  <a:pt x="1524" y="25907"/>
                </a:lnTo>
                <a:lnTo>
                  <a:pt x="3048" y="28955"/>
                </a:lnTo>
                <a:lnTo>
                  <a:pt x="6096" y="32003"/>
                </a:lnTo>
                <a:lnTo>
                  <a:pt x="9143" y="33527"/>
                </a:lnTo>
                <a:lnTo>
                  <a:pt x="12192" y="36575"/>
                </a:lnTo>
                <a:lnTo>
                  <a:pt x="27431" y="36575"/>
                </a:lnTo>
                <a:lnTo>
                  <a:pt x="30480" y="33527"/>
                </a:lnTo>
                <a:lnTo>
                  <a:pt x="33528" y="32003"/>
                </a:lnTo>
                <a:lnTo>
                  <a:pt x="36575" y="25907"/>
                </a:lnTo>
                <a:lnTo>
                  <a:pt x="38100" y="21335"/>
                </a:lnTo>
                <a:lnTo>
                  <a:pt x="38100" y="15240"/>
                </a:lnTo>
                <a:lnTo>
                  <a:pt x="36575" y="10668"/>
                </a:lnTo>
                <a:lnTo>
                  <a:pt x="33528" y="4572"/>
                </a:lnTo>
                <a:lnTo>
                  <a:pt x="30480" y="3048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43087" y="2968739"/>
            <a:ext cx="231775" cy="231775"/>
          </a:xfrm>
          <a:custGeom>
            <a:avLst/>
            <a:gdLst/>
            <a:ahLst/>
            <a:cxnLst/>
            <a:rect l="l" t="t" r="r" b="b"/>
            <a:pathLst>
              <a:path w="231775" h="231775">
                <a:moveTo>
                  <a:pt x="10668" y="211835"/>
                </a:moveTo>
                <a:lnTo>
                  <a:pt x="0" y="231648"/>
                </a:lnTo>
                <a:lnTo>
                  <a:pt x="19812" y="220979"/>
                </a:lnTo>
                <a:lnTo>
                  <a:pt x="25298" y="217931"/>
                </a:lnTo>
                <a:lnTo>
                  <a:pt x="22860" y="217931"/>
                </a:lnTo>
                <a:lnTo>
                  <a:pt x="10668" y="211835"/>
                </a:lnTo>
                <a:close/>
              </a:path>
              <a:path w="231775" h="231775">
                <a:moveTo>
                  <a:pt x="34290" y="197357"/>
                </a:moveTo>
                <a:lnTo>
                  <a:pt x="13716" y="208787"/>
                </a:lnTo>
                <a:lnTo>
                  <a:pt x="10668" y="211835"/>
                </a:lnTo>
                <a:lnTo>
                  <a:pt x="22860" y="217931"/>
                </a:lnTo>
                <a:lnTo>
                  <a:pt x="34290" y="197357"/>
                </a:lnTo>
                <a:close/>
              </a:path>
              <a:path w="231775" h="231775">
                <a:moveTo>
                  <a:pt x="211618" y="98842"/>
                </a:moveTo>
                <a:lnTo>
                  <a:pt x="34290" y="197357"/>
                </a:lnTo>
                <a:lnTo>
                  <a:pt x="22860" y="217931"/>
                </a:lnTo>
                <a:lnTo>
                  <a:pt x="25298" y="217931"/>
                </a:lnTo>
                <a:lnTo>
                  <a:pt x="225551" y="106679"/>
                </a:lnTo>
                <a:lnTo>
                  <a:pt x="217931" y="105155"/>
                </a:lnTo>
                <a:lnTo>
                  <a:pt x="211618" y="98842"/>
                </a:lnTo>
                <a:close/>
              </a:path>
              <a:path w="231775" h="231775">
                <a:moveTo>
                  <a:pt x="129540" y="0"/>
                </a:moveTo>
                <a:lnTo>
                  <a:pt x="124968" y="6096"/>
                </a:lnTo>
                <a:lnTo>
                  <a:pt x="10668" y="211835"/>
                </a:lnTo>
                <a:lnTo>
                  <a:pt x="13716" y="208787"/>
                </a:lnTo>
                <a:lnTo>
                  <a:pt x="34290" y="197357"/>
                </a:lnTo>
                <a:lnTo>
                  <a:pt x="137160" y="12192"/>
                </a:lnTo>
                <a:lnTo>
                  <a:pt x="135636" y="4572"/>
                </a:lnTo>
                <a:lnTo>
                  <a:pt x="129540" y="0"/>
                </a:lnTo>
                <a:close/>
              </a:path>
              <a:path w="231775" h="231775">
                <a:moveTo>
                  <a:pt x="219456" y="94487"/>
                </a:moveTo>
                <a:lnTo>
                  <a:pt x="211618" y="98842"/>
                </a:lnTo>
                <a:lnTo>
                  <a:pt x="217931" y="105155"/>
                </a:lnTo>
                <a:lnTo>
                  <a:pt x="225551" y="106679"/>
                </a:lnTo>
                <a:lnTo>
                  <a:pt x="219456" y="94487"/>
                </a:lnTo>
                <a:close/>
              </a:path>
              <a:path w="231775" h="231775">
                <a:moveTo>
                  <a:pt x="225551" y="94487"/>
                </a:moveTo>
                <a:lnTo>
                  <a:pt x="219456" y="94487"/>
                </a:lnTo>
                <a:lnTo>
                  <a:pt x="225551" y="106679"/>
                </a:lnTo>
                <a:lnTo>
                  <a:pt x="231648" y="102107"/>
                </a:lnTo>
                <a:lnTo>
                  <a:pt x="227075" y="96011"/>
                </a:lnTo>
                <a:lnTo>
                  <a:pt x="225551" y="94487"/>
                </a:lnTo>
                <a:close/>
              </a:path>
              <a:path w="231775" h="231775">
                <a:moveTo>
                  <a:pt x="181356" y="50292"/>
                </a:moveTo>
                <a:lnTo>
                  <a:pt x="172212" y="59435"/>
                </a:lnTo>
                <a:lnTo>
                  <a:pt x="211618" y="98842"/>
                </a:lnTo>
                <a:lnTo>
                  <a:pt x="219456" y="94487"/>
                </a:lnTo>
                <a:lnTo>
                  <a:pt x="225551" y="94487"/>
                </a:lnTo>
                <a:lnTo>
                  <a:pt x="181356" y="502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69579" y="2973311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4" h="55244">
                <a:moveTo>
                  <a:pt x="9143" y="0"/>
                </a:moveTo>
                <a:lnTo>
                  <a:pt x="0" y="9144"/>
                </a:lnTo>
                <a:lnTo>
                  <a:pt x="45719" y="54863"/>
                </a:lnTo>
                <a:lnTo>
                  <a:pt x="54863" y="4572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59851" y="2977883"/>
            <a:ext cx="205740" cy="205740"/>
          </a:xfrm>
          <a:custGeom>
            <a:avLst/>
            <a:gdLst/>
            <a:ahLst/>
            <a:cxnLst/>
            <a:rect l="l" t="t" r="r" b="b"/>
            <a:pathLst>
              <a:path w="205739" h="205739">
                <a:moveTo>
                  <a:pt x="114300" y="0"/>
                </a:moveTo>
                <a:lnTo>
                  <a:pt x="0" y="205739"/>
                </a:lnTo>
                <a:lnTo>
                  <a:pt x="205740" y="91439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2371" y="202995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5" y="0"/>
                </a:moveTo>
                <a:lnTo>
                  <a:pt x="0" y="13715"/>
                </a:lnTo>
                <a:lnTo>
                  <a:pt x="27431" y="41147"/>
                </a:lnTo>
                <a:lnTo>
                  <a:pt x="41147" y="27431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97011" y="300531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6" y="0"/>
                </a:moveTo>
                <a:lnTo>
                  <a:pt x="0" y="13716"/>
                </a:lnTo>
                <a:lnTo>
                  <a:pt x="27431" y="41148"/>
                </a:lnTo>
                <a:lnTo>
                  <a:pt x="41148" y="27431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110727" y="2043671"/>
            <a:ext cx="989330" cy="989330"/>
          </a:xfrm>
          <a:custGeom>
            <a:avLst/>
            <a:gdLst/>
            <a:ahLst/>
            <a:cxnLst/>
            <a:rect l="l" t="t" r="r" b="b"/>
            <a:pathLst>
              <a:path w="989330" h="989330">
                <a:moveTo>
                  <a:pt x="961644" y="0"/>
                </a:moveTo>
                <a:lnTo>
                  <a:pt x="0" y="961644"/>
                </a:lnTo>
                <a:lnTo>
                  <a:pt x="27431" y="989076"/>
                </a:lnTo>
                <a:lnTo>
                  <a:pt x="989076" y="27431"/>
                </a:lnTo>
                <a:lnTo>
                  <a:pt x="9616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5387" y="2994647"/>
            <a:ext cx="1447800" cy="944880"/>
          </a:xfrm>
          <a:custGeom>
            <a:avLst/>
            <a:gdLst/>
            <a:ahLst/>
            <a:cxnLst/>
            <a:rect l="l" t="t" r="r" b="b"/>
            <a:pathLst>
              <a:path w="1447800" h="944879">
                <a:moveTo>
                  <a:pt x="708659" y="0"/>
                </a:moveTo>
                <a:lnTo>
                  <a:pt x="0" y="944880"/>
                </a:lnTo>
                <a:lnTo>
                  <a:pt x="38100" y="944880"/>
                </a:lnTo>
                <a:lnTo>
                  <a:pt x="38100" y="906780"/>
                </a:lnTo>
                <a:lnTo>
                  <a:pt x="76200" y="906780"/>
                </a:lnTo>
                <a:lnTo>
                  <a:pt x="739139" y="22860"/>
                </a:lnTo>
                <a:lnTo>
                  <a:pt x="708659" y="0"/>
                </a:lnTo>
                <a:close/>
              </a:path>
              <a:path w="1447800" h="944879">
                <a:moveTo>
                  <a:pt x="76200" y="906780"/>
                </a:moveTo>
                <a:lnTo>
                  <a:pt x="38100" y="906780"/>
                </a:lnTo>
                <a:lnTo>
                  <a:pt x="38100" y="944880"/>
                </a:lnTo>
                <a:lnTo>
                  <a:pt x="53339" y="937260"/>
                </a:lnTo>
                <a:lnTo>
                  <a:pt x="76200" y="906780"/>
                </a:lnTo>
                <a:close/>
              </a:path>
              <a:path w="1447800" h="944879">
                <a:moveTo>
                  <a:pt x="1409700" y="906780"/>
                </a:moveTo>
                <a:lnTo>
                  <a:pt x="76200" y="906780"/>
                </a:lnTo>
                <a:lnTo>
                  <a:pt x="53339" y="937260"/>
                </a:lnTo>
                <a:lnTo>
                  <a:pt x="38100" y="944880"/>
                </a:lnTo>
                <a:lnTo>
                  <a:pt x="1447800" y="944880"/>
                </a:lnTo>
                <a:lnTo>
                  <a:pt x="1424939" y="914400"/>
                </a:lnTo>
                <a:lnTo>
                  <a:pt x="1409700" y="906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14047" y="2974835"/>
            <a:ext cx="716280" cy="957580"/>
          </a:xfrm>
          <a:custGeom>
            <a:avLst/>
            <a:gdLst/>
            <a:ahLst/>
            <a:cxnLst/>
            <a:rect l="l" t="t" r="r" b="b"/>
            <a:pathLst>
              <a:path w="716279" h="957579">
                <a:moveTo>
                  <a:pt x="15240" y="0"/>
                </a:moveTo>
                <a:lnTo>
                  <a:pt x="0" y="19811"/>
                </a:lnTo>
                <a:lnTo>
                  <a:pt x="0" y="42672"/>
                </a:lnTo>
                <a:lnTo>
                  <a:pt x="685800" y="957071"/>
                </a:lnTo>
                <a:lnTo>
                  <a:pt x="716279" y="934211"/>
                </a:lnTo>
                <a:lnTo>
                  <a:pt x="30480" y="19811"/>
                </a:lnTo>
                <a:lnTo>
                  <a:pt x="152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565635" y="2863583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30">
                <a:moveTo>
                  <a:pt x="24384" y="0"/>
                </a:moveTo>
                <a:lnTo>
                  <a:pt x="13716" y="0"/>
                </a:lnTo>
                <a:lnTo>
                  <a:pt x="7620" y="3048"/>
                </a:lnTo>
                <a:lnTo>
                  <a:pt x="1524" y="9143"/>
                </a:lnTo>
                <a:lnTo>
                  <a:pt x="0" y="12191"/>
                </a:lnTo>
                <a:lnTo>
                  <a:pt x="0" y="24383"/>
                </a:lnTo>
                <a:lnTo>
                  <a:pt x="1524" y="27431"/>
                </a:lnTo>
                <a:lnTo>
                  <a:pt x="4572" y="30479"/>
                </a:lnTo>
                <a:lnTo>
                  <a:pt x="6096" y="33527"/>
                </a:lnTo>
                <a:lnTo>
                  <a:pt x="10668" y="35051"/>
                </a:lnTo>
                <a:lnTo>
                  <a:pt x="13716" y="36575"/>
                </a:lnTo>
                <a:lnTo>
                  <a:pt x="24384" y="36575"/>
                </a:lnTo>
                <a:lnTo>
                  <a:pt x="30480" y="33527"/>
                </a:lnTo>
                <a:lnTo>
                  <a:pt x="33528" y="30479"/>
                </a:lnTo>
                <a:lnTo>
                  <a:pt x="36576" y="24383"/>
                </a:lnTo>
                <a:lnTo>
                  <a:pt x="38100" y="19811"/>
                </a:lnTo>
                <a:lnTo>
                  <a:pt x="38100" y="16763"/>
                </a:lnTo>
                <a:lnTo>
                  <a:pt x="36576" y="12191"/>
                </a:lnTo>
                <a:lnTo>
                  <a:pt x="36576" y="9143"/>
                </a:lnTo>
                <a:lnTo>
                  <a:pt x="30480" y="3048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550395" y="2819387"/>
            <a:ext cx="259079" cy="184785"/>
          </a:xfrm>
          <a:custGeom>
            <a:avLst/>
            <a:gdLst/>
            <a:ahLst/>
            <a:cxnLst/>
            <a:rect l="l" t="t" r="r" b="b"/>
            <a:pathLst>
              <a:path w="259079" h="184785">
                <a:moveTo>
                  <a:pt x="74675" y="3048"/>
                </a:moveTo>
                <a:lnTo>
                  <a:pt x="76200" y="10668"/>
                </a:lnTo>
                <a:lnTo>
                  <a:pt x="72036" y="18579"/>
                </a:lnTo>
                <a:lnTo>
                  <a:pt x="218977" y="162872"/>
                </a:lnTo>
                <a:lnTo>
                  <a:pt x="240792" y="167639"/>
                </a:lnTo>
                <a:lnTo>
                  <a:pt x="237744" y="179831"/>
                </a:lnTo>
                <a:lnTo>
                  <a:pt x="259080" y="184403"/>
                </a:lnTo>
                <a:lnTo>
                  <a:pt x="243839" y="169163"/>
                </a:lnTo>
                <a:lnTo>
                  <a:pt x="74675" y="3048"/>
                </a:lnTo>
                <a:close/>
              </a:path>
              <a:path w="259079" h="184785">
                <a:moveTo>
                  <a:pt x="10668" y="117348"/>
                </a:moveTo>
                <a:lnTo>
                  <a:pt x="3048" y="120396"/>
                </a:lnTo>
                <a:lnTo>
                  <a:pt x="0" y="128015"/>
                </a:lnTo>
                <a:lnTo>
                  <a:pt x="7620" y="129539"/>
                </a:lnTo>
                <a:lnTo>
                  <a:pt x="237744" y="179831"/>
                </a:lnTo>
                <a:lnTo>
                  <a:pt x="234696" y="178307"/>
                </a:lnTo>
                <a:lnTo>
                  <a:pt x="218977" y="162872"/>
                </a:lnTo>
                <a:lnTo>
                  <a:pt x="10668" y="117348"/>
                </a:lnTo>
                <a:close/>
              </a:path>
              <a:path w="259079" h="184785">
                <a:moveTo>
                  <a:pt x="218977" y="162872"/>
                </a:moveTo>
                <a:lnTo>
                  <a:pt x="234696" y="178307"/>
                </a:lnTo>
                <a:lnTo>
                  <a:pt x="237744" y="179831"/>
                </a:lnTo>
                <a:lnTo>
                  <a:pt x="240792" y="167639"/>
                </a:lnTo>
                <a:lnTo>
                  <a:pt x="218977" y="162872"/>
                </a:lnTo>
                <a:close/>
              </a:path>
              <a:path w="259079" h="184785">
                <a:moveTo>
                  <a:pt x="71627" y="0"/>
                </a:moveTo>
                <a:lnTo>
                  <a:pt x="64008" y="4572"/>
                </a:lnTo>
                <a:lnTo>
                  <a:pt x="33527" y="62483"/>
                </a:lnTo>
                <a:lnTo>
                  <a:pt x="45720" y="68579"/>
                </a:lnTo>
                <a:lnTo>
                  <a:pt x="72036" y="18579"/>
                </a:lnTo>
                <a:lnTo>
                  <a:pt x="65532" y="12191"/>
                </a:lnTo>
                <a:lnTo>
                  <a:pt x="74675" y="3048"/>
                </a:lnTo>
                <a:lnTo>
                  <a:pt x="71627" y="0"/>
                </a:lnTo>
                <a:close/>
              </a:path>
              <a:path w="259079" h="184785">
                <a:moveTo>
                  <a:pt x="74675" y="3048"/>
                </a:moveTo>
                <a:lnTo>
                  <a:pt x="65532" y="12191"/>
                </a:lnTo>
                <a:lnTo>
                  <a:pt x="72036" y="18579"/>
                </a:lnTo>
                <a:lnTo>
                  <a:pt x="76200" y="10668"/>
                </a:lnTo>
                <a:lnTo>
                  <a:pt x="74675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53443" y="2881871"/>
            <a:ext cx="43180" cy="64135"/>
          </a:xfrm>
          <a:custGeom>
            <a:avLst/>
            <a:gdLst/>
            <a:ahLst/>
            <a:cxnLst/>
            <a:rect l="l" t="t" r="r" b="b"/>
            <a:pathLst>
              <a:path w="43179" h="64135">
                <a:moveTo>
                  <a:pt x="30479" y="0"/>
                </a:moveTo>
                <a:lnTo>
                  <a:pt x="0" y="57912"/>
                </a:lnTo>
                <a:lnTo>
                  <a:pt x="12191" y="64007"/>
                </a:lnTo>
                <a:lnTo>
                  <a:pt x="42672" y="6096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59539" y="2827007"/>
            <a:ext cx="230504" cy="166370"/>
          </a:xfrm>
          <a:custGeom>
            <a:avLst/>
            <a:gdLst/>
            <a:ahLst/>
            <a:cxnLst/>
            <a:rect l="l" t="t" r="r" b="b"/>
            <a:pathLst>
              <a:path w="230504" h="166369">
                <a:moveTo>
                  <a:pt x="60960" y="0"/>
                </a:moveTo>
                <a:lnTo>
                  <a:pt x="0" y="115824"/>
                </a:lnTo>
                <a:lnTo>
                  <a:pt x="230124" y="166115"/>
                </a:lnTo>
                <a:lnTo>
                  <a:pt x="60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299191" y="2177783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80">
                <a:moveTo>
                  <a:pt x="18287" y="0"/>
                </a:moveTo>
                <a:lnTo>
                  <a:pt x="0" y="33527"/>
                </a:lnTo>
                <a:lnTo>
                  <a:pt x="16763" y="42672"/>
                </a:lnTo>
                <a:lnTo>
                  <a:pt x="35051" y="914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74779" y="2865107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80">
                <a:moveTo>
                  <a:pt x="18287" y="0"/>
                </a:moveTo>
                <a:lnTo>
                  <a:pt x="0" y="33527"/>
                </a:lnTo>
                <a:lnTo>
                  <a:pt x="16763" y="42671"/>
                </a:lnTo>
                <a:lnTo>
                  <a:pt x="35051" y="914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15955" y="2186927"/>
            <a:ext cx="1277620" cy="711835"/>
          </a:xfrm>
          <a:custGeom>
            <a:avLst/>
            <a:gdLst/>
            <a:ahLst/>
            <a:cxnLst/>
            <a:rect l="l" t="t" r="r" b="b"/>
            <a:pathLst>
              <a:path w="1277620" h="711835">
                <a:moveTo>
                  <a:pt x="18287" y="0"/>
                </a:moveTo>
                <a:lnTo>
                  <a:pt x="0" y="33528"/>
                </a:lnTo>
                <a:lnTo>
                  <a:pt x="1258824" y="711708"/>
                </a:lnTo>
                <a:lnTo>
                  <a:pt x="1277112" y="678180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354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5323" y="965218"/>
            <a:ext cx="5706110" cy="5933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4340" marR="97790" indent="-421640">
              <a:lnSpc>
                <a:spcPct val="89700"/>
              </a:lnSpc>
              <a:buFont typeface="Lucida Sans"/>
              <a:buAutoNum type="arabicPeriod" startAt="5"/>
              <a:tabLst>
                <a:tab pos="534035" algn="l"/>
              </a:tabLst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nameNode’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6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expression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tree’s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kind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73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both arrays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both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arrays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lengt</a:t>
            </a:r>
            <a:r>
              <a:rPr sz="2600" spc="-5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gths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of</a:t>
            </a:r>
            <a:r>
              <a:rPr sz="2600" spc="-15" dirty="0">
                <a:latin typeface="Lucida Sans"/>
                <a:cs typeface="Lucida Sans"/>
              </a:rPr>
              <a:t> array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arms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n-</a:t>
            </a:r>
            <a:r>
              <a:rPr sz="2600" spc="-10" dirty="0">
                <a:latin typeface="Lucida Sans"/>
                <a:cs typeface="Lucida Sans"/>
              </a:rPr>
              <a:t> tim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return.</a:t>
            </a:r>
            <a:endParaRPr sz="2600" dirty="0">
              <a:latin typeface="Lucida Sans"/>
              <a:cs typeface="Lucida Sans"/>
            </a:endParaRPr>
          </a:p>
          <a:p>
            <a:pPr marL="434340" marR="105410" indent="-421640">
              <a:lnSpc>
                <a:spcPct val="89700"/>
              </a:lnSpc>
              <a:spcBef>
                <a:spcPts val="910"/>
              </a:spcBef>
              <a:buFont typeface="Lucida Sans"/>
              <a:buAutoNum type="arabicPeriod" startAt="5"/>
              <a:tabLst>
                <a:tab pos="534035" algn="l"/>
              </a:tabLst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nameNode’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63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array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8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expression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tree’s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ki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ng,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both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same</a:t>
            </a:r>
            <a:r>
              <a:rPr sz="2600" spc="-15" dirty="0">
                <a:latin typeface="Lucida Sans"/>
                <a:cs typeface="Lucida Sans"/>
              </a:rPr>
              <a:t> len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th.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(Lengths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 ar</a:t>
            </a:r>
            <a:r>
              <a:rPr sz="2600" spc="-20" dirty="0">
                <a:latin typeface="Lucida Sans"/>
                <a:cs typeface="Lucida Sans"/>
              </a:rPr>
              <a:t>ra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s 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run-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time).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Then</a:t>
            </a:r>
            <a:r>
              <a:rPr sz="2600" spc="-15" dirty="0">
                <a:latin typeface="Lucida Sans"/>
                <a:cs typeface="Lucida Sans"/>
              </a:rPr>
              <a:t> retur</a:t>
            </a:r>
            <a:r>
              <a:rPr sz="2600" spc="-10" dirty="0">
                <a:latin typeface="Lucida Sans"/>
                <a:cs typeface="Lucida Sans"/>
              </a:rPr>
              <a:t>n.</a:t>
            </a:r>
            <a:endParaRPr sz="2600" dirty="0">
              <a:latin typeface="Lucida Sans"/>
              <a:cs typeface="Lucida Sans"/>
            </a:endParaRPr>
          </a:p>
          <a:p>
            <a:pPr marL="434340" marR="5080" indent="-421640">
              <a:lnSpc>
                <a:spcPts val="2800"/>
              </a:lnSpc>
              <a:spcBef>
                <a:spcPts val="935"/>
              </a:spcBef>
              <a:buFont typeface="Lucida Sans"/>
              <a:buAutoNum type="arabicPeriod" startAt="5"/>
              <a:tabLst>
                <a:tab pos="429895" algn="l"/>
              </a:tabLst>
            </a:pPr>
            <a:r>
              <a:rPr sz="2600" spc="-15" dirty="0">
                <a:latin typeface="Lucida Sans"/>
                <a:cs typeface="Lucida Sans"/>
              </a:rPr>
              <a:t>Ot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rwi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assigned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nameNod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355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73490</TotalTime>
  <Words>2960</Words>
  <Application>Microsoft Macintosh PowerPoint</Application>
  <PresentationFormat>Custom</PresentationFormat>
  <Paragraphs>419</Paragraphs>
  <Slides>40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CS 536</vt:lpstr>
      <vt:lpstr>Type Checking Const Decls</vt:lpstr>
      <vt:lpstr>Type Checking IdentNodes</vt:lpstr>
      <vt:lpstr>Type Checking NameNodes</vt:lpstr>
      <vt:lpstr>PowerPoint Presentation</vt:lpstr>
      <vt:lpstr>Type Checking Binary Operators</vt:lpstr>
      <vt:lpstr>PowerPoint Presentation</vt:lpstr>
      <vt:lpstr>Type Checking Assignments</vt:lpstr>
      <vt:lpstr>PowerPoint Presentation</vt:lpstr>
      <vt:lpstr>Type Checking While Loops</vt:lpstr>
      <vt:lpstr>PowerPoint Presentation</vt:lpstr>
      <vt:lpstr>Type Checking Breaks  and Continues</vt:lpstr>
      <vt:lpstr>Type Checking Returns</vt:lpstr>
      <vt:lpstr>Type Checking Method Declarations (no Overloading)</vt:lpstr>
      <vt:lpstr>PowerPoint Presentation</vt:lpstr>
      <vt:lpstr>Type Checking Method Calls (no Overloading)</vt:lpstr>
      <vt:lpstr>PowerPoint Presentation</vt:lpstr>
      <vt:lpstr>Handling Overloaded Declarations</vt:lpstr>
      <vt:lpstr>PowerPoint Presentation</vt:lpstr>
      <vt:lpstr>Calling Overloaded Methods</vt:lpstr>
      <vt:lpstr>Reading Assignment</vt:lpstr>
      <vt:lpstr>Virtual Memory &amp; Run-Time Memory Organization</vt:lpstr>
      <vt:lpstr>Run-Time Data Structures</vt:lpstr>
      <vt:lpstr>Stack Allocation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Accessing Frames at Run- Time</vt:lpstr>
      <vt:lpstr>PowerPoint Presentation</vt:lpstr>
      <vt:lpstr>PowerPoint Presentation</vt:lpstr>
      <vt:lpstr>PowerPoint Presentation</vt:lpstr>
      <vt:lpstr>PowerPoint Presentation</vt:lpstr>
      <vt:lpstr>Dynamic Links</vt:lpstr>
      <vt:lpstr>PowerPoint Presentation</vt:lpstr>
      <vt:lpstr>Classes and Objects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536</dc:title>
  <cp:lastModifiedBy>Charles Fischer</cp:lastModifiedBy>
  <cp:revision>108</cp:revision>
  <cp:lastPrinted>2016-02-23T19:51:58Z</cp:lastPrinted>
  <dcterms:created xsi:type="dcterms:W3CDTF">2016-01-21T13:56:32Z</dcterms:created>
  <dcterms:modified xsi:type="dcterms:W3CDTF">2016-04-01T18:28:16Z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2015-01-22T00:00:00Z</vt:filetime>
  </property>
  <property fmtid="{D5CDD505-2E9C-101B-9397-08002B2CF9AE}" pid="3" name="LastSaved">
    <vt:filetime>2016-01-21T00:00:00Z</vt:filetime>
  </property>
</Properties>
</file>