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2040" y="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74812-581A-F145-904B-D1A122A16EB6}" type="datetimeFigureOut">
              <a:rPr lang="en-US" smtClean="0"/>
              <a:t>4/18/16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75E83-5105-CE43-A63A-4F49D5387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0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187" y="4571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15187" y="457187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5663" y="93725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187" y="455663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91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699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5176" y="9503467"/>
            <a:ext cx="108966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63295" y="9546159"/>
            <a:ext cx="17589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8680">
              <a:lnSpc>
                <a:spcPct val="100000"/>
              </a:lnSpc>
            </a:pPr>
            <a:r>
              <a:rPr sz="4400" spc="-30" dirty="0">
                <a:solidFill>
                  <a:srgbClr val="FF0000"/>
                </a:solidFill>
              </a:rPr>
              <a:t>CS</a:t>
            </a:r>
            <a:r>
              <a:rPr sz="4400" spc="5" dirty="0">
                <a:solidFill>
                  <a:srgbClr val="FF0000"/>
                </a:solidFill>
              </a:rPr>
              <a:t> </a:t>
            </a:r>
            <a:r>
              <a:rPr sz="4400" spc="-25" dirty="0">
                <a:solidFill>
                  <a:srgbClr val="FF0000"/>
                </a:solidFill>
              </a:rPr>
              <a:t>536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51861" y="2069983"/>
            <a:ext cx="4982210" cy="3420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12395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odu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amm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Languag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Comp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iler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2235" algn="ctr">
              <a:lnSpc>
                <a:spcPct val="100000"/>
              </a:lnSpc>
              <a:spcBef>
                <a:spcPts val="1785"/>
              </a:spcBef>
            </a:pP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Cha</a:t>
            </a:r>
            <a:r>
              <a:rPr sz="3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rles N. Fischer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7314" algn="ctr">
              <a:lnSpc>
                <a:spcPct val="100000"/>
              </a:lnSpc>
            </a:pP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Lecture </a:t>
            </a: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13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Three lectures remaining: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184665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Today &amp; next week:</a:t>
            </a:r>
          </a:p>
          <a:p>
            <a:r>
              <a:rPr lang="en-US" dirty="0"/>
              <a:t>	</a:t>
            </a:r>
            <a:r>
              <a:rPr lang="en-US" dirty="0" smtClean="0"/>
              <a:t>CSX Code Generation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Final lecture (May 3</a:t>
            </a:r>
            <a:r>
              <a:rPr lang="en-US" baseline="30000" dirty="0" smtClean="0"/>
              <a:t>rd</a:t>
            </a:r>
            <a:r>
              <a:rPr lang="en-US" dirty="0" smtClean="0"/>
              <a:t>):</a:t>
            </a:r>
          </a:p>
          <a:p>
            <a:r>
              <a:rPr lang="en-US" dirty="0"/>
              <a:t>	</a:t>
            </a:r>
            <a:r>
              <a:rPr lang="en-US" dirty="0" smtClean="0"/>
              <a:t>Code generation &amp; final exam   	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240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Java Virtual Machine (JVM)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5539977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Virtual machine with operand stack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All computation is through operand stack (no registers)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Loads push a value onto the stack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Stores remove a value from the stack and store it into memory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Computations pop operands from the stack and then store the result on the stack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Calls push parameters onto the stack and then execute the method. Results (if any) are pushed onto the stack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Conditional branches test operands on the stack.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230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Data in the JVM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2954655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Static fields in a class are accessed via a </a:t>
            </a:r>
            <a:r>
              <a:rPr lang="en-US" i="1" dirty="0" smtClean="0"/>
              <a:t>label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Local data are accessed from a frame using an </a:t>
            </a:r>
            <a:r>
              <a:rPr lang="en-US" i="1" dirty="0" smtClean="0"/>
              <a:t>index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CSX will use JVM integers for CSX scalar types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CSX will use JVM references for CSX arrays and strings </a:t>
            </a:r>
          </a:p>
        </p:txBody>
      </p:sp>
    </p:spTree>
    <p:extLst>
      <p:ext uri="{BB962C8B-B14F-4D97-AF65-F5344CB8AC3E}">
        <p14:creationId xmlns:p14="http://schemas.microsoft.com/office/powerpoint/2010/main" val="1171801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Jasmin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1846659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A symbolic assembler for the JVM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JVM instructions are created (via print statements), one per line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Jasmin</a:t>
            </a:r>
            <a:r>
              <a:rPr lang="en-US" dirty="0" smtClean="0"/>
              <a:t> takes JVM instructions and generates a standard Java class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151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688" y="965590"/>
            <a:ext cx="5969022" cy="110799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What JVM code should I generate?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60" y="2362199"/>
            <a:ext cx="5775878" cy="1846659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Ask instructor or TA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Ask Java!</a:t>
            </a:r>
          </a:p>
          <a:p>
            <a:r>
              <a:rPr lang="en-US" dirty="0"/>
              <a:t>	</a:t>
            </a:r>
            <a:r>
              <a:rPr lang="en-US" dirty="0" err="1" smtClean="0">
                <a:latin typeface="Courier"/>
                <a:cs typeface="Courier"/>
              </a:rPr>
              <a:t>javap</a:t>
            </a:r>
            <a:r>
              <a:rPr lang="en-US" dirty="0" smtClean="0">
                <a:latin typeface="Courier"/>
                <a:cs typeface="Courier"/>
              </a:rPr>
              <a:t> –c XXX</a:t>
            </a:r>
          </a:p>
          <a:p>
            <a:r>
              <a:rPr lang="en-US" dirty="0"/>
              <a:t> </a:t>
            </a:r>
            <a:r>
              <a:rPr lang="en-US" dirty="0" smtClean="0"/>
              <a:t>  shows generated JVM code for  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>
                <a:latin typeface="Courier"/>
                <a:cs typeface="Courier"/>
              </a:rPr>
              <a:t>XXX.class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043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build.xml</a:t>
            </a:r>
            <a:r>
              <a:rPr lang="en-US" dirty="0" smtClean="0">
                <a:solidFill>
                  <a:srgbClr val="FF0000"/>
                </a:solidFill>
              </a:rPr>
              <a:t> targets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1752600"/>
            <a:ext cx="5775878" cy="3323987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test</a:t>
            </a:r>
          </a:p>
          <a:p>
            <a:r>
              <a:rPr lang="en-US" dirty="0"/>
              <a:t>	</a:t>
            </a:r>
            <a:r>
              <a:rPr lang="en-US" dirty="0" smtClean="0"/>
              <a:t>Do full test of one fixed</a:t>
            </a:r>
          </a:p>
          <a:p>
            <a:r>
              <a:rPr lang="en-US" dirty="0"/>
              <a:t> </a:t>
            </a:r>
            <a:r>
              <a:rPr lang="en-US" dirty="0" smtClean="0"/>
              <a:t>        program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test1</a:t>
            </a:r>
          </a:p>
          <a:p>
            <a:pPr marL="0" lvl="1"/>
            <a:r>
              <a:rPr lang="en-US" sz="2400" dirty="0" smtClean="0">
                <a:solidFill>
                  <a:schemeClr val="tx1"/>
                </a:solidFill>
                <a:latin typeface="Lucida Sans"/>
                <a:cs typeface="Lucida Sans"/>
              </a:rPr>
              <a:t>	Choose </a:t>
            </a:r>
            <a:r>
              <a:rPr lang="en-US" sz="2400" dirty="0">
                <a:solidFill>
                  <a:schemeClr val="tx1"/>
                </a:solidFill>
                <a:latin typeface="Lucida Sans"/>
                <a:cs typeface="Lucida Sans"/>
              </a:rPr>
              <a:t>file via GUI and </a:t>
            </a:r>
            <a:r>
              <a:rPr lang="en-US" sz="2400" dirty="0" smtClean="0">
                <a:solidFill>
                  <a:schemeClr val="tx1"/>
                </a:solidFill>
                <a:latin typeface="Lucida Sans"/>
                <a:cs typeface="Lucida Sans"/>
              </a:rPr>
              <a:t>show</a:t>
            </a:r>
          </a:p>
          <a:p>
            <a:pPr marL="0" lvl="1"/>
            <a:r>
              <a:rPr lang="en-US" sz="2400" dirty="0">
                <a:solidFill>
                  <a:schemeClr val="tx1"/>
                </a:solidFill>
                <a:latin typeface="Lucida Sans"/>
                <a:cs typeface="Lucida San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Lucida Sans"/>
                <a:cs typeface="Lucida Sans"/>
              </a:rPr>
              <a:t>         </a:t>
            </a:r>
            <a:r>
              <a:rPr lang="en-US" sz="2400" dirty="0">
                <a:solidFill>
                  <a:schemeClr val="tx1"/>
                </a:solidFill>
                <a:latin typeface="Lucida Sans"/>
                <a:cs typeface="Lucida Sans"/>
              </a:rPr>
              <a:t>generated </a:t>
            </a:r>
            <a:r>
              <a:rPr lang="en-US" sz="2400" dirty="0" smtClean="0">
                <a:solidFill>
                  <a:schemeClr val="tx1"/>
                </a:solidFill>
                <a:latin typeface="Lucida Sans"/>
                <a:cs typeface="Lucida Sans"/>
              </a:rPr>
              <a:t>code</a:t>
            </a:r>
          </a:p>
          <a:p>
            <a:pPr marL="342900" lvl="1" indent="-342900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Lucida Sans"/>
                <a:cs typeface="Lucida Sans"/>
              </a:rPr>
              <a:t>test2</a:t>
            </a:r>
          </a:p>
          <a:p>
            <a:pPr marL="0" lvl="1"/>
            <a:r>
              <a:rPr lang="en-US" sz="2400" dirty="0" smtClean="0">
                <a:solidFill>
                  <a:schemeClr val="tx1"/>
                </a:solidFill>
                <a:latin typeface="Lucida Sans"/>
                <a:cs typeface="Lucida Sans"/>
              </a:rPr>
              <a:t>	Choose </a:t>
            </a:r>
            <a:r>
              <a:rPr lang="en-US" sz="2400" dirty="0">
                <a:solidFill>
                  <a:schemeClr val="tx1"/>
                </a:solidFill>
                <a:latin typeface="Lucida Sans"/>
                <a:cs typeface="Lucida Sans"/>
              </a:rPr>
              <a:t>file via </a:t>
            </a:r>
            <a:r>
              <a:rPr lang="en-US" sz="2400" dirty="0" smtClean="0">
                <a:solidFill>
                  <a:schemeClr val="tx1"/>
                </a:solidFill>
                <a:latin typeface="Lucida Sans"/>
                <a:cs typeface="Lucida Sans"/>
              </a:rPr>
              <a:t>GUI; compile, </a:t>
            </a:r>
          </a:p>
          <a:p>
            <a:pPr marL="0" lvl="1"/>
            <a:r>
              <a:rPr lang="en-US" sz="2400" dirty="0">
                <a:solidFill>
                  <a:schemeClr val="tx1"/>
                </a:solidFill>
                <a:latin typeface="Lucida Sans"/>
                <a:cs typeface="Lucida San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Lucida Sans"/>
                <a:cs typeface="Lucida Sans"/>
              </a:rPr>
              <a:t>        assemble and run it</a:t>
            </a:r>
            <a:endParaRPr lang="en-US" sz="2400" dirty="0">
              <a:solidFill>
                <a:schemeClr val="tx1"/>
              </a:solidFill>
              <a:latin typeface="Lucida Sans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3262445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79361</TotalTime>
  <Words>204</Words>
  <Application>Microsoft Macintosh PowerPoint</Application>
  <PresentationFormat>Custom</PresentationFormat>
  <Paragraphs>47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CS 536</vt:lpstr>
      <vt:lpstr>Three lectures remaining:</vt:lpstr>
      <vt:lpstr>Java Virtual Machine (JVM)</vt:lpstr>
      <vt:lpstr>Data in the JVM</vt:lpstr>
      <vt:lpstr>Jasmin</vt:lpstr>
      <vt:lpstr>What JVM code should I generate?</vt:lpstr>
      <vt:lpstr>build.xml targets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536</dc:title>
  <cp:lastModifiedBy>Charles Fischer</cp:lastModifiedBy>
  <cp:revision>120</cp:revision>
  <cp:lastPrinted>2016-02-23T19:51:58Z</cp:lastPrinted>
  <dcterms:created xsi:type="dcterms:W3CDTF">2016-01-21T13:56:32Z</dcterms:created>
  <dcterms:modified xsi:type="dcterms:W3CDTF">2016-04-18T18:52:23Z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2015-01-22T00:00:00Z</vt:filetime>
  </property>
  <property fmtid="{D5CDD505-2E9C-101B-9397-08002B2CF9AE}" pid="3" name="LastSaved">
    <vt:filetime>2016-01-21T00:00:00Z</vt:filetime>
  </property>
</Properties>
</file>