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3" r:id="rId2"/>
    <p:sldId id="304" r:id="rId3"/>
    <p:sldId id="334" r:id="rId4"/>
    <p:sldId id="310" r:id="rId5"/>
    <p:sldId id="336" r:id="rId6"/>
    <p:sldId id="337" r:id="rId7"/>
    <p:sldId id="338" r:id="rId8"/>
    <p:sldId id="339" r:id="rId9"/>
    <p:sldId id="340" r:id="rId10"/>
    <p:sldId id="341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17" r:id="rId28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34626" autoAdjust="0"/>
    <p:restoredTop sz="86355" autoAdjust="0"/>
  </p:normalViewPr>
  <p:slideViewPr>
    <p:cSldViewPr>
      <p:cViewPr>
        <p:scale>
          <a:sx n="81" d="100"/>
          <a:sy n="81" d="100"/>
        </p:scale>
        <p:origin x="-2184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4/26/16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4851401"/>
            <a:ext cx="5427980" cy="388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97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Compac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merges together</a:t>
            </a:r>
            <a:r>
              <a:rPr sz="2600" spc="-10" dirty="0">
                <a:latin typeface="Lucida Sans"/>
                <a:cs typeface="Lucida Sans"/>
              </a:rPr>
              <a:t> free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 into</a:t>
            </a:r>
            <a:r>
              <a:rPr sz="2600" spc="-20" dirty="0">
                <a:latin typeface="Lucida Sans"/>
                <a:cs typeface="Lucida Sans"/>
              </a:rPr>
              <a:t> one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block of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space.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Fragments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oblem.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Moreo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great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fied. </a:t>
            </a:r>
            <a:r>
              <a:rPr sz="2600" spc="-2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heap”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whenever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request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received,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heap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adjusted,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making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lex 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ocat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7367" y="3564623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89916" y="4572"/>
                </a:moveTo>
                <a:lnTo>
                  <a:pt x="51816" y="137265"/>
                </a:lnTo>
                <a:lnTo>
                  <a:pt x="57912" y="158496"/>
                </a:lnTo>
                <a:lnTo>
                  <a:pt x="45719" y="161544"/>
                </a:lnTo>
                <a:lnTo>
                  <a:pt x="51816" y="182880"/>
                </a:lnTo>
                <a:lnTo>
                  <a:pt x="57912" y="161544"/>
                </a:lnTo>
                <a:lnTo>
                  <a:pt x="100795" y="12192"/>
                </a:lnTo>
                <a:lnTo>
                  <a:pt x="96012" y="12192"/>
                </a:lnTo>
                <a:lnTo>
                  <a:pt x="102107" y="7620"/>
                </a:lnTo>
                <a:lnTo>
                  <a:pt x="89916" y="4572"/>
                </a:lnTo>
                <a:close/>
              </a:path>
              <a:path w="104139" h="182879">
                <a:moveTo>
                  <a:pt x="7619" y="0"/>
                </a:moveTo>
                <a:lnTo>
                  <a:pt x="0" y="0"/>
                </a:lnTo>
                <a:lnTo>
                  <a:pt x="1524" y="7620"/>
                </a:lnTo>
                <a:lnTo>
                  <a:pt x="45719" y="161544"/>
                </a:lnTo>
                <a:lnTo>
                  <a:pt x="45719" y="158496"/>
                </a:lnTo>
                <a:lnTo>
                  <a:pt x="51816" y="137265"/>
                </a:lnTo>
                <a:lnTo>
                  <a:pt x="13716" y="4572"/>
                </a:lnTo>
                <a:lnTo>
                  <a:pt x="7619" y="0"/>
                </a:lnTo>
                <a:close/>
              </a:path>
              <a:path w="104139" h="182879">
                <a:moveTo>
                  <a:pt x="51816" y="137265"/>
                </a:moveTo>
                <a:lnTo>
                  <a:pt x="45719" y="158496"/>
                </a:lnTo>
                <a:lnTo>
                  <a:pt x="45719" y="161544"/>
                </a:lnTo>
                <a:lnTo>
                  <a:pt x="57912" y="158496"/>
                </a:lnTo>
                <a:lnTo>
                  <a:pt x="51816" y="137265"/>
                </a:lnTo>
                <a:close/>
              </a:path>
              <a:path w="104139" h="182879">
                <a:moveTo>
                  <a:pt x="103631" y="0"/>
                </a:moveTo>
                <a:lnTo>
                  <a:pt x="51816" y="0"/>
                </a:lnTo>
                <a:lnTo>
                  <a:pt x="51816" y="12192"/>
                </a:lnTo>
                <a:lnTo>
                  <a:pt x="87728" y="12192"/>
                </a:lnTo>
                <a:lnTo>
                  <a:pt x="89916" y="4572"/>
                </a:lnTo>
                <a:lnTo>
                  <a:pt x="102717" y="4572"/>
                </a:lnTo>
                <a:lnTo>
                  <a:pt x="103631" y="0"/>
                </a:lnTo>
                <a:close/>
              </a:path>
              <a:path w="104139" h="182879">
                <a:moveTo>
                  <a:pt x="102107" y="7620"/>
                </a:moveTo>
                <a:lnTo>
                  <a:pt x="96012" y="12192"/>
                </a:lnTo>
                <a:lnTo>
                  <a:pt x="100795" y="12192"/>
                </a:lnTo>
                <a:lnTo>
                  <a:pt x="102107" y="7620"/>
                </a:lnTo>
                <a:close/>
              </a:path>
              <a:path w="104139" h="182879">
                <a:moveTo>
                  <a:pt x="102717" y="4572"/>
                </a:moveTo>
                <a:lnTo>
                  <a:pt x="89916" y="4572"/>
                </a:lnTo>
                <a:lnTo>
                  <a:pt x="102107" y="7620"/>
                </a:lnTo>
                <a:lnTo>
                  <a:pt x="10271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04987" y="3564623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04987" y="3570719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88392" y="0"/>
                </a:moveTo>
                <a:lnTo>
                  <a:pt x="0" y="0"/>
                </a:lnTo>
                <a:lnTo>
                  <a:pt x="44196" y="153924"/>
                </a:lnTo>
                <a:lnTo>
                  <a:pt x="883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49183" y="3111995"/>
            <a:ext cx="0" cy="464820"/>
          </a:xfrm>
          <a:custGeom>
            <a:avLst/>
            <a:gdLst/>
            <a:ahLst/>
            <a:cxnLst/>
            <a:rect l="l" t="t" r="r" b="b"/>
            <a:pathLst>
              <a:path h="464820">
                <a:moveTo>
                  <a:pt x="0" y="0"/>
                </a:moveTo>
                <a:lnTo>
                  <a:pt x="0" y="46482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78823" y="3831323"/>
            <a:ext cx="960119" cy="640080"/>
          </a:xfrm>
          <a:custGeom>
            <a:avLst/>
            <a:gdLst/>
            <a:ahLst/>
            <a:cxnLst/>
            <a:rect l="l" t="t" r="r" b="b"/>
            <a:pathLst>
              <a:path w="960120" h="640079">
                <a:moveTo>
                  <a:pt x="0" y="0"/>
                </a:moveTo>
                <a:lnTo>
                  <a:pt x="960119" y="0"/>
                </a:lnTo>
                <a:lnTo>
                  <a:pt x="960119" y="640080"/>
                </a:lnTo>
                <a:lnTo>
                  <a:pt x="0" y="6400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3823" y="3832847"/>
            <a:ext cx="1959864" cy="6400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38943" y="4149839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>
                <a:moveTo>
                  <a:pt x="0" y="0"/>
                </a:moveTo>
                <a:lnTo>
                  <a:pt x="93814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38943" y="3832847"/>
            <a:ext cx="960119" cy="640080"/>
          </a:xfrm>
          <a:custGeom>
            <a:avLst/>
            <a:gdLst/>
            <a:ahLst/>
            <a:cxnLst/>
            <a:rect l="l" t="t" r="r" b="b"/>
            <a:pathLst>
              <a:path w="960120" h="640079">
                <a:moveTo>
                  <a:pt x="0" y="0"/>
                </a:moveTo>
                <a:lnTo>
                  <a:pt x="960120" y="0"/>
                </a:lnTo>
                <a:lnTo>
                  <a:pt x="960120" y="640080"/>
                </a:lnTo>
                <a:lnTo>
                  <a:pt x="0" y="6400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68839" y="3645395"/>
            <a:ext cx="104139" cy="187960"/>
          </a:xfrm>
          <a:custGeom>
            <a:avLst/>
            <a:gdLst/>
            <a:ahLst/>
            <a:cxnLst/>
            <a:rect l="l" t="t" r="r" b="b"/>
            <a:pathLst>
              <a:path w="104139" h="187960">
                <a:moveTo>
                  <a:pt x="102107" y="6096"/>
                </a:moveTo>
                <a:lnTo>
                  <a:pt x="97536" y="12192"/>
                </a:lnTo>
                <a:lnTo>
                  <a:pt x="88929" y="13421"/>
                </a:lnTo>
                <a:lnTo>
                  <a:pt x="71712" y="141319"/>
                </a:lnTo>
                <a:lnTo>
                  <a:pt x="80772" y="161544"/>
                </a:lnTo>
                <a:lnTo>
                  <a:pt x="68579" y="167639"/>
                </a:lnTo>
                <a:lnTo>
                  <a:pt x="77724" y="187451"/>
                </a:lnTo>
                <a:lnTo>
                  <a:pt x="80772" y="164592"/>
                </a:lnTo>
                <a:lnTo>
                  <a:pt x="102107" y="6096"/>
                </a:lnTo>
                <a:close/>
              </a:path>
              <a:path w="104139" h="187960">
                <a:moveTo>
                  <a:pt x="7619" y="12192"/>
                </a:moveTo>
                <a:lnTo>
                  <a:pt x="0" y="13716"/>
                </a:lnTo>
                <a:lnTo>
                  <a:pt x="3048" y="21336"/>
                </a:lnTo>
                <a:lnTo>
                  <a:pt x="68579" y="167639"/>
                </a:lnTo>
                <a:lnTo>
                  <a:pt x="68579" y="164592"/>
                </a:lnTo>
                <a:lnTo>
                  <a:pt x="71712" y="141319"/>
                </a:lnTo>
                <a:lnTo>
                  <a:pt x="15239" y="15239"/>
                </a:lnTo>
                <a:lnTo>
                  <a:pt x="7619" y="12192"/>
                </a:lnTo>
                <a:close/>
              </a:path>
              <a:path w="104139" h="187960">
                <a:moveTo>
                  <a:pt x="71712" y="141319"/>
                </a:moveTo>
                <a:lnTo>
                  <a:pt x="68579" y="164592"/>
                </a:lnTo>
                <a:lnTo>
                  <a:pt x="68579" y="167639"/>
                </a:lnTo>
                <a:lnTo>
                  <a:pt x="80772" y="161544"/>
                </a:lnTo>
                <a:lnTo>
                  <a:pt x="71712" y="141319"/>
                </a:lnTo>
                <a:close/>
              </a:path>
              <a:path w="104139" h="187960">
                <a:moveTo>
                  <a:pt x="103631" y="0"/>
                </a:moveTo>
                <a:lnTo>
                  <a:pt x="94487" y="0"/>
                </a:lnTo>
                <a:lnTo>
                  <a:pt x="51815" y="6096"/>
                </a:lnTo>
                <a:lnTo>
                  <a:pt x="54863" y="18287"/>
                </a:lnTo>
                <a:lnTo>
                  <a:pt x="88929" y="13421"/>
                </a:lnTo>
                <a:lnTo>
                  <a:pt x="89915" y="6096"/>
                </a:lnTo>
                <a:lnTo>
                  <a:pt x="102107" y="6096"/>
                </a:lnTo>
                <a:lnTo>
                  <a:pt x="103631" y="0"/>
                </a:lnTo>
                <a:close/>
              </a:path>
              <a:path w="104139" h="187960">
                <a:moveTo>
                  <a:pt x="102107" y="6096"/>
                </a:moveTo>
                <a:lnTo>
                  <a:pt x="89915" y="6096"/>
                </a:lnTo>
                <a:lnTo>
                  <a:pt x="88929" y="13421"/>
                </a:lnTo>
                <a:lnTo>
                  <a:pt x="97536" y="12192"/>
                </a:lnTo>
                <a:lnTo>
                  <a:pt x="102107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76459" y="3651491"/>
            <a:ext cx="47625" cy="18415"/>
          </a:xfrm>
          <a:custGeom>
            <a:avLst/>
            <a:gdLst/>
            <a:ahLst/>
            <a:cxnLst/>
            <a:rect l="l" t="t" r="r" b="b"/>
            <a:pathLst>
              <a:path w="47625" h="18414">
                <a:moveTo>
                  <a:pt x="44196" y="0"/>
                </a:moveTo>
                <a:lnTo>
                  <a:pt x="0" y="6096"/>
                </a:lnTo>
                <a:lnTo>
                  <a:pt x="3048" y="18287"/>
                </a:lnTo>
                <a:lnTo>
                  <a:pt x="47244" y="12191"/>
                </a:lnTo>
                <a:lnTo>
                  <a:pt x="441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77983" y="3651491"/>
            <a:ext cx="86995" cy="158750"/>
          </a:xfrm>
          <a:custGeom>
            <a:avLst/>
            <a:gdLst/>
            <a:ahLst/>
            <a:cxnLst/>
            <a:rect l="l" t="t" r="r" b="b"/>
            <a:pathLst>
              <a:path w="86995" h="158750">
                <a:moveTo>
                  <a:pt x="86868" y="0"/>
                </a:moveTo>
                <a:lnTo>
                  <a:pt x="0" y="12191"/>
                </a:lnTo>
                <a:lnTo>
                  <a:pt x="65532" y="158496"/>
                </a:lnTo>
                <a:lnTo>
                  <a:pt x="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4559" y="3651491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2192" y="0"/>
                </a:moveTo>
                <a:lnTo>
                  <a:pt x="0" y="1524"/>
                </a:lnTo>
                <a:lnTo>
                  <a:pt x="0" y="7620"/>
                </a:lnTo>
                <a:lnTo>
                  <a:pt x="12192" y="6096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25355" y="3374123"/>
            <a:ext cx="501650" cy="279400"/>
          </a:xfrm>
          <a:custGeom>
            <a:avLst/>
            <a:gdLst/>
            <a:ahLst/>
            <a:cxnLst/>
            <a:rect l="l" t="t" r="r" b="b"/>
            <a:pathLst>
              <a:path w="501650" h="279400">
                <a:moveTo>
                  <a:pt x="483870" y="187452"/>
                </a:moveTo>
                <a:lnTo>
                  <a:pt x="470915" y="187452"/>
                </a:lnTo>
                <a:lnTo>
                  <a:pt x="478536" y="217932"/>
                </a:lnTo>
                <a:lnTo>
                  <a:pt x="489203" y="278892"/>
                </a:lnTo>
                <a:lnTo>
                  <a:pt x="501396" y="277368"/>
                </a:lnTo>
                <a:lnTo>
                  <a:pt x="490727" y="216408"/>
                </a:lnTo>
                <a:lnTo>
                  <a:pt x="490727" y="214884"/>
                </a:lnTo>
                <a:lnTo>
                  <a:pt x="483870" y="187452"/>
                </a:lnTo>
                <a:close/>
              </a:path>
              <a:path w="501650" h="279400">
                <a:moveTo>
                  <a:pt x="295656" y="0"/>
                </a:moveTo>
                <a:lnTo>
                  <a:pt x="294132" y="0"/>
                </a:lnTo>
                <a:lnTo>
                  <a:pt x="262127" y="1524"/>
                </a:lnTo>
                <a:lnTo>
                  <a:pt x="227075" y="6096"/>
                </a:lnTo>
                <a:lnTo>
                  <a:pt x="225551" y="6096"/>
                </a:lnTo>
                <a:lnTo>
                  <a:pt x="187451" y="16764"/>
                </a:lnTo>
                <a:lnTo>
                  <a:pt x="129539" y="38100"/>
                </a:lnTo>
                <a:lnTo>
                  <a:pt x="129539" y="39624"/>
                </a:lnTo>
                <a:lnTo>
                  <a:pt x="108203" y="48768"/>
                </a:lnTo>
                <a:lnTo>
                  <a:pt x="106679" y="48768"/>
                </a:lnTo>
                <a:lnTo>
                  <a:pt x="86867" y="60960"/>
                </a:lnTo>
                <a:lnTo>
                  <a:pt x="53339" y="92964"/>
                </a:lnTo>
                <a:lnTo>
                  <a:pt x="27432" y="138684"/>
                </a:lnTo>
                <a:lnTo>
                  <a:pt x="27432" y="140208"/>
                </a:lnTo>
                <a:lnTo>
                  <a:pt x="15239" y="170688"/>
                </a:lnTo>
                <a:lnTo>
                  <a:pt x="13715" y="170688"/>
                </a:lnTo>
                <a:lnTo>
                  <a:pt x="0" y="208788"/>
                </a:lnTo>
                <a:lnTo>
                  <a:pt x="12191" y="211836"/>
                </a:lnTo>
                <a:lnTo>
                  <a:pt x="12191" y="213360"/>
                </a:lnTo>
                <a:lnTo>
                  <a:pt x="25908" y="175260"/>
                </a:lnTo>
                <a:lnTo>
                  <a:pt x="38100" y="144779"/>
                </a:lnTo>
                <a:lnTo>
                  <a:pt x="50291" y="120396"/>
                </a:lnTo>
                <a:lnTo>
                  <a:pt x="63028" y="100584"/>
                </a:lnTo>
                <a:lnTo>
                  <a:pt x="62484" y="100584"/>
                </a:lnTo>
                <a:lnTo>
                  <a:pt x="77724" y="83820"/>
                </a:lnTo>
                <a:lnTo>
                  <a:pt x="94487" y="70103"/>
                </a:lnTo>
                <a:lnTo>
                  <a:pt x="95440" y="70103"/>
                </a:lnTo>
                <a:lnTo>
                  <a:pt x="112775" y="59436"/>
                </a:lnTo>
                <a:lnTo>
                  <a:pt x="134112" y="50292"/>
                </a:lnTo>
                <a:lnTo>
                  <a:pt x="192024" y="28955"/>
                </a:lnTo>
                <a:lnTo>
                  <a:pt x="190500" y="28955"/>
                </a:lnTo>
                <a:lnTo>
                  <a:pt x="228600" y="18288"/>
                </a:lnTo>
                <a:lnTo>
                  <a:pt x="263651" y="13716"/>
                </a:lnTo>
                <a:lnTo>
                  <a:pt x="262127" y="13716"/>
                </a:lnTo>
                <a:lnTo>
                  <a:pt x="294132" y="12192"/>
                </a:lnTo>
                <a:lnTo>
                  <a:pt x="352044" y="12192"/>
                </a:lnTo>
                <a:lnTo>
                  <a:pt x="350520" y="10668"/>
                </a:lnTo>
                <a:lnTo>
                  <a:pt x="324612" y="3048"/>
                </a:lnTo>
                <a:lnTo>
                  <a:pt x="295656" y="0"/>
                </a:lnTo>
                <a:close/>
              </a:path>
              <a:path w="501650" h="279400">
                <a:moveTo>
                  <a:pt x="439928" y="85344"/>
                </a:moveTo>
                <a:lnTo>
                  <a:pt x="425196" y="85344"/>
                </a:lnTo>
                <a:lnTo>
                  <a:pt x="440436" y="108203"/>
                </a:lnTo>
                <a:lnTo>
                  <a:pt x="452627" y="134112"/>
                </a:lnTo>
                <a:lnTo>
                  <a:pt x="463296" y="161544"/>
                </a:lnTo>
                <a:lnTo>
                  <a:pt x="461772" y="161544"/>
                </a:lnTo>
                <a:lnTo>
                  <a:pt x="470915" y="188976"/>
                </a:lnTo>
                <a:lnTo>
                  <a:pt x="470915" y="187452"/>
                </a:lnTo>
                <a:lnTo>
                  <a:pt x="483870" y="187452"/>
                </a:lnTo>
                <a:lnTo>
                  <a:pt x="483108" y="184404"/>
                </a:lnTo>
                <a:lnTo>
                  <a:pt x="473963" y="156972"/>
                </a:lnTo>
                <a:lnTo>
                  <a:pt x="463296" y="129540"/>
                </a:lnTo>
                <a:lnTo>
                  <a:pt x="451103" y="103632"/>
                </a:lnTo>
                <a:lnTo>
                  <a:pt x="451103" y="102108"/>
                </a:lnTo>
                <a:lnTo>
                  <a:pt x="439928" y="85344"/>
                </a:lnTo>
                <a:close/>
              </a:path>
              <a:path w="501650" h="279400">
                <a:moveTo>
                  <a:pt x="64008" y="99060"/>
                </a:moveTo>
                <a:lnTo>
                  <a:pt x="62484" y="100584"/>
                </a:lnTo>
                <a:lnTo>
                  <a:pt x="63028" y="100584"/>
                </a:lnTo>
                <a:lnTo>
                  <a:pt x="64008" y="99060"/>
                </a:lnTo>
                <a:close/>
              </a:path>
              <a:path w="501650" h="279400">
                <a:moveTo>
                  <a:pt x="409263" y="48768"/>
                </a:moveTo>
                <a:lnTo>
                  <a:pt x="391667" y="48768"/>
                </a:lnTo>
                <a:lnTo>
                  <a:pt x="409956" y="65532"/>
                </a:lnTo>
                <a:lnTo>
                  <a:pt x="408432" y="65532"/>
                </a:lnTo>
                <a:lnTo>
                  <a:pt x="425196" y="86868"/>
                </a:lnTo>
                <a:lnTo>
                  <a:pt x="425196" y="85344"/>
                </a:lnTo>
                <a:lnTo>
                  <a:pt x="439928" y="85344"/>
                </a:lnTo>
                <a:lnTo>
                  <a:pt x="435863" y="79248"/>
                </a:lnTo>
                <a:lnTo>
                  <a:pt x="434339" y="79248"/>
                </a:lnTo>
                <a:lnTo>
                  <a:pt x="417575" y="57912"/>
                </a:lnTo>
                <a:lnTo>
                  <a:pt x="417575" y="56388"/>
                </a:lnTo>
                <a:lnTo>
                  <a:pt x="409263" y="48768"/>
                </a:lnTo>
                <a:close/>
              </a:path>
              <a:path w="501650" h="279400">
                <a:moveTo>
                  <a:pt x="95440" y="70103"/>
                </a:moveTo>
                <a:lnTo>
                  <a:pt x="94487" y="70103"/>
                </a:lnTo>
                <a:lnTo>
                  <a:pt x="92963" y="71627"/>
                </a:lnTo>
                <a:lnTo>
                  <a:pt x="95440" y="70103"/>
                </a:lnTo>
                <a:close/>
              </a:path>
              <a:path w="501650" h="279400">
                <a:moveTo>
                  <a:pt x="352044" y="12192"/>
                </a:moveTo>
                <a:lnTo>
                  <a:pt x="294132" y="12192"/>
                </a:lnTo>
                <a:lnTo>
                  <a:pt x="323088" y="15240"/>
                </a:lnTo>
                <a:lnTo>
                  <a:pt x="321563" y="15240"/>
                </a:lnTo>
                <a:lnTo>
                  <a:pt x="347472" y="22860"/>
                </a:lnTo>
                <a:lnTo>
                  <a:pt x="345948" y="22860"/>
                </a:lnTo>
                <a:lnTo>
                  <a:pt x="370332" y="35051"/>
                </a:lnTo>
                <a:lnTo>
                  <a:pt x="391667" y="50292"/>
                </a:lnTo>
                <a:lnTo>
                  <a:pt x="391667" y="48768"/>
                </a:lnTo>
                <a:lnTo>
                  <a:pt x="409263" y="48768"/>
                </a:lnTo>
                <a:lnTo>
                  <a:pt x="399288" y="39624"/>
                </a:lnTo>
                <a:lnTo>
                  <a:pt x="377951" y="24384"/>
                </a:lnTo>
                <a:lnTo>
                  <a:pt x="376427" y="24384"/>
                </a:lnTo>
                <a:lnTo>
                  <a:pt x="352044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94875" y="3582911"/>
            <a:ext cx="43180" cy="100965"/>
          </a:xfrm>
          <a:custGeom>
            <a:avLst/>
            <a:gdLst/>
            <a:ahLst/>
            <a:cxnLst/>
            <a:rect l="l" t="t" r="r" b="b"/>
            <a:pathLst>
              <a:path w="43179" h="100964">
                <a:moveTo>
                  <a:pt x="30479" y="0"/>
                </a:moveTo>
                <a:lnTo>
                  <a:pt x="0" y="97535"/>
                </a:lnTo>
                <a:lnTo>
                  <a:pt x="12191" y="100583"/>
                </a:lnTo>
                <a:lnTo>
                  <a:pt x="42671" y="3047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98863" y="3991343"/>
            <a:ext cx="13970" cy="9525"/>
          </a:xfrm>
          <a:custGeom>
            <a:avLst/>
            <a:gdLst/>
            <a:ahLst/>
            <a:cxnLst/>
            <a:rect l="l" t="t" r="r" b="b"/>
            <a:pathLst>
              <a:path w="13969" h="9525">
                <a:moveTo>
                  <a:pt x="1524" y="0"/>
                </a:moveTo>
                <a:lnTo>
                  <a:pt x="0" y="6096"/>
                </a:lnTo>
                <a:lnTo>
                  <a:pt x="12192" y="9144"/>
                </a:lnTo>
                <a:lnTo>
                  <a:pt x="13716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00387" y="3680447"/>
            <a:ext cx="106680" cy="314325"/>
          </a:xfrm>
          <a:custGeom>
            <a:avLst/>
            <a:gdLst/>
            <a:ahLst/>
            <a:cxnLst/>
            <a:rect l="l" t="t" r="r" b="b"/>
            <a:pathLst>
              <a:path w="106679" h="314325">
                <a:moveTo>
                  <a:pt x="94488" y="0"/>
                </a:moveTo>
                <a:lnTo>
                  <a:pt x="0" y="310896"/>
                </a:lnTo>
                <a:lnTo>
                  <a:pt x="12192" y="313944"/>
                </a:lnTo>
                <a:lnTo>
                  <a:pt x="106680" y="3048"/>
                </a:lnTo>
                <a:lnTo>
                  <a:pt x="94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43771" y="357833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89915" y="6095"/>
                </a:moveTo>
                <a:lnTo>
                  <a:pt x="49218" y="137377"/>
                </a:lnTo>
                <a:lnTo>
                  <a:pt x="54863" y="158495"/>
                </a:lnTo>
                <a:lnTo>
                  <a:pt x="42671" y="161543"/>
                </a:lnTo>
                <a:lnTo>
                  <a:pt x="48767" y="182879"/>
                </a:lnTo>
                <a:lnTo>
                  <a:pt x="54863" y="161543"/>
                </a:lnTo>
                <a:lnTo>
                  <a:pt x="100690" y="13715"/>
                </a:lnTo>
                <a:lnTo>
                  <a:pt x="96012" y="13715"/>
                </a:lnTo>
                <a:lnTo>
                  <a:pt x="102107" y="9143"/>
                </a:lnTo>
                <a:lnTo>
                  <a:pt x="89915" y="6095"/>
                </a:lnTo>
                <a:close/>
              </a:path>
              <a:path w="104139" h="182879">
                <a:moveTo>
                  <a:pt x="7619" y="0"/>
                </a:moveTo>
                <a:lnTo>
                  <a:pt x="0" y="0"/>
                </a:lnTo>
                <a:lnTo>
                  <a:pt x="1523" y="7619"/>
                </a:lnTo>
                <a:lnTo>
                  <a:pt x="42671" y="161543"/>
                </a:lnTo>
                <a:lnTo>
                  <a:pt x="42671" y="158495"/>
                </a:lnTo>
                <a:lnTo>
                  <a:pt x="49218" y="137377"/>
                </a:lnTo>
                <a:lnTo>
                  <a:pt x="13715" y="4572"/>
                </a:lnTo>
                <a:lnTo>
                  <a:pt x="7619" y="0"/>
                </a:lnTo>
                <a:close/>
              </a:path>
              <a:path w="104139" h="182879">
                <a:moveTo>
                  <a:pt x="49218" y="137377"/>
                </a:moveTo>
                <a:lnTo>
                  <a:pt x="42671" y="158495"/>
                </a:lnTo>
                <a:lnTo>
                  <a:pt x="42671" y="161543"/>
                </a:lnTo>
                <a:lnTo>
                  <a:pt x="54863" y="158495"/>
                </a:lnTo>
                <a:lnTo>
                  <a:pt x="49218" y="137377"/>
                </a:lnTo>
                <a:close/>
              </a:path>
              <a:path w="104139" h="182879">
                <a:moveTo>
                  <a:pt x="96012" y="1524"/>
                </a:moveTo>
                <a:lnTo>
                  <a:pt x="51815" y="1524"/>
                </a:lnTo>
                <a:lnTo>
                  <a:pt x="51815" y="13715"/>
                </a:lnTo>
                <a:lnTo>
                  <a:pt x="87553" y="13715"/>
                </a:lnTo>
                <a:lnTo>
                  <a:pt x="89915" y="6095"/>
                </a:lnTo>
                <a:lnTo>
                  <a:pt x="103124" y="6095"/>
                </a:lnTo>
                <a:lnTo>
                  <a:pt x="103631" y="4572"/>
                </a:lnTo>
                <a:lnTo>
                  <a:pt x="96012" y="1524"/>
                </a:lnTo>
                <a:close/>
              </a:path>
              <a:path w="104139" h="182879">
                <a:moveTo>
                  <a:pt x="102107" y="9143"/>
                </a:moveTo>
                <a:lnTo>
                  <a:pt x="96012" y="13715"/>
                </a:lnTo>
                <a:lnTo>
                  <a:pt x="100690" y="13715"/>
                </a:lnTo>
                <a:lnTo>
                  <a:pt x="102107" y="9143"/>
                </a:lnTo>
                <a:close/>
              </a:path>
              <a:path w="104139" h="182879">
                <a:moveTo>
                  <a:pt x="103124" y="6095"/>
                </a:moveTo>
                <a:lnTo>
                  <a:pt x="89915" y="6095"/>
                </a:lnTo>
                <a:lnTo>
                  <a:pt x="102107" y="9143"/>
                </a:lnTo>
                <a:lnTo>
                  <a:pt x="103124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51391" y="3578339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70">
                <a:moveTo>
                  <a:pt x="0" y="0"/>
                </a:moveTo>
                <a:lnTo>
                  <a:pt x="0" y="12191"/>
                </a:lnTo>
                <a:lnTo>
                  <a:pt x="44195" y="13715"/>
                </a:lnTo>
                <a:lnTo>
                  <a:pt x="44195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51391" y="3584435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0" y="0"/>
                </a:moveTo>
                <a:lnTo>
                  <a:pt x="41147" y="153924"/>
                </a:lnTo>
                <a:lnTo>
                  <a:pt x="88392" y="1524"/>
                </a:lnTo>
                <a:lnTo>
                  <a:pt x="44195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89491" y="3578339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5587" y="3233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98635" y="3240011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4">
                <a:moveTo>
                  <a:pt x="0" y="0"/>
                </a:moveTo>
                <a:lnTo>
                  <a:pt x="0" y="338327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65339" y="965218"/>
            <a:ext cx="5604510" cy="2240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740" marR="5080">
              <a:lnSpc>
                <a:spcPct val="89800"/>
              </a:lnSpc>
            </a:pP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adj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total size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 between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</a:t>
            </a:r>
            <a:r>
              <a:rPr sz="2600" spc="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illustrated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below: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sz="2100" spc="-22" baseline="29761" dirty="0">
                <a:latin typeface="Times New Roman"/>
                <a:cs typeface="Times New Roman"/>
              </a:rPr>
              <a:t>G</a:t>
            </a:r>
            <a:r>
              <a:rPr sz="2100" baseline="29761" dirty="0">
                <a:latin typeface="Times New Roman"/>
                <a:cs typeface="Times New Roman"/>
              </a:rPr>
              <a:t>l</a:t>
            </a:r>
            <a:r>
              <a:rPr sz="2100" spc="-15" baseline="29761" dirty="0">
                <a:latin typeface="Times New Roman"/>
                <a:cs typeface="Times New Roman"/>
              </a:rPr>
              <a:t>obal</a:t>
            </a:r>
            <a:r>
              <a:rPr sz="2100" spc="7" baseline="29761" dirty="0">
                <a:latin typeface="Times New Roman"/>
                <a:cs typeface="Times New Roman"/>
              </a:rPr>
              <a:t> </a:t>
            </a:r>
            <a:r>
              <a:rPr sz="2100" spc="-15" baseline="29761" dirty="0">
                <a:latin typeface="Times New Roman"/>
                <a:cs typeface="Times New Roman"/>
              </a:rPr>
              <a:t>po</a:t>
            </a:r>
            <a:r>
              <a:rPr sz="2100" baseline="29761" dirty="0">
                <a:latin typeface="Times New Roman"/>
                <a:cs typeface="Times New Roman"/>
              </a:rPr>
              <a:t>i</a:t>
            </a:r>
            <a:r>
              <a:rPr sz="2100" spc="-15" baseline="29761" dirty="0">
                <a:latin typeface="Times New Roman"/>
                <a:cs typeface="Times New Roman"/>
              </a:rPr>
              <a:t>nter</a:t>
            </a:r>
            <a:r>
              <a:rPr sz="2100" spc="-60" baseline="2976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Adjust</a:t>
            </a:r>
            <a:r>
              <a:rPr sz="1400" spc="-20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Global</a:t>
            </a:r>
            <a:r>
              <a:rPr sz="1400" dirty="0">
                <a:latin typeface="Times New Roman"/>
                <a:cs typeface="Times New Roman"/>
              </a:rPr>
              <a:t> p</a:t>
            </a:r>
            <a:r>
              <a:rPr sz="1400" spc="-15" dirty="0">
                <a:latin typeface="Times New Roman"/>
                <a:cs typeface="Times New Roman"/>
              </a:rPr>
              <a:t>o</a:t>
            </a:r>
            <a:r>
              <a:rPr sz="1400" spc="-10" dirty="0">
                <a:latin typeface="Times New Roman"/>
                <a:cs typeface="Times New Roman"/>
              </a:rPr>
              <a:t>inter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409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815569" y="3225279"/>
            <a:ext cx="180340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dj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10" dirty="0">
                <a:latin typeface="Times New Roman"/>
                <a:cs typeface="Times New Roman"/>
              </a:rPr>
              <a:t>st</a:t>
            </a:r>
            <a:r>
              <a:rPr sz="1400" spc="-5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te</a:t>
            </a:r>
            <a:r>
              <a:rPr sz="1400" spc="-10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al </a:t>
            </a:r>
            <a:r>
              <a:rPr sz="1400" spc="-15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-15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te</a:t>
            </a:r>
            <a:r>
              <a:rPr sz="1400" spc="-5" dirty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1928736" y="3826116"/>
          <a:ext cx="4808220" cy="640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1738"/>
                <a:gridCol w="951738"/>
                <a:gridCol w="960120"/>
                <a:gridCol w="1944624"/>
              </a:tblGrid>
              <a:tr h="640079"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bj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ect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30226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Ob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0226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Obj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ct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90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75" dirty="0"/>
              <a:t>Copying</a:t>
            </a:r>
            <a:r>
              <a:rPr spc="195" dirty="0"/>
              <a:t> </a:t>
            </a:r>
            <a:r>
              <a:rPr spc="45" dirty="0"/>
              <a:t>Collectors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424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875" marR="12065">
              <a:lnSpc>
                <a:spcPts val="2700"/>
              </a:lnSpc>
            </a:pPr>
            <a:r>
              <a:rPr dirty="0"/>
              <a:t>Compaction p</a:t>
            </a:r>
            <a:r>
              <a:rPr spc="-55" dirty="0"/>
              <a:t>r</a:t>
            </a:r>
            <a:r>
              <a:rPr spc="10" dirty="0"/>
              <a:t>ovides</a:t>
            </a:r>
            <a:r>
              <a:rPr dirty="0"/>
              <a:t> </a:t>
            </a:r>
            <a:r>
              <a:rPr spc="15" dirty="0"/>
              <a:t>many</a:t>
            </a:r>
            <a:r>
              <a:rPr spc="10" dirty="0"/>
              <a:t> valuable</a:t>
            </a:r>
            <a:r>
              <a:rPr spc="-70" dirty="0"/>
              <a:t> </a:t>
            </a:r>
            <a:r>
              <a:rPr spc="-15" dirty="0"/>
              <a:t>benefits.</a:t>
            </a:r>
            <a:r>
              <a:rPr spc="-70" dirty="0"/>
              <a:t> </a:t>
            </a:r>
            <a:r>
              <a:rPr dirty="0"/>
              <a:t>Heap</a:t>
            </a:r>
            <a:r>
              <a:rPr spc="-70" dirty="0"/>
              <a:t> </a:t>
            </a:r>
            <a:r>
              <a:rPr dirty="0"/>
              <a:t>allocation is</a:t>
            </a:r>
            <a:r>
              <a:rPr spc="-160" dirty="0"/>
              <a:t> </a:t>
            </a:r>
            <a:r>
              <a:rPr dirty="0"/>
              <a:t>simple</a:t>
            </a:r>
            <a:r>
              <a:rPr spc="-160" dirty="0"/>
              <a:t> </a:t>
            </a:r>
            <a:r>
              <a:rPr dirty="0"/>
              <a:t>end</a:t>
            </a:r>
            <a:r>
              <a:rPr spc="-160" dirty="0"/>
              <a:t> </a:t>
            </a:r>
            <a:r>
              <a:rPr spc="-15" dirty="0"/>
              <a:t>e</a:t>
            </a:r>
            <a:r>
              <a:rPr spc="-60" dirty="0"/>
              <a:t>f</a:t>
            </a:r>
            <a:r>
              <a:rPr spc="-15" dirty="0"/>
              <a:t>ficient.</a:t>
            </a:r>
            <a:r>
              <a:rPr spc="-160" dirty="0"/>
              <a:t> </a:t>
            </a:r>
            <a:r>
              <a:rPr dirty="0"/>
              <a:t>The</a:t>
            </a:r>
            <a:r>
              <a:rPr spc="-55" dirty="0"/>
              <a:t>r</a:t>
            </a:r>
            <a:r>
              <a:rPr dirty="0"/>
              <a:t>e</a:t>
            </a:r>
            <a:r>
              <a:rPr spc="-160" dirty="0"/>
              <a:t> </a:t>
            </a:r>
            <a:r>
              <a:rPr dirty="0"/>
              <a:t>is</a:t>
            </a:r>
            <a:r>
              <a:rPr spc="-160" dirty="0"/>
              <a:t> </a:t>
            </a:r>
            <a:r>
              <a:rPr spc="-20" dirty="0"/>
              <a:t>n</a:t>
            </a:r>
            <a:r>
              <a:rPr dirty="0"/>
              <a:t>o </a:t>
            </a:r>
            <a:r>
              <a:rPr spc="-15" dirty="0"/>
              <a:t>fragmentation</a:t>
            </a:r>
            <a:r>
              <a:rPr dirty="0"/>
              <a:t> p</a:t>
            </a:r>
            <a:r>
              <a:rPr spc="-55" dirty="0"/>
              <a:t>r</a:t>
            </a:r>
            <a:r>
              <a:rPr dirty="0"/>
              <a:t>oblem, and because</a:t>
            </a:r>
            <a:r>
              <a:rPr spc="-25" dirty="0"/>
              <a:t> </a:t>
            </a:r>
            <a:r>
              <a:rPr spc="30" dirty="0"/>
              <a:t>live</a:t>
            </a:r>
            <a:r>
              <a:rPr spc="-25" dirty="0"/>
              <a:t> </a:t>
            </a:r>
            <a:r>
              <a:rPr dirty="0"/>
              <a:t>objects</a:t>
            </a:r>
            <a:r>
              <a:rPr spc="-25" dirty="0"/>
              <a:t> </a:t>
            </a:r>
            <a:r>
              <a:rPr dirty="0"/>
              <a:t>a</a:t>
            </a:r>
            <a:r>
              <a:rPr spc="-55" dirty="0"/>
              <a:t>r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adjacent, </a:t>
            </a:r>
            <a:r>
              <a:rPr spc="-15" dirty="0"/>
              <a:t>paging</a:t>
            </a:r>
            <a:r>
              <a:rPr dirty="0"/>
              <a:t> and cache </a:t>
            </a:r>
            <a:r>
              <a:rPr spc="10" dirty="0"/>
              <a:t>behavior</a:t>
            </a:r>
            <a:r>
              <a:rPr dirty="0"/>
              <a:t> is imp</a:t>
            </a:r>
            <a:r>
              <a:rPr spc="-55" dirty="0"/>
              <a:t>r</a:t>
            </a:r>
            <a:r>
              <a:rPr spc="25" dirty="0"/>
              <a:t>oved.</a:t>
            </a:r>
          </a:p>
          <a:p>
            <a:pPr marL="396875" marR="19050">
              <a:lnSpc>
                <a:spcPts val="2700"/>
              </a:lnSpc>
              <a:spcBef>
                <a:spcPts val="800"/>
              </a:spcBef>
            </a:pPr>
            <a:r>
              <a:rPr spc="-20" dirty="0"/>
              <a:t>An </a:t>
            </a:r>
            <a:r>
              <a:rPr spc="-15" dirty="0"/>
              <a:t>enti</a:t>
            </a:r>
            <a:r>
              <a:rPr spc="-70" dirty="0"/>
              <a:t>r</a:t>
            </a:r>
            <a:r>
              <a:rPr dirty="0"/>
              <a:t>e </a:t>
            </a:r>
            <a:r>
              <a:rPr spc="10" dirty="0"/>
              <a:t>family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garbage</a:t>
            </a:r>
            <a:r>
              <a:rPr spc="-10" dirty="0"/>
              <a:t> </a:t>
            </a:r>
            <a:r>
              <a:rPr dirty="0"/>
              <a:t>collection techniques, called </a:t>
            </a:r>
            <a:r>
              <a:rPr i="1" spc="-15" dirty="0">
                <a:latin typeface="Lucida Sans"/>
                <a:cs typeface="Lucida Sans"/>
              </a:rPr>
              <a:t>copying</a:t>
            </a:r>
            <a:r>
              <a:rPr i="1" spc="-110" dirty="0">
                <a:latin typeface="Lucida Sans"/>
                <a:cs typeface="Lucida Sans"/>
              </a:rPr>
              <a:t> </a:t>
            </a:r>
            <a:r>
              <a:rPr i="1" dirty="0">
                <a:latin typeface="Lucida Sans"/>
                <a:cs typeface="Lucida Sans"/>
              </a:rPr>
              <a:t>collectors</a:t>
            </a:r>
            <a:r>
              <a:rPr i="1" spc="-110" dirty="0">
                <a:latin typeface="Lucida Sans"/>
                <a:cs typeface="Lucida Sans"/>
              </a:rPr>
              <a:t> </a:t>
            </a:r>
            <a:r>
              <a:rPr dirty="0"/>
              <a:t>a</a:t>
            </a:r>
            <a:r>
              <a:rPr spc="-55" dirty="0"/>
              <a:t>r</a:t>
            </a:r>
            <a:r>
              <a:rPr dirty="0"/>
              <a:t>e</a:t>
            </a:r>
            <a:r>
              <a:rPr spc="-110" dirty="0"/>
              <a:t> </a:t>
            </a:r>
            <a:r>
              <a:rPr dirty="0"/>
              <a:t>designed</a:t>
            </a:r>
            <a:r>
              <a:rPr spc="-110" dirty="0"/>
              <a:t> </a:t>
            </a:r>
            <a:r>
              <a:rPr dirty="0"/>
              <a:t>to </a:t>
            </a:r>
            <a:r>
              <a:rPr spc="-15" dirty="0"/>
              <a:t>integrate</a:t>
            </a:r>
            <a:r>
              <a:rPr dirty="0"/>
              <a:t> </a:t>
            </a:r>
            <a:r>
              <a:rPr spc="10" dirty="0"/>
              <a:t>copying</a:t>
            </a:r>
            <a:r>
              <a:rPr dirty="0"/>
              <a:t> </a:t>
            </a:r>
            <a:r>
              <a:rPr spc="40" dirty="0"/>
              <a:t>with</a:t>
            </a:r>
            <a:r>
              <a:rPr spc="20" dirty="0"/>
              <a:t> </a:t>
            </a:r>
            <a:r>
              <a:rPr spc="-55" dirty="0"/>
              <a:t>r</a:t>
            </a:r>
            <a:r>
              <a:rPr dirty="0"/>
              <a:t>ecognition </a:t>
            </a:r>
            <a:r>
              <a:rPr spc="-15" dirty="0"/>
              <a:t>of</a:t>
            </a:r>
            <a:r>
              <a:rPr dirty="0"/>
              <a:t> </a:t>
            </a:r>
            <a:r>
              <a:rPr spc="30" dirty="0"/>
              <a:t>live</a:t>
            </a:r>
            <a:r>
              <a:rPr dirty="0"/>
              <a:t> heap objects.</a:t>
            </a:r>
          </a:p>
          <a:p>
            <a:pPr marL="396875" marR="753745">
              <a:lnSpc>
                <a:spcPts val="2700"/>
              </a:lnSpc>
            </a:pPr>
            <a:r>
              <a:rPr spc="10" dirty="0"/>
              <a:t>Copying collectors a</a:t>
            </a:r>
            <a:r>
              <a:rPr spc="-55" dirty="0"/>
              <a:t>r</a:t>
            </a:r>
            <a:r>
              <a:rPr dirty="0"/>
              <a:t>e </a:t>
            </a:r>
            <a:r>
              <a:rPr spc="50" dirty="0"/>
              <a:t>very</a:t>
            </a:r>
            <a:r>
              <a:rPr spc="30" dirty="0"/>
              <a:t> </a:t>
            </a:r>
            <a:r>
              <a:rPr dirty="0"/>
              <a:t>popular and a</a:t>
            </a:r>
            <a:r>
              <a:rPr spc="-55" dirty="0"/>
              <a:t>r</a:t>
            </a:r>
            <a:r>
              <a:rPr dirty="0"/>
              <a:t>e </a:t>
            </a:r>
            <a:r>
              <a:rPr spc="35" dirty="0"/>
              <a:t>widely</a:t>
            </a:r>
            <a:r>
              <a:rPr dirty="0"/>
              <a:t> used.</a:t>
            </a:r>
          </a:p>
          <a:p>
            <a:pPr marL="396875" marR="5080">
              <a:lnSpc>
                <a:spcPts val="2700"/>
              </a:lnSpc>
              <a:spcBef>
                <a:spcPts val="800"/>
              </a:spcBef>
            </a:pPr>
            <a:r>
              <a:rPr dirty="0"/>
              <a:t>Consider a simple </a:t>
            </a:r>
            <a:r>
              <a:rPr spc="10" dirty="0"/>
              <a:t>copying</a:t>
            </a:r>
            <a:r>
              <a:rPr spc="5" dirty="0"/>
              <a:t> collector</a:t>
            </a:r>
            <a:r>
              <a:rPr spc="-220" dirty="0"/>
              <a:t> </a:t>
            </a:r>
            <a:r>
              <a:rPr spc="-15" dirty="0"/>
              <a:t>that</a:t>
            </a:r>
            <a:r>
              <a:rPr spc="-220" dirty="0"/>
              <a:t> </a:t>
            </a:r>
            <a:r>
              <a:rPr spc="-15" dirty="0"/>
              <a:t>uses</a:t>
            </a:r>
            <a:r>
              <a:rPr spc="-220" dirty="0"/>
              <a:t> </a:t>
            </a:r>
            <a:r>
              <a:rPr i="1" dirty="0">
                <a:latin typeface="Lucida Sans"/>
                <a:cs typeface="Lucida Sans"/>
              </a:rPr>
              <a:t>semispace</a:t>
            </a:r>
            <a:r>
              <a:rPr i="1" spc="-5" dirty="0">
                <a:latin typeface="Lucida Sans"/>
                <a:cs typeface="Lucida Sans"/>
              </a:rPr>
              <a:t>s</a:t>
            </a:r>
            <a:r>
              <a:rPr dirty="0"/>
              <a:t>.</a:t>
            </a:r>
            <a:r>
              <a:rPr spc="-220" dirty="0"/>
              <a:t> </a:t>
            </a:r>
            <a:r>
              <a:rPr spc="-105" dirty="0"/>
              <a:t>W</a:t>
            </a:r>
            <a:r>
              <a:rPr dirty="0"/>
              <a:t>e start </a:t>
            </a:r>
            <a:r>
              <a:rPr spc="40" dirty="0"/>
              <a:t>with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heap </a:t>
            </a:r>
            <a:r>
              <a:rPr spc="10" dirty="0"/>
              <a:t>divided</a:t>
            </a:r>
            <a:r>
              <a:rPr dirty="0"/>
              <a:t> </a:t>
            </a:r>
            <a:r>
              <a:rPr spc="-15" dirty="0"/>
              <a:t>into</a:t>
            </a:r>
            <a:r>
              <a:rPr spc="-10" dirty="0"/>
              <a:t> </a:t>
            </a:r>
            <a:r>
              <a:rPr spc="45" dirty="0"/>
              <a:t>two</a:t>
            </a:r>
            <a:r>
              <a:rPr dirty="0"/>
              <a:t> halves—the </a:t>
            </a:r>
            <a:r>
              <a:rPr i="1" dirty="0">
                <a:latin typeface="Lucida Sans"/>
                <a:cs typeface="Lucida Sans"/>
              </a:rPr>
              <a:t>from</a:t>
            </a:r>
            <a:r>
              <a:rPr i="1" spc="-5" dirty="0">
                <a:latin typeface="Lucida Sans"/>
                <a:cs typeface="Lucida Sans"/>
              </a:rPr>
              <a:t> </a:t>
            </a:r>
            <a:r>
              <a:rPr dirty="0"/>
              <a:t>and </a:t>
            </a:r>
            <a:r>
              <a:rPr i="1" dirty="0">
                <a:latin typeface="Lucida Sans"/>
                <a:cs typeface="Lucida Sans"/>
              </a:rPr>
              <a:t>to spaces</a:t>
            </a:r>
            <a:r>
              <a:rPr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75494"/>
            <a:ext cx="5433695" cy="7861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Initiall</a:t>
            </a:r>
            <a:r>
              <a:rPr sz="2600" spc="-15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,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160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allocate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heap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equests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 space,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dirty="0">
                <a:latin typeface="Lucida Sans"/>
                <a:cs typeface="Lucida Sans"/>
              </a:rPr>
              <a:t> a simple </a:t>
            </a:r>
            <a:r>
              <a:rPr sz="2600" spc="-15" dirty="0">
                <a:latin typeface="Lucida Sans"/>
                <a:cs typeface="Lucida Sans"/>
              </a:rPr>
              <a:t>“end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heap”</a:t>
            </a:r>
            <a:r>
              <a:rPr sz="2600" dirty="0">
                <a:latin typeface="Lucida Sans"/>
                <a:cs typeface="Lucida Sans"/>
              </a:rPr>
              <a:t> pointe</a:t>
            </a:r>
            <a:r>
              <a:rPr sz="2600" spc="-32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10591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5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 space is </a:t>
            </a:r>
            <a:r>
              <a:rPr sz="2600" spc="-15" dirty="0">
                <a:latin typeface="Lucida Sans"/>
                <a:cs typeface="Lucida Sans"/>
              </a:rPr>
              <a:t>exhausted,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stop and do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dirty="0">
                <a:latin typeface="Lucida Sans"/>
                <a:cs typeface="Lucida Sans"/>
              </a:rPr>
              <a:t> collection.</a:t>
            </a:r>
            <a:endParaRPr sz="2600">
              <a:latin typeface="Lucida Sans"/>
              <a:cs typeface="Lucida Sans"/>
            </a:endParaRPr>
          </a:p>
          <a:p>
            <a:pPr marL="12700" marR="194945">
              <a:lnSpc>
                <a:spcPts val="2700"/>
              </a:lnSpc>
              <a:spcBef>
                <a:spcPts val="800"/>
              </a:spcBef>
            </a:pPr>
            <a:r>
              <a:rPr sz="2600" dirty="0">
                <a:latin typeface="Lucida Sans"/>
                <a:cs typeface="Lucida Sans"/>
              </a:rPr>
              <a:t>Actuall</a:t>
            </a:r>
            <a:r>
              <a:rPr sz="2600" spc="-15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though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i="1" spc="-65" dirty="0">
                <a:latin typeface="Lucida Sans"/>
                <a:cs typeface="Lucida Sans"/>
              </a:rPr>
              <a:t>don’t</a:t>
            </a:r>
            <a:r>
              <a:rPr sz="2600" i="1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 </a:t>
            </a:r>
            <a:r>
              <a:rPr sz="2600" spc="-15" dirty="0">
                <a:latin typeface="Lucida Sans"/>
                <a:cs typeface="Lucida Sans"/>
              </a:rPr>
              <a:t>garbage.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collect </a:t>
            </a:r>
            <a:r>
              <a:rPr sz="2600" spc="30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heap objects—garbage is </a:t>
            </a:r>
            <a:r>
              <a:rPr sz="2600" spc="10" dirty="0">
                <a:latin typeface="Lucida Sans"/>
                <a:cs typeface="Lucida Sans"/>
              </a:rPr>
              <a:t>never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touched.</a:t>
            </a:r>
            <a:endParaRPr sz="2600">
              <a:latin typeface="Lucida Sans"/>
              <a:cs typeface="Lucida Sans"/>
            </a:endParaRPr>
          </a:p>
          <a:p>
            <a:pPr marL="12700" marR="35560">
              <a:lnSpc>
                <a:spcPts val="2700"/>
              </a:lnSpc>
              <a:spcBef>
                <a:spcPts val="800"/>
              </a:spcBef>
            </a:pP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trace 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ough</a:t>
            </a:r>
            <a:r>
              <a:rPr sz="2600" dirty="0">
                <a:latin typeface="Lucida Sans"/>
                <a:cs typeface="Lucida Sans"/>
              </a:rPr>
              <a:t> global and local pointers, </a:t>
            </a:r>
            <a:r>
              <a:rPr sz="2600" spc="-15" dirty="0">
                <a:latin typeface="Lucida Sans"/>
                <a:cs typeface="Lucida Sans"/>
              </a:rPr>
              <a:t>finding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objects. As each object is </a:t>
            </a:r>
            <a:r>
              <a:rPr sz="2600" spc="-15" dirty="0">
                <a:latin typeface="Lucida Sans"/>
                <a:cs typeface="Lucida Sans"/>
              </a:rPr>
              <a:t>found,</a:t>
            </a:r>
            <a:r>
              <a:rPr sz="2600" dirty="0">
                <a:latin typeface="Lucida Sans"/>
                <a:cs typeface="Lucida Sans"/>
              </a:rPr>
              <a:t> it is </a:t>
            </a:r>
            <a:r>
              <a:rPr sz="2600" spc="15" dirty="0">
                <a:latin typeface="Lucida Sans"/>
                <a:cs typeface="Lucida Sans"/>
              </a:rPr>
              <a:t>moved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 its cur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dirty="0">
                <a:latin typeface="Lucida Sans"/>
                <a:cs typeface="Lucida Sans"/>
              </a:rPr>
              <a:t> position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 space to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available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position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to space.</a:t>
            </a:r>
            <a:endParaRPr sz="2600">
              <a:latin typeface="Lucida Sans"/>
              <a:cs typeface="Lucida Sans"/>
            </a:endParaRPr>
          </a:p>
          <a:p>
            <a:pPr marL="12700" marR="78105">
              <a:lnSpc>
                <a:spcPts val="2700"/>
              </a:lnSpc>
              <a:spcBef>
                <a:spcPts val="800"/>
              </a:spcBef>
            </a:pPr>
            <a:r>
              <a:rPr sz="2600" dirty="0">
                <a:latin typeface="Lucida Sans"/>
                <a:cs typeface="Lucida Sans"/>
              </a:rPr>
              <a:t>The pointer is updated to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eflect the</a:t>
            </a:r>
            <a:r>
              <a:rPr sz="2600" dirty="0">
                <a:latin typeface="Lucida Sans"/>
                <a:cs typeface="Lucida Sans"/>
              </a:rPr>
              <a:t> object</a:t>
            </a:r>
            <a:r>
              <a:rPr sz="2600" spc="-530" dirty="0">
                <a:latin typeface="Lucida Sans"/>
                <a:cs typeface="Lucida Sans"/>
              </a:rPr>
              <a:t>’</a:t>
            </a:r>
            <a:r>
              <a:rPr sz="2600" dirty="0">
                <a:latin typeface="Lucida Sans"/>
                <a:cs typeface="Lucida Sans"/>
              </a:rPr>
              <a:t>s </a:t>
            </a:r>
            <a:r>
              <a:rPr sz="2600" spc="50" dirty="0">
                <a:latin typeface="Lucida Sans"/>
                <a:cs typeface="Lucida Sans"/>
              </a:rPr>
              <a:t>new</a:t>
            </a:r>
            <a:r>
              <a:rPr sz="2600" dirty="0">
                <a:latin typeface="Lucida Sans"/>
                <a:cs typeface="Lucida Sans"/>
              </a:rPr>
              <a:t> location. A </a:t>
            </a:r>
            <a:r>
              <a:rPr sz="2600" spc="10" dirty="0">
                <a:latin typeface="Lucida Sans"/>
                <a:cs typeface="Lucida Sans"/>
              </a:rPr>
              <a:t>“forwa</a:t>
            </a:r>
            <a:r>
              <a:rPr sz="2600" spc="-4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ding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pointer”</a:t>
            </a:r>
            <a:r>
              <a:rPr sz="2600" dirty="0">
                <a:latin typeface="Lucida Sans"/>
                <a:cs typeface="Lucida Sans"/>
              </a:rPr>
              <a:t> is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</a:t>
            </a:r>
            <a:r>
              <a:rPr sz="2600" spc="-530" dirty="0">
                <a:latin typeface="Lucida Sans"/>
                <a:cs typeface="Lucida Sans"/>
              </a:rPr>
              <a:t>’</a:t>
            </a:r>
            <a:r>
              <a:rPr sz="2600" dirty="0">
                <a:latin typeface="Lucida Sans"/>
                <a:cs typeface="Lucida Sans"/>
              </a:rPr>
              <a:t>s old location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case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multiple pointers to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same object.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425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975494"/>
            <a:ext cx="3967479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latin typeface="Lucida Sans"/>
                <a:cs typeface="Lucida Sans"/>
              </a:rPr>
              <a:t>This is illustrated </a:t>
            </a:r>
            <a:r>
              <a:rPr sz="2600" spc="25" dirty="0">
                <a:latin typeface="Lucida Sans"/>
                <a:cs typeface="Lucida Sans"/>
              </a:rPr>
              <a:t>below: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900" y="4633086"/>
            <a:ext cx="5419725" cy="391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00"/>
              </a:lnSpc>
            </a:pPr>
            <a:r>
              <a:rPr sz="260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 space is </a:t>
            </a:r>
            <a:r>
              <a:rPr sz="2600" spc="10" dirty="0">
                <a:latin typeface="Lucida Sans"/>
                <a:cs typeface="Lucida Sans"/>
              </a:rPr>
              <a:t>completely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filled.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trace global and local pointers, </a:t>
            </a:r>
            <a:r>
              <a:rPr sz="2600" spc="15" dirty="0">
                <a:latin typeface="Lucida Sans"/>
                <a:cs typeface="Lucida Sans"/>
              </a:rPr>
              <a:t>moving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objects to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to space and </a:t>
            </a:r>
            <a:r>
              <a:rPr sz="2600" spc="-15" dirty="0">
                <a:latin typeface="Lucida Sans"/>
                <a:cs typeface="Lucida Sans"/>
              </a:rPr>
              <a:t>updating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pointers.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This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is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illustrated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belo</a:t>
            </a:r>
            <a:r>
              <a:rPr sz="2600" spc="-7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. (Dashed ar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45" dirty="0">
                <a:latin typeface="Lucida Sans"/>
                <a:cs typeface="Lucida Sans"/>
              </a:rPr>
              <a:t>ows</a:t>
            </a:r>
            <a:r>
              <a:rPr sz="2600" dirty="0">
                <a:latin typeface="Lucida Sans"/>
                <a:cs typeface="Lucida Sans"/>
              </a:rPr>
              <a:t>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25" dirty="0">
                <a:latin typeface="Lucida Sans"/>
                <a:cs typeface="Lucida Sans"/>
              </a:rPr>
              <a:t>forwa</a:t>
            </a:r>
            <a:r>
              <a:rPr sz="2600" spc="-3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ding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pointers). </a:t>
            </a: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2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35" dirty="0">
                <a:latin typeface="Lucida Sans"/>
                <a:cs typeface="Lucida Sans"/>
              </a:rPr>
              <a:t>yet</a:t>
            </a:r>
            <a:r>
              <a:rPr sz="2600" dirty="0">
                <a:latin typeface="Lucida Sans"/>
                <a:cs typeface="Lucida Sans"/>
              </a:rPr>
              <a:t> to </a:t>
            </a:r>
            <a:r>
              <a:rPr sz="2600" spc="-15" dirty="0">
                <a:latin typeface="Lucida Sans"/>
                <a:cs typeface="Lucida Sans"/>
              </a:rPr>
              <a:t>handle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pointers </a:t>
            </a:r>
            <a:r>
              <a:rPr sz="2600" spc="-15" dirty="0">
                <a:latin typeface="Lucida Sans"/>
                <a:cs typeface="Lucida Sans"/>
              </a:rPr>
              <a:t>internal</a:t>
            </a:r>
            <a:r>
              <a:rPr sz="2600" dirty="0">
                <a:latin typeface="Lucida Sans"/>
                <a:cs typeface="Lucida Sans"/>
              </a:rPr>
              <a:t> to copied heap objects. All copied heap objects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10" dirty="0">
                <a:latin typeface="Lucida Sans"/>
                <a:cs typeface="Lucida Sans"/>
              </a:rPr>
              <a:t>traversed.</a:t>
            </a:r>
            <a:r>
              <a:rPr sz="2600" dirty="0">
                <a:latin typeface="Lucida Sans"/>
                <a:cs typeface="Lucida Sans"/>
              </a:rPr>
              <a:t> Objects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efe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enced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copied and </a:t>
            </a:r>
            <a:r>
              <a:rPr sz="2600" spc="-15" dirty="0">
                <a:latin typeface="Lucida Sans"/>
                <a:cs typeface="Lucida Sans"/>
              </a:rPr>
              <a:t>internal</a:t>
            </a:r>
            <a:r>
              <a:rPr sz="2600" dirty="0">
                <a:latin typeface="Lucida Sans"/>
                <a:cs typeface="Lucida Sans"/>
              </a:rPr>
              <a:t> pointers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17396" y="3533521"/>
            <a:ext cx="5683885" cy="685800"/>
          </a:xfrm>
          <a:custGeom>
            <a:avLst/>
            <a:gdLst/>
            <a:ahLst/>
            <a:cxnLst/>
            <a:rect l="l" t="t" r="r" b="b"/>
            <a:pathLst>
              <a:path w="5683884" h="685800">
                <a:moveTo>
                  <a:pt x="0" y="685800"/>
                </a:moveTo>
                <a:lnTo>
                  <a:pt x="5683504" y="685800"/>
                </a:lnTo>
                <a:lnTo>
                  <a:pt x="5683504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92022" y="2773426"/>
            <a:ext cx="979805" cy="640080"/>
          </a:xfrm>
          <a:custGeom>
            <a:avLst/>
            <a:gdLst/>
            <a:ahLst/>
            <a:cxnLst/>
            <a:rect l="l" t="t" r="r" b="b"/>
            <a:pathLst>
              <a:path w="979805" h="640079">
                <a:moveTo>
                  <a:pt x="0" y="0"/>
                </a:moveTo>
                <a:lnTo>
                  <a:pt x="979678" y="0"/>
                </a:lnTo>
                <a:lnTo>
                  <a:pt x="979678" y="640079"/>
                </a:lnTo>
                <a:lnTo>
                  <a:pt x="0" y="6400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62050" y="2511805"/>
            <a:ext cx="88265" cy="153670"/>
          </a:xfrm>
          <a:custGeom>
            <a:avLst/>
            <a:gdLst/>
            <a:ahLst/>
            <a:cxnLst/>
            <a:rect l="l" t="t" r="r" b="b"/>
            <a:pathLst>
              <a:path w="88265" h="153669">
                <a:moveTo>
                  <a:pt x="0" y="0"/>
                </a:moveTo>
                <a:lnTo>
                  <a:pt x="44068" y="153670"/>
                </a:lnTo>
                <a:lnTo>
                  <a:pt x="88137" y="0"/>
                </a:lnTo>
                <a:lnTo>
                  <a:pt x="44068" y="0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2050" y="2511805"/>
            <a:ext cx="88265" cy="153670"/>
          </a:xfrm>
          <a:custGeom>
            <a:avLst/>
            <a:gdLst/>
            <a:ahLst/>
            <a:cxnLst/>
            <a:rect l="l" t="t" r="r" b="b"/>
            <a:pathLst>
              <a:path w="88265" h="153669">
                <a:moveTo>
                  <a:pt x="88137" y="0"/>
                </a:moveTo>
                <a:lnTo>
                  <a:pt x="0" y="0"/>
                </a:lnTo>
                <a:lnTo>
                  <a:pt x="44068" y="153670"/>
                </a:lnTo>
                <a:lnTo>
                  <a:pt x="881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6119" y="2058416"/>
            <a:ext cx="0" cy="447040"/>
          </a:xfrm>
          <a:custGeom>
            <a:avLst/>
            <a:gdLst/>
            <a:ahLst/>
            <a:cxnLst/>
            <a:rect l="l" t="t" r="r" b="b"/>
            <a:pathLst>
              <a:path h="447039">
                <a:moveTo>
                  <a:pt x="0" y="0"/>
                </a:moveTo>
                <a:lnTo>
                  <a:pt x="0" y="44703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06119" y="2058416"/>
            <a:ext cx="0" cy="447040"/>
          </a:xfrm>
          <a:custGeom>
            <a:avLst/>
            <a:gdLst/>
            <a:ahLst/>
            <a:cxnLst/>
            <a:rect l="l" t="t" r="r" b="b"/>
            <a:pathLst>
              <a:path h="447039">
                <a:moveTo>
                  <a:pt x="0" y="0"/>
                </a:moveTo>
                <a:lnTo>
                  <a:pt x="0" y="447039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16000" y="1833849"/>
            <a:ext cx="103314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latin typeface="Times New Roman"/>
                <a:cs typeface="Times New Roman"/>
              </a:rPr>
              <a:t>Global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71700" y="2773426"/>
            <a:ext cx="979805" cy="640080"/>
          </a:xfrm>
          <a:custGeom>
            <a:avLst/>
            <a:gdLst/>
            <a:ahLst/>
            <a:cxnLst/>
            <a:rect l="l" t="t" r="r" b="b"/>
            <a:pathLst>
              <a:path w="979805" h="640079">
                <a:moveTo>
                  <a:pt x="0" y="640079"/>
                </a:moveTo>
                <a:lnTo>
                  <a:pt x="979677" y="640079"/>
                </a:lnTo>
                <a:lnTo>
                  <a:pt x="979677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71700" y="2773426"/>
            <a:ext cx="979677" cy="640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51377" y="2773426"/>
            <a:ext cx="979805" cy="640080"/>
          </a:xfrm>
          <a:custGeom>
            <a:avLst/>
            <a:gdLst/>
            <a:ahLst/>
            <a:cxnLst/>
            <a:rect l="l" t="t" r="r" b="b"/>
            <a:pathLst>
              <a:path w="979804" h="640079">
                <a:moveTo>
                  <a:pt x="0" y="0"/>
                </a:moveTo>
                <a:lnTo>
                  <a:pt x="979677" y="0"/>
                </a:lnTo>
                <a:lnTo>
                  <a:pt x="979677" y="640079"/>
                </a:lnTo>
                <a:lnTo>
                  <a:pt x="0" y="6400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31055" y="2773426"/>
            <a:ext cx="979805" cy="640080"/>
          </a:xfrm>
          <a:custGeom>
            <a:avLst/>
            <a:gdLst/>
            <a:ahLst/>
            <a:cxnLst/>
            <a:rect l="l" t="t" r="r" b="b"/>
            <a:pathLst>
              <a:path w="979804" h="640079">
                <a:moveTo>
                  <a:pt x="0" y="640079"/>
                </a:moveTo>
                <a:lnTo>
                  <a:pt x="979677" y="640079"/>
                </a:lnTo>
                <a:lnTo>
                  <a:pt x="979677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31055" y="2773426"/>
            <a:ext cx="979677" cy="640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10734" y="2773426"/>
            <a:ext cx="979805" cy="640080"/>
          </a:xfrm>
          <a:custGeom>
            <a:avLst/>
            <a:gdLst/>
            <a:ahLst/>
            <a:cxnLst/>
            <a:rect l="l" t="t" r="r" b="b"/>
            <a:pathLst>
              <a:path w="979804" h="640079">
                <a:moveTo>
                  <a:pt x="0" y="0"/>
                </a:moveTo>
                <a:lnTo>
                  <a:pt x="979677" y="0"/>
                </a:lnTo>
                <a:lnTo>
                  <a:pt x="979677" y="640079"/>
                </a:lnTo>
                <a:lnTo>
                  <a:pt x="0" y="6400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53584" y="2594991"/>
            <a:ext cx="88265" cy="156845"/>
          </a:xfrm>
          <a:custGeom>
            <a:avLst/>
            <a:gdLst/>
            <a:ahLst/>
            <a:cxnLst/>
            <a:rect l="l" t="t" r="r" b="b"/>
            <a:pathLst>
              <a:path w="88264" h="156844">
                <a:moveTo>
                  <a:pt x="0" y="7111"/>
                </a:moveTo>
                <a:lnTo>
                  <a:pt x="56261" y="156717"/>
                </a:lnTo>
                <a:lnTo>
                  <a:pt x="87883" y="0"/>
                </a:lnTo>
                <a:lnTo>
                  <a:pt x="43941" y="3555"/>
                </a:lnTo>
                <a:lnTo>
                  <a:pt x="0" y="7111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53584" y="2594991"/>
            <a:ext cx="88265" cy="156845"/>
          </a:xfrm>
          <a:custGeom>
            <a:avLst/>
            <a:gdLst/>
            <a:ahLst/>
            <a:cxnLst/>
            <a:rect l="l" t="t" r="r" b="b"/>
            <a:pathLst>
              <a:path w="88264" h="156844">
                <a:moveTo>
                  <a:pt x="87883" y="0"/>
                </a:moveTo>
                <a:lnTo>
                  <a:pt x="0" y="7111"/>
                </a:lnTo>
                <a:lnTo>
                  <a:pt x="56261" y="156717"/>
                </a:lnTo>
                <a:lnTo>
                  <a:pt x="878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42233" y="1974595"/>
            <a:ext cx="1454785" cy="960119"/>
          </a:xfrm>
          <a:custGeom>
            <a:avLst/>
            <a:gdLst/>
            <a:ahLst/>
            <a:cxnLst/>
            <a:rect l="l" t="t" r="r" b="b"/>
            <a:pathLst>
              <a:path w="1454785" h="960119">
                <a:moveTo>
                  <a:pt x="1454784" y="617601"/>
                </a:moveTo>
                <a:lnTo>
                  <a:pt x="1451398" y="578996"/>
                </a:lnTo>
                <a:lnTo>
                  <a:pt x="1447187" y="539049"/>
                </a:lnTo>
                <a:lnTo>
                  <a:pt x="1441932" y="498119"/>
                </a:lnTo>
                <a:lnTo>
                  <a:pt x="1435413" y="456566"/>
                </a:lnTo>
                <a:lnTo>
                  <a:pt x="1427410" y="414748"/>
                </a:lnTo>
                <a:lnTo>
                  <a:pt x="1417702" y="373025"/>
                </a:lnTo>
                <a:lnTo>
                  <a:pt x="1406070" y="331756"/>
                </a:lnTo>
                <a:lnTo>
                  <a:pt x="1392292" y="291300"/>
                </a:lnTo>
                <a:lnTo>
                  <a:pt x="1376150" y="252016"/>
                </a:lnTo>
                <a:lnTo>
                  <a:pt x="1357423" y="214264"/>
                </a:lnTo>
                <a:lnTo>
                  <a:pt x="1335891" y="178403"/>
                </a:lnTo>
                <a:lnTo>
                  <a:pt x="1311333" y="144792"/>
                </a:lnTo>
                <a:lnTo>
                  <a:pt x="1283531" y="113789"/>
                </a:lnTo>
                <a:lnTo>
                  <a:pt x="1252262" y="85755"/>
                </a:lnTo>
                <a:lnTo>
                  <a:pt x="1217308" y="61049"/>
                </a:lnTo>
                <a:lnTo>
                  <a:pt x="1178449" y="40029"/>
                </a:lnTo>
                <a:lnTo>
                  <a:pt x="1135463" y="23055"/>
                </a:lnTo>
                <a:lnTo>
                  <a:pt x="1088132" y="10486"/>
                </a:lnTo>
                <a:lnTo>
                  <a:pt x="1036234" y="2681"/>
                </a:lnTo>
                <a:lnTo>
                  <a:pt x="979551" y="0"/>
                </a:lnTo>
                <a:lnTo>
                  <a:pt x="906154" y="1823"/>
                </a:lnTo>
                <a:lnTo>
                  <a:pt x="833123" y="7416"/>
                </a:lnTo>
                <a:lnTo>
                  <a:pt x="760825" y="16961"/>
                </a:lnTo>
                <a:lnTo>
                  <a:pt x="689628" y="30638"/>
                </a:lnTo>
                <a:lnTo>
                  <a:pt x="619898" y="48631"/>
                </a:lnTo>
                <a:lnTo>
                  <a:pt x="552004" y="71120"/>
                </a:lnTo>
                <a:lnTo>
                  <a:pt x="486314" y="98289"/>
                </a:lnTo>
                <a:lnTo>
                  <a:pt x="423193" y="130320"/>
                </a:lnTo>
                <a:lnTo>
                  <a:pt x="363010" y="167393"/>
                </a:lnTo>
                <a:lnTo>
                  <a:pt x="306133" y="209692"/>
                </a:lnTo>
                <a:lnTo>
                  <a:pt x="252929" y="257399"/>
                </a:lnTo>
                <a:lnTo>
                  <a:pt x="203764" y="310694"/>
                </a:lnTo>
                <a:lnTo>
                  <a:pt x="159008" y="369761"/>
                </a:lnTo>
                <a:lnTo>
                  <a:pt x="119027" y="434782"/>
                </a:lnTo>
                <a:lnTo>
                  <a:pt x="84189" y="505938"/>
                </a:lnTo>
                <a:lnTo>
                  <a:pt x="54860" y="583411"/>
                </a:lnTo>
                <a:lnTo>
                  <a:pt x="31410" y="667384"/>
                </a:lnTo>
                <a:lnTo>
                  <a:pt x="14205" y="758038"/>
                </a:lnTo>
                <a:lnTo>
                  <a:pt x="3612" y="855556"/>
                </a:lnTo>
                <a:lnTo>
                  <a:pt x="0" y="96012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01213" y="2565019"/>
            <a:ext cx="88265" cy="154305"/>
          </a:xfrm>
          <a:custGeom>
            <a:avLst/>
            <a:gdLst/>
            <a:ahLst/>
            <a:cxnLst/>
            <a:rect l="l" t="t" r="r" b="b"/>
            <a:pathLst>
              <a:path w="88264" h="154305">
                <a:moveTo>
                  <a:pt x="0" y="0"/>
                </a:moveTo>
                <a:lnTo>
                  <a:pt x="44068" y="153797"/>
                </a:lnTo>
                <a:lnTo>
                  <a:pt x="88137" y="0"/>
                </a:lnTo>
                <a:lnTo>
                  <a:pt x="44068" y="0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01213" y="2565019"/>
            <a:ext cx="88265" cy="154305"/>
          </a:xfrm>
          <a:custGeom>
            <a:avLst/>
            <a:gdLst/>
            <a:ahLst/>
            <a:cxnLst/>
            <a:rect l="l" t="t" r="r" b="b"/>
            <a:pathLst>
              <a:path w="88264" h="154305">
                <a:moveTo>
                  <a:pt x="88137" y="0"/>
                </a:moveTo>
                <a:lnTo>
                  <a:pt x="0" y="0"/>
                </a:lnTo>
                <a:lnTo>
                  <a:pt x="44068" y="153797"/>
                </a:lnTo>
                <a:lnTo>
                  <a:pt x="881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45282" y="2111755"/>
            <a:ext cx="0" cy="447040"/>
          </a:xfrm>
          <a:custGeom>
            <a:avLst/>
            <a:gdLst/>
            <a:ahLst/>
            <a:cxnLst/>
            <a:rect l="l" t="t" r="r" b="b"/>
            <a:pathLst>
              <a:path h="447039">
                <a:moveTo>
                  <a:pt x="0" y="0"/>
                </a:moveTo>
                <a:lnTo>
                  <a:pt x="0" y="446913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812033" y="1875252"/>
            <a:ext cx="103314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latin typeface="Times New Roman"/>
                <a:cs typeface="Times New Roman"/>
              </a:rPr>
              <a:t>Global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73797" y="2037316"/>
            <a:ext cx="11334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Internal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54261" y="2961627"/>
            <a:ext cx="8451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latin typeface="Times New Roman"/>
                <a:cs typeface="Times New Roman"/>
              </a:rPr>
              <a:t>From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Space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155700" y="3666363"/>
            <a:ext cx="4951095" cy="640080"/>
          </a:xfrm>
          <a:custGeom>
            <a:avLst/>
            <a:gdLst/>
            <a:ahLst/>
            <a:cxnLst/>
            <a:rect l="l" t="t" r="r" b="b"/>
            <a:pathLst>
              <a:path w="4951095" h="640079">
                <a:moveTo>
                  <a:pt x="0" y="640079"/>
                </a:moveTo>
                <a:lnTo>
                  <a:pt x="4950841" y="640079"/>
                </a:lnTo>
                <a:lnTo>
                  <a:pt x="4950841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55700" y="3666363"/>
            <a:ext cx="4950841" cy="6400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55700" y="3666363"/>
            <a:ext cx="4951095" cy="640080"/>
          </a:xfrm>
          <a:custGeom>
            <a:avLst/>
            <a:gdLst/>
            <a:ahLst/>
            <a:cxnLst/>
            <a:rect l="l" t="t" r="r" b="b"/>
            <a:pathLst>
              <a:path w="4951095" h="640079">
                <a:moveTo>
                  <a:pt x="0" y="0"/>
                </a:moveTo>
                <a:lnTo>
                  <a:pt x="4950841" y="0"/>
                </a:lnTo>
                <a:lnTo>
                  <a:pt x="4950841" y="640079"/>
                </a:lnTo>
                <a:lnTo>
                  <a:pt x="0" y="640079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289040" y="3811113"/>
            <a:ext cx="6464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15" dirty="0">
                <a:latin typeface="Times New Roman"/>
                <a:cs typeface="Times New Roman"/>
              </a:rPr>
              <a:t>T</a:t>
            </a:r>
            <a:r>
              <a:rPr sz="1400" spc="-15" dirty="0">
                <a:latin typeface="Times New Roman"/>
                <a:cs typeface="Times New Roman"/>
              </a:rPr>
              <a:t>o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Space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426</a:t>
            </a: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1185163" y="2766567"/>
          <a:ext cx="4898387" cy="640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9678"/>
                <a:gridCol w="979677"/>
                <a:gridCol w="979677"/>
                <a:gridCol w="979677"/>
                <a:gridCol w="979678"/>
              </a:tblGrid>
              <a:tr h="640079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Object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Object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Object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975494"/>
            <a:ext cx="5316220" cy="2156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00"/>
              </a:lnSpc>
            </a:pP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updated. </a:t>
            </a:r>
            <a:r>
              <a:rPr sz="2600" spc="-15" dirty="0">
                <a:latin typeface="Lucida Sans"/>
                <a:cs typeface="Lucida Sans"/>
              </a:rPr>
              <a:t>Finall</a:t>
            </a:r>
            <a:r>
              <a:rPr sz="2600" spc="-15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to and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 spaces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Lucida Sans"/>
                <a:cs typeface="Lucida Sans"/>
              </a:rPr>
              <a:t>inte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changed, and heap allocation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esumes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just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15" dirty="0">
                <a:latin typeface="Lucida Sans"/>
                <a:cs typeface="Lucida Sans"/>
              </a:rPr>
              <a:t>beyond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last copied object.</a:t>
            </a:r>
            <a:endParaRPr sz="2600">
              <a:latin typeface="Lucida Sans"/>
              <a:cs typeface="Lucida Sans"/>
            </a:endParaRPr>
          </a:p>
          <a:p>
            <a:pPr marL="12700" marR="509270">
              <a:lnSpc>
                <a:spcPct val="87600"/>
              </a:lnSpc>
              <a:spcBef>
                <a:spcPts val="25"/>
              </a:spcBef>
            </a:pPr>
            <a:r>
              <a:rPr sz="2600" dirty="0">
                <a:latin typeface="Lucida Sans"/>
                <a:cs typeface="Lucida Sans"/>
              </a:rPr>
              <a:t>This is illustrated </a:t>
            </a:r>
            <a:r>
              <a:rPr sz="2600" spc="-15" dirty="0">
                <a:latin typeface="Lucida Sans"/>
                <a:cs typeface="Lucida Sans"/>
              </a:rPr>
              <a:t>in the </a:t>
            </a:r>
            <a:r>
              <a:rPr sz="2600" spc="25" dirty="0">
                <a:latin typeface="Lucida Sans"/>
                <a:cs typeface="Lucida Sans"/>
              </a:rPr>
              <a:t>lower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figu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3530600"/>
            <a:ext cx="0" cy="2367915"/>
          </a:xfrm>
          <a:custGeom>
            <a:avLst/>
            <a:gdLst/>
            <a:ahLst/>
            <a:cxnLst/>
            <a:rect l="l" t="t" r="r" b="b"/>
            <a:pathLst>
              <a:path h="2367915">
                <a:moveTo>
                  <a:pt x="0" y="0"/>
                </a:moveTo>
                <a:lnTo>
                  <a:pt x="0" y="23679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" y="3530600"/>
            <a:ext cx="0" cy="2367915"/>
          </a:xfrm>
          <a:custGeom>
            <a:avLst/>
            <a:gdLst/>
            <a:ahLst/>
            <a:cxnLst/>
            <a:rect l="l" t="t" r="r" b="b"/>
            <a:pathLst>
              <a:path h="2367915">
                <a:moveTo>
                  <a:pt x="0" y="2367915"/>
                </a:moveTo>
                <a:lnTo>
                  <a:pt x="0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0200" y="3530600"/>
            <a:ext cx="0" cy="2367915"/>
          </a:xfrm>
          <a:custGeom>
            <a:avLst/>
            <a:gdLst/>
            <a:ahLst/>
            <a:cxnLst/>
            <a:rect l="l" t="t" r="r" b="b"/>
            <a:pathLst>
              <a:path h="2367915">
                <a:moveTo>
                  <a:pt x="0" y="0"/>
                </a:moveTo>
                <a:lnTo>
                  <a:pt x="0" y="23679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10200" y="3530600"/>
            <a:ext cx="0" cy="2367915"/>
          </a:xfrm>
          <a:custGeom>
            <a:avLst/>
            <a:gdLst/>
            <a:ahLst/>
            <a:cxnLst/>
            <a:rect l="l" t="t" r="r" b="b"/>
            <a:pathLst>
              <a:path h="2367915">
                <a:moveTo>
                  <a:pt x="0" y="2367915"/>
                </a:moveTo>
                <a:lnTo>
                  <a:pt x="0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1225" y="3517900"/>
            <a:ext cx="4502150" cy="0"/>
          </a:xfrm>
          <a:custGeom>
            <a:avLst/>
            <a:gdLst/>
            <a:ahLst/>
            <a:cxnLst/>
            <a:rect l="l" t="t" r="r" b="b"/>
            <a:pathLst>
              <a:path w="4502150">
                <a:moveTo>
                  <a:pt x="0" y="0"/>
                </a:moveTo>
                <a:lnTo>
                  <a:pt x="45021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1225" y="3517900"/>
            <a:ext cx="4502150" cy="0"/>
          </a:xfrm>
          <a:custGeom>
            <a:avLst/>
            <a:gdLst/>
            <a:ahLst/>
            <a:cxnLst/>
            <a:rect l="l" t="t" r="r" b="b"/>
            <a:pathLst>
              <a:path w="4502150">
                <a:moveTo>
                  <a:pt x="450215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225" y="5901690"/>
            <a:ext cx="4502150" cy="0"/>
          </a:xfrm>
          <a:custGeom>
            <a:avLst/>
            <a:gdLst/>
            <a:ahLst/>
            <a:cxnLst/>
            <a:rect l="l" t="t" r="r" b="b"/>
            <a:pathLst>
              <a:path w="4502150">
                <a:moveTo>
                  <a:pt x="0" y="0"/>
                </a:moveTo>
                <a:lnTo>
                  <a:pt x="45021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1225" y="5901690"/>
            <a:ext cx="4502150" cy="0"/>
          </a:xfrm>
          <a:custGeom>
            <a:avLst/>
            <a:gdLst/>
            <a:ahLst/>
            <a:cxnLst/>
            <a:rect l="l" t="t" r="r" b="b"/>
            <a:pathLst>
              <a:path w="4502150">
                <a:moveTo>
                  <a:pt x="450215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4400" y="6269990"/>
            <a:ext cx="0" cy="2320925"/>
          </a:xfrm>
          <a:custGeom>
            <a:avLst/>
            <a:gdLst/>
            <a:ahLst/>
            <a:cxnLst/>
            <a:rect l="l" t="t" r="r" b="b"/>
            <a:pathLst>
              <a:path h="2320925">
                <a:moveTo>
                  <a:pt x="0" y="0"/>
                </a:moveTo>
                <a:lnTo>
                  <a:pt x="0" y="2320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" y="6269990"/>
            <a:ext cx="0" cy="2320925"/>
          </a:xfrm>
          <a:custGeom>
            <a:avLst/>
            <a:gdLst/>
            <a:ahLst/>
            <a:cxnLst/>
            <a:rect l="l" t="t" r="r" b="b"/>
            <a:pathLst>
              <a:path h="2320925">
                <a:moveTo>
                  <a:pt x="0" y="2320925"/>
                </a:moveTo>
                <a:lnTo>
                  <a:pt x="0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10200" y="6269990"/>
            <a:ext cx="0" cy="2320925"/>
          </a:xfrm>
          <a:custGeom>
            <a:avLst/>
            <a:gdLst/>
            <a:ahLst/>
            <a:cxnLst/>
            <a:rect l="l" t="t" r="r" b="b"/>
            <a:pathLst>
              <a:path h="2320925">
                <a:moveTo>
                  <a:pt x="0" y="0"/>
                </a:moveTo>
                <a:lnTo>
                  <a:pt x="0" y="2320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10200" y="6269990"/>
            <a:ext cx="0" cy="2320925"/>
          </a:xfrm>
          <a:custGeom>
            <a:avLst/>
            <a:gdLst/>
            <a:ahLst/>
            <a:cxnLst/>
            <a:rect l="l" t="t" r="r" b="b"/>
            <a:pathLst>
              <a:path h="2320925">
                <a:moveTo>
                  <a:pt x="0" y="2320925"/>
                </a:moveTo>
                <a:lnTo>
                  <a:pt x="0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1225" y="6257290"/>
            <a:ext cx="4502150" cy="0"/>
          </a:xfrm>
          <a:custGeom>
            <a:avLst/>
            <a:gdLst/>
            <a:ahLst/>
            <a:cxnLst/>
            <a:rect l="l" t="t" r="r" b="b"/>
            <a:pathLst>
              <a:path w="4502150">
                <a:moveTo>
                  <a:pt x="0" y="0"/>
                </a:moveTo>
                <a:lnTo>
                  <a:pt x="45021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1225" y="6257290"/>
            <a:ext cx="4502150" cy="0"/>
          </a:xfrm>
          <a:custGeom>
            <a:avLst/>
            <a:gdLst/>
            <a:ahLst/>
            <a:cxnLst/>
            <a:rect l="l" t="t" r="r" b="b"/>
            <a:pathLst>
              <a:path w="4502150">
                <a:moveTo>
                  <a:pt x="450215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1225" y="8594090"/>
            <a:ext cx="4502150" cy="0"/>
          </a:xfrm>
          <a:custGeom>
            <a:avLst/>
            <a:gdLst/>
            <a:ahLst/>
            <a:cxnLst/>
            <a:rect l="l" t="t" r="r" b="b"/>
            <a:pathLst>
              <a:path w="4502150">
                <a:moveTo>
                  <a:pt x="0" y="0"/>
                </a:moveTo>
                <a:lnTo>
                  <a:pt x="45021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1225" y="8594090"/>
            <a:ext cx="4502150" cy="0"/>
          </a:xfrm>
          <a:custGeom>
            <a:avLst/>
            <a:gdLst/>
            <a:ahLst/>
            <a:cxnLst/>
            <a:rect l="l" t="t" r="r" b="b"/>
            <a:pathLst>
              <a:path w="4502150">
                <a:moveTo>
                  <a:pt x="450215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89888" y="3680333"/>
            <a:ext cx="686435" cy="457200"/>
          </a:xfrm>
          <a:custGeom>
            <a:avLst/>
            <a:gdLst/>
            <a:ahLst/>
            <a:cxnLst/>
            <a:rect l="l" t="t" r="r" b="b"/>
            <a:pathLst>
              <a:path w="686435" h="457200">
                <a:moveTo>
                  <a:pt x="0" y="457200"/>
                </a:moveTo>
                <a:lnTo>
                  <a:pt x="685926" y="457200"/>
                </a:lnTo>
                <a:lnTo>
                  <a:pt x="685926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89888" y="3680333"/>
            <a:ext cx="685926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89888" y="3680333"/>
            <a:ext cx="686435" cy="457200"/>
          </a:xfrm>
          <a:custGeom>
            <a:avLst/>
            <a:gdLst/>
            <a:ahLst/>
            <a:cxnLst/>
            <a:rect l="l" t="t" r="r" b="b"/>
            <a:pathLst>
              <a:path w="686435" h="457200">
                <a:moveTo>
                  <a:pt x="0" y="0"/>
                </a:moveTo>
                <a:lnTo>
                  <a:pt x="685926" y="0"/>
                </a:lnTo>
                <a:lnTo>
                  <a:pt x="685926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62836" y="5111750"/>
            <a:ext cx="88265" cy="153670"/>
          </a:xfrm>
          <a:custGeom>
            <a:avLst/>
            <a:gdLst/>
            <a:ahLst/>
            <a:cxnLst/>
            <a:rect l="l" t="t" r="r" b="b"/>
            <a:pathLst>
              <a:path w="88265" h="153670">
                <a:moveTo>
                  <a:pt x="88137" y="153670"/>
                </a:moveTo>
                <a:lnTo>
                  <a:pt x="44068" y="0"/>
                </a:lnTo>
                <a:lnTo>
                  <a:pt x="0" y="153670"/>
                </a:lnTo>
                <a:lnTo>
                  <a:pt x="44068" y="153670"/>
                </a:lnTo>
                <a:lnTo>
                  <a:pt x="88137" y="153670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62836" y="5111750"/>
            <a:ext cx="88265" cy="153670"/>
          </a:xfrm>
          <a:custGeom>
            <a:avLst/>
            <a:gdLst/>
            <a:ahLst/>
            <a:cxnLst/>
            <a:rect l="l" t="t" r="r" b="b"/>
            <a:pathLst>
              <a:path w="88265" h="153670">
                <a:moveTo>
                  <a:pt x="44068" y="0"/>
                </a:moveTo>
                <a:lnTo>
                  <a:pt x="0" y="153670"/>
                </a:lnTo>
                <a:lnTo>
                  <a:pt x="88137" y="153670"/>
                </a:lnTo>
                <a:lnTo>
                  <a:pt x="440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06905" y="5271770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5">
                <a:moveTo>
                  <a:pt x="0" y="0"/>
                </a:moveTo>
                <a:lnTo>
                  <a:pt x="0" y="26695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06905" y="5271770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5">
                <a:moveTo>
                  <a:pt x="0" y="0"/>
                </a:moveTo>
                <a:lnTo>
                  <a:pt x="0" y="266953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06905" y="5271770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5">
                <a:moveTo>
                  <a:pt x="0" y="0"/>
                </a:moveTo>
                <a:lnTo>
                  <a:pt x="0" y="266953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75814" y="3680333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457200"/>
                </a:moveTo>
                <a:lnTo>
                  <a:pt x="685800" y="457200"/>
                </a:lnTo>
                <a:lnTo>
                  <a:pt x="685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75814" y="3680333"/>
            <a:ext cx="685800" cy="45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75814" y="3680333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0"/>
                </a:moveTo>
                <a:lnTo>
                  <a:pt x="685800" y="0"/>
                </a:lnTo>
                <a:lnTo>
                  <a:pt x="6858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61614" y="3680333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457200"/>
                </a:moveTo>
                <a:lnTo>
                  <a:pt x="685800" y="457200"/>
                </a:lnTo>
                <a:lnTo>
                  <a:pt x="685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61614" y="3680333"/>
            <a:ext cx="685800" cy="457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61614" y="3680333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0"/>
                </a:moveTo>
                <a:lnTo>
                  <a:pt x="685800" y="0"/>
                </a:lnTo>
                <a:lnTo>
                  <a:pt x="6858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47415" y="3680333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457200"/>
                </a:moveTo>
                <a:lnTo>
                  <a:pt x="685800" y="457200"/>
                </a:lnTo>
                <a:lnTo>
                  <a:pt x="685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47415" y="3680333"/>
            <a:ext cx="685800" cy="45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447415" y="3680333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0"/>
                </a:moveTo>
                <a:lnTo>
                  <a:pt x="685800" y="0"/>
                </a:lnTo>
                <a:lnTo>
                  <a:pt x="6858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33215" y="3680333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0"/>
                </a:moveTo>
                <a:lnTo>
                  <a:pt x="685800" y="0"/>
                </a:lnTo>
                <a:lnTo>
                  <a:pt x="6858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33215" y="3680333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0"/>
                </a:moveTo>
                <a:lnTo>
                  <a:pt x="685800" y="0"/>
                </a:lnTo>
                <a:lnTo>
                  <a:pt x="6858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44700" y="5114544"/>
            <a:ext cx="88265" cy="153670"/>
          </a:xfrm>
          <a:custGeom>
            <a:avLst/>
            <a:gdLst/>
            <a:ahLst/>
            <a:cxnLst/>
            <a:rect l="l" t="t" r="r" b="b"/>
            <a:pathLst>
              <a:path w="88264" h="153670">
                <a:moveTo>
                  <a:pt x="88137" y="153669"/>
                </a:moveTo>
                <a:lnTo>
                  <a:pt x="44068" y="0"/>
                </a:lnTo>
                <a:lnTo>
                  <a:pt x="0" y="153669"/>
                </a:lnTo>
                <a:lnTo>
                  <a:pt x="44068" y="153669"/>
                </a:lnTo>
                <a:lnTo>
                  <a:pt x="88137" y="153669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44700" y="5114544"/>
            <a:ext cx="88265" cy="153670"/>
          </a:xfrm>
          <a:custGeom>
            <a:avLst/>
            <a:gdLst/>
            <a:ahLst/>
            <a:cxnLst/>
            <a:rect l="l" t="t" r="r" b="b"/>
            <a:pathLst>
              <a:path w="88264" h="153670">
                <a:moveTo>
                  <a:pt x="44068" y="0"/>
                </a:moveTo>
                <a:lnTo>
                  <a:pt x="0" y="153669"/>
                </a:lnTo>
                <a:lnTo>
                  <a:pt x="88137" y="153669"/>
                </a:lnTo>
                <a:lnTo>
                  <a:pt x="440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88769" y="5274564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5">
                <a:moveTo>
                  <a:pt x="0" y="0"/>
                </a:moveTo>
                <a:lnTo>
                  <a:pt x="0" y="26695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88769" y="5274564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5">
                <a:moveTo>
                  <a:pt x="0" y="0"/>
                </a:moveTo>
                <a:lnTo>
                  <a:pt x="0" y="266953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086611" y="5573663"/>
            <a:ext cx="152971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Times New Roman"/>
                <a:cs typeface="Times New Roman"/>
              </a:rPr>
              <a:t>Global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pointer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Global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pointer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39514" y="3822206"/>
            <a:ext cx="44195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0" dirty="0">
                <a:latin typeface="Times New Roman"/>
                <a:cs typeface="Times New Roman"/>
              </a:rPr>
              <a:t>Object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56609" y="4288763"/>
            <a:ext cx="73342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Internal pointer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29885" y="3811030"/>
            <a:ext cx="5994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latin typeface="Times New Roman"/>
                <a:cs typeface="Times New Roman"/>
              </a:rPr>
              <a:t>From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Space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76114" y="4777627"/>
            <a:ext cx="4603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29" dirty="0">
                <a:latin typeface="Times New Roman"/>
                <a:cs typeface="Times New Roman"/>
              </a:rPr>
              <a:t>T</a:t>
            </a:r>
            <a:r>
              <a:rPr sz="1000" spc="-20" dirty="0">
                <a:latin typeface="Times New Roman"/>
                <a:cs typeface="Times New Roman"/>
              </a:rPr>
              <a:t>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Space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399794" y="4586223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0"/>
                </a:moveTo>
                <a:lnTo>
                  <a:pt x="685800" y="0"/>
                </a:lnTo>
                <a:lnTo>
                  <a:pt x="6858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71394" y="4586223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457200"/>
                </a:moveTo>
                <a:lnTo>
                  <a:pt x="685800" y="457200"/>
                </a:lnTo>
                <a:lnTo>
                  <a:pt x="685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71394" y="4586223"/>
            <a:ext cx="685800" cy="457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457194" y="4586223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457200"/>
                </a:moveTo>
                <a:lnTo>
                  <a:pt x="685800" y="457200"/>
                </a:lnTo>
                <a:lnTo>
                  <a:pt x="685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457194" y="4586223"/>
            <a:ext cx="685800" cy="457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142994" y="4586223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457200"/>
                </a:moveTo>
                <a:lnTo>
                  <a:pt x="685800" y="457200"/>
                </a:lnTo>
                <a:lnTo>
                  <a:pt x="685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42994" y="4586223"/>
            <a:ext cx="685800" cy="457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15740" y="4159377"/>
            <a:ext cx="121920" cy="67945"/>
          </a:xfrm>
          <a:custGeom>
            <a:avLst/>
            <a:gdLst/>
            <a:ahLst/>
            <a:cxnLst/>
            <a:rect l="l" t="t" r="r" b="b"/>
            <a:pathLst>
              <a:path w="121920" h="67945">
                <a:moveTo>
                  <a:pt x="20320" y="67563"/>
                </a:moveTo>
                <a:lnTo>
                  <a:pt x="121793" y="0"/>
                </a:lnTo>
                <a:lnTo>
                  <a:pt x="0" y="3556"/>
                </a:lnTo>
                <a:lnTo>
                  <a:pt x="10160" y="35560"/>
                </a:lnTo>
                <a:lnTo>
                  <a:pt x="20320" y="67563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15740" y="4159377"/>
            <a:ext cx="121920" cy="67945"/>
          </a:xfrm>
          <a:custGeom>
            <a:avLst/>
            <a:gdLst/>
            <a:ahLst/>
            <a:cxnLst/>
            <a:rect l="l" t="t" r="r" b="b"/>
            <a:pathLst>
              <a:path w="121920" h="67945">
                <a:moveTo>
                  <a:pt x="121793" y="0"/>
                </a:moveTo>
                <a:lnTo>
                  <a:pt x="0" y="3556"/>
                </a:lnTo>
                <a:lnTo>
                  <a:pt x="20320" y="67563"/>
                </a:lnTo>
                <a:lnTo>
                  <a:pt x="1217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39085" y="4196841"/>
            <a:ext cx="1680845" cy="534670"/>
          </a:xfrm>
          <a:custGeom>
            <a:avLst/>
            <a:gdLst/>
            <a:ahLst/>
            <a:cxnLst/>
            <a:rect l="l" t="t" r="r" b="b"/>
            <a:pathLst>
              <a:path w="1680845" h="534670">
                <a:moveTo>
                  <a:pt x="1680717" y="0"/>
                </a:moveTo>
                <a:lnTo>
                  <a:pt x="0" y="534162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67282" y="4461255"/>
            <a:ext cx="67310" cy="120014"/>
          </a:xfrm>
          <a:custGeom>
            <a:avLst/>
            <a:gdLst/>
            <a:ahLst/>
            <a:cxnLst/>
            <a:rect l="l" t="t" r="r" b="b"/>
            <a:pathLst>
              <a:path w="67309" h="120014">
                <a:moveTo>
                  <a:pt x="0" y="0"/>
                </a:moveTo>
                <a:lnTo>
                  <a:pt x="21590" y="119888"/>
                </a:lnTo>
                <a:lnTo>
                  <a:pt x="66802" y="6731"/>
                </a:lnTo>
                <a:lnTo>
                  <a:pt x="33401" y="3302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67282" y="4461255"/>
            <a:ext cx="67310" cy="120014"/>
          </a:xfrm>
          <a:custGeom>
            <a:avLst/>
            <a:gdLst/>
            <a:ahLst/>
            <a:cxnLst/>
            <a:rect l="l" t="t" r="r" b="b"/>
            <a:pathLst>
              <a:path w="67309" h="120014">
                <a:moveTo>
                  <a:pt x="0" y="0"/>
                </a:moveTo>
                <a:lnTo>
                  <a:pt x="21590" y="119888"/>
                </a:lnTo>
                <a:lnTo>
                  <a:pt x="66802" y="67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47291" y="3905503"/>
            <a:ext cx="10160" cy="98425"/>
          </a:xfrm>
          <a:custGeom>
            <a:avLst/>
            <a:gdLst/>
            <a:ahLst/>
            <a:cxnLst/>
            <a:rect l="l" t="t" r="r" b="b"/>
            <a:pathLst>
              <a:path w="10159" h="98425">
                <a:moveTo>
                  <a:pt x="0" y="97917"/>
                </a:moveTo>
                <a:lnTo>
                  <a:pt x="9906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411224" y="4003421"/>
            <a:ext cx="36195" cy="356870"/>
          </a:xfrm>
          <a:custGeom>
            <a:avLst/>
            <a:gdLst/>
            <a:ahLst/>
            <a:cxnLst/>
            <a:rect l="l" t="t" r="r" b="b"/>
            <a:pathLst>
              <a:path w="36194" h="356870">
                <a:moveTo>
                  <a:pt x="0" y="356869"/>
                </a:moveTo>
                <a:lnTo>
                  <a:pt x="36067" y="0"/>
                </a:lnTo>
              </a:path>
            </a:pathLst>
          </a:custGeom>
          <a:ln w="762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401317" y="4360290"/>
            <a:ext cx="10160" cy="98425"/>
          </a:xfrm>
          <a:custGeom>
            <a:avLst/>
            <a:gdLst/>
            <a:ahLst/>
            <a:cxnLst/>
            <a:rect l="l" t="t" r="r" b="b"/>
            <a:pathLst>
              <a:path w="10159" h="98425">
                <a:moveTo>
                  <a:pt x="0" y="97917"/>
                </a:moveTo>
                <a:lnTo>
                  <a:pt x="9906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109089" y="4477130"/>
            <a:ext cx="109220" cy="104139"/>
          </a:xfrm>
          <a:custGeom>
            <a:avLst/>
            <a:gdLst/>
            <a:ahLst/>
            <a:cxnLst/>
            <a:rect l="l" t="t" r="r" b="b"/>
            <a:pathLst>
              <a:path w="109219" h="104139">
                <a:moveTo>
                  <a:pt x="63118" y="0"/>
                </a:moveTo>
                <a:lnTo>
                  <a:pt x="0" y="104140"/>
                </a:lnTo>
                <a:lnTo>
                  <a:pt x="108712" y="49276"/>
                </a:lnTo>
                <a:lnTo>
                  <a:pt x="85979" y="24638"/>
                </a:lnTo>
                <a:lnTo>
                  <a:pt x="63118" y="0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09089" y="4477130"/>
            <a:ext cx="109220" cy="104139"/>
          </a:xfrm>
          <a:custGeom>
            <a:avLst/>
            <a:gdLst/>
            <a:ahLst/>
            <a:cxnLst/>
            <a:rect l="l" t="t" r="r" b="b"/>
            <a:pathLst>
              <a:path w="109219" h="104139">
                <a:moveTo>
                  <a:pt x="63118" y="0"/>
                </a:moveTo>
                <a:lnTo>
                  <a:pt x="0" y="104140"/>
                </a:lnTo>
                <a:lnTo>
                  <a:pt x="108712" y="49276"/>
                </a:lnTo>
                <a:lnTo>
                  <a:pt x="631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74823" y="3898391"/>
            <a:ext cx="72390" cy="67310"/>
          </a:xfrm>
          <a:custGeom>
            <a:avLst/>
            <a:gdLst/>
            <a:ahLst/>
            <a:cxnLst/>
            <a:rect l="l" t="t" r="r" b="b"/>
            <a:pathLst>
              <a:path w="72389" h="67310">
                <a:moveTo>
                  <a:pt x="0" y="66929"/>
                </a:moveTo>
                <a:lnTo>
                  <a:pt x="7226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71902" y="3965321"/>
            <a:ext cx="502920" cy="465455"/>
          </a:xfrm>
          <a:custGeom>
            <a:avLst/>
            <a:gdLst/>
            <a:ahLst/>
            <a:cxnLst/>
            <a:rect l="l" t="t" r="r" b="b"/>
            <a:pathLst>
              <a:path w="502919" h="465454">
                <a:moveTo>
                  <a:pt x="0" y="465327"/>
                </a:moveTo>
                <a:lnTo>
                  <a:pt x="502920" y="0"/>
                </a:lnTo>
              </a:path>
            </a:pathLst>
          </a:custGeom>
          <a:ln w="762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199639" y="4430648"/>
            <a:ext cx="72390" cy="67310"/>
          </a:xfrm>
          <a:custGeom>
            <a:avLst/>
            <a:gdLst/>
            <a:ahLst/>
            <a:cxnLst/>
            <a:rect l="l" t="t" r="r" b="b"/>
            <a:pathLst>
              <a:path w="72389" h="67310">
                <a:moveTo>
                  <a:pt x="0" y="66801"/>
                </a:moveTo>
                <a:lnTo>
                  <a:pt x="7226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389888" y="6437757"/>
            <a:ext cx="3465829" cy="457200"/>
          </a:xfrm>
          <a:custGeom>
            <a:avLst/>
            <a:gdLst/>
            <a:ahLst/>
            <a:cxnLst/>
            <a:rect l="l" t="t" r="r" b="b"/>
            <a:pathLst>
              <a:path w="3465829" h="457200">
                <a:moveTo>
                  <a:pt x="0" y="457200"/>
                </a:moveTo>
                <a:lnTo>
                  <a:pt x="3465829" y="457200"/>
                </a:lnTo>
                <a:lnTo>
                  <a:pt x="3465829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389888" y="6437757"/>
            <a:ext cx="3465829" cy="457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389888" y="6437757"/>
            <a:ext cx="3465829" cy="457200"/>
          </a:xfrm>
          <a:custGeom>
            <a:avLst/>
            <a:gdLst/>
            <a:ahLst/>
            <a:cxnLst/>
            <a:rect l="l" t="t" r="r" b="b"/>
            <a:pathLst>
              <a:path w="3465829" h="457200">
                <a:moveTo>
                  <a:pt x="0" y="0"/>
                </a:moveTo>
                <a:lnTo>
                  <a:pt x="3465829" y="0"/>
                </a:lnTo>
                <a:lnTo>
                  <a:pt x="3465829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362836" y="7869173"/>
            <a:ext cx="88265" cy="154305"/>
          </a:xfrm>
          <a:custGeom>
            <a:avLst/>
            <a:gdLst/>
            <a:ahLst/>
            <a:cxnLst/>
            <a:rect l="l" t="t" r="r" b="b"/>
            <a:pathLst>
              <a:path w="88265" h="154304">
                <a:moveTo>
                  <a:pt x="88137" y="153796"/>
                </a:moveTo>
                <a:lnTo>
                  <a:pt x="44068" y="0"/>
                </a:lnTo>
                <a:lnTo>
                  <a:pt x="0" y="153796"/>
                </a:lnTo>
                <a:lnTo>
                  <a:pt x="44068" y="153796"/>
                </a:lnTo>
                <a:lnTo>
                  <a:pt x="88137" y="153796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362836" y="7869173"/>
            <a:ext cx="88265" cy="154305"/>
          </a:xfrm>
          <a:custGeom>
            <a:avLst/>
            <a:gdLst/>
            <a:ahLst/>
            <a:cxnLst/>
            <a:rect l="l" t="t" r="r" b="b"/>
            <a:pathLst>
              <a:path w="88265" h="154304">
                <a:moveTo>
                  <a:pt x="44068" y="0"/>
                </a:moveTo>
                <a:lnTo>
                  <a:pt x="0" y="153796"/>
                </a:lnTo>
                <a:lnTo>
                  <a:pt x="88137" y="153796"/>
                </a:lnTo>
                <a:lnTo>
                  <a:pt x="440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406905" y="8029320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4">
                <a:moveTo>
                  <a:pt x="0" y="0"/>
                </a:moveTo>
                <a:lnTo>
                  <a:pt x="0" y="26695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406905" y="8029320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4">
                <a:moveTo>
                  <a:pt x="0" y="0"/>
                </a:moveTo>
                <a:lnTo>
                  <a:pt x="0" y="266953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406905" y="8029320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4">
                <a:moveTo>
                  <a:pt x="0" y="0"/>
                </a:moveTo>
                <a:lnTo>
                  <a:pt x="0" y="266953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044700" y="7872094"/>
            <a:ext cx="88265" cy="153670"/>
          </a:xfrm>
          <a:custGeom>
            <a:avLst/>
            <a:gdLst/>
            <a:ahLst/>
            <a:cxnLst/>
            <a:rect l="l" t="t" r="r" b="b"/>
            <a:pathLst>
              <a:path w="88264" h="153670">
                <a:moveTo>
                  <a:pt x="88137" y="153669"/>
                </a:moveTo>
                <a:lnTo>
                  <a:pt x="44068" y="0"/>
                </a:lnTo>
                <a:lnTo>
                  <a:pt x="0" y="153669"/>
                </a:lnTo>
                <a:lnTo>
                  <a:pt x="44068" y="153669"/>
                </a:lnTo>
                <a:lnTo>
                  <a:pt x="88137" y="153669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044700" y="7872094"/>
            <a:ext cx="88265" cy="153670"/>
          </a:xfrm>
          <a:custGeom>
            <a:avLst/>
            <a:gdLst/>
            <a:ahLst/>
            <a:cxnLst/>
            <a:rect l="l" t="t" r="r" b="b"/>
            <a:pathLst>
              <a:path w="88264" h="153670">
                <a:moveTo>
                  <a:pt x="44068" y="0"/>
                </a:moveTo>
                <a:lnTo>
                  <a:pt x="0" y="153669"/>
                </a:lnTo>
                <a:lnTo>
                  <a:pt x="88137" y="153669"/>
                </a:lnTo>
                <a:lnTo>
                  <a:pt x="440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088769" y="8032115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4">
                <a:moveTo>
                  <a:pt x="0" y="0"/>
                </a:moveTo>
                <a:lnTo>
                  <a:pt x="0" y="26695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088769" y="8032115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4">
                <a:moveTo>
                  <a:pt x="0" y="0"/>
                </a:moveTo>
                <a:lnTo>
                  <a:pt x="0" y="266953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88769" y="8032115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4">
                <a:moveTo>
                  <a:pt x="0" y="0"/>
                </a:moveTo>
                <a:lnTo>
                  <a:pt x="0" y="266953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1086611" y="8331214"/>
            <a:ext cx="152971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Times New Roman"/>
                <a:cs typeface="Times New Roman"/>
              </a:rPr>
              <a:t>Global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pointer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Global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pointer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1399794" y="7343775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0"/>
                </a:moveTo>
                <a:lnTo>
                  <a:pt x="685800" y="0"/>
                </a:lnTo>
                <a:lnTo>
                  <a:pt x="6858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457194" y="7343775"/>
            <a:ext cx="1412875" cy="457200"/>
          </a:xfrm>
          <a:custGeom>
            <a:avLst/>
            <a:gdLst/>
            <a:ahLst/>
            <a:cxnLst/>
            <a:rect l="l" t="t" r="r" b="b"/>
            <a:pathLst>
              <a:path w="1412875" h="457200">
                <a:moveTo>
                  <a:pt x="0" y="457200"/>
                </a:moveTo>
                <a:lnTo>
                  <a:pt x="1412494" y="457200"/>
                </a:lnTo>
                <a:lnTo>
                  <a:pt x="1412494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457194" y="7343775"/>
            <a:ext cx="1412494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2579497" y="6554485"/>
            <a:ext cx="2949575" cy="1083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2367915">
              <a:lnSpc>
                <a:spcPct val="100000"/>
              </a:lnSpc>
            </a:pPr>
            <a:r>
              <a:rPr sz="1000" spc="-229" dirty="0">
                <a:latin typeface="Times New Roman"/>
                <a:cs typeface="Times New Roman"/>
              </a:rPr>
              <a:t>T</a:t>
            </a:r>
            <a:r>
              <a:rPr sz="1000" spc="-20" dirty="0">
                <a:latin typeface="Times New Roman"/>
                <a:cs typeface="Times New Roman"/>
              </a:rPr>
              <a:t>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Space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latin typeface="Times New Roman"/>
                <a:cs typeface="Times New Roman"/>
              </a:rPr>
              <a:t>Internal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pointer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4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000" spc="-55" dirty="0">
                <a:latin typeface="Times New Roman"/>
                <a:cs typeface="Times New Roman"/>
              </a:rPr>
              <a:t>From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Space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648839" y="7148576"/>
            <a:ext cx="100965" cy="159385"/>
          </a:xfrm>
          <a:custGeom>
            <a:avLst/>
            <a:gdLst/>
            <a:ahLst/>
            <a:cxnLst/>
            <a:rect l="l" t="t" r="r" b="b"/>
            <a:pathLst>
              <a:path w="100964" h="159384">
                <a:moveTo>
                  <a:pt x="0" y="34290"/>
                </a:moveTo>
                <a:lnTo>
                  <a:pt x="100456" y="158876"/>
                </a:lnTo>
                <a:lnTo>
                  <a:pt x="81280" y="0"/>
                </a:lnTo>
                <a:lnTo>
                  <a:pt x="40640" y="17144"/>
                </a:lnTo>
                <a:lnTo>
                  <a:pt x="0" y="34290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48839" y="7148576"/>
            <a:ext cx="100965" cy="159385"/>
          </a:xfrm>
          <a:custGeom>
            <a:avLst/>
            <a:gdLst/>
            <a:ahLst/>
            <a:cxnLst/>
            <a:rect l="l" t="t" r="r" b="b"/>
            <a:pathLst>
              <a:path w="100964" h="159384">
                <a:moveTo>
                  <a:pt x="81280" y="0"/>
                </a:moveTo>
                <a:lnTo>
                  <a:pt x="0" y="34290"/>
                </a:lnTo>
                <a:lnTo>
                  <a:pt x="100456" y="158876"/>
                </a:lnTo>
                <a:lnTo>
                  <a:pt x="812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348992" y="7135750"/>
            <a:ext cx="338455" cy="313055"/>
          </a:xfrm>
          <a:custGeom>
            <a:avLst/>
            <a:gdLst/>
            <a:ahLst/>
            <a:cxnLst/>
            <a:rect l="l" t="t" r="r" b="b"/>
            <a:pathLst>
              <a:path w="338455" h="313054">
                <a:moveTo>
                  <a:pt x="0" y="312799"/>
                </a:moveTo>
                <a:lnTo>
                  <a:pt x="18491" y="272785"/>
                </a:lnTo>
                <a:lnTo>
                  <a:pt x="47009" y="226608"/>
                </a:lnTo>
                <a:lnTo>
                  <a:pt x="83069" y="177509"/>
                </a:lnTo>
                <a:lnTo>
                  <a:pt x="124187" y="128726"/>
                </a:lnTo>
                <a:lnTo>
                  <a:pt x="167878" y="83500"/>
                </a:lnTo>
                <a:lnTo>
                  <a:pt x="211656" y="45071"/>
                </a:lnTo>
                <a:lnTo>
                  <a:pt x="253036" y="16680"/>
                </a:lnTo>
                <a:lnTo>
                  <a:pt x="289535" y="1565"/>
                </a:lnTo>
                <a:lnTo>
                  <a:pt x="305177" y="0"/>
                </a:lnTo>
                <a:lnTo>
                  <a:pt x="318667" y="2968"/>
                </a:lnTo>
                <a:lnTo>
                  <a:pt x="329693" y="10876"/>
                </a:lnTo>
                <a:lnTo>
                  <a:pt x="337946" y="24128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02203" y="7860792"/>
            <a:ext cx="88265" cy="153670"/>
          </a:xfrm>
          <a:custGeom>
            <a:avLst/>
            <a:gdLst/>
            <a:ahLst/>
            <a:cxnLst/>
            <a:rect l="l" t="t" r="r" b="b"/>
            <a:pathLst>
              <a:path w="88264" h="153670">
                <a:moveTo>
                  <a:pt x="88137" y="153669"/>
                </a:moveTo>
                <a:lnTo>
                  <a:pt x="44069" y="0"/>
                </a:lnTo>
                <a:lnTo>
                  <a:pt x="0" y="153669"/>
                </a:lnTo>
                <a:lnTo>
                  <a:pt x="44069" y="153669"/>
                </a:lnTo>
                <a:lnTo>
                  <a:pt x="88137" y="153669"/>
                </a:lnTo>
                <a:close/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402203" y="7860792"/>
            <a:ext cx="88265" cy="153670"/>
          </a:xfrm>
          <a:custGeom>
            <a:avLst/>
            <a:gdLst/>
            <a:ahLst/>
            <a:cxnLst/>
            <a:rect l="l" t="t" r="r" b="b"/>
            <a:pathLst>
              <a:path w="88264" h="153670">
                <a:moveTo>
                  <a:pt x="44069" y="0"/>
                </a:moveTo>
                <a:lnTo>
                  <a:pt x="0" y="153669"/>
                </a:lnTo>
                <a:lnTo>
                  <a:pt x="88137" y="153669"/>
                </a:lnTo>
                <a:lnTo>
                  <a:pt x="440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446271" y="8020811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4">
                <a:moveTo>
                  <a:pt x="0" y="0"/>
                </a:moveTo>
                <a:lnTo>
                  <a:pt x="0" y="266954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3136900" y="8291463"/>
            <a:ext cx="101790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latin typeface="Times New Roman"/>
                <a:cs typeface="Times New Roman"/>
              </a:rPr>
              <a:t>End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of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Heap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pointer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96" name="object 9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427</a:t>
            </a:r>
          </a:p>
        </p:txBody>
      </p:sp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1392936" y="4579365"/>
          <a:ext cx="3428999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799"/>
              </a:tblGrid>
              <a:tr h="457200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Object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Object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1392936" y="7336917"/>
          <a:ext cx="3469894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1412494"/>
              </a:tblGrid>
              <a:tr h="457200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Object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Object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Object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716">
                      <a:solidFill>
                        <a:srgbClr val="000000"/>
                      </a:solidFill>
                      <a:prstDash val="solid"/>
                    </a:lnL>
                    <a:lnR w="13716">
                      <a:solidFill>
                        <a:srgbClr val="000000"/>
                      </a:solidFill>
                      <a:prstDash val="solid"/>
                    </a:lnR>
                    <a:lnT w="13716">
                      <a:solidFill>
                        <a:srgbClr val="000000"/>
                      </a:solidFill>
                      <a:prstDash val="solid"/>
                    </a:lnT>
                    <a:lnB w="1371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975494"/>
            <a:ext cx="5434330" cy="7658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dirty="0">
                <a:latin typeface="Lucida Sans"/>
                <a:cs typeface="Lucida Sans"/>
              </a:rPr>
              <a:t>The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biggest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advantage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copying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collectors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is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speed.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Only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live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objects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copied;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deallocation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dead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is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essentially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ee.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fact,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dirty="0">
                <a:latin typeface="Lucida Sans"/>
                <a:cs typeface="Lucida Sans"/>
              </a:rPr>
              <a:t> collection can be made,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average,</a:t>
            </a:r>
            <a:r>
              <a:rPr sz="2600" dirty="0">
                <a:latin typeface="Lucida Sans"/>
                <a:cs typeface="Lucida Sans"/>
              </a:rPr>
              <a:t> as </a:t>
            </a:r>
            <a:r>
              <a:rPr sz="2600" spc="-15" dirty="0">
                <a:latin typeface="Lucida Sans"/>
                <a:cs typeface="Lucida Sans"/>
              </a:rPr>
              <a:t>fast</a:t>
            </a:r>
            <a:r>
              <a:rPr sz="2600" dirty="0">
                <a:latin typeface="Lucida Sans"/>
                <a:cs typeface="Lucida Sans"/>
              </a:rPr>
              <a:t> as </a:t>
            </a:r>
            <a:r>
              <a:rPr sz="2600" spc="30" dirty="0">
                <a:latin typeface="Lucida Sans"/>
                <a:cs typeface="Lucida Sans"/>
              </a:rPr>
              <a:t>you</a:t>
            </a:r>
            <a:r>
              <a:rPr sz="2600" spc="15" dirty="0">
                <a:latin typeface="Lucida Sans"/>
                <a:cs typeface="Lucida Sans"/>
              </a:rPr>
              <a:t> wish—simply</a:t>
            </a:r>
            <a:r>
              <a:rPr sz="2600" dirty="0">
                <a:latin typeface="Lucida Sans"/>
                <a:cs typeface="Lucida Sans"/>
              </a:rPr>
              <a:t> make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heap </a:t>
            </a:r>
            <a:r>
              <a:rPr sz="2600" spc="-15" dirty="0">
                <a:latin typeface="Lucida Sans"/>
                <a:cs typeface="Lucida Sans"/>
              </a:rPr>
              <a:t>bigge</a:t>
            </a:r>
            <a:r>
              <a:rPr sz="2600" spc="-32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. As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heap </a:t>
            </a:r>
            <a:r>
              <a:rPr sz="2600" spc="-15" dirty="0">
                <a:latin typeface="Lucida Sans"/>
                <a:cs typeface="Lucida Sans"/>
              </a:rPr>
              <a:t>gets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bigge</a:t>
            </a:r>
            <a:r>
              <a:rPr sz="2600" spc="-32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time </a:t>
            </a:r>
            <a:r>
              <a:rPr sz="2600" spc="15" dirty="0">
                <a:latin typeface="Lucida Sans"/>
                <a:cs typeface="Lucida Sans"/>
              </a:rPr>
              <a:t>between</a:t>
            </a:r>
            <a:r>
              <a:rPr sz="2600" dirty="0">
                <a:latin typeface="Lucida Sans"/>
                <a:cs typeface="Lucida Sans"/>
              </a:rPr>
              <a:t> collections inc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eases,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educing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number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times a </a:t>
            </a:r>
            <a:r>
              <a:rPr sz="2600" spc="30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object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be copied.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limit, objects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10" dirty="0">
                <a:latin typeface="Lucida Sans"/>
                <a:cs typeface="Lucida Sans"/>
              </a:rPr>
              <a:t>never</a:t>
            </a:r>
            <a:r>
              <a:rPr sz="2600" dirty="0">
                <a:latin typeface="Lucida Sans"/>
                <a:cs typeface="Lucida Sans"/>
              </a:rPr>
              <a:t> copied, so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collection becomes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spc="-100" dirty="0">
                <a:latin typeface="Lucida Sans"/>
                <a:cs typeface="Lucida Sans"/>
              </a:rPr>
              <a:t>ee!</a:t>
            </a:r>
            <a:endParaRPr sz="2600">
              <a:latin typeface="Lucida Sans"/>
              <a:cs typeface="Lucida Sans"/>
            </a:endParaRPr>
          </a:p>
          <a:p>
            <a:pPr marL="12700" marR="5715">
              <a:lnSpc>
                <a:spcPts val="2700"/>
              </a:lnSpc>
              <a:spcBef>
                <a:spcPts val="800"/>
              </a:spcBef>
            </a:pPr>
            <a:r>
              <a:rPr sz="2600" spc="-15" dirty="0">
                <a:latin typeface="Lucida Sans"/>
                <a:cs typeface="Lucida Sans"/>
              </a:rPr>
              <a:t>Of course, </a:t>
            </a:r>
            <a:r>
              <a:rPr sz="2600" spc="85" dirty="0">
                <a:latin typeface="Lucida Sans"/>
                <a:cs typeface="Lucida Sans"/>
              </a:rPr>
              <a:t>we </a:t>
            </a:r>
            <a:r>
              <a:rPr sz="2600" spc="-75" dirty="0">
                <a:latin typeface="Lucida Sans"/>
                <a:cs typeface="Lucida Sans"/>
              </a:rPr>
              <a:t>can</a:t>
            </a:r>
            <a:r>
              <a:rPr sz="2600" spc="-125" dirty="0">
                <a:latin typeface="Lucida Sans"/>
                <a:cs typeface="Lucida Sans"/>
              </a:rPr>
              <a:t>’</a:t>
            </a:r>
            <a:r>
              <a:rPr sz="2600" dirty="0">
                <a:latin typeface="Lucida Sans"/>
                <a:cs typeface="Lucida Sans"/>
              </a:rPr>
              <a:t>t inc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ease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size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heap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15" dirty="0">
                <a:latin typeface="Lucida Sans"/>
                <a:cs typeface="Lucida Sans"/>
              </a:rPr>
              <a:t>memory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to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infinit</a:t>
            </a:r>
            <a:r>
              <a:rPr sz="2600" spc="-15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.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fact,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65" dirty="0">
                <a:latin typeface="Lucida Sans"/>
                <a:cs typeface="Lucida Sans"/>
              </a:rPr>
              <a:t>don</a:t>
            </a:r>
            <a:r>
              <a:rPr sz="2600" spc="-114" dirty="0">
                <a:latin typeface="Lucida Sans"/>
                <a:cs typeface="Lucida Sans"/>
              </a:rPr>
              <a:t>’</a:t>
            </a:r>
            <a:r>
              <a:rPr sz="2600" dirty="0">
                <a:latin typeface="Lucida Sans"/>
                <a:cs typeface="Lucida Sans"/>
              </a:rPr>
              <a:t>t </a:t>
            </a:r>
            <a:r>
              <a:rPr sz="2600" spc="30" dirty="0">
                <a:latin typeface="Lucida Sans"/>
                <a:cs typeface="Lucida Sans"/>
              </a:rPr>
              <a:t>want</a:t>
            </a:r>
            <a:r>
              <a:rPr sz="2600" dirty="0">
                <a:latin typeface="Lucida Sans"/>
                <a:cs typeface="Lucida Sans"/>
              </a:rPr>
              <a:t> to make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heap so la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paging</a:t>
            </a:r>
            <a:r>
              <a:rPr sz="2600" dirty="0">
                <a:latin typeface="Lucida Sans"/>
                <a:cs typeface="Lucida Sans"/>
              </a:rPr>
              <a:t> is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equi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ed,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since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15" dirty="0">
                <a:latin typeface="Lucida Sans"/>
                <a:cs typeface="Lucida Sans"/>
              </a:rPr>
              <a:t>swapping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pages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to disk is d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eadfully</a:t>
            </a:r>
            <a:r>
              <a:rPr sz="2600" dirty="0">
                <a:latin typeface="Lucida Sans"/>
                <a:cs typeface="Lucida Sans"/>
              </a:rPr>
              <a:t> slo</a:t>
            </a:r>
            <a:r>
              <a:rPr sz="2600" spc="-7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.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can make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heap la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lifetime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most heap objects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428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975494"/>
            <a:ext cx="5419090" cy="7315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0014">
              <a:lnSpc>
                <a:spcPts val="2700"/>
              </a:lnSpc>
            </a:pPr>
            <a:r>
              <a:rPr sz="2600" dirty="0">
                <a:latin typeface="Lucida Sans"/>
                <a:cs typeface="Lucida Sans"/>
              </a:rPr>
              <a:t>is less </a:t>
            </a:r>
            <a:r>
              <a:rPr sz="2600" spc="-15" dirty="0">
                <a:latin typeface="Lucida Sans"/>
                <a:cs typeface="Lucida Sans"/>
              </a:rPr>
              <a:t>than the time </a:t>
            </a:r>
            <a:r>
              <a:rPr sz="2600" spc="15" dirty="0">
                <a:latin typeface="Lucida Sans"/>
                <a:cs typeface="Lucida Sans"/>
              </a:rPr>
              <a:t>between</a:t>
            </a:r>
            <a:r>
              <a:rPr sz="2600" spc="5" dirty="0">
                <a:latin typeface="Lucida Sans"/>
                <a:cs typeface="Lucida Sans"/>
              </a:rPr>
              <a:t> collections, </a:t>
            </a:r>
            <a:r>
              <a:rPr sz="2600" spc="-15" dirty="0">
                <a:latin typeface="Lucida Sans"/>
                <a:cs typeface="Lucida Sans"/>
              </a:rPr>
              <a:t>then deallocation 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short-lived objects </a:t>
            </a:r>
            <a:r>
              <a:rPr sz="2600" spc="40" dirty="0">
                <a:latin typeface="Lucida Sans"/>
                <a:cs typeface="Lucida Sans"/>
              </a:rPr>
              <a:t>will appear to be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ee, </a:t>
            </a:r>
            <a:r>
              <a:rPr sz="2600" spc="-15" dirty="0">
                <a:latin typeface="Lucida Sans"/>
                <a:cs typeface="Lucida Sans"/>
              </a:rPr>
              <a:t>though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</a:t>
            </a:r>
            <a:r>
              <a:rPr sz="2600" spc="-160" dirty="0">
                <a:latin typeface="Lucida Sans"/>
                <a:cs typeface="Lucida Sans"/>
              </a:rPr>
              <a:t>r</a:t>
            </a:r>
            <a:r>
              <a:rPr sz="2600" spc="20" dirty="0">
                <a:latin typeface="Lucida Sans"/>
                <a:cs typeface="Lucida Sans"/>
              </a:rPr>
              <a:t>-lived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objects </a:t>
            </a:r>
            <a:r>
              <a:rPr sz="2600" spc="40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still exact a cost.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0"/>
              </a:spcBef>
            </a:pP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95" dirty="0">
                <a:latin typeface="Lucida Sans"/>
                <a:cs typeface="Lucida Sans"/>
              </a:rPr>
              <a:t>en</a:t>
            </a:r>
            <a:r>
              <a:rPr sz="2600" spc="-130" dirty="0">
                <a:latin typeface="Lucida Sans"/>
                <a:cs typeface="Lucida Sans"/>
              </a:rPr>
              <a:t>’</a:t>
            </a:r>
            <a:r>
              <a:rPr sz="2600" dirty="0">
                <a:latin typeface="Lucida Sans"/>
                <a:cs typeface="Lucida Sans"/>
              </a:rPr>
              <a:t>t </a:t>
            </a:r>
            <a:r>
              <a:rPr sz="2600" spc="10" dirty="0">
                <a:latin typeface="Lucida Sans"/>
                <a:cs typeface="Lucida Sans"/>
              </a:rPr>
              <a:t>copying</a:t>
            </a:r>
            <a:r>
              <a:rPr sz="2600" dirty="0">
                <a:latin typeface="Lucida Sans"/>
                <a:cs typeface="Lucida Sans"/>
              </a:rPr>
              <a:t> collectors </a:t>
            </a:r>
            <a:r>
              <a:rPr sz="2600" spc="10" dirty="0">
                <a:latin typeface="Lucida Sans"/>
                <a:cs typeface="Lucida Sans"/>
              </a:rPr>
              <a:t>terribly wasteful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space? </a:t>
            </a: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dirty="0">
                <a:latin typeface="Lucida Sans"/>
                <a:cs typeface="Lucida Sans"/>
              </a:rPr>
              <a:t> all, at most </a:t>
            </a:r>
            <a:r>
              <a:rPr sz="2600" spc="2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half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heap space is </a:t>
            </a:r>
            <a:r>
              <a:rPr sz="2600" spc="10" dirty="0">
                <a:latin typeface="Lucida Sans"/>
                <a:cs typeface="Lucida Sans"/>
              </a:rPr>
              <a:t>actually</a:t>
            </a:r>
            <a:r>
              <a:rPr sz="2600" dirty="0">
                <a:latin typeface="Lucida Sans"/>
                <a:cs typeface="Lucida Sans"/>
              </a:rPr>
              <a:t> used. The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eason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this</a:t>
            </a:r>
            <a:r>
              <a:rPr sz="2600" dirty="0">
                <a:latin typeface="Lucida Sans"/>
                <a:cs typeface="Lucida Sans"/>
              </a:rPr>
              <a:t> appa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ine</a:t>
            </a:r>
            <a:r>
              <a:rPr sz="2600" spc="-6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ficiency</a:t>
            </a:r>
            <a:r>
              <a:rPr sz="2600" dirty="0">
                <a:latin typeface="Lucida Sans"/>
                <a:cs typeface="Lucida Sans"/>
              </a:rPr>
              <a:t> is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i="1" spc="-20" dirty="0">
                <a:latin typeface="Lucida Sans"/>
                <a:cs typeface="Lucida Sans"/>
              </a:rPr>
              <a:t>any</a:t>
            </a:r>
            <a:r>
              <a:rPr sz="2600" i="1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dirty="0">
                <a:latin typeface="Lucida Sans"/>
                <a:cs typeface="Lucida Sans"/>
              </a:rPr>
              <a:t> collector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does compaction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ea to </a:t>
            </a:r>
            <a:r>
              <a:rPr sz="2600" spc="25" dirty="0">
                <a:latin typeface="Lucida Sans"/>
                <a:cs typeface="Lucida Sans"/>
              </a:rPr>
              <a:t>copy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objects to. Since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worst</a:t>
            </a:r>
            <a:r>
              <a:rPr sz="2600" dirty="0">
                <a:latin typeface="Lucida Sans"/>
                <a:cs typeface="Lucida Sans"/>
              </a:rPr>
              <a:t> case </a:t>
            </a:r>
            <a:r>
              <a:rPr sz="2600" i="1" dirty="0">
                <a:latin typeface="Lucida Sans"/>
                <a:cs typeface="Lucida Sans"/>
              </a:rPr>
              <a:t>all</a:t>
            </a:r>
            <a:r>
              <a:rPr sz="2600" i="1" spc="-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heap objects could be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20" dirty="0">
                <a:latin typeface="Lucida Sans"/>
                <a:cs typeface="Lucida Sans"/>
              </a:rPr>
              <a:t>live,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get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ea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be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as la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ge</a:t>
            </a:r>
            <a:r>
              <a:rPr sz="2600" dirty="0">
                <a:latin typeface="Lucida Sans"/>
                <a:cs typeface="Lucida Sans"/>
              </a:rPr>
              <a:t> as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heap </a:t>
            </a:r>
            <a:r>
              <a:rPr sz="2600" spc="-10" dirty="0">
                <a:latin typeface="Lucida Sans"/>
                <a:cs typeface="Lucida Sans"/>
              </a:rPr>
              <a:t>itself.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25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o </a:t>
            </a:r>
            <a:r>
              <a:rPr sz="2600" spc="25" dirty="0">
                <a:latin typeface="Lucida Sans"/>
                <a:cs typeface="Lucida Sans"/>
              </a:rPr>
              <a:t>avoid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copying</a:t>
            </a:r>
            <a:r>
              <a:rPr sz="2600" dirty="0">
                <a:latin typeface="Lucida Sans"/>
                <a:cs typeface="Lucida Sans"/>
              </a:rPr>
              <a:t> objects mo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dirty="0">
                <a:latin typeface="Lucida Sans"/>
                <a:cs typeface="Lucida Sans"/>
              </a:rPr>
              <a:t> once, </a:t>
            </a:r>
            <a:r>
              <a:rPr sz="2600" spc="10" dirty="0">
                <a:latin typeface="Lucida Sans"/>
                <a:cs typeface="Lucida Sans"/>
              </a:rPr>
              <a:t>copying</a:t>
            </a:r>
            <a:r>
              <a:rPr sz="2600" dirty="0">
                <a:latin typeface="Lucida Sans"/>
                <a:cs typeface="Lucida Sans"/>
              </a:rPr>
              <a:t> collectors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eserve</a:t>
            </a:r>
            <a:r>
              <a:rPr sz="2600" dirty="0">
                <a:latin typeface="Lucida Sans"/>
                <a:cs typeface="Lucida Sans"/>
              </a:rPr>
              <a:t> a to space as big as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 space.</a:t>
            </a:r>
            <a:endParaRPr sz="2600">
              <a:latin typeface="Lucida Sans"/>
              <a:cs typeface="Lucida Sans"/>
            </a:endParaRPr>
          </a:p>
          <a:p>
            <a:pPr marL="12700" marR="113664">
              <a:lnSpc>
                <a:spcPts val="2700"/>
              </a:lnSpc>
            </a:pPr>
            <a:r>
              <a:rPr sz="2600" dirty="0">
                <a:latin typeface="Lucida Sans"/>
                <a:cs typeface="Lucida Sans"/>
              </a:rPr>
              <a:t>This is essentially a space-time trade-o</a:t>
            </a:r>
            <a:r>
              <a:rPr sz="2600" spc="-50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f,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making</a:t>
            </a:r>
            <a:r>
              <a:rPr sz="2600" dirty="0">
                <a:latin typeface="Lucida Sans"/>
                <a:cs typeface="Lucida Sans"/>
              </a:rPr>
              <a:t> such collectors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33" y="975494"/>
            <a:ext cx="5422900" cy="7658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11885">
              <a:lnSpc>
                <a:spcPts val="2700"/>
              </a:lnSpc>
            </a:pPr>
            <a:r>
              <a:rPr sz="2600" spc="50" dirty="0">
                <a:latin typeface="Lucida Sans"/>
                <a:cs typeface="Lucida Sans"/>
              </a:rPr>
              <a:t>very </a:t>
            </a:r>
            <a:r>
              <a:rPr sz="2600" spc="-15" dirty="0">
                <a:latin typeface="Lucida Sans"/>
                <a:cs typeface="Lucida Sans"/>
              </a:rPr>
              <a:t>fast at the expense 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possibly </a:t>
            </a:r>
            <a:r>
              <a:rPr sz="2600" spc="25" dirty="0">
                <a:latin typeface="Lucida Sans"/>
                <a:cs typeface="Lucida Sans"/>
              </a:rPr>
              <a:t>wasted space.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85" dirty="0">
                <a:latin typeface="Lucida Sans"/>
                <a:cs typeface="Lucida Sans"/>
              </a:rPr>
              <a:t>we </a:t>
            </a:r>
            <a:r>
              <a:rPr sz="2600" spc="25" dirty="0">
                <a:latin typeface="Lucida Sans"/>
                <a:cs typeface="Lucida Sans"/>
              </a:rPr>
              <a:t>have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eason</a:t>
            </a:r>
            <a:r>
              <a:rPr sz="2600" dirty="0">
                <a:latin typeface="Lucida Sans"/>
                <a:cs typeface="Lucida Sans"/>
              </a:rPr>
              <a:t> to </a:t>
            </a:r>
            <a:r>
              <a:rPr sz="2600" spc="10" dirty="0">
                <a:latin typeface="Lucida Sans"/>
                <a:cs typeface="Lucida Sans"/>
              </a:rPr>
              <a:t>believe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the</a:t>
            </a:r>
            <a:r>
              <a:rPr sz="2600" dirty="0">
                <a:latin typeface="Lucida Sans"/>
                <a:cs typeface="Lucida Sans"/>
              </a:rPr>
              <a:t> time </a:t>
            </a:r>
            <a:r>
              <a:rPr sz="2600" spc="15" dirty="0">
                <a:latin typeface="Lucida Sans"/>
                <a:cs typeface="Lucida Sans"/>
              </a:rPr>
              <a:t>between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collections </a:t>
            </a:r>
            <a:r>
              <a:rPr sz="2600" spc="40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be 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eater </a:t>
            </a:r>
            <a:r>
              <a:rPr sz="2600" spc="-15" dirty="0">
                <a:latin typeface="Lucida Sans"/>
                <a:cs typeface="Lucida Sans"/>
              </a:rPr>
              <a:t>than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average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lifetime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most heaps objects,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can imp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40" dirty="0">
                <a:latin typeface="Lucida Sans"/>
                <a:cs typeface="Lucida Sans"/>
              </a:rPr>
              <a:t>ove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heap space. </a:t>
            </a: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-15" dirty="0">
                <a:latin typeface="Lucida Sans"/>
                <a:cs typeface="Lucida Sans"/>
              </a:rPr>
              <a:t> that</a:t>
            </a:r>
            <a:r>
              <a:rPr sz="2600" dirty="0">
                <a:latin typeface="Lucida Sans"/>
                <a:cs typeface="Lucida Sans"/>
              </a:rPr>
              <a:t> 50% or mo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heap </a:t>
            </a:r>
            <a:r>
              <a:rPr sz="2600" spc="40" dirty="0">
                <a:latin typeface="Lucida Sans"/>
                <a:cs typeface="Lucida Sans"/>
              </a:rPr>
              <a:t>will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be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when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collector is called. </a:t>
            </a: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can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divide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heap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3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segments,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which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dirty="0">
                <a:latin typeface="Helvetica"/>
                <a:cs typeface="Helvetica"/>
              </a:rPr>
              <a:t>A</a:t>
            </a:r>
            <a:r>
              <a:rPr sz="260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dirty="0">
                <a:latin typeface="Helvetica"/>
                <a:cs typeface="Helvetica"/>
              </a:rPr>
              <a:t>B</a:t>
            </a:r>
            <a:r>
              <a:rPr sz="2600" spc="95" dirty="0">
                <a:latin typeface="Helvetica"/>
                <a:cs typeface="Helvetica"/>
              </a:rPr>
              <a:t> </a:t>
            </a:r>
            <a:r>
              <a:rPr sz="260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dirty="0">
                <a:latin typeface="Helvetica"/>
                <a:cs typeface="Helvetica"/>
              </a:rPr>
              <a:t>C</a:t>
            </a:r>
            <a:r>
              <a:rPr sz="2600" dirty="0">
                <a:latin typeface="Lucida Sans"/>
                <a:cs typeface="Lucida Sans"/>
              </a:rPr>
              <a:t>. </a:t>
            </a:r>
            <a:r>
              <a:rPr sz="2600" spc="-10" dirty="0">
                <a:latin typeface="Lucida Sans"/>
                <a:cs typeface="Lucida Sans"/>
              </a:rPr>
              <a:t>Initiall</a:t>
            </a:r>
            <a:r>
              <a:rPr sz="2600" spc="-15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dirty="0">
                <a:latin typeface="Helvetica"/>
                <a:cs typeface="Helvetica"/>
              </a:rPr>
              <a:t>A</a:t>
            </a:r>
            <a:r>
              <a:rPr sz="2600" spc="95" dirty="0">
                <a:latin typeface="Helvetica"/>
                <a:cs typeface="Helvetica"/>
              </a:rPr>
              <a:t> </a:t>
            </a:r>
            <a:r>
              <a:rPr sz="260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dirty="0">
                <a:latin typeface="Helvetica"/>
                <a:cs typeface="Helvetica"/>
              </a:rPr>
              <a:t>B </a:t>
            </a:r>
            <a:r>
              <a:rPr sz="2600" spc="40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be used as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 space, </a:t>
            </a:r>
            <a:r>
              <a:rPr sz="2600" spc="-15" dirty="0">
                <a:latin typeface="Lucida Sans"/>
                <a:cs typeface="Lucida Sans"/>
              </a:rPr>
              <a:t>utilizing</a:t>
            </a:r>
            <a:r>
              <a:rPr sz="2600" dirty="0">
                <a:latin typeface="Lucida Sans"/>
                <a:cs typeface="Lucida Sans"/>
              </a:rPr>
              <a:t> 2/3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heap.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copy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objects,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copy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segment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Helvetica"/>
                <a:cs typeface="Helvetica"/>
              </a:rPr>
              <a:t>C</a:t>
            </a:r>
            <a:r>
              <a:rPr sz="2600" dirty="0">
                <a:latin typeface="Lucida Sans"/>
                <a:cs typeface="Lucida Sans"/>
              </a:rPr>
              <a:t>, </a:t>
            </a:r>
            <a:r>
              <a:rPr sz="2600" spc="25" dirty="0">
                <a:latin typeface="Lucida Sans"/>
                <a:cs typeface="Lucida Sans"/>
              </a:rPr>
              <a:t>which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40" dirty="0">
                <a:latin typeface="Lucida Sans"/>
                <a:cs typeface="Lucida Sans"/>
              </a:rPr>
              <a:t>will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be big </a:t>
            </a:r>
            <a:r>
              <a:rPr sz="2600" spc="-20" dirty="0">
                <a:latin typeface="Lucida Sans"/>
                <a:cs typeface="Lucida Sans"/>
              </a:rPr>
              <a:t>enough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half</a:t>
            </a:r>
            <a:r>
              <a:rPr sz="2600" dirty="0">
                <a:latin typeface="Lucida Sans"/>
                <a:cs typeface="Lucida Sans"/>
              </a:rPr>
              <a:t> or mo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dirty="0">
                <a:latin typeface="Lucida Sans"/>
                <a:cs typeface="Lucida Sans"/>
              </a:rPr>
              <a:t> heap objects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Lucida Sans"/>
                <a:cs typeface="Lucida Sans"/>
              </a:rPr>
              <a:t>garbage.</a:t>
            </a:r>
            <a:endParaRPr sz="260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eat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dirty="0">
                <a:latin typeface="Helvetica"/>
                <a:cs typeface="Helvetica"/>
              </a:rPr>
              <a:t>C</a:t>
            </a:r>
            <a:r>
              <a:rPr sz="2600" spc="-20" dirty="0">
                <a:latin typeface="Helvetica"/>
                <a:cs typeface="Helvetica"/>
              </a:rPr>
              <a:t> </a:t>
            </a:r>
            <a:r>
              <a:rPr sz="2600" dirty="0">
                <a:latin typeface="Lucida Sans"/>
                <a:cs typeface="Lucida Sans"/>
              </a:rPr>
              <a:t>and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dirty="0">
                <a:latin typeface="Helvetica"/>
                <a:cs typeface="Helvetica"/>
              </a:rPr>
              <a:t>A</a:t>
            </a:r>
            <a:r>
              <a:rPr sz="2600" spc="-20" dirty="0">
                <a:latin typeface="Helvetica"/>
                <a:cs typeface="Helvetica"/>
              </a:rPr>
              <a:t> </a:t>
            </a:r>
            <a:r>
              <a:rPr sz="2600" dirty="0">
                <a:latin typeface="Lucida Sans"/>
                <a:cs typeface="Lucida Sans"/>
              </a:rPr>
              <a:t>as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 space,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dirty="0">
                <a:latin typeface="Helvetica"/>
                <a:cs typeface="Helvetica"/>
              </a:rPr>
              <a:t>B</a:t>
            </a:r>
            <a:r>
              <a:rPr sz="2600" spc="70" dirty="0">
                <a:latin typeface="Helvetica"/>
                <a:cs typeface="Helvetica"/>
              </a:rPr>
              <a:t> </a:t>
            </a:r>
            <a:r>
              <a:rPr sz="2600" dirty="0">
                <a:latin typeface="Lucida Sans"/>
                <a:cs typeface="Lucida Sans"/>
              </a:rPr>
              <a:t>as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to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space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</a:t>
            </a:r>
            <a:r>
              <a:rPr sz="2600" dirty="0">
                <a:latin typeface="Lucida Sans"/>
                <a:cs typeface="Lucida Sans"/>
              </a:rPr>
              <a:t> collection.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430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975494"/>
            <a:ext cx="5432425" cy="5499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10" dirty="0">
                <a:latin typeface="Lucida Sans"/>
                <a:cs typeface="Lucida Sans"/>
              </a:rPr>
              <a:t>unlucky and mo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dirty="0">
                <a:latin typeface="Lucida Sans"/>
                <a:cs typeface="Lucida Sans"/>
              </a:rPr>
              <a:t> 1/2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heap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contains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live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objects,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can still </a:t>
            </a:r>
            <a:r>
              <a:rPr sz="2600" spc="-15" dirty="0">
                <a:latin typeface="Lucida Sans"/>
                <a:cs typeface="Lucida Sans"/>
              </a:rPr>
              <a:t>get</a:t>
            </a:r>
            <a:r>
              <a:rPr sz="2600" dirty="0">
                <a:latin typeface="Lucida Sans"/>
                <a:cs typeface="Lucida Sans"/>
              </a:rPr>
              <a:t> b</a:t>
            </a:r>
            <a:r>
              <a:rPr sz="2600" spc="-15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. Excess objects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copied </a:t>
            </a:r>
            <a:r>
              <a:rPr sz="2600" spc="-15" dirty="0">
                <a:latin typeface="Lucida Sans"/>
                <a:cs typeface="Lucida Sans"/>
              </a:rPr>
              <a:t>onto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auxiliary</a:t>
            </a:r>
            <a:r>
              <a:rPr sz="2600" dirty="0">
                <a:latin typeface="Lucida Sans"/>
                <a:cs typeface="Lucida Sans"/>
              </a:rPr>
              <a:t> data space (perhaps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stack),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copied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dirty="0">
                <a:latin typeface="Helvetica"/>
                <a:cs typeface="Helvetica"/>
              </a:rPr>
              <a:t>A</a:t>
            </a:r>
            <a:r>
              <a:rPr sz="2600" spc="95" dirty="0">
                <a:latin typeface="Helvetica"/>
                <a:cs typeface="Helvetica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dirty="0">
                <a:latin typeface="Lucida Sans"/>
                <a:cs typeface="Lucida Sans"/>
              </a:rPr>
              <a:t> 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live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objects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dirty="0">
                <a:latin typeface="Helvetica"/>
                <a:cs typeface="Helvetica"/>
              </a:rPr>
              <a:t>A</a:t>
            </a:r>
            <a:r>
              <a:rPr sz="2600" spc="-5" dirty="0">
                <a:latin typeface="Helvetica"/>
                <a:cs typeface="Helvetica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have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been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15" dirty="0">
                <a:latin typeface="Lucida Sans"/>
                <a:cs typeface="Lucida Sans"/>
              </a:rPr>
              <a:t>moved.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This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slows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collection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down,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but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only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ra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35" dirty="0">
                <a:latin typeface="Lucida Sans"/>
                <a:cs typeface="Lucida Sans"/>
              </a:rPr>
              <a:t>ely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(if</a:t>
            </a:r>
            <a:r>
              <a:rPr sz="2600" spc="-15" dirty="0">
                <a:latin typeface="Lucida Sans"/>
                <a:cs typeface="Lucida Sans"/>
              </a:rPr>
              <a:t> our</a:t>
            </a:r>
            <a:r>
              <a:rPr sz="2600" dirty="0">
                <a:latin typeface="Lucida Sans"/>
                <a:cs typeface="Lucida Sans"/>
              </a:rPr>
              <a:t> estimate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50%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dirty="0">
                <a:latin typeface="Lucida Sans"/>
                <a:cs typeface="Lucida Sans"/>
              </a:rPr>
              <a:t> per collection is </a:t>
            </a:r>
            <a:r>
              <a:rPr sz="2600" spc="-15" dirty="0">
                <a:latin typeface="Lucida Sans"/>
                <a:cs typeface="Lucida Sans"/>
              </a:rPr>
              <a:t>sound).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course,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idea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generalizes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to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mo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3 </a:t>
            </a:r>
            <a:r>
              <a:rPr sz="2600" spc="-15" dirty="0">
                <a:latin typeface="Lucida Sans"/>
                <a:cs typeface="Lucida Sans"/>
              </a:rPr>
              <a:t>segments.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2/3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heap </a:t>
            </a:r>
            <a:r>
              <a:rPr sz="2600" spc="50" dirty="0">
                <a:latin typeface="Lucida Sans"/>
                <a:cs typeface="Lucida Sans"/>
              </a:rPr>
              <a:t>we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average),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could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3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4 </a:t>
            </a:r>
            <a:r>
              <a:rPr sz="2600" spc="-20" dirty="0">
                <a:latin typeface="Lucida Sans"/>
                <a:cs typeface="Lucida Sans"/>
              </a:rPr>
              <a:t>segments</a:t>
            </a:r>
            <a:r>
              <a:rPr sz="2600" dirty="0">
                <a:latin typeface="Lucida Sans"/>
                <a:cs typeface="Lucida Sans"/>
              </a:rPr>
              <a:t> as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 space and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last </a:t>
            </a:r>
            <a:r>
              <a:rPr sz="2600" spc="-20" dirty="0">
                <a:latin typeface="Lucida Sans"/>
                <a:cs typeface="Lucida Sans"/>
              </a:rPr>
              <a:t>segment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as to space.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431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85" dirty="0"/>
              <a:t>Generational</a:t>
            </a:r>
            <a:r>
              <a:rPr spc="195" dirty="0"/>
              <a:t> </a:t>
            </a:r>
            <a:r>
              <a:rPr spc="-610" dirty="0"/>
              <a:t>T</a:t>
            </a:r>
            <a:r>
              <a:rPr spc="-140" dirty="0"/>
              <a:t>echniques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432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875" marR="5080">
              <a:lnSpc>
                <a:spcPts val="2700"/>
              </a:lnSpc>
            </a:pPr>
            <a:r>
              <a:rPr dirty="0"/>
              <a:t>The </a:t>
            </a:r>
            <a:r>
              <a:rPr spc="-20" dirty="0"/>
              <a:t>g</a:t>
            </a:r>
            <a:r>
              <a:rPr spc="-70" dirty="0"/>
              <a:t>r</a:t>
            </a:r>
            <a:r>
              <a:rPr dirty="0"/>
              <a:t>eat st</a:t>
            </a:r>
            <a:r>
              <a:rPr spc="-55" dirty="0"/>
              <a:t>r</a:t>
            </a:r>
            <a:r>
              <a:rPr spc="-15" dirty="0"/>
              <a:t>ength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10" dirty="0"/>
              <a:t>copying</a:t>
            </a:r>
            <a:r>
              <a:rPr spc="5" dirty="0"/>
              <a:t> </a:t>
            </a:r>
            <a:r>
              <a:rPr dirty="0"/>
              <a:t>collectors</a:t>
            </a:r>
            <a:r>
              <a:rPr spc="-20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spc="-15" dirty="0"/>
              <a:t>that</a:t>
            </a:r>
            <a:r>
              <a:rPr spc="-20" dirty="0"/>
              <a:t> </a:t>
            </a:r>
            <a:r>
              <a:rPr spc="25" dirty="0"/>
              <a:t>they</a:t>
            </a:r>
            <a:r>
              <a:rPr spc="-20" dirty="0"/>
              <a:t> </a:t>
            </a:r>
            <a:r>
              <a:rPr dirty="0"/>
              <a:t>do</a:t>
            </a:r>
            <a:r>
              <a:rPr spc="-20" dirty="0"/>
              <a:t> no </a:t>
            </a:r>
            <a:r>
              <a:rPr spc="30" dirty="0"/>
              <a:t>work</a:t>
            </a:r>
            <a:r>
              <a:rPr spc="15" dirty="0"/>
              <a:t> </a:t>
            </a:r>
            <a:r>
              <a:rPr spc="-15" dirty="0"/>
              <a:t>for</a:t>
            </a:r>
            <a:r>
              <a:rPr dirty="0"/>
              <a:t> objects </a:t>
            </a:r>
            <a:r>
              <a:rPr spc="-15" dirty="0"/>
              <a:t>that</a:t>
            </a:r>
            <a:r>
              <a:rPr dirty="0"/>
              <a:t> a</a:t>
            </a:r>
            <a:r>
              <a:rPr spc="-55" dirty="0"/>
              <a:t>r</a:t>
            </a:r>
            <a:r>
              <a:rPr dirty="0"/>
              <a:t>e born and die </a:t>
            </a:r>
            <a:r>
              <a:rPr spc="15" dirty="0"/>
              <a:t>between</a:t>
            </a:r>
            <a:r>
              <a:rPr spc="-245" dirty="0"/>
              <a:t> </a:t>
            </a:r>
            <a:r>
              <a:rPr dirty="0"/>
              <a:t>collections.</a:t>
            </a:r>
            <a:r>
              <a:rPr spc="-245" dirty="0"/>
              <a:t> </a:t>
            </a:r>
            <a:r>
              <a:rPr spc="45" dirty="0"/>
              <a:t>Howeve</a:t>
            </a:r>
            <a:r>
              <a:rPr spc="-325" dirty="0"/>
              <a:t>r</a:t>
            </a:r>
            <a:r>
              <a:rPr dirty="0"/>
              <a:t>,</a:t>
            </a:r>
            <a:r>
              <a:rPr spc="-245" dirty="0"/>
              <a:t> </a:t>
            </a:r>
            <a:r>
              <a:rPr spc="-15" dirty="0"/>
              <a:t>not</a:t>
            </a:r>
            <a:r>
              <a:rPr spc="-10" dirty="0"/>
              <a:t> </a:t>
            </a:r>
            <a:r>
              <a:rPr dirty="0"/>
              <a:t>all heaps objects a</a:t>
            </a:r>
            <a:r>
              <a:rPr spc="-55" dirty="0"/>
              <a:t>r</a:t>
            </a:r>
            <a:r>
              <a:rPr dirty="0"/>
              <a:t>e so </a:t>
            </a:r>
            <a:r>
              <a:rPr spc="-15" dirty="0"/>
              <a:t>short-</a:t>
            </a:r>
            <a:r>
              <a:rPr spc="-10" dirty="0"/>
              <a:t> </a:t>
            </a:r>
            <a:r>
              <a:rPr spc="20" dirty="0"/>
              <a:t>lived.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fact, some heap objects a</a:t>
            </a:r>
            <a:r>
              <a:rPr spc="-55" dirty="0"/>
              <a:t>r</a:t>
            </a:r>
            <a:r>
              <a:rPr dirty="0"/>
              <a:t>e </a:t>
            </a:r>
            <a:r>
              <a:rPr spc="50" dirty="0"/>
              <a:t>very</a:t>
            </a:r>
            <a:r>
              <a:rPr dirty="0"/>
              <a:t> </a:t>
            </a:r>
            <a:r>
              <a:rPr spc="10" dirty="0"/>
              <a:t>long-lived.</a:t>
            </a:r>
            <a:r>
              <a:rPr dirty="0"/>
              <a:t> For example, </a:t>
            </a:r>
            <a:r>
              <a:rPr spc="15" dirty="0"/>
              <a:t>many</a:t>
            </a:r>
            <a:r>
              <a:rPr dirty="0"/>
              <a:t> p</a:t>
            </a:r>
            <a:r>
              <a:rPr spc="-55" dirty="0"/>
              <a:t>r</a:t>
            </a:r>
            <a:r>
              <a:rPr spc="-20" dirty="0"/>
              <a:t>ograms</a:t>
            </a:r>
            <a:r>
              <a:rPr dirty="0"/>
              <a:t> c</a:t>
            </a:r>
            <a:r>
              <a:rPr spc="-55" dirty="0"/>
              <a:t>r</a:t>
            </a:r>
            <a:r>
              <a:rPr dirty="0"/>
              <a:t>eate a </a:t>
            </a:r>
            <a:r>
              <a:rPr spc="15" dirty="0"/>
              <a:t>dynamic</a:t>
            </a:r>
            <a:r>
              <a:rPr spc="5" dirty="0"/>
              <a:t> </a:t>
            </a:r>
            <a:r>
              <a:rPr dirty="0"/>
              <a:t>data structu</a:t>
            </a:r>
            <a:r>
              <a:rPr spc="-55" dirty="0"/>
              <a:t>r</a:t>
            </a:r>
            <a:r>
              <a:rPr dirty="0"/>
              <a:t>e at </a:t>
            </a:r>
            <a:r>
              <a:rPr spc="-15" dirty="0"/>
              <a:t>their</a:t>
            </a:r>
            <a:r>
              <a:rPr dirty="0"/>
              <a:t> start, and </a:t>
            </a:r>
            <a:r>
              <a:rPr spc="-15" dirty="0"/>
              <a:t>utilize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structu</a:t>
            </a:r>
            <a:r>
              <a:rPr spc="-55" dirty="0"/>
              <a:t>r</a:t>
            </a:r>
            <a:r>
              <a:rPr dirty="0"/>
              <a:t>e </a:t>
            </a:r>
            <a:r>
              <a:rPr spc="-15" dirty="0"/>
              <a:t>th</a:t>
            </a:r>
            <a:r>
              <a:rPr spc="-70" dirty="0"/>
              <a:t>r</a:t>
            </a:r>
            <a:r>
              <a:rPr spc="-20" dirty="0"/>
              <a:t>oughout</a:t>
            </a:r>
            <a:r>
              <a:rPr spc="-15" dirty="0"/>
              <a:t> the</a:t>
            </a:r>
            <a:r>
              <a:rPr dirty="0"/>
              <a:t> p</a:t>
            </a:r>
            <a:r>
              <a:rPr spc="-55" dirty="0"/>
              <a:t>r</a:t>
            </a:r>
            <a:r>
              <a:rPr spc="-15" dirty="0"/>
              <a:t>ogram.</a:t>
            </a:r>
            <a:r>
              <a:rPr dirty="0"/>
              <a:t> </a:t>
            </a:r>
            <a:r>
              <a:rPr spc="10" dirty="0"/>
              <a:t>Copying</a:t>
            </a:r>
            <a:r>
              <a:rPr dirty="0"/>
              <a:t> collectors </a:t>
            </a:r>
            <a:r>
              <a:rPr spc="-15" dirty="0"/>
              <a:t>handle</a:t>
            </a:r>
            <a:r>
              <a:rPr dirty="0"/>
              <a:t> </a:t>
            </a:r>
            <a:r>
              <a:rPr spc="10" dirty="0"/>
              <a:t>long-lived</a:t>
            </a:r>
            <a:r>
              <a:rPr dirty="0"/>
              <a:t> objects poorl</a:t>
            </a:r>
            <a:r>
              <a:rPr spc="-155" dirty="0"/>
              <a:t>y</a:t>
            </a:r>
            <a:r>
              <a:rPr dirty="0"/>
              <a:t>.</a:t>
            </a:r>
          </a:p>
          <a:p>
            <a:pPr marL="396875" marR="436880">
              <a:lnSpc>
                <a:spcPts val="2700"/>
              </a:lnSpc>
            </a:pPr>
            <a:r>
              <a:rPr spc="15" dirty="0"/>
              <a:t>They a</a:t>
            </a:r>
            <a:r>
              <a:rPr spc="-55" dirty="0"/>
              <a:t>r</a:t>
            </a:r>
            <a:r>
              <a:rPr dirty="0"/>
              <a:t>e </a:t>
            </a:r>
            <a:r>
              <a:rPr spc="-55" dirty="0"/>
              <a:t>r</a:t>
            </a:r>
            <a:r>
              <a:rPr spc="10" dirty="0"/>
              <a:t>epeatedly</a:t>
            </a:r>
            <a:r>
              <a:rPr dirty="0"/>
              <a:t> traced and </a:t>
            </a:r>
            <a:r>
              <a:rPr spc="15" dirty="0"/>
              <a:t>moved</a:t>
            </a:r>
            <a:r>
              <a:rPr dirty="0"/>
              <a:t> </a:t>
            </a:r>
            <a:r>
              <a:rPr spc="15" dirty="0"/>
              <a:t>between</a:t>
            </a:r>
            <a:r>
              <a:rPr dirty="0"/>
              <a:t> semispaces </a:t>
            </a:r>
            <a:r>
              <a:rPr spc="10" dirty="0"/>
              <a:t>without</a:t>
            </a:r>
            <a:r>
              <a:rPr dirty="0"/>
              <a:t> </a:t>
            </a:r>
            <a:r>
              <a:rPr spc="25" dirty="0"/>
              <a:t>any</a:t>
            </a:r>
            <a:r>
              <a:rPr dirty="0"/>
              <a:t> </a:t>
            </a:r>
            <a:r>
              <a:rPr spc="-55" dirty="0"/>
              <a:t>r</a:t>
            </a:r>
            <a:r>
              <a:rPr dirty="0"/>
              <a:t>eal </a:t>
            </a:r>
            <a:r>
              <a:rPr spc="-15" dirty="0"/>
              <a:t>benefit.</a:t>
            </a:r>
          </a:p>
          <a:p>
            <a:pPr marL="396875" marR="9525">
              <a:lnSpc>
                <a:spcPts val="2700"/>
              </a:lnSpc>
              <a:spcBef>
                <a:spcPts val="800"/>
              </a:spcBef>
            </a:pPr>
            <a:r>
              <a:rPr spc="-15" dirty="0"/>
              <a:t>Generational garbage collection techniques </a:t>
            </a:r>
            <a:r>
              <a:rPr spc="50" dirty="0"/>
              <a:t>we</a:t>
            </a:r>
            <a:r>
              <a:rPr spc="-25" dirty="0"/>
              <a:t>r</a:t>
            </a:r>
            <a:r>
              <a:rPr dirty="0"/>
              <a:t>e </a:t>
            </a:r>
            <a:r>
              <a:rPr spc="10" dirty="0"/>
              <a:t>developed</a:t>
            </a:r>
            <a:r>
              <a:rPr dirty="0"/>
              <a:t> to better</a:t>
            </a:r>
            <a:r>
              <a:rPr spc="-210" dirty="0"/>
              <a:t> </a:t>
            </a:r>
            <a:r>
              <a:rPr spc="-15" dirty="0"/>
              <a:t>handle</a:t>
            </a:r>
            <a:r>
              <a:rPr spc="-210" dirty="0"/>
              <a:t> </a:t>
            </a:r>
            <a:r>
              <a:rPr dirty="0"/>
              <a:t>objects</a:t>
            </a:r>
            <a:r>
              <a:rPr spc="-210" dirty="0"/>
              <a:t> </a:t>
            </a:r>
            <a:r>
              <a:rPr spc="40" dirty="0"/>
              <a:t>with</a:t>
            </a:r>
            <a:r>
              <a:rPr spc="-210" dirty="0"/>
              <a:t> </a:t>
            </a:r>
            <a:r>
              <a:rPr spc="25" dirty="0"/>
              <a:t>varying</a:t>
            </a:r>
            <a:r>
              <a:rPr spc="15" dirty="0"/>
              <a:t> </a:t>
            </a:r>
            <a:r>
              <a:rPr spc="-15" dirty="0"/>
              <a:t>lifetimes.</a:t>
            </a:r>
            <a:r>
              <a:rPr spc="-100" dirty="0"/>
              <a:t> </a:t>
            </a:r>
            <a:r>
              <a:rPr dirty="0"/>
              <a:t>The</a:t>
            </a:r>
            <a:r>
              <a:rPr spc="-100" dirty="0"/>
              <a:t> </a:t>
            </a:r>
            <a:r>
              <a:rPr dirty="0"/>
              <a:t>heap</a:t>
            </a:r>
            <a:r>
              <a:rPr spc="-100" dirty="0"/>
              <a:t> </a:t>
            </a:r>
            <a:r>
              <a:rPr dirty="0"/>
              <a:t>is</a:t>
            </a:r>
            <a:r>
              <a:rPr spc="-100" dirty="0"/>
              <a:t> </a:t>
            </a:r>
            <a:r>
              <a:rPr spc="10" dirty="0"/>
              <a:t>divided</a:t>
            </a:r>
            <a:r>
              <a:rPr spc="-100" dirty="0"/>
              <a:t> </a:t>
            </a:r>
            <a:r>
              <a:rPr spc="-15" dirty="0"/>
              <a:t>into</a:t>
            </a:r>
            <a:r>
              <a:rPr spc="-10" dirty="0"/>
              <a:t> </a:t>
            </a:r>
            <a:r>
              <a:rPr spc="45" dirty="0"/>
              <a:t>two</a:t>
            </a:r>
            <a:r>
              <a:rPr dirty="0"/>
              <a:t> or mo</a:t>
            </a:r>
            <a:r>
              <a:rPr spc="-55" dirty="0"/>
              <a:t>r</a:t>
            </a:r>
            <a:r>
              <a:rPr dirty="0"/>
              <a:t>e</a:t>
            </a:r>
            <a:r>
              <a:rPr spc="-5" dirty="0"/>
              <a:t> </a:t>
            </a:r>
            <a:r>
              <a:rPr i="1" spc="-15" dirty="0">
                <a:latin typeface="Lucida Sans"/>
                <a:cs typeface="Lucida Sans"/>
              </a:rPr>
              <a:t>generation</a:t>
            </a:r>
            <a:r>
              <a:rPr i="1" spc="-20" dirty="0">
                <a:latin typeface="Lucida Sans"/>
                <a:cs typeface="Lucida Sans"/>
              </a:rPr>
              <a:t>s</a:t>
            </a:r>
            <a:r>
              <a:rPr dirty="0"/>
              <a:t>, each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Two lectures </a:t>
            </a:r>
            <a:r>
              <a:rPr lang="en-US" dirty="0" smtClean="0">
                <a:solidFill>
                  <a:srgbClr val="FF0000"/>
                </a:solidFill>
              </a:rPr>
              <a:t>remaining: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221599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Today: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CSX Code </a:t>
            </a:r>
            <a:r>
              <a:rPr lang="en-US" dirty="0" smtClean="0"/>
              <a:t>Generation &amp; Garbage</a:t>
            </a:r>
          </a:p>
          <a:p>
            <a:r>
              <a:rPr lang="en-US" dirty="0"/>
              <a:t>	</a:t>
            </a:r>
            <a:r>
              <a:rPr lang="en-US" dirty="0" smtClean="0"/>
              <a:t> Collection</a:t>
            </a: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Final lecture (May 3</a:t>
            </a:r>
            <a:r>
              <a:rPr lang="en-US" baseline="30000" dirty="0" smtClean="0"/>
              <a:t>rd</a:t>
            </a:r>
            <a:r>
              <a:rPr lang="en-US" dirty="0" smtClean="0"/>
              <a:t>):</a:t>
            </a:r>
          </a:p>
          <a:p>
            <a:r>
              <a:rPr lang="en-US" dirty="0"/>
              <a:t>	</a:t>
            </a:r>
            <a:r>
              <a:rPr lang="en-US" dirty="0" smtClean="0"/>
              <a:t>Code generation &amp; final exam   	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4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975494"/>
            <a:ext cx="5424170" cy="7658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40" dirty="0">
                <a:latin typeface="Lucida Sans"/>
                <a:cs typeface="Lucida Sans"/>
              </a:rPr>
              <a:t>with its </a:t>
            </a:r>
            <a:r>
              <a:rPr sz="2600" spc="50" dirty="0">
                <a:latin typeface="Lucida Sans"/>
                <a:cs typeface="Lucida Sans"/>
              </a:rPr>
              <a:t>own to and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 space. </a:t>
            </a:r>
            <a:r>
              <a:rPr sz="2600" spc="50" dirty="0">
                <a:latin typeface="Lucida Sans"/>
                <a:cs typeface="Lucida Sans"/>
              </a:rPr>
              <a:t>New</a:t>
            </a:r>
            <a:r>
              <a:rPr sz="2600" dirty="0">
                <a:latin typeface="Lucida Sans"/>
                <a:cs typeface="Lucida Sans"/>
              </a:rPr>
              <a:t> objects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allocated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youngest </a:t>
            </a:r>
            <a:r>
              <a:rPr sz="2600" spc="-15" dirty="0">
                <a:latin typeface="Lucida Sans"/>
                <a:cs typeface="Lucida Sans"/>
              </a:rPr>
              <a:t>generation,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which</a:t>
            </a:r>
            <a:r>
              <a:rPr sz="2600" dirty="0">
                <a:latin typeface="Lucida Sans"/>
                <a:cs typeface="Lucida Sans"/>
              </a:rPr>
              <a:t> is collected most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equentl</a:t>
            </a:r>
            <a:r>
              <a:rPr sz="2600" spc="-15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.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 </a:t>
            </a:r>
            <a:r>
              <a:rPr sz="2600" spc="25" dirty="0">
                <a:latin typeface="Lucida Sans"/>
                <a:cs typeface="Lucida Sans"/>
              </a:rPr>
              <a:t>survives</a:t>
            </a:r>
            <a:r>
              <a:rPr sz="2600" dirty="0">
                <a:latin typeface="Lucida Sans"/>
                <a:cs typeface="Lucida Sans"/>
              </a:rPr>
              <a:t> ac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oss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or mo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collections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youngest </a:t>
            </a:r>
            <a:r>
              <a:rPr sz="2600" spc="-15" dirty="0">
                <a:latin typeface="Lucida Sans"/>
                <a:cs typeface="Lucida Sans"/>
              </a:rPr>
              <a:t>generation,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it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is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“p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omoted”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to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next</a:t>
            </a:r>
            <a:r>
              <a:rPr sz="2600" dirty="0">
                <a:latin typeface="Lucida Sans"/>
                <a:cs typeface="Lucida Sans"/>
              </a:rPr>
              <a:t> older </a:t>
            </a:r>
            <a:r>
              <a:rPr sz="2600" spc="-15" dirty="0">
                <a:latin typeface="Lucida Sans"/>
                <a:cs typeface="Lucida Sans"/>
              </a:rPr>
              <a:t>generation,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which</a:t>
            </a:r>
            <a:r>
              <a:rPr sz="2600" dirty="0">
                <a:latin typeface="Lucida Sans"/>
                <a:cs typeface="Lucida Sans"/>
              </a:rPr>
              <a:t> is collected less </a:t>
            </a:r>
            <a:r>
              <a:rPr sz="2600" spc="-15" dirty="0">
                <a:latin typeface="Lucida Sans"/>
                <a:cs typeface="Lucida Sans"/>
              </a:rPr>
              <a:t>often.</a:t>
            </a:r>
            <a:r>
              <a:rPr sz="2600" dirty="0">
                <a:latin typeface="Lucida Sans"/>
                <a:cs typeface="Lucida Sans"/>
              </a:rPr>
              <a:t> Objects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35" dirty="0">
                <a:latin typeface="Lucida Sans"/>
                <a:cs typeface="Lucida Sans"/>
              </a:rPr>
              <a:t>survive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or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mo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collections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this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generation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15" dirty="0">
                <a:latin typeface="Lucida Sans"/>
                <a:cs typeface="Lucida Sans"/>
              </a:rPr>
              <a:t>moved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to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</a:t>
            </a:r>
            <a:r>
              <a:rPr sz="2600" dirty="0">
                <a:latin typeface="Lucida Sans"/>
                <a:cs typeface="Lucida Sans"/>
              </a:rPr>
              <a:t> older </a:t>
            </a:r>
            <a:r>
              <a:rPr sz="2600" spc="-15" dirty="0">
                <a:latin typeface="Lucida Sans"/>
                <a:cs typeface="Lucida Sans"/>
              </a:rPr>
              <a:t>generation.</a:t>
            </a:r>
            <a:r>
              <a:rPr sz="2600" dirty="0">
                <a:latin typeface="Lucida Sans"/>
                <a:cs typeface="Lucida Sans"/>
              </a:rPr>
              <a:t> This continues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very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long-lived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objects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each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oldest </a:t>
            </a:r>
            <a:r>
              <a:rPr sz="2600" spc="-15" dirty="0">
                <a:latin typeface="Lucida Sans"/>
                <a:cs typeface="Lucida Sans"/>
              </a:rPr>
              <a:t>generation,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which</a:t>
            </a:r>
            <a:r>
              <a:rPr sz="2600" dirty="0">
                <a:latin typeface="Lucida Sans"/>
                <a:cs typeface="Lucida Sans"/>
              </a:rPr>
              <a:t> is collected </a:t>
            </a:r>
            <a:r>
              <a:rPr sz="2600" spc="50" dirty="0">
                <a:latin typeface="Lucida Sans"/>
                <a:cs typeface="Lucida Sans"/>
              </a:rPr>
              <a:t>very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equently</a:t>
            </a:r>
            <a:r>
              <a:rPr sz="2600" dirty="0">
                <a:latin typeface="Lucida Sans"/>
                <a:cs typeface="Lucida Sans"/>
              </a:rPr>
              <a:t> (perhaps </a:t>
            </a:r>
            <a:r>
              <a:rPr sz="2600" spc="25" dirty="0">
                <a:latin typeface="Lucida Sans"/>
                <a:cs typeface="Lucida Sans"/>
              </a:rPr>
              <a:t>even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never).</a:t>
            </a:r>
            <a:endParaRPr sz="2600">
              <a:latin typeface="Lucida Sans"/>
              <a:cs typeface="Lucida Sans"/>
            </a:endParaRPr>
          </a:p>
          <a:p>
            <a:pPr marL="12700" marR="6350">
              <a:lnSpc>
                <a:spcPts val="2700"/>
              </a:lnSpc>
              <a:spcBef>
                <a:spcPts val="800"/>
              </a:spcBef>
            </a:pPr>
            <a:r>
              <a:rPr sz="2600" dirty="0">
                <a:latin typeface="Lucida Sans"/>
                <a:cs typeface="Lucida Sans"/>
              </a:rPr>
              <a:t>The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advantage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app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oach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is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long-lived</a:t>
            </a:r>
            <a:r>
              <a:rPr sz="2600" dirty="0">
                <a:latin typeface="Lucida Sans"/>
                <a:cs typeface="Lucida Sans"/>
              </a:rPr>
              <a:t> objects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10" dirty="0">
                <a:latin typeface="Lucida Sans"/>
                <a:cs typeface="Lucida Sans"/>
              </a:rPr>
              <a:t>“filte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ed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out,”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spc="20" dirty="0">
                <a:latin typeface="Lucida Sans"/>
                <a:cs typeface="Lucida Sans"/>
              </a:rPr>
              <a:t>eatly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educing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cost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epeatedly</a:t>
            </a:r>
            <a:r>
              <a:rPr sz="2600" dirty="0">
                <a:latin typeface="Lucida Sans"/>
                <a:cs typeface="Lucida Sans"/>
              </a:rPr>
              <a:t>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ocessing </a:t>
            </a:r>
            <a:r>
              <a:rPr sz="2600" spc="-15" dirty="0">
                <a:latin typeface="Lucida Sans"/>
                <a:cs typeface="Lucida Sans"/>
              </a:rPr>
              <a:t>them.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course, some </a:t>
            </a:r>
            <a:r>
              <a:rPr sz="2600" spc="10" dirty="0">
                <a:latin typeface="Lucida Sans"/>
                <a:cs typeface="Lucida Sans"/>
              </a:rPr>
              <a:t>long-lived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433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975494"/>
            <a:ext cx="5433060" cy="7658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1925">
              <a:lnSpc>
                <a:spcPts val="2700"/>
              </a:lnSpc>
            </a:pPr>
            <a:r>
              <a:rPr sz="2600" dirty="0">
                <a:latin typeface="Lucida Sans"/>
                <a:cs typeface="Lucida Sans"/>
              </a:rPr>
              <a:t>objects </a:t>
            </a:r>
            <a:r>
              <a:rPr sz="2600" spc="40" dirty="0">
                <a:latin typeface="Lucida Sans"/>
                <a:cs typeface="Lucida Sans"/>
              </a:rPr>
              <a:t>will die and </a:t>
            </a:r>
            <a:r>
              <a:rPr sz="2600" spc="-15" dirty="0">
                <a:latin typeface="Lucida Sans"/>
                <a:cs typeface="Lucida Sans"/>
              </a:rPr>
              <a:t>these </a:t>
            </a:r>
            <a:r>
              <a:rPr sz="2600" spc="40" dirty="0">
                <a:latin typeface="Lucida Sans"/>
                <a:cs typeface="Lucida Sans"/>
              </a:rPr>
              <a:t>will be caught </a:t>
            </a:r>
            <a:r>
              <a:rPr sz="2600" spc="30" dirty="0">
                <a:latin typeface="Lucida Sans"/>
                <a:cs typeface="Lucida Sans"/>
              </a:rPr>
              <a:t>when </a:t>
            </a:r>
            <a:r>
              <a:rPr sz="2600" spc="-15" dirty="0">
                <a:latin typeface="Lucida Sans"/>
                <a:cs typeface="Lucida Sans"/>
              </a:rPr>
              <a:t>their generation is </a:t>
            </a:r>
            <a:r>
              <a:rPr sz="2600" spc="25" dirty="0">
                <a:latin typeface="Lucida Sans"/>
                <a:cs typeface="Lucida Sans"/>
              </a:rPr>
              <a:t>eventually collected.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0"/>
              </a:spcBef>
            </a:pP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-15" dirty="0">
                <a:latin typeface="Lucida Sans"/>
                <a:cs typeface="Lucida Sans"/>
              </a:rPr>
              <a:t>unfortunate complication of generational techniques is that although </a:t>
            </a:r>
            <a:r>
              <a:rPr sz="2600" spc="85" dirty="0">
                <a:latin typeface="Lucida Sans"/>
                <a:cs typeface="Lucida Sans"/>
              </a:rPr>
              <a:t>we collect older </a:t>
            </a:r>
            <a:r>
              <a:rPr sz="2600" spc="-15" dirty="0">
                <a:latin typeface="Lucida Sans"/>
                <a:cs typeface="Lucida Sans"/>
              </a:rPr>
              <a:t>generations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equentl</a:t>
            </a:r>
            <a:r>
              <a:rPr sz="2600" spc="-15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,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160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still trace </a:t>
            </a:r>
            <a:r>
              <a:rPr sz="2600" spc="-15" dirty="0">
                <a:latin typeface="Lucida Sans"/>
                <a:cs typeface="Lucida Sans"/>
              </a:rPr>
              <a:t>their</a:t>
            </a:r>
            <a:r>
              <a:rPr sz="2600" dirty="0">
                <a:latin typeface="Lucida Sans"/>
                <a:cs typeface="Lucida Sans"/>
              </a:rPr>
              <a:t> pointers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case </a:t>
            </a:r>
            <a:r>
              <a:rPr sz="2600" spc="2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efe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ence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object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a </a:t>
            </a:r>
            <a:r>
              <a:rPr sz="2600" spc="30" dirty="0">
                <a:latin typeface="Lucida Sans"/>
                <a:cs typeface="Lucida Sans"/>
              </a:rPr>
              <a:t>newer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generation.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65" dirty="0">
                <a:latin typeface="Lucida Sans"/>
                <a:cs typeface="Lucida Sans"/>
              </a:rPr>
              <a:t>don</a:t>
            </a:r>
            <a:r>
              <a:rPr sz="2600" spc="-114" dirty="0">
                <a:latin typeface="Lucida Sans"/>
                <a:cs typeface="Lucida Sans"/>
              </a:rPr>
              <a:t>’</a:t>
            </a:r>
            <a:r>
              <a:rPr sz="2600" dirty="0">
                <a:latin typeface="Lucida Sans"/>
                <a:cs typeface="Lucida Sans"/>
              </a:rPr>
              <a:t>t do </a:t>
            </a:r>
            <a:r>
              <a:rPr sz="2600" spc="-15" dirty="0">
                <a:latin typeface="Lucida Sans"/>
                <a:cs typeface="Lucida Sans"/>
              </a:rPr>
              <a:t>this,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may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mistake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live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a dead </a:t>
            </a:r>
            <a:r>
              <a:rPr sz="2600" spc="-15" dirty="0">
                <a:latin typeface="Lucida Sans"/>
                <a:cs typeface="Lucida Sans"/>
              </a:rPr>
              <a:t>one.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object is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omoted to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older </a:t>
            </a:r>
            <a:r>
              <a:rPr sz="2600" spc="-15" dirty="0">
                <a:latin typeface="Lucida Sans"/>
                <a:cs typeface="Lucida Sans"/>
              </a:rPr>
              <a:t>generation,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can check to see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it contains a pointer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a </a:t>
            </a:r>
            <a:r>
              <a:rPr sz="2600" spc="10" dirty="0">
                <a:latin typeface="Lucida Sans"/>
                <a:cs typeface="Lucida Sans"/>
              </a:rPr>
              <a:t>younger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generation.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it does,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eco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d its add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ess so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can trace and update its pointe</a:t>
            </a:r>
            <a:r>
              <a:rPr sz="2600" spc="-32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. </a:t>
            </a: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also detect </a:t>
            </a:r>
            <a:r>
              <a:rPr sz="2600" spc="30" dirty="0">
                <a:latin typeface="Lucida Sans"/>
                <a:cs typeface="Lucida Sans"/>
              </a:rPr>
              <a:t>when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pointer inside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object is changed. Sometimes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can do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checking </a:t>
            </a:r>
            <a:r>
              <a:rPr sz="2600" spc="10" dirty="0">
                <a:latin typeface="Lucida Sans"/>
                <a:cs typeface="Lucida Sans"/>
              </a:rPr>
              <a:t>“dirty</a:t>
            </a:r>
            <a:r>
              <a:rPr sz="2600" dirty="0">
                <a:latin typeface="Lucida Sans"/>
                <a:cs typeface="Lucida Sans"/>
              </a:rPr>
              <a:t> bits” </a:t>
            </a:r>
            <a:r>
              <a:rPr sz="2600" spc="-20" dirty="0">
                <a:latin typeface="Lucida Sans"/>
                <a:cs typeface="Lucida Sans"/>
              </a:rPr>
              <a:t>on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434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975494"/>
            <a:ext cx="5436870" cy="6972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51790">
              <a:lnSpc>
                <a:spcPts val="2700"/>
              </a:lnSpc>
            </a:pPr>
            <a:r>
              <a:rPr sz="2600" dirty="0">
                <a:latin typeface="Lucida Sans"/>
                <a:cs typeface="Lucida Sans"/>
              </a:rPr>
              <a:t>heap pages to see </a:t>
            </a:r>
            <a:r>
              <a:rPr sz="2600" spc="25" dirty="0">
                <a:latin typeface="Lucida Sans"/>
                <a:cs typeface="Lucida Sans"/>
              </a:rPr>
              <a:t>which have</a:t>
            </a:r>
            <a:r>
              <a:rPr sz="2600" spc="15" dirty="0">
                <a:latin typeface="Lucida Sans"/>
                <a:cs typeface="Lucida Sans"/>
              </a:rPr>
              <a:t> been updated. </a:t>
            </a: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dirty="0">
                <a:latin typeface="Lucida Sans"/>
                <a:cs typeface="Lucida Sans"/>
              </a:rPr>
              <a:t> trace all objects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a page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is dirt</a:t>
            </a:r>
            <a:r>
              <a:rPr sz="2600" spc="-15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</a:pPr>
            <a:r>
              <a:rPr sz="2600" spc="10" dirty="0">
                <a:latin typeface="Lucida Sans"/>
                <a:cs typeface="Lucida Sans"/>
              </a:rPr>
              <a:t>Otherwise,</a:t>
            </a:r>
            <a:r>
              <a:rPr sz="2600" spc="-229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whenever</a:t>
            </a:r>
            <a:r>
              <a:rPr sz="2600" spc="-229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spc="-229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assign</a:t>
            </a:r>
            <a:r>
              <a:rPr sz="2600" spc="-229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to a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pointer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al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25" dirty="0">
                <a:latin typeface="Lucida Sans"/>
                <a:cs typeface="Lucida Sans"/>
              </a:rPr>
              <a:t>eady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value,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eco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add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ess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pointer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is changed. This </a:t>
            </a:r>
            <a:r>
              <a:rPr sz="2600" spc="-15" dirty="0">
                <a:latin typeface="Lucida Sans"/>
                <a:cs typeface="Lucida Sans"/>
              </a:rPr>
              <a:t>information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allows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to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only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trace </a:t>
            </a:r>
            <a:r>
              <a:rPr sz="2600" spc="-15" dirty="0">
                <a:latin typeface="Lucida Sans"/>
                <a:cs typeface="Lucida Sans"/>
              </a:rPr>
              <a:t>those</a:t>
            </a:r>
            <a:r>
              <a:rPr sz="2600" dirty="0">
                <a:latin typeface="Lucida Sans"/>
                <a:cs typeface="Lucida Sans"/>
              </a:rPr>
              <a:t> objects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older </a:t>
            </a:r>
            <a:r>
              <a:rPr sz="2600" spc="-15" dirty="0">
                <a:latin typeface="Lucida Sans"/>
                <a:cs typeface="Lucida Sans"/>
              </a:rPr>
              <a:t>generations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might</a:t>
            </a:r>
            <a:r>
              <a:rPr sz="2600" dirty="0">
                <a:latin typeface="Lucida Sans"/>
                <a:cs typeface="Lucida Sans"/>
              </a:rPr>
              <a:t> point to </a:t>
            </a:r>
            <a:r>
              <a:rPr sz="2600" spc="10" dirty="0">
                <a:latin typeface="Lucida Sans"/>
                <a:cs typeface="Lucida Sans"/>
              </a:rPr>
              <a:t>younger</a:t>
            </a:r>
            <a:r>
              <a:rPr sz="2600" dirty="0">
                <a:latin typeface="Lucida Sans"/>
                <a:cs typeface="Lucida Sans"/>
              </a:rPr>
              <a:t> objects.</a:t>
            </a:r>
            <a:endParaRPr sz="2600">
              <a:latin typeface="Lucida Sans"/>
              <a:cs typeface="Lucida Sans"/>
            </a:endParaRPr>
          </a:p>
          <a:p>
            <a:pPr marL="12700" marR="42545">
              <a:lnSpc>
                <a:spcPts val="2700"/>
              </a:lnSpc>
              <a:spcBef>
                <a:spcPts val="800"/>
              </a:spcBef>
            </a:pPr>
            <a:r>
              <a:rPr sz="2600" dirty="0">
                <a:latin typeface="Lucida Sans"/>
                <a:cs typeface="Lucida Sans"/>
              </a:rPr>
              <a:t>Experience </a:t>
            </a:r>
            <a:r>
              <a:rPr sz="2600" spc="30" dirty="0">
                <a:latin typeface="Lucida Sans"/>
                <a:cs typeface="Lucida Sans"/>
              </a:rPr>
              <a:t>shows </a:t>
            </a:r>
            <a:r>
              <a:rPr sz="2600" spc="-15" dirty="0">
                <a:latin typeface="Lucida Sans"/>
                <a:cs typeface="Lucida Sans"/>
              </a:rPr>
              <a:t>that a ca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efully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designed </a:t>
            </a:r>
            <a:r>
              <a:rPr sz="2600" spc="-15" dirty="0">
                <a:latin typeface="Lucida Sans"/>
                <a:cs typeface="Lucida Sans"/>
              </a:rPr>
              <a:t>generational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collectors can be </a:t>
            </a:r>
            <a:r>
              <a:rPr sz="2600" spc="50" dirty="0">
                <a:latin typeface="Lucida Sans"/>
                <a:cs typeface="Lucida Sans"/>
              </a:rPr>
              <a:t>very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fective.</a:t>
            </a:r>
            <a:endParaRPr sz="2600">
              <a:latin typeface="Lucida Sans"/>
              <a:cs typeface="Lucida Sans"/>
            </a:endParaRPr>
          </a:p>
          <a:p>
            <a:pPr marL="12700" marR="31115">
              <a:lnSpc>
                <a:spcPts val="2700"/>
              </a:lnSpc>
            </a:pPr>
            <a:r>
              <a:rPr sz="2600" spc="15" dirty="0">
                <a:latin typeface="Lucida Sans"/>
                <a:cs typeface="Lucida Sans"/>
              </a:rPr>
              <a:t>They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focus</a:t>
            </a:r>
            <a:r>
              <a:rPr sz="2600" spc="-20" dirty="0">
                <a:latin typeface="Lucida Sans"/>
                <a:cs typeface="Lucida Sans"/>
              </a:rPr>
              <a:t> on </a:t>
            </a:r>
            <a:r>
              <a:rPr sz="2600" dirty="0">
                <a:latin typeface="Lucida Sans"/>
                <a:cs typeface="Lucida Sans"/>
              </a:rPr>
              <a:t>objects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most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likely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to become </a:t>
            </a:r>
            <a:r>
              <a:rPr sz="2600" spc="-15" dirty="0">
                <a:latin typeface="Lucida Sans"/>
                <a:cs typeface="Lucida Sans"/>
              </a:rPr>
              <a:t>garbage,</a:t>
            </a:r>
            <a:r>
              <a:rPr sz="2600" dirty="0">
                <a:latin typeface="Lucida Sans"/>
                <a:cs typeface="Lucida Sans"/>
              </a:rPr>
              <a:t> and spend little </a:t>
            </a:r>
            <a:r>
              <a:rPr sz="2600" spc="10" dirty="0">
                <a:latin typeface="Lucida Sans"/>
                <a:cs typeface="Lucida Sans"/>
              </a:rPr>
              <a:t>overhead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long-lived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objects. </a:t>
            </a:r>
            <a:r>
              <a:rPr sz="2600" spc="-15" dirty="0">
                <a:latin typeface="Lucida Sans"/>
                <a:cs typeface="Lucida Sans"/>
              </a:rPr>
              <a:t>Generational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collectors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35" dirty="0">
                <a:latin typeface="Lucida Sans"/>
                <a:cs typeface="Lucida Sans"/>
              </a:rPr>
              <a:t>widely</a:t>
            </a:r>
            <a:r>
              <a:rPr sz="2600" dirty="0">
                <a:latin typeface="Lucida Sans"/>
                <a:cs typeface="Lucida Sans"/>
              </a:rPr>
              <a:t> used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practice.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435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600"/>
              </a:lnSpc>
            </a:pPr>
            <a:r>
              <a:rPr spc="-85" dirty="0"/>
              <a:t>Conservative</a:t>
            </a:r>
            <a:r>
              <a:rPr spc="195" dirty="0"/>
              <a:t> </a:t>
            </a:r>
            <a:r>
              <a:rPr spc="-80" dirty="0"/>
              <a:t>Garbage</a:t>
            </a:r>
            <a:r>
              <a:rPr spc="-40" dirty="0"/>
              <a:t> </a:t>
            </a:r>
            <a:r>
              <a:rPr dirty="0"/>
              <a:t>Collection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436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900" y="2143894"/>
            <a:ext cx="5439410" cy="6503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dirty="0">
                <a:latin typeface="Lucida Sans"/>
                <a:cs typeface="Lucida Sans"/>
              </a:rPr>
              <a:t>The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collection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techniques </a:t>
            </a:r>
            <a:r>
              <a:rPr sz="2600" spc="10" dirty="0">
                <a:latin typeface="Lucida Sans"/>
                <a:cs typeface="Lucida Sans"/>
              </a:rPr>
              <a:t>we’ve</a:t>
            </a:r>
            <a:r>
              <a:rPr sz="2600" dirty="0">
                <a:latin typeface="Lucida Sans"/>
                <a:cs typeface="Lucida Sans"/>
              </a:rPr>
              <a:t> studied all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equi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identify</a:t>
            </a:r>
            <a:r>
              <a:rPr sz="2600" dirty="0">
                <a:latin typeface="Lucida Sans"/>
                <a:cs typeface="Lucida Sans"/>
              </a:rPr>
              <a:t> pointers to heap objects accuratel</a:t>
            </a:r>
            <a:r>
              <a:rPr sz="2600" spc="-15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.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st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ongly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typed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languages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like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Java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or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ML,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can be done. </a:t>
            </a: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can table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add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esses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all global pointers.</a:t>
            </a:r>
            <a:endParaRPr sz="2600">
              <a:latin typeface="Lucida Sans"/>
              <a:cs typeface="Lucida Sans"/>
            </a:endParaRPr>
          </a:p>
          <a:p>
            <a:pPr marL="12700" marR="12700">
              <a:lnSpc>
                <a:spcPts val="2700"/>
              </a:lnSpc>
            </a:pP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can include a code </a:t>
            </a:r>
            <a:r>
              <a:rPr sz="2600" spc="25" dirty="0">
                <a:latin typeface="Lucida Sans"/>
                <a:cs typeface="Lucida Sans"/>
              </a:rPr>
              <a:t>value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a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dirty="0">
                <a:latin typeface="Lucida Sans"/>
                <a:cs typeface="Lucida Sans"/>
              </a:rPr>
              <a:t> (or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eturn</a:t>
            </a:r>
            <a:r>
              <a:rPr sz="2600" dirty="0">
                <a:latin typeface="Lucida Sans"/>
                <a:cs typeface="Lucida Sans"/>
              </a:rPr>
              <a:t> add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ess sto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ed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a </a:t>
            </a:r>
            <a:r>
              <a:rPr sz="2600" spc="-15" dirty="0">
                <a:latin typeface="Lucida Sans"/>
                <a:cs typeface="Lucida Sans"/>
              </a:rPr>
              <a:t>frame)</a:t>
            </a:r>
            <a:r>
              <a:rPr sz="2600" dirty="0">
                <a:latin typeface="Lucida Sans"/>
                <a:cs typeface="Lucida Sans"/>
              </a:rPr>
              <a:t> to determine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outine</a:t>
            </a:r>
            <a:r>
              <a:rPr sz="2600" dirty="0">
                <a:latin typeface="Lucida Sans"/>
                <a:cs typeface="Lucida Sans"/>
              </a:rPr>
              <a:t> a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dirty="0">
                <a:latin typeface="Lucida Sans"/>
                <a:cs typeface="Lucida Sans"/>
              </a:rPr>
              <a:t> cor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esponds to. This </a:t>
            </a:r>
            <a:r>
              <a:rPr sz="2600" spc="25" dirty="0">
                <a:latin typeface="Lucida Sans"/>
                <a:cs typeface="Lucida Sans"/>
              </a:rPr>
              <a:t>allows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dirty="0">
                <a:latin typeface="Lucida Sans"/>
                <a:cs typeface="Lucida Sans"/>
              </a:rPr>
              <a:t> to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determine </a:t>
            </a:r>
            <a:r>
              <a:rPr sz="2600" spc="30" dirty="0">
                <a:latin typeface="Lucida Sans"/>
                <a:cs typeface="Lucida Sans"/>
              </a:rPr>
              <a:t>what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6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fsets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</a:t>
            </a:r>
            <a:r>
              <a:rPr sz="2600" dirty="0">
                <a:latin typeface="Lucida Sans"/>
                <a:cs typeface="Lucida Sans"/>
              </a:rPr>
              <a:t> contain pointers.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heap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objects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allocated,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can include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type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code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</a:t>
            </a:r>
            <a:r>
              <a:rPr sz="2600" spc="-530" dirty="0">
                <a:latin typeface="Lucida Sans"/>
                <a:cs typeface="Lucida Sans"/>
              </a:rPr>
              <a:t>’</a:t>
            </a:r>
            <a:r>
              <a:rPr sz="2600" dirty="0">
                <a:latin typeface="Lucida Sans"/>
                <a:cs typeface="Lucida Sans"/>
              </a:rPr>
              <a:t>s heade</a:t>
            </a:r>
            <a:r>
              <a:rPr sz="2600" spc="-32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again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allowing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dirty="0">
                <a:latin typeface="Lucida Sans"/>
                <a:cs typeface="Lucida Sans"/>
              </a:rPr>
              <a:t> to </a:t>
            </a:r>
            <a:r>
              <a:rPr sz="2600" spc="10" dirty="0">
                <a:latin typeface="Lucida Sans"/>
                <a:cs typeface="Lucida Sans"/>
              </a:rPr>
              <a:t>identify</a:t>
            </a:r>
            <a:r>
              <a:rPr sz="2600" dirty="0">
                <a:latin typeface="Lucida Sans"/>
                <a:cs typeface="Lucida Sans"/>
              </a:rPr>
              <a:t> pointers </a:t>
            </a:r>
            <a:r>
              <a:rPr sz="2600" spc="-15" dirty="0">
                <a:latin typeface="Lucida Sans"/>
                <a:cs typeface="Lucida Sans"/>
              </a:rPr>
              <a:t>internal</a:t>
            </a:r>
            <a:r>
              <a:rPr sz="2600" dirty="0">
                <a:latin typeface="Lucida Sans"/>
                <a:cs typeface="Lucida Sans"/>
              </a:rPr>
              <a:t> to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object.</a:t>
            </a:r>
            <a:endParaRPr sz="26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975494"/>
            <a:ext cx="5440680" cy="7658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Languages like C and C++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40" dirty="0">
                <a:latin typeface="Lucida Sans"/>
                <a:cs typeface="Lucida Sans"/>
              </a:rPr>
              <a:t>weakly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typed,</a:t>
            </a:r>
            <a:r>
              <a:rPr sz="2600" dirty="0">
                <a:latin typeface="Lucida Sans"/>
                <a:cs typeface="Lucida Sans"/>
              </a:rPr>
              <a:t> and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makes </a:t>
            </a:r>
            <a:r>
              <a:rPr sz="2600" spc="-15" dirty="0">
                <a:latin typeface="Lucida Sans"/>
                <a:cs typeface="Lucida Sans"/>
              </a:rPr>
              <a:t>identification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pointers much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de</a:t>
            </a:r>
            <a:r>
              <a:rPr sz="2600" spc="-33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.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may</a:t>
            </a:r>
            <a:r>
              <a:rPr sz="2600" dirty="0">
                <a:latin typeface="Lucida Sans"/>
                <a:cs typeface="Lucida Sans"/>
              </a:rPr>
              <a:t> be </a:t>
            </a:r>
            <a:r>
              <a:rPr sz="2600" spc="10" dirty="0">
                <a:latin typeface="Lucida Sans"/>
                <a:cs typeface="Lucida Sans"/>
              </a:rPr>
              <a:t>type-cast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integers</a:t>
            </a:r>
            <a:r>
              <a:rPr sz="2600" dirty="0">
                <a:latin typeface="Lucida Sans"/>
                <a:cs typeface="Lucida Sans"/>
              </a:rPr>
              <a:t> and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dirty="0">
                <a:latin typeface="Lucida Sans"/>
                <a:cs typeface="Lucida Sans"/>
              </a:rPr>
              <a:t> back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pointers.</a:t>
            </a:r>
            <a:r>
              <a:rPr sz="2600" spc="-2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-26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arithmetic</a:t>
            </a:r>
            <a:r>
              <a:rPr sz="2600" spc="-254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allows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pointers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middle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object.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frames</a:t>
            </a:r>
            <a:r>
              <a:rPr sz="2600" dirty="0">
                <a:latin typeface="Lucida Sans"/>
                <a:cs typeface="Lucida Sans"/>
              </a:rPr>
              <a:t> and heap objects need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be initialized, and </a:t>
            </a:r>
            <a:r>
              <a:rPr sz="2600" spc="30" dirty="0">
                <a:latin typeface="Lucida Sans"/>
                <a:cs typeface="Lucida Sans"/>
              </a:rPr>
              <a:t>may</a:t>
            </a:r>
            <a:r>
              <a:rPr sz="2600" dirty="0">
                <a:latin typeface="Lucida Sans"/>
                <a:cs typeface="Lucida Sans"/>
              </a:rPr>
              <a:t> contain random </a:t>
            </a:r>
            <a:r>
              <a:rPr sz="2600" spc="10" dirty="0">
                <a:latin typeface="Lucida Sans"/>
                <a:cs typeface="Lucida Sans"/>
              </a:rPr>
              <a:t>values.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may</a:t>
            </a:r>
            <a:r>
              <a:rPr sz="2600" spc="20" dirty="0">
                <a:latin typeface="Lucida Sans"/>
                <a:cs typeface="Lucida Sans"/>
              </a:rPr>
              <a:t> overlay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unions, making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cur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type</a:t>
            </a:r>
            <a:r>
              <a:rPr sz="2600" dirty="0">
                <a:latin typeface="Lucida Sans"/>
                <a:cs typeface="Lucida Sans"/>
              </a:rPr>
              <a:t> a </a:t>
            </a:r>
            <a:r>
              <a:rPr sz="2600" spc="15" dirty="0">
                <a:latin typeface="Lucida Sans"/>
                <a:cs typeface="Lucida Sans"/>
              </a:rPr>
              <a:t>dynamic</a:t>
            </a:r>
            <a:r>
              <a:rPr sz="2600" dirty="0">
                <a:latin typeface="Lucida Sans"/>
                <a:cs typeface="Lucida Sans"/>
              </a:rPr>
              <a:t>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opert</a:t>
            </a:r>
            <a:r>
              <a:rPr sz="2600" spc="-15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13335">
              <a:lnSpc>
                <a:spcPts val="2700"/>
              </a:lnSpc>
              <a:spcBef>
                <a:spcPts val="800"/>
              </a:spcBef>
            </a:pPr>
            <a:r>
              <a:rPr sz="2600" dirty="0">
                <a:latin typeface="Lucida Sans"/>
                <a:cs typeface="Lucida Sans"/>
              </a:rPr>
              <a:t>As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esult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these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complications, C and C++ </a:t>
            </a:r>
            <a:r>
              <a:rPr sz="2600" spc="2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eputation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being</a:t>
            </a:r>
            <a:r>
              <a:rPr sz="2600" dirty="0">
                <a:latin typeface="Lucida Sans"/>
                <a:cs typeface="Lucida Sans"/>
              </a:rPr>
              <a:t> incompatible </a:t>
            </a:r>
            <a:r>
              <a:rPr sz="2600" spc="40" dirty="0">
                <a:latin typeface="Lucida Sans"/>
                <a:cs typeface="Lucida Sans"/>
              </a:rPr>
              <a:t>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collection.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Surprisingl</a:t>
            </a:r>
            <a:r>
              <a:rPr sz="2600" spc="-15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,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belief is </a:t>
            </a:r>
            <a:r>
              <a:rPr sz="2600" spc="-15" dirty="0">
                <a:latin typeface="Lucida Sans"/>
                <a:cs typeface="Lucida Sans"/>
              </a:rPr>
              <a:t>false.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dirty="0">
                <a:latin typeface="Lucida Sans"/>
                <a:cs typeface="Lucida Sans"/>
              </a:rPr>
              <a:t>conservative garbage </a:t>
            </a:r>
            <a:r>
              <a:rPr sz="2600" i="1" spc="-15" dirty="0">
                <a:latin typeface="Lucida Sans"/>
                <a:cs typeface="Lucida Sans"/>
              </a:rPr>
              <a:t>collectio</a:t>
            </a:r>
            <a:r>
              <a:rPr sz="2600" i="1" spc="-25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, C and C++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ograms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can</a:t>
            </a:r>
            <a:r>
              <a:rPr sz="2600" i="1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be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collected.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437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975494"/>
            <a:ext cx="5430520" cy="7658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4925">
              <a:lnSpc>
                <a:spcPts val="2700"/>
              </a:lnSpc>
            </a:pPr>
            <a:r>
              <a:rPr sz="2600" dirty="0">
                <a:latin typeface="Lucida Sans"/>
                <a:cs typeface="Lucida Sans"/>
              </a:rPr>
              <a:t>The basic idea is simple—if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600" spc="-75" dirty="0">
                <a:latin typeface="Lucida Sans"/>
                <a:cs typeface="Lucida Sans"/>
              </a:rPr>
              <a:t>can</a:t>
            </a:r>
            <a:r>
              <a:rPr sz="2600" spc="-125" dirty="0">
                <a:latin typeface="Lucida Sans"/>
                <a:cs typeface="Lucida Sans"/>
              </a:rPr>
              <a:t>’</a:t>
            </a:r>
            <a:r>
              <a:rPr sz="2600" dirty="0">
                <a:latin typeface="Lucida Sans"/>
                <a:cs typeface="Lucida Sans"/>
              </a:rPr>
              <a:t>t be </a:t>
            </a:r>
            <a:r>
              <a:rPr sz="2600" spc="-15" dirty="0">
                <a:latin typeface="Lucida Sans"/>
                <a:cs typeface="Lucida Sans"/>
              </a:rPr>
              <a:t>su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10" dirty="0">
                <a:latin typeface="Lucida Sans"/>
                <a:cs typeface="Lucida Sans"/>
              </a:rPr>
              <a:t>whether</a:t>
            </a:r>
            <a:r>
              <a:rPr sz="2600" dirty="0">
                <a:latin typeface="Lucida Sans"/>
                <a:cs typeface="Lucida Sans"/>
              </a:rPr>
              <a:t> a </a:t>
            </a:r>
            <a:r>
              <a:rPr sz="2600" spc="25" dirty="0">
                <a:latin typeface="Lucida Sans"/>
                <a:cs typeface="Lucida Sans"/>
              </a:rPr>
              <a:t>value</a:t>
            </a:r>
            <a:r>
              <a:rPr sz="2600" dirty="0">
                <a:latin typeface="Lucida Sans"/>
                <a:cs typeface="Lucida Sans"/>
              </a:rPr>
              <a:t> is a pointer or </a:t>
            </a:r>
            <a:r>
              <a:rPr sz="2600" spc="-15" dirty="0">
                <a:latin typeface="Lucida Sans"/>
                <a:cs typeface="Lucida Sans"/>
              </a:rPr>
              <a:t>not,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dirty="0">
                <a:latin typeface="Lucida Sans"/>
                <a:cs typeface="Lucida Sans"/>
              </a:rPr>
              <a:t> be </a:t>
            </a:r>
            <a:r>
              <a:rPr sz="2600" spc="10" dirty="0">
                <a:latin typeface="Lucida Sans"/>
                <a:cs typeface="Lucida Sans"/>
              </a:rPr>
              <a:t>conservative</a:t>
            </a:r>
            <a:r>
              <a:rPr sz="2600" dirty="0">
                <a:latin typeface="Lucida Sans"/>
                <a:cs typeface="Lucida Sans"/>
              </a:rPr>
              <a:t> and </a:t>
            </a: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dirty="0">
                <a:latin typeface="Lucida Sans"/>
                <a:cs typeface="Lucida Sans"/>
              </a:rPr>
              <a:t> it is a pointe</a:t>
            </a:r>
            <a:r>
              <a:rPr sz="2600" spc="-32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.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what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think</a:t>
            </a:r>
            <a:r>
              <a:rPr sz="2600" dirty="0">
                <a:latin typeface="Lucida Sans"/>
                <a:cs typeface="Lucida Sans"/>
              </a:rPr>
              <a:t> is a pointer </a:t>
            </a:r>
            <a:r>
              <a:rPr sz="2600" spc="-75" dirty="0">
                <a:latin typeface="Lucida Sans"/>
                <a:cs typeface="Lucida Sans"/>
              </a:rPr>
              <a:t>isn</a:t>
            </a:r>
            <a:r>
              <a:rPr sz="2600" spc="-130" dirty="0">
                <a:latin typeface="Lucida Sans"/>
                <a:cs typeface="Lucida Sans"/>
              </a:rPr>
              <a:t>’</a:t>
            </a:r>
            <a:r>
              <a:rPr sz="2600" dirty="0">
                <a:latin typeface="Lucida Sans"/>
                <a:cs typeface="Lucida Sans"/>
              </a:rPr>
              <a:t>t,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may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etain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30" dirty="0">
                <a:latin typeface="Lucida Sans"/>
                <a:cs typeface="Lucida Sans"/>
              </a:rPr>
              <a:t>’</a:t>
            </a:r>
            <a:r>
              <a:rPr sz="2600" dirty="0">
                <a:latin typeface="Lucida Sans"/>
                <a:cs typeface="Lucida Sans"/>
              </a:rPr>
              <a:t>s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20" dirty="0">
                <a:latin typeface="Lucida Sans"/>
                <a:cs typeface="Lucida Sans"/>
              </a:rPr>
              <a:t>eally</a:t>
            </a:r>
            <a:r>
              <a:rPr sz="2600" dirty="0">
                <a:latin typeface="Lucida Sans"/>
                <a:cs typeface="Lucida Sans"/>
              </a:rPr>
              <a:t> dead, but </a:t>
            </a:r>
            <a:r>
              <a:rPr sz="2600" spc="-15" dirty="0">
                <a:latin typeface="Lucida Sans"/>
                <a:cs typeface="Lucida Sans"/>
              </a:rPr>
              <a:t>we’ll find</a:t>
            </a:r>
            <a:r>
              <a:rPr sz="2600" dirty="0">
                <a:latin typeface="Lucida Sans"/>
                <a:cs typeface="Lucida Sans"/>
              </a:rPr>
              <a:t> all </a:t>
            </a:r>
            <a:r>
              <a:rPr sz="2600" spc="20" dirty="0">
                <a:latin typeface="Lucida Sans"/>
                <a:cs typeface="Lucida Sans"/>
              </a:rPr>
              <a:t>valid</a:t>
            </a:r>
            <a:r>
              <a:rPr sz="2600" dirty="0">
                <a:latin typeface="Lucida Sans"/>
                <a:cs typeface="Lucida Sans"/>
              </a:rPr>
              <a:t> pointers, and </a:t>
            </a:r>
            <a:r>
              <a:rPr sz="2600" spc="10" dirty="0">
                <a:latin typeface="Lucida Sans"/>
                <a:cs typeface="Lucida Sans"/>
              </a:rPr>
              <a:t>never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incor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20" dirty="0">
                <a:latin typeface="Lucida Sans"/>
                <a:cs typeface="Lucida Sans"/>
              </a:rPr>
              <a:t>ectly</a:t>
            </a:r>
            <a:r>
              <a:rPr sz="2600" dirty="0">
                <a:latin typeface="Lucida Sans"/>
                <a:cs typeface="Lucida Sans"/>
              </a:rPr>
              <a:t> collect a </a:t>
            </a:r>
            <a:r>
              <a:rPr sz="2600" spc="30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object.</a:t>
            </a:r>
            <a:endParaRPr sz="2600">
              <a:latin typeface="Lucida Sans"/>
              <a:cs typeface="Lucida Sans"/>
            </a:endParaRPr>
          </a:p>
          <a:p>
            <a:pPr marL="12700" marR="12700">
              <a:lnSpc>
                <a:spcPts val="2700"/>
              </a:lnSpc>
            </a:pP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30" dirty="0">
                <a:latin typeface="Lucida Sans"/>
                <a:cs typeface="Lucida Sans"/>
              </a:rPr>
              <a:t>may</a:t>
            </a:r>
            <a:r>
              <a:rPr sz="2600" dirty="0">
                <a:latin typeface="Lucida Sans"/>
                <a:cs typeface="Lucida Sans"/>
              </a:rPr>
              <a:t> mistake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dirty="0">
                <a:latin typeface="Lucida Sans"/>
                <a:cs typeface="Lucida Sans"/>
              </a:rPr>
              <a:t> (or a </a:t>
            </a:r>
            <a:r>
              <a:rPr sz="2600" spc="-15" dirty="0">
                <a:latin typeface="Lucida Sans"/>
                <a:cs typeface="Lucida Sans"/>
              </a:rPr>
              <a:t>floating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value,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or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even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string)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as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pointe</a:t>
            </a:r>
            <a:r>
              <a:rPr sz="2600" spc="-32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, so compaction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any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65" dirty="0">
                <a:latin typeface="Lucida Sans"/>
                <a:cs typeface="Lucida Sans"/>
              </a:rPr>
              <a:t>can’t</a:t>
            </a:r>
            <a:r>
              <a:rPr sz="2600" i="1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be done. </a:t>
            </a:r>
            <a:r>
              <a:rPr sz="2600" spc="45" dirty="0">
                <a:latin typeface="Lucida Sans"/>
                <a:cs typeface="Lucida Sans"/>
              </a:rPr>
              <a:t>Howeve</a:t>
            </a:r>
            <a:r>
              <a:rPr sz="2600" spc="-32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, </a:t>
            </a:r>
            <a:r>
              <a:rPr sz="2600" spc="15" dirty="0">
                <a:latin typeface="Lucida Sans"/>
                <a:cs typeface="Lucida Sans"/>
              </a:rPr>
              <a:t>mark-sweep</a:t>
            </a:r>
            <a:r>
              <a:rPr sz="2600" dirty="0">
                <a:latin typeface="Lucida Sans"/>
                <a:cs typeface="Lucida Sans"/>
              </a:rPr>
              <a:t> collection </a:t>
            </a:r>
            <a:r>
              <a:rPr sz="2600" spc="40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work.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0"/>
              </a:spcBef>
            </a:pPr>
            <a:r>
              <a:rPr sz="2600" dirty="0">
                <a:latin typeface="Lucida Sans"/>
                <a:cs typeface="Lucida Sans"/>
              </a:rPr>
              <a:t>Garbage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collectors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work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40" dirty="0">
                <a:latin typeface="Lucida Sans"/>
                <a:cs typeface="Lucida Sans"/>
              </a:rPr>
              <a:t>with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dinary</a:t>
            </a:r>
            <a:r>
              <a:rPr sz="2600" dirty="0">
                <a:latin typeface="Lucida Sans"/>
                <a:cs typeface="Lucida Sans"/>
              </a:rPr>
              <a:t> C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ograms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been </a:t>
            </a:r>
            <a:r>
              <a:rPr sz="2600" spc="10" dirty="0">
                <a:latin typeface="Lucida Sans"/>
                <a:cs typeface="Lucida Sans"/>
              </a:rPr>
              <a:t>developed.</a:t>
            </a:r>
            <a:r>
              <a:rPr sz="2600" dirty="0">
                <a:latin typeface="Lucida Sans"/>
                <a:cs typeface="Lucida Sans"/>
              </a:rPr>
              <a:t> User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ograms</a:t>
            </a:r>
            <a:r>
              <a:rPr sz="2600" dirty="0">
                <a:latin typeface="Lucida Sans"/>
                <a:cs typeface="Lucida Sans"/>
              </a:rPr>
              <a:t> need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be </a:t>
            </a:r>
            <a:r>
              <a:rPr sz="2600" spc="-15" dirty="0">
                <a:latin typeface="Lucida Sans"/>
                <a:cs typeface="Lucida Sans"/>
              </a:rPr>
              <a:t>modified.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simply</a:t>
            </a:r>
            <a:r>
              <a:rPr sz="2600" dirty="0">
                <a:latin typeface="Lucida Sans"/>
                <a:cs typeface="Lucida Sans"/>
              </a:rPr>
              <a:t>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linked to di</a:t>
            </a:r>
            <a:r>
              <a:rPr sz="2600" spc="-5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fe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library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outines,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so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b="1" dirty="0">
                <a:latin typeface="Courier"/>
                <a:cs typeface="Courier"/>
              </a:rPr>
              <a:t>malloc</a:t>
            </a:r>
            <a:r>
              <a:rPr sz="2600" b="1" spc="-919" dirty="0">
                <a:latin typeface="Courier"/>
                <a:cs typeface="Courier"/>
              </a:rPr>
              <a:t> </a:t>
            </a:r>
            <a:r>
              <a:rPr sz="2600" dirty="0">
                <a:latin typeface="Lucida Sans"/>
                <a:cs typeface="Lucida Sans"/>
              </a:rPr>
              <a:t>and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b="1" dirty="0">
                <a:latin typeface="Courier"/>
                <a:cs typeface="Courier"/>
              </a:rPr>
              <a:t>free </a:t>
            </a:r>
            <a:r>
              <a:rPr sz="2600" dirty="0">
                <a:latin typeface="Lucida Sans"/>
                <a:cs typeface="Lucida Sans"/>
              </a:rPr>
              <a:t>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operly</a:t>
            </a:r>
            <a:r>
              <a:rPr sz="2600" dirty="0">
                <a:latin typeface="Lucida Sans"/>
                <a:cs typeface="Lucida Sans"/>
              </a:rPr>
              <a:t> support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collecto</a:t>
            </a:r>
            <a:r>
              <a:rPr sz="2600" spc="-32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.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new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heap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space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438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975494"/>
            <a:ext cx="5426075" cy="6287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910">
              <a:lnSpc>
                <a:spcPts val="2700"/>
              </a:lnSpc>
            </a:pP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equi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ed, dead heap objects </a:t>
            </a:r>
            <a:r>
              <a:rPr sz="2600" spc="30" dirty="0">
                <a:latin typeface="Lucida Sans"/>
                <a:cs typeface="Lucida Sans"/>
              </a:rPr>
              <a:t>may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be automatically collected, </a:t>
            </a:r>
            <a:r>
              <a:rPr sz="2600" spc="-15" dirty="0">
                <a:latin typeface="Lucida Sans"/>
                <a:cs typeface="Lucida Sans"/>
              </a:rPr>
              <a:t>rather 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elying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spc="35" dirty="0">
                <a:latin typeface="Lucida Sans"/>
                <a:cs typeface="Lucida Sans"/>
              </a:rPr>
              <a:t>ely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explicit </a:t>
            </a:r>
            <a:r>
              <a:rPr sz="2600" b="1" dirty="0">
                <a:latin typeface="Courier"/>
                <a:cs typeface="Courier"/>
              </a:rPr>
              <a:t>free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dirty="0">
                <a:latin typeface="Lucida Sans"/>
                <a:cs typeface="Lucida Sans"/>
              </a:rPr>
              <a:t>commands </a:t>
            </a:r>
            <a:r>
              <a:rPr sz="2600" spc="-15" dirty="0">
                <a:latin typeface="Lucida Sans"/>
                <a:cs typeface="Lucida Sans"/>
              </a:rPr>
              <a:t>(though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dirty="0">
                <a:latin typeface="Courier"/>
                <a:cs typeface="Courier"/>
              </a:rPr>
              <a:t>free</a:t>
            </a:r>
            <a:r>
              <a:rPr sz="2600" dirty="0">
                <a:latin typeface="Lucida Sans"/>
                <a:cs typeface="Lucida Sans"/>
              </a:rPr>
              <a:t>s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10" dirty="0">
                <a:latin typeface="Lucida Sans"/>
                <a:cs typeface="Lucida Sans"/>
              </a:rPr>
              <a:t>allowed;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sometimes </a:t>
            </a:r>
            <a:r>
              <a:rPr sz="2600" spc="10" dirty="0">
                <a:latin typeface="Lucida Sans"/>
                <a:cs typeface="Lucida Sans"/>
              </a:rPr>
              <a:t>simplify</a:t>
            </a:r>
            <a:r>
              <a:rPr sz="2600" dirty="0">
                <a:latin typeface="Lucida Sans"/>
                <a:cs typeface="Lucida Sans"/>
              </a:rPr>
              <a:t> or speed heap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euse).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0"/>
              </a:spcBef>
            </a:pP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available,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ogrammers</a:t>
            </a:r>
            <a:r>
              <a:rPr sz="2600" dirty="0">
                <a:latin typeface="Lucida Sans"/>
                <a:cs typeface="Lucida Sans"/>
              </a:rPr>
              <a:t> need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5" dirty="0">
                <a:latin typeface="Lucida Sans"/>
                <a:cs typeface="Lucida Sans"/>
              </a:rPr>
              <a:t>worry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about explicit heap </a:t>
            </a:r>
            <a:r>
              <a:rPr sz="2600" spc="-20" dirty="0">
                <a:latin typeface="Lucida Sans"/>
                <a:cs typeface="Lucida Sans"/>
              </a:rPr>
              <a:t>management.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This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educes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ogramming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fort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and </a:t>
            </a:r>
            <a:r>
              <a:rPr sz="2600" spc="-15" dirty="0">
                <a:latin typeface="Lucida Sans"/>
                <a:cs typeface="Lucida Sans"/>
              </a:rPr>
              <a:t>eliminates</a:t>
            </a:r>
            <a:r>
              <a:rPr sz="2600" dirty="0">
                <a:latin typeface="Lucida Sans"/>
                <a:cs typeface="Lucida Sans"/>
              </a:rPr>
              <a:t> er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ors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which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objects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ematu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spc="35" dirty="0">
                <a:latin typeface="Lucida Sans"/>
                <a:cs typeface="Lucida Sans"/>
              </a:rPr>
              <a:t>ely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eed, or perhaps </a:t>
            </a:r>
            <a:r>
              <a:rPr sz="2600" spc="10" dirty="0">
                <a:latin typeface="Lucida Sans"/>
                <a:cs typeface="Lucida Sans"/>
              </a:rPr>
              <a:t>never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eed.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fact, experiments </a:t>
            </a:r>
            <a:r>
              <a:rPr sz="2600" spc="2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30" dirty="0">
                <a:latin typeface="Lucida Sans"/>
                <a:cs typeface="Lucida Sans"/>
              </a:rPr>
              <a:t>shown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conservative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collection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is </a:t>
            </a:r>
            <a:r>
              <a:rPr sz="2600" spc="50" dirty="0">
                <a:latin typeface="Lucida Sans"/>
                <a:cs typeface="Lucida Sans"/>
              </a:rPr>
              <a:t>very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0" dirty="0">
                <a:latin typeface="Lucida Sans"/>
                <a:cs typeface="Lucida Sans"/>
              </a:rPr>
              <a:t>competitive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performance </a:t>
            </a:r>
            <a:r>
              <a:rPr sz="2600" spc="40" dirty="0">
                <a:latin typeface="Lucida Sans"/>
                <a:cs typeface="Lucida Sans"/>
              </a:rPr>
              <a:t>with</a:t>
            </a:r>
            <a:r>
              <a:rPr sz="2600" dirty="0">
                <a:latin typeface="Lucida Sans"/>
                <a:cs typeface="Lucida Sans"/>
              </a:rPr>
              <a:t> application-specific </a:t>
            </a:r>
            <a:r>
              <a:rPr sz="2600" spc="-20" dirty="0">
                <a:latin typeface="Lucida Sans"/>
                <a:cs typeface="Lucida Sans"/>
              </a:rPr>
              <a:t>manual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heap </a:t>
            </a:r>
            <a:r>
              <a:rPr sz="2600" spc="-20" dirty="0">
                <a:latin typeface="Lucida Sans"/>
                <a:cs typeface="Lucida Sans"/>
              </a:rPr>
              <a:t>management.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3872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439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1410226"/>
            <a:ext cx="5320030" cy="1726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</a:t>
            </a:r>
            <a:r>
              <a:rPr sz="2600" spc="-2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sted, compaction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suitable 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la</a:t>
            </a:r>
            <a:r>
              <a:rPr sz="2600" spc="-20" dirty="0">
                <a:latin typeface="Lucida Sans"/>
                <a:cs typeface="Lucida Sans"/>
              </a:rPr>
              <a:t>ng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which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difficult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unambiguously ide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tify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Miscelaneous</a:t>
            </a:r>
            <a:r>
              <a:rPr lang="en-US" dirty="0" smtClean="0">
                <a:solidFill>
                  <a:srgbClr val="FF0000"/>
                </a:solidFill>
              </a:rPr>
              <a:t> Issues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110799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New password for public Wi-Fi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See  </a:t>
            </a:r>
            <a:r>
              <a:rPr lang="en-US" dirty="0" err="1" smtClean="0"/>
              <a:t>CSX.java</a:t>
            </a:r>
            <a:r>
              <a:rPr lang="en-US" dirty="0" smtClean="0"/>
              <a:t>, line 57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test1 </a:t>
            </a:r>
            <a:r>
              <a:rPr lang="en-US" dirty="0" err="1" smtClean="0"/>
              <a:t>vs</a:t>
            </a:r>
            <a:r>
              <a:rPr lang="en-US" dirty="0" smtClean="0"/>
              <a:t> test2 in </a:t>
            </a:r>
            <a:r>
              <a:rPr lang="en-US" dirty="0" err="1" smtClean="0"/>
              <a:t>build.xml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55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Count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 marR="838835">
              <a:lnSpc>
                <a:spcPts val="2700"/>
              </a:lnSpc>
            </a:pP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one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oldest</a:t>
            </a:r>
            <a:r>
              <a:rPr spc="5" dirty="0"/>
              <a:t> </a:t>
            </a:r>
            <a:r>
              <a:rPr spc="-20" dirty="0"/>
              <a:t>and</a:t>
            </a:r>
            <a:r>
              <a:rPr spc="-15" dirty="0"/>
              <a:t> simplest</a:t>
            </a:r>
            <a:r>
              <a:rPr spc="-10" dirty="0"/>
              <a:t> garbag</a:t>
            </a:r>
            <a:r>
              <a:rPr spc="-15" dirty="0"/>
              <a:t>e </a:t>
            </a:r>
            <a:r>
              <a:rPr spc="-25" dirty="0"/>
              <a:t>c</a:t>
            </a:r>
            <a:r>
              <a:rPr spc="-15" dirty="0"/>
              <a:t>ollection</a:t>
            </a:r>
            <a:r>
              <a:rPr spc="-10" dirty="0"/>
              <a:t> </a:t>
            </a:r>
            <a:r>
              <a:rPr spc="-20" dirty="0"/>
              <a:t>tec</a:t>
            </a:r>
            <a:r>
              <a:rPr spc="-10" dirty="0"/>
              <a:t>h</a:t>
            </a:r>
            <a:r>
              <a:rPr spc="-15" dirty="0"/>
              <a:t>niqu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0" dirty="0"/>
              <a:t>.</a:t>
            </a:r>
          </a:p>
          <a:p>
            <a:pPr marL="387985" marR="508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</a:t>
            </a:r>
            <a:r>
              <a:rPr spc="-175" dirty="0"/>
              <a:t> </a:t>
            </a:r>
            <a:r>
              <a:rPr sz="2700" i="1" spc="-80" dirty="0">
                <a:latin typeface="Lucida Sans"/>
                <a:cs typeface="Lucida Sans"/>
              </a:rPr>
              <a:t>refere</a:t>
            </a:r>
            <a:r>
              <a:rPr sz="2700" i="1" spc="-95" dirty="0">
                <a:latin typeface="Lucida Sans"/>
                <a:cs typeface="Lucida Sans"/>
              </a:rPr>
              <a:t>n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1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count</a:t>
            </a:r>
            <a:r>
              <a:rPr sz="2700" i="1" spc="-210" dirty="0">
                <a:latin typeface="Lucida Sans"/>
                <a:cs typeface="Lucida Sans"/>
              </a:rPr>
              <a:t> </a:t>
            </a:r>
            <a:r>
              <a:rPr spc="-15" dirty="0"/>
              <a:t>field</a:t>
            </a:r>
            <a:r>
              <a:rPr spc="-190" dirty="0"/>
              <a:t> </a:t>
            </a:r>
            <a:r>
              <a:rPr spc="-15" dirty="0"/>
              <a:t>is</a:t>
            </a:r>
            <a:r>
              <a:rPr spc="-180" dirty="0"/>
              <a:t> </a:t>
            </a:r>
            <a:r>
              <a:rPr spc="-20" dirty="0"/>
              <a:t>added</a:t>
            </a:r>
            <a:r>
              <a:rPr spc="-180" dirty="0"/>
              <a:t> </a:t>
            </a:r>
            <a:r>
              <a:rPr spc="-15" dirty="0"/>
              <a:t>to each</a:t>
            </a:r>
            <a:r>
              <a:rPr dirty="0"/>
              <a:t> </a:t>
            </a:r>
            <a:r>
              <a:rPr spc="-20" dirty="0"/>
              <a:t>heap</a:t>
            </a:r>
            <a:r>
              <a:rPr spc="5" dirty="0"/>
              <a:t> </a:t>
            </a:r>
            <a:r>
              <a:rPr spc="-15" dirty="0"/>
              <a:t>object.</a:t>
            </a:r>
            <a:r>
              <a:rPr spc="5" dirty="0"/>
              <a:t> </a:t>
            </a:r>
            <a:r>
              <a:rPr spc="-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co</a:t>
            </a:r>
            <a:r>
              <a:rPr spc="-10" dirty="0"/>
              <a:t>u</a:t>
            </a:r>
            <a:r>
              <a:rPr spc="-15" dirty="0"/>
              <a:t>nts</a:t>
            </a:r>
            <a:r>
              <a:rPr dirty="0"/>
              <a:t> </a:t>
            </a:r>
            <a:r>
              <a:rPr spc="-20" dirty="0"/>
              <a:t>how many</a:t>
            </a:r>
            <a:r>
              <a:rPr spc="-10" dirty="0"/>
              <a:t> </a:t>
            </a:r>
            <a:r>
              <a:rPr spc="-15" dirty="0"/>
              <a:t>refere</a:t>
            </a:r>
            <a:r>
              <a:rPr spc="-5" dirty="0"/>
              <a:t>n</a:t>
            </a:r>
            <a:r>
              <a:rPr spc="-15" dirty="0"/>
              <a:t>ces</a:t>
            </a:r>
            <a:r>
              <a:rPr spc="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0" dirty="0"/>
              <a:t>h</a:t>
            </a:r>
            <a:r>
              <a:rPr spc="-20" dirty="0"/>
              <a:t>eap</a:t>
            </a:r>
            <a:r>
              <a:rPr spc="-15" dirty="0"/>
              <a:t> object</a:t>
            </a:r>
            <a:r>
              <a:rPr dirty="0"/>
              <a:t> </a:t>
            </a:r>
            <a:r>
              <a:rPr spc="-15" dirty="0"/>
              <a:t>exist.</a:t>
            </a:r>
            <a:r>
              <a:rPr dirty="0"/>
              <a:t> </a:t>
            </a:r>
            <a:r>
              <a:rPr spc="-25" dirty="0"/>
              <a:t>W</a:t>
            </a:r>
            <a:r>
              <a:rPr spc="-10" dirty="0"/>
              <a:t>h</a:t>
            </a:r>
            <a:r>
              <a:rPr spc="-20" dirty="0"/>
              <a:t>en</a:t>
            </a:r>
            <a:r>
              <a:rPr spc="10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object’s</a:t>
            </a:r>
            <a:r>
              <a:rPr spc="-10" dirty="0"/>
              <a:t> </a:t>
            </a:r>
            <a:r>
              <a:rPr spc="-25" dirty="0"/>
              <a:t>r</a:t>
            </a:r>
            <a:r>
              <a:rPr spc="-10" dirty="0"/>
              <a:t>ef</a:t>
            </a:r>
            <a:r>
              <a:rPr spc="-20" dirty="0"/>
              <a:t>e</a:t>
            </a:r>
            <a:r>
              <a:rPr spc="-10" dirty="0"/>
              <a:t>r</a:t>
            </a:r>
            <a:r>
              <a:rPr spc="-20" dirty="0"/>
              <a:t>e</a:t>
            </a:r>
            <a:r>
              <a:rPr spc="-10" dirty="0"/>
              <a:t>nc</a:t>
            </a:r>
            <a:r>
              <a:rPr spc="-15" dirty="0"/>
              <a:t>e</a:t>
            </a:r>
            <a:r>
              <a:rPr spc="-95" dirty="0"/>
              <a:t> </a:t>
            </a:r>
            <a:r>
              <a:rPr spc="-15" dirty="0"/>
              <a:t>coun</a:t>
            </a:r>
            <a:r>
              <a:rPr spc="-10" dirty="0"/>
              <a:t>t</a:t>
            </a:r>
            <a:r>
              <a:rPr spc="-85" dirty="0"/>
              <a:t> </a:t>
            </a:r>
            <a:r>
              <a:rPr spc="-10" dirty="0"/>
              <a:t>r</a:t>
            </a:r>
            <a:r>
              <a:rPr spc="-20" dirty="0"/>
              <a:t>e</a:t>
            </a:r>
            <a:r>
              <a:rPr spc="-10" dirty="0"/>
              <a:t>ache</a:t>
            </a:r>
            <a:r>
              <a:rPr spc="-15" dirty="0"/>
              <a:t>s</a:t>
            </a:r>
            <a:r>
              <a:rPr spc="-85" dirty="0"/>
              <a:t> </a:t>
            </a:r>
            <a:r>
              <a:rPr spc="-10" dirty="0"/>
              <a:t>ze</a:t>
            </a:r>
            <a:r>
              <a:rPr spc="-25" dirty="0"/>
              <a:t>r</a:t>
            </a:r>
            <a:r>
              <a:rPr spc="-15" dirty="0"/>
              <a:t>o,</a:t>
            </a:r>
            <a:r>
              <a:rPr spc="-90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spc="-90" dirty="0"/>
              <a:t> </a:t>
            </a:r>
            <a:r>
              <a:rPr spc="-5" dirty="0"/>
              <a:t>i</a:t>
            </a:r>
            <a:r>
              <a:rPr spc="-15" dirty="0"/>
              <a:t>s</a:t>
            </a:r>
            <a:r>
              <a:rPr spc="-10" dirty="0"/>
              <a:t> garbag</a:t>
            </a:r>
            <a:r>
              <a:rPr spc="-15" dirty="0"/>
              <a:t>e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may</a:t>
            </a:r>
            <a:r>
              <a:rPr spc="-5" dirty="0"/>
              <a:t> </a:t>
            </a:r>
            <a:r>
              <a:rPr spc="-15" dirty="0"/>
              <a:t>col</a:t>
            </a:r>
            <a:r>
              <a:rPr spc="-5" dirty="0"/>
              <a:t>l</a:t>
            </a:r>
            <a:r>
              <a:rPr spc="-15" dirty="0"/>
              <a:t>e</a:t>
            </a:r>
            <a:r>
              <a:rPr spc="-25" dirty="0"/>
              <a:t>c</a:t>
            </a:r>
            <a:r>
              <a:rPr spc="-15" dirty="0"/>
              <a:t>ted.</a:t>
            </a:r>
            <a:endParaRPr sz="2700" dirty="0">
              <a:latin typeface="Lucida Sans"/>
              <a:cs typeface="Lucida Sans"/>
            </a:endParaRPr>
          </a:p>
          <a:p>
            <a:pPr marL="387985" marR="20637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</a:t>
            </a:r>
            <a:r>
              <a:rPr spc="5" dirty="0"/>
              <a:t> </a:t>
            </a:r>
            <a:r>
              <a:rPr spc="-15" dirty="0"/>
              <a:t>reference</a:t>
            </a:r>
            <a:r>
              <a:rPr spc="5" dirty="0"/>
              <a:t> </a:t>
            </a:r>
            <a:r>
              <a:rPr spc="-15" dirty="0"/>
              <a:t>count</a:t>
            </a:r>
            <a:r>
              <a:rPr spc="5" dirty="0"/>
              <a:t> </a:t>
            </a:r>
            <a:r>
              <a:rPr spc="-5" dirty="0"/>
              <a:t>fiel</a:t>
            </a:r>
            <a:r>
              <a:rPr spc="-20" dirty="0"/>
              <a:t>d</a:t>
            </a:r>
            <a:r>
              <a:rPr spc="-10" dirty="0"/>
              <a:t> </a:t>
            </a:r>
            <a:r>
              <a:rPr spc="-15" dirty="0"/>
              <a:t>is upd</a:t>
            </a:r>
            <a:r>
              <a:rPr spc="-20" dirty="0"/>
              <a:t>a</a:t>
            </a:r>
            <a:r>
              <a:rPr spc="-15" dirty="0"/>
              <a:t>ted</a:t>
            </a:r>
            <a:r>
              <a:rPr spc="-5" dirty="0"/>
              <a:t> </a:t>
            </a:r>
            <a:r>
              <a:rPr spc="-20" dirty="0"/>
              <a:t>w</a:t>
            </a:r>
            <a:r>
              <a:rPr spc="-10" dirty="0"/>
              <a:t>h</a:t>
            </a:r>
            <a:r>
              <a:rPr spc="-15" dirty="0"/>
              <a:t>enever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refere</a:t>
            </a:r>
            <a:r>
              <a:rPr spc="-5" dirty="0"/>
              <a:t>n</a:t>
            </a:r>
            <a:r>
              <a:rPr spc="-15" dirty="0"/>
              <a:t>ce</a:t>
            </a:r>
            <a:r>
              <a:rPr spc="-5" dirty="0"/>
              <a:t> </a:t>
            </a:r>
            <a:r>
              <a:rPr spc="-15" dirty="0"/>
              <a:t>is created,</a:t>
            </a:r>
            <a:r>
              <a:rPr spc="-5" dirty="0"/>
              <a:t> </a:t>
            </a:r>
            <a:r>
              <a:rPr spc="-15" dirty="0"/>
              <a:t>copie</a:t>
            </a:r>
            <a:r>
              <a:rPr spc="-10" dirty="0"/>
              <a:t>d, 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5" dirty="0"/>
              <a:t>troyed.</a:t>
            </a:r>
          </a:p>
          <a:p>
            <a:pPr marL="387985" marR="17145">
              <a:lnSpc>
                <a:spcPts val="2700"/>
              </a:lnSpc>
            </a:pPr>
            <a:r>
              <a:rPr spc="-20" dirty="0"/>
              <a:t>When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reference</a:t>
            </a:r>
            <a:r>
              <a:rPr dirty="0"/>
              <a:t> </a:t>
            </a:r>
            <a:r>
              <a:rPr spc="-15" dirty="0"/>
              <a:t>count</a:t>
            </a:r>
            <a:r>
              <a:rPr dirty="0"/>
              <a:t> </a:t>
            </a:r>
            <a:r>
              <a:rPr spc="-15" dirty="0"/>
              <a:t>reaches zero</a:t>
            </a:r>
            <a:r>
              <a:rPr spc="-105"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10" dirty="0"/>
              <a:t> </a:t>
            </a:r>
            <a:r>
              <a:rPr spc="-20" dirty="0"/>
              <a:t>an</a:t>
            </a:r>
            <a:r>
              <a:rPr spc="-95" dirty="0"/>
              <a:t> </a:t>
            </a:r>
            <a:r>
              <a:rPr spc="-15" dirty="0"/>
              <a:t>object</a:t>
            </a:r>
            <a:r>
              <a:rPr spc="-105" dirty="0"/>
              <a:t> </a:t>
            </a:r>
            <a:r>
              <a:rPr spc="-15" dirty="0"/>
              <a:t>is</a:t>
            </a:r>
            <a:r>
              <a:rPr spc="-110" dirty="0"/>
              <a:t> </a:t>
            </a:r>
            <a:r>
              <a:rPr spc="-15" dirty="0"/>
              <a:t>collected,</a:t>
            </a:r>
            <a:r>
              <a:rPr spc="-105" dirty="0"/>
              <a:t> </a:t>
            </a:r>
            <a:r>
              <a:rPr spc="-10" dirty="0"/>
              <a:t>all</a:t>
            </a:r>
            <a:r>
              <a:rPr spc="-15" dirty="0"/>
              <a:t> pointers</a:t>
            </a:r>
            <a:r>
              <a:rPr spc="1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collected</a:t>
            </a:r>
            <a:r>
              <a:rPr spc="5" dirty="0"/>
              <a:t> </a:t>
            </a:r>
            <a:r>
              <a:rPr spc="-15" dirty="0"/>
              <a:t>obje</a:t>
            </a:r>
            <a:r>
              <a:rPr spc="-25" dirty="0"/>
              <a:t>c</a:t>
            </a:r>
            <a:r>
              <a:rPr spc="-10" dirty="0"/>
              <a:t>t</a:t>
            </a:r>
            <a:r>
              <a:rPr spc="-15" dirty="0"/>
              <a:t> are</a:t>
            </a:r>
            <a:r>
              <a:rPr dirty="0"/>
              <a:t> </a:t>
            </a:r>
            <a:r>
              <a:rPr spc="-15" dirty="0"/>
              <a:t>also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fo</a:t>
            </a:r>
            <a:r>
              <a:rPr spc="-20" dirty="0"/>
              <a:t>l</a:t>
            </a:r>
            <a:r>
              <a:rPr spc="-5" dirty="0"/>
              <a:t>l</a:t>
            </a:r>
            <a:r>
              <a:rPr spc="-20" dirty="0"/>
              <a:t>owed</a:t>
            </a:r>
            <a:r>
              <a:rPr dirty="0"/>
              <a:t> </a:t>
            </a:r>
            <a:r>
              <a:rPr spc="-20" dirty="0"/>
              <a:t>and</a:t>
            </a:r>
            <a:r>
              <a:rPr spc="-15" dirty="0"/>
              <a:t> corre</a:t>
            </a:r>
            <a:r>
              <a:rPr spc="-5" dirty="0"/>
              <a:t>s</a:t>
            </a:r>
            <a:r>
              <a:rPr spc="-20" dirty="0"/>
              <a:t>pon</a:t>
            </a:r>
            <a:r>
              <a:rPr spc="-10" dirty="0"/>
              <a:t>din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5" dirty="0"/>
              <a:t>refere</a:t>
            </a:r>
            <a:r>
              <a:rPr spc="-5" dirty="0"/>
              <a:t>n</a:t>
            </a:r>
            <a:r>
              <a:rPr spc="-25" dirty="0"/>
              <a:t>c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co</a:t>
            </a:r>
            <a:r>
              <a:rPr spc="-10" dirty="0"/>
              <a:t>u</a:t>
            </a:r>
            <a:r>
              <a:rPr spc="-15" dirty="0"/>
              <a:t>nts de</a:t>
            </a:r>
            <a:r>
              <a:rPr spc="-25" dirty="0"/>
              <a:t>c</a:t>
            </a:r>
            <a:r>
              <a:rPr spc="-10" dirty="0"/>
              <a:t>r</a:t>
            </a:r>
            <a:r>
              <a:rPr spc="-15" dirty="0"/>
              <a:t>emented.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99710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6300"/>
              </a:lnSpc>
            </a:pPr>
            <a:r>
              <a:rPr sz="2600" spc="-20" dirty="0">
                <a:latin typeface="Lucida Sans"/>
                <a:cs typeface="Lucida Sans"/>
              </a:rPr>
              <a:t>As shown </a:t>
            </a:r>
            <a:r>
              <a:rPr sz="2600" spc="-15" dirty="0">
                <a:latin typeface="Lucida Sans"/>
                <a:cs typeface="Lucida Sans"/>
              </a:rPr>
              <a:t>below,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 counting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difficulty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circular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105" dirty="0">
                <a:latin typeface="Lucida Sans"/>
                <a:cs typeface="Lucida Sans"/>
              </a:rPr>
              <a:t>st</a:t>
            </a:r>
            <a:r>
              <a:rPr sz="2700" i="1" spc="-130" dirty="0">
                <a:latin typeface="Lucida Sans"/>
                <a:cs typeface="Lucida Sans"/>
              </a:rPr>
              <a:t>r</a:t>
            </a:r>
            <a:r>
              <a:rPr sz="2700" i="1" spc="-75" dirty="0">
                <a:latin typeface="Lucida Sans"/>
                <a:cs typeface="Lucida Sans"/>
              </a:rPr>
              <a:t>u</a:t>
            </a:r>
            <a:r>
              <a:rPr sz="2700" i="1" spc="-85" dirty="0">
                <a:latin typeface="Lucida Sans"/>
                <a:cs typeface="Lucida Sans"/>
              </a:rPr>
              <a:t>ctur</a:t>
            </a:r>
            <a:r>
              <a:rPr sz="2700" i="1" spc="-95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s</a:t>
            </a:r>
            <a:r>
              <a:rPr sz="2950" i="1" spc="-60" dirty="0">
                <a:latin typeface="Lucida Sans"/>
                <a:cs typeface="Lucida Sans"/>
              </a:rPr>
              <a:t>.</a:t>
            </a:r>
            <a:r>
              <a:rPr sz="2950" i="1" spc="-5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9291" y="3858755"/>
            <a:ext cx="5340350" cy="358140"/>
          </a:xfrm>
          <a:custGeom>
            <a:avLst/>
            <a:gdLst/>
            <a:ahLst/>
            <a:cxnLst/>
            <a:rect l="l" t="t" r="r" b="b"/>
            <a:pathLst>
              <a:path w="5340350" h="358139">
                <a:moveTo>
                  <a:pt x="0" y="0"/>
                </a:moveTo>
                <a:lnTo>
                  <a:pt x="5340096" y="0"/>
                </a:lnTo>
                <a:lnTo>
                  <a:pt x="5340096" y="358139"/>
                </a:lnTo>
                <a:lnTo>
                  <a:pt x="0" y="3581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26195" y="3244583"/>
            <a:ext cx="1823085" cy="828040"/>
          </a:xfrm>
          <a:custGeom>
            <a:avLst/>
            <a:gdLst/>
            <a:ahLst/>
            <a:cxnLst/>
            <a:rect l="l" t="t" r="r" b="b"/>
            <a:pathLst>
              <a:path w="1823085" h="828039">
                <a:moveTo>
                  <a:pt x="0" y="0"/>
                </a:moveTo>
                <a:lnTo>
                  <a:pt x="1822704" y="0"/>
                </a:lnTo>
                <a:lnTo>
                  <a:pt x="1822704" y="827531"/>
                </a:lnTo>
                <a:lnTo>
                  <a:pt x="0" y="8275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26195" y="3244583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48899" y="3244583"/>
            <a:ext cx="0" cy="833755"/>
          </a:xfrm>
          <a:custGeom>
            <a:avLst/>
            <a:gdLst/>
            <a:ahLst/>
            <a:cxnLst/>
            <a:rect l="l" t="t" r="r" b="b"/>
            <a:pathLst>
              <a:path h="833754">
                <a:moveTo>
                  <a:pt x="0" y="0"/>
                </a:moveTo>
                <a:lnTo>
                  <a:pt x="0" y="833627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20099" y="4072115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6195" y="3238487"/>
            <a:ext cx="0" cy="833755"/>
          </a:xfrm>
          <a:custGeom>
            <a:avLst/>
            <a:gdLst/>
            <a:ahLst/>
            <a:cxnLst/>
            <a:rect l="l" t="t" r="r" b="b"/>
            <a:pathLst>
              <a:path h="833754">
                <a:moveTo>
                  <a:pt x="0" y="0"/>
                </a:moveTo>
                <a:lnTo>
                  <a:pt x="0" y="833627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20099" y="362101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55735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38615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21495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0285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8573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6861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5149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3437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15727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98607" y="362101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99775" y="222045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7" y="89915"/>
                </a:lnTo>
                <a:lnTo>
                  <a:pt x="175259" y="102107"/>
                </a:lnTo>
                <a:lnTo>
                  <a:pt x="182879" y="103631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6" y="45719"/>
                </a:moveTo>
                <a:lnTo>
                  <a:pt x="0" y="51815"/>
                </a:lnTo>
                <a:lnTo>
                  <a:pt x="175259" y="102107"/>
                </a:lnTo>
                <a:lnTo>
                  <a:pt x="170687" y="96011"/>
                </a:lnTo>
                <a:lnTo>
                  <a:pt x="170687" y="87728"/>
                </a:lnTo>
                <a:lnTo>
                  <a:pt x="66845" y="57911"/>
                </a:lnTo>
                <a:lnTo>
                  <a:pt x="24383" y="57911"/>
                </a:lnTo>
                <a:lnTo>
                  <a:pt x="21336" y="45719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1"/>
                </a:lnTo>
                <a:lnTo>
                  <a:pt x="175259" y="102107"/>
                </a:lnTo>
                <a:lnTo>
                  <a:pt x="178307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59" y="1523"/>
                </a:lnTo>
                <a:lnTo>
                  <a:pt x="21336" y="45719"/>
                </a:lnTo>
                <a:lnTo>
                  <a:pt x="24383" y="57911"/>
                </a:lnTo>
                <a:lnTo>
                  <a:pt x="45614" y="51815"/>
                </a:lnTo>
                <a:lnTo>
                  <a:pt x="24383" y="45719"/>
                </a:lnTo>
                <a:lnTo>
                  <a:pt x="66845" y="45719"/>
                </a:lnTo>
                <a:lnTo>
                  <a:pt x="178307" y="13715"/>
                </a:lnTo>
                <a:lnTo>
                  <a:pt x="182879" y="7619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3" y="57911"/>
                </a:lnTo>
                <a:lnTo>
                  <a:pt x="66845" y="57911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19"/>
                </a:moveTo>
                <a:lnTo>
                  <a:pt x="24383" y="45719"/>
                </a:lnTo>
                <a:lnTo>
                  <a:pt x="45614" y="51815"/>
                </a:lnTo>
                <a:lnTo>
                  <a:pt x="6684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70463" y="222807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22635" y="222807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76559" y="2272271"/>
            <a:ext cx="550545" cy="0"/>
          </a:xfrm>
          <a:custGeom>
            <a:avLst/>
            <a:gdLst/>
            <a:ahLst/>
            <a:cxnLst/>
            <a:rect l="l" t="t" r="r" b="b"/>
            <a:pathLst>
              <a:path w="550545">
                <a:moveTo>
                  <a:pt x="0" y="0"/>
                </a:moveTo>
                <a:lnTo>
                  <a:pt x="5501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26039" y="2299703"/>
            <a:ext cx="187960" cy="99060"/>
          </a:xfrm>
          <a:custGeom>
            <a:avLst/>
            <a:gdLst/>
            <a:ahLst/>
            <a:cxnLst/>
            <a:rect l="l" t="t" r="r" b="b"/>
            <a:pathLst>
              <a:path w="187960" h="99060">
                <a:moveTo>
                  <a:pt x="163067" y="47244"/>
                </a:moveTo>
                <a:lnTo>
                  <a:pt x="153358" y="81227"/>
                </a:lnTo>
                <a:lnTo>
                  <a:pt x="160019" y="85344"/>
                </a:lnTo>
                <a:lnTo>
                  <a:pt x="153924" y="97536"/>
                </a:lnTo>
                <a:lnTo>
                  <a:pt x="158495" y="99060"/>
                </a:lnTo>
                <a:lnTo>
                  <a:pt x="163067" y="92964"/>
                </a:lnTo>
                <a:lnTo>
                  <a:pt x="175260" y="50292"/>
                </a:lnTo>
                <a:lnTo>
                  <a:pt x="163067" y="47244"/>
                </a:lnTo>
                <a:close/>
              </a:path>
              <a:path w="187960" h="99060">
                <a:moveTo>
                  <a:pt x="21336" y="1524"/>
                </a:moveTo>
                <a:lnTo>
                  <a:pt x="0" y="1524"/>
                </a:lnTo>
                <a:lnTo>
                  <a:pt x="18287" y="13716"/>
                </a:lnTo>
                <a:lnTo>
                  <a:pt x="153924" y="97536"/>
                </a:lnTo>
                <a:lnTo>
                  <a:pt x="150875" y="89916"/>
                </a:lnTo>
                <a:lnTo>
                  <a:pt x="153358" y="81227"/>
                </a:lnTo>
                <a:lnTo>
                  <a:pt x="44112" y="13716"/>
                </a:lnTo>
                <a:lnTo>
                  <a:pt x="21336" y="13716"/>
                </a:lnTo>
                <a:lnTo>
                  <a:pt x="21336" y="1524"/>
                </a:lnTo>
                <a:close/>
              </a:path>
              <a:path w="187960" h="99060">
                <a:moveTo>
                  <a:pt x="153358" y="81227"/>
                </a:moveTo>
                <a:lnTo>
                  <a:pt x="150875" y="89916"/>
                </a:lnTo>
                <a:lnTo>
                  <a:pt x="153924" y="97536"/>
                </a:lnTo>
                <a:lnTo>
                  <a:pt x="160019" y="85344"/>
                </a:lnTo>
                <a:lnTo>
                  <a:pt x="153358" y="81227"/>
                </a:lnTo>
                <a:close/>
              </a:path>
              <a:path w="187960" h="99060">
                <a:moveTo>
                  <a:pt x="187451" y="0"/>
                </a:moveTo>
                <a:lnTo>
                  <a:pt x="179831" y="0"/>
                </a:lnTo>
                <a:lnTo>
                  <a:pt x="21336" y="1524"/>
                </a:lnTo>
                <a:lnTo>
                  <a:pt x="21336" y="13716"/>
                </a:lnTo>
                <a:lnTo>
                  <a:pt x="43763" y="13500"/>
                </a:lnTo>
                <a:lnTo>
                  <a:pt x="24383" y="1524"/>
                </a:lnTo>
                <a:lnTo>
                  <a:pt x="187147" y="1524"/>
                </a:lnTo>
                <a:lnTo>
                  <a:pt x="187451" y="0"/>
                </a:lnTo>
                <a:close/>
              </a:path>
              <a:path w="187960" h="99060">
                <a:moveTo>
                  <a:pt x="43763" y="13500"/>
                </a:moveTo>
                <a:lnTo>
                  <a:pt x="21336" y="13716"/>
                </a:lnTo>
                <a:lnTo>
                  <a:pt x="44112" y="13716"/>
                </a:lnTo>
                <a:lnTo>
                  <a:pt x="43763" y="13500"/>
                </a:lnTo>
                <a:close/>
              </a:path>
              <a:path w="187960" h="99060">
                <a:moveTo>
                  <a:pt x="187147" y="1524"/>
                </a:moveTo>
                <a:lnTo>
                  <a:pt x="24383" y="1524"/>
                </a:lnTo>
                <a:lnTo>
                  <a:pt x="43763" y="13500"/>
                </a:lnTo>
                <a:lnTo>
                  <a:pt x="179831" y="12192"/>
                </a:lnTo>
                <a:lnTo>
                  <a:pt x="185927" y="7620"/>
                </a:lnTo>
                <a:lnTo>
                  <a:pt x="187147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89107" y="2304275"/>
            <a:ext cx="22860" cy="45720"/>
          </a:xfrm>
          <a:custGeom>
            <a:avLst/>
            <a:gdLst/>
            <a:ahLst/>
            <a:cxnLst/>
            <a:rect l="l" t="t" r="r" b="b"/>
            <a:pathLst>
              <a:path w="22860" h="45719">
                <a:moveTo>
                  <a:pt x="10668" y="0"/>
                </a:moveTo>
                <a:lnTo>
                  <a:pt x="0" y="42672"/>
                </a:lnTo>
                <a:lnTo>
                  <a:pt x="12192" y="45720"/>
                </a:lnTo>
                <a:lnTo>
                  <a:pt x="22860" y="3048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47375" y="2305799"/>
            <a:ext cx="158750" cy="85725"/>
          </a:xfrm>
          <a:custGeom>
            <a:avLst/>
            <a:gdLst/>
            <a:ahLst/>
            <a:cxnLst/>
            <a:rect l="l" t="t" r="r" b="b"/>
            <a:pathLst>
              <a:path w="158750" h="85725">
                <a:moveTo>
                  <a:pt x="158495" y="0"/>
                </a:moveTo>
                <a:lnTo>
                  <a:pt x="0" y="1524"/>
                </a:lnTo>
                <a:lnTo>
                  <a:pt x="135636" y="85344"/>
                </a:lnTo>
                <a:lnTo>
                  <a:pt x="147827" y="42672"/>
                </a:lnTo>
                <a:lnTo>
                  <a:pt x="1584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04475" y="37596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10571" y="2543543"/>
            <a:ext cx="1103630" cy="1228725"/>
          </a:xfrm>
          <a:custGeom>
            <a:avLst/>
            <a:gdLst/>
            <a:ahLst/>
            <a:cxnLst/>
            <a:rect l="l" t="t" r="r" b="b"/>
            <a:pathLst>
              <a:path w="1103629" h="1228725">
                <a:moveTo>
                  <a:pt x="678180" y="1094232"/>
                </a:moveTo>
                <a:lnTo>
                  <a:pt x="637032" y="1109472"/>
                </a:lnTo>
                <a:lnTo>
                  <a:pt x="592836" y="1123188"/>
                </a:lnTo>
                <a:lnTo>
                  <a:pt x="502920" y="1149096"/>
                </a:lnTo>
                <a:lnTo>
                  <a:pt x="406908" y="1170432"/>
                </a:lnTo>
                <a:lnTo>
                  <a:pt x="408432" y="1170432"/>
                </a:lnTo>
                <a:lnTo>
                  <a:pt x="310896" y="1187196"/>
                </a:lnTo>
                <a:lnTo>
                  <a:pt x="208787" y="1200912"/>
                </a:lnTo>
                <a:lnTo>
                  <a:pt x="105156" y="1210056"/>
                </a:lnTo>
                <a:lnTo>
                  <a:pt x="0" y="1216152"/>
                </a:lnTo>
                <a:lnTo>
                  <a:pt x="0" y="1228344"/>
                </a:lnTo>
                <a:lnTo>
                  <a:pt x="105156" y="1222248"/>
                </a:lnTo>
                <a:lnTo>
                  <a:pt x="106680" y="1222248"/>
                </a:lnTo>
                <a:lnTo>
                  <a:pt x="210312" y="1213103"/>
                </a:lnTo>
                <a:lnTo>
                  <a:pt x="312420" y="1199388"/>
                </a:lnTo>
                <a:lnTo>
                  <a:pt x="409956" y="1182624"/>
                </a:lnTo>
                <a:lnTo>
                  <a:pt x="505968" y="1161288"/>
                </a:lnTo>
                <a:lnTo>
                  <a:pt x="595884" y="1135379"/>
                </a:lnTo>
                <a:lnTo>
                  <a:pt x="640080" y="1121664"/>
                </a:lnTo>
                <a:lnTo>
                  <a:pt x="641604" y="1121664"/>
                </a:lnTo>
                <a:lnTo>
                  <a:pt x="682751" y="1106424"/>
                </a:lnTo>
                <a:lnTo>
                  <a:pt x="708937" y="1095756"/>
                </a:lnTo>
                <a:lnTo>
                  <a:pt x="678180" y="1095756"/>
                </a:lnTo>
                <a:lnTo>
                  <a:pt x="678180" y="1094232"/>
                </a:lnTo>
                <a:close/>
              </a:path>
              <a:path w="1103629" h="1228725">
                <a:moveTo>
                  <a:pt x="994156" y="908303"/>
                </a:moveTo>
                <a:lnTo>
                  <a:pt x="978408" y="908303"/>
                </a:lnTo>
                <a:lnTo>
                  <a:pt x="976884" y="909827"/>
                </a:lnTo>
                <a:lnTo>
                  <a:pt x="925068" y="957072"/>
                </a:lnTo>
                <a:lnTo>
                  <a:pt x="864108" y="1002792"/>
                </a:lnTo>
                <a:lnTo>
                  <a:pt x="794004" y="1042415"/>
                </a:lnTo>
                <a:lnTo>
                  <a:pt x="795528" y="1042415"/>
                </a:lnTo>
                <a:lnTo>
                  <a:pt x="719328" y="1078991"/>
                </a:lnTo>
                <a:lnTo>
                  <a:pt x="678180" y="1095756"/>
                </a:lnTo>
                <a:lnTo>
                  <a:pt x="708937" y="1095756"/>
                </a:lnTo>
                <a:lnTo>
                  <a:pt x="723900" y="1089660"/>
                </a:lnTo>
                <a:lnTo>
                  <a:pt x="800100" y="1053084"/>
                </a:lnTo>
                <a:lnTo>
                  <a:pt x="870204" y="1013460"/>
                </a:lnTo>
                <a:lnTo>
                  <a:pt x="871728" y="1013460"/>
                </a:lnTo>
                <a:lnTo>
                  <a:pt x="903732" y="990600"/>
                </a:lnTo>
                <a:lnTo>
                  <a:pt x="903732" y="989076"/>
                </a:lnTo>
                <a:lnTo>
                  <a:pt x="932688" y="966216"/>
                </a:lnTo>
                <a:lnTo>
                  <a:pt x="960120" y="941831"/>
                </a:lnTo>
                <a:lnTo>
                  <a:pt x="986028" y="917448"/>
                </a:lnTo>
                <a:lnTo>
                  <a:pt x="994156" y="908303"/>
                </a:lnTo>
                <a:close/>
              </a:path>
              <a:path w="1103629" h="1228725">
                <a:moveTo>
                  <a:pt x="977371" y="909279"/>
                </a:moveTo>
                <a:lnTo>
                  <a:pt x="976788" y="909827"/>
                </a:lnTo>
                <a:lnTo>
                  <a:pt x="977371" y="909279"/>
                </a:lnTo>
                <a:close/>
              </a:path>
              <a:path w="1103629" h="1228725">
                <a:moveTo>
                  <a:pt x="978408" y="908303"/>
                </a:moveTo>
                <a:lnTo>
                  <a:pt x="977371" y="909279"/>
                </a:lnTo>
                <a:lnTo>
                  <a:pt x="976884" y="909827"/>
                </a:lnTo>
                <a:lnTo>
                  <a:pt x="978408" y="908303"/>
                </a:lnTo>
                <a:close/>
              </a:path>
              <a:path w="1103629" h="1228725">
                <a:moveTo>
                  <a:pt x="1056132" y="795527"/>
                </a:moveTo>
                <a:lnTo>
                  <a:pt x="1039368" y="826007"/>
                </a:lnTo>
                <a:lnTo>
                  <a:pt x="1021080" y="854964"/>
                </a:lnTo>
                <a:lnTo>
                  <a:pt x="1001268" y="882396"/>
                </a:lnTo>
                <a:lnTo>
                  <a:pt x="977371" y="909279"/>
                </a:lnTo>
                <a:lnTo>
                  <a:pt x="978408" y="908303"/>
                </a:lnTo>
                <a:lnTo>
                  <a:pt x="994156" y="908303"/>
                </a:lnTo>
                <a:lnTo>
                  <a:pt x="1010412" y="890016"/>
                </a:lnTo>
                <a:lnTo>
                  <a:pt x="1030224" y="862583"/>
                </a:lnTo>
                <a:lnTo>
                  <a:pt x="1031748" y="861059"/>
                </a:lnTo>
                <a:lnTo>
                  <a:pt x="1050036" y="832103"/>
                </a:lnTo>
                <a:lnTo>
                  <a:pt x="1066800" y="801624"/>
                </a:lnTo>
                <a:lnTo>
                  <a:pt x="1068628" y="797051"/>
                </a:lnTo>
                <a:lnTo>
                  <a:pt x="1056132" y="797051"/>
                </a:lnTo>
                <a:lnTo>
                  <a:pt x="1056132" y="795527"/>
                </a:lnTo>
                <a:close/>
              </a:path>
              <a:path w="1103629" h="1228725">
                <a:moveTo>
                  <a:pt x="1085088" y="699516"/>
                </a:moveTo>
                <a:lnTo>
                  <a:pt x="1077468" y="733044"/>
                </a:lnTo>
                <a:lnTo>
                  <a:pt x="1066800" y="766572"/>
                </a:lnTo>
                <a:lnTo>
                  <a:pt x="1068324" y="766572"/>
                </a:lnTo>
                <a:lnTo>
                  <a:pt x="1056132" y="797051"/>
                </a:lnTo>
                <a:lnTo>
                  <a:pt x="1068628" y="797051"/>
                </a:lnTo>
                <a:lnTo>
                  <a:pt x="1078992" y="771144"/>
                </a:lnTo>
                <a:lnTo>
                  <a:pt x="1078992" y="769620"/>
                </a:lnTo>
                <a:lnTo>
                  <a:pt x="1089660" y="736092"/>
                </a:lnTo>
                <a:lnTo>
                  <a:pt x="1097280" y="702564"/>
                </a:lnTo>
                <a:lnTo>
                  <a:pt x="1097478" y="701040"/>
                </a:lnTo>
                <a:lnTo>
                  <a:pt x="1085088" y="701040"/>
                </a:lnTo>
                <a:lnTo>
                  <a:pt x="1085088" y="699516"/>
                </a:lnTo>
                <a:close/>
              </a:path>
              <a:path w="1103629" h="1228725">
                <a:moveTo>
                  <a:pt x="1103376" y="576072"/>
                </a:moveTo>
                <a:lnTo>
                  <a:pt x="1091184" y="576072"/>
                </a:lnTo>
                <a:lnTo>
                  <a:pt x="1091184" y="629412"/>
                </a:lnTo>
                <a:lnTo>
                  <a:pt x="1089660" y="665988"/>
                </a:lnTo>
                <a:lnTo>
                  <a:pt x="1085088" y="701040"/>
                </a:lnTo>
                <a:lnTo>
                  <a:pt x="1097478" y="701040"/>
                </a:lnTo>
                <a:lnTo>
                  <a:pt x="1101852" y="667512"/>
                </a:lnTo>
                <a:lnTo>
                  <a:pt x="1101852" y="665988"/>
                </a:lnTo>
                <a:lnTo>
                  <a:pt x="1103376" y="629412"/>
                </a:lnTo>
                <a:lnTo>
                  <a:pt x="1103376" y="576072"/>
                </a:lnTo>
                <a:close/>
              </a:path>
              <a:path w="1103629" h="1228725">
                <a:moveTo>
                  <a:pt x="1069027" y="344424"/>
                </a:moveTo>
                <a:lnTo>
                  <a:pt x="1056132" y="344424"/>
                </a:lnTo>
                <a:lnTo>
                  <a:pt x="1069848" y="403859"/>
                </a:lnTo>
                <a:lnTo>
                  <a:pt x="1080516" y="463296"/>
                </a:lnTo>
                <a:lnTo>
                  <a:pt x="1086612" y="521207"/>
                </a:lnTo>
                <a:lnTo>
                  <a:pt x="1091184" y="577596"/>
                </a:lnTo>
                <a:lnTo>
                  <a:pt x="1091184" y="576072"/>
                </a:lnTo>
                <a:lnTo>
                  <a:pt x="1103376" y="576072"/>
                </a:lnTo>
                <a:lnTo>
                  <a:pt x="1098804" y="519683"/>
                </a:lnTo>
                <a:lnTo>
                  <a:pt x="1092708" y="461772"/>
                </a:lnTo>
                <a:lnTo>
                  <a:pt x="1082040" y="402335"/>
                </a:lnTo>
                <a:lnTo>
                  <a:pt x="1082040" y="400812"/>
                </a:lnTo>
                <a:lnTo>
                  <a:pt x="1069027" y="344424"/>
                </a:lnTo>
                <a:close/>
              </a:path>
              <a:path w="1103629" h="1228725">
                <a:moveTo>
                  <a:pt x="964184" y="112775"/>
                </a:moveTo>
                <a:lnTo>
                  <a:pt x="949451" y="112775"/>
                </a:lnTo>
                <a:lnTo>
                  <a:pt x="967740" y="140207"/>
                </a:lnTo>
                <a:lnTo>
                  <a:pt x="984504" y="169164"/>
                </a:lnTo>
                <a:lnTo>
                  <a:pt x="1014984" y="227075"/>
                </a:lnTo>
                <a:lnTo>
                  <a:pt x="1037844" y="286512"/>
                </a:lnTo>
                <a:lnTo>
                  <a:pt x="1036320" y="286512"/>
                </a:lnTo>
                <a:lnTo>
                  <a:pt x="1056132" y="345948"/>
                </a:lnTo>
                <a:lnTo>
                  <a:pt x="1056132" y="344424"/>
                </a:lnTo>
                <a:lnTo>
                  <a:pt x="1069027" y="344424"/>
                </a:lnTo>
                <a:lnTo>
                  <a:pt x="1068324" y="341375"/>
                </a:lnTo>
                <a:lnTo>
                  <a:pt x="1048512" y="281940"/>
                </a:lnTo>
                <a:lnTo>
                  <a:pt x="1025651" y="222503"/>
                </a:lnTo>
                <a:lnTo>
                  <a:pt x="1025651" y="220979"/>
                </a:lnTo>
                <a:lnTo>
                  <a:pt x="995172" y="163068"/>
                </a:lnTo>
                <a:lnTo>
                  <a:pt x="978408" y="134112"/>
                </a:lnTo>
                <a:lnTo>
                  <a:pt x="964184" y="112775"/>
                </a:lnTo>
                <a:close/>
              </a:path>
              <a:path w="1103629" h="1228725">
                <a:moveTo>
                  <a:pt x="867156" y="0"/>
                </a:moveTo>
                <a:lnTo>
                  <a:pt x="859536" y="9144"/>
                </a:lnTo>
                <a:lnTo>
                  <a:pt x="858012" y="9144"/>
                </a:lnTo>
                <a:lnTo>
                  <a:pt x="882396" y="33527"/>
                </a:lnTo>
                <a:lnTo>
                  <a:pt x="906780" y="60959"/>
                </a:lnTo>
                <a:lnTo>
                  <a:pt x="928116" y="86868"/>
                </a:lnTo>
                <a:lnTo>
                  <a:pt x="949451" y="114300"/>
                </a:lnTo>
                <a:lnTo>
                  <a:pt x="949451" y="112775"/>
                </a:lnTo>
                <a:lnTo>
                  <a:pt x="964184" y="112775"/>
                </a:lnTo>
                <a:lnTo>
                  <a:pt x="960120" y="106679"/>
                </a:lnTo>
                <a:lnTo>
                  <a:pt x="958596" y="106679"/>
                </a:lnTo>
                <a:lnTo>
                  <a:pt x="937260" y="79248"/>
                </a:lnTo>
                <a:lnTo>
                  <a:pt x="915924" y="53340"/>
                </a:lnTo>
                <a:lnTo>
                  <a:pt x="891540" y="25907"/>
                </a:lnTo>
                <a:lnTo>
                  <a:pt x="891540" y="24383"/>
                </a:lnTo>
                <a:lnTo>
                  <a:pt x="8671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47019" y="2357615"/>
            <a:ext cx="330835" cy="195580"/>
          </a:xfrm>
          <a:custGeom>
            <a:avLst/>
            <a:gdLst/>
            <a:ahLst/>
            <a:cxnLst/>
            <a:rect l="l" t="t" r="r" b="b"/>
            <a:pathLst>
              <a:path w="330835" h="195580">
                <a:moveTo>
                  <a:pt x="254508" y="123444"/>
                </a:moveTo>
                <a:lnTo>
                  <a:pt x="234696" y="123444"/>
                </a:lnTo>
                <a:lnTo>
                  <a:pt x="265175" y="146303"/>
                </a:lnTo>
                <a:lnTo>
                  <a:pt x="295656" y="170687"/>
                </a:lnTo>
                <a:lnTo>
                  <a:pt x="323088" y="195072"/>
                </a:lnTo>
                <a:lnTo>
                  <a:pt x="330708" y="185927"/>
                </a:lnTo>
                <a:lnTo>
                  <a:pt x="303275" y="161544"/>
                </a:lnTo>
                <a:lnTo>
                  <a:pt x="272796" y="137159"/>
                </a:lnTo>
                <a:lnTo>
                  <a:pt x="254508" y="123444"/>
                </a:lnTo>
                <a:close/>
              </a:path>
              <a:path w="330835" h="195580">
                <a:moveTo>
                  <a:pt x="4572" y="0"/>
                </a:moveTo>
                <a:lnTo>
                  <a:pt x="3048" y="0"/>
                </a:lnTo>
                <a:lnTo>
                  <a:pt x="0" y="12192"/>
                </a:lnTo>
                <a:lnTo>
                  <a:pt x="45720" y="28955"/>
                </a:lnTo>
                <a:lnTo>
                  <a:pt x="88392" y="45720"/>
                </a:lnTo>
                <a:lnTo>
                  <a:pt x="128015" y="64007"/>
                </a:lnTo>
                <a:lnTo>
                  <a:pt x="166115" y="82296"/>
                </a:lnTo>
                <a:lnTo>
                  <a:pt x="164592" y="82296"/>
                </a:lnTo>
                <a:lnTo>
                  <a:pt x="234696" y="124968"/>
                </a:lnTo>
                <a:lnTo>
                  <a:pt x="234696" y="123444"/>
                </a:lnTo>
                <a:lnTo>
                  <a:pt x="254508" y="123444"/>
                </a:lnTo>
                <a:lnTo>
                  <a:pt x="242315" y="114300"/>
                </a:lnTo>
                <a:lnTo>
                  <a:pt x="240792" y="114300"/>
                </a:lnTo>
                <a:lnTo>
                  <a:pt x="170687" y="71627"/>
                </a:lnTo>
                <a:lnTo>
                  <a:pt x="132587" y="53340"/>
                </a:lnTo>
                <a:lnTo>
                  <a:pt x="92963" y="35051"/>
                </a:lnTo>
                <a:lnTo>
                  <a:pt x="50292" y="18287"/>
                </a:lnTo>
                <a:lnTo>
                  <a:pt x="50292" y="1676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93679" y="2342375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69">
                <a:moveTo>
                  <a:pt x="3048" y="0"/>
                </a:moveTo>
                <a:lnTo>
                  <a:pt x="0" y="12192"/>
                </a:lnTo>
                <a:lnTo>
                  <a:pt x="6096" y="13716"/>
                </a:lnTo>
                <a:lnTo>
                  <a:pt x="9143" y="1524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99775" y="2343899"/>
            <a:ext cx="50800" cy="26034"/>
          </a:xfrm>
          <a:custGeom>
            <a:avLst/>
            <a:gdLst/>
            <a:ahLst/>
            <a:cxnLst/>
            <a:rect l="l" t="t" r="r" b="b"/>
            <a:pathLst>
              <a:path w="50800" h="26035">
                <a:moveTo>
                  <a:pt x="3047" y="0"/>
                </a:moveTo>
                <a:lnTo>
                  <a:pt x="0" y="12192"/>
                </a:lnTo>
                <a:lnTo>
                  <a:pt x="47243" y="25908"/>
                </a:lnTo>
                <a:lnTo>
                  <a:pt x="50291" y="13716"/>
                </a:lnTo>
                <a:lnTo>
                  <a:pt x="3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20099" y="38480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55735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38615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21495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0285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8573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6861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5149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3437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015727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198607" y="38480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12479" y="2258555"/>
            <a:ext cx="1824355" cy="826135"/>
          </a:xfrm>
          <a:custGeom>
            <a:avLst/>
            <a:gdLst/>
            <a:ahLst/>
            <a:cxnLst/>
            <a:rect l="l" t="t" r="r" b="b"/>
            <a:pathLst>
              <a:path w="1824354" h="826135">
                <a:moveTo>
                  <a:pt x="0" y="0"/>
                </a:moveTo>
                <a:lnTo>
                  <a:pt x="1824227" y="0"/>
                </a:lnTo>
                <a:lnTo>
                  <a:pt x="1824227" y="826007"/>
                </a:lnTo>
                <a:lnTo>
                  <a:pt x="0" y="82600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12479" y="2258555"/>
            <a:ext cx="1830705" cy="0"/>
          </a:xfrm>
          <a:custGeom>
            <a:avLst/>
            <a:gdLst/>
            <a:ahLst/>
            <a:cxnLst/>
            <a:rect l="l" t="t" r="r" b="b"/>
            <a:pathLst>
              <a:path w="1830704">
                <a:moveTo>
                  <a:pt x="0" y="0"/>
                </a:moveTo>
                <a:lnTo>
                  <a:pt x="18303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36707" y="2258555"/>
            <a:ext cx="0" cy="832485"/>
          </a:xfrm>
          <a:custGeom>
            <a:avLst/>
            <a:gdLst/>
            <a:ahLst/>
            <a:cxnLst/>
            <a:rect l="l" t="t" r="r" b="b"/>
            <a:pathLst>
              <a:path h="832485">
                <a:moveTo>
                  <a:pt x="0" y="0"/>
                </a:moveTo>
                <a:lnTo>
                  <a:pt x="0" y="83210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06383" y="3084563"/>
            <a:ext cx="1830705" cy="0"/>
          </a:xfrm>
          <a:custGeom>
            <a:avLst/>
            <a:gdLst/>
            <a:ahLst/>
            <a:cxnLst/>
            <a:rect l="l" t="t" r="r" b="b"/>
            <a:pathLst>
              <a:path w="1830704">
                <a:moveTo>
                  <a:pt x="0" y="0"/>
                </a:moveTo>
                <a:lnTo>
                  <a:pt x="183032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12479" y="2252459"/>
            <a:ext cx="0" cy="832485"/>
          </a:xfrm>
          <a:custGeom>
            <a:avLst/>
            <a:gdLst/>
            <a:ahLst/>
            <a:cxnLst/>
            <a:rect l="l" t="t" r="r" b="b"/>
            <a:pathLst>
              <a:path h="832485">
                <a:moveTo>
                  <a:pt x="0" y="0"/>
                </a:moveTo>
                <a:lnTo>
                  <a:pt x="0" y="83210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406383" y="26334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42019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24899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07779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0659" y="26334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7201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5489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63777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2065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03535" y="26334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84891" y="2633459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358897" y="2172258"/>
            <a:ext cx="5412105" cy="6324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80340" algn="r">
              <a:lnSpc>
                <a:spcPct val="100000"/>
              </a:lnSpc>
            </a:pPr>
            <a:r>
              <a:rPr sz="1250" spc="145" dirty="0">
                <a:latin typeface="Times New Roman"/>
                <a:cs typeface="Times New Roman"/>
              </a:rPr>
              <a:t>Global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130" dirty="0">
                <a:latin typeface="Times New Roman"/>
                <a:cs typeface="Times New Roman"/>
              </a:rPr>
              <a:t>pointer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210" dirty="0">
                <a:latin typeface="Courier"/>
                <a:cs typeface="Courier"/>
              </a:rPr>
              <a:t>P</a:t>
            </a:r>
            <a:endParaRPr sz="1250" dirty="0">
              <a:latin typeface="Courier"/>
              <a:cs typeface="Courier"/>
            </a:endParaRPr>
          </a:p>
          <a:p>
            <a:pPr marR="1327150" algn="ctr">
              <a:lnSpc>
                <a:spcPct val="100000"/>
              </a:lnSpc>
              <a:spcBef>
                <a:spcPts val="140"/>
              </a:spcBef>
            </a:pPr>
            <a:r>
              <a:rPr sz="1250" spc="185" dirty="0">
                <a:latin typeface="Times New Roman"/>
                <a:cs typeface="Times New Roman"/>
              </a:rPr>
              <a:t>Re</a:t>
            </a:r>
            <a:r>
              <a:rPr sz="1250" spc="125" dirty="0">
                <a:latin typeface="Times New Roman"/>
                <a:cs typeface="Times New Roman"/>
              </a:rPr>
              <a:t>fe</a:t>
            </a:r>
            <a:r>
              <a:rPr sz="1250" spc="140" dirty="0">
                <a:latin typeface="Times New Roman"/>
                <a:cs typeface="Times New Roman"/>
              </a:rPr>
              <a:t>rence</a:t>
            </a:r>
            <a:r>
              <a:rPr sz="1250" spc="90" dirty="0">
                <a:latin typeface="Times New Roman"/>
                <a:cs typeface="Times New Roman"/>
              </a:rPr>
              <a:t> </a:t>
            </a:r>
            <a:r>
              <a:rPr sz="1250" spc="190" dirty="0">
                <a:latin typeface="Times New Roman"/>
                <a:cs typeface="Times New Roman"/>
              </a:rPr>
              <a:t>Co</a:t>
            </a:r>
            <a:r>
              <a:rPr sz="1250" spc="155" dirty="0">
                <a:latin typeface="Times New Roman"/>
                <a:cs typeface="Times New Roman"/>
              </a:rPr>
              <a:t>u</a:t>
            </a:r>
            <a:r>
              <a:rPr sz="1250" spc="170" dirty="0">
                <a:latin typeface="Times New Roman"/>
                <a:cs typeface="Times New Roman"/>
              </a:rPr>
              <a:t>n</a:t>
            </a:r>
            <a:r>
              <a:rPr sz="1250" spc="90" dirty="0">
                <a:latin typeface="Times New Roman"/>
                <a:cs typeface="Times New Roman"/>
              </a:rPr>
              <a:t>t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180" dirty="0">
                <a:latin typeface="Times New Roman"/>
                <a:cs typeface="Times New Roman"/>
              </a:rPr>
              <a:t>=</a:t>
            </a:r>
            <a:r>
              <a:rPr sz="1250" spc="90" dirty="0">
                <a:latin typeface="Times New Roman"/>
                <a:cs typeface="Times New Roman"/>
              </a:rPr>
              <a:t> </a:t>
            </a:r>
            <a:r>
              <a:rPr sz="1250" spc="160" dirty="0">
                <a:latin typeface="Times New Roman"/>
                <a:cs typeface="Times New Roman"/>
              </a:rPr>
              <a:t>2</a:t>
            </a:r>
            <a:endParaRPr sz="1250" dirty="0">
              <a:latin typeface="Times New Roman"/>
              <a:cs typeface="Times New Roman"/>
            </a:endParaRPr>
          </a:p>
          <a:p>
            <a:pPr marL="1815464" marR="3199130" indent="-6350" algn="ctr">
              <a:lnSpc>
                <a:spcPct val="115999"/>
              </a:lnSpc>
              <a:spcBef>
                <a:spcPts val="325"/>
              </a:spcBef>
            </a:pPr>
            <a:r>
              <a:rPr sz="1250" spc="155" dirty="0">
                <a:latin typeface="Times New Roman"/>
                <a:cs typeface="Times New Roman"/>
              </a:rPr>
              <a:t>Lin</a:t>
            </a:r>
            <a:r>
              <a:rPr sz="1250" spc="160" dirty="0">
                <a:latin typeface="Times New Roman"/>
                <a:cs typeface="Times New Roman"/>
              </a:rPr>
              <a:t>k</a:t>
            </a:r>
            <a:r>
              <a:rPr sz="1250" spc="155" dirty="0">
                <a:latin typeface="Times New Roman"/>
                <a:cs typeface="Times New Roman"/>
              </a:rPr>
              <a:t> D</a:t>
            </a:r>
            <a:r>
              <a:rPr sz="1250" spc="150" dirty="0">
                <a:latin typeface="Times New Roman"/>
                <a:cs typeface="Times New Roman"/>
              </a:rPr>
              <a:t>a</a:t>
            </a:r>
            <a:r>
              <a:rPr sz="1250" spc="120" dirty="0">
                <a:latin typeface="Times New Roman"/>
                <a:cs typeface="Times New Roman"/>
              </a:rPr>
              <a:t>ta</a:t>
            </a:r>
            <a:endParaRPr sz="12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07135" marR="2509520" algn="ctr">
              <a:lnSpc>
                <a:spcPct val="138400"/>
              </a:lnSpc>
            </a:pPr>
            <a:r>
              <a:rPr sz="1250" spc="185" dirty="0">
                <a:latin typeface="Times New Roman"/>
                <a:cs typeface="Times New Roman"/>
              </a:rPr>
              <a:t>Re</a:t>
            </a:r>
            <a:r>
              <a:rPr sz="1250" spc="125" dirty="0">
                <a:latin typeface="Times New Roman"/>
                <a:cs typeface="Times New Roman"/>
              </a:rPr>
              <a:t>fe</a:t>
            </a:r>
            <a:r>
              <a:rPr sz="1250" spc="140" dirty="0">
                <a:latin typeface="Times New Roman"/>
                <a:cs typeface="Times New Roman"/>
              </a:rPr>
              <a:t>rence</a:t>
            </a:r>
            <a:r>
              <a:rPr sz="1250" spc="90" dirty="0">
                <a:latin typeface="Times New Roman"/>
                <a:cs typeface="Times New Roman"/>
              </a:rPr>
              <a:t> </a:t>
            </a:r>
            <a:r>
              <a:rPr sz="1250" spc="190" dirty="0">
                <a:latin typeface="Times New Roman"/>
                <a:cs typeface="Times New Roman"/>
              </a:rPr>
              <a:t>Co</a:t>
            </a:r>
            <a:r>
              <a:rPr sz="1250" spc="155" dirty="0">
                <a:latin typeface="Times New Roman"/>
                <a:cs typeface="Times New Roman"/>
              </a:rPr>
              <a:t>u</a:t>
            </a:r>
            <a:r>
              <a:rPr sz="1250" spc="170" dirty="0">
                <a:latin typeface="Times New Roman"/>
                <a:cs typeface="Times New Roman"/>
              </a:rPr>
              <a:t>n</a:t>
            </a:r>
            <a:r>
              <a:rPr sz="1250" spc="90" dirty="0">
                <a:latin typeface="Times New Roman"/>
                <a:cs typeface="Times New Roman"/>
              </a:rPr>
              <a:t>t </a:t>
            </a:r>
            <a:r>
              <a:rPr sz="1250" spc="180" dirty="0">
                <a:latin typeface="Times New Roman"/>
                <a:cs typeface="Times New Roman"/>
              </a:rPr>
              <a:t>=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160" dirty="0">
                <a:latin typeface="Times New Roman"/>
                <a:cs typeface="Times New Roman"/>
              </a:rPr>
              <a:t>1</a:t>
            </a:r>
            <a:r>
              <a:rPr sz="1250" spc="80" dirty="0">
                <a:latin typeface="Times New Roman"/>
                <a:cs typeface="Times New Roman"/>
              </a:rPr>
              <a:t> </a:t>
            </a:r>
            <a:r>
              <a:rPr sz="1250" spc="155" dirty="0">
                <a:latin typeface="Times New Roman"/>
                <a:cs typeface="Times New Roman"/>
              </a:rPr>
              <a:t>Lin</a:t>
            </a:r>
            <a:r>
              <a:rPr sz="1250" spc="160" dirty="0">
                <a:latin typeface="Times New Roman"/>
                <a:cs typeface="Times New Roman"/>
              </a:rPr>
              <a:t>k</a:t>
            </a:r>
            <a:endParaRPr sz="1250" dirty="0">
              <a:latin typeface="Times New Roman"/>
              <a:cs typeface="Times New Roman"/>
            </a:endParaRPr>
          </a:p>
          <a:p>
            <a:pPr marR="1353820" algn="ctr">
              <a:lnSpc>
                <a:spcPct val="100000"/>
              </a:lnSpc>
              <a:spcBef>
                <a:spcPts val="225"/>
              </a:spcBef>
            </a:pPr>
            <a:r>
              <a:rPr sz="1250" spc="150" dirty="0">
                <a:latin typeface="Times New Roman"/>
                <a:cs typeface="Times New Roman"/>
              </a:rPr>
              <a:t>Data</a:t>
            </a:r>
            <a:endParaRPr sz="12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5080">
              <a:lnSpc>
                <a:spcPct val="89700"/>
              </a:lnSpc>
            </a:pPr>
            <a:r>
              <a:rPr sz="2600" spc="-15" dirty="0">
                <a:latin typeface="Lucida Sans"/>
                <a:cs typeface="Lucida Sans"/>
              </a:rPr>
              <a:t>set to null,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ject’s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 count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-10" dirty="0">
                <a:latin typeface="Lucida Sans"/>
                <a:cs typeface="Lucida Sans"/>
              </a:rPr>
              <a:t> obj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z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count, 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neither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gh</a:t>
            </a:r>
            <a:r>
              <a:rPr sz="2600" spc="-15" dirty="0">
                <a:latin typeface="Lucida Sans"/>
                <a:cs typeface="Lucida Sans"/>
              </a:rPr>
              <a:t> 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external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5" dirty="0">
                <a:latin typeface="Lucida Sans"/>
                <a:cs typeface="Lucida Sans"/>
              </a:rPr>
              <a:t> objects are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garbage,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won’t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recognized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such.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919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circ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cturesare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common,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auxil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techn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que,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swee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ect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on,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 counting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misses.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406383" y="28620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42019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24899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07779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90659" y="28620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7201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5489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3777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2065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003535" y="28620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84891" y="2862059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250935" y="3864851"/>
            <a:ext cx="189230" cy="106680"/>
          </a:xfrm>
          <a:custGeom>
            <a:avLst/>
            <a:gdLst/>
            <a:ahLst/>
            <a:cxnLst/>
            <a:rect l="l" t="t" r="r" b="b"/>
            <a:pathLst>
              <a:path w="189230" h="106679">
                <a:moveTo>
                  <a:pt x="38100" y="4571"/>
                </a:moveTo>
                <a:lnTo>
                  <a:pt x="41148" y="10667"/>
                </a:lnTo>
                <a:lnTo>
                  <a:pt x="38633" y="18211"/>
                </a:lnTo>
                <a:lnTo>
                  <a:pt x="147743" y="92206"/>
                </a:lnTo>
                <a:lnTo>
                  <a:pt x="167639" y="92963"/>
                </a:lnTo>
                <a:lnTo>
                  <a:pt x="167639" y="105155"/>
                </a:lnTo>
                <a:lnTo>
                  <a:pt x="188975" y="106679"/>
                </a:lnTo>
                <a:lnTo>
                  <a:pt x="170687" y="94487"/>
                </a:lnTo>
                <a:lnTo>
                  <a:pt x="38100" y="4571"/>
                </a:lnTo>
                <a:close/>
              </a:path>
              <a:path w="189230" h="106679">
                <a:moveTo>
                  <a:pt x="7619" y="86867"/>
                </a:moveTo>
                <a:lnTo>
                  <a:pt x="1524" y="91439"/>
                </a:lnTo>
                <a:lnTo>
                  <a:pt x="0" y="97536"/>
                </a:lnTo>
                <a:lnTo>
                  <a:pt x="7619" y="99060"/>
                </a:lnTo>
                <a:lnTo>
                  <a:pt x="167639" y="105155"/>
                </a:lnTo>
                <a:lnTo>
                  <a:pt x="164592" y="103631"/>
                </a:lnTo>
                <a:lnTo>
                  <a:pt x="147743" y="92206"/>
                </a:lnTo>
                <a:lnTo>
                  <a:pt x="7619" y="86867"/>
                </a:lnTo>
                <a:close/>
              </a:path>
              <a:path w="189230" h="106679">
                <a:moveTo>
                  <a:pt x="147743" y="92206"/>
                </a:moveTo>
                <a:lnTo>
                  <a:pt x="164592" y="103631"/>
                </a:lnTo>
                <a:lnTo>
                  <a:pt x="167639" y="105155"/>
                </a:lnTo>
                <a:lnTo>
                  <a:pt x="167639" y="92963"/>
                </a:lnTo>
                <a:lnTo>
                  <a:pt x="147743" y="92206"/>
                </a:lnTo>
                <a:close/>
              </a:path>
              <a:path w="189230" h="106679">
                <a:moveTo>
                  <a:pt x="33527" y="0"/>
                </a:moveTo>
                <a:lnTo>
                  <a:pt x="28956" y="7619"/>
                </a:lnTo>
                <a:lnTo>
                  <a:pt x="15239" y="48767"/>
                </a:lnTo>
                <a:lnTo>
                  <a:pt x="27431" y="51815"/>
                </a:lnTo>
                <a:lnTo>
                  <a:pt x="38633" y="18211"/>
                </a:lnTo>
                <a:lnTo>
                  <a:pt x="32003" y="13715"/>
                </a:lnTo>
                <a:lnTo>
                  <a:pt x="38100" y="4571"/>
                </a:lnTo>
                <a:lnTo>
                  <a:pt x="33527" y="0"/>
                </a:lnTo>
                <a:close/>
              </a:path>
              <a:path w="189230" h="106679">
                <a:moveTo>
                  <a:pt x="38100" y="4571"/>
                </a:moveTo>
                <a:lnTo>
                  <a:pt x="32003" y="13715"/>
                </a:lnTo>
                <a:lnTo>
                  <a:pt x="38633" y="18211"/>
                </a:lnTo>
                <a:lnTo>
                  <a:pt x="41148" y="10667"/>
                </a:lnTo>
                <a:lnTo>
                  <a:pt x="38100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52459" y="3913619"/>
            <a:ext cx="26034" cy="45720"/>
          </a:xfrm>
          <a:custGeom>
            <a:avLst/>
            <a:gdLst/>
            <a:ahLst/>
            <a:cxnLst/>
            <a:rect l="l" t="t" r="r" b="b"/>
            <a:pathLst>
              <a:path w="26035" h="45720">
                <a:moveTo>
                  <a:pt x="13715" y="0"/>
                </a:moveTo>
                <a:lnTo>
                  <a:pt x="0" y="42672"/>
                </a:lnTo>
                <a:lnTo>
                  <a:pt x="12191" y="45720"/>
                </a:lnTo>
                <a:lnTo>
                  <a:pt x="25907" y="3048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258555" y="3873995"/>
            <a:ext cx="160020" cy="90170"/>
          </a:xfrm>
          <a:custGeom>
            <a:avLst/>
            <a:gdLst/>
            <a:ahLst/>
            <a:cxnLst/>
            <a:rect l="l" t="t" r="r" b="b"/>
            <a:pathLst>
              <a:path w="160019" h="90170">
                <a:moveTo>
                  <a:pt x="27431" y="0"/>
                </a:moveTo>
                <a:lnTo>
                  <a:pt x="13716" y="41148"/>
                </a:lnTo>
                <a:lnTo>
                  <a:pt x="0" y="83820"/>
                </a:lnTo>
                <a:lnTo>
                  <a:pt x="160019" y="89916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77655" y="26974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839455" y="2697467"/>
            <a:ext cx="838200" cy="1132840"/>
          </a:xfrm>
          <a:custGeom>
            <a:avLst/>
            <a:gdLst/>
            <a:ahLst/>
            <a:cxnLst/>
            <a:rect l="l" t="t" r="r" b="b"/>
            <a:pathLst>
              <a:path w="838200" h="1132839">
                <a:moveTo>
                  <a:pt x="838200" y="0"/>
                </a:moveTo>
                <a:lnTo>
                  <a:pt x="758951" y="4572"/>
                </a:lnTo>
                <a:lnTo>
                  <a:pt x="681228" y="12192"/>
                </a:lnTo>
                <a:lnTo>
                  <a:pt x="603504" y="24383"/>
                </a:lnTo>
                <a:lnTo>
                  <a:pt x="601980" y="24383"/>
                </a:lnTo>
                <a:lnTo>
                  <a:pt x="527304" y="39624"/>
                </a:lnTo>
                <a:lnTo>
                  <a:pt x="455675" y="57911"/>
                </a:lnTo>
                <a:lnTo>
                  <a:pt x="385572" y="79248"/>
                </a:lnTo>
                <a:lnTo>
                  <a:pt x="385572" y="80772"/>
                </a:lnTo>
                <a:lnTo>
                  <a:pt x="321563" y="106679"/>
                </a:lnTo>
                <a:lnTo>
                  <a:pt x="320039" y="106679"/>
                </a:lnTo>
                <a:lnTo>
                  <a:pt x="259080" y="137159"/>
                </a:lnTo>
                <a:lnTo>
                  <a:pt x="204216" y="169164"/>
                </a:lnTo>
                <a:lnTo>
                  <a:pt x="153924" y="207264"/>
                </a:lnTo>
                <a:lnTo>
                  <a:pt x="109728" y="246888"/>
                </a:lnTo>
                <a:lnTo>
                  <a:pt x="71628" y="294131"/>
                </a:lnTo>
                <a:lnTo>
                  <a:pt x="41148" y="342900"/>
                </a:lnTo>
                <a:lnTo>
                  <a:pt x="41148" y="344424"/>
                </a:lnTo>
                <a:lnTo>
                  <a:pt x="28956" y="370331"/>
                </a:lnTo>
                <a:lnTo>
                  <a:pt x="27431" y="370331"/>
                </a:lnTo>
                <a:lnTo>
                  <a:pt x="18287" y="397764"/>
                </a:lnTo>
                <a:lnTo>
                  <a:pt x="10668" y="425196"/>
                </a:lnTo>
                <a:lnTo>
                  <a:pt x="4572" y="455675"/>
                </a:lnTo>
                <a:lnTo>
                  <a:pt x="4572" y="457200"/>
                </a:lnTo>
                <a:lnTo>
                  <a:pt x="1524" y="487679"/>
                </a:lnTo>
                <a:lnTo>
                  <a:pt x="0" y="518159"/>
                </a:lnTo>
                <a:lnTo>
                  <a:pt x="0" y="565403"/>
                </a:lnTo>
                <a:lnTo>
                  <a:pt x="3048" y="612648"/>
                </a:lnTo>
                <a:lnTo>
                  <a:pt x="7619" y="661416"/>
                </a:lnTo>
                <a:lnTo>
                  <a:pt x="13716" y="711707"/>
                </a:lnTo>
                <a:lnTo>
                  <a:pt x="22860" y="762000"/>
                </a:lnTo>
                <a:lnTo>
                  <a:pt x="36575" y="812292"/>
                </a:lnTo>
                <a:lnTo>
                  <a:pt x="36575" y="813816"/>
                </a:lnTo>
                <a:lnTo>
                  <a:pt x="53339" y="862584"/>
                </a:lnTo>
                <a:lnTo>
                  <a:pt x="54863" y="862584"/>
                </a:lnTo>
                <a:lnTo>
                  <a:pt x="74675" y="912876"/>
                </a:lnTo>
                <a:lnTo>
                  <a:pt x="99060" y="960120"/>
                </a:lnTo>
                <a:lnTo>
                  <a:pt x="112775" y="982979"/>
                </a:lnTo>
                <a:lnTo>
                  <a:pt x="128016" y="1005839"/>
                </a:lnTo>
                <a:lnTo>
                  <a:pt x="128016" y="1007363"/>
                </a:lnTo>
                <a:lnTo>
                  <a:pt x="144780" y="1030224"/>
                </a:lnTo>
                <a:lnTo>
                  <a:pt x="181356" y="1072896"/>
                </a:lnTo>
                <a:lnTo>
                  <a:pt x="182880" y="1072896"/>
                </a:lnTo>
                <a:lnTo>
                  <a:pt x="225551" y="1112520"/>
                </a:lnTo>
                <a:lnTo>
                  <a:pt x="248412" y="1130808"/>
                </a:lnTo>
                <a:lnTo>
                  <a:pt x="248412" y="1132332"/>
                </a:lnTo>
                <a:lnTo>
                  <a:pt x="254507" y="1121664"/>
                </a:lnTo>
                <a:lnTo>
                  <a:pt x="256031" y="1121664"/>
                </a:lnTo>
                <a:lnTo>
                  <a:pt x="233172" y="1103376"/>
                </a:lnTo>
                <a:lnTo>
                  <a:pt x="192141" y="1065276"/>
                </a:lnTo>
                <a:lnTo>
                  <a:pt x="190500" y="1065276"/>
                </a:lnTo>
                <a:lnTo>
                  <a:pt x="153924" y="1022603"/>
                </a:lnTo>
                <a:lnTo>
                  <a:pt x="137160" y="999744"/>
                </a:lnTo>
                <a:lnTo>
                  <a:pt x="138683" y="999744"/>
                </a:lnTo>
                <a:lnTo>
                  <a:pt x="123443" y="976884"/>
                </a:lnTo>
                <a:lnTo>
                  <a:pt x="109728" y="954024"/>
                </a:lnTo>
                <a:lnTo>
                  <a:pt x="86130" y="908303"/>
                </a:lnTo>
                <a:lnTo>
                  <a:pt x="85343" y="908303"/>
                </a:lnTo>
                <a:lnTo>
                  <a:pt x="65531" y="858011"/>
                </a:lnTo>
                <a:lnTo>
                  <a:pt x="48768" y="809244"/>
                </a:lnTo>
                <a:lnTo>
                  <a:pt x="35467" y="760476"/>
                </a:lnTo>
                <a:lnTo>
                  <a:pt x="35051" y="760476"/>
                </a:lnTo>
                <a:lnTo>
                  <a:pt x="25907" y="710183"/>
                </a:lnTo>
                <a:lnTo>
                  <a:pt x="19812" y="659892"/>
                </a:lnTo>
                <a:lnTo>
                  <a:pt x="15239" y="611124"/>
                </a:lnTo>
                <a:lnTo>
                  <a:pt x="12290" y="565403"/>
                </a:lnTo>
                <a:lnTo>
                  <a:pt x="12192" y="518159"/>
                </a:lnTo>
                <a:lnTo>
                  <a:pt x="13716" y="487679"/>
                </a:lnTo>
                <a:lnTo>
                  <a:pt x="13868" y="487679"/>
                </a:lnTo>
                <a:lnTo>
                  <a:pt x="16763" y="458724"/>
                </a:lnTo>
                <a:lnTo>
                  <a:pt x="22860" y="428244"/>
                </a:lnTo>
                <a:lnTo>
                  <a:pt x="30480" y="400811"/>
                </a:lnTo>
                <a:lnTo>
                  <a:pt x="30987" y="400811"/>
                </a:lnTo>
                <a:lnTo>
                  <a:pt x="39624" y="374903"/>
                </a:lnTo>
                <a:lnTo>
                  <a:pt x="51816" y="348996"/>
                </a:lnTo>
                <a:lnTo>
                  <a:pt x="65531" y="324611"/>
                </a:lnTo>
                <a:lnTo>
                  <a:pt x="66579" y="324611"/>
                </a:lnTo>
                <a:lnTo>
                  <a:pt x="82295" y="301751"/>
                </a:lnTo>
                <a:lnTo>
                  <a:pt x="80772" y="301751"/>
                </a:lnTo>
                <a:lnTo>
                  <a:pt x="97536" y="278892"/>
                </a:lnTo>
                <a:lnTo>
                  <a:pt x="117348" y="256031"/>
                </a:lnTo>
                <a:lnTo>
                  <a:pt x="138683" y="236220"/>
                </a:lnTo>
                <a:lnTo>
                  <a:pt x="161544" y="216407"/>
                </a:lnTo>
                <a:lnTo>
                  <a:pt x="185928" y="196596"/>
                </a:lnTo>
                <a:lnTo>
                  <a:pt x="188087" y="196596"/>
                </a:lnTo>
                <a:lnTo>
                  <a:pt x="211836" y="179831"/>
                </a:lnTo>
                <a:lnTo>
                  <a:pt x="210312" y="179831"/>
                </a:lnTo>
                <a:lnTo>
                  <a:pt x="236219" y="163068"/>
                </a:lnTo>
                <a:lnTo>
                  <a:pt x="265175" y="147827"/>
                </a:lnTo>
                <a:lnTo>
                  <a:pt x="326136" y="117348"/>
                </a:lnTo>
                <a:lnTo>
                  <a:pt x="390144" y="91440"/>
                </a:lnTo>
                <a:lnTo>
                  <a:pt x="388619" y="91440"/>
                </a:lnTo>
                <a:lnTo>
                  <a:pt x="458724" y="70103"/>
                </a:lnTo>
                <a:lnTo>
                  <a:pt x="530351" y="51816"/>
                </a:lnTo>
                <a:lnTo>
                  <a:pt x="605028" y="36575"/>
                </a:lnTo>
                <a:lnTo>
                  <a:pt x="682751" y="24383"/>
                </a:lnTo>
                <a:lnTo>
                  <a:pt x="760476" y="16764"/>
                </a:lnTo>
                <a:lnTo>
                  <a:pt x="758951" y="16764"/>
                </a:lnTo>
                <a:lnTo>
                  <a:pt x="838200" y="12192"/>
                </a:lnTo>
                <a:lnTo>
                  <a:pt x="838200" y="0"/>
                </a:lnTo>
                <a:close/>
              </a:path>
              <a:path w="838200" h="1132839">
                <a:moveTo>
                  <a:pt x="190500" y="1063752"/>
                </a:moveTo>
                <a:lnTo>
                  <a:pt x="190500" y="1065276"/>
                </a:lnTo>
                <a:lnTo>
                  <a:pt x="192141" y="1065276"/>
                </a:lnTo>
                <a:lnTo>
                  <a:pt x="190500" y="1063752"/>
                </a:lnTo>
                <a:close/>
              </a:path>
              <a:path w="838200" h="1132839">
                <a:moveTo>
                  <a:pt x="85343" y="906779"/>
                </a:moveTo>
                <a:lnTo>
                  <a:pt x="85343" y="908303"/>
                </a:lnTo>
                <a:lnTo>
                  <a:pt x="86130" y="908303"/>
                </a:lnTo>
                <a:lnTo>
                  <a:pt x="85343" y="906779"/>
                </a:lnTo>
                <a:close/>
              </a:path>
              <a:path w="838200" h="1132839">
                <a:moveTo>
                  <a:pt x="35051" y="758951"/>
                </a:moveTo>
                <a:lnTo>
                  <a:pt x="35051" y="760476"/>
                </a:lnTo>
                <a:lnTo>
                  <a:pt x="35467" y="760476"/>
                </a:lnTo>
                <a:lnTo>
                  <a:pt x="35051" y="758951"/>
                </a:lnTo>
                <a:close/>
              </a:path>
              <a:path w="838200" h="1132839">
                <a:moveTo>
                  <a:pt x="13868" y="487679"/>
                </a:moveTo>
                <a:lnTo>
                  <a:pt x="13716" y="487679"/>
                </a:lnTo>
                <a:lnTo>
                  <a:pt x="13716" y="489203"/>
                </a:lnTo>
                <a:lnTo>
                  <a:pt x="13868" y="487679"/>
                </a:lnTo>
                <a:close/>
              </a:path>
              <a:path w="838200" h="1132839">
                <a:moveTo>
                  <a:pt x="30987" y="400811"/>
                </a:moveTo>
                <a:lnTo>
                  <a:pt x="30480" y="400811"/>
                </a:lnTo>
                <a:lnTo>
                  <a:pt x="30480" y="402335"/>
                </a:lnTo>
                <a:lnTo>
                  <a:pt x="30987" y="400811"/>
                </a:lnTo>
                <a:close/>
              </a:path>
              <a:path w="838200" h="1132839">
                <a:moveTo>
                  <a:pt x="66579" y="324611"/>
                </a:moveTo>
                <a:lnTo>
                  <a:pt x="65531" y="324611"/>
                </a:lnTo>
                <a:lnTo>
                  <a:pt x="65531" y="326135"/>
                </a:lnTo>
                <a:lnTo>
                  <a:pt x="66579" y="324611"/>
                </a:lnTo>
                <a:close/>
              </a:path>
              <a:path w="838200" h="1132839">
                <a:moveTo>
                  <a:pt x="188087" y="196596"/>
                </a:moveTo>
                <a:lnTo>
                  <a:pt x="185928" y="196596"/>
                </a:lnTo>
                <a:lnTo>
                  <a:pt x="185928" y="198120"/>
                </a:lnTo>
                <a:lnTo>
                  <a:pt x="188087" y="196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087867" y="3819131"/>
            <a:ext cx="147955" cy="88900"/>
          </a:xfrm>
          <a:custGeom>
            <a:avLst/>
            <a:gdLst/>
            <a:ahLst/>
            <a:cxnLst/>
            <a:rect l="l" t="t" r="r" b="b"/>
            <a:pathLst>
              <a:path w="147955" h="88900">
                <a:moveTo>
                  <a:pt x="6095" y="0"/>
                </a:moveTo>
                <a:lnTo>
                  <a:pt x="0" y="10668"/>
                </a:lnTo>
                <a:lnTo>
                  <a:pt x="51816" y="44196"/>
                </a:lnTo>
                <a:lnTo>
                  <a:pt x="109727" y="74675"/>
                </a:lnTo>
                <a:lnTo>
                  <a:pt x="111251" y="74675"/>
                </a:lnTo>
                <a:lnTo>
                  <a:pt x="143256" y="88391"/>
                </a:lnTo>
                <a:lnTo>
                  <a:pt x="147335" y="77512"/>
                </a:lnTo>
                <a:lnTo>
                  <a:pt x="115824" y="64008"/>
                </a:lnTo>
                <a:lnTo>
                  <a:pt x="57912" y="33527"/>
                </a:lnTo>
                <a:lnTo>
                  <a:pt x="6095" y="0"/>
                </a:lnTo>
                <a:close/>
              </a:path>
              <a:path w="147955" h="88900">
                <a:moveTo>
                  <a:pt x="147827" y="76200"/>
                </a:moveTo>
                <a:lnTo>
                  <a:pt x="147335" y="77512"/>
                </a:lnTo>
                <a:lnTo>
                  <a:pt x="147827" y="77724"/>
                </a:lnTo>
                <a:lnTo>
                  <a:pt x="147827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64651" y="3907523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4572" y="0"/>
                </a:moveTo>
                <a:lnTo>
                  <a:pt x="0" y="12192"/>
                </a:lnTo>
                <a:lnTo>
                  <a:pt x="6096" y="13716"/>
                </a:lnTo>
                <a:lnTo>
                  <a:pt x="10668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231123" y="3895331"/>
            <a:ext cx="38100" cy="24765"/>
          </a:xfrm>
          <a:custGeom>
            <a:avLst/>
            <a:gdLst/>
            <a:ahLst/>
            <a:cxnLst/>
            <a:rect l="l" t="t" r="r" b="b"/>
            <a:pathLst>
              <a:path w="38100" h="24764">
                <a:moveTo>
                  <a:pt x="4571" y="0"/>
                </a:moveTo>
                <a:lnTo>
                  <a:pt x="0" y="12191"/>
                </a:lnTo>
                <a:lnTo>
                  <a:pt x="33527" y="24384"/>
                </a:lnTo>
                <a:lnTo>
                  <a:pt x="38100" y="12191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1" name="object 8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404</a:t>
            </a:r>
          </a:p>
        </p:txBody>
      </p:sp>
    </p:spTree>
    <p:extLst>
      <p:ext uri="{BB962C8B-B14F-4D97-AF65-F5344CB8AC3E}">
        <p14:creationId xmlns:p14="http://schemas.microsoft.com/office/powerpoint/2010/main" val="221542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40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k-Sw</a:t>
            </a:r>
            <a:r>
              <a:rPr spc="-25" dirty="0">
                <a:solidFill>
                  <a:srgbClr val="FF0000"/>
                </a:solidFill>
              </a:rPr>
              <a:t>ee</a:t>
            </a:r>
            <a:r>
              <a:rPr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 Co</a:t>
            </a:r>
            <a:r>
              <a:rPr spc="-20" dirty="0">
                <a:solidFill>
                  <a:srgbClr val="FF0000"/>
                </a:solidFill>
              </a:rPr>
              <a:t>llec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8" y="1677434"/>
            <a:ext cx="5422900" cy="7241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coll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ctors,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rk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&amp;</a:t>
            </a:r>
            <a:r>
              <a:rPr sz="2600" spc="-15" dirty="0">
                <a:latin typeface="Lucida Sans"/>
                <a:cs typeface="Lucida Sans"/>
              </a:rPr>
              <a:t> sweep,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nothing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until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10" dirty="0">
                <a:latin typeface="Lucida Sans"/>
                <a:cs typeface="Lucida Sans"/>
              </a:rPr>
              <a:t> spac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xh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usted.</a:t>
            </a:r>
            <a:endParaRPr sz="2600" dirty="0">
              <a:latin typeface="Lucida Sans"/>
              <a:cs typeface="Lucida Sans"/>
            </a:endParaRPr>
          </a:p>
          <a:p>
            <a:pPr marL="12700" marR="1397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executes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marking</a:t>
            </a:r>
            <a:r>
              <a:rPr sz="2700" i="1" spc="-8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phase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objects.</a:t>
            </a:r>
            <a:endParaRPr sz="2600" dirty="0">
              <a:latin typeface="Lucida Sans"/>
              <a:cs typeface="Lucida Sans"/>
            </a:endParaRPr>
          </a:p>
          <a:p>
            <a:pPr marL="12700" marR="2286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Startin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global</a:t>
            </a:r>
            <a:r>
              <a:rPr sz="2600" spc="-15" dirty="0">
                <a:latin typeface="Lucida Sans"/>
                <a:cs typeface="Lucida Sans"/>
              </a:rPr>
              <a:t> pointers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 frame</a:t>
            </a:r>
            <a:r>
              <a:rPr sz="2600" spc="-10" dirty="0">
                <a:latin typeface="Lucida Sans"/>
                <a:cs typeface="Lucida Sans"/>
              </a:rPr>
              <a:t>s, it </a:t>
            </a:r>
            <a:r>
              <a:rPr sz="2600" spc="-20" dirty="0">
                <a:latin typeface="Lucida Sans"/>
                <a:cs typeface="Lucida Sans"/>
              </a:rPr>
              <a:t>marks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obj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cts. Pointe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followed,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spc="-10" dirty="0">
                <a:latin typeface="Lucida Sans"/>
                <a:cs typeface="Lucida Sans"/>
              </a:rPr>
              <a:t> 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marked.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After 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</a:t>
            </a:r>
            <a:r>
              <a:rPr sz="2600" spc="-2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 object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20" dirty="0">
                <a:latin typeface="Lucida Sans"/>
                <a:cs typeface="Lucida Sans"/>
              </a:rPr>
              <a:t> 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freed. 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sw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ep </a:t>
            </a:r>
            <a:r>
              <a:rPr sz="2600" spc="-15" dirty="0">
                <a:latin typeface="Lucida Sans"/>
                <a:cs typeface="Lucida Sans"/>
              </a:rPr>
              <a:t>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ollecting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unmarke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objects.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During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swee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ear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marks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use.</a:t>
            </a:r>
            <a:endParaRPr sz="26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59749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>
              <a:lnSpc>
                <a:spcPts val="2940"/>
              </a:lnSpc>
            </a:pPr>
            <a:r>
              <a:rPr sz="2600" b="0" spc="-15" dirty="0">
                <a:latin typeface="Lucida Sans"/>
                <a:cs typeface="Lucida Sans"/>
              </a:rPr>
              <a:t>Mark-</a:t>
            </a:r>
            <a:r>
              <a:rPr sz="2600" b="0" spc="-160" dirty="0">
                <a:latin typeface="Lucida Sans"/>
                <a:cs typeface="Lucida Sans"/>
              </a:rPr>
              <a:t> </a:t>
            </a:r>
            <a:r>
              <a:rPr sz="2600" b="0" spc="-20" dirty="0">
                <a:latin typeface="Lucida Sans"/>
                <a:cs typeface="Lucida Sans"/>
              </a:rPr>
              <a:t>sweep</a:t>
            </a:r>
            <a:r>
              <a:rPr sz="2600" b="0" spc="-45" dirty="0">
                <a:latin typeface="Lucida Sans"/>
                <a:cs typeface="Lucida Sans"/>
              </a:rPr>
              <a:t> </a:t>
            </a:r>
            <a:r>
              <a:rPr sz="2600" b="0" spc="-10" dirty="0">
                <a:latin typeface="Lucida Sans"/>
                <a:cs typeface="Lucida Sans"/>
              </a:rPr>
              <a:t>garbag</a:t>
            </a:r>
            <a:r>
              <a:rPr sz="2600" b="0" spc="-15" dirty="0">
                <a:latin typeface="Lucida Sans"/>
                <a:cs typeface="Lucida Sans"/>
              </a:rPr>
              <a:t>e</a:t>
            </a:r>
            <a:r>
              <a:rPr sz="2600" b="0" spc="-55" dirty="0">
                <a:latin typeface="Lucida Sans"/>
                <a:cs typeface="Lucida Sans"/>
              </a:rPr>
              <a:t> </a:t>
            </a:r>
            <a:r>
              <a:rPr sz="2600" b="0" spc="-25" dirty="0">
                <a:latin typeface="Lucida Sans"/>
                <a:cs typeface="Lucida Sans"/>
              </a:rPr>
              <a:t>c</a:t>
            </a:r>
            <a:r>
              <a:rPr sz="2600" b="0" spc="-15" dirty="0">
                <a:latin typeface="Lucida Sans"/>
                <a:cs typeface="Lucida Sans"/>
              </a:rPr>
              <a:t>ollection</a:t>
            </a:r>
            <a:r>
              <a:rPr sz="2600" b="0" spc="-35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is illustrated</a:t>
            </a:r>
            <a:r>
              <a:rPr sz="2600" b="0" spc="5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belo</a:t>
            </a:r>
            <a:r>
              <a:rPr sz="2600" b="0" spc="-5" dirty="0">
                <a:latin typeface="Lucida Sans"/>
                <a:cs typeface="Lucida Sans"/>
              </a:rPr>
              <a:t>w</a:t>
            </a:r>
            <a:r>
              <a:rPr sz="2800" b="0" spc="-10" dirty="0">
                <a:latin typeface="Lucida Sans"/>
                <a:cs typeface="Lucida Sans"/>
              </a:rPr>
              <a:t>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6" y="3975118"/>
            <a:ext cx="5429885" cy="457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3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marked</a:t>
            </a:r>
            <a:r>
              <a:rPr sz="2600" spc="-15" dirty="0">
                <a:latin typeface="Lucida Sans"/>
                <a:cs typeface="Lucida Sans"/>
              </a:rPr>
              <a:t> because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global</a:t>
            </a:r>
            <a:r>
              <a:rPr sz="2600" spc="-15" dirty="0">
                <a:latin typeface="Lucida Sans"/>
                <a:cs typeface="Lucida Sans"/>
              </a:rPr>
              <a:t> pointers.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5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marked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pointed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objec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3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objects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rked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added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list.</a:t>
            </a:r>
            <a:endParaRPr sz="2600" dirty="0">
              <a:latin typeface="Lucida Sans"/>
              <a:cs typeface="Lucida Sans"/>
            </a:endParaRPr>
          </a:p>
          <a:p>
            <a:pPr marL="12700" marR="1270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collector,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vital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all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 heap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mis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ointer,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object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incorrectly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r>
              <a:rPr sz="2600" spc="-15" dirty="0">
                <a:latin typeface="Lucida Sans"/>
                <a:cs typeface="Lucida Sans"/>
              </a:rPr>
              <a:t> Finding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tricky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99375" y="2630411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40" h="182880">
                <a:moveTo>
                  <a:pt x="89916" y="4572"/>
                </a:moveTo>
                <a:lnTo>
                  <a:pt x="51816" y="137265"/>
                </a:lnTo>
                <a:lnTo>
                  <a:pt x="57912" y="158496"/>
                </a:lnTo>
                <a:lnTo>
                  <a:pt x="45720" y="161544"/>
                </a:lnTo>
                <a:lnTo>
                  <a:pt x="51816" y="182879"/>
                </a:lnTo>
                <a:lnTo>
                  <a:pt x="57912" y="161544"/>
                </a:lnTo>
                <a:lnTo>
                  <a:pt x="100795" y="12191"/>
                </a:lnTo>
                <a:lnTo>
                  <a:pt x="96012" y="12191"/>
                </a:lnTo>
                <a:lnTo>
                  <a:pt x="102108" y="7620"/>
                </a:lnTo>
                <a:lnTo>
                  <a:pt x="89916" y="4572"/>
                </a:lnTo>
                <a:close/>
              </a:path>
              <a:path w="104140" h="182880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45720" y="161544"/>
                </a:lnTo>
                <a:lnTo>
                  <a:pt x="45720" y="158496"/>
                </a:lnTo>
                <a:lnTo>
                  <a:pt x="51816" y="137265"/>
                </a:lnTo>
                <a:lnTo>
                  <a:pt x="13716" y="4572"/>
                </a:lnTo>
                <a:lnTo>
                  <a:pt x="7620" y="0"/>
                </a:lnTo>
                <a:close/>
              </a:path>
              <a:path w="104140" h="182880">
                <a:moveTo>
                  <a:pt x="51816" y="137265"/>
                </a:moveTo>
                <a:lnTo>
                  <a:pt x="45720" y="158496"/>
                </a:lnTo>
                <a:lnTo>
                  <a:pt x="45720" y="161544"/>
                </a:lnTo>
                <a:lnTo>
                  <a:pt x="57912" y="158496"/>
                </a:lnTo>
                <a:lnTo>
                  <a:pt x="51816" y="137265"/>
                </a:lnTo>
                <a:close/>
              </a:path>
              <a:path w="104140" h="182880">
                <a:moveTo>
                  <a:pt x="103632" y="0"/>
                </a:moveTo>
                <a:lnTo>
                  <a:pt x="51816" y="0"/>
                </a:lnTo>
                <a:lnTo>
                  <a:pt x="51816" y="12191"/>
                </a:lnTo>
                <a:lnTo>
                  <a:pt x="87728" y="12191"/>
                </a:lnTo>
                <a:lnTo>
                  <a:pt x="89916" y="4572"/>
                </a:lnTo>
                <a:lnTo>
                  <a:pt x="102717" y="4572"/>
                </a:lnTo>
                <a:lnTo>
                  <a:pt x="103632" y="0"/>
                </a:lnTo>
                <a:close/>
              </a:path>
              <a:path w="104140" h="182880">
                <a:moveTo>
                  <a:pt x="102108" y="7620"/>
                </a:moveTo>
                <a:lnTo>
                  <a:pt x="96012" y="12191"/>
                </a:lnTo>
                <a:lnTo>
                  <a:pt x="100795" y="12191"/>
                </a:lnTo>
                <a:lnTo>
                  <a:pt x="102108" y="7620"/>
                </a:lnTo>
                <a:close/>
              </a:path>
              <a:path w="104140" h="182880">
                <a:moveTo>
                  <a:pt x="102717" y="4572"/>
                </a:moveTo>
                <a:lnTo>
                  <a:pt x="89916" y="4572"/>
                </a:lnTo>
                <a:lnTo>
                  <a:pt x="102108" y="7620"/>
                </a:lnTo>
                <a:lnTo>
                  <a:pt x="10271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6995" y="2630411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5"/>
                </a:moveTo>
                <a:lnTo>
                  <a:pt x="441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06995" y="263650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5">
                <a:moveTo>
                  <a:pt x="88391" y="0"/>
                </a:moveTo>
                <a:lnTo>
                  <a:pt x="0" y="0"/>
                </a:lnTo>
                <a:lnTo>
                  <a:pt x="44196" y="153924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191" y="2132063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4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05799" y="2904731"/>
            <a:ext cx="1069847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75647" y="2904731"/>
            <a:ext cx="1069975" cy="685800"/>
          </a:xfrm>
          <a:custGeom>
            <a:avLst/>
            <a:gdLst/>
            <a:ahLst/>
            <a:cxnLst/>
            <a:rect l="l" t="t" r="r" b="b"/>
            <a:pathLst>
              <a:path w="1069975" h="685800">
                <a:moveTo>
                  <a:pt x="0" y="0"/>
                </a:moveTo>
                <a:lnTo>
                  <a:pt x="1069848" y="0"/>
                </a:lnTo>
                <a:lnTo>
                  <a:pt x="1069848" y="685799"/>
                </a:lnTo>
                <a:lnTo>
                  <a:pt x="0" y="6857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45495" y="2904731"/>
            <a:ext cx="1069848" cy="6857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15343" y="2904731"/>
            <a:ext cx="1069975" cy="685800"/>
          </a:xfrm>
          <a:custGeom>
            <a:avLst/>
            <a:gdLst/>
            <a:ahLst/>
            <a:cxnLst/>
            <a:rect l="l" t="t" r="r" b="b"/>
            <a:pathLst>
              <a:path w="1069975" h="685800">
                <a:moveTo>
                  <a:pt x="0" y="0"/>
                </a:moveTo>
                <a:lnTo>
                  <a:pt x="1069848" y="0"/>
                </a:lnTo>
                <a:lnTo>
                  <a:pt x="1069848" y="685799"/>
                </a:lnTo>
                <a:lnTo>
                  <a:pt x="0" y="6857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49811" y="2720327"/>
            <a:ext cx="104139" cy="186055"/>
          </a:xfrm>
          <a:custGeom>
            <a:avLst/>
            <a:gdLst/>
            <a:ahLst/>
            <a:cxnLst/>
            <a:rect l="l" t="t" r="r" b="b"/>
            <a:pathLst>
              <a:path w="104139" h="186055">
                <a:moveTo>
                  <a:pt x="102107" y="7620"/>
                </a:moveTo>
                <a:lnTo>
                  <a:pt x="96011" y="12192"/>
                </a:lnTo>
                <a:lnTo>
                  <a:pt x="88253" y="12727"/>
                </a:lnTo>
                <a:lnTo>
                  <a:pt x="62215" y="140436"/>
                </a:lnTo>
                <a:lnTo>
                  <a:pt x="70103" y="161544"/>
                </a:lnTo>
                <a:lnTo>
                  <a:pt x="57911" y="164592"/>
                </a:lnTo>
                <a:lnTo>
                  <a:pt x="65531" y="185928"/>
                </a:lnTo>
                <a:lnTo>
                  <a:pt x="70103" y="164592"/>
                </a:lnTo>
                <a:lnTo>
                  <a:pt x="102107" y="7620"/>
                </a:lnTo>
                <a:close/>
              </a:path>
              <a:path w="104139" h="186055">
                <a:moveTo>
                  <a:pt x="7619" y="6096"/>
                </a:moveTo>
                <a:lnTo>
                  <a:pt x="0" y="6096"/>
                </a:lnTo>
                <a:lnTo>
                  <a:pt x="1523" y="13716"/>
                </a:lnTo>
                <a:lnTo>
                  <a:pt x="57911" y="164592"/>
                </a:lnTo>
                <a:lnTo>
                  <a:pt x="57911" y="161544"/>
                </a:lnTo>
                <a:lnTo>
                  <a:pt x="62215" y="140436"/>
                </a:lnTo>
                <a:lnTo>
                  <a:pt x="13715" y="10668"/>
                </a:lnTo>
                <a:lnTo>
                  <a:pt x="7619" y="6096"/>
                </a:lnTo>
                <a:close/>
              </a:path>
              <a:path w="104139" h="186055">
                <a:moveTo>
                  <a:pt x="62215" y="140436"/>
                </a:moveTo>
                <a:lnTo>
                  <a:pt x="57911" y="161544"/>
                </a:lnTo>
                <a:lnTo>
                  <a:pt x="57911" y="164592"/>
                </a:lnTo>
                <a:lnTo>
                  <a:pt x="70103" y="161544"/>
                </a:lnTo>
                <a:lnTo>
                  <a:pt x="62215" y="140436"/>
                </a:lnTo>
                <a:close/>
              </a:path>
              <a:path w="104139" h="186055">
                <a:moveTo>
                  <a:pt x="96011" y="0"/>
                </a:moveTo>
                <a:lnTo>
                  <a:pt x="51815" y="3048"/>
                </a:lnTo>
                <a:lnTo>
                  <a:pt x="51815" y="15240"/>
                </a:lnTo>
                <a:lnTo>
                  <a:pt x="88253" y="12727"/>
                </a:lnTo>
                <a:lnTo>
                  <a:pt x="89915" y="4572"/>
                </a:lnTo>
                <a:lnTo>
                  <a:pt x="103124" y="4572"/>
                </a:lnTo>
                <a:lnTo>
                  <a:pt x="103631" y="3048"/>
                </a:lnTo>
                <a:lnTo>
                  <a:pt x="96011" y="0"/>
                </a:lnTo>
                <a:close/>
              </a:path>
              <a:path w="104139" h="186055">
                <a:moveTo>
                  <a:pt x="89915" y="4572"/>
                </a:moveTo>
                <a:lnTo>
                  <a:pt x="88253" y="12727"/>
                </a:lnTo>
                <a:lnTo>
                  <a:pt x="96011" y="12192"/>
                </a:lnTo>
                <a:lnTo>
                  <a:pt x="102107" y="7620"/>
                </a:lnTo>
                <a:lnTo>
                  <a:pt x="89915" y="4572"/>
                </a:lnTo>
                <a:close/>
              </a:path>
              <a:path w="104139" h="186055">
                <a:moveTo>
                  <a:pt x="103124" y="4572"/>
                </a:moveTo>
                <a:lnTo>
                  <a:pt x="89915" y="4572"/>
                </a:lnTo>
                <a:lnTo>
                  <a:pt x="102107" y="7620"/>
                </a:lnTo>
                <a:lnTo>
                  <a:pt x="10312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57431" y="2723375"/>
            <a:ext cx="44450" cy="15240"/>
          </a:xfrm>
          <a:custGeom>
            <a:avLst/>
            <a:gdLst/>
            <a:ahLst/>
            <a:cxnLst/>
            <a:rect l="l" t="t" r="r" b="b"/>
            <a:pathLst>
              <a:path w="44450" h="15239">
                <a:moveTo>
                  <a:pt x="44196" y="0"/>
                </a:moveTo>
                <a:lnTo>
                  <a:pt x="0" y="3048"/>
                </a:lnTo>
                <a:lnTo>
                  <a:pt x="0" y="15240"/>
                </a:lnTo>
                <a:lnTo>
                  <a:pt x="44196" y="12192"/>
                </a:lnTo>
                <a:lnTo>
                  <a:pt x="441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57431" y="2726423"/>
            <a:ext cx="88900" cy="157480"/>
          </a:xfrm>
          <a:custGeom>
            <a:avLst/>
            <a:gdLst/>
            <a:ahLst/>
            <a:cxnLst/>
            <a:rect l="l" t="t" r="r" b="b"/>
            <a:pathLst>
              <a:path w="88900" h="157480">
                <a:moveTo>
                  <a:pt x="88391" y="0"/>
                </a:moveTo>
                <a:lnTo>
                  <a:pt x="0" y="6096"/>
                </a:lnTo>
                <a:lnTo>
                  <a:pt x="56387" y="156972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95531" y="2723375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19">
                <a:moveTo>
                  <a:pt x="12191" y="0"/>
                </a:moveTo>
                <a:lnTo>
                  <a:pt x="0" y="1524"/>
                </a:lnTo>
                <a:lnTo>
                  <a:pt x="0" y="7620"/>
                </a:lnTo>
                <a:lnTo>
                  <a:pt x="12191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9651" y="2042147"/>
            <a:ext cx="1338580" cy="683260"/>
          </a:xfrm>
          <a:custGeom>
            <a:avLst/>
            <a:gdLst/>
            <a:ahLst/>
            <a:cxnLst/>
            <a:rect l="l" t="t" r="r" b="b"/>
            <a:pathLst>
              <a:path w="1338579" h="683260">
                <a:moveTo>
                  <a:pt x="1279542" y="350520"/>
                </a:moveTo>
                <a:lnTo>
                  <a:pt x="1266443" y="350520"/>
                </a:lnTo>
                <a:lnTo>
                  <a:pt x="1283207" y="406908"/>
                </a:lnTo>
                <a:lnTo>
                  <a:pt x="1296924" y="463296"/>
                </a:lnTo>
                <a:lnTo>
                  <a:pt x="1315212" y="576072"/>
                </a:lnTo>
                <a:lnTo>
                  <a:pt x="1325879" y="682751"/>
                </a:lnTo>
                <a:lnTo>
                  <a:pt x="1338071" y="681227"/>
                </a:lnTo>
                <a:lnTo>
                  <a:pt x="1327403" y="574548"/>
                </a:lnTo>
                <a:lnTo>
                  <a:pt x="1309115" y="461772"/>
                </a:lnTo>
                <a:lnTo>
                  <a:pt x="1309115" y="460248"/>
                </a:lnTo>
                <a:lnTo>
                  <a:pt x="1295400" y="403860"/>
                </a:lnTo>
                <a:lnTo>
                  <a:pt x="1279542" y="350520"/>
                </a:lnTo>
                <a:close/>
              </a:path>
              <a:path w="1338579" h="683260">
                <a:moveTo>
                  <a:pt x="1207770" y="196596"/>
                </a:moveTo>
                <a:lnTo>
                  <a:pt x="1193291" y="196596"/>
                </a:lnTo>
                <a:lnTo>
                  <a:pt x="1208531" y="220979"/>
                </a:lnTo>
                <a:lnTo>
                  <a:pt x="1222248" y="245364"/>
                </a:lnTo>
                <a:lnTo>
                  <a:pt x="1248155" y="297179"/>
                </a:lnTo>
                <a:lnTo>
                  <a:pt x="1246631" y="297179"/>
                </a:lnTo>
                <a:lnTo>
                  <a:pt x="1266443" y="352044"/>
                </a:lnTo>
                <a:lnTo>
                  <a:pt x="1266443" y="350520"/>
                </a:lnTo>
                <a:lnTo>
                  <a:pt x="1279542" y="350520"/>
                </a:lnTo>
                <a:lnTo>
                  <a:pt x="1278636" y="347472"/>
                </a:lnTo>
                <a:lnTo>
                  <a:pt x="1258824" y="292608"/>
                </a:lnTo>
                <a:lnTo>
                  <a:pt x="1258824" y="291084"/>
                </a:lnTo>
                <a:lnTo>
                  <a:pt x="1232915" y="239268"/>
                </a:lnTo>
                <a:lnTo>
                  <a:pt x="1219200" y="214884"/>
                </a:lnTo>
                <a:lnTo>
                  <a:pt x="1207770" y="196596"/>
                </a:lnTo>
                <a:close/>
              </a:path>
              <a:path w="1338579" h="683260">
                <a:moveTo>
                  <a:pt x="812291" y="0"/>
                </a:moveTo>
                <a:lnTo>
                  <a:pt x="711707" y="3048"/>
                </a:lnTo>
                <a:lnTo>
                  <a:pt x="612648" y="12192"/>
                </a:lnTo>
                <a:lnTo>
                  <a:pt x="562355" y="19812"/>
                </a:lnTo>
                <a:lnTo>
                  <a:pt x="513588" y="28955"/>
                </a:lnTo>
                <a:lnTo>
                  <a:pt x="512063" y="28955"/>
                </a:lnTo>
                <a:lnTo>
                  <a:pt x="464819" y="39624"/>
                </a:lnTo>
                <a:lnTo>
                  <a:pt x="417575" y="51816"/>
                </a:lnTo>
                <a:lnTo>
                  <a:pt x="370331" y="67055"/>
                </a:lnTo>
                <a:lnTo>
                  <a:pt x="324612" y="83820"/>
                </a:lnTo>
                <a:lnTo>
                  <a:pt x="324612" y="85344"/>
                </a:lnTo>
                <a:lnTo>
                  <a:pt x="280415" y="103631"/>
                </a:lnTo>
                <a:lnTo>
                  <a:pt x="236219" y="123444"/>
                </a:lnTo>
                <a:lnTo>
                  <a:pt x="234695" y="123444"/>
                </a:lnTo>
                <a:lnTo>
                  <a:pt x="192024" y="146303"/>
                </a:lnTo>
                <a:lnTo>
                  <a:pt x="150875" y="170688"/>
                </a:lnTo>
                <a:lnTo>
                  <a:pt x="111251" y="196596"/>
                </a:lnTo>
                <a:lnTo>
                  <a:pt x="73151" y="225551"/>
                </a:lnTo>
                <a:lnTo>
                  <a:pt x="36575" y="257555"/>
                </a:lnTo>
                <a:lnTo>
                  <a:pt x="35051" y="257555"/>
                </a:lnTo>
                <a:lnTo>
                  <a:pt x="0" y="291084"/>
                </a:lnTo>
                <a:lnTo>
                  <a:pt x="0" y="292608"/>
                </a:lnTo>
                <a:lnTo>
                  <a:pt x="9143" y="300227"/>
                </a:lnTo>
                <a:lnTo>
                  <a:pt x="44195" y="266700"/>
                </a:lnTo>
                <a:lnTo>
                  <a:pt x="80771" y="234696"/>
                </a:lnTo>
                <a:lnTo>
                  <a:pt x="118871" y="205740"/>
                </a:lnTo>
                <a:lnTo>
                  <a:pt x="119678" y="205740"/>
                </a:lnTo>
                <a:lnTo>
                  <a:pt x="156971" y="181355"/>
                </a:lnTo>
                <a:lnTo>
                  <a:pt x="198119" y="156972"/>
                </a:lnTo>
                <a:lnTo>
                  <a:pt x="240791" y="134112"/>
                </a:lnTo>
                <a:lnTo>
                  <a:pt x="284988" y="114300"/>
                </a:lnTo>
                <a:lnTo>
                  <a:pt x="329183" y="96012"/>
                </a:lnTo>
                <a:lnTo>
                  <a:pt x="374903" y="79248"/>
                </a:lnTo>
                <a:lnTo>
                  <a:pt x="373379" y="79248"/>
                </a:lnTo>
                <a:lnTo>
                  <a:pt x="420624" y="64008"/>
                </a:lnTo>
                <a:lnTo>
                  <a:pt x="467867" y="51816"/>
                </a:lnTo>
                <a:lnTo>
                  <a:pt x="515112" y="41148"/>
                </a:lnTo>
                <a:lnTo>
                  <a:pt x="563879" y="32003"/>
                </a:lnTo>
                <a:lnTo>
                  <a:pt x="614171" y="24384"/>
                </a:lnTo>
                <a:lnTo>
                  <a:pt x="713231" y="15240"/>
                </a:lnTo>
                <a:lnTo>
                  <a:pt x="711707" y="15240"/>
                </a:lnTo>
                <a:lnTo>
                  <a:pt x="812291" y="12192"/>
                </a:lnTo>
                <a:lnTo>
                  <a:pt x="933297" y="12192"/>
                </a:lnTo>
                <a:lnTo>
                  <a:pt x="926591" y="10668"/>
                </a:lnTo>
                <a:lnTo>
                  <a:pt x="891539" y="4572"/>
                </a:lnTo>
                <a:lnTo>
                  <a:pt x="853439" y="1524"/>
                </a:lnTo>
                <a:lnTo>
                  <a:pt x="851915" y="1524"/>
                </a:lnTo>
                <a:lnTo>
                  <a:pt x="812291" y="0"/>
                </a:lnTo>
                <a:close/>
              </a:path>
              <a:path w="1338579" h="683260">
                <a:moveTo>
                  <a:pt x="119678" y="205740"/>
                </a:moveTo>
                <a:lnTo>
                  <a:pt x="118871" y="205740"/>
                </a:lnTo>
                <a:lnTo>
                  <a:pt x="117348" y="207264"/>
                </a:lnTo>
                <a:lnTo>
                  <a:pt x="119678" y="205740"/>
                </a:lnTo>
                <a:close/>
              </a:path>
              <a:path w="1338579" h="683260">
                <a:moveTo>
                  <a:pt x="1114806" y="94488"/>
                </a:moveTo>
                <a:lnTo>
                  <a:pt x="1095755" y="94488"/>
                </a:lnTo>
                <a:lnTo>
                  <a:pt x="1118615" y="112775"/>
                </a:lnTo>
                <a:lnTo>
                  <a:pt x="1139952" y="132588"/>
                </a:lnTo>
                <a:lnTo>
                  <a:pt x="1138427" y="132588"/>
                </a:lnTo>
                <a:lnTo>
                  <a:pt x="1158239" y="152400"/>
                </a:lnTo>
                <a:lnTo>
                  <a:pt x="1176527" y="175260"/>
                </a:lnTo>
                <a:lnTo>
                  <a:pt x="1193291" y="198120"/>
                </a:lnTo>
                <a:lnTo>
                  <a:pt x="1193291" y="196596"/>
                </a:lnTo>
                <a:lnTo>
                  <a:pt x="1207770" y="196596"/>
                </a:lnTo>
                <a:lnTo>
                  <a:pt x="1203960" y="190500"/>
                </a:lnTo>
                <a:lnTo>
                  <a:pt x="1202436" y="190500"/>
                </a:lnTo>
                <a:lnTo>
                  <a:pt x="1185671" y="167640"/>
                </a:lnTo>
                <a:lnTo>
                  <a:pt x="1167383" y="144779"/>
                </a:lnTo>
                <a:lnTo>
                  <a:pt x="1167383" y="143255"/>
                </a:lnTo>
                <a:lnTo>
                  <a:pt x="1147571" y="123444"/>
                </a:lnTo>
                <a:lnTo>
                  <a:pt x="1126236" y="103631"/>
                </a:lnTo>
                <a:lnTo>
                  <a:pt x="1114806" y="94488"/>
                </a:lnTo>
                <a:close/>
              </a:path>
              <a:path w="1338579" h="683260">
                <a:moveTo>
                  <a:pt x="933297" y="12192"/>
                </a:moveTo>
                <a:lnTo>
                  <a:pt x="812291" y="12192"/>
                </a:lnTo>
                <a:lnTo>
                  <a:pt x="851915" y="13716"/>
                </a:lnTo>
                <a:lnTo>
                  <a:pt x="890015" y="16764"/>
                </a:lnTo>
                <a:lnTo>
                  <a:pt x="925067" y="22860"/>
                </a:lnTo>
                <a:lnTo>
                  <a:pt x="923543" y="22860"/>
                </a:lnTo>
                <a:lnTo>
                  <a:pt x="957071" y="30479"/>
                </a:lnTo>
                <a:lnTo>
                  <a:pt x="989076" y="39624"/>
                </a:lnTo>
                <a:lnTo>
                  <a:pt x="1046988" y="64008"/>
                </a:lnTo>
                <a:lnTo>
                  <a:pt x="1045463" y="64008"/>
                </a:lnTo>
                <a:lnTo>
                  <a:pt x="1071371" y="79248"/>
                </a:lnTo>
                <a:lnTo>
                  <a:pt x="1095755" y="96012"/>
                </a:lnTo>
                <a:lnTo>
                  <a:pt x="1095755" y="94488"/>
                </a:lnTo>
                <a:lnTo>
                  <a:pt x="1114806" y="94488"/>
                </a:lnTo>
                <a:lnTo>
                  <a:pt x="1103376" y="85344"/>
                </a:lnTo>
                <a:lnTo>
                  <a:pt x="1078991" y="68579"/>
                </a:lnTo>
                <a:lnTo>
                  <a:pt x="1077467" y="68579"/>
                </a:lnTo>
                <a:lnTo>
                  <a:pt x="1051560" y="53340"/>
                </a:lnTo>
                <a:lnTo>
                  <a:pt x="993648" y="28955"/>
                </a:lnTo>
                <a:lnTo>
                  <a:pt x="992124" y="27431"/>
                </a:lnTo>
                <a:lnTo>
                  <a:pt x="960119" y="18288"/>
                </a:lnTo>
                <a:lnTo>
                  <a:pt x="933297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07523" y="2334755"/>
            <a:ext cx="271780" cy="673735"/>
          </a:xfrm>
          <a:custGeom>
            <a:avLst/>
            <a:gdLst/>
            <a:ahLst/>
            <a:cxnLst/>
            <a:rect l="l" t="t" r="r" b="b"/>
            <a:pathLst>
              <a:path w="271779" h="673735">
                <a:moveTo>
                  <a:pt x="262128" y="0"/>
                </a:moveTo>
                <a:lnTo>
                  <a:pt x="228600" y="36575"/>
                </a:lnTo>
                <a:lnTo>
                  <a:pt x="196596" y="74675"/>
                </a:lnTo>
                <a:lnTo>
                  <a:pt x="167640" y="115823"/>
                </a:lnTo>
                <a:lnTo>
                  <a:pt x="140208" y="158495"/>
                </a:lnTo>
                <a:lnTo>
                  <a:pt x="114300" y="204215"/>
                </a:lnTo>
                <a:lnTo>
                  <a:pt x="114300" y="205739"/>
                </a:lnTo>
                <a:lnTo>
                  <a:pt x="91440" y="254507"/>
                </a:lnTo>
                <a:lnTo>
                  <a:pt x="70104" y="304800"/>
                </a:lnTo>
                <a:lnTo>
                  <a:pt x="68580" y="304800"/>
                </a:lnTo>
                <a:lnTo>
                  <a:pt x="50292" y="359663"/>
                </a:lnTo>
                <a:lnTo>
                  <a:pt x="35052" y="416051"/>
                </a:lnTo>
                <a:lnTo>
                  <a:pt x="21336" y="475487"/>
                </a:lnTo>
                <a:lnTo>
                  <a:pt x="21336" y="477011"/>
                </a:lnTo>
                <a:lnTo>
                  <a:pt x="12192" y="537971"/>
                </a:lnTo>
                <a:lnTo>
                  <a:pt x="4572" y="603503"/>
                </a:lnTo>
                <a:lnTo>
                  <a:pt x="0" y="672083"/>
                </a:lnTo>
                <a:lnTo>
                  <a:pt x="12192" y="672083"/>
                </a:lnTo>
                <a:lnTo>
                  <a:pt x="12192" y="673607"/>
                </a:lnTo>
                <a:lnTo>
                  <a:pt x="16764" y="605027"/>
                </a:lnTo>
                <a:lnTo>
                  <a:pt x="24384" y="539495"/>
                </a:lnTo>
                <a:lnTo>
                  <a:pt x="33528" y="478535"/>
                </a:lnTo>
                <a:lnTo>
                  <a:pt x="47244" y="419100"/>
                </a:lnTo>
                <a:lnTo>
                  <a:pt x="62484" y="362711"/>
                </a:lnTo>
                <a:lnTo>
                  <a:pt x="62992" y="362711"/>
                </a:lnTo>
                <a:lnTo>
                  <a:pt x="80772" y="309371"/>
                </a:lnTo>
                <a:lnTo>
                  <a:pt x="102108" y="259079"/>
                </a:lnTo>
                <a:lnTo>
                  <a:pt x="124968" y="210311"/>
                </a:lnTo>
                <a:lnTo>
                  <a:pt x="150876" y="164591"/>
                </a:lnTo>
                <a:lnTo>
                  <a:pt x="178308" y="121919"/>
                </a:lnTo>
                <a:lnTo>
                  <a:pt x="179380" y="121919"/>
                </a:lnTo>
                <a:lnTo>
                  <a:pt x="207264" y="82295"/>
                </a:lnTo>
                <a:lnTo>
                  <a:pt x="205740" y="82295"/>
                </a:lnTo>
                <a:lnTo>
                  <a:pt x="237744" y="44195"/>
                </a:lnTo>
                <a:lnTo>
                  <a:pt x="271272" y="7619"/>
                </a:lnTo>
                <a:lnTo>
                  <a:pt x="262128" y="0"/>
                </a:lnTo>
                <a:close/>
              </a:path>
              <a:path w="271779" h="673735">
                <a:moveTo>
                  <a:pt x="62992" y="362711"/>
                </a:moveTo>
                <a:lnTo>
                  <a:pt x="62484" y="362711"/>
                </a:lnTo>
                <a:lnTo>
                  <a:pt x="62484" y="364235"/>
                </a:lnTo>
                <a:lnTo>
                  <a:pt x="62992" y="362711"/>
                </a:lnTo>
                <a:close/>
              </a:path>
              <a:path w="271779" h="673735">
                <a:moveTo>
                  <a:pt x="179380" y="121919"/>
                </a:moveTo>
                <a:lnTo>
                  <a:pt x="178308" y="121919"/>
                </a:lnTo>
                <a:lnTo>
                  <a:pt x="178308" y="123443"/>
                </a:lnTo>
                <a:lnTo>
                  <a:pt x="17938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05999" y="3076943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1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05999" y="3006839"/>
            <a:ext cx="13970" cy="70485"/>
          </a:xfrm>
          <a:custGeom>
            <a:avLst/>
            <a:gdLst/>
            <a:ahLst/>
            <a:cxnLst/>
            <a:rect l="l" t="t" r="r" b="b"/>
            <a:pathLst>
              <a:path w="13970" h="70485">
                <a:moveTo>
                  <a:pt x="13715" y="0"/>
                </a:moveTo>
                <a:lnTo>
                  <a:pt x="1523" y="0"/>
                </a:lnTo>
                <a:lnTo>
                  <a:pt x="0" y="70103"/>
                </a:lnTo>
                <a:lnTo>
                  <a:pt x="12191" y="70103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17735" y="268679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80">
                <a:moveTo>
                  <a:pt x="89916" y="4572"/>
                </a:moveTo>
                <a:lnTo>
                  <a:pt x="51816" y="137265"/>
                </a:lnTo>
                <a:lnTo>
                  <a:pt x="57912" y="158496"/>
                </a:lnTo>
                <a:lnTo>
                  <a:pt x="45720" y="161544"/>
                </a:lnTo>
                <a:lnTo>
                  <a:pt x="51816" y="182879"/>
                </a:lnTo>
                <a:lnTo>
                  <a:pt x="57912" y="161544"/>
                </a:lnTo>
                <a:lnTo>
                  <a:pt x="100795" y="12192"/>
                </a:lnTo>
                <a:lnTo>
                  <a:pt x="96012" y="12192"/>
                </a:lnTo>
                <a:lnTo>
                  <a:pt x="102108" y="7620"/>
                </a:lnTo>
                <a:lnTo>
                  <a:pt x="89916" y="4572"/>
                </a:lnTo>
                <a:close/>
              </a:path>
              <a:path w="104139" h="182880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45720" y="161544"/>
                </a:lnTo>
                <a:lnTo>
                  <a:pt x="45720" y="158496"/>
                </a:lnTo>
                <a:lnTo>
                  <a:pt x="51816" y="137265"/>
                </a:lnTo>
                <a:lnTo>
                  <a:pt x="13716" y="4572"/>
                </a:lnTo>
                <a:lnTo>
                  <a:pt x="7620" y="0"/>
                </a:lnTo>
                <a:close/>
              </a:path>
              <a:path w="104139" h="182880">
                <a:moveTo>
                  <a:pt x="51816" y="137265"/>
                </a:moveTo>
                <a:lnTo>
                  <a:pt x="45720" y="158496"/>
                </a:lnTo>
                <a:lnTo>
                  <a:pt x="45720" y="161544"/>
                </a:lnTo>
                <a:lnTo>
                  <a:pt x="57912" y="158496"/>
                </a:lnTo>
                <a:lnTo>
                  <a:pt x="51816" y="137265"/>
                </a:lnTo>
                <a:close/>
              </a:path>
              <a:path w="104139" h="182880">
                <a:moveTo>
                  <a:pt x="103632" y="0"/>
                </a:moveTo>
                <a:lnTo>
                  <a:pt x="51816" y="0"/>
                </a:lnTo>
                <a:lnTo>
                  <a:pt x="51816" y="12192"/>
                </a:lnTo>
                <a:lnTo>
                  <a:pt x="87728" y="12192"/>
                </a:lnTo>
                <a:lnTo>
                  <a:pt x="89916" y="4572"/>
                </a:lnTo>
                <a:lnTo>
                  <a:pt x="102717" y="4572"/>
                </a:lnTo>
                <a:lnTo>
                  <a:pt x="103632" y="0"/>
                </a:lnTo>
                <a:close/>
              </a:path>
              <a:path w="104139" h="182880">
                <a:moveTo>
                  <a:pt x="102108" y="7620"/>
                </a:moveTo>
                <a:lnTo>
                  <a:pt x="96012" y="12192"/>
                </a:lnTo>
                <a:lnTo>
                  <a:pt x="100795" y="12192"/>
                </a:lnTo>
                <a:lnTo>
                  <a:pt x="102108" y="7620"/>
                </a:lnTo>
                <a:close/>
              </a:path>
              <a:path w="104139" h="182880">
                <a:moveTo>
                  <a:pt x="102717" y="4572"/>
                </a:moveTo>
                <a:lnTo>
                  <a:pt x="89916" y="4572"/>
                </a:lnTo>
                <a:lnTo>
                  <a:pt x="102108" y="7620"/>
                </a:lnTo>
                <a:lnTo>
                  <a:pt x="10271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25355" y="2686799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25355" y="2692895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5">
                <a:moveTo>
                  <a:pt x="88391" y="0"/>
                </a:moveTo>
                <a:lnTo>
                  <a:pt x="0" y="0"/>
                </a:lnTo>
                <a:lnTo>
                  <a:pt x="44196" y="153924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69551" y="2188451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4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406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044944" y="1895970"/>
            <a:ext cx="117538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20" dirty="0">
                <a:latin typeface="Times New Roman"/>
                <a:cs typeface="Times New Roman"/>
              </a:rPr>
              <a:t>Global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20" dirty="0">
                <a:latin typeface="Times New Roman"/>
                <a:cs typeface="Times New Roman"/>
              </a:rPr>
              <a:t>point</a:t>
            </a:r>
            <a:r>
              <a:rPr sz="1500" spc="10" dirty="0">
                <a:latin typeface="Times New Roman"/>
                <a:cs typeface="Times New Roman"/>
              </a:rPr>
              <a:t>e</a:t>
            </a:r>
            <a:r>
              <a:rPr sz="1500" spc="15" dirty="0">
                <a:latin typeface="Times New Roman"/>
                <a:cs typeface="Times New Roman"/>
              </a:rPr>
              <a:t>r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06332" y="1940166"/>
            <a:ext cx="117538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20" dirty="0">
                <a:latin typeface="Times New Roman"/>
                <a:cs typeface="Times New Roman"/>
              </a:rPr>
              <a:t>Global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Times New Roman"/>
                <a:cs typeface="Times New Roman"/>
              </a:rPr>
              <a:t>pointer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76728" y="2113901"/>
            <a:ext cx="125349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20" dirty="0">
                <a:latin typeface="Times New Roman"/>
                <a:cs typeface="Times New Roman"/>
              </a:rPr>
              <a:t>I</a:t>
            </a:r>
            <a:r>
              <a:rPr sz="1500" spc="15" dirty="0">
                <a:latin typeface="Times New Roman"/>
                <a:cs typeface="Times New Roman"/>
              </a:rPr>
              <a:t>nternal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Times New Roman"/>
                <a:cs typeface="Times New Roman"/>
              </a:rPr>
              <a:t>pointer</a:t>
            </a:r>
            <a:endParaRPr sz="1500">
              <a:latin typeface="Times New Roman"/>
              <a:cs typeface="Times New Roman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1229220" y="2898000"/>
          <a:ext cx="5349239" cy="685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9847"/>
                <a:gridCol w="1069848"/>
                <a:gridCol w="1069848"/>
                <a:gridCol w="1069848"/>
                <a:gridCol w="1069848"/>
              </a:tblGrid>
              <a:tr h="685799"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Obj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ct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Object</a:t>
                      </a:r>
                      <a:r>
                        <a:rPr sz="15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500" spc="10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40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4995545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ges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C+</a:t>
            </a:r>
            <a:r>
              <a:rPr sz="2600" spc="-400" dirty="0" smtClean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mixed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data structures,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implicit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tempo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ari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forth.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15038" rIns="0" bIns="0" rtlCol="0">
            <a:spAutoFit/>
          </a:bodyPr>
          <a:lstStyle/>
          <a:p>
            <a:pPr marL="387985" marR="5080">
              <a:lnSpc>
                <a:spcPts val="2700"/>
              </a:lnSpc>
            </a:pPr>
            <a:r>
              <a:rPr spc="-15" dirty="0"/>
              <a:t>Considerable</a:t>
            </a:r>
            <a:r>
              <a:rPr spc="-10" dirty="0"/>
              <a:t> </a:t>
            </a:r>
            <a:r>
              <a:rPr spc="-15" dirty="0"/>
              <a:t>information</a:t>
            </a:r>
            <a:r>
              <a:rPr spc="5" dirty="0"/>
              <a:t> </a:t>
            </a:r>
            <a:r>
              <a:rPr spc="-15" dirty="0"/>
              <a:t>about data</a:t>
            </a:r>
            <a:r>
              <a:rPr spc="10" dirty="0"/>
              <a:t> </a:t>
            </a:r>
            <a:r>
              <a:rPr spc="-15" dirty="0"/>
              <a:t>structures</a:t>
            </a:r>
            <a:r>
              <a:rPr spc="-10"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5" dirty="0"/>
              <a:t>f</a:t>
            </a:r>
            <a:r>
              <a:rPr spc="-20" dirty="0"/>
              <a:t>rames</a:t>
            </a:r>
            <a:r>
              <a:rPr spc="5" dirty="0"/>
              <a:t> </a:t>
            </a:r>
            <a:r>
              <a:rPr spc="-15" dirty="0"/>
              <a:t>must</a:t>
            </a:r>
            <a:r>
              <a:rPr spc="-5" dirty="0"/>
              <a:t> </a:t>
            </a:r>
            <a:r>
              <a:rPr spc="-25" dirty="0"/>
              <a:t>b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availabl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20" dirty="0"/>
              <a:t>a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r</a:t>
            </a:r>
            <a:r>
              <a:rPr spc="5" dirty="0"/>
              <a:t>u</a:t>
            </a:r>
            <a:r>
              <a:rPr spc="-15" dirty="0"/>
              <a:t>n-</a:t>
            </a:r>
            <a:r>
              <a:rPr spc="-160" dirty="0"/>
              <a:t> </a:t>
            </a:r>
            <a:r>
              <a:rPr spc="-10" dirty="0"/>
              <a:t>tim</a:t>
            </a:r>
            <a:r>
              <a:rPr spc="-15" dirty="0"/>
              <a:t>e</a:t>
            </a:r>
            <a:r>
              <a:rPr spc="-10" dirty="0"/>
              <a:t> fo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this purpose.</a:t>
            </a:r>
            <a:r>
              <a:rPr spc="1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cases</a:t>
            </a:r>
            <a:r>
              <a:rPr spc="5" dirty="0"/>
              <a:t> </a:t>
            </a:r>
            <a:r>
              <a:rPr spc="-15" dirty="0"/>
              <a:t>where</a:t>
            </a:r>
            <a:r>
              <a:rPr spc="-10"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25" dirty="0"/>
              <a:t>c</a:t>
            </a:r>
            <a:r>
              <a:rPr spc="-10" dirty="0"/>
              <a:t>an’t</a:t>
            </a:r>
            <a:r>
              <a:rPr spc="-5"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sure</a:t>
            </a:r>
            <a:r>
              <a:rPr spc="-5"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value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po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ter</a:t>
            </a:r>
            <a:r>
              <a:rPr dirty="0"/>
              <a:t> </a:t>
            </a:r>
            <a:r>
              <a:rPr spc="-15" dirty="0"/>
              <a:t>or not,</a:t>
            </a:r>
            <a:r>
              <a:rPr spc="-10"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20" dirty="0"/>
              <a:t>need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do</a:t>
            </a:r>
            <a:r>
              <a:rPr spc="-10" dirty="0"/>
              <a:t> </a:t>
            </a:r>
            <a:r>
              <a:rPr sz="2700" i="1" spc="-70" dirty="0">
                <a:latin typeface="Lucida Sans"/>
                <a:cs typeface="Lucida Sans"/>
              </a:rPr>
              <a:t>conservative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garbag</a:t>
            </a:r>
            <a:r>
              <a:rPr sz="2700" i="1" spc="-100" dirty="0">
                <a:latin typeface="Lucida Sans"/>
                <a:cs typeface="Lucida Sans"/>
              </a:rPr>
              <a:t>e</a:t>
            </a:r>
            <a:r>
              <a:rPr sz="2700" i="1" spc="-55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collection</a:t>
            </a:r>
            <a:r>
              <a:rPr spc="-10" dirty="0"/>
              <a:t>.</a:t>
            </a:r>
            <a:endParaRPr sz="27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3" y="5194842"/>
            <a:ext cx="5429885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6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collecti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280"/>
              </a:spcBef>
            </a:pPr>
            <a:r>
              <a:rPr sz="2700" i="1" spc="-100" dirty="0">
                <a:latin typeface="Lucida Sans"/>
                <a:cs typeface="Lucida Sans"/>
              </a:rPr>
              <a:t>all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swept. 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costly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dead.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We’d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efer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examine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only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cts.</a:t>
            </a:r>
            <a:endParaRPr sz="26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426977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Compaction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6" y="1677434"/>
            <a:ext cx="5238115" cy="6704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After the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iv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buted throughout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 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poor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ality.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spc="-10" dirty="0">
                <a:latin typeface="Lucida Sans"/>
                <a:cs typeface="Lucida Sans"/>
              </a:rPr>
              <a:t> obj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ct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pages,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paging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overhead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increased.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Cache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locality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degraded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too.</a:t>
            </a:r>
            <a:endParaRPr sz="2600" dirty="0">
              <a:latin typeface="Lucida Sans"/>
              <a:cs typeface="Lucida Sans"/>
            </a:endParaRPr>
          </a:p>
          <a:p>
            <a:pPr marL="12700" marR="8255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compaction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phase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collection.</a:t>
            </a:r>
            <a:endParaRPr sz="2600" dirty="0">
              <a:latin typeface="Lucida Sans"/>
              <a:cs typeface="Lucida Sans"/>
            </a:endParaRPr>
          </a:p>
          <a:p>
            <a:pPr marL="12700" marR="666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After l</a:t>
            </a:r>
            <a:r>
              <a:rPr sz="2600" spc="-10" dirty="0">
                <a:latin typeface="Lucida Sans"/>
                <a:cs typeface="Lucida Sans"/>
              </a:rPr>
              <a:t>iv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identified, 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laced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together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eap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vol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es another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glob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pointers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adjusted 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reflect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3754090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82337</TotalTime>
  <Words>2835</Words>
  <Application>Microsoft Macintosh PowerPoint</Application>
  <PresentationFormat>Custom</PresentationFormat>
  <Paragraphs>209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CS 536</vt:lpstr>
      <vt:lpstr>Two lectures remaining:</vt:lpstr>
      <vt:lpstr>Miscelaneous Issues</vt:lpstr>
      <vt:lpstr>Reference Counting</vt:lpstr>
      <vt:lpstr>PowerPoint Presentation</vt:lpstr>
      <vt:lpstr>Mark-Sweep Collection</vt:lpstr>
      <vt:lpstr>Mark- sweep garbage collection is illustrated below.</vt:lpstr>
      <vt:lpstr>PowerPoint Presentation</vt:lpstr>
      <vt:lpstr>Compaction</vt:lpstr>
      <vt:lpstr>PowerPoint Presentation</vt:lpstr>
      <vt:lpstr>Copying Collectors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Generational Techniques</vt:lpstr>
      <vt:lpstr>PowerPoint Presentation</vt:lpstr>
      <vt:lpstr>PowerPoint Presentation</vt:lpstr>
      <vt:lpstr>PowerPoint Presentation</vt:lpstr>
      <vt:lpstr>Conservative Garbage Collection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122</cp:revision>
  <cp:lastPrinted>2016-02-23T19:51:58Z</cp:lastPrinted>
  <dcterms:created xsi:type="dcterms:W3CDTF">2016-01-21T13:56:32Z</dcterms:created>
  <dcterms:modified xsi:type="dcterms:W3CDTF">2016-04-28T19:26:28Z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