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20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EFBC6-A2A7-8C43-988A-94AF6BFE2FB2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17514-FEDC-BB47-86EE-FF33F4C0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6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9661" y="973415"/>
            <a:ext cx="5753077" cy="2265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0784" y="3375221"/>
            <a:ext cx="5850831" cy="528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99287" y="9546159"/>
            <a:ext cx="24130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990600"/>
            <a:ext cx="5638800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Sho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t-C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Eva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uat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22265" cy="7198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&amp;&amp;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220"/>
              </a:spcBef>
            </a:pPr>
            <a:r>
              <a:rPr sz="2800" spc="-20" dirty="0">
                <a:latin typeface="Courier"/>
                <a:cs typeface="Courier"/>
              </a:rPr>
              <a:t>||</a:t>
            </a:r>
            <a:r>
              <a:rPr sz="2800" spc="-100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20" dirty="0">
                <a:latin typeface="Lucida Sans"/>
                <a:cs typeface="Lucida Sans"/>
              </a:rPr>
              <a:t>erator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parallel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h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all</a:t>
            </a:r>
            <a:r>
              <a:rPr sz="2800" spc="-15" dirty="0">
                <a:latin typeface="Lucida Sans"/>
                <a:cs typeface="Lucida Sans"/>
              </a:rPr>
              <a:t> other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bi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ary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erators: evaluate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both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onto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and”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or”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operation.</a:t>
            </a:r>
            <a:endParaRPr sz="2800" dirty="0">
              <a:latin typeface="Lucida Sans"/>
              <a:cs typeface="Lucida Sans"/>
            </a:endParaRPr>
          </a:p>
          <a:p>
            <a:pPr marL="12700" marR="11620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But in C,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C#,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(and</a:t>
            </a:r>
            <a:r>
              <a:rPr sz="2800" spc="-20" dirty="0">
                <a:latin typeface="Lucida Sans"/>
                <a:cs typeface="Lucida Sans"/>
              </a:rPr>
              <a:t> most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languages),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&amp;&amp;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20" dirty="0">
                <a:latin typeface="Courier"/>
                <a:cs typeface="Courier"/>
              </a:rPr>
              <a:t>||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handled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specially.</a:t>
            </a:r>
            <a:endParaRPr sz="2800" dirty="0">
              <a:latin typeface="Lucida Sans"/>
              <a:cs typeface="Lucida Sans"/>
            </a:endParaRPr>
          </a:p>
          <a:p>
            <a:pPr marL="12700" marR="11430">
              <a:lnSpc>
                <a:spcPts val="3000"/>
              </a:lnSpc>
              <a:spcBef>
                <a:spcPts val="940"/>
              </a:spcBef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operator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 defined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work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short circuit”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mode.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1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is,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left</a:t>
            </a:r>
            <a:r>
              <a:rPr sz="2800" spc="-20" dirty="0">
                <a:latin typeface="Lucida Sans"/>
                <a:cs typeface="Lucida Sans"/>
              </a:rPr>
              <a:t> operand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su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ficient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determi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sult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operation,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right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65" dirty="0">
                <a:latin typeface="Lucida Sans"/>
                <a:cs typeface="Lucida Sans"/>
              </a:rPr>
              <a:t>isn’t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950" i="1" spc="-110" dirty="0">
                <a:latin typeface="Lucida Sans"/>
                <a:cs typeface="Lucida Sans"/>
              </a:rPr>
              <a:t>evaluate</a:t>
            </a:r>
            <a:r>
              <a:rPr sz="2950" i="1" spc="-125" dirty="0">
                <a:latin typeface="Lucida Sans"/>
                <a:cs typeface="Lucida Sans"/>
              </a:rPr>
              <a:t>d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In </a:t>
            </a:r>
            <a:r>
              <a:rPr sz="2800" spc="-20" dirty="0">
                <a:latin typeface="Lucida Sans"/>
                <a:cs typeface="Lucida Sans"/>
              </a:rPr>
              <a:t>particula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a&amp;&amp;b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efined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</a:pPr>
            <a:r>
              <a:rPr sz="2800" b="1" spc="-20" dirty="0">
                <a:latin typeface="Courier"/>
                <a:cs typeface="Courier"/>
              </a:rPr>
              <a:t>if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then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else</a:t>
            </a:r>
            <a:r>
              <a:rPr sz="2800" b="1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false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ct val="100000"/>
              </a:lnSpc>
            </a:pPr>
            <a:r>
              <a:rPr spc="-15" dirty="0"/>
              <a:t>Similarly</a:t>
            </a:r>
            <a:r>
              <a:rPr spc="-20" dirty="0"/>
              <a:t> </a:t>
            </a:r>
            <a:r>
              <a:rPr b="1" spc="-20" dirty="0">
                <a:latin typeface="Courier"/>
                <a:cs typeface="Courier"/>
              </a:rPr>
              <a:t>a||b</a:t>
            </a:r>
            <a:r>
              <a:rPr b="1" spc="-795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defined</a:t>
            </a:r>
            <a:r>
              <a:rPr spc="-5" dirty="0"/>
              <a:t> </a:t>
            </a:r>
            <a:r>
              <a:rPr spc="-15" dirty="0"/>
              <a:t>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17" y="1354429"/>
            <a:ext cx="5422265" cy="720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if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then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true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else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400"/>
              </a:lnSpc>
              <a:spcBef>
                <a:spcPts val="894"/>
              </a:spcBef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nditional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i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second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isn’t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just 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optimization—it’s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essential for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correctness.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example,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(a!=0)&amp;&amp;(b/a&gt;100)</a:t>
            </a:r>
            <a:endParaRPr sz="2800" dirty="0">
              <a:latin typeface="Courier"/>
              <a:cs typeface="Courier"/>
            </a:endParaRPr>
          </a:p>
          <a:p>
            <a:pPr marL="12700" marR="22225">
              <a:lnSpc>
                <a:spcPts val="3000"/>
              </a:lnSpc>
              <a:spcBef>
                <a:spcPts val="40"/>
              </a:spcBef>
            </a:pP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woul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perform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division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-15" dirty="0">
                <a:latin typeface="Lucida Sans"/>
                <a:cs typeface="Lucida Sans"/>
              </a:rPr>
              <a:t> zero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right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operand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were</a:t>
            </a:r>
            <a:r>
              <a:rPr sz="2800" spc="-15" dirty="0">
                <a:latin typeface="Lucida Sans"/>
                <a:cs typeface="Lucida Sans"/>
              </a:rPr>
              <a:t> evaluated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a==0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5367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Jump code meshes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nicely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with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short-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circuit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definition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endParaRPr sz="2800" dirty="0">
              <a:latin typeface="Lucida Sans"/>
              <a:cs typeface="Lucida Sans"/>
            </a:endParaRPr>
          </a:p>
          <a:p>
            <a:pPr marL="12700" marR="744220">
              <a:lnSpc>
                <a:spcPts val="3000"/>
              </a:lnSpc>
            </a:pPr>
            <a:r>
              <a:rPr sz="2800" spc="-20" dirty="0">
                <a:latin typeface="Courier"/>
                <a:cs typeface="Courier"/>
              </a:rPr>
              <a:t>&amp;&amp;</a:t>
            </a:r>
            <a:r>
              <a:rPr sz="2800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||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since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15" dirty="0">
                <a:latin typeface="Lucida Sans"/>
                <a:cs typeface="Lucida Sans"/>
              </a:rPr>
              <a:t> already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terms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 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ches.</a:t>
            </a:r>
            <a:endParaRPr sz="2800" dirty="0">
              <a:latin typeface="Lucida Sans"/>
              <a:cs typeface="Lucida Sans"/>
            </a:endParaRPr>
          </a:p>
          <a:p>
            <a:pPr marL="12700" marR="19685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articular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need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</a:t>
            </a:r>
            <a:r>
              <a:rPr sz="2950" i="1" spc="-35" dirty="0">
                <a:latin typeface="Lucida Sans"/>
                <a:cs typeface="Lucida Sans"/>
              </a:rPr>
              <a:t>no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135" dirty="0">
                <a:latin typeface="Lucida Sans"/>
                <a:cs typeface="Lucida Sans"/>
              </a:rPr>
              <a:t>further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code</a:t>
            </a:r>
            <a:r>
              <a:rPr sz="2950" i="1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exp1&amp;&amp;exp2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2105" cy="345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evaluate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&amp;&amp;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first translate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81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into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JumpIfFalse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followed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b="1" spc="-15" dirty="0">
                <a:latin typeface="Courier"/>
                <a:cs typeface="Courier"/>
              </a:rPr>
              <a:t>exp1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ut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he</a:t>
            </a:r>
            <a:r>
              <a:rPr sz="2800" spc="-15" dirty="0">
                <a:latin typeface="Lucida Sans"/>
                <a:cs typeface="Lucida Sans"/>
              </a:rPr>
              <a:t> whole expression.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true,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through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way,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b="1" spc="-80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only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when</a:t>
            </a:r>
            <a:r>
              <a:rPr sz="2800" spc="-15" dirty="0">
                <a:latin typeface="Lucida Sans"/>
                <a:cs typeface="Lucida Sans"/>
              </a:rPr>
              <a:t> necessary</a:t>
            </a:r>
            <a:r>
              <a:rPr sz="2800" spc="-20" dirty="0">
                <a:latin typeface="Lucida Sans"/>
                <a:cs typeface="Lucida Sans"/>
              </a:rPr>
              <a:t> (when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true).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6710" cy="457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15" dirty="0">
                <a:latin typeface="Lucida Sans"/>
                <a:cs typeface="Lucida Sans"/>
              </a:rPr>
              <a:t>Similarly,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exp1||exp2</a:t>
            </a:r>
            <a:r>
              <a:rPr sz="2800" b="1" spc="-102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easy</a:t>
            </a:r>
            <a:r>
              <a:rPr sz="2800" spc="-2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evaluate.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first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rm,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ll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wed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spc="-10" dirty="0">
                <a:latin typeface="Lucida Sans"/>
                <a:cs typeface="Lucida Sans"/>
              </a:rPr>
              <a:t>. 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5" dirty="0">
                <a:latin typeface="Lucida Sans"/>
                <a:cs typeface="Lucida Sans"/>
              </a:rPr>
              <a:t> out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whole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90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alse,</a:t>
            </a:r>
            <a:r>
              <a:rPr sz="2800" spc="-12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all</a:t>
            </a:r>
            <a:r>
              <a:rPr sz="2800" spc="-1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through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lu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this way,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exp2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evalua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necess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(when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exp1</a:t>
            </a:r>
            <a:r>
              <a:rPr sz="2800" b="1" spc="-805" dirty="0">
                <a:latin typeface="Courier"/>
                <a:cs typeface="Courier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s false).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>
              <a:lnSpc>
                <a:spcPts val="3300"/>
              </a:lnSpc>
            </a:pPr>
            <a:r>
              <a:rPr spc="-20" dirty="0"/>
              <a:t>As an example, </a:t>
            </a:r>
            <a:r>
              <a:rPr spc="-15" dirty="0"/>
              <a:t>let’s consider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3" y="1452134"/>
            <a:ext cx="5417820" cy="7332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285875" indent="-304800">
              <a:lnSpc>
                <a:spcPct val="104000"/>
              </a:lnSpc>
            </a:pPr>
            <a:r>
              <a:rPr sz="2000" b="1" spc="-15" dirty="0">
                <a:latin typeface="Courier"/>
                <a:cs typeface="Courier"/>
              </a:rPr>
              <a:t>if (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A&gt;0)||(B&lt;0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&amp;&amp;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C==10</a:t>
            </a:r>
            <a:r>
              <a:rPr sz="2000" b="1" spc="-25" dirty="0">
                <a:latin typeface="Courier"/>
                <a:cs typeface="Courier"/>
              </a:rPr>
              <a:t>)</a:t>
            </a:r>
            <a:r>
              <a:rPr sz="2000" b="1" spc="-15" dirty="0">
                <a:latin typeface="Courier"/>
                <a:cs typeface="Courier"/>
              </a:rPr>
              <a:t>) 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1;</a:t>
            </a:r>
            <a:endParaRPr sz="2000" dirty="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else</a:t>
            </a:r>
            <a:endParaRPr sz="2000" dirty="0">
              <a:latin typeface="Courier"/>
              <a:cs typeface="Courier"/>
            </a:endParaRPr>
          </a:p>
          <a:p>
            <a:pPr marL="4699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0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11620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Assume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10" dirty="0">
                <a:latin typeface="Courier"/>
                <a:cs typeface="Courier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,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cal</a:t>
            </a:r>
            <a:r>
              <a:rPr sz="2800" spc="-15" dirty="0">
                <a:latin typeface="Lucida Sans"/>
                <a:cs typeface="Lucida Sans"/>
              </a:rPr>
              <a:t> integers,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indices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2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3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ecti</a:t>
            </a:r>
            <a:r>
              <a:rPr sz="2800" spc="-25" dirty="0">
                <a:latin typeface="Lucida Sans"/>
                <a:cs typeface="Lucida Sans"/>
              </a:rPr>
              <a:t>v</a:t>
            </a:r>
            <a:r>
              <a:rPr sz="2800" spc="-15" dirty="0">
                <a:latin typeface="Lucida Sans"/>
                <a:cs typeface="Lucida Sans"/>
              </a:rPr>
              <a:t>ely.</a:t>
            </a:r>
            <a:endParaRPr sz="2800" dirty="0">
              <a:latin typeface="Lucida Sans"/>
              <a:cs typeface="Lucida Sans"/>
            </a:endParaRPr>
          </a:p>
          <a:p>
            <a:pPr marL="12700" marR="19050" indent="-635">
              <a:lnSpc>
                <a:spcPts val="3000"/>
              </a:lnSpc>
              <a:spcBef>
                <a:spcPts val="940"/>
              </a:spcBef>
            </a:pPr>
            <a:r>
              <a:rPr sz="2800" spc="-20" dirty="0">
                <a:latin typeface="Lucida Sans"/>
                <a:cs typeface="Lucida Sans"/>
              </a:rPr>
              <a:t>We’l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produc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JumpIfFalse </a:t>
            </a:r>
            <a:r>
              <a:rPr sz="2800" spc="-15" dirty="0">
                <a:latin typeface="Lucida Sans"/>
                <a:cs typeface="Lucida Sans"/>
              </a:rPr>
              <a:t>transl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 </a:t>
            </a:r>
            <a:r>
              <a:rPr sz="2800" spc="-15" dirty="0">
                <a:latin typeface="Lucida Sans"/>
                <a:cs typeface="Lucida Sans"/>
              </a:rPr>
              <a:t>(the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part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falling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rough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tional operators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easily modified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produce</a:t>
            </a:r>
            <a:r>
              <a:rPr sz="2800" spc="-15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both</a:t>
            </a:r>
            <a:r>
              <a:rPr sz="2800" spc="-1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kinds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code—we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either</a:t>
            </a:r>
            <a:r>
              <a:rPr sz="2800" spc="-20" dirty="0">
                <a:latin typeface="Lucida Sans"/>
                <a:cs typeface="Lucida Sans"/>
              </a:rPr>
              <a:t> jump</a:t>
            </a:r>
            <a:r>
              <a:rPr sz="2800" spc="-10" dirty="0">
                <a:latin typeface="Lucida Sans"/>
                <a:cs typeface="Lucida Sans"/>
              </a:rPr>
              <a:t> if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relation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holds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10" dirty="0"/>
              <a:t>(</a:t>
            </a: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0" dirty="0"/>
              <a:t>jump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0" dirty="0"/>
              <a:t>it</a:t>
            </a:r>
            <a:r>
              <a:rPr spc="-15" dirty="0"/>
              <a:t> doesn’t</a:t>
            </a:r>
            <a:r>
              <a:rPr spc="10" dirty="0"/>
              <a:t> </a:t>
            </a:r>
            <a:r>
              <a:rPr spc="-10" dirty="0"/>
              <a:t>hol</a:t>
            </a:r>
            <a:r>
              <a:rPr spc="-20" dirty="0"/>
              <a:t>d</a:t>
            </a:r>
            <a:r>
              <a:rPr spc="-10" dirty="0"/>
              <a:t> (</a:t>
            </a:r>
            <a:r>
              <a:rPr sz="2400" b="1" spc="-5" dirty="0">
                <a:latin typeface="Courier"/>
                <a:cs typeface="Courier"/>
              </a:rPr>
              <a:t>JumpIfFals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pc="-10" dirty="0"/>
              <a:t>).</a:t>
            </a:r>
            <a:r>
              <a:rPr dirty="0"/>
              <a:t> </a:t>
            </a:r>
            <a:r>
              <a:rPr spc="-25" dirty="0"/>
              <a:t>We</a:t>
            </a:r>
            <a:r>
              <a:rPr spc="-20" dirty="0"/>
              <a:t> produce</a:t>
            </a:r>
            <a:r>
              <a:rPr spc="-155" dirty="0"/>
              <a:t> </a:t>
            </a:r>
            <a:r>
              <a:rPr spc="-15" dirty="0"/>
              <a:t>the</a:t>
            </a:r>
            <a:r>
              <a:rPr spc="-165" dirty="0"/>
              <a:t> </a:t>
            </a:r>
            <a:r>
              <a:rPr spc="-15" dirty="0"/>
              <a:t>following</a:t>
            </a:r>
            <a:r>
              <a:rPr spc="-175" dirty="0"/>
              <a:t> </a:t>
            </a:r>
            <a:r>
              <a:rPr spc="-20" dirty="0"/>
              <a:t>JVM</a:t>
            </a:r>
            <a:r>
              <a:rPr spc="-165" dirty="0"/>
              <a:t> </a:t>
            </a:r>
            <a:r>
              <a:rPr spc="-20" dirty="0"/>
              <a:t>code</a:t>
            </a:r>
            <a:r>
              <a:rPr spc="-15" dirty="0"/>
              <a:t> seq</a:t>
            </a:r>
            <a:r>
              <a:rPr spc="-35" dirty="0"/>
              <a:t>u</a:t>
            </a:r>
            <a:r>
              <a:rPr spc="-20" dirty="0"/>
              <a:t>ence</a:t>
            </a:r>
            <a:r>
              <a:rPr dirty="0"/>
              <a:t> </a:t>
            </a:r>
            <a:r>
              <a:rPr spc="-15" dirty="0"/>
              <a:t>whic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quite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5" dirty="0"/>
              <a:t>o</a:t>
            </a:r>
            <a:r>
              <a:rPr spc="-20" dirty="0"/>
              <a:t>mpact</a:t>
            </a:r>
            <a:r>
              <a:rPr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20" dirty="0"/>
              <a:t>eff</a:t>
            </a:r>
            <a:r>
              <a:rPr dirty="0"/>
              <a:t>i</a:t>
            </a:r>
            <a:r>
              <a:rPr spc="-20" dirty="0"/>
              <a:t>c</a:t>
            </a:r>
            <a:r>
              <a:rPr spc="-5" dirty="0"/>
              <a:t>i</a:t>
            </a:r>
            <a:r>
              <a:rPr spc="-20" dirty="0"/>
              <a:t>ent.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087" y="2929721"/>
            <a:ext cx="1120775" cy="137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01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iload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1 ifgt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L1 iload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2 ifge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 iload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3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ts val="1760"/>
              </a:lnSpc>
            </a:pPr>
            <a:r>
              <a:rPr sz="1600" b="1" spc="-10" dirty="0">
                <a:latin typeface="Courier"/>
                <a:cs typeface="Courier"/>
              </a:rPr>
              <a:t>bipush </a:t>
            </a:r>
            <a:r>
              <a:rPr sz="1600" b="1" spc="-25" dirty="0">
                <a:latin typeface="Courier"/>
                <a:cs typeface="Courier"/>
              </a:rPr>
              <a:t>1</a:t>
            </a:r>
            <a:r>
              <a:rPr sz="1600" b="1" spc="-10" dirty="0">
                <a:latin typeface="Courier"/>
                <a:cs typeface="Courier"/>
              </a:rPr>
              <a:t>0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8556" y="2929721"/>
            <a:ext cx="362204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;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Push</a:t>
            </a:r>
            <a:r>
              <a:rPr sz="1600" b="1" spc="-7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local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#1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(A)</a:t>
            </a:r>
            <a:r>
              <a:rPr sz="1600" b="1" spc="-7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onto</a:t>
            </a:r>
            <a:r>
              <a:rPr sz="1600" b="1" spc="-8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  <a:p>
            <a:pPr marL="4127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; Goto L1 if A &gt; 0 </a:t>
            </a:r>
            <a:r>
              <a:rPr sz="1600" b="1" spc="-25" dirty="0">
                <a:latin typeface="Courier"/>
                <a:cs typeface="Courier"/>
              </a:rPr>
              <a:t>i</a:t>
            </a:r>
            <a:r>
              <a:rPr sz="1600" b="1" spc="-10" dirty="0">
                <a:latin typeface="Courier"/>
                <a:cs typeface="Courier"/>
              </a:rPr>
              <a:t>s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true</a:t>
            </a:r>
            <a:endParaRPr sz="1600">
              <a:latin typeface="Courier"/>
              <a:cs typeface="Courier"/>
            </a:endParaRPr>
          </a:p>
          <a:p>
            <a:pPr marL="3492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;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Push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local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#2</a:t>
            </a:r>
            <a:r>
              <a:rPr sz="1600" b="1" spc="-39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(B)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o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  <a:p>
            <a:pPr marL="4127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; Goto F if B &lt; 0 is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false</a:t>
            </a:r>
            <a:endParaRPr sz="1600">
              <a:latin typeface="Courier"/>
              <a:cs typeface="Courier"/>
            </a:endParaRPr>
          </a:p>
          <a:p>
            <a:pPr marL="34925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;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Push</a:t>
            </a:r>
            <a:r>
              <a:rPr sz="1600" b="1" spc="-6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local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#3</a:t>
            </a:r>
            <a:r>
              <a:rPr sz="1600" b="1" spc="-39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(C)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on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o</a:t>
            </a:r>
            <a:r>
              <a:rPr sz="1600" b="1" spc="-5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7341" y="4072718"/>
            <a:ext cx="7569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; Push</a:t>
            </a:r>
            <a:endParaRPr sz="1600">
              <a:latin typeface="Courier"/>
              <a:cs typeface="Courier"/>
            </a:endParaRPr>
          </a:p>
          <a:p>
            <a:pPr marL="25654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Goto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30708" y="4072718"/>
            <a:ext cx="7569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a byte F if C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4076" y="4072718"/>
            <a:ext cx="173101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immed</a:t>
            </a:r>
            <a:r>
              <a:rPr sz="1600" b="1" spc="-25" dirty="0">
                <a:latin typeface="Courier"/>
                <a:cs typeface="Courier"/>
              </a:rPr>
              <a:t>i</a:t>
            </a:r>
            <a:r>
              <a:rPr sz="1600" b="1" spc="-10" dirty="0">
                <a:latin typeface="Courier"/>
                <a:cs typeface="Courier"/>
              </a:rPr>
              <a:t>ate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(10)</a:t>
            </a:r>
            <a:endParaRPr sz="1600">
              <a:latin typeface="Courier"/>
              <a:cs typeface="Courier"/>
            </a:endParaRPr>
          </a:p>
          <a:p>
            <a:pPr marL="12700">
              <a:lnSpc>
                <a:spcPts val="1860"/>
              </a:lnSpc>
            </a:pPr>
            <a:r>
              <a:rPr sz="1600" b="1" spc="-10" dirty="0">
                <a:latin typeface="Courier"/>
                <a:cs typeface="Courier"/>
              </a:rPr>
              <a:t>!= 10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3183" y="4301314"/>
            <a:ext cx="195135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2900">
              <a:lnSpc>
                <a:spcPts val="1800"/>
              </a:lnSpc>
            </a:pPr>
            <a:r>
              <a:rPr sz="1600" b="1" spc="-10" dirty="0">
                <a:latin typeface="Courier"/>
                <a:cs typeface="Courier"/>
              </a:rPr>
              <a:t>if_icmp</a:t>
            </a:r>
            <a:r>
              <a:rPr sz="1600" b="1" spc="-25" dirty="0">
                <a:latin typeface="Courier"/>
                <a:cs typeface="Courier"/>
              </a:rPr>
              <a:t>n</a:t>
            </a:r>
            <a:r>
              <a:rPr sz="1600" b="1" spc="-10" dirty="0">
                <a:latin typeface="Courier"/>
                <a:cs typeface="Courier"/>
              </a:rPr>
              <a:t>e</a:t>
            </a:r>
            <a:r>
              <a:rPr sz="1600" b="1" spc="10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F</a:t>
            </a:r>
            <a:r>
              <a:rPr sz="1600" b="1" spc="-15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; L1: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8933" y="5215697"/>
            <a:ext cx="8788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goto L2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0430" y="5215697"/>
            <a:ext cx="756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; Skip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53798" y="5215697"/>
            <a:ext cx="756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around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7165" y="5215697"/>
            <a:ext cx="11214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el</a:t>
            </a:r>
            <a:r>
              <a:rPr sz="1600" b="1" spc="-25" dirty="0">
                <a:latin typeface="Courier"/>
                <a:cs typeface="Courier"/>
              </a:rPr>
              <a:t>s</a:t>
            </a:r>
            <a:r>
              <a:rPr sz="1600" b="1" spc="-10" dirty="0">
                <a:latin typeface="Courier"/>
                <a:cs typeface="Courier"/>
              </a:rPr>
              <a:t>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part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888" y="5444294"/>
            <a:ext cx="5405755" cy="3226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F:</a:t>
            </a:r>
            <a:endParaRPr sz="16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6364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L2:</a:t>
            </a:r>
            <a:endParaRPr sz="16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Firs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A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tested.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greater than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zero,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control expression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must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skip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execute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816708" y="4770702"/>
          <a:ext cx="494457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3119"/>
                <a:gridCol w="426663"/>
                <a:gridCol w="1827926"/>
                <a:gridCol w="1436864"/>
              </a:tblGrid>
              <a:tr h="2161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s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t_1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161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816708" y="5685085"/>
          <a:ext cx="4944695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3119"/>
                <a:gridCol w="426724"/>
                <a:gridCol w="3264852"/>
              </a:tblGrid>
              <a:tr h="2161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s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t_0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161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213985" cy="682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951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Otherwise,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continue evaluating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control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expression.</a:t>
            </a:r>
            <a:endParaRPr sz="2800" dirty="0">
              <a:latin typeface="Lucida Sans"/>
              <a:cs typeface="Lucida Sans"/>
            </a:endParaRPr>
          </a:p>
          <a:p>
            <a:pPr marL="12700" marR="66675">
              <a:lnSpc>
                <a:spcPct val="89400"/>
              </a:lnSpc>
              <a:spcBef>
                <a:spcPts val="855"/>
              </a:spcBef>
            </a:pP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next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greater than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equ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z</a:t>
            </a:r>
            <a:r>
              <a:rPr sz="2800" spc="-15" dirty="0">
                <a:latin typeface="Lucida Sans"/>
                <a:cs typeface="Lucida Sans"/>
              </a:rPr>
              <a:t>ero,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B&lt;0</a:t>
            </a:r>
            <a:r>
              <a:rPr sz="2800" b="1" spc="-805" dirty="0">
                <a:latin typeface="Courier"/>
                <a:cs typeface="Courier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s false,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whole</a:t>
            </a:r>
            <a:r>
              <a:rPr sz="2800" spc="-15" dirty="0">
                <a:latin typeface="Lucida Sans"/>
                <a:cs typeface="Lucida Sans"/>
              </a:rPr>
              <a:t> expression.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therefore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branc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 </a:t>
            </a:r>
            <a:r>
              <a:rPr sz="2800" b="1" spc="-20" dirty="0">
                <a:latin typeface="Courier"/>
                <a:cs typeface="Courier"/>
              </a:rPr>
              <a:t>F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5" dirty="0">
                <a:latin typeface="Lucida Sans"/>
                <a:cs typeface="Lucida Sans"/>
              </a:rPr>
              <a:t>x</a:t>
            </a:r>
            <a:r>
              <a:rPr sz="2800" spc="-15" dirty="0">
                <a:latin typeface="Lucida Sans"/>
                <a:cs typeface="Lucida Sans"/>
              </a:rPr>
              <a:t>ecute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  <a:spcBef>
                <a:spcPts val="540"/>
              </a:spcBef>
            </a:pPr>
            <a:r>
              <a:rPr sz="2800" spc="-15" dirty="0">
                <a:latin typeface="Lucida Sans"/>
                <a:cs typeface="Lucida Sans"/>
              </a:rPr>
              <a:t>Otherwise,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finally test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31115">
              <a:lnSpc>
                <a:spcPts val="3000"/>
              </a:lnSpc>
              <a:spcBef>
                <a:spcPts val="220"/>
              </a:spcBef>
            </a:pP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n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30" dirty="0">
                <a:latin typeface="Lucida Sans"/>
                <a:cs typeface="Lucida Sans"/>
              </a:rPr>
              <a:t>q</a:t>
            </a:r>
            <a:r>
              <a:rPr sz="2800" spc="-15" dirty="0">
                <a:latin typeface="Lucida Sans"/>
                <a:cs typeface="Lucida Sans"/>
              </a:rPr>
              <a:t>ual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10, the 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ro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so we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branc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spc="-15" dirty="0">
                <a:latin typeface="Lucida Sans"/>
                <a:cs typeface="Lucida Sans"/>
              </a:rPr>
              <a:t> execute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C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equa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10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rol</a:t>
            </a:r>
            <a:r>
              <a:rPr sz="2800" spc="-15" dirty="0">
                <a:latin typeface="Lucida Sans"/>
                <a:cs typeface="Lucida Sans"/>
              </a:rPr>
              <a:t> 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fall through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part.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52891"/>
            <a:ext cx="580391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30" dirty="0">
                <a:latin typeface="Times New Roman"/>
                <a:cs typeface="Times New Roman"/>
              </a:rPr>
              <a:t>F</a:t>
            </a:r>
            <a:r>
              <a:rPr sz="3600" b="1" spc="-5" dirty="0">
                <a:latin typeface="Times New Roman"/>
                <a:cs typeface="Times New Roman"/>
              </a:rPr>
              <a:t>o</a:t>
            </a:r>
            <a:r>
              <a:rPr sz="3600" b="1" spc="-20" dirty="0">
                <a:latin typeface="Times New Roman"/>
                <a:cs typeface="Times New Roman"/>
              </a:rPr>
              <a:t>r</a:t>
            </a:r>
            <a:r>
              <a:rPr sz="3600" b="1" spc="-5" dirty="0">
                <a:latin typeface="Times New Roman"/>
                <a:cs typeface="Times New Roman"/>
              </a:rPr>
              <a:t> Loop</a:t>
            </a:r>
            <a:r>
              <a:rPr sz="3600" b="1" dirty="0">
                <a:latin typeface="Times New Roman"/>
                <a:cs typeface="Times New Roman"/>
              </a:rPr>
              <a:t>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3201" rIns="0" bIns="0" rtlCol="0">
            <a:spAutoFit/>
          </a:bodyPr>
          <a:lstStyle/>
          <a:p>
            <a:pPr marL="410209" marR="219075">
              <a:lnSpc>
                <a:spcPts val="3000"/>
              </a:lnSpc>
            </a:pP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loops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translated</a:t>
            </a:r>
            <a:r>
              <a:rPr spc="-5" dirty="0"/>
              <a:t> </a:t>
            </a:r>
            <a:r>
              <a:rPr spc="-20" dirty="0"/>
              <a:t>much</a:t>
            </a:r>
            <a:r>
              <a:rPr spc="-15" dirty="0"/>
              <a:t> like</a:t>
            </a:r>
            <a:r>
              <a:rPr dirty="0"/>
              <a:t> </a:t>
            </a:r>
            <a:r>
              <a:rPr spc="-15" dirty="0"/>
              <a:t>while</a:t>
            </a:r>
            <a:r>
              <a:rPr spc="-10" dirty="0"/>
              <a:t> l</a:t>
            </a:r>
            <a:r>
              <a:rPr spc="-15" dirty="0"/>
              <a:t>oops.</a:t>
            </a:r>
          </a:p>
          <a:p>
            <a:pPr marL="410209" marR="5080">
              <a:lnSpc>
                <a:spcPts val="3000"/>
              </a:lnSpc>
              <a:spcBef>
                <a:spcPts val="900"/>
              </a:spcBef>
            </a:pPr>
            <a:r>
              <a:rPr spc="-25" dirty="0"/>
              <a:t>Th</a:t>
            </a:r>
            <a:r>
              <a:rPr spc="-20" dirty="0"/>
              <a:t>e</a:t>
            </a:r>
            <a:r>
              <a:rPr spc="5" dirty="0"/>
              <a:t> </a:t>
            </a:r>
            <a:r>
              <a:rPr spc="-20" dirty="0"/>
              <a:t>AST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lo</a:t>
            </a:r>
            <a:r>
              <a:rPr spc="-25" dirty="0"/>
              <a:t>o</a:t>
            </a:r>
            <a:r>
              <a:rPr spc="-20" dirty="0"/>
              <a:t>p</a:t>
            </a:r>
            <a:r>
              <a:rPr dirty="0"/>
              <a:t> </a:t>
            </a:r>
            <a:r>
              <a:rPr spc="-25" dirty="0"/>
              <a:t>adds</a:t>
            </a:r>
            <a:r>
              <a:rPr spc="-15" dirty="0"/>
              <a:t> </a:t>
            </a:r>
            <a:r>
              <a:rPr spc="-20" dirty="0"/>
              <a:t>sub</a:t>
            </a:r>
            <a:r>
              <a:rPr spc="-10" dirty="0"/>
              <a:t>t</a:t>
            </a:r>
            <a:r>
              <a:rPr spc="-20" dirty="0"/>
              <a:t>ree</a:t>
            </a:r>
            <a:r>
              <a:rPr spc="-15" dirty="0"/>
              <a:t>s</a:t>
            </a:r>
            <a:r>
              <a:rPr spc="-114" dirty="0"/>
              <a:t> </a:t>
            </a:r>
            <a:r>
              <a:rPr spc="-20" dirty="0"/>
              <a:t>corresponding</a:t>
            </a:r>
            <a:r>
              <a:rPr spc="-110" dirty="0"/>
              <a:t> </a:t>
            </a:r>
            <a:r>
              <a:rPr spc="-15" dirty="0"/>
              <a:t>to</a:t>
            </a:r>
            <a:r>
              <a:rPr spc="-120" dirty="0"/>
              <a:t> </a:t>
            </a:r>
            <a:r>
              <a:rPr spc="-15" dirty="0"/>
              <a:t>lo</a:t>
            </a:r>
            <a:r>
              <a:rPr spc="-10" dirty="0"/>
              <a:t>o</a:t>
            </a:r>
            <a:r>
              <a:rPr spc="-20" dirty="0"/>
              <a:t>p</a:t>
            </a:r>
            <a:r>
              <a:rPr spc="-15" dirty="0"/>
              <a:t> initializ</a:t>
            </a:r>
            <a:r>
              <a:rPr spc="-30" dirty="0"/>
              <a:t>a</a:t>
            </a:r>
            <a:r>
              <a:rPr spc="-15" dirty="0"/>
              <a:t>tion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incre</a:t>
            </a:r>
            <a:r>
              <a:rPr spc="-40" dirty="0"/>
              <a:t>m</a:t>
            </a:r>
            <a:r>
              <a:rPr spc="-15" dirty="0"/>
              <a:t>ent.</a:t>
            </a:r>
          </a:p>
          <a:p>
            <a:pPr marL="410209" marR="136525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loops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expected</a:t>
            </a:r>
            <a:r>
              <a:rPr spc="-5" dirty="0"/>
              <a:t> </a:t>
            </a:r>
            <a:r>
              <a:rPr spc="-15" dirty="0"/>
              <a:t>to iterate</a:t>
            </a:r>
            <a:r>
              <a:rPr dirty="0"/>
              <a:t> </a:t>
            </a:r>
            <a:r>
              <a:rPr spc="-20" dirty="0"/>
              <a:t>many</a:t>
            </a:r>
            <a:r>
              <a:rPr spc="-5" dirty="0"/>
              <a:t> </a:t>
            </a:r>
            <a:r>
              <a:rPr spc="-15" dirty="0"/>
              <a:t>times.</a:t>
            </a:r>
            <a:r>
              <a:rPr spc="5" dirty="0"/>
              <a:t> </a:t>
            </a:r>
            <a:r>
              <a:rPr spc="-20" dirty="0"/>
              <a:t>Therefore afte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5" dirty="0"/>
              <a:t>executing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loop initializa</a:t>
            </a:r>
            <a:r>
              <a:rPr spc="-10" dirty="0"/>
              <a:t>t</a:t>
            </a:r>
            <a:r>
              <a:rPr spc="-20" dirty="0"/>
              <a:t>ion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skip</a:t>
            </a:r>
            <a:r>
              <a:rPr spc="-5" dirty="0"/>
              <a:t> </a:t>
            </a:r>
            <a:r>
              <a:rPr spc="-25" dirty="0"/>
              <a:t>pas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15" dirty="0"/>
              <a:t> loop</a:t>
            </a:r>
            <a:r>
              <a:rPr spc="-5" dirty="0"/>
              <a:t> </a:t>
            </a:r>
            <a:r>
              <a:rPr spc="-25" dirty="0"/>
              <a:t>bod</a:t>
            </a:r>
            <a:r>
              <a:rPr spc="-15" dirty="0"/>
              <a:t>y</a:t>
            </a:r>
            <a:r>
              <a:rPr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dirty="0"/>
              <a:t> </a:t>
            </a:r>
            <a:r>
              <a:rPr spc="-20" dirty="0"/>
              <a:t>increment</a:t>
            </a:r>
            <a:r>
              <a:rPr spc="5" dirty="0"/>
              <a:t> </a:t>
            </a:r>
            <a:r>
              <a:rPr spc="-20" dirty="0"/>
              <a:t>code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r</a:t>
            </a:r>
            <a:r>
              <a:rPr spc="-35" dirty="0"/>
              <a:t>e</a:t>
            </a:r>
            <a:r>
              <a:rPr spc="-20" dirty="0"/>
              <a:t>ach</a:t>
            </a:r>
            <a:r>
              <a:rPr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te</a:t>
            </a:r>
            <a:r>
              <a:rPr spc="-25" dirty="0"/>
              <a:t>rm</a:t>
            </a:r>
            <a:r>
              <a:rPr spc="-15" dirty="0"/>
              <a:t>i</a:t>
            </a:r>
            <a:r>
              <a:rPr spc="-10" dirty="0"/>
              <a:t>nation</a:t>
            </a:r>
          </a:p>
        </p:txBody>
      </p:sp>
      <p:sp>
        <p:nvSpPr>
          <p:cNvPr id="4" name="object 4"/>
          <p:cNvSpPr/>
          <p:nvPr/>
        </p:nvSpPr>
        <p:spPr>
          <a:xfrm>
            <a:off x="2089391" y="1895843"/>
            <a:ext cx="3488690" cy="0"/>
          </a:xfrm>
          <a:custGeom>
            <a:avLst/>
            <a:gdLst/>
            <a:ahLst/>
            <a:cxnLst/>
            <a:rect l="l" t="t" r="r" b="b"/>
            <a:pathLst>
              <a:path w="3488690">
                <a:moveTo>
                  <a:pt x="0" y="0"/>
                </a:moveTo>
                <a:lnTo>
                  <a:pt x="34884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71731" y="1895843"/>
            <a:ext cx="0" cy="467995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83295" y="2357615"/>
            <a:ext cx="3488690" cy="0"/>
          </a:xfrm>
          <a:custGeom>
            <a:avLst/>
            <a:gdLst/>
            <a:ahLst/>
            <a:cxnLst/>
            <a:rect l="l" t="t" r="r" b="b"/>
            <a:pathLst>
              <a:path w="3488690">
                <a:moveTo>
                  <a:pt x="0" y="0"/>
                </a:moveTo>
                <a:lnTo>
                  <a:pt x="34884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89391" y="1889747"/>
            <a:ext cx="0" cy="467995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53499" y="2133587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5">
                <a:moveTo>
                  <a:pt x="0" y="0"/>
                </a:moveTo>
                <a:lnTo>
                  <a:pt x="0" y="22402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56623" y="2129984"/>
            <a:ext cx="6400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cond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111" y="1915100"/>
            <a:ext cx="5715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for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6459" y="2101583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4">
                <a:moveTo>
                  <a:pt x="0" y="0"/>
                </a:moveTo>
                <a:lnTo>
                  <a:pt x="0" y="23926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33863" y="2136080"/>
            <a:ext cx="6991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emen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60763" y="2578595"/>
            <a:ext cx="82550" cy="144780"/>
          </a:xfrm>
          <a:custGeom>
            <a:avLst/>
            <a:gdLst/>
            <a:ahLst/>
            <a:cxnLst/>
            <a:rect l="l" t="t" r="r" b="b"/>
            <a:pathLst>
              <a:path w="82550" h="144780">
                <a:moveTo>
                  <a:pt x="68580" y="4572"/>
                </a:moveTo>
                <a:lnTo>
                  <a:pt x="41148" y="99337"/>
                </a:lnTo>
                <a:lnTo>
                  <a:pt x="47243" y="120396"/>
                </a:lnTo>
                <a:lnTo>
                  <a:pt x="35052" y="123444"/>
                </a:lnTo>
                <a:lnTo>
                  <a:pt x="41148" y="144779"/>
                </a:lnTo>
                <a:lnTo>
                  <a:pt x="47243" y="123444"/>
                </a:lnTo>
                <a:lnTo>
                  <a:pt x="79448" y="12192"/>
                </a:lnTo>
                <a:lnTo>
                  <a:pt x="74675" y="12192"/>
                </a:lnTo>
                <a:lnTo>
                  <a:pt x="80772" y="7620"/>
                </a:lnTo>
                <a:lnTo>
                  <a:pt x="68580" y="4572"/>
                </a:lnTo>
                <a:close/>
              </a:path>
              <a:path w="82550" h="1447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35052" y="123444"/>
                </a:lnTo>
                <a:lnTo>
                  <a:pt x="35052" y="120396"/>
                </a:lnTo>
                <a:lnTo>
                  <a:pt x="41148" y="99337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82550" h="144780">
                <a:moveTo>
                  <a:pt x="41148" y="99337"/>
                </a:moveTo>
                <a:lnTo>
                  <a:pt x="35052" y="120396"/>
                </a:lnTo>
                <a:lnTo>
                  <a:pt x="35052" y="123444"/>
                </a:lnTo>
                <a:lnTo>
                  <a:pt x="47243" y="120396"/>
                </a:lnTo>
                <a:lnTo>
                  <a:pt x="41148" y="99337"/>
                </a:lnTo>
                <a:close/>
              </a:path>
              <a:path w="82550" h="144780">
                <a:moveTo>
                  <a:pt x="82296" y="0"/>
                </a:moveTo>
                <a:lnTo>
                  <a:pt x="41148" y="0"/>
                </a:lnTo>
                <a:lnTo>
                  <a:pt x="41148" y="12192"/>
                </a:lnTo>
                <a:lnTo>
                  <a:pt x="66374" y="12192"/>
                </a:lnTo>
                <a:lnTo>
                  <a:pt x="68580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4780">
                <a:moveTo>
                  <a:pt x="80772" y="7620"/>
                </a:moveTo>
                <a:lnTo>
                  <a:pt x="74675" y="12192"/>
                </a:lnTo>
                <a:lnTo>
                  <a:pt x="79448" y="12192"/>
                </a:lnTo>
                <a:lnTo>
                  <a:pt x="80772" y="7620"/>
                </a:lnTo>
                <a:close/>
              </a:path>
              <a:path w="82550" h="144780">
                <a:moveTo>
                  <a:pt x="81381" y="4572"/>
                </a:moveTo>
                <a:lnTo>
                  <a:pt x="68580" y="4572"/>
                </a:lnTo>
                <a:lnTo>
                  <a:pt x="80772" y="7620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8383" y="2578595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5" h="12700">
                <a:moveTo>
                  <a:pt x="0" y="6096"/>
                </a:moveTo>
                <a:lnTo>
                  <a:pt x="33527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8383" y="2584691"/>
            <a:ext cx="67310" cy="116205"/>
          </a:xfrm>
          <a:custGeom>
            <a:avLst/>
            <a:gdLst/>
            <a:ahLst/>
            <a:cxnLst/>
            <a:rect l="l" t="t" r="r" b="b"/>
            <a:pathLst>
              <a:path w="67310" h="116205">
                <a:moveTo>
                  <a:pt x="67055" y="0"/>
                </a:moveTo>
                <a:lnTo>
                  <a:pt x="0" y="0"/>
                </a:lnTo>
                <a:lnTo>
                  <a:pt x="33527" y="1158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1911" y="2311895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5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87511" y="2628887"/>
            <a:ext cx="106680" cy="147955"/>
          </a:xfrm>
          <a:custGeom>
            <a:avLst/>
            <a:gdLst/>
            <a:ahLst/>
            <a:cxnLst/>
            <a:rect l="l" t="t" r="r" b="b"/>
            <a:pathLst>
              <a:path w="106680" h="147955">
                <a:moveTo>
                  <a:pt x="4572" y="126491"/>
                </a:moveTo>
                <a:lnTo>
                  <a:pt x="0" y="147827"/>
                </a:lnTo>
                <a:lnTo>
                  <a:pt x="15239" y="132587"/>
                </a:lnTo>
                <a:lnTo>
                  <a:pt x="18396" y="129539"/>
                </a:lnTo>
                <a:lnTo>
                  <a:pt x="16763" y="129539"/>
                </a:lnTo>
                <a:lnTo>
                  <a:pt x="4572" y="126491"/>
                </a:lnTo>
                <a:close/>
              </a:path>
              <a:path w="106680" h="147955">
                <a:moveTo>
                  <a:pt x="21986" y="108101"/>
                </a:moveTo>
                <a:lnTo>
                  <a:pt x="6095" y="123444"/>
                </a:lnTo>
                <a:lnTo>
                  <a:pt x="4572" y="126491"/>
                </a:lnTo>
                <a:lnTo>
                  <a:pt x="16763" y="129539"/>
                </a:lnTo>
                <a:lnTo>
                  <a:pt x="21986" y="108101"/>
                </a:lnTo>
                <a:close/>
              </a:path>
              <a:path w="106680" h="147955">
                <a:moveTo>
                  <a:pt x="89007" y="43391"/>
                </a:moveTo>
                <a:lnTo>
                  <a:pt x="21986" y="108101"/>
                </a:lnTo>
                <a:lnTo>
                  <a:pt x="16763" y="129539"/>
                </a:lnTo>
                <a:lnTo>
                  <a:pt x="18396" y="129539"/>
                </a:lnTo>
                <a:lnTo>
                  <a:pt x="103631" y="47244"/>
                </a:lnTo>
                <a:lnTo>
                  <a:pt x="96012" y="47244"/>
                </a:lnTo>
                <a:lnTo>
                  <a:pt x="89007" y="43391"/>
                </a:lnTo>
                <a:close/>
              </a:path>
              <a:path w="106680" h="147955">
                <a:moveTo>
                  <a:pt x="36575" y="0"/>
                </a:moveTo>
                <a:lnTo>
                  <a:pt x="33527" y="7620"/>
                </a:lnTo>
                <a:lnTo>
                  <a:pt x="4572" y="126491"/>
                </a:lnTo>
                <a:lnTo>
                  <a:pt x="6095" y="123444"/>
                </a:lnTo>
                <a:lnTo>
                  <a:pt x="21986" y="108101"/>
                </a:lnTo>
                <a:lnTo>
                  <a:pt x="45719" y="10668"/>
                </a:lnTo>
                <a:lnTo>
                  <a:pt x="42672" y="4572"/>
                </a:lnTo>
                <a:lnTo>
                  <a:pt x="36575" y="0"/>
                </a:lnTo>
                <a:close/>
              </a:path>
              <a:path w="106680" h="147955">
                <a:moveTo>
                  <a:pt x="94487" y="38100"/>
                </a:moveTo>
                <a:lnTo>
                  <a:pt x="89007" y="43391"/>
                </a:lnTo>
                <a:lnTo>
                  <a:pt x="96012" y="47244"/>
                </a:lnTo>
                <a:lnTo>
                  <a:pt x="103631" y="47244"/>
                </a:lnTo>
                <a:lnTo>
                  <a:pt x="94487" y="38100"/>
                </a:lnTo>
                <a:close/>
              </a:path>
              <a:path w="106680" h="147955">
                <a:moveTo>
                  <a:pt x="102107" y="38100"/>
                </a:moveTo>
                <a:lnTo>
                  <a:pt x="94487" y="38100"/>
                </a:lnTo>
                <a:lnTo>
                  <a:pt x="103631" y="47244"/>
                </a:lnTo>
                <a:lnTo>
                  <a:pt x="106680" y="44196"/>
                </a:lnTo>
                <a:lnTo>
                  <a:pt x="102107" y="38100"/>
                </a:lnTo>
                <a:close/>
              </a:path>
              <a:path w="106680" h="147955">
                <a:moveTo>
                  <a:pt x="71627" y="21335"/>
                </a:moveTo>
                <a:lnTo>
                  <a:pt x="65531" y="30479"/>
                </a:lnTo>
                <a:lnTo>
                  <a:pt x="89007" y="43391"/>
                </a:lnTo>
                <a:lnTo>
                  <a:pt x="94487" y="38100"/>
                </a:lnTo>
                <a:lnTo>
                  <a:pt x="102107" y="38100"/>
                </a:lnTo>
                <a:lnTo>
                  <a:pt x="71627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24087" y="2633459"/>
            <a:ext cx="35560" cy="26034"/>
          </a:xfrm>
          <a:custGeom>
            <a:avLst/>
            <a:gdLst/>
            <a:ahLst/>
            <a:cxnLst/>
            <a:rect l="l" t="t" r="r" b="b"/>
            <a:pathLst>
              <a:path w="35560" h="26035">
                <a:moveTo>
                  <a:pt x="6096" y="0"/>
                </a:moveTo>
                <a:lnTo>
                  <a:pt x="0" y="9143"/>
                </a:lnTo>
                <a:lnTo>
                  <a:pt x="28956" y="25907"/>
                </a:lnTo>
                <a:lnTo>
                  <a:pt x="35051" y="16763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8179" y="2638031"/>
            <a:ext cx="88900" cy="119380"/>
          </a:xfrm>
          <a:custGeom>
            <a:avLst/>
            <a:gdLst/>
            <a:ahLst/>
            <a:cxnLst/>
            <a:rect l="l" t="t" r="r" b="b"/>
            <a:pathLst>
              <a:path w="88900" h="119380">
                <a:moveTo>
                  <a:pt x="28956" y="0"/>
                </a:moveTo>
                <a:lnTo>
                  <a:pt x="0" y="118871"/>
                </a:lnTo>
                <a:lnTo>
                  <a:pt x="88392" y="33527"/>
                </a:lnTo>
                <a:lnTo>
                  <a:pt x="57912" y="16763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49639" y="231341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1524" y="0"/>
                </a:moveTo>
                <a:lnTo>
                  <a:pt x="0" y="1524"/>
                </a:lnTo>
                <a:lnTo>
                  <a:pt x="4572" y="4572"/>
                </a:lnTo>
                <a:lnTo>
                  <a:pt x="6096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7615" y="264869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1523" y="0"/>
                </a:moveTo>
                <a:lnTo>
                  <a:pt x="0" y="1524"/>
                </a:lnTo>
                <a:lnTo>
                  <a:pt x="4571" y="4572"/>
                </a:lnTo>
                <a:lnTo>
                  <a:pt x="6095" y="3048"/>
                </a:lnTo>
                <a:lnTo>
                  <a:pt x="15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59139" y="2314943"/>
            <a:ext cx="195580" cy="337185"/>
          </a:xfrm>
          <a:custGeom>
            <a:avLst/>
            <a:gdLst/>
            <a:ahLst/>
            <a:cxnLst/>
            <a:rect l="l" t="t" r="r" b="b"/>
            <a:pathLst>
              <a:path w="195580" h="337185">
                <a:moveTo>
                  <a:pt x="190500" y="0"/>
                </a:moveTo>
                <a:lnTo>
                  <a:pt x="0" y="333755"/>
                </a:lnTo>
                <a:lnTo>
                  <a:pt x="4572" y="336803"/>
                </a:lnTo>
                <a:lnTo>
                  <a:pt x="195072" y="3048"/>
                </a:lnTo>
                <a:lnTo>
                  <a:pt x="190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79479" y="2581643"/>
            <a:ext cx="97790" cy="147955"/>
          </a:xfrm>
          <a:custGeom>
            <a:avLst/>
            <a:gdLst/>
            <a:ahLst/>
            <a:cxnLst/>
            <a:rect l="l" t="t" r="r" b="b"/>
            <a:pathLst>
              <a:path w="97789" h="147955">
                <a:moveTo>
                  <a:pt x="76200" y="4572"/>
                </a:moveTo>
                <a:lnTo>
                  <a:pt x="73151" y="12192"/>
                </a:lnTo>
                <a:lnTo>
                  <a:pt x="65243" y="15751"/>
                </a:lnTo>
                <a:lnTo>
                  <a:pt x="78856" y="105370"/>
                </a:lnTo>
                <a:lnTo>
                  <a:pt x="92963" y="121920"/>
                </a:lnTo>
                <a:lnTo>
                  <a:pt x="83820" y="131064"/>
                </a:lnTo>
                <a:lnTo>
                  <a:pt x="97536" y="147827"/>
                </a:lnTo>
                <a:lnTo>
                  <a:pt x="94487" y="124968"/>
                </a:lnTo>
                <a:lnTo>
                  <a:pt x="76200" y="4572"/>
                </a:lnTo>
                <a:close/>
              </a:path>
              <a:path w="97789" h="147955">
                <a:moveTo>
                  <a:pt x="6096" y="27431"/>
                </a:moveTo>
                <a:lnTo>
                  <a:pt x="0" y="30479"/>
                </a:lnTo>
                <a:lnTo>
                  <a:pt x="4572" y="38100"/>
                </a:lnTo>
                <a:lnTo>
                  <a:pt x="83820" y="131064"/>
                </a:lnTo>
                <a:lnTo>
                  <a:pt x="82296" y="128016"/>
                </a:lnTo>
                <a:lnTo>
                  <a:pt x="78856" y="105370"/>
                </a:lnTo>
                <a:lnTo>
                  <a:pt x="13715" y="28955"/>
                </a:lnTo>
                <a:lnTo>
                  <a:pt x="6096" y="27431"/>
                </a:lnTo>
                <a:close/>
              </a:path>
              <a:path w="97789" h="147955">
                <a:moveTo>
                  <a:pt x="78856" y="105370"/>
                </a:moveTo>
                <a:lnTo>
                  <a:pt x="82296" y="128016"/>
                </a:lnTo>
                <a:lnTo>
                  <a:pt x="83820" y="131064"/>
                </a:lnTo>
                <a:lnTo>
                  <a:pt x="92963" y="121920"/>
                </a:lnTo>
                <a:lnTo>
                  <a:pt x="78856" y="105370"/>
                </a:lnTo>
                <a:close/>
              </a:path>
              <a:path w="97789" h="147955">
                <a:moveTo>
                  <a:pt x="76200" y="0"/>
                </a:moveTo>
                <a:lnTo>
                  <a:pt x="67055" y="0"/>
                </a:lnTo>
                <a:lnTo>
                  <a:pt x="36575" y="13716"/>
                </a:lnTo>
                <a:lnTo>
                  <a:pt x="42672" y="25907"/>
                </a:lnTo>
                <a:lnTo>
                  <a:pt x="65243" y="15751"/>
                </a:lnTo>
                <a:lnTo>
                  <a:pt x="64008" y="7620"/>
                </a:lnTo>
                <a:lnTo>
                  <a:pt x="76200" y="4572"/>
                </a:lnTo>
                <a:lnTo>
                  <a:pt x="76200" y="0"/>
                </a:lnTo>
                <a:close/>
              </a:path>
              <a:path w="97789" h="147955">
                <a:moveTo>
                  <a:pt x="76200" y="4572"/>
                </a:moveTo>
                <a:lnTo>
                  <a:pt x="64008" y="7620"/>
                </a:lnTo>
                <a:lnTo>
                  <a:pt x="65243" y="15751"/>
                </a:lnTo>
                <a:lnTo>
                  <a:pt x="73151" y="12192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85575" y="2595359"/>
            <a:ext cx="36830" cy="26034"/>
          </a:xfrm>
          <a:custGeom>
            <a:avLst/>
            <a:gdLst/>
            <a:ahLst/>
            <a:cxnLst/>
            <a:rect l="l" t="t" r="r" b="b"/>
            <a:pathLst>
              <a:path w="36829" h="26035">
                <a:moveTo>
                  <a:pt x="30479" y="0"/>
                </a:moveTo>
                <a:lnTo>
                  <a:pt x="0" y="13715"/>
                </a:lnTo>
                <a:lnTo>
                  <a:pt x="6095" y="25907"/>
                </a:lnTo>
                <a:lnTo>
                  <a:pt x="36575" y="12191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88623" y="2587739"/>
            <a:ext cx="79375" cy="120650"/>
          </a:xfrm>
          <a:custGeom>
            <a:avLst/>
            <a:gdLst/>
            <a:ahLst/>
            <a:cxnLst/>
            <a:rect l="l" t="t" r="r" b="b"/>
            <a:pathLst>
              <a:path w="79375" h="120650">
                <a:moveTo>
                  <a:pt x="60960" y="0"/>
                </a:moveTo>
                <a:lnTo>
                  <a:pt x="0" y="27431"/>
                </a:lnTo>
                <a:lnTo>
                  <a:pt x="79248" y="120396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77371" y="2298179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3007" y="2593835"/>
            <a:ext cx="7620" cy="6350"/>
          </a:xfrm>
          <a:custGeom>
            <a:avLst/>
            <a:gdLst/>
            <a:ahLst/>
            <a:cxnLst/>
            <a:rect l="l" t="t" r="r" b="b"/>
            <a:pathLst>
              <a:path w="7620" h="6350">
                <a:moveTo>
                  <a:pt x="6096" y="0"/>
                </a:moveTo>
                <a:lnTo>
                  <a:pt x="0" y="3048"/>
                </a:lnTo>
                <a:lnTo>
                  <a:pt x="1524" y="6096"/>
                </a:lnTo>
                <a:lnTo>
                  <a:pt x="7620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78895" y="2301227"/>
            <a:ext cx="140335" cy="295910"/>
          </a:xfrm>
          <a:custGeom>
            <a:avLst/>
            <a:gdLst/>
            <a:ahLst/>
            <a:cxnLst/>
            <a:rect l="l" t="t" r="r" b="b"/>
            <a:pathLst>
              <a:path w="140335" h="295910">
                <a:moveTo>
                  <a:pt x="6096" y="0"/>
                </a:moveTo>
                <a:lnTo>
                  <a:pt x="0" y="3048"/>
                </a:lnTo>
                <a:lnTo>
                  <a:pt x="134112" y="295656"/>
                </a:lnTo>
                <a:lnTo>
                  <a:pt x="140208" y="29260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83295" y="2127491"/>
            <a:ext cx="3495040" cy="0"/>
          </a:xfrm>
          <a:custGeom>
            <a:avLst/>
            <a:gdLst/>
            <a:ahLst/>
            <a:cxnLst/>
            <a:rect l="l" t="t" r="r" b="b"/>
            <a:pathLst>
              <a:path w="3495040">
                <a:moveTo>
                  <a:pt x="0" y="0"/>
                </a:moveTo>
                <a:lnTo>
                  <a:pt x="3494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98635" y="2679179"/>
            <a:ext cx="619125" cy="525780"/>
          </a:xfrm>
          <a:custGeom>
            <a:avLst/>
            <a:gdLst/>
            <a:ahLst/>
            <a:cxnLst/>
            <a:rect l="l" t="t" r="r" b="b"/>
            <a:pathLst>
              <a:path w="619125" h="525780">
                <a:moveTo>
                  <a:pt x="298703" y="0"/>
                </a:moveTo>
                <a:lnTo>
                  <a:pt x="4571" y="516636"/>
                </a:lnTo>
                <a:lnTo>
                  <a:pt x="0" y="525780"/>
                </a:lnTo>
                <a:lnTo>
                  <a:pt x="9143" y="525780"/>
                </a:lnTo>
                <a:lnTo>
                  <a:pt x="9143" y="513588"/>
                </a:lnTo>
                <a:lnTo>
                  <a:pt x="20445" y="513588"/>
                </a:lnTo>
                <a:lnTo>
                  <a:pt x="309371" y="6096"/>
                </a:lnTo>
                <a:lnTo>
                  <a:pt x="298703" y="0"/>
                </a:lnTo>
                <a:close/>
              </a:path>
              <a:path w="619125" h="525780">
                <a:moveTo>
                  <a:pt x="20445" y="513588"/>
                </a:moveTo>
                <a:lnTo>
                  <a:pt x="9143" y="513588"/>
                </a:lnTo>
                <a:lnTo>
                  <a:pt x="9143" y="525780"/>
                </a:lnTo>
                <a:lnTo>
                  <a:pt x="15239" y="522732"/>
                </a:lnTo>
                <a:lnTo>
                  <a:pt x="20445" y="513588"/>
                </a:lnTo>
                <a:close/>
              </a:path>
              <a:path w="619125" h="525780">
                <a:moveTo>
                  <a:pt x="606552" y="513588"/>
                </a:moveTo>
                <a:lnTo>
                  <a:pt x="20445" y="513588"/>
                </a:lnTo>
                <a:lnTo>
                  <a:pt x="15239" y="522732"/>
                </a:lnTo>
                <a:lnTo>
                  <a:pt x="9143" y="525780"/>
                </a:lnTo>
                <a:lnTo>
                  <a:pt x="618744" y="525780"/>
                </a:lnTo>
                <a:lnTo>
                  <a:pt x="612647" y="516636"/>
                </a:lnTo>
                <a:lnTo>
                  <a:pt x="606552" y="513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97339" y="2670035"/>
            <a:ext cx="314325" cy="532130"/>
          </a:xfrm>
          <a:custGeom>
            <a:avLst/>
            <a:gdLst/>
            <a:ahLst/>
            <a:cxnLst/>
            <a:rect l="l" t="t" r="r" b="b"/>
            <a:pathLst>
              <a:path w="314325" h="532130">
                <a:moveTo>
                  <a:pt x="4572" y="0"/>
                </a:moveTo>
                <a:lnTo>
                  <a:pt x="0" y="9143"/>
                </a:lnTo>
                <a:lnTo>
                  <a:pt x="0" y="15239"/>
                </a:lnTo>
                <a:lnTo>
                  <a:pt x="303276" y="531876"/>
                </a:lnTo>
                <a:lnTo>
                  <a:pt x="313944" y="525779"/>
                </a:lnTo>
                <a:lnTo>
                  <a:pt x="10668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71863" y="2969708"/>
            <a:ext cx="2901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489947" y="2680703"/>
            <a:ext cx="1163320" cy="513715"/>
          </a:xfrm>
          <a:custGeom>
            <a:avLst/>
            <a:gdLst/>
            <a:ahLst/>
            <a:cxnLst/>
            <a:rect l="l" t="t" r="r" b="b"/>
            <a:pathLst>
              <a:path w="1163320" h="513714">
                <a:moveTo>
                  <a:pt x="566928" y="0"/>
                </a:moveTo>
                <a:lnTo>
                  <a:pt x="12192" y="502920"/>
                </a:lnTo>
                <a:lnTo>
                  <a:pt x="0" y="513588"/>
                </a:lnTo>
                <a:lnTo>
                  <a:pt x="15240" y="513588"/>
                </a:lnTo>
                <a:lnTo>
                  <a:pt x="15240" y="501396"/>
                </a:lnTo>
                <a:lnTo>
                  <a:pt x="31579" y="501396"/>
                </a:lnTo>
                <a:lnTo>
                  <a:pt x="574548" y="9144"/>
                </a:lnTo>
                <a:lnTo>
                  <a:pt x="566928" y="0"/>
                </a:lnTo>
                <a:close/>
              </a:path>
              <a:path w="1163320" h="513714">
                <a:moveTo>
                  <a:pt x="31579" y="501396"/>
                </a:moveTo>
                <a:lnTo>
                  <a:pt x="15240" y="501396"/>
                </a:lnTo>
                <a:lnTo>
                  <a:pt x="15240" y="513588"/>
                </a:lnTo>
                <a:lnTo>
                  <a:pt x="19812" y="512064"/>
                </a:lnTo>
                <a:lnTo>
                  <a:pt x="31579" y="501396"/>
                </a:lnTo>
                <a:close/>
              </a:path>
              <a:path w="1163320" h="513714">
                <a:moveTo>
                  <a:pt x="1146048" y="501396"/>
                </a:moveTo>
                <a:lnTo>
                  <a:pt x="31579" y="501396"/>
                </a:lnTo>
                <a:lnTo>
                  <a:pt x="19812" y="512064"/>
                </a:lnTo>
                <a:lnTo>
                  <a:pt x="15240" y="513588"/>
                </a:lnTo>
                <a:lnTo>
                  <a:pt x="1162812" y="513588"/>
                </a:lnTo>
                <a:lnTo>
                  <a:pt x="1150620" y="502920"/>
                </a:lnTo>
                <a:lnTo>
                  <a:pt x="1146048" y="5013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56875" y="2677655"/>
            <a:ext cx="584200" cy="515620"/>
          </a:xfrm>
          <a:custGeom>
            <a:avLst/>
            <a:gdLst/>
            <a:ahLst/>
            <a:cxnLst/>
            <a:rect l="l" t="t" r="r" b="b"/>
            <a:pathLst>
              <a:path w="584200" h="515619">
                <a:moveTo>
                  <a:pt x="3047" y="0"/>
                </a:moveTo>
                <a:lnTo>
                  <a:pt x="0" y="3047"/>
                </a:lnTo>
                <a:lnTo>
                  <a:pt x="0" y="12191"/>
                </a:lnTo>
                <a:lnTo>
                  <a:pt x="576071" y="515111"/>
                </a:lnTo>
                <a:lnTo>
                  <a:pt x="583691" y="505967"/>
                </a:lnTo>
                <a:lnTo>
                  <a:pt x="7619" y="3047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870439" y="2978852"/>
            <a:ext cx="333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66119" y="2683751"/>
            <a:ext cx="619125" cy="525780"/>
          </a:xfrm>
          <a:custGeom>
            <a:avLst/>
            <a:gdLst/>
            <a:ahLst/>
            <a:cxnLst/>
            <a:rect l="l" t="t" r="r" b="b"/>
            <a:pathLst>
              <a:path w="619125" h="525780">
                <a:moveTo>
                  <a:pt x="297180" y="0"/>
                </a:moveTo>
                <a:lnTo>
                  <a:pt x="4572" y="516636"/>
                </a:lnTo>
                <a:lnTo>
                  <a:pt x="0" y="525780"/>
                </a:lnTo>
                <a:lnTo>
                  <a:pt x="9144" y="525780"/>
                </a:lnTo>
                <a:lnTo>
                  <a:pt x="9144" y="513588"/>
                </a:lnTo>
                <a:lnTo>
                  <a:pt x="20418" y="513588"/>
                </a:lnTo>
                <a:lnTo>
                  <a:pt x="307848" y="6096"/>
                </a:lnTo>
                <a:lnTo>
                  <a:pt x="297180" y="0"/>
                </a:lnTo>
                <a:close/>
              </a:path>
              <a:path w="619125" h="525780">
                <a:moveTo>
                  <a:pt x="20418" y="513588"/>
                </a:moveTo>
                <a:lnTo>
                  <a:pt x="9144" y="513588"/>
                </a:lnTo>
                <a:lnTo>
                  <a:pt x="9144" y="525780"/>
                </a:lnTo>
                <a:lnTo>
                  <a:pt x="15239" y="522732"/>
                </a:lnTo>
                <a:lnTo>
                  <a:pt x="20418" y="513588"/>
                </a:lnTo>
                <a:close/>
              </a:path>
              <a:path w="619125" h="525780">
                <a:moveTo>
                  <a:pt x="606551" y="513588"/>
                </a:moveTo>
                <a:lnTo>
                  <a:pt x="20418" y="513588"/>
                </a:lnTo>
                <a:lnTo>
                  <a:pt x="15239" y="522732"/>
                </a:lnTo>
                <a:lnTo>
                  <a:pt x="9144" y="525780"/>
                </a:lnTo>
                <a:lnTo>
                  <a:pt x="618744" y="525780"/>
                </a:lnTo>
                <a:lnTo>
                  <a:pt x="612648" y="516636"/>
                </a:lnTo>
                <a:lnTo>
                  <a:pt x="606551" y="513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63299" y="2674607"/>
            <a:ext cx="315595" cy="532130"/>
          </a:xfrm>
          <a:custGeom>
            <a:avLst/>
            <a:gdLst/>
            <a:ahLst/>
            <a:cxnLst/>
            <a:rect l="l" t="t" r="r" b="b"/>
            <a:pathLst>
              <a:path w="315595" h="532130">
                <a:moveTo>
                  <a:pt x="4571" y="0"/>
                </a:moveTo>
                <a:lnTo>
                  <a:pt x="0" y="9143"/>
                </a:lnTo>
                <a:lnTo>
                  <a:pt x="0" y="15239"/>
                </a:lnTo>
                <a:lnTo>
                  <a:pt x="304800" y="531876"/>
                </a:lnTo>
                <a:lnTo>
                  <a:pt x="315467" y="525779"/>
                </a:lnTo>
                <a:lnTo>
                  <a:pt x="10667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966195" y="3003236"/>
            <a:ext cx="40703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3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29315" y="2115299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92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276335" y="2126936"/>
            <a:ext cx="6210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tia</a:t>
            </a:r>
            <a:r>
              <a:rPr sz="1200" spc="-5" dirty="0">
                <a:latin typeface="Arial"/>
                <a:cs typeface="Arial"/>
              </a:rPr>
              <a:t>li</a:t>
            </a:r>
            <a:r>
              <a:rPr sz="1200" spc="10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40683" y="2126936"/>
            <a:ext cx="664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oopBody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30967" y="2619743"/>
            <a:ext cx="82550" cy="146685"/>
          </a:xfrm>
          <a:custGeom>
            <a:avLst/>
            <a:gdLst/>
            <a:ahLst/>
            <a:cxnLst/>
            <a:rect l="l" t="t" r="r" b="b"/>
            <a:pathLst>
              <a:path w="82550" h="146685">
                <a:moveTo>
                  <a:pt x="68579" y="4572"/>
                </a:moveTo>
                <a:lnTo>
                  <a:pt x="41148" y="100583"/>
                </a:lnTo>
                <a:lnTo>
                  <a:pt x="47244" y="121920"/>
                </a:lnTo>
                <a:lnTo>
                  <a:pt x="35051" y="124967"/>
                </a:lnTo>
                <a:lnTo>
                  <a:pt x="41148" y="146303"/>
                </a:lnTo>
                <a:lnTo>
                  <a:pt x="79465" y="12192"/>
                </a:lnTo>
                <a:lnTo>
                  <a:pt x="74675" y="12192"/>
                </a:lnTo>
                <a:lnTo>
                  <a:pt x="80772" y="7620"/>
                </a:lnTo>
                <a:lnTo>
                  <a:pt x="68579" y="4572"/>
                </a:lnTo>
                <a:close/>
              </a:path>
              <a:path w="82550" h="146685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35051" y="124967"/>
                </a:lnTo>
                <a:lnTo>
                  <a:pt x="35051" y="121920"/>
                </a:lnTo>
                <a:lnTo>
                  <a:pt x="41148" y="100583"/>
                </a:lnTo>
                <a:lnTo>
                  <a:pt x="13715" y="4572"/>
                </a:lnTo>
                <a:lnTo>
                  <a:pt x="7620" y="0"/>
                </a:lnTo>
                <a:close/>
              </a:path>
              <a:path w="82550" h="146685">
                <a:moveTo>
                  <a:pt x="41148" y="100583"/>
                </a:moveTo>
                <a:lnTo>
                  <a:pt x="35051" y="121920"/>
                </a:lnTo>
                <a:lnTo>
                  <a:pt x="35051" y="124968"/>
                </a:lnTo>
                <a:lnTo>
                  <a:pt x="47244" y="121920"/>
                </a:lnTo>
                <a:lnTo>
                  <a:pt x="41148" y="100583"/>
                </a:lnTo>
                <a:close/>
              </a:path>
              <a:path w="82550" h="146685">
                <a:moveTo>
                  <a:pt x="82296" y="0"/>
                </a:moveTo>
                <a:lnTo>
                  <a:pt x="41148" y="0"/>
                </a:lnTo>
                <a:lnTo>
                  <a:pt x="41148" y="12192"/>
                </a:lnTo>
                <a:lnTo>
                  <a:pt x="66402" y="12192"/>
                </a:lnTo>
                <a:lnTo>
                  <a:pt x="68579" y="4572"/>
                </a:lnTo>
                <a:lnTo>
                  <a:pt x="81381" y="4572"/>
                </a:lnTo>
                <a:lnTo>
                  <a:pt x="82296" y="0"/>
                </a:lnTo>
                <a:close/>
              </a:path>
              <a:path w="82550" h="146685">
                <a:moveTo>
                  <a:pt x="80772" y="7620"/>
                </a:moveTo>
                <a:lnTo>
                  <a:pt x="74675" y="12192"/>
                </a:lnTo>
                <a:lnTo>
                  <a:pt x="79465" y="12192"/>
                </a:lnTo>
                <a:lnTo>
                  <a:pt x="80772" y="7620"/>
                </a:lnTo>
                <a:close/>
              </a:path>
              <a:path w="82550" h="146685">
                <a:moveTo>
                  <a:pt x="81381" y="4572"/>
                </a:moveTo>
                <a:lnTo>
                  <a:pt x="68579" y="4572"/>
                </a:lnTo>
                <a:lnTo>
                  <a:pt x="80772" y="7620"/>
                </a:lnTo>
                <a:lnTo>
                  <a:pt x="8138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38587" y="2619743"/>
            <a:ext cx="33655" cy="12700"/>
          </a:xfrm>
          <a:custGeom>
            <a:avLst/>
            <a:gdLst/>
            <a:ahLst/>
            <a:cxnLst/>
            <a:rect l="l" t="t" r="r" b="b"/>
            <a:pathLst>
              <a:path w="33654" h="12700">
                <a:moveTo>
                  <a:pt x="0" y="6096"/>
                </a:moveTo>
                <a:lnTo>
                  <a:pt x="33527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38587" y="2625839"/>
            <a:ext cx="67310" cy="117475"/>
          </a:xfrm>
          <a:custGeom>
            <a:avLst/>
            <a:gdLst/>
            <a:ahLst/>
            <a:cxnLst/>
            <a:rect l="l" t="t" r="r" b="b"/>
            <a:pathLst>
              <a:path w="67310" h="117475">
                <a:moveTo>
                  <a:pt x="67055" y="0"/>
                </a:moveTo>
                <a:lnTo>
                  <a:pt x="0" y="0"/>
                </a:lnTo>
                <a:lnTo>
                  <a:pt x="33527" y="1173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72115" y="2310371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0"/>
                </a:moveTo>
                <a:lnTo>
                  <a:pt x="0" y="31242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26679" y="2734043"/>
            <a:ext cx="1163320" cy="513715"/>
          </a:xfrm>
          <a:custGeom>
            <a:avLst/>
            <a:gdLst/>
            <a:ahLst/>
            <a:cxnLst/>
            <a:rect l="l" t="t" r="r" b="b"/>
            <a:pathLst>
              <a:path w="1163320" h="513714">
                <a:moveTo>
                  <a:pt x="566927" y="0"/>
                </a:moveTo>
                <a:lnTo>
                  <a:pt x="12192" y="502920"/>
                </a:lnTo>
                <a:lnTo>
                  <a:pt x="0" y="513588"/>
                </a:lnTo>
                <a:lnTo>
                  <a:pt x="15239" y="513588"/>
                </a:lnTo>
                <a:lnTo>
                  <a:pt x="15239" y="501396"/>
                </a:lnTo>
                <a:lnTo>
                  <a:pt x="31579" y="501396"/>
                </a:lnTo>
                <a:lnTo>
                  <a:pt x="574548" y="9144"/>
                </a:lnTo>
                <a:lnTo>
                  <a:pt x="566927" y="0"/>
                </a:lnTo>
                <a:close/>
              </a:path>
              <a:path w="1163320" h="513714">
                <a:moveTo>
                  <a:pt x="31579" y="501396"/>
                </a:moveTo>
                <a:lnTo>
                  <a:pt x="15239" y="501396"/>
                </a:lnTo>
                <a:lnTo>
                  <a:pt x="15239" y="513588"/>
                </a:lnTo>
                <a:lnTo>
                  <a:pt x="19812" y="512064"/>
                </a:lnTo>
                <a:lnTo>
                  <a:pt x="31579" y="501396"/>
                </a:lnTo>
                <a:close/>
              </a:path>
              <a:path w="1163320" h="513714">
                <a:moveTo>
                  <a:pt x="1146048" y="501396"/>
                </a:moveTo>
                <a:lnTo>
                  <a:pt x="31579" y="501396"/>
                </a:lnTo>
                <a:lnTo>
                  <a:pt x="19812" y="512064"/>
                </a:lnTo>
                <a:lnTo>
                  <a:pt x="15239" y="513588"/>
                </a:lnTo>
                <a:lnTo>
                  <a:pt x="1162812" y="513588"/>
                </a:lnTo>
                <a:lnTo>
                  <a:pt x="1150620" y="502920"/>
                </a:lnTo>
                <a:lnTo>
                  <a:pt x="1146048" y="5013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93607" y="2730995"/>
            <a:ext cx="584200" cy="515620"/>
          </a:xfrm>
          <a:custGeom>
            <a:avLst/>
            <a:gdLst/>
            <a:ahLst/>
            <a:cxnLst/>
            <a:rect l="l" t="t" r="r" b="b"/>
            <a:pathLst>
              <a:path w="584200" h="515619">
                <a:moveTo>
                  <a:pt x="3048" y="0"/>
                </a:moveTo>
                <a:lnTo>
                  <a:pt x="0" y="3048"/>
                </a:lnTo>
                <a:lnTo>
                  <a:pt x="0" y="12192"/>
                </a:lnTo>
                <a:lnTo>
                  <a:pt x="576072" y="515112"/>
                </a:lnTo>
                <a:lnTo>
                  <a:pt x="583692" y="505968"/>
                </a:lnTo>
                <a:lnTo>
                  <a:pt x="7620" y="3048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149843" y="3032192"/>
            <a:ext cx="333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15" dirty="0"/>
              <a:t>condition,</a:t>
            </a:r>
            <a:r>
              <a:rPr spc="-5" dirty="0"/>
              <a:t> </a:t>
            </a:r>
            <a:r>
              <a:rPr spc="-20" dirty="0"/>
              <a:t>which</a:t>
            </a:r>
            <a:r>
              <a:rPr spc="-15" dirty="0"/>
              <a:t> is</a:t>
            </a:r>
            <a:r>
              <a:rPr spc="-5" dirty="0"/>
              <a:t> </a:t>
            </a:r>
            <a:r>
              <a:rPr spc="-20" dirty="0"/>
              <a:t>placed</a:t>
            </a:r>
            <a:r>
              <a:rPr dirty="0"/>
              <a:t> </a:t>
            </a:r>
            <a:r>
              <a:rPr spc="-15" dirty="0"/>
              <a:t>at the</a:t>
            </a:r>
            <a:r>
              <a:rPr dirty="0"/>
              <a:t> </a:t>
            </a:r>
            <a:r>
              <a:rPr spc="-20" dirty="0"/>
              <a:t>botto</a:t>
            </a:r>
            <a:r>
              <a:rPr spc="-30" dirty="0"/>
              <a:t>m</a:t>
            </a:r>
            <a:r>
              <a:rPr spc="10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loop.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71234"/>
            <a:ext cx="3376929" cy="963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635">
              <a:lnSpc>
                <a:spcPct val="100000"/>
              </a:lnSpc>
              <a:tabLst>
                <a:tab pos="1231265" algn="l"/>
              </a:tabLst>
            </a:pPr>
            <a:r>
              <a:rPr sz="2000" b="1" spc="-15" dirty="0">
                <a:latin typeface="Courier"/>
                <a:cs typeface="Courier"/>
              </a:rPr>
              <a:t>{Ini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ialization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code} goto</a:t>
            </a:r>
            <a:r>
              <a:rPr sz="2000" b="1" dirty="0">
                <a:latin typeface="Courier"/>
                <a:cs typeface="Courier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L1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000" b="1" spc="-15" dirty="0">
                <a:latin typeface="Courier"/>
                <a:cs typeface="Courier"/>
              </a:rPr>
              <a:t>L2: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873505"/>
            <a:ext cx="3835400" cy="160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{Code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for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loop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body}</a:t>
            </a:r>
            <a:endParaRPr sz="2000">
              <a:latin typeface="Courier"/>
              <a:cs typeface="Courier"/>
            </a:endParaRPr>
          </a:p>
          <a:p>
            <a:pPr marL="12700" marR="1225550" indent="1524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{Inc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ement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code} L1: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800"/>
              </a:spcBef>
            </a:pPr>
            <a:r>
              <a:rPr sz="2000" b="1" spc="-15" dirty="0">
                <a:latin typeface="Courier"/>
                <a:cs typeface="Courier"/>
              </a:rPr>
              <a:t>{Con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ition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code}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tabLst>
                <a:tab pos="1078865" algn="l"/>
                <a:tab pos="1688464" algn="l"/>
              </a:tabLst>
            </a:pPr>
            <a:r>
              <a:rPr sz="2000" b="1" spc="-15" dirty="0">
                <a:latin typeface="Courier"/>
                <a:cs typeface="Courier"/>
              </a:rPr>
              <a:t>ifne	L2	; branch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L2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9478" y="4194790"/>
            <a:ext cx="10922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if true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6501" y="4918679"/>
            <a:ext cx="367982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spc="-25" dirty="0">
                <a:latin typeface="Courier"/>
                <a:cs typeface="Courier"/>
              </a:rPr>
              <a:t>g</a:t>
            </a:r>
            <a:r>
              <a:rPr sz="2000" b="1" spc="-15" dirty="0">
                <a:latin typeface="Courier"/>
                <a:cs typeface="Courier"/>
              </a:rPr>
              <a:t>(){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//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for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forLoopN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de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3712" y="5223474"/>
            <a:ext cx="93980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String String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0420" y="5223474"/>
            <a:ext cx="24625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skip = genL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b(); top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genLa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();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6501" y="5833065"/>
            <a:ext cx="3073400" cy="2831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08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initializer.cg(); branch(skip); defineLab(top); loopBody.cg(); increment.cg(); defineLab(skip); condition.cg(); branchNZ(top);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20" dirty="0"/>
              <a:t>As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5" dirty="0"/>
              <a:t> </a:t>
            </a:r>
            <a:r>
              <a:rPr spc="-20" dirty="0"/>
              <a:t>example,</a:t>
            </a:r>
            <a:r>
              <a:rPr spc="-5" dirty="0"/>
              <a:t> </a:t>
            </a:r>
            <a:r>
              <a:rPr spc="-15" dirty="0"/>
              <a:t>consider</a:t>
            </a:r>
            <a:r>
              <a:rPr dirty="0"/>
              <a:t> </a:t>
            </a:r>
            <a:r>
              <a:rPr spc="-15" dirty="0"/>
              <a:t>this</a:t>
            </a:r>
            <a:r>
              <a:rPr spc="-10" dirty="0"/>
              <a:t> </a:t>
            </a:r>
            <a:r>
              <a:rPr spc="-20" dirty="0"/>
              <a:t>lo</a:t>
            </a:r>
            <a:r>
              <a:rPr spc="-15" dirty="0"/>
              <a:t>o</a:t>
            </a:r>
            <a:r>
              <a:rPr spc="-20" dirty="0"/>
              <a:t>p</a:t>
            </a:r>
            <a:r>
              <a:rPr spc="-10" dirty="0"/>
              <a:t> </a:t>
            </a:r>
            <a:r>
              <a:rPr dirty="0"/>
              <a:t>(</a:t>
            </a:r>
            <a:r>
              <a:rPr sz="2400" b="1" dirty="0">
                <a:latin typeface="Courier"/>
                <a:cs typeface="Courier"/>
              </a:rPr>
              <a:t>i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25" dirty="0"/>
              <a:t>a</a:t>
            </a:r>
            <a:r>
              <a:rPr spc="-20" dirty="0"/>
              <a:t>nd</a:t>
            </a:r>
            <a:r>
              <a:rPr dirty="0"/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25" dirty="0"/>
              <a:t>a</a:t>
            </a:r>
            <a:r>
              <a:rPr spc="-15" dirty="0"/>
              <a:t>re</a:t>
            </a:r>
            <a:r>
              <a:rPr dirty="0"/>
              <a:t> </a:t>
            </a:r>
            <a:r>
              <a:rPr spc="-10" dirty="0"/>
              <a:t>l</a:t>
            </a:r>
            <a:r>
              <a:rPr spc="-25" dirty="0"/>
              <a:t>o</a:t>
            </a:r>
            <a:r>
              <a:rPr spc="-15" dirty="0"/>
              <a:t>c</a:t>
            </a:r>
            <a:r>
              <a:rPr spc="-25" dirty="0"/>
              <a:t>a</a:t>
            </a:r>
            <a:r>
              <a:rPr spc="-15" dirty="0"/>
              <a:t>ls</a:t>
            </a:r>
            <a:r>
              <a:rPr dirty="0"/>
              <a:t> </a:t>
            </a:r>
            <a:r>
              <a:rPr spc="-15" dirty="0"/>
              <a:t>with variable</a:t>
            </a:r>
            <a:r>
              <a:rPr spc="-20" dirty="0"/>
              <a:t> </a:t>
            </a:r>
            <a:r>
              <a:rPr spc="-15" dirty="0"/>
              <a:t>indices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20" dirty="0"/>
              <a:t>1</a:t>
            </a:r>
            <a:r>
              <a:rPr dirty="0"/>
              <a:t> </a:t>
            </a:r>
            <a:r>
              <a:rPr spc="-25" dirty="0"/>
              <a:t>an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15" dirty="0"/>
              <a:t>2)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06488" y="2264426"/>
            <a:ext cx="5125085" cy="159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2795" marR="1753235" indent="-760730">
              <a:lnSpc>
                <a:spcPct val="137500"/>
              </a:lnSpc>
            </a:pPr>
            <a:r>
              <a:rPr sz="2000" b="1" spc="-15" dirty="0">
                <a:latin typeface="Courier"/>
                <a:cs typeface="Courier"/>
              </a:rPr>
              <a:t>f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(i=100;i!=0;i--)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 j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640"/>
              </a:spcBef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JVM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is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1" y="4613916"/>
            <a:ext cx="1420490" cy="82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>
              <a:lnSpc>
                <a:spcPct val="137500"/>
              </a:lnSpc>
            </a:pPr>
            <a:r>
              <a:rPr sz="2000" b="1" spc="-15" dirty="0">
                <a:latin typeface="Courier"/>
                <a:cs typeface="Courier"/>
              </a:rPr>
              <a:t>goto 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1 L2: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1779" y="4613916"/>
            <a:ext cx="29197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; Skip to exit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test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4595" y="6480786"/>
            <a:ext cx="1472565" cy="153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>
              <a:lnSpc>
                <a:spcPct val="137500"/>
              </a:lnSpc>
            </a:pPr>
            <a:r>
              <a:rPr sz="2000" b="1" spc="-15" dirty="0">
                <a:latin typeface="Courier"/>
                <a:cs typeface="Courier"/>
              </a:rPr>
              <a:t>icons</a:t>
            </a:r>
            <a:r>
              <a:rPr sz="2000" b="1" spc="-25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_1 isub istore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L1: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0185" y="6480786"/>
            <a:ext cx="3529329" cy="1116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; Push 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; Compute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i-1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000" b="1" spc="-15" dirty="0">
                <a:latin typeface="Courier"/>
                <a:cs typeface="Courier"/>
              </a:rPr>
              <a:t>; Store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i-1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#1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(i)</a:t>
            </a:r>
            <a:endParaRPr sz="200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0963" y="3953526"/>
          <a:ext cx="4792346" cy="64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1104"/>
                <a:gridCol w="380738"/>
                <a:gridCol w="2131947"/>
                <a:gridCol w="568557"/>
              </a:tblGrid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bipush 100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Push 100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053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istore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Store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into 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(i)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3153"/>
              </p:ext>
            </p:extLst>
          </p:nvPr>
        </p:nvGraphicFramePr>
        <p:xfrm>
          <a:off x="1295400" y="5410200"/>
          <a:ext cx="4790929" cy="1180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262330"/>
                <a:gridCol w="532658"/>
                <a:gridCol w="1676471"/>
                <a:gridCol w="455425"/>
                <a:gridCol w="568645"/>
              </a:tblGrid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iload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Push local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(i)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724394">
                <a:tc>
                  <a:txBody>
                    <a:bodyPr/>
                    <a:lstStyle/>
                    <a:p>
                      <a:pPr marL="34925">
                        <a:lnSpc>
                          <a:spcPct val="137500"/>
                        </a:lnSpc>
                      </a:pPr>
                      <a:r>
                        <a:rPr lang="en-US" sz="2000" b="1" smtClean="0">
                          <a:latin typeface="Courier"/>
                          <a:cs typeface="Courier"/>
                        </a:rPr>
                        <a:t>i</a:t>
                      </a:r>
                      <a:r>
                        <a:rPr sz="2000" b="1" smtClean="0">
                          <a:latin typeface="Courier"/>
                          <a:cs typeface="Courier"/>
                        </a:rPr>
                        <a:t>store</a:t>
                      </a:r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 2</a:t>
                      </a:r>
                      <a:r>
                        <a:rPr sz="2000" b="1" dirty="0" smtClean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iload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endParaRPr sz="20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041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67945" indent="-635">
                        <a:lnSpc>
                          <a:spcPct val="1375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Store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into Push local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(j)</a:t>
                      </a:r>
                      <a:endParaRPr sz="2000" dirty="0">
                        <a:latin typeface="Courier"/>
                        <a:cs typeface="Courier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(i)</a:t>
                      </a:r>
                      <a:endParaRPr sz="20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450963" y="8106360"/>
          <a:ext cx="5247533" cy="684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866"/>
                <a:gridCol w="609610"/>
                <a:gridCol w="3157057"/>
              </a:tblGrid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iload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#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1 (i)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4238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ifne 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Goto L2 if i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is != 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549911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Jump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Code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183505" cy="245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JVM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for 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following</a:t>
            </a:r>
            <a:r>
              <a:rPr sz="2800" spc="-10" dirty="0">
                <a:latin typeface="Lucida Sans"/>
                <a:cs typeface="Lucida Sans"/>
              </a:rPr>
              <a:t> if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statement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quite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efficient.</a:t>
            </a:r>
            <a:endParaRPr sz="2800" dirty="0">
              <a:latin typeface="Lucida Sans"/>
              <a:cs typeface="Lucida Sans"/>
            </a:endParaRPr>
          </a:p>
          <a:p>
            <a:pPr marL="1651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if (</a:t>
            </a:r>
            <a:r>
              <a:rPr sz="2000" b="1" spc="-25" dirty="0">
                <a:latin typeface="Courier"/>
                <a:cs typeface="Courier"/>
              </a:rPr>
              <a:t>B</a:t>
            </a:r>
            <a:r>
              <a:rPr sz="2000" b="1" spc="-15" dirty="0">
                <a:latin typeface="Courier"/>
                <a:cs typeface="Courier"/>
              </a:rPr>
              <a:t>)</a:t>
            </a:r>
            <a:endParaRPr sz="2000" dirty="0">
              <a:latin typeface="Courier"/>
              <a:cs typeface="Courier"/>
            </a:endParaRPr>
          </a:p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A 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1;</a:t>
            </a:r>
            <a:endParaRPr sz="2000" dirty="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ourier"/>
                <a:cs typeface="Courier"/>
              </a:rPr>
              <a:t>else</a:t>
            </a:r>
            <a:endParaRPr sz="2000" dirty="0">
              <a:latin typeface="Courier"/>
              <a:cs typeface="Courier"/>
            </a:endParaRPr>
          </a:p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0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6230677"/>
            <a:ext cx="3911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L2:</a:t>
            </a:r>
            <a:endParaRPr sz="160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36663" y="4579705"/>
          <a:ext cx="5554120" cy="174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7791"/>
                <a:gridCol w="243778"/>
                <a:gridCol w="3752551"/>
              </a:tblGrid>
              <a:tr h="279144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d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local #2 (B)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6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ifeq L1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L1 if B is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(false)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6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st_1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 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6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re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stk top in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 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5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Skip around else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part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L1: ico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st_0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 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16148">
                <a:tc>
                  <a:txBody>
                    <a:bodyPr/>
                    <a:lstStyle/>
                    <a:p>
                      <a:pPr marL="52197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re</a:t>
                      </a:r>
                      <a:r>
                        <a:rPr sz="1600" b="1" spc="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stk top in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 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20" dirty="0">
                <a:latin typeface="Arial"/>
                <a:cs typeface="Arial"/>
              </a:rPr>
              <a:t>Java</a:t>
            </a:r>
            <a:r>
              <a:rPr spc="-10" dirty="0">
                <a:latin typeface="Arial"/>
                <a:cs typeface="Arial"/>
              </a:rPr>
              <a:t>,</a:t>
            </a:r>
            <a:r>
              <a:rPr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C#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25" dirty="0">
                <a:latin typeface="Arial"/>
                <a:cs typeface="Arial"/>
              </a:rPr>
              <a:t>C+</a:t>
            </a:r>
            <a:r>
              <a:rPr spc="-20" dirty="0">
                <a:latin typeface="Arial"/>
                <a:cs typeface="Arial"/>
              </a:rPr>
              <a:t>+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local</a:t>
            </a:r>
            <a:r>
              <a:rPr spc="-10" dirty="0"/>
              <a:t> </a:t>
            </a:r>
            <a:r>
              <a:rPr spc="-20" dirty="0"/>
              <a:t>declaration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loop</a:t>
            </a:r>
            <a:r>
              <a:rPr dirty="0"/>
              <a:t> </a:t>
            </a:r>
            <a:r>
              <a:rPr spc="-20" dirty="0"/>
              <a:t>index</a:t>
            </a:r>
            <a:r>
              <a:rPr dirty="0"/>
              <a:t> </a:t>
            </a:r>
            <a:r>
              <a:rPr spc="-15" dirty="0"/>
              <a:t>as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ini</a:t>
            </a:r>
            <a:r>
              <a:rPr spc="-5" dirty="0"/>
              <a:t>t</a:t>
            </a:r>
            <a:r>
              <a:rPr spc="-15" dirty="0"/>
              <a:t>ializa</a:t>
            </a:r>
            <a:r>
              <a:rPr spc="-10" dirty="0"/>
              <a:t>t</a:t>
            </a:r>
            <a:r>
              <a:rPr spc="-20" dirty="0"/>
              <a:t>ion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as</a:t>
            </a:r>
            <a:r>
              <a:rPr spc="-15" dirty="0"/>
              <a:t> illustrated</a:t>
            </a:r>
            <a:r>
              <a:rPr spc="-5" dirty="0"/>
              <a:t> </a:t>
            </a:r>
            <a:r>
              <a:rPr spc="-20" dirty="0"/>
              <a:t>by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following</a:t>
            </a:r>
            <a:r>
              <a:rPr spc="-20" dirty="0"/>
              <a:t> </a:t>
            </a:r>
            <a:r>
              <a:rPr spc="-15" dirty="0"/>
              <a:t>for</a:t>
            </a:r>
            <a:r>
              <a:rPr spc="-10" dirty="0"/>
              <a:t> </a:t>
            </a:r>
            <a:r>
              <a:rPr spc="-20" dirty="0"/>
              <a:t>lo</a:t>
            </a:r>
            <a:r>
              <a:rPr spc="-15" dirty="0"/>
              <a:t>o</a:t>
            </a:r>
            <a:r>
              <a:rPr spc="-20" dirty="0"/>
              <a:t>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178826"/>
            <a:ext cx="5404485" cy="439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165" marR="1005840" indent="-3048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for (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i=100;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i!=0;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i--)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 j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endParaRPr sz="2000" dirty="0">
              <a:latin typeface="Courier"/>
              <a:cs typeface="Courier"/>
            </a:endParaRPr>
          </a:p>
          <a:p>
            <a:pPr marL="1270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 dirty="0">
              <a:latin typeface="Courier"/>
              <a:cs typeface="Courier"/>
            </a:endParaRPr>
          </a:p>
          <a:p>
            <a:pPr marL="12700" marR="5080">
              <a:lnSpc>
                <a:spcPts val="3000"/>
              </a:lnSpc>
              <a:spcBef>
                <a:spcPts val="1040"/>
              </a:spcBef>
            </a:pPr>
            <a:r>
              <a:rPr sz="2800" spc="-25" dirty="0">
                <a:latin typeface="Lucida Sans"/>
                <a:cs typeface="Lucida Sans"/>
              </a:rPr>
              <a:t>Loca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declarati</a:t>
            </a:r>
            <a:r>
              <a:rPr sz="2800" spc="-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-15" dirty="0">
                <a:latin typeface="Lucida Sans"/>
                <a:cs typeface="Lucida Sans"/>
              </a:rPr>
              <a:t> automatically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handled during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ge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eration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fo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initializa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local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variable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declared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th</a:t>
            </a:r>
            <a:r>
              <a:rPr sz="2800" spc="-15" dirty="0">
                <a:latin typeface="Lucida Sans"/>
                <a:cs typeface="Lucida Sans"/>
              </a:rPr>
              <a:t>in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current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frame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with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5" dirty="0">
                <a:latin typeface="Lucida Sans"/>
                <a:cs typeface="Lucida Sans"/>
              </a:rPr>
              <a:t> limited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bod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3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loop. Otherwise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transla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identical.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ts val="3000"/>
              </a:lnSpc>
            </a:pPr>
            <a:r>
              <a:rPr spc="-15" dirty="0"/>
              <a:t>In</a:t>
            </a:r>
            <a:r>
              <a:rPr spc="-50" dirty="0"/>
              <a:t> </a:t>
            </a:r>
            <a:r>
              <a:rPr spc="-20" dirty="0"/>
              <a:t>con</a:t>
            </a:r>
            <a:r>
              <a:rPr spc="-5" dirty="0"/>
              <a:t>t</a:t>
            </a:r>
            <a:r>
              <a:rPr spc="-15" dirty="0"/>
              <a:t>rast,</a:t>
            </a:r>
            <a:r>
              <a:rPr spc="-50" dirty="0"/>
              <a:t> </a:t>
            </a:r>
            <a:r>
              <a:rPr spc="-5" dirty="0"/>
              <a:t>t</a:t>
            </a:r>
            <a:r>
              <a:rPr spc="-15" dirty="0"/>
              <a:t>h</a:t>
            </a:r>
            <a:r>
              <a:rPr spc="-20" dirty="0"/>
              <a:t>e</a:t>
            </a:r>
            <a:r>
              <a:rPr spc="-55" dirty="0"/>
              <a:t> </a:t>
            </a:r>
            <a:r>
              <a:rPr spc="-20" dirty="0"/>
              <a:t>code</a:t>
            </a:r>
            <a:r>
              <a:rPr spc="-55" dirty="0"/>
              <a:t> </a:t>
            </a:r>
            <a:r>
              <a:rPr spc="-20" dirty="0"/>
              <a:t>generated</a:t>
            </a:r>
            <a:r>
              <a:rPr spc="-15" dirty="0"/>
              <a:t> for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20434"/>
            <a:ext cx="5211445" cy="269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3362960" indent="-304800">
              <a:lnSpc>
                <a:spcPct val="104000"/>
              </a:lnSpc>
            </a:pPr>
            <a:r>
              <a:rPr sz="2000" b="1" spc="-15" dirty="0">
                <a:latin typeface="Courier"/>
                <a:cs typeface="Courier"/>
              </a:rPr>
              <a:t>if (F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G) A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1;</a:t>
            </a:r>
            <a:endParaRPr sz="2000">
              <a:latin typeface="Courier"/>
              <a:cs typeface="Courier"/>
            </a:endParaRPr>
          </a:p>
          <a:p>
            <a:pPr marL="165100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latin typeface="Courier"/>
                <a:cs typeface="Courier"/>
              </a:rPr>
              <a:t>else</a:t>
            </a:r>
            <a:endParaRPr sz="2000">
              <a:latin typeface="Courier"/>
              <a:cs typeface="Courier"/>
            </a:endParaRPr>
          </a:p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spc="-10" dirty="0">
                <a:latin typeface="Courier"/>
                <a:cs typeface="Courier"/>
              </a:rPr>
              <a:t> 0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9916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(where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F</a:t>
            </a:r>
            <a:r>
              <a:rPr sz="2800" spc="-80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G</a:t>
            </a:r>
            <a:r>
              <a:rPr sz="2800" spc="-80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local v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riables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type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integer)</a:t>
            </a:r>
            <a:endParaRPr sz="2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is significantly</a:t>
            </a:r>
            <a:r>
              <a:rPr sz="2800" spc="-20" dirty="0">
                <a:latin typeface="Lucida Sans"/>
                <a:cs typeface="Lucida Sans"/>
              </a:rPr>
              <a:t> more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complex: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6116385"/>
            <a:ext cx="1611622" cy="7585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L1:</a:t>
            </a:r>
            <a:endParaRPr sz="1600" dirty="0">
              <a:latin typeface="Courier"/>
              <a:cs typeface="Courier"/>
            </a:endParaRPr>
          </a:p>
          <a:p>
            <a:pPr marL="12700" marR="5080" indent="243840">
              <a:lnSpc>
                <a:spcPct val="104400"/>
              </a:lnSpc>
            </a:pPr>
            <a:r>
              <a:rPr sz="1600" b="1" spc="-10" dirty="0">
                <a:latin typeface="Courier"/>
                <a:cs typeface="Courier"/>
              </a:rPr>
              <a:t>icons</a:t>
            </a:r>
            <a:r>
              <a:rPr sz="1600" b="1" spc="-25" dirty="0">
                <a:latin typeface="Courier"/>
                <a:cs typeface="Courier"/>
              </a:rPr>
              <a:t>t</a:t>
            </a:r>
            <a:r>
              <a:rPr sz="1600" b="1" spc="-10" dirty="0">
                <a:latin typeface="Courier"/>
                <a:cs typeface="Courier"/>
              </a:rPr>
              <a:t>_1 L2:</a:t>
            </a:r>
            <a:endParaRPr sz="16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6017" y="6370885"/>
            <a:ext cx="36810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; Push 1 (true) </a:t>
            </a:r>
            <a:r>
              <a:rPr sz="1600" b="1" spc="-25" dirty="0">
                <a:latin typeface="Courier"/>
                <a:cs typeface="Courier"/>
              </a:rPr>
              <a:t>o</a:t>
            </a:r>
            <a:r>
              <a:rPr sz="1600" b="1" spc="-10" dirty="0">
                <a:latin typeface="Courier"/>
                <a:cs typeface="Courier"/>
              </a:rPr>
              <a:t>nto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the</a:t>
            </a:r>
            <a:r>
              <a:rPr sz="1600" b="1" dirty="0">
                <a:latin typeface="Courier"/>
                <a:cs typeface="Courier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stack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6800" y="7844558"/>
            <a:ext cx="683252" cy="983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L3:</a:t>
            </a:r>
            <a:endParaRPr sz="16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L4:</a:t>
            </a:r>
            <a:endParaRPr sz="1600" dirty="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21521"/>
              </p:ext>
            </p:extLst>
          </p:nvPr>
        </p:nvGraphicFramePr>
        <p:xfrm>
          <a:off x="990600" y="4800600"/>
          <a:ext cx="5867400" cy="13849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0307"/>
                <a:gridCol w="92293"/>
                <a:gridCol w="237838"/>
                <a:gridCol w="828962"/>
                <a:gridCol w="838200"/>
                <a:gridCol w="2209800"/>
              </a:tblGrid>
              <a:tr h="33020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 4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ourier"/>
                          <a:cs typeface="Courier"/>
                        </a:rPr>
                        <a:t>Push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#4 (F)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545586">
                <a:tc>
                  <a:txBody>
                    <a:bodyPr/>
                    <a:lstStyle/>
                    <a:p>
                      <a:pPr marL="34925" marR="53975">
                        <a:lnSpc>
                          <a:spcPct val="103699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 5 </a:t>
                      </a:r>
                      <a:r>
                        <a:rPr sz="1600" b="1" dirty="0" smtClean="0">
                          <a:latin typeface="Courier"/>
                          <a:cs typeface="Courier"/>
                        </a:rPr>
                        <a:t>if_icmp</a:t>
                      </a:r>
                      <a:r>
                        <a:rPr sz="1600" b="1" spc="-15" dirty="0" smtClean="0">
                          <a:latin typeface="Courier"/>
                          <a:cs typeface="Courier"/>
                        </a:rPr>
                        <a:t>e</a:t>
                      </a:r>
                      <a:r>
                        <a:rPr sz="1600" b="1" dirty="0" smtClean="0">
                          <a:latin typeface="Courier"/>
                          <a:cs typeface="Courier"/>
                        </a:rPr>
                        <a:t>q</a:t>
                      </a:r>
                      <a:r>
                        <a:rPr lang="en-US" sz="1600" b="1" dirty="0" smtClean="0">
                          <a:latin typeface="Courier"/>
                          <a:cs typeface="Courier"/>
                        </a:rPr>
                        <a:t> L1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marR="52705">
                        <a:lnSpc>
                          <a:spcPct val="103699"/>
                        </a:lnSpc>
                      </a:pPr>
                      <a:r>
                        <a:rPr sz="1600" b="1" dirty="0" smtClean="0">
                          <a:latin typeface="Courier"/>
                          <a:cs typeface="Courier"/>
                        </a:rPr>
                        <a:t>Push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Goto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52705">
                        <a:lnSpc>
                          <a:spcPct val="103699"/>
                        </a:lnSpc>
                      </a:pPr>
                      <a:r>
                        <a:rPr sz="1600" b="1" dirty="0" smtClean="0">
                          <a:latin typeface="Courier"/>
                          <a:cs typeface="Courier"/>
                        </a:rPr>
                        <a:t>loca</a:t>
                      </a:r>
                      <a:r>
                        <a:rPr lang="en-US" sz="1600" b="1" dirty="0" smtClean="0">
                          <a:latin typeface="Courier"/>
                          <a:cs typeface="Courier"/>
                        </a:rPr>
                        <a:t>l</a:t>
                      </a:r>
                      <a:r>
                        <a:rPr sz="1600" b="1" dirty="0" smtClean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if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27305">
                        <a:lnSpc>
                          <a:spcPct val="103699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#5 (G)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 F == G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507983">
                <a:tc>
                  <a:txBody>
                    <a:bodyPr/>
                    <a:lstStyle/>
                    <a:p>
                      <a:pPr marL="34925" marR="173990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iconst_0 goto L2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marR="52705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Skip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0960" marR="27305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0 (false) 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to stack around next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instruction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07329"/>
              </p:ext>
            </p:extLst>
          </p:nvPr>
        </p:nvGraphicFramePr>
        <p:xfrm>
          <a:off x="1143000" y="6858000"/>
          <a:ext cx="5476486" cy="996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9550"/>
                <a:gridCol w="501596"/>
                <a:gridCol w="3615340"/>
              </a:tblGrid>
              <a:tr h="24053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ifeq 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3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L3 if F==G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is 0 (false)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2859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_1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496552">
                <a:tc>
                  <a:txBody>
                    <a:bodyPr/>
                    <a:lstStyle/>
                    <a:p>
                      <a:pPr marL="34925" marR="289560" indent="15240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istore 1 goto L4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269240" indent="16510">
                        <a:lnSpc>
                          <a:spcPct val="1044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 Skip around else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part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10766"/>
              </p:ext>
            </p:extLst>
          </p:nvPr>
        </p:nvGraphicFramePr>
        <p:xfrm>
          <a:off x="1295400" y="8085350"/>
          <a:ext cx="5351631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7913"/>
                <a:gridCol w="515079"/>
                <a:gridCol w="3448639"/>
              </a:tblGrid>
              <a:tr h="21614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_0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4053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istore 1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marR="5080">
              <a:lnSpc>
                <a:spcPct val="87600"/>
              </a:lnSpc>
            </a:pPr>
            <a:r>
              <a:rPr spc="-20" dirty="0"/>
              <a:t>The problem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5" dirty="0"/>
              <a:t>th</a:t>
            </a:r>
            <a:r>
              <a:rPr spc="-30" dirty="0"/>
              <a:t>a</a:t>
            </a:r>
            <a:r>
              <a:rPr spc="-15" dirty="0"/>
              <a:t>t</a:t>
            </a:r>
            <a:r>
              <a:rPr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JVM</a:t>
            </a:r>
            <a:r>
              <a:rPr spc="-15" dirty="0"/>
              <a:t> relational</a:t>
            </a:r>
            <a:r>
              <a:rPr spc="-50" dirty="0"/>
              <a:t> </a:t>
            </a:r>
            <a:r>
              <a:rPr spc="-15" dirty="0"/>
              <a:t>operators</a:t>
            </a:r>
            <a:r>
              <a:rPr spc="-50" dirty="0"/>
              <a:t> </a:t>
            </a:r>
            <a:r>
              <a:rPr spc="-25" dirty="0"/>
              <a:t>don’</a:t>
            </a:r>
            <a:r>
              <a:rPr spc="-15" dirty="0"/>
              <a:t>t</a:t>
            </a:r>
            <a:r>
              <a:rPr spc="-50" dirty="0"/>
              <a:t> </a:t>
            </a:r>
            <a:r>
              <a:rPr spc="-15" dirty="0"/>
              <a:t>store a</a:t>
            </a:r>
            <a:r>
              <a:rPr dirty="0"/>
              <a:t> </a:t>
            </a:r>
            <a:r>
              <a:rPr spc="-20" dirty="0"/>
              <a:t>boo</a:t>
            </a:r>
            <a:r>
              <a:rPr spc="-15" dirty="0"/>
              <a:t>l</a:t>
            </a:r>
            <a:r>
              <a:rPr spc="-20" dirty="0"/>
              <a:t>ean</a:t>
            </a:r>
            <a:r>
              <a:rPr dirty="0"/>
              <a:t> </a:t>
            </a:r>
            <a:r>
              <a:rPr spc="-10" dirty="0"/>
              <a:t>valu</a:t>
            </a:r>
            <a:r>
              <a:rPr spc="-20" dirty="0"/>
              <a:t>e </a:t>
            </a:r>
            <a:r>
              <a:rPr spc="-15" dirty="0"/>
              <a:t>(0</a:t>
            </a:r>
            <a:r>
              <a:rPr dirty="0"/>
              <a:t> </a:t>
            </a:r>
            <a:r>
              <a:rPr spc="-15" dirty="0"/>
              <a:t>or</a:t>
            </a:r>
            <a:r>
              <a:rPr spc="-10" dirty="0"/>
              <a:t> </a:t>
            </a:r>
            <a:r>
              <a:rPr spc="-30" dirty="0"/>
              <a:t>1</a:t>
            </a:r>
            <a:r>
              <a:rPr spc="-10" dirty="0"/>
              <a:t>)</a:t>
            </a:r>
            <a:r>
              <a:rPr spc="-5" dirty="0"/>
              <a:t> </a:t>
            </a:r>
            <a:r>
              <a:rPr spc="-20" dirty="0"/>
              <a:t>onto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stack. </a:t>
            </a:r>
            <a:r>
              <a:rPr spc="-20" dirty="0"/>
              <a:t>Ra</a:t>
            </a:r>
            <a:r>
              <a:rPr spc="-5" dirty="0"/>
              <a:t>t</a:t>
            </a:r>
            <a:r>
              <a:rPr spc="-30" dirty="0"/>
              <a:t>h</a:t>
            </a:r>
            <a:r>
              <a:rPr spc="-15" dirty="0"/>
              <a:t>er,</a:t>
            </a:r>
            <a:r>
              <a:rPr spc="-5" dirty="0"/>
              <a:t> </a:t>
            </a:r>
            <a:r>
              <a:rPr spc="-15" dirty="0"/>
              <a:t>instructi</a:t>
            </a:r>
            <a:r>
              <a:rPr spc="-10" dirty="0"/>
              <a:t>o</a:t>
            </a:r>
            <a:r>
              <a:rPr spc="-20" dirty="0"/>
              <a:t>ns</a:t>
            </a:r>
            <a:r>
              <a:rPr spc="-15" dirty="0"/>
              <a:t> like</a:t>
            </a:r>
            <a:r>
              <a:rPr dirty="0"/>
              <a:t> </a:t>
            </a:r>
            <a:r>
              <a:rPr sz="2400" b="1" spc="-5" dirty="0">
                <a:latin typeface="Courier"/>
                <a:cs typeface="Courier"/>
              </a:rPr>
              <a:t>if_icmpe</a:t>
            </a:r>
            <a:r>
              <a:rPr sz="2400" b="1" dirty="0">
                <a:latin typeface="Courier"/>
                <a:cs typeface="Courier"/>
              </a:rPr>
              <a:t>q </a:t>
            </a:r>
            <a:r>
              <a:rPr spc="-20" dirty="0"/>
              <a:t>do</a:t>
            </a:r>
            <a:r>
              <a:rPr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z="2950" i="1" spc="-70" dirty="0">
                <a:latin typeface="Lucida Sans"/>
                <a:cs typeface="Lucida Sans"/>
              </a:rPr>
              <a:t>conditional </a:t>
            </a:r>
            <a:r>
              <a:rPr sz="2950" i="1" spc="-140" dirty="0">
                <a:latin typeface="Lucida Sans"/>
                <a:cs typeface="Lucida Sans"/>
              </a:rPr>
              <a:t>branch</a:t>
            </a:r>
            <a:r>
              <a:rPr spc="-10" dirty="0"/>
              <a:t>.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60784" y="3375221"/>
            <a:ext cx="5850831" cy="5651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0209" marR="128270">
              <a:lnSpc>
                <a:spcPts val="3000"/>
              </a:lnSpc>
            </a:pPr>
            <a:r>
              <a:rPr spc="-20" dirty="0"/>
              <a:t>So we </a:t>
            </a:r>
            <a:r>
              <a:rPr spc="-25" dirty="0"/>
              <a:t>branc</a:t>
            </a:r>
            <a:r>
              <a:rPr spc="-20" dirty="0"/>
              <a:t>h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push</a:t>
            </a:r>
            <a:r>
              <a:rPr spc="1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spc="-20" dirty="0"/>
              <a:t>0</a:t>
            </a:r>
            <a:r>
              <a:rPr dirty="0"/>
              <a:t> </a:t>
            </a:r>
            <a:r>
              <a:rPr spc="-10" dirty="0"/>
              <a:t>or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5" dirty="0"/>
              <a:t> </a:t>
            </a:r>
            <a:r>
              <a:rPr spc="-15" dirty="0"/>
              <a:t>just</a:t>
            </a:r>
            <a:r>
              <a:rPr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20" dirty="0"/>
              <a:t>can</a:t>
            </a:r>
            <a:r>
              <a:rPr dirty="0"/>
              <a:t> </a:t>
            </a:r>
            <a:r>
              <a:rPr spc="-15" dirty="0"/>
              <a:t>test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value and</a:t>
            </a:r>
            <a:r>
              <a:rPr spc="5"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spc="5" dirty="0"/>
              <a:t> </a:t>
            </a:r>
            <a:r>
              <a:rPr spc="-20" dirty="0"/>
              <a:t>a</a:t>
            </a:r>
            <a:r>
              <a:rPr spc="-15" dirty="0"/>
              <a:t> </a:t>
            </a:r>
            <a:r>
              <a:rPr sz="2950" i="1" spc="-35" dirty="0">
                <a:latin typeface="Lucida Sans"/>
                <a:cs typeface="Lucida Sans"/>
              </a:rPr>
              <a:t>second</a:t>
            </a:r>
            <a:r>
              <a:rPr sz="2950" i="1" spc="-60" dirty="0">
                <a:latin typeface="Lucida Sans"/>
                <a:cs typeface="Lucida Sans"/>
              </a:rPr>
              <a:t> </a:t>
            </a:r>
            <a:r>
              <a:rPr spc="-25" dirty="0"/>
              <a:t>co</a:t>
            </a:r>
            <a:r>
              <a:rPr spc="-20" dirty="0"/>
              <a:t>ndi</a:t>
            </a:r>
            <a:r>
              <a:rPr spc="-5" dirty="0"/>
              <a:t>t</a:t>
            </a:r>
            <a:r>
              <a:rPr spc="-20" dirty="0"/>
              <a:t>ion</a:t>
            </a:r>
            <a:r>
              <a:rPr spc="-25" dirty="0"/>
              <a:t>a</a:t>
            </a:r>
            <a:r>
              <a:rPr spc="-10" dirty="0"/>
              <a:t>l </a:t>
            </a:r>
            <a:r>
              <a:rPr spc="-25" dirty="0"/>
              <a:t>branc</a:t>
            </a:r>
            <a:r>
              <a:rPr spc="-20" dirty="0"/>
              <a:t>h</a:t>
            </a:r>
            <a:r>
              <a:rPr spc="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else</a:t>
            </a:r>
            <a:r>
              <a:rPr spc="5" dirty="0"/>
              <a:t> </a:t>
            </a:r>
            <a:r>
              <a:rPr spc="-20" dirty="0"/>
              <a:t>par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0" dirty="0" smtClean="0"/>
              <a:t>c</a:t>
            </a:r>
            <a:r>
              <a:rPr spc="-10" dirty="0" smtClean="0"/>
              <a:t>o</a:t>
            </a:r>
            <a:r>
              <a:rPr spc="-15" dirty="0" smtClean="0"/>
              <a:t>nditional</a:t>
            </a:r>
            <a:r>
              <a:rPr lang="en-US" spc="-15" dirty="0" smtClean="0"/>
              <a:t>!</a:t>
            </a:r>
          </a:p>
          <a:p>
            <a:pPr marL="410209" marR="128270">
              <a:lnSpc>
                <a:spcPts val="3000"/>
              </a:lnSpc>
            </a:pPr>
            <a:r>
              <a:rPr sz="2950" dirty="0" smtClean="0">
                <a:latin typeface="Lucida Sans"/>
                <a:cs typeface="Lucida Sans"/>
              </a:rPr>
              <a:t> </a:t>
            </a:r>
            <a:r>
              <a:rPr spc="-30" dirty="0" smtClean="0"/>
              <a:t>Wh</a:t>
            </a:r>
            <a:r>
              <a:rPr spc="-15" dirty="0" smtClean="0"/>
              <a:t>y</a:t>
            </a:r>
            <a:r>
              <a:rPr dirty="0" smtClean="0"/>
              <a:t> </a:t>
            </a:r>
            <a:r>
              <a:rPr spc="-20" dirty="0"/>
              <a:t>did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JVM</a:t>
            </a:r>
            <a:r>
              <a:rPr spc="-5" dirty="0"/>
              <a:t> </a:t>
            </a:r>
            <a:r>
              <a:rPr spc="-20" dirty="0"/>
              <a:t>designers</a:t>
            </a:r>
            <a:r>
              <a:rPr spc="-15" dirty="0"/>
              <a:t> create</a:t>
            </a:r>
            <a:r>
              <a:rPr dirty="0"/>
              <a:t> </a:t>
            </a:r>
            <a:r>
              <a:rPr spc="-20" dirty="0"/>
              <a:t>such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5" dirty="0"/>
              <a:t> </a:t>
            </a:r>
            <a:r>
              <a:rPr spc="-20" dirty="0"/>
              <a:t>odd</a:t>
            </a:r>
            <a:r>
              <a:rPr spc="-5" dirty="0"/>
              <a:t> </a:t>
            </a:r>
            <a:r>
              <a:rPr spc="-20" dirty="0"/>
              <a:t>way</a:t>
            </a:r>
            <a:r>
              <a:rPr spc="-10" dirty="0"/>
              <a:t> </a:t>
            </a:r>
            <a:r>
              <a:rPr spc="-15" dirty="0"/>
              <a:t>of evaluating</a:t>
            </a:r>
            <a:r>
              <a:rPr spc="10" dirty="0"/>
              <a:t> </a:t>
            </a:r>
            <a:r>
              <a:rPr spc="-15" dirty="0"/>
              <a:t>relational</a:t>
            </a:r>
            <a:r>
              <a:rPr spc="10" dirty="0"/>
              <a:t> </a:t>
            </a:r>
            <a:r>
              <a:rPr spc="-15" dirty="0"/>
              <a:t>operators?</a:t>
            </a:r>
          </a:p>
          <a:p>
            <a:pPr marL="397510">
              <a:lnSpc>
                <a:spcPct val="100000"/>
              </a:lnSpc>
              <a:spcBef>
                <a:spcPts val="27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410209" marR="55880">
              <a:lnSpc>
                <a:spcPts val="3000"/>
              </a:lnSpc>
            </a:pPr>
            <a:r>
              <a:rPr spc="-20" dirty="0"/>
              <a:t>A moment’s</a:t>
            </a:r>
            <a:r>
              <a:rPr spc="-15" dirty="0"/>
              <a:t> reflection</a:t>
            </a:r>
            <a:r>
              <a:rPr spc="5" dirty="0"/>
              <a:t> </a:t>
            </a:r>
            <a:r>
              <a:rPr spc="-20" dirty="0"/>
              <a:t>shows</a:t>
            </a:r>
            <a:r>
              <a:rPr spc="-15" dirty="0"/>
              <a:t> that </a:t>
            </a:r>
            <a:r>
              <a:rPr spc="-20" dirty="0"/>
              <a:t>we </a:t>
            </a:r>
            <a:r>
              <a:rPr spc="-15" dirty="0"/>
              <a:t>rarely </a:t>
            </a:r>
            <a:r>
              <a:rPr spc="-20" dirty="0"/>
              <a:t>actuall</a:t>
            </a:r>
            <a:r>
              <a:rPr spc="-15" dirty="0"/>
              <a:t>y</a:t>
            </a:r>
            <a:r>
              <a:rPr dirty="0"/>
              <a:t> </a:t>
            </a:r>
            <a:r>
              <a:rPr sz="2950" i="1" spc="-175" dirty="0">
                <a:latin typeface="Lucida Sans"/>
                <a:cs typeface="Lucida Sans"/>
              </a:rPr>
              <a:t>wan</a:t>
            </a:r>
            <a:r>
              <a:rPr sz="2950" i="1" spc="-105" dirty="0">
                <a:latin typeface="Lucida Sans"/>
                <a:cs typeface="Lucida Sans"/>
              </a:rPr>
              <a:t>t</a:t>
            </a:r>
            <a:r>
              <a:rPr sz="2950" i="1" spc="-80" dirty="0">
                <a:latin typeface="Lucida Sans"/>
                <a:cs typeface="Lucida Sans"/>
              </a:rPr>
              <a:t> </a:t>
            </a:r>
            <a:r>
              <a:rPr spc="-15" dirty="0"/>
              <a:t>th</a:t>
            </a:r>
            <a:r>
              <a:rPr spc="-20" dirty="0"/>
              <a:t>e</a:t>
            </a:r>
            <a:r>
              <a:rPr spc="-15" dirty="0"/>
              <a:t> value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relati</a:t>
            </a:r>
            <a:r>
              <a:rPr spc="-10" dirty="0"/>
              <a:t>o</a:t>
            </a:r>
            <a:r>
              <a:rPr spc="-30" dirty="0"/>
              <a:t>n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0" dirty="0"/>
              <a:t>o</a:t>
            </a:r>
            <a:r>
              <a:rPr spc="-15" dirty="0"/>
              <a:t>r</a:t>
            </a:r>
            <a:r>
              <a:rPr spc="-10" dirty="0"/>
              <a:t> lo</a:t>
            </a:r>
            <a:r>
              <a:rPr spc="-15" dirty="0"/>
              <a:t>gical expression.</a:t>
            </a:r>
            <a:r>
              <a:rPr dirty="0"/>
              <a:t> </a:t>
            </a:r>
            <a:r>
              <a:rPr spc="-20" dirty="0"/>
              <a:t>Rather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usually</a:t>
            </a:r>
            <a:endParaRPr sz="295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7345" cy="6806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481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onl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want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conditional branch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base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expression’s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ex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conditiona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or lo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ping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emen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4150" dirty="0">
              <a:latin typeface="Times New Roman"/>
              <a:cs typeface="Times New Roman"/>
            </a:endParaRPr>
          </a:p>
          <a:p>
            <a:pPr marL="12700" marR="299720">
              <a:lnSpc>
                <a:spcPts val="3000"/>
              </a:lnSpc>
            </a:pPr>
            <a:r>
              <a:rPr sz="2800" i="1" spc="-105" dirty="0">
                <a:latin typeface="Arial"/>
                <a:cs typeface="Arial"/>
              </a:rPr>
              <a:t>J</a:t>
            </a:r>
            <a:r>
              <a:rPr sz="2800" i="1" spc="295" dirty="0">
                <a:latin typeface="Arial"/>
                <a:cs typeface="Arial"/>
              </a:rPr>
              <a:t>u</a:t>
            </a:r>
            <a:r>
              <a:rPr sz="2800" i="1" spc="355" dirty="0">
                <a:latin typeface="Arial"/>
                <a:cs typeface="Arial"/>
              </a:rPr>
              <a:t>m</a:t>
            </a:r>
            <a:r>
              <a:rPr sz="2800" i="1" spc="-20" dirty="0">
                <a:latin typeface="Arial"/>
                <a:cs typeface="Arial"/>
              </a:rPr>
              <a:t>p</a:t>
            </a:r>
            <a:r>
              <a:rPr sz="2800" i="1" spc="340" dirty="0">
                <a:latin typeface="Arial"/>
                <a:cs typeface="Arial"/>
              </a:rPr>
              <a:t> </a:t>
            </a:r>
            <a:r>
              <a:rPr sz="2800" i="1" spc="160" dirty="0">
                <a:latin typeface="Arial"/>
                <a:cs typeface="Arial"/>
              </a:rPr>
              <a:t>c</a:t>
            </a:r>
            <a:r>
              <a:rPr sz="2800" i="1" spc="245" dirty="0">
                <a:latin typeface="Arial"/>
                <a:cs typeface="Arial"/>
              </a:rPr>
              <a:t>o</a:t>
            </a:r>
            <a:r>
              <a:rPr sz="2800" i="1" spc="225" dirty="0">
                <a:latin typeface="Arial"/>
                <a:cs typeface="Arial"/>
              </a:rPr>
              <a:t>d</a:t>
            </a:r>
            <a:r>
              <a:rPr sz="2800" i="1" spc="-110" dirty="0">
                <a:latin typeface="Arial"/>
                <a:cs typeface="Arial"/>
              </a:rPr>
              <a:t>e</a:t>
            </a:r>
            <a:r>
              <a:rPr sz="2800" i="1" spc="200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alternative representation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v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lues.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Rather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pl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15" dirty="0">
                <a:latin typeface="Lucida Sans"/>
                <a:cs typeface="Lucida Sans"/>
              </a:rPr>
              <a:t>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directl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stack,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</a:t>
            </a:r>
            <a:r>
              <a:rPr sz="2800" spc="-20" dirty="0">
                <a:latin typeface="Lucida Sans"/>
                <a:cs typeface="Lucida Sans"/>
              </a:rPr>
              <a:t> a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20" dirty="0">
                <a:latin typeface="Lucida Sans"/>
                <a:cs typeface="Lucida Sans"/>
              </a:rPr>
              <a:t>ch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either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355" dirty="0">
                <a:latin typeface="Arial"/>
                <a:cs typeface="Arial"/>
              </a:rPr>
              <a:t>t</a:t>
            </a:r>
            <a:r>
              <a:rPr sz="2800" spc="345" dirty="0">
                <a:latin typeface="Arial"/>
                <a:cs typeface="Arial"/>
              </a:rPr>
              <a:t>r</a:t>
            </a:r>
            <a:r>
              <a:rPr sz="2800" spc="225" dirty="0">
                <a:latin typeface="Arial"/>
                <a:cs typeface="Arial"/>
              </a:rPr>
              <a:t>u</a:t>
            </a:r>
            <a:r>
              <a:rPr sz="2800" spc="-110" dirty="0">
                <a:latin typeface="Arial"/>
                <a:cs typeface="Arial"/>
              </a:rPr>
              <a:t>e</a:t>
            </a:r>
            <a:r>
              <a:rPr sz="2800" spc="335" dirty="0">
                <a:latin typeface="Arial"/>
                <a:cs typeface="Arial"/>
              </a:rPr>
              <a:t> </a:t>
            </a:r>
            <a:r>
              <a:rPr sz="2800" spc="275" dirty="0">
                <a:latin typeface="Arial"/>
                <a:cs typeface="Arial"/>
              </a:rPr>
              <a:t>l</a:t>
            </a:r>
            <a:r>
              <a:rPr sz="2800" spc="150" dirty="0">
                <a:latin typeface="Arial"/>
                <a:cs typeface="Arial"/>
              </a:rPr>
              <a:t>a</a:t>
            </a:r>
            <a:r>
              <a:rPr sz="2800" spc="220" dirty="0">
                <a:latin typeface="Arial"/>
                <a:cs typeface="Arial"/>
              </a:rPr>
              <a:t>b</a:t>
            </a:r>
            <a:r>
              <a:rPr sz="2800" spc="70" dirty="0">
                <a:latin typeface="Arial"/>
                <a:cs typeface="Arial"/>
              </a:rPr>
              <a:t>e</a:t>
            </a:r>
            <a:r>
              <a:rPr sz="2800" spc="95" dirty="0">
                <a:latin typeface="Arial"/>
                <a:cs typeface="Arial"/>
              </a:rPr>
              <a:t>l</a:t>
            </a:r>
            <a:r>
              <a:rPr sz="2800" spc="200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140" dirty="0">
                <a:latin typeface="Lucida Sans"/>
                <a:cs typeface="Lucida Sans"/>
              </a:rPr>
              <a:t> </a:t>
            </a:r>
            <a:r>
              <a:rPr sz="2800" spc="335" dirty="0">
                <a:latin typeface="Arial"/>
                <a:cs typeface="Arial"/>
              </a:rPr>
              <a:t>f</a:t>
            </a:r>
            <a:r>
              <a:rPr sz="2800" spc="90" dirty="0">
                <a:latin typeface="Arial"/>
                <a:cs typeface="Arial"/>
              </a:rPr>
              <a:t>a</a:t>
            </a:r>
            <a:r>
              <a:rPr sz="2800" spc="275" dirty="0">
                <a:latin typeface="Arial"/>
                <a:cs typeface="Arial"/>
              </a:rPr>
              <a:t>l</a:t>
            </a:r>
            <a:r>
              <a:rPr sz="2800" spc="165" dirty="0">
                <a:latin typeface="Arial"/>
                <a:cs typeface="Arial"/>
              </a:rPr>
              <a:t>s</a:t>
            </a:r>
            <a:r>
              <a:rPr sz="2800" spc="-110" dirty="0">
                <a:latin typeface="Arial"/>
                <a:cs typeface="Arial"/>
              </a:rPr>
              <a:t>e</a:t>
            </a:r>
            <a:r>
              <a:rPr sz="2800" spc="330" dirty="0">
                <a:latin typeface="Arial"/>
                <a:cs typeface="Arial"/>
              </a:rPr>
              <a:t> </a:t>
            </a:r>
            <a:r>
              <a:rPr sz="2800" spc="275" dirty="0">
                <a:latin typeface="Arial"/>
                <a:cs typeface="Arial"/>
              </a:rPr>
              <a:t>l</a:t>
            </a:r>
            <a:r>
              <a:rPr sz="2800" spc="130" dirty="0">
                <a:latin typeface="Arial"/>
                <a:cs typeface="Arial"/>
              </a:rPr>
              <a:t>a</a:t>
            </a:r>
            <a:r>
              <a:rPr sz="2800" spc="229" dirty="0">
                <a:latin typeface="Arial"/>
                <a:cs typeface="Arial"/>
              </a:rPr>
              <a:t>b</a:t>
            </a:r>
            <a:r>
              <a:rPr sz="2800" spc="70" dirty="0">
                <a:latin typeface="Arial"/>
                <a:cs typeface="Arial"/>
              </a:rPr>
              <a:t>e</a:t>
            </a:r>
            <a:r>
              <a:rPr sz="2800" spc="180" dirty="0">
                <a:latin typeface="Arial"/>
                <a:cs typeface="Arial"/>
              </a:rPr>
              <a:t>l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places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22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wis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execution 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procee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once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expression’s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known.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1909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Returning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previous example,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F==G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</a:t>
            </a:r>
            <a:r>
              <a:rPr sz="2800" spc="-20" dirty="0">
                <a:latin typeface="Lucida Sans"/>
                <a:cs typeface="Lucida Sans"/>
              </a:rPr>
              <a:t>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form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853" y="3489031"/>
            <a:ext cx="5423535" cy="381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el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L1</a:t>
            </a:r>
            <a:r>
              <a:rPr sz="2800" b="1" spc="-85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6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label.”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branc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expression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==</a:t>
            </a:r>
            <a:r>
              <a:rPr sz="2800" b="1" spc="-75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G</a:t>
            </a:r>
            <a:r>
              <a:rPr sz="2800" b="1" spc="-78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false; otherwise,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through,” executing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follows.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generate the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then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part,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defining</a:t>
            </a:r>
            <a:r>
              <a:rPr sz="2800" spc="-17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L1</a:t>
            </a:r>
            <a:r>
              <a:rPr sz="2800" b="1" spc="-98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poin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where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else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computed.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we</a:t>
            </a:r>
            <a:r>
              <a:rPr sz="2800" spc="-10" dirty="0">
                <a:latin typeface="Lucida Sans"/>
                <a:cs typeface="Lucida Sans"/>
              </a:rPr>
              <a:t> gener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is:</a:t>
            </a:r>
            <a:endParaRPr sz="2800" dirty="0">
              <a:latin typeface="Lucida Sans"/>
              <a:cs typeface="Lucida San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0963" y="2395813"/>
          <a:ext cx="5308963" cy="837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124"/>
                <a:gridCol w="609609"/>
                <a:gridCol w="609640"/>
                <a:gridCol w="731477"/>
                <a:gridCol w="2166113"/>
              </a:tblGrid>
              <a:tr h="29133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 4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#4 (F)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5374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iload5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local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#5 (G)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209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if_icmp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 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 if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F != G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4315039"/>
            <a:ext cx="5415915" cy="342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This instructi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sequence</a:t>
            </a:r>
            <a:r>
              <a:rPr sz="2800" spc="-15" dirty="0">
                <a:latin typeface="Lucida Sans"/>
                <a:cs typeface="Lucida Sans"/>
              </a:rPr>
              <a:t> is significantly shorter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(and</a:t>
            </a:r>
            <a:r>
              <a:rPr sz="2800" spc="-10" dirty="0">
                <a:latin typeface="Lucida Sans"/>
                <a:cs typeface="Lucida Sans"/>
              </a:rPr>
              <a:t> f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ster)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our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original transla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rou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inely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ifs,</a:t>
            </a:r>
            <a:r>
              <a:rPr sz="2800" spc="-1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whiles</a:t>
            </a:r>
            <a:r>
              <a:rPr sz="2800" spc="-15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fors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where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wish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 flow-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control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rather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than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0" dirty="0">
                <a:latin typeface="Lucida Sans"/>
                <a:cs typeface="Lucida Sans"/>
              </a:rPr>
              <a:t>mpute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explicit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value.</a:t>
            </a:r>
            <a:endParaRPr sz="2800" dirty="0">
              <a:latin typeface="Lucida Sans"/>
              <a:cs typeface="Lucida Sans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1048597"/>
          <a:ext cx="6857998" cy="2619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7120"/>
                <a:gridCol w="361400"/>
                <a:gridCol w="248409"/>
                <a:gridCol w="3941069"/>
              </a:tblGrid>
              <a:tr h="596903">
                <a:tc>
                  <a:txBody>
                    <a:bodyPr/>
                    <a:lstStyle/>
                    <a:p>
                      <a:pPr marL="1148080" marR="305435" indent="-9525">
                        <a:lnSpc>
                          <a:spcPct val="125000"/>
                        </a:lnSpc>
                      </a:pPr>
                      <a:r>
                        <a:rPr sz="1600" b="1" spc="-10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load 4 iload5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458470" indent="-8890">
                        <a:lnSpc>
                          <a:spcPct val="125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16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#4 (F) onto stack Push local #5 (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G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) onto stack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4500">
                <a:tc>
                  <a:txBody>
                    <a:bodyPr/>
                    <a:lstStyle/>
                    <a:p>
                      <a:pPr marL="114808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if_icm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p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ne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L1 if F !=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G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82336">
                <a:tc>
                  <a:txBody>
                    <a:bodyPr/>
                    <a:lstStyle/>
                    <a:p>
                      <a:pPr marL="1155700" marR="165735" indent="-7620">
                        <a:lnSpc>
                          <a:spcPts val="18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iconst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_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1 istore 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74295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92785" indent="-8255">
                        <a:lnSpc>
                          <a:spcPts val="18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1 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nto stack 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7836">
                <a:tc>
                  <a:txBody>
                    <a:bodyPr/>
                    <a:lstStyle/>
                    <a:p>
                      <a:pPr marL="11404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goto L2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Skip around else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part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4318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11691">
                <a:tc>
                  <a:txBody>
                    <a:bodyPr/>
                    <a:lstStyle/>
                    <a:p>
                      <a:pPr marR="104775" algn="ctr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L1: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1158240" marR="165735">
                        <a:lnSpc>
                          <a:spcPts val="1800"/>
                        </a:lnSpc>
                        <a:spcBef>
                          <a:spcPts val="100"/>
                        </a:spcBef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icons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_0 istore 1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74295">
                        <a:lnSpc>
                          <a:spcPts val="186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95325" indent="-1905">
                        <a:lnSpc>
                          <a:spcPts val="18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Push literal 0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onto stack Store top into</a:t>
                      </a:r>
                      <a:r>
                        <a:rPr sz="16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local #1(A)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8000">
                <a:tc>
                  <a:txBody>
                    <a:bodyPr/>
                    <a:lstStyle/>
                    <a:p>
                      <a:pPr marR="1047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L2: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0715"/>
            <a:ext cx="5422900" cy="784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</a:t>
            </a:r>
            <a:r>
              <a:rPr sz="2800" spc="-25" dirty="0">
                <a:latin typeface="Lucida Sans"/>
                <a:cs typeface="Lucida Sans"/>
              </a:rPr>
              <a:t>rms,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3180"/>
              </a:lnSpc>
            </a:pP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JumpIfFals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L="12700" marR="19685">
              <a:lnSpc>
                <a:spcPct val="89400"/>
              </a:lnSpc>
              <a:spcBef>
                <a:spcPts val="894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JumpIfTru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rm,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25" dirty="0">
                <a:latin typeface="Lucida Sans"/>
                <a:cs typeface="Lucida Sans"/>
              </a:rPr>
              <a:t>od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 seq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20" dirty="0">
                <a:latin typeface="Lucida Sans"/>
                <a:cs typeface="Lucida Sans"/>
              </a:rPr>
              <a:t>ence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does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20" dirty="0">
                <a:latin typeface="Lucida Sans"/>
                <a:cs typeface="Lucida Sans"/>
              </a:rPr>
              <a:t> jump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(branch)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 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through”</a:t>
            </a:r>
            <a:r>
              <a:rPr sz="2800" spc="7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40"/>
              </a:spcBef>
            </a:pPr>
            <a:r>
              <a:rPr sz="2800" spc="-15" dirty="0">
                <a:latin typeface="Lucida Sans"/>
                <a:cs typeface="Lucida Sans"/>
              </a:rPr>
              <a:t>Analogously, in </a:t>
            </a:r>
            <a:r>
              <a:rPr sz="2400" b="1" spc="-5" dirty="0">
                <a:latin typeface="Courier"/>
                <a:cs typeface="Courier"/>
              </a:rPr>
              <a:t>JumpIfFalse </a:t>
            </a:r>
            <a:r>
              <a:rPr sz="2800" spc="-15" dirty="0">
                <a:latin typeface="Lucida Sans"/>
                <a:cs typeface="Lucida Sans"/>
              </a:rPr>
              <a:t>form,</a:t>
            </a:r>
            <a:r>
              <a:rPr sz="2800" spc="-19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sequence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doe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dition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(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ranch)</a:t>
            </a:r>
            <a:r>
              <a:rPr sz="2800" spc="-1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false,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15" dirty="0">
                <a:latin typeface="Lucida Sans"/>
                <a:cs typeface="Lucida Sans"/>
              </a:rPr>
              <a:t>falls through”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 true.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forms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becaus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contexts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prefe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other.</a:t>
            </a:r>
            <a:endParaRPr sz="2800" dirty="0">
              <a:latin typeface="Lucida Sans"/>
              <a:cs typeface="Lucida Sans"/>
            </a:endParaRPr>
          </a:p>
          <a:p>
            <a:pPr marL="12700" marR="22860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is </a:t>
            </a:r>
            <a:r>
              <a:rPr sz="2800" spc="-20" dirty="0">
                <a:latin typeface="Lucida Sans"/>
                <a:cs typeface="Lucida Sans"/>
              </a:rPr>
              <a:t>imp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rtan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emphasize</a:t>
            </a:r>
            <a:r>
              <a:rPr sz="2800" spc="-15" dirty="0">
                <a:latin typeface="Lucida Sans"/>
                <a:cs typeface="Lucida Sans"/>
              </a:rPr>
              <a:t> 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even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though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15" dirty="0">
                <a:latin typeface="Lucida Sans"/>
                <a:cs typeface="Lucida Sans"/>
              </a:rPr>
              <a:t> looks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unusual,</a:t>
            </a:r>
            <a:r>
              <a:rPr sz="2800" spc="-10" dirty="0">
                <a:latin typeface="Lucida Sans"/>
                <a:cs typeface="Lucida Sans"/>
              </a:rPr>
              <a:t> it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just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15" dirty="0">
                <a:latin typeface="Lucida Sans"/>
                <a:cs typeface="Lucida Sans"/>
              </a:rPr>
              <a:t> alternative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representation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boolea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values.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W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convert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21630" cy="3925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68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boolean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valu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</a:t>
            </a:r>
            <a:r>
              <a:rPr sz="2800" spc="-3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20" dirty="0">
                <a:latin typeface="Lucida Sans"/>
                <a:cs typeface="Lucida Sans"/>
              </a:rPr>
              <a:t> jump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code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condi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ionally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branching on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its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value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ct val="89400"/>
              </a:lnSpc>
              <a:spcBef>
                <a:spcPts val="855"/>
              </a:spcBef>
            </a:pPr>
            <a:r>
              <a:rPr sz="2800" spc="-15" dirty="0">
                <a:latin typeface="Lucida Sans"/>
                <a:cs typeface="Lucida Sans"/>
              </a:rPr>
              <a:t>Similarly,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nvert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8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jump</a:t>
            </a:r>
            <a:r>
              <a:rPr sz="2800" spc="-20" dirty="0">
                <a:latin typeface="Lucida Sans"/>
                <a:cs typeface="Lucida Sans"/>
              </a:rPr>
              <a:t> c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5" dirty="0">
                <a:latin typeface="Lucida Sans"/>
                <a:cs typeface="Lucida Sans"/>
              </a:rPr>
              <a:t>d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explici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bo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20" dirty="0">
                <a:latin typeface="Lucida Sans"/>
                <a:cs typeface="Lucida Sans"/>
              </a:rPr>
              <a:t>lean</a:t>
            </a:r>
            <a:r>
              <a:rPr sz="2800" spc="-15" dirty="0">
                <a:latin typeface="Lucida Sans"/>
                <a:cs typeface="Lucida Sans"/>
              </a:rPr>
              <a:t> value,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placing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jump</a:t>
            </a:r>
            <a:r>
              <a:rPr sz="2800" spc="-15" dirty="0">
                <a:latin typeface="Lucida Sans"/>
                <a:cs typeface="Lucida Sans"/>
              </a:rPr>
              <a:t> co</a:t>
            </a:r>
            <a:r>
              <a:rPr sz="2800" spc="-20" dirty="0">
                <a:latin typeface="Lucida Sans"/>
                <a:cs typeface="Lucida Sans"/>
              </a:rPr>
              <a:t>de’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true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load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1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false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load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 0.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</TotalTime>
  <Words>2189</Words>
  <Application>Microsoft Macintosh PowerPoint</Application>
  <PresentationFormat>Custom</PresentationFormat>
  <Paragraphs>333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 536</vt:lpstr>
      <vt:lpstr>PowerPoint Presentation</vt:lpstr>
      <vt:lpstr>In contrast, the code generated for</vt:lpstr>
      <vt:lpstr>The problem is that in the JVM relational operators don’t store a boolean value (0 or 1) onto the stack. Rather, instructions like if_icmpeq do a conditional branch.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Similarly a||b is defined as</vt:lpstr>
      <vt:lpstr>PowerPoint Presentation</vt:lpstr>
      <vt:lpstr>PowerPoint Presentation</vt:lpstr>
      <vt:lpstr>As an example, let’s consider</vt:lpstr>
      <vt:lpstr>(JumpIfTrue) or jump if it doesn’t hold (JumpIfFalse). We produce the following JVM code sequence which is quite compact and efficient.</vt:lpstr>
      <vt:lpstr>PowerPoint Presentation</vt:lpstr>
      <vt:lpstr>PowerPoint Presentation</vt:lpstr>
      <vt:lpstr>condition, which is placed at the bottom of the loop.</vt:lpstr>
      <vt:lpstr>As an example, consider this loop (i and j are locals with variable indices of 1 and 2)</vt:lpstr>
      <vt:lpstr>Java, C# and C++ allow a local declaration of a loop index as part of initialization, as illustrated by the following for loop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4</cp:revision>
  <dcterms:created xsi:type="dcterms:W3CDTF">2016-04-28T17:00:41Z</dcterms:created>
  <dcterms:modified xsi:type="dcterms:W3CDTF">2016-04-30T20:01:10Z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2015-04-23T00:00:00Z</vt:filetime>
  </property>
  <property fmtid="{D5CDD505-2E9C-101B-9397-08002B2CF9AE}" pid="3" name="LastSaved">
    <vt:filetime>2016-04-28T00:00:00Z</vt:filetime>
  </property>
</Properties>
</file>