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303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  <p:sldId id="349" r:id="rId46"/>
    <p:sldId id="350" r:id="rId47"/>
    <p:sldId id="351" r:id="rId48"/>
    <p:sldId id="352" r:id="rId49"/>
    <p:sldId id="353" r:id="rId50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2328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Examples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429250" cy="6098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42595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Le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110" dirty="0">
                <a:latin typeface="Arial"/>
                <a:cs typeface="Arial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single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digits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Arial"/>
                <a:cs typeface="Arial"/>
              </a:rPr>
              <a:t>L</a:t>
            </a:r>
            <a:r>
              <a:rPr sz="2800" spc="95" dirty="0">
                <a:latin typeface="Arial"/>
                <a:cs typeface="Arial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t</a:t>
            </a:r>
            <a:r>
              <a:rPr sz="2800" spc="-15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52</a:t>
            </a:r>
            <a:r>
              <a:rPr sz="2800" spc="-15" dirty="0">
                <a:latin typeface="Lucida Sans"/>
                <a:cs typeface="Lucida Sans"/>
              </a:rPr>
              <a:t> let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ers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Then</a:t>
            </a:r>
            <a:endParaRPr sz="28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2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Jav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26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single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comment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begin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Arial"/>
                <a:cs typeface="Arial"/>
              </a:rPr>
              <a:t>/</a:t>
            </a:r>
            <a:r>
              <a:rPr sz="2400" spc="-10" dirty="0">
                <a:latin typeface="Arial"/>
                <a:cs typeface="Arial"/>
              </a:rPr>
              <a:t>/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spc="-10" dirty="0">
                <a:latin typeface="Lucida Sans"/>
                <a:cs typeface="Lucida Sans"/>
              </a:rPr>
              <a:t>it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Eo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R="516255" algn="ctr">
              <a:lnSpc>
                <a:spcPct val="100000"/>
              </a:lnSpc>
              <a:spcBef>
                <a:spcPts val="359"/>
              </a:spcBef>
              <a:tabLst>
                <a:tab pos="1487170" algn="l"/>
                <a:tab pos="1834514" algn="l"/>
                <a:tab pos="2172970" algn="l"/>
              </a:tabLst>
            </a:pPr>
            <a:r>
              <a:rPr sz="2400" spc="-5" dirty="0">
                <a:latin typeface="Arial"/>
                <a:cs typeface="Arial"/>
              </a:rPr>
              <a:t>Commen</a:t>
            </a:r>
            <a:r>
              <a:rPr sz="2400" dirty="0">
                <a:latin typeface="Arial"/>
                <a:cs typeface="Arial"/>
              </a:rPr>
              <a:t>t	=	</a:t>
            </a:r>
            <a:r>
              <a:rPr sz="2400" spc="-15" dirty="0">
                <a:latin typeface="Arial"/>
                <a:cs typeface="Arial"/>
              </a:rPr>
              <a:t>/</a:t>
            </a:r>
            <a:r>
              <a:rPr sz="2400" spc="-10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ot(Eo</a:t>
            </a:r>
            <a:r>
              <a:rPr sz="2400" spc="5" dirty="0">
                <a:latin typeface="Arial"/>
                <a:cs typeface="Arial"/>
              </a:rPr>
              <a:t>l)</a:t>
            </a:r>
            <a:r>
              <a:rPr sz="2850" spc="7" baseline="27777" dirty="0">
                <a:latin typeface="Arial"/>
                <a:cs typeface="Arial"/>
              </a:rPr>
              <a:t>*</a:t>
            </a:r>
            <a:r>
              <a:rPr sz="2850" spc="225" baseline="27777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Eo</a:t>
            </a:r>
            <a:r>
              <a:rPr sz="2400" dirty="0">
                <a:latin typeface="Arial"/>
                <a:cs typeface="Arial"/>
              </a:rPr>
              <a:t>l</a:t>
            </a: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230504" indent="-217804">
              <a:lnSpc>
                <a:spcPts val="274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fixed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decima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litera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(e.g.,</a:t>
            </a:r>
            <a:endParaRPr sz="2400" dirty="0">
              <a:latin typeface="Lucida Sans"/>
              <a:cs typeface="Lucida Sans"/>
            </a:endParaRPr>
          </a:p>
          <a:p>
            <a:pPr marL="918844" indent="-678180">
              <a:lnSpc>
                <a:spcPts val="2740"/>
              </a:lnSpc>
            </a:pPr>
            <a:r>
              <a:rPr sz="2400" spc="-5" dirty="0">
                <a:latin typeface="Courier"/>
                <a:cs typeface="Courier"/>
              </a:rPr>
              <a:t>12.34</a:t>
            </a:r>
            <a:r>
              <a:rPr sz="2400" spc="10" dirty="0">
                <a:latin typeface="Courier"/>
                <a:cs typeface="Courier"/>
              </a:rPr>
              <a:t>5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10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defin</a:t>
            </a:r>
            <a:r>
              <a:rPr sz="2400" spc="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as:</a:t>
            </a:r>
            <a:endParaRPr sz="2400" dirty="0">
              <a:latin typeface="Lucida Sans"/>
              <a:cs typeface="Lucida Sans"/>
            </a:endParaRPr>
          </a:p>
          <a:p>
            <a:pPr marL="918844">
              <a:lnSpc>
                <a:spcPct val="100000"/>
              </a:lnSpc>
              <a:spcBef>
                <a:spcPts val="359"/>
              </a:spcBef>
            </a:pP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it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850" baseline="27777" dirty="0">
                <a:latin typeface="Arial"/>
                <a:cs typeface="Arial"/>
              </a:rPr>
              <a:t>+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850" spc="15" baseline="27777" dirty="0">
                <a:latin typeface="Arial"/>
                <a:cs typeface="Arial"/>
              </a:rPr>
              <a:t>+</a:t>
            </a:r>
            <a:endParaRPr sz="2850" baseline="27777" dirty="0">
              <a:latin typeface="Arial"/>
              <a:cs typeface="Arial"/>
            </a:endParaRPr>
          </a:p>
          <a:p>
            <a:pPr marL="241300" marR="172720" indent="-228600">
              <a:lnSpc>
                <a:spcPts val="2590"/>
              </a:lnSpc>
              <a:spcBef>
                <a:spcPts val="950"/>
              </a:spcBef>
            </a:pPr>
            <a:r>
              <a:rPr sz="1600" b="1" spc="-10" dirty="0" smtClean="0">
                <a:latin typeface="Courier"/>
                <a:cs typeface="Courier"/>
              </a:rPr>
              <a:t>•</a:t>
            </a:r>
            <a:r>
              <a:rPr lang="en-US" sz="1600" b="1" spc="-10" dirty="0" smtClean="0">
                <a:latin typeface="Courier"/>
                <a:cs typeface="Courier"/>
              </a:rPr>
              <a:t> </a:t>
            </a:r>
            <a:r>
              <a:rPr sz="2400" spc="-20" dirty="0" smtClean="0">
                <a:latin typeface="Lucida Sans"/>
                <a:cs typeface="Lucida Sans"/>
              </a:rPr>
              <a:t>An</a:t>
            </a:r>
            <a:r>
              <a:rPr sz="2400" spc="-5" dirty="0" smtClean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tionall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signed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intege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literal 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as:</a:t>
            </a:r>
            <a:endParaRPr sz="2400" dirty="0">
              <a:latin typeface="Lucida Sans"/>
              <a:cs typeface="Lucida Sans"/>
            </a:endParaRPr>
          </a:p>
          <a:p>
            <a:pPr marR="570865" algn="ctr">
              <a:lnSpc>
                <a:spcPct val="100000"/>
              </a:lnSpc>
              <a:spcBef>
                <a:spcPts val="320"/>
              </a:spcBef>
            </a:pPr>
            <a:r>
              <a:rPr sz="2400" dirty="0">
                <a:latin typeface="Arial"/>
                <a:cs typeface="Arial"/>
              </a:rPr>
              <a:t>IntLite</a:t>
            </a:r>
            <a:r>
              <a:rPr sz="2400" spc="-1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 = (</a:t>
            </a:r>
            <a:r>
              <a:rPr sz="2400" spc="-10" dirty="0">
                <a:latin typeface="Arial"/>
                <a:cs typeface="Arial"/>
              </a:rPr>
              <a:t> '+'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−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λ 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850" spc="15" baseline="27777" dirty="0">
                <a:latin typeface="Arial"/>
                <a:cs typeface="Arial"/>
              </a:rPr>
              <a:t>+</a:t>
            </a:r>
            <a:endParaRPr sz="2850" baseline="27777" dirty="0">
              <a:latin typeface="Arial"/>
              <a:cs typeface="Arial"/>
            </a:endParaRPr>
          </a:p>
          <a:p>
            <a:pPr marR="570865" algn="ctr">
              <a:lnSpc>
                <a:spcPct val="100000"/>
              </a:lnSpc>
              <a:spcBef>
                <a:spcPts val="2325"/>
              </a:spcBef>
            </a:pPr>
            <a:r>
              <a:rPr sz="2400" spc="-10" dirty="0">
                <a:latin typeface="Lucida Sans"/>
                <a:cs typeface="Lucida Sans"/>
              </a:rPr>
              <a:t>(Wh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q</a:t>
            </a:r>
            <a:r>
              <a:rPr sz="2400" spc="10" dirty="0">
                <a:latin typeface="Lucida Sans"/>
                <a:cs typeface="Lucida Sans"/>
              </a:rPr>
              <a:t>u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20" dirty="0">
                <a:latin typeface="Lucida Sans"/>
                <a:cs typeface="Lucida Sans"/>
              </a:rPr>
              <a:t>us?)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36870" cy="6166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08305" indent="-228600">
              <a:lnSpc>
                <a:spcPts val="26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commen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delimite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Courier"/>
                <a:cs typeface="Courier"/>
              </a:rPr>
              <a:t>## </a:t>
            </a:r>
            <a:r>
              <a:rPr sz="2400" dirty="0">
                <a:latin typeface="Lucida Sans"/>
                <a:cs typeface="Lucida Sans"/>
              </a:rPr>
              <a:t>markers,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 </a:t>
            </a:r>
            <a:r>
              <a:rPr sz="2400" spc="-5" dirty="0">
                <a:latin typeface="Lucida Sans"/>
                <a:cs typeface="Lucida Sans"/>
              </a:rPr>
              <a:t>allow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single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#</a:t>
            </a:r>
            <a:r>
              <a:rPr sz="2400" spc="-5" dirty="0">
                <a:latin typeface="Lucida Sans"/>
                <a:cs typeface="Lucida Sans"/>
              </a:rPr>
              <a:t>’s </a:t>
            </a:r>
            <a:r>
              <a:rPr sz="2400" spc="-20" dirty="0">
                <a:latin typeface="Lucida Sans"/>
                <a:cs typeface="Lucida Sans"/>
              </a:rPr>
              <a:t>wit</a:t>
            </a:r>
            <a:r>
              <a:rPr sz="2400" spc="-10" dirty="0">
                <a:latin typeface="Lucida Sans"/>
                <a:cs typeface="Lucida Sans"/>
              </a:rPr>
              <a:t>h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co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bod</a:t>
            </a:r>
            <a:r>
              <a:rPr sz="2400" spc="5" dirty="0">
                <a:latin typeface="Lucida Sans"/>
                <a:cs typeface="Lucida Sans"/>
              </a:rPr>
              <a:t>y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L="579120">
              <a:lnSpc>
                <a:spcPts val="2550"/>
              </a:lnSpc>
              <a:tabLst>
                <a:tab pos="2239645" algn="l"/>
              </a:tabLst>
            </a:pPr>
            <a:r>
              <a:rPr sz="2400" dirty="0">
                <a:latin typeface="Arial"/>
                <a:cs typeface="Arial"/>
              </a:rPr>
              <a:t>Comment2	=</a:t>
            </a:r>
          </a:p>
          <a:p>
            <a:pPr marL="1172210">
              <a:lnSpc>
                <a:spcPct val="100000"/>
              </a:lnSpc>
              <a:spcBef>
                <a:spcPts val="359"/>
              </a:spcBef>
              <a:tabLst>
                <a:tab pos="2654935" algn="l"/>
              </a:tabLst>
            </a:pPr>
            <a:r>
              <a:rPr sz="2400" spc="-5" dirty="0">
                <a:latin typeface="Arial"/>
                <a:cs typeface="Arial"/>
              </a:rPr>
              <a:t>#</a:t>
            </a:r>
            <a:r>
              <a:rPr sz="2400" dirty="0">
                <a:latin typeface="Arial"/>
                <a:cs typeface="Arial"/>
              </a:rPr>
              <a:t># </a:t>
            </a:r>
            <a:r>
              <a:rPr sz="2400" spc="-5" dirty="0">
                <a:latin typeface="Arial"/>
                <a:cs typeface="Arial"/>
              </a:rPr>
              <a:t>((</a:t>
            </a:r>
            <a:r>
              <a:rPr sz="2400" dirty="0">
                <a:latin typeface="Arial"/>
                <a:cs typeface="Arial"/>
              </a:rPr>
              <a:t># </a:t>
            </a:r>
            <a:r>
              <a:rPr sz="2400" spc="-10" dirty="0">
                <a:latin typeface="Arial"/>
                <a:cs typeface="Arial"/>
              </a:rPr>
              <a:t>|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dirty="0">
                <a:latin typeface="Arial"/>
                <a:cs typeface="Arial"/>
              </a:rPr>
              <a:t>)	No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#)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)</a:t>
            </a:r>
            <a:r>
              <a:rPr sz="2850" spc="7" baseline="27777" dirty="0">
                <a:latin typeface="Arial"/>
                <a:cs typeface="Arial"/>
              </a:rPr>
              <a:t>*</a:t>
            </a:r>
            <a:r>
              <a:rPr sz="2850" spc="225" baseline="27777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#</a:t>
            </a:r>
            <a:r>
              <a:rPr sz="2400" dirty="0">
                <a:latin typeface="Arial"/>
                <a:cs typeface="Arial"/>
              </a:rPr>
              <a:t>#</a:t>
            </a:r>
          </a:p>
          <a:p>
            <a:pPr marL="241300" marR="5080">
              <a:lnSpc>
                <a:spcPct val="90300"/>
              </a:lnSpc>
              <a:spcBef>
                <a:spcPts val="2605"/>
              </a:spcBef>
            </a:pP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17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many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infinite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Bu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15" dirty="0">
                <a:latin typeface="Lucida Sans"/>
                <a:cs typeface="Lucida Sans"/>
              </a:rPr>
              <a:t>infinite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Consi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set </a:t>
            </a:r>
            <a:r>
              <a:rPr sz="2400" spc="-5" dirty="0">
                <a:latin typeface="Lucida Sans"/>
                <a:cs typeface="Lucida Sans"/>
              </a:rPr>
              <a:t>of balance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acket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410209">
              <a:lnSpc>
                <a:spcPts val="2455"/>
              </a:lnSpc>
            </a:pP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 smtClean="0">
                <a:latin typeface="Arial"/>
                <a:cs typeface="Arial"/>
              </a:rPr>
              <a:t>[</a:t>
            </a:r>
            <a:r>
              <a:rPr lang="en-US" sz="2400" spc="-10" dirty="0" smtClean="0">
                <a:latin typeface="Arial"/>
                <a:cs typeface="Arial"/>
              </a:rPr>
              <a:t> </a:t>
            </a:r>
            <a:r>
              <a:rPr lang="en-US" sz="1600" spc="1720" dirty="0" smtClean="0">
                <a:latin typeface="Arial"/>
                <a:cs typeface="Arial"/>
              </a:rPr>
              <a:t>...</a:t>
            </a:r>
            <a:r>
              <a:rPr sz="2400" spc="-10" dirty="0" smtClean="0">
                <a:latin typeface="Arial"/>
                <a:cs typeface="Arial"/>
              </a:rPr>
              <a:t>]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 smtClean="0">
                <a:latin typeface="Arial"/>
                <a:cs typeface="Arial"/>
              </a:rPr>
              <a:t>]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740"/>
              </a:lnSpc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rmall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as</a:t>
            </a:r>
            <a:endParaRPr sz="2400" dirty="0">
              <a:latin typeface="Lucida Sans"/>
              <a:cs typeface="Lucida Sans"/>
            </a:endParaRPr>
          </a:p>
          <a:p>
            <a:pPr marL="326390">
              <a:lnSpc>
                <a:spcPts val="2690"/>
              </a:lnSpc>
              <a:spcBef>
                <a:spcPts val="359"/>
              </a:spcBef>
            </a:pPr>
            <a:r>
              <a:rPr sz="2400" dirty="0">
                <a:latin typeface="Arial"/>
                <a:cs typeface="Arial"/>
              </a:rPr>
              <a:t>{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[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209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195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dirty="0">
                <a:latin typeface="Arial"/>
                <a:cs typeface="Arial"/>
              </a:rPr>
              <a:t> 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≥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dirty="0">
                <a:latin typeface="Arial"/>
                <a:cs typeface="Arial"/>
              </a:rPr>
              <a:t>1 }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 marR="10795">
              <a:lnSpc>
                <a:spcPct val="89200"/>
              </a:lnSpc>
              <a:spcBef>
                <a:spcPts val="135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know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not</a:t>
            </a:r>
            <a:r>
              <a:rPr sz="2500" i="1" spc="-1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lar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trie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 </a:t>
            </a:r>
            <a:r>
              <a:rPr sz="2400" spc="-10" dirty="0">
                <a:latin typeface="Lucida Sans"/>
                <a:cs typeface="Lucida Sans"/>
              </a:rPr>
              <a:t>defin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eit</a:t>
            </a:r>
            <a:r>
              <a:rPr sz="2400" spc="1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do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no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g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500" i="1" spc="-90" dirty="0">
                <a:latin typeface="Lucida Sans"/>
                <a:cs typeface="Lucida Sans"/>
              </a:rPr>
              <a:t>all </a:t>
            </a:r>
            <a:r>
              <a:rPr sz="2400" spc="-5" dirty="0">
                <a:latin typeface="Lucida Sans"/>
                <a:cs typeface="Lucida Sans"/>
              </a:rPr>
              <a:t>balance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nestings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includes extra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unwanted strings.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15" dirty="0">
                <a:solidFill>
                  <a:srgbClr val="FF0000"/>
                </a:solidFill>
              </a:rPr>
              <a:t>Finite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Automat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Scanners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56349"/>
            <a:ext cx="5499735" cy="543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747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950" i="1" spc="-105" dirty="0">
                <a:latin typeface="Lucida Sans"/>
                <a:cs typeface="Lucida Sans"/>
              </a:rPr>
              <a:t>f</a:t>
            </a:r>
            <a:r>
              <a:rPr sz="2950" i="1" spc="-75" dirty="0">
                <a:latin typeface="Lucida Sans"/>
                <a:cs typeface="Lucida Sans"/>
              </a:rPr>
              <a:t>ini</a:t>
            </a:r>
            <a:r>
              <a:rPr sz="2950" i="1" spc="-95" dirty="0">
                <a:latin typeface="Lucida Sans"/>
                <a:cs typeface="Lucida Sans"/>
              </a:rPr>
              <a:t>t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950" i="1" spc="-260" dirty="0">
                <a:latin typeface="Lucida Sans"/>
                <a:cs typeface="Lucida Sans"/>
              </a:rPr>
              <a:t>a</a:t>
            </a:r>
            <a:r>
              <a:rPr sz="2950" i="1" spc="-110" dirty="0">
                <a:latin typeface="Lucida Sans"/>
                <a:cs typeface="Lucida Sans"/>
              </a:rPr>
              <a:t>u</a:t>
            </a:r>
            <a:r>
              <a:rPr sz="2950" i="1" spc="-95" dirty="0">
                <a:latin typeface="Lucida Sans"/>
                <a:cs typeface="Lucida Sans"/>
              </a:rPr>
              <a:t>t</a:t>
            </a:r>
            <a:r>
              <a:rPr sz="2950" i="1" spc="25" dirty="0">
                <a:latin typeface="Lucida Sans"/>
                <a:cs typeface="Lucida Sans"/>
              </a:rPr>
              <a:t>o</a:t>
            </a:r>
            <a:r>
              <a:rPr sz="2950" i="1" spc="-170" dirty="0">
                <a:latin typeface="Lucida Sans"/>
                <a:cs typeface="Lucida Sans"/>
              </a:rPr>
              <a:t>m</a:t>
            </a:r>
            <a:r>
              <a:rPr sz="2950" i="1" spc="-260" dirty="0">
                <a:latin typeface="Lucida Sans"/>
                <a:cs typeface="Lucida Sans"/>
              </a:rPr>
              <a:t>a</a:t>
            </a:r>
            <a:r>
              <a:rPr sz="2950" i="1" spc="-95" dirty="0">
                <a:latin typeface="Lucida Sans"/>
                <a:cs typeface="Lucida Sans"/>
              </a:rPr>
              <a:t>t</a:t>
            </a:r>
            <a:r>
              <a:rPr sz="2950" i="1" spc="25" dirty="0">
                <a:latin typeface="Lucida Sans"/>
                <a:cs typeface="Lucida Sans"/>
              </a:rPr>
              <a:t>o</a:t>
            </a:r>
            <a:r>
              <a:rPr sz="2950" i="1" spc="-110" dirty="0">
                <a:latin typeface="Lucida Sans"/>
                <a:cs typeface="Lucida Sans"/>
              </a:rPr>
              <a:t>n</a:t>
            </a:r>
            <a:r>
              <a:rPr sz="2950" i="1" spc="-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(FA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recognize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tokens</a:t>
            </a:r>
            <a:r>
              <a:rPr sz="2800" spc="-15" dirty="0">
                <a:latin typeface="Lucida Sans"/>
                <a:cs typeface="Lucida Sans"/>
              </a:rPr>
              <a:t> specified </a:t>
            </a:r>
            <a:r>
              <a:rPr sz="2800" spc="-20" dirty="0">
                <a:latin typeface="Lucida Sans"/>
                <a:cs typeface="Lucida Sans"/>
              </a:rPr>
              <a:t>by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-35" dirty="0">
                <a:latin typeface="Lucida Sans"/>
                <a:cs typeface="Lucida Sans"/>
              </a:rPr>
              <a:t>e</a:t>
            </a:r>
            <a:r>
              <a:rPr sz="2800" spc="-10" dirty="0">
                <a:latin typeface="Lucida Sans"/>
                <a:cs typeface="Lucida Sans"/>
              </a:rPr>
              <a:t>gular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FAs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simple, idealized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0" dirty="0">
                <a:latin typeface="Lucida Sans"/>
                <a:cs typeface="Lucida Sans"/>
              </a:rPr>
              <a:t>mputers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 recognize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rings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belonging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regula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sets.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spc="-5" dirty="0">
                <a:latin typeface="Lucida Sans"/>
                <a:cs typeface="Lucida Sans"/>
              </a:rPr>
              <a:t> F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consis</a:t>
            </a:r>
            <a:r>
              <a:rPr sz="280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of:</a:t>
            </a:r>
            <a:endParaRPr sz="2800" dirty="0">
              <a:latin typeface="Lucida Sans"/>
              <a:cs typeface="Lucida Sans"/>
            </a:endParaRPr>
          </a:p>
          <a:p>
            <a:pPr marL="241300" indent="-228600">
              <a:lnSpc>
                <a:spcPct val="100000"/>
              </a:lnSpc>
              <a:spcBef>
                <a:spcPts val="53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10" dirty="0">
                <a:latin typeface="Lucida Sans"/>
                <a:cs typeface="Lucida Sans"/>
              </a:rPr>
              <a:t>finite 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500" i="1" spc="-65" dirty="0">
                <a:latin typeface="Lucida Sans"/>
                <a:cs typeface="Lucida Sans"/>
              </a:rPr>
              <a:t>states</a:t>
            </a:r>
            <a:endParaRPr sz="2500" dirty="0">
              <a:latin typeface="Lucida Sans"/>
              <a:cs typeface="Lucida Sans"/>
            </a:endParaRPr>
          </a:p>
          <a:p>
            <a:pPr marL="241300" marR="73025" indent="-228600">
              <a:lnSpc>
                <a:spcPts val="260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235" dirty="0">
                <a:latin typeface="Lucida Sans"/>
                <a:cs typeface="Lucida Sans"/>
              </a:rPr>
              <a:t>r</a:t>
            </a:r>
            <a:r>
              <a:rPr sz="2500" i="1" spc="-200" dirty="0">
                <a:latin typeface="Lucida Sans"/>
                <a:cs typeface="Lucida Sans"/>
              </a:rPr>
              <a:t>a</a:t>
            </a:r>
            <a:r>
              <a:rPr sz="2500" i="1" spc="-80" dirty="0">
                <a:latin typeface="Lucida Sans"/>
                <a:cs typeface="Lucida Sans"/>
              </a:rPr>
              <a:t>n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spc="55" dirty="0">
                <a:latin typeface="Lucida Sans"/>
                <a:cs typeface="Lucida Sans"/>
              </a:rPr>
              <a:t>o</a:t>
            </a:r>
            <a:r>
              <a:rPr sz="2500" i="1" spc="-80" dirty="0">
                <a:latin typeface="Lucida Sans"/>
                <a:cs typeface="Lucida Sans"/>
              </a:rPr>
              <a:t>n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(or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500" i="1" spc="-120" dirty="0">
                <a:latin typeface="Lucida Sans"/>
                <a:cs typeface="Lucida Sans"/>
              </a:rPr>
              <a:t>m</a:t>
            </a:r>
            <a:r>
              <a:rPr sz="2500" i="1" spc="50" dirty="0">
                <a:latin typeface="Lucida Sans"/>
                <a:cs typeface="Lucida Sans"/>
              </a:rPr>
              <a:t>o</a:t>
            </a:r>
            <a:r>
              <a:rPr sz="2500" i="1" spc="-125" dirty="0">
                <a:latin typeface="Lucida Sans"/>
                <a:cs typeface="Lucida Sans"/>
              </a:rPr>
              <a:t>v</a:t>
            </a:r>
            <a:r>
              <a:rPr sz="2500" i="1" spc="5" dirty="0">
                <a:latin typeface="Lucida Sans"/>
                <a:cs typeface="Lucida Sans"/>
              </a:rPr>
              <a:t>es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from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 state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labele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</a:p>
          <a:p>
            <a:pPr marL="230504" indent="-217804">
              <a:lnSpc>
                <a:spcPct val="100000"/>
              </a:lnSpc>
              <a:spcBef>
                <a:spcPts val="47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special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state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calle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500" i="1" spc="-120" dirty="0">
                <a:latin typeface="Lucida Sans"/>
                <a:cs typeface="Lucida Sans"/>
              </a:rPr>
              <a:t>star</a:t>
            </a:r>
            <a:r>
              <a:rPr sz="2500" i="1" spc="-90" dirty="0">
                <a:latin typeface="Lucida Sans"/>
                <a:cs typeface="Lucida Sans"/>
              </a:rPr>
              <a:t>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tat</a:t>
            </a:r>
            <a:r>
              <a:rPr sz="2400" dirty="0">
                <a:latin typeface="Lucida Sans"/>
                <a:cs typeface="Lucida Sans"/>
              </a:rPr>
              <a:t>e</a:t>
            </a:r>
          </a:p>
          <a:p>
            <a:pPr marL="230504" indent="-217804">
              <a:lnSpc>
                <a:spcPts val="2690"/>
              </a:lnSpc>
              <a:spcBef>
                <a:spcPts val="60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subse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state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calle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</a:p>
          <a:p>
            <a:pPr marL="240665">
              <a:lnSpc>
                <a:spcPts val="2765"/>
              </a:lnSpc>
            </a:pPr>
            <a:r>
              <a:rPr sz="2500" i="1" spc="-55" dirty="0">
                <a:latin typeface="Lucida Sans"/>
                <a:cs typeface="Lucida Sans"/>
              </a:rPr>
              <a:t>acceptin</a:t>
            </a:r>
            <a:r>
              <a:rPr sz="2500" i="1" spc="-40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500" i="1" spc="-80" dirty="0">
                <a:latin typeface="Lucida Sans"/>
                <a:cs typeface="Lucida Sans"/>
              </a:rPr>
              <a:t>f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spc="-80" dirty="0">
                <a:latin typeface="Lucida Sans"/>
                <a:cs typeface="Lucida Sans"/>
              </a:rPr>
              <a:t>n</a:t>
            </a:r>
            <a:r>
              <a:rPr sz="2500" i="1" spc="-200" dirty="0">
                <a:latin typeface="Lucida Sans"/>
                <a:cs typeface="Lucida Sans"/>
              </a:rPr>
              <a:t>a</a:t>
            </a:r>
            <a:r>
              <a:rPr sz="2500" i="1" spc="-35" dirty="0">
                <a:latin typeface="Lucida Sans"/>
                <a:cs typeface="Lucida Sans"/>
              </a:rPr>
              <a:t>l,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states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4885055" cy="1146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Thes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four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components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finite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automaton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often represen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graphicall</a:t>
            </a:r>
            <a:r>
              <a:rPr sz="2800" spc="-30" dirty="0">
                <a:latin typeface="Lucida Sans"/>
                <a:cs typeface="Lucida Sans"/>
              </a:rPr>
              <a:t>y</a:t>
            </a:r>
            <a:r>
              <a:rPr sz="2950" i="1" spc="-60" dirty="0">
                <a:latin typeface="Lucida Sans"/>
                <a:cs typeface="Lucida Sans"/>
              </a:rPr>
              <a:t>:</a:t>
            </a:r>
            <a:endParaRPr sz="2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39327" y="4178795"/>
            <a:ext cx="561340" cy="495300"/>
          </a:xfrm>
          <a:custGeom>
            <a:avLst/>
            <a:gdLst/>
            <a:ahLst/>
            <a:cxnLst/>
            <a:rect l="l" t="t" r="r" b="b"/>
            <a:pathLst>
              <a:path w="561339" h="495300">
                <a:moveTo>
                  <a:pt x="280415" y="0"/>
                </a:moveTo>
                <a:lnTo>
                  <a:pt x="252983" y="1524"/>
                </a:lnTo>
                <a:lnTo>
                  <a:pt x="225551" y="4572"/>
                </a:lnTo>
                <a:lnTo>
                  <a:pt x="224027" y="4572"/>
                </a:lnTo>
                <a:lnTo>
                  <a:pt x="198119" y="12192"/>
                </a:lnTo>
                <a:lnTo>
                  <a:pt x="172211" y="21336"/>
                </a:lnTo>
                <a:lnTo>
                  <a:pt x="172211" y="22860"/>
                </a:lnTo>
                <a:lnTo>
                  <a:pt x="147827" y="33527"/>
                </a:lnTo>
                <a:lnTo>
                  <a:pt x="146303" y="33527"/>
                </a:lnTo>
                <a:lnTo>
                  <a:pt x="123443" y="47244"/>
                </a:lnTo>
                <a:lnTo>
                  <a:pt x="83819" y="80772"/>
                </a:lnTo>
                <a:lnTo>
                  <a:pt x="48767" y="123444"/>
                </a:lnTo>
                <a:lnTo>
                  <a:pt x="22859" y="170687"/>
                </a:lnTo>
                <a:lnTo>
                  <a:pt x="22859" y="172212"/>
                </a:lnTo>
                <a:lnTo>
                  <a:pt x="13715" y="196596"/>
                </a:lnTo>
                <a:lnTo>
                  <a:pt x="12191" y="196596"/>
                </a:lnTo>
                <a:lnTo>
                  <a:pt x="6095" y="222504"/>
                </a:lnTo>
                <a:lnTo>
                  <a:pt x="6095" y="224027"/>
                </a:lnTo>
                <a:lnTo>
                  <a:pt x="1523" y="251460"/>
                </a:lnTo>
                <a:lnTo>
                  <a:pt x="0" y="280416"/>
                </a:lnTo>
                <a:lnTo>
                  <a:pt x="1523" y="307848"/>
                </a:lnTo>
                <a:lnTo>
                  <a:pt x="1523" y="309372"/>
                </a:lnTo>
                <a:lnTo>
                  <a:pt x="6095" y="336804"/>
                </a:lnTo>
                <a:lnTo>
                  <a:pt x="12191" y="362712"/>
                </a:lnTo>
                <a:lnTo>
                  <a:pt x="12191" y="364236"/>
                </a:lnTo>
                <a:lnTo>
                  <a:pt x="21335" y="390144"/>
                </a:lnTo>
                <a:lnTo>
                  <a:pt x="22859" y="390144"/>
                </a:lnTo>
                <a:lnTo>
                  <a:pt x="35051" y="413004"/>
                </a:lnTo>
                <a:lnTo>
                  <a:pt x="48767" y="435863"/>
                </a:lnTo>
                <a:lnTo>
                  <a:pt x="48767" y="437388"/>
                </a:lnTo>
                <a:lnTo>
                  <a:pt x="64007" y="458724"/>
                </a:lnTo>
                <a:lnTo>
                  <a:pt x="82295" y="478536"/>
                </a:lnTo>
                <a:lnTo>
                  <a:pt x="83819" y="478536"/>
                </a:lnTo>
                <a:lnTo>
                  <a:pt x="103631" y="495300"/>
                </a:lnTo>
                <a:lnTo>
                  <a:pt x="111251" y="486156"/>
                </a:lnTo>
                <a:lnTo>
                  <a:pt x="93241" y="470916"/>
                </a:lnTo>
                <a:lnTo>
                  <a:pt x="91439" y="470916"/>
                </a:lnTo>
                <a:lnTo>
                  <a:pt x="73151" y="451104"/>
                </a:lnTo>
                <a:lnTo>
                  <a:pt x="74675" y="451104"/>
                </a:lnTo>
                <a:lnTo>
                  <a:pt x="59435" y="429768"/>
                </a:lnTo>
                <a:lnTo>
                  <a:pt x="45719" y="406908"/>
                </a:lnTo>
                <a:lnTo>
                  <a:pt x="34340" y="385572"/>
                </a:lnTo>
                <a:lnTo>
                  <a:pt x="33527" y="385572"/>
                </a:lnTo>
                <a:lnTo>
                  <a:pt x="24383" y="359663"/>
                </a:lnTo>
                <a:lnTo>
                  <a:pt x="18646" y="335280"/>
                </a:lnTo>
                <a:lnTo>
                  <a:pt x="18287" y="335280"/>
                </a:lnTo>
                <a:lnTo>
                  <a:pt x="13715" y="307848"/>
                </a:lnTo>
                <a:lnTo>
                  <a:pt x="12191" y="280416"/>
                </a:lnTo>
                <a:lnTo>
                  <a:pt x="13715" y="251460"/>
                </a:lnTo>
                <a:lnTo>
                  <a:pt x="13969" y="251460"/>
                </a:lnTo>
                <a:lnTo>
                  <a:pt x="18287" y="225551"/>
                </a:lnTo>
                <a:lnTo>
                  <a:pt x="24383" y="199644"/>
                </a:lnTo>
                <a:lnTo>
                  <a:pt x="24955" y="199644"/>
                </a:lnTo>
                <a:lnTo>
                  <a:pt x="33527" y="176784"/>
                </a:lnTo>
                <a:lnTo>
                  <a:pt x="45719" y="152400"/>
                </a:lnTo>
                <a:lnTo>
                  <a:pt x="59435" y="129539"/>
                </a:lnTo>
                <a:lnTo>
                  <a:pt x="60524" y="129539"/>
                </a:lnTo>
                <a:lnTo>
                  <a:pt x="74675" y="109727"/>
                </a:lnTo>
                <a:lnTo>
                  <a:pt x="73151" y="109727"/>
                </a:lnTo>
                <a:lnTo>
                  <a:pt x="91439" y="89916"/>
                </a:lnTo>
                <a:lnTo>
                  <a:pt x="131063" y="56387"/>
                </a:lnTo>
                <a:lnTo>
                  <a:pt x="132080" y="56387"/>
                </a:lnTo>
                <a:lnTo>
                  <a:pt x="152400" y="44196"/>
                </a:lnTo>
                <a:lnTo>
                  <a:pt x="176783" y="33527"/>
                </a:lnTo>
                <a:lnTo>
                  <a:pt x="202691" y="24384"/>
                </a:lnTo>
                <a:lnTo>
                  <a:pt x="201167" y="24384"/>
                </a:lnTo>
                <a:lnTo>
                  <a:pt x="227075" y="16763"/>
                </a:lnTo>
                <a:lnTo>
                  <a:pt x="254507" y="13716"/>
                </a:lnTo>
                <a:lnTo>
                  <a:pt x="252983" y="13716"/>
                </a:lnTo>
                <a:lnTo>
                  <a:pt x="280415" y="12192"/>
                </a:lnTo>
                <a:lnTo>
                  <a:pt x="364235" y="12192"/>
                </a:lnTo>
                <a:lnTo>
                  <a:pt x="336803" y="4572"/>
                </a:lnTo>
                <a:lnTo>
                  <a:pt x="310895" y="1524"/>
                </a:lnTo>
                <a:lnTo>
                  <a:pt x="309371" y="1524"/>
                </a:lnTo>
                <a:lnTo>
                  <a:pt x="280415" y="0"/>
                </a:lnTo>
                <a:close/>
              </a:path>
              <a:path w="561339" h="495300">
                <a:moveTo>
                  <a:pt x="91439" y="469392"/>
                </a:moveTo>
                <a:lnTo>
                  <a:pt x="91439" y="470916"/>
                </a:lnTo>
                <a:lnTo>
                  <a:pt x="93241" y="470916"/>
                </a:lnTo>
                <a:lnTo>
                  <a:pt x="91439" y="469392"/>
                </a:lnTo>
                <a:close/>
              </a:path>
              <a:path w="561339" h="495300">
                <a:moveTo>
                  <a:pt x="33527" y="384048"/>
                </a:moveTo>
                <a:lnTo>
                  <a:pt x="33527" y="385572"/>
                </a:lnTo>
                <a:lnTo>
                  <a:pt x="34340" y="385572"/>
                </a:lnTo>
                <a:lnTo>
                  <a:pt x="33527" y="384048"/>
                </a:lnTo>
                <a:close/>
              </a:path>
              <a:path w="561339" h="495300">
                <a:moveTo>
                  <a:pt x="18287" y="333756"/>
                </a:moveTo>
                <a:lnTo>
                  <a:pt x="18287" y="335280"/>
                </a:lnTo>
                <a:lnTo>
                  <a:pt x="18646" y="335280"/>
                </a:lnTo>
                <a:lnTo>
                  <a:pt x="18287" y="333756"/>
                </a:lnTo>
                <a:close/>
              </a:path>
              <a:path w="561339" h="495300">
                <a:moveTo>
                  <a:pt x="559307" y="251460"/>
                </a:moveTo>
                <a:lnTo>
                  <a:pt x="547115" y="251460"/>
                </a:lnTo>
                <a:lnTo>
                  <a:pt x="548639" y="280416"/>
                </a:lnTo>
                <a:lnTo>
                  <a:pt x="560832" y="280416"/>
                </a:lnTo>
                <a:lnTo>
                  <a:pt x="559307" y="251460"/>
                </a:lnTo>
                <a:close/>
              </a:path>
              <a:path w="561339" h="495300">
                <a:moveTo>
                  <a:pt x="13969" y="251460"/>
                </a:moveTo>
                <a:lnTo>
                  <a:pt x="13715" y="251460"/>
                </a:lnTo>
                <a:lnTo>
                  <a:pt x="13715" y="252984"/>
                </a:lnTo>
                <a:lnTo>
                  <a:pt x="13969" y="251460"/>
                </a:lnTo>
                <a:close/>
              </a:path>
              <a:path w="561339" h="495300">
                <a:moveTo>
                  <a:pt x="536447" y="199644"/>
                </a:moveTo>
                <a:lnTo>
                  <a:pt x="542544" y="225551"/>
                </a:lnTo>
                <a:lnTo>
                  <a:pt x="547115" y="252984"/>
                </a:lnTo>
                <a:lnTo>
                  <a:pt x="547115" y="251460"/>
                </a:lnTo>
                <a:lnTo>
                  <a:pt x="559307" y="251460"/>
                </a:lnTo>
                <a:lnTo>
                  <a:pt x="554735" y="224027"/>
                </a:lnTo>
                <a:lnTo>
                  <a:pt x="554735" y="222504"/>
                </a:lnTo>
                <a:lnTo>
                  <a:pt x="549715" y="201168"/>
                </a:lnTo>
                <a:lnTo>
                  <a:pt x="537971" y="201168"/>
                </a:lnTo>
                <a:lnTo>
                  <a:pt x="536447" y="199644"/>
                </a:lnTo>
                <a:close/>
              </a:path>
              <a:path w="561339" h="495300">
                <a:moveTo>
                  <a:pt x="24955" y="199644"/>
                </a:moveTo>
                <a:lnTo>
                  <a:pt x="24383" y="199644"/>
                </a:lnTo>
                <a:lnTo>
                  <a:pt x="24383" y="201168"/>
                </a:lnTo>
                <a:lnTo>
                  <a:pt x="24955" y="199644"/>
                </a:lnTo>
                <a:close/>
              </a:path>
              <a:path w="561339" h="495300">
                <a:moveTo>
                  <a:pt x="517245" y="129539"/>
                </a:moveTo>
                <a:lnTo>
                  <a:pt x="502919" y="129539"/>
                </a:lnTo>
                <a:lnTo>
                  <a:pt x="516635" y="152400"/>
                </a:lnTo>
                <a:lnTo>
                  <a:pt x="528827" y="176784"/>
                </a:lnTo>
                <a:lnTo>
                  <a:pt x="537971" y="201168"/>
                </a:lnTo>
                <a:lnTo>
                  <a:pt x="549715" y="201168"/>
                </a:lnTo>
                <a:lnTo>
                  <a:pt x="548639" y="196596"/>
                </a:lnTo>
                <a:lnTo>
                  <a:pt x="539495" y="172212"/>
                </a:lnTo>
                <a:lnTo>
                  <a:pt x="539495" y="170687"/>
                </a:lnTo>
                <a:lnTo>
                  <a:pt x="527303" y="146304"/>
                </a:lnTo>
                <a:lnTo>
                  <a:pt x="517245" y="129539"/>
                </a:lnTo>
                <a:close/>
              </a:path>
              <a:path w="561339" h="495300">
                <a:moveTo>
                  <a:pt x="60524" y="129539"/>
                </a:moveTo>
                <a:lnTo>
                  <a:pt x="59435" y="129539"/>
                </a:lnTo>
                <a:lnTo>
                  <a:pt x="59435" y="131063"/>
                </a:lnTo>
                <a:lnTo>
                  <a:pt x="60524" y="129539"/>
                </a:lnTo>
                <a:close/>
              </a:path>
              <a:path w="561339" h="495300">
                <a:moveTo>
                  <a:pt x="450549" y="56387"/>
                </a:moveTo>
                <a:lnTo>
                  <a:pt x="431291" y="56387"/>
                </a:lnTo>
                <a:lnTo>
                  <a:pt x="452627" y="73151"/>
                </a:lnTo>
                <a:lnTo>
                  <a:pt x="470915" y="89916"/>
                </a:lnTo>
                <a:lnTo>
                  <a:pt x="469391" y="89916"/>
                </a:lnTo>
                <a:lnTo>
                  <a:pt x="487679" y="109727"/>
                </a:lnTo>
                <a:lnTo>
                  <a:pt x="502919" y="131063"/>
                </a:lnTo>
                <a:lnTo>
                  <a:pt x="502919" y="129539"/>
                </a:lnTo>
                <a:lnTo>
                  <a:pt x="517245" y="129539"/>
                </a:lnTo>
                <a:lnTo>
                  <a:pt x="513588" y="123444"/>
                </a:lnTo>
                <a:lnTo>
                  <a:pt x="498347" y="102108"/>
                </a:lnTo>
                <a:lnTo>
                  <a:pt x="496823" y="102108"/>
                </a:lnTo>
                <a:lnTo>
                  <a:pt x="478535" y="82296"/>
                </a:lnTo>
                <a:lnTo>
                  <a:pt x="478535" y="80772"/>
                </a:lnTo>
                <a:lnTo>
                  <a:pt x="460247" y="64008"/>
                </a:lnTo>
                <a:lnTo>
                  <a:pt x="450549" y="56387"/>
                </a:lnTo>
                <a:close/>
              </a:path>
              <a:path w="561339" h="495300">
                <a:moveTo>
                  <a:pt x="132080" y="56387"/>
                </a:moveTo>
                <a:lnTo>
                  <a:pt x="131063" y="56387"/>
                </a:lnTo>
                <a:lnTo>
                  <a:pt x="129539" y="57912"/>
                </a:lnTo>
                <a:lnTo>
                  <a:pt x="132080" y="56387"/>
                </a:lnTo>
                <a:close/>
              </a:path>
              <a:path w="561339" h="495300">
                <a:moveTo>
                  <a:pt x="364235" y="12192"/>
                </a:moveTo>
                <a:lnTo>
                  <a:pt x="280415" y="12192"/>
                </a:lnTo>
                <a:lnTo>
                  <a:pt x="309371" y="13716"/>
                </a:lnTo>
                <a:lnTo>
                  <a:pt x="335279" y="16763"/>
                </a:lnTo>
                <a:lnTo>
                  <a:pt x="333756" y="16763"/>
                </a:lnTo>
                <a:lnTo>
                  <a:pt x="361188" y="24384"/>
                </a:lnTo>
                <a:lnTo>
                  <a:pt x="385571" y="33527"/>
                </a:lnTo>
                <a:lnTo>
                  <a:pt x="409956" y="44196"/>
                </a:lnTo>
                <a:lnTo>
                  <a:pt x="408431" y="44196"/>
                </a:lnTo>
                <a:lnTo>
                  <a:pt x="431291" y="57912"/>
                </a:lnTo>
                <a:lnTo>
                  <a:pt x="431291" y="56387"/>
                </a:lnTo>
                <a:lnTo>
                  <a:pt x="450549" y="56387"/>
                </a:lnTo>
                <a:lnTo>
                  <a:pt x="438911" y="47244"/>
                </a:lnTo>
                <a:lnTo>
                  <a:pt x="437388" y="47244"/>
                </a:lnTo>
                <a:lnTo>
                  <a:pt x="414527" y="33527"/>
                </a:lnTo>
                <a:lnTo>
                  <a:pt x="390144" y="22860"/>
                </a:lnTo>
                <a:lnTo>
                  <a:pt x="365759" y="13716"/>
                </a:lnTo>
                <a:lnTo>
                  <a:pt x="364235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2959" y="4459211"/>
            <a:ext cx="457200" cy="280670"/>
          </a:xfrm>
          <a:custGeom>
            <a:avLst/>
            <a:gdLst/>
            <a:ahLst/>
            <a:cxnLst/>
            <a:rect l="l" t="t" r="r" b="b"/>
            <a:pathLst>
              <a:path w="457200" h="280670">
                <a:moveTo>
                  <a:pt x="7619" y="205739"/>
                </a:moveTo>
                <a:lnTo>
                  <a:pt x="0" y="214883"/>
                </a:lnTo>
                <a:lnTo>
                  <a:pt x="19812" y="231647"/>
                </a:lnTo>
                <a:lnTo>
                  <a:pt x="19812" y="233171"/>
                </a:lnTo>
                <a:lnTo>
                  <a:pt x="42671" y="246887"/>
                </a:lnTo>
                <a:lnTo>
                  <a:pt x="44195" y="246887"/>
                </a:lnTo>
                <a:lnTo>
                  <a:pt x="68579" y="257555"/>
                </a:lnTo>
                <a:lnTo>
                  <a:pt x="94487" y="268223"/>
                </a:lnTo>
                <a:lnTo>
                  <a:pt x="120395" y="274319"/>
                </a:lnTo>
                <a:lnTo>
                  <a:pt x="121919" y="274319"/>
                </a:lnTo>
                <a:lnTo>
                  <a:pt x="149351" y="278891"/>
                </a:lnTo>
                <a:lnTo>
                  <a:pt x="176783" y="280415"/>
                </a:lnTo>
                <a:lnTo>
                  <a:pt x="205739" y="278891"/>
                </a:lnTo>
                <a:lnTo>
                  <a:pt x="207263" y="278891"/>
                </a:lnTo>
                <a:lnTo>
                  <a:pt x="233171" y="274319"/>
                </a:lnTo>
                <a:lnTo>
                  <a:pt x="260603" y="268223"/>
                </a:lnTo>
                <a:lnTo>
                  <a:pt x="176783" y="268223"/>
                </a:lnTo>
                <a:lnTo>
                  <a:pt x="149351" y="266700"/>
                </a:lnTo>
                <a:lnTo>
                  <a:pt x="150875" y="266700"/>
                </a:lnTo>
                <a:lnTo>
                  <a:pt x="123443" y="262127"/>
                </a:lnTo>
                <a:lnTo>
                  <a:pt x="104012" y="257555"/>
                </a:lnTo>
                <a:lnTo>
                  <a:pt x="99059" y="257555"/>
                </a:lnTo>
                <a:lnTo>
                  <a:pt x="73151" y="246887"/>
                </a:lnTo>
                <a:lnTo>
                  <a:pt x="48768" y="236219"/>
                </a:lnTo>
                <a:lnTo>
                  <a:pt x="25907" y="222503"/>
                </a:lnTo>
                <a:lnTo>
                  <a:pt x="27431" y="222503"/>
                </a:lnTo>
                <a:lnTo>
                  <a:pt x="7619" y="205739"/>
                </a:lnTo>
                <a:close/>
              </a:path>
              <a:path w="457200" h="280670">
                <a:moveTo>
                  <a:pt x="257556" y="256031"/>
                </a:moveTo>
                <a:lnTo>
                  <a:pt x="230124" y="262127"/>
                </a:lnTo>
                <a:lnTo>
                  <a:pt x="231647" y="262127"/>
                </a:lnTo>
                <a:lnTo>
                  <a:pt x="205739" y="266700"/>
                </a:lnTo>
                <a:lnTo>
                  <a:pt x="176783" y="268223"/>
                </a:lnTo>
                <a:lnTo>
                  <a:pt x="262127" y="268223"/>
                </a:lnTo>
                <a:lnTo>
                  <a:pt x="286512" y="257555"/>
                </a:lnTo>
                <a:lnTo>
                  <a:pt x="257556" y="257555"/>
                </a:lnTo>
                <a:lnTo>
                  <a:pt x="257556" y="256031"/>
                </a:lnTo>
                <a:close/>
              </a:path>
              <a:path w="457200" h="280670">
                <a:moveTo>
                  <a:pt x="97535" y="256031"/>
                </a:moveTo>
                <a:lnTo>
                  <a:pt x="99059" y="257555"/>
                </a:lnTo>
                <a:lnTo>
                  <a:pt x="104012" y="257555"/>
                </a:lnTo>
                <a:lnTo>
                  <a:pt x="97535" y="256031"/>
                </a:lnTo>
                <a:close/>
              </a:path>
              <a:path w="457200" h="280670">
                <a:moveTo>
                  <a:pt x="366521" y="189674"/>
                </a:moveTo>
                <a:lnTo>
                  <a:pt x="348995" y="205739"/>
                </a:lnTo>
                <a:lnTo>
                  <a:pt x="327659" y="222503"/>
                </a:lnTo>
                <a:lnTo>
                  <a:pt x="304800" y="236219"/>
                </a:lnTo>
                <a:lnTo>
                  <a:pt x="306324" y="236219"/>
                </a:lnTo>
                <a:lnTo>
                  <a:pt x="257556" y="257555"/>
                </a:lnTo>
                <a:lnTo>
                  <a:pt x="286512" y="257555"/>
                </a:lnTo>
                <a:lnTo>
                  <a:pt x="310895" y="246887"/>
                </a:lnTo>
                <a:lnTo>
                  <a:pt x="333756" y="233171"/>
                </a:lnTo>
                <a:lnTo>
                  <a:pt x="335279" y="231647"/>
                </a:lnTo>
                <a:lnTo>
                  <a:pt x="356615" y="214883"/>
                </a:lnTo>
                <a:lnTo>
                  <a:pt x="374903" y="198119"/>
                </a:lnTo>
                <a:lnTo>
                  <a:pt x="381937" y="190500"/>
                </a:lnTo>
                <a:lnTo>
                  <a:pt x="365759" y="190500"/>
                </a:lnTo>
                <a:lnTo>
                  <a:pt x="366521" y="189674"/>
                </a:lnTo>
                <a:close/>
              </a:path>
              <a:path w="457200" h="280670">
                <a:moveTo>
                  <a:pt x="367283" y="188975"/>
                </a:moveTo>
                <a:lnTo>
                  <a:pt x="366521" y="189674"/>
                </a:lnTo>
                <a:lnTo>
                  <a:pt x="365759" y="190500"/>
                </a:lnTo>
                <a:lnTo>
                  <a:pt x="367283" y="188975"/>
                </a:lnTo>
                <a:close/>
              </a:path>
              <a:path w="457200" h="280670">
                <a:moveTo>
                  <a:pt x="383344" y="188975"/>
                </a:moveTo>
                <a:lnTo>
                  <a:pt x="367283" y="188975"/>
                </a:lnTo>
                <a:lnTo>
                  <a:pt x="365759" y="190500"/>
                </a:lnTo>
                <a:lnTo>
                  <a:pt x="381937" y="190500"/>
                </a:lnTo>
                <a:lnTo>
                  <a:pt x="383344" y="188975"/>
                </a:lnTo>
                <a:close/>
              </a:path>
              <a:path w="457200" h="280670">
                <a:moveTo>
                  <a:pt x="438015" y="103631"/>
                </a:moveTo>
                <a:lnTo>
                  <a:pt x="425195" y="103631"/>
                </a:lnTo>
                <a:lnTo>
                  <a:pt x="413003" y="126491"/>
                </a:lnTo>
                <a:lnTo>
                  <a:pt x="399288" y="149351"/>
                </a:lnTo>
                <a:lnTo>
                  <a:pt x="384047" y="170687"/>
                </a:lnTo>
                <a:lnTo>
                  <a:pt x="366521" y="189674"/>
                </a:lnTo>
                <a:lnTo>
                  <a:pt x="367283" y="188975"/>
                </a:lnTo>
                <a:lnTo>
                  <a:pt x="383344" y="188975"/>
                </a:lnTo>
                <a:lnTo>
                  <a:pt x="393191" y="178307"/>
                </a:lnTo>
                <a:lnTo>
                  <a:pt x="394715" y="178307"/>
                </a:lnTo>
                <a:lnTo>
                  <a:pt x="409956" y="156971"/>
                </a:lnTo>
                <a:lnTo>
                  <a:pt x="409956" y="155447"/>
                </a:lnTo>
                <a:lnTo>
                  <a:pt x="423671" y="132587"/>
                </a:lnTo>
                <a:lnTo>
                  <a:pt x="435863" y="109727"/>
                </a:lnTo>
                <a:lnTo>
                  <a:pt x="438015" y="103631"/>
                </a:lnTo>
                <a:close/>
              </a:path>
              <a:path w="457200" h="280670">
                <a:moveTo>
                  <a:pt x="438912" y="53339"/>
                </a:moveTo>
                <a:lnTo>
                  <a:pt x="432815" y="79247"/>
                </a:lnTo>
                <a:lnTo>
                  <a:pt x="423671" y="105155"/>
                </a:lnTo>
                <a:lnTo>
                  <a:pt x="425195" y="103631"/>
                </a:lnTo>
                <a:lnTo>
                  <a:pt x="438015" y="103631"/>
                </a:lnTo>
                <a:lnTo>
                  <a:pt x="445007" y="83819"/>
                </a:lnTo>
                <a:lnTo>
                  <a:pt x="445007" y="82295"/>
                </a:lnTo>
                <a:lnTo>
                  <a:pt x="451103" y="56387"/>
                </a:lnTo>
                <a:lnTo>
                  <a:pt x="451357" y="54863"/>
                </a:lnTo>
                <a:lnTo>
                  <a:pt x="438912" y="54863"/>
                </a:lnTo>
                <a:lnTo>
                  <a:pt x="438912" y="53339"/>
                </a:lnTo>
                <a:close/>
              </a:path>
              <a:path w="457200" h="280670">
                <a:moveTo>
                  <a:pt x="457200" y="0"/>
                </a:moveTo>
                <a:lnTo>
                  <a:pt x="445007" y="0"/>
                </a:lnTo>
                <a:lnTo>
                  <a:pt x="443483" y="27431"/>
                </a:lnTo>
                <a:lnTo>
                  <a:pt x="438912" y="54863"/>
                </a:lnTo>
                <a:lnTo>
                  <a:pt x="451357" y="54863"/>
                </a:lnTo>
                <a:lnTo>
                  <a:pt x="455675" y="28955"/>
                </a:lnTo>
                <a:lnTo>
                  <a:pt x="455675" y="27431"/>
                </a:lnTo>
                <a:lnTo>
                  <a:pt x="457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65235" y="4991087"/>
            <a:ext cx="560832" cy="560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34983" y="3651491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5"/>
                </a:moveTo>
                <a:lnTo>
                  <a:pt x="4571" y="89915"/>
                </a:lnTo>
                <a:lnTo>
                  <a:pt x="0" y="96012"/>
                </a:lnTo>
                <a:lnTo>
                  <a:pt x="0" y="103631"/>
                </a:lnTo>
                <a:lnTo>
                  <a:pt x="7619" y="102108"/>
                </a:lnTo>
                <a:lnTo>
                  <a:pt x="161544" y="57912"/>
                </a:lnTo>
                <a:lnTo>
                  <a:pt x="158495" y="57912"/>
                </a:lnTo>
                <a:lnTo>
                  <a:pt x="137265" y="51815"/>
                </a:lnTo>
                <a:close/>
              </a:path>
              <a:path w="182880" h="104139">
                <a:moveTo>
                  <a:pt x="158495" y="45720"/>
                </a:moveTo>
                <a:lnTo>
                  <a:pt x="137265" y="51815"/>
                </a:lnTo>
                <a:lnTo>
                  <a:pt x="158495" y="57912"/>
                </a:lnTo>
                <a:lnTo>
                  <a:pt x="161544" y="57912"/>
                </a:lnTo>
                <a:lnTo>
                  <a:pt x="158495" y="45720"/>
                </a:lnTo>
                <a:close/>
              </a:path>
              <a:path w="182880" h="104139">
                <a:moveTo>
                  <a:pt x="161544" y="45720"/>
                </a:moveTo>
                <a:lnTo>
                  <a:pt x="158495" y="45720"/>
                </a:lnTo>
                <a:lnTo>
                  <a:pt x="161544" y="57912"/>
                </a:lnTo>
                <a:lnTo>
                  <a:pt x="182879" y="51815"/>
                </a:lnTo>
                <a:lnTo>
                  <a:pt x="161544" y="45720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5"/>
                </a:lnTo>
                <a:lnTo>
                  <a:pt x="12191" y="51815"/>
                </a:lnTo>
                <a:lnTo>
                  <a:pt x="12191" y="15903"/>
                </a:lnTo>
                <a:lnTo>
                  <a:pt x="4571" y="13715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19" y="1524"/>
                </a:moveTo>
                <a:lnTo>
                  <a:pt x="12191" y="7620"/>
                </a:lnTo>
                <a:lnTo>
                  <a:pt x="12191" y="15903"/>
                </a:lnTo>
                <a:lnTo>
                  <a:pt x="137265" y="51815"/>
                </a:lnTo>
                <a:lnTo>
                  <a:pt x="158495" y="45720"/>
                </a:lnTo>
                <a:lnTo>
                  <a:pt x="161544" y="45720"/>
                </a:lnTo>
                <a:lnTo>
                  <a:pt x="7619" y="1524"/>
                </a:lnTo>
                <a:close/>
              </a:path>
              <a:path w="182880" h="104139">
                <a:moveTo>
                  <a:pt x="7619" y="1524"/>
                </a:moveTo>
                <a:lnTo>
                  <a:pt x="4571" y="13715"/>
                </a:lnTo>
                <a:lnTo>
                  <a:pt x="12191" y="15903"/>
                </a:lnTo>
                <a:lnTo>
                  <a:pt x="12191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34983" y="370330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41079" y="3659111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1"/>
                </a:lnTo>
                <a:lnTo>
                  <a:pt x="153924" y="441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88807" y="3703307"/>
            <a:ext cx="652780" cy="0"/>
          </a:xfrm>
          <a:custGeom>
            <a:avLst/>
            <a:gdLst/>
            <a:ahLst/>
            <a:cxnLst/>
            <a:rect l="l" t="t" r="r" b="b"/>
            <a:pathLst>
              <a:path w="652780">
                <a:moveTo>
                  <a:pt x="0" y="0"/>
                </a:moveTo>
                <a:lnTo>
                  <a:pt x="6522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8263" y="4393679"/>
            <a:ext cx="181610" cy="102235"/>
          </a:xfrm>
          <a:custGeom>
            <a:avLst/>
            <a:gdLst/>
            <a:ahLst/>
            <a:cxnLst/>
            <a:rect l="l" t="t" r="r" b="b"/>
            <a:pathLst>
              <a:path w="181610" h="102235">
                <a:moveTo>
                  <a:pt x="135582" y="50398"/>
                </a:moveTo>
                <a:lnTo>
                  <a:pt x="4572" y="88391"/>
                </a:lnTo>
                <a:lnTo>
                  <a:pt x="0" y="94487"/>
                </a:lnTo>
                <a:lnTo>
                  <a:pt x="0" y="102108"/>
                </a:lnTo>
                <a:lnTo>
                  <a:pt x="7620" y="100584"/>
                </a:lnTo>
                <a:lnTo>
                  <a:pt x="160020" y="56387"/>
                </a:lnTo>
                <a:lnTo>
                  <a:pt x="156972" y="56387"/>
                </a:lnTo>
                <a:lnTo>
                  <a:pt x="135582" y="50398"/>
                </a:lnTo>
                <a:close/>
              </a:path>
              <a:path w="181610" h="102235">
                <a:moveTo>
                  <a:pt x="156972" y="44196"/>
                </a:moveTo>
                <a:lnTo>
                  <a:pt x="135582" y="50398"/>
                </a:lnTo>
                <a:lnTo>
                  <a:pt x="156972" y="56387"/>
                </a:lnTo>
                <a:lnTo>
                  <a:pt x="160020" y="56387"/>
                </a:lnTo>
                <a:lnTo>
                  <a:pt x="156972" y="44196"/>
                </a:lnTo>
                <a:close/>
              </a:path>
              <a:path w="181610" h="102235">
                <a:moveTo>
                  <a:pt x="160020" y="44196"/>
                </a:moveTo>
                <a:lnTo>
                  <a:pt x="156972" y="44196"/>
                </a:lnTo>
                <a:lnTo>
                  <a:pt x="160020" y="56387"/>
                </a:lnTo>
                <a:lnTo>
                  <a:pt x="181356" y="50291"/>
                </a:lnTo>
                <a:lnTo>
                  <a:pt x="160020" y="44196"/>
                </a:lnTo>
                <a:close/>
              </a:path>
              <a:path w="181610" h="102235">
                <a:moveTo>
                  <a:pt x="7620" y="1524"/>
                </a:moveTo>
                <a:lnTo>
                  <a:pt x="12192" y="7620"/>
                </a:lnTo>
                <a:lnTo>
                  <a:pt x="12192" y="15849"/>
                </a:lnTo>
                <a:lnTo>
                  <a:pt x="135582" y="50398"/>
                </a:lnTo>
                <a:lnTo>
                  <a:pt x="156972" y="44196"/>
                </a:lnTo>
                <a:lnTo>
                  <a:pt x="160020" y="44196"/>
                </a:lnTo>
                <a:lnTo>
                  <a:pt x="7620" y="1524"/>
                </a:lnTo>
                <a:close/>
              </a:path>
              <a:path w="181610" h="102235">
                <a:moveTo>
                  <a:pt x="0" y="0"/>
                </a:moveTo>
                <a:lnTo>
                  <a:pt x="0" y="50291"/>
                </a:lnTo>
                <a:lnTo>
                  <a:pt x="12192" y="50291"/>
                </a:lnTo>
                <a:lnTo>
                  <a:pt x="12192" y="15849"/>
                </a:lnTo>
                <a:lnTo>
                  <a:pt x="4572" y="13715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1610" h="102235">
                <a:moveTo>
                  <a:pt x="7620" y="1524"/>
                </a:moveTo>
                <a:lnTo>
                  <a:pt x="4572" y="13715"/>
                </a:lnTo>
                <a:lnTo>
                  <a:pt x="12192" y="15849"/>
                </a:lnTo>
                <a:lnTo>
                  <a:pt x="12192" y="7620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08263" y="4443971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14359" y="4401299"/>
            <a:ext cx="152400" cy="86995"/>
          </a:xfrm>
          <a:custGeom>
            <a:avLst/>
            <a:gdLst/>
            <a:ahLst/>
            <a:cxnLst/>
            <a:rect l="l" t="t" r="r" b="b"/>
            <a:pathLst>
              <a:path w="152400" h="86995">
                <a:moveTo>
                  <a:pt x="0" y="0"/>
                </a:moveTo>
                <a:lnTo>
                  <a:pt x="0" y="86867"/>
                </a:lnTo>
                <a:lnTo>
                  <a:pt x="152400" y="4267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36407" y="4443971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50351" y="2514587"/>
            <a:ext cx="744220" cy="658495"/>
          </a:xfrm>
          <a:custGeom>
            <a:avLst/>
            <a:gdLst/>
            <a:ahLst/>
            <a:cxnLst/>
            <a:rect l="l" t="t" r="r" b="b"/>
            <a:pathLst>
              <a:path w="744219" h="658494">
                <a:moveTo>
                  <a:pt x="371856" y="0"/>
                </a:moveTo>
                <a:lnTo>
                  <a:pt x="333756" y="1524"/>
                </a:lnTo>
                <a:lnTo>
                  <a:pt x="298704" y="7620"/>
                </a:lnTo>
                <a:lnTo>
                  <a:pt x="297180" y="7620"/>
                </a:lnTo>
                <a:lnTo>
                  <a:pt x="262128" y="16763"/>
                </a:lnTo>
                <a:lnTo>
                  <a:pt x="227076" y="28955"/>
                </a:lnTo>
                <a:lnTo>
                  <a:pt x="227076" y="30479"/>
                </a:lnTo>
                <a:lnTo>
                  <a:pt x="195072" y="45720"/>
                </a:lnTo>
                <a:lnTo>
                  <a:pt x="193548" y="45720"/>
                </a:lnTo>
                <a:lnTo>
                  <a:pt x="164592" y="64007"/>
                </a:lnTo>
                <a:lnTo>
                  <a:pt x="109728" y="108203"/>
                </a:lnTo>
                <a:lnTo>
                  <a:pt x="64008" y="164591"/>
                </a:lnTo>
                <a:lnTo>
                  <a:pt x="45720" y="195072"/>
                </a:lnTo>
                <a:lnTo>
                  <a:pt x="45720" y="196596"/>
                </a:lnTo>
                <a:lnTo>
                  <a:pt x="30480" y="228600"/>
                </a:lnTo>
                <a:lnTo>
                  <a:pt x="28956" y="228600"/>
                </a:lnTo>
                <a:lnTo>
                  <a:pt x="16764" y="262127"/>
                </a:lnTo>
                <a:lnTo>
                  <a:pt x="7620" y="297179"/>
                </a:lnTo>
                <a:lnTo>
                  <a:pt x="7620" y="298703"/>
                </a:lnTo>
                <a:lnTo>
                  <a:pt x="1524" y="335279"/>
                </a:lnTo>
                <a:lnTo>
                  <a:pt x="0" y="371855"/>
                </a:lnTo>
                <a:lnTo>
                  <a:pt x="1524" y="409955"/>
                </a:lnTo>
                <a:lnTo>
                  <a:pt x="1524" y="411479"/>
                </a:lnTo>
                <a:lnTo>
                  <a:pt x="7620" y="446531"/>
                </a:lnTo>
                <a:lnTo>
                  <a:pt x="16764" y="481583"/>
                </a:lnTo>
                <a:lnTo>
                  <a:pt x="16764" y="483107"/>
                </a:lnTo>
                <a:lnTo>
                  <a:pt x="28956" y="518159"/>
                </a:lnTo>
                <a:lnTo>
                  <a:pt x="30480" y="518159"/>
                </a:lnTo>
                <a:lnTo>
                  <a:pt x="45720" y="548639"/>
                </a:lnTo>
                <a:lnTo>
                  <a:pt x="64008" y="579120"/>
                </a:lnTo>
                <a:lnTo>
                  <a:pt x="64008" y="580644"/>
                </a:lnTo>
                <a:lnTo>
                  <a:pt x="85343" y="609600"/>
                </a:lnTo>
                <a:lnTo>
                  <a:pt x="108204" y="635507"/>
                </a:lnTo>
                <a:lnTo>
                  <a:pt x="109728" y="635507"/>
                </a:lnTo>
                <a:lnTo>
                  <a:pt x="135636" y="658368"/>
                </a:lnTo>
                <a:lnTo>
                  <a:pt x="143256" y="649224"/>
                </a:lnTo>
                <a:lnTo>
                  <a:pt x="119075" y="627887"/>
                </a:lnTo>
                <a:lnTo>
                  <a:pt x="117348" y="627887"/>
                </a:lnTo>
                <a:lnTo>
                  <a:pt x="94487" y="601979"/>
                </a:lnTo>
                <a:lnTo>
                  <a:pt x="73152" y="573024"/>
                </a:lnTo>
                <a:lnTo>
                  <a:pt x="74676" y="573024"/>
                </a:lnTo>
                <a:lnTo>
                  <a:pt x="56387" y="542544"/>
                </a:lnTo>
                <a:lnTo>
                  <a:pt x="41910" y="513587"/>
                </a:lnTo>
                <a:lnTo>
                  <a:pt x="41148" y="513587"/>
                </a:lnTo>
                <a:lnTo>
                  <a:pt x="28956" y="478535"/>
                </a:lnTo>
                <a:lnTo>
                  <a:pt x="20209" y="445007"/>
                </a:lnTo>
                <a:lnTo>
                  <a:pt x="19812" y="445007"/>
                </a:lnTo>
                <a:lnTo>
                  <a:pt x="13716" y="409955"/>
                </a:lnTo>
                <a:lnTo>
                  <a:pt x="12192" y="371855"/>
                </a:lnTo>
                <a:lnTo>
                  <a:pt x="13716" y="335279"/>
                </a:lnTo>
                <a:lnTo>
                  <a:pt x="13970" y="335279"/>
                </a:lnTo>
                <a:lnTo>
                  <a:pt x="19812" y="300227"/>
                </a:lnTo>
                <a:lnTo>
                  <a:pt x="28956" y="265175"/>
                </a:lnTo>
                <a:lnTo>
                  <a:pt x="29510" y="265175"/>
                </a:lnTo>
                <a:lnTo>
                  <a:pt x="41148" y="233172"/>
                </a:lnTo>
                <a:lnTo>
                  <a:pt x="56387" y="201168"/>
                </a:lnTo>
                <a:lnTo>
                  <a:pt x="73761" y="172211"/>
                </a:lnTo>
                <a:lnTo>
                  <a:pt x="73152" y="172211"/>
                </a:lnTo>
                <a:lnTo>
                  <a:pt x="94487" y="143255"/>
                </a:lnTo>
                <a:lnTo>
                  <a:pt x="117348" y="117348"/>
                </a:lnTo>
                <a:lnTo>
                  <a:pt x="143256" y="94487"/>
                </a:lnTo>
                <a:lnTo>
                  <a:pt x="172212" y="73151"/>
                </a:lnTo>
                <a:lnTo>
                  <a:pt x="173100" y="73151"/>
                </a:lnTo>
                <a:lnTo>
                  <a:pt x="199644" y="56387"/>
                </a:lnTo>
                <a:lnTo>
                  <a:pt x="231648" y="41148"/>
                </a:lnTo>
                <a:lnTo>
                  <a:pt x="266700" y="28955"/>
                </a:lnTo>
                <a:lnTo>
                  <a:pt x="265176" y="28955"/>
                </a:lnTo>
                <a:lnTo>
                  <a:pt x="300228" y="19811"/>
                </a:lnTo>
                <a:lnTo>
                  <a:pt x="335280" y="13715"/>
                </a:lnTo>
                <a:lnTo>
                  <a:pt x="333756" y="13715"/>
                </a:lnTo>
                <a:lnTo>
                  <a:pt x="371856" y="12191"/>
                </a:lnTo>
                <a:lnTo>
                  <a:pt x="464057" y="12191"/>
                </a:lnTo>
                <a:lnTo>
                  <a:pt x="446532" y="7620"/>
                </a:lnTo>
                <a:lnTo>
                  <a:pt x="409956" y="1524"/>
                </a:lnTo>
                <a:lnTo>
                  <a:pt x="408432" y="1524"/>
                </a:lnTo>
                <a:lnTo>
                  <a:pt x="371856" y="0"/>
                </a:lnTo>
                <a:close/>
              </a:path>
              <a:path w="744219" h="658494">
                <a:moveTo>
                  <a:pt x="117348" y="626363"/>
                </a:moveTo>
                <a:lnTo>
                  <a:pt x="117348" y="627887"/>
                </a:lnTo>
                <a:lnTo>
                  <a:pt x="119075" y="627887"/>
                </a:lnTo>
                <a:lnTo>
                  <a:pt x="117348" y="626363"/>
                </a:lnTo>
                <a:close/>
              </a:path>
              <a:path w="744219" h="658494">
                <a:moveTo>
                  <a:pt x="41148" y="512063"/>
                </a:moveTo>
                <a:lnTo>
                  <a:pt x="41148" y="513587"/>
                </a:lnTo>
                <a:lnTo>
                  <a:pt x="41910" y="513587"/>
                </a:lnTo>
                <a:lnTo>
                  <a:pt x="41148" y="512063"/>
                </a:lnTo>
                <a:close/>
              </a:path>
              <a:path w="744219" h="658494">
                <a:moveTo>
                  <a:pt x="19812" y="443483"/>
                </a:moveTo>
                <a:lnTo>
                  <a:pt x="19812" y="445007"/>
                </a:lnTo>
                <a:lnTo>
                  <a:pt x="20209" y="445007"/>
                </a:lnTo>
                <a:lnTo>
                  <a:pt x="19812" y="443483"/>
                </a:lnTo>
                <a:close/>
              </a:path>
              <a:path w="744219" h="658494">
                <a:moveTo>
                  <a:pt x="742188" y="335279"/>
                </a:moveTo>
                <a:lnTo>
                  <a:pt x="729996" y="335279"/>
                </a:lnTo>
                <a:lnTo>
                  <a:pt x="731520" y="371855"/>
                </a:lnTo>
                <a:lnTo>
                  <a:pt x="743712" y="371855"/>
                </a:lnTo>
                <a:lnTo>
                  <a:pt x="742188" y="335279"/>
                </a:lnTo>
                <a:close/>
              </a:path>
              <a:path w="744219" h="658494">
                <a:moveTo>
                  <a:pt x="13970" y="335279"/>
                </a:moveTo>
                <a:lnTo>
                  <a:pt x="13716" y="335279"/>
                </a:lnTo>
                <a:lnTo>
                  <a:pt x="13716" y="336803"/>
                </a:lnTo>
                <a:lnTo>
                  <a:pt x="13970" y="335279"/>
                </a:lnTo>
                <a:close/>
              </a:path>
              <a:path w="744219" h="658494">
                <a:moveTo>
                  <a:pt x="727743" y="265175"/>
                </a:moveTo>
                <a:lnTo>
                  <a:pt x="714756" y="265175"/>
                </a:lnTo>
                <a:lnTo>
                  <a:pt x="723900" y="300227"/>
                </a:lnTo>
                <a:lnTo>
                  <a:pt x="729996" y="336803"/>
                </a:lnTo>
                <a:lnTo>
                  <a:pt x="729996" y="335279"/>
                </a:lnTo>
                <a:lnTo>
                  <a:pt x="742188" y="335279"/>
                </a:lnTo>
                <a:lnTo>
                  <a:pt x="736092" y="298703"/>
                </a:lnTo>
                <a:lnTo>
                  <a:pt x="736092" y="297179"/>
                </a:lnTo>
                <a:lnTo>
                  <a:pt x="727743" y="265175"/>
                </a:lnTo>
                <a:close/>
              </a:path>
              <a:path w="744219" h="658494">
                <a:moveTo>
                  <a:pt x="29510" y="265175"/>
                </a:moveTo>
                <a:lnTo>
                  <a:pt x="28956" y="265175"/>
                </a:lnTo>
                <a:lnTo>
                  <a:pt x="28956" y="266700"/>
                </a:lnTo>
                <a:lnTo>
                  <a:pt x="29510" y="265175"/>
                </a:lnTo>
                <a:close/>
              </a:path>
              <a:path w="744219" h="658494">
                <a:moveTo>
                  <a:pt x="684885" y="170687"/>
                </a:moveTo>
                <a:lnTo>
                  <a:pt x="670560" y="170687"/>
                </a:lnTo>
                <a:lnTo>
                  <a:pt x="688848" y="201168"/>
                </a:lnTo>
                <a:lnTo>
                  <a:pt x="704088" y="233172"/>
                </a:lnTo>
                <a:lnTo>
                  <a:pt x="702564" y="233172"/>
                </a:lnTo>
                <a:lnTo>
                  <a:pt x="714756" y="266700"/>
                </a:lnTo>
                <a:lnTo>
                  <a:pt x="714756" y="265175"/>
                </a:lnTo>
                <a:lnTo>
                  <a:pt x="727743" y="265175"/>
                </a:lnTo>
                <a:lnTo>
                  <a:pt x="726948" y="262127"/>
                </a:lnTo>
                <a:lnTo>
                  <a:pt x="714756" y="228600"/>
                </a:lnTo>
                <a:lnTo>
                  <a:pt x="699516" y="196596"/>
                </a:lnTo>
                <a:lnTo>
                  <a:pt x="699516" y="195072"/>
                </a:lnTo>
                <a:lnTo>
                  <a:pt x="684885" y="170687"/>
                </a:lnTo>
                <a:close/>
              </a:path>
              <a:path w="744219" h="658494">
                <a:moveTo>
                  <a:pt x="74676" y="170687"/>
                </a:moveTo>
                <a:lnTo>
                  <a:pt x="73152" y="172211"/>
                </a:lnTo>
                <a:lnTo>
                  <a:pt x="73761" y="172211"/>
                </a:lnTo>
                <a:lnTo>
                  <a:pt x="74676" y="170687"/>
                </a:lnTo>
                <a:close/>
              </a:path>
              <a:path w="744219" h="658494">
                <a:moveTo>
                  <a:pt x="593053" y="73151"/>
                </a:moveTo>
                <a:lnTo>
                  <a:pt x="573024" y="73151"/>
                </a:lnTo>
                <a:lnTo>
                  <a:pt x="601980" y="94487"/>
                </a:lnTo>
                <a:lnTo>
                  <a:pt x="627888" y="117348"/>
                </a:lnTo>
                <a:lnTo>
                  <a:pt x="626364" y="117348"/>
                </a:lnTo>
                <a:lnTo>
                  <a:pt x="649224" y="143255"/>
                </a:lnTo>
                <a:lnTo>
                  <a:pt x="670560" y="172211"/>
                </a:lnTo>
                <a:lnTo>
                  <a:pt x="670560" y="170687"/>
                </a:lnTo>
                <a:lnTo>
                  <a:pt x="684885" y="170687"/>
                </a:lnTo>
                <a:lnTo>
                  <a:pt x="681228" y="164591"/>
                </a:lnTo>
                <a:lnTo>
                  <a:pt x="679704" y="164591"/>
                </a:lnTo>
                <a:lnTo>
                  <a:pt x="658368" y="135635"/>
                </a:lnTo>
                <a:lnTo>
                  <a:pt x="635508" y="109727"/>
                </a:lnTo>
                <a:lnTo>
                  <a:pt x="635508" y="108203"/>
                </a:lnTo>
                <a:lnTo>
                  <a:pt x="609600" y="85344"/>
                </a:lnTo>
                <a:lnTo>
                  <a:pt x="593053" y="73151"/>
                </a:lnTo>
                <a:close/>
              </a:path>
              <a:path w="744219" h="658494">
                <a:moveTo>
                  <a:pt x="173100" y="73151"/>
                </a:moveTo>
                <a:lnTo>
                  <a:pt x="172212" y="73151"/>
                </a:lnTo>
                <a:lnTo>
                  <a:pt x="170687" y="74675"/>
                </a:lnTo>
                <a:lnTo>
                  <a:pt x="173100" y="73151"/>
                </a:lnTo>
                <a:close/>
              </a:path>
              <a:path w="744219" h="658494">
                <a:moveTo>
                  <a:pt x="464057" y="12191"/>
                </a:moveTo>
                <a:lnTo>
                  <a:pt x="371856" y="12191"/>
                </a:lnTo>
                <a:lnTo>
                  <a:pt x="408432" y="13715"/>
                </a:lnTo>
                <a:lnTo>
                  <a:pt x="445008" y="19811"/>
                </a:lnTo>
                <a:lnTo>
                  <a:pt x="443484" y="19811"/>
                </a:lnTo>
                <a:lnTo>
                  <a:pt x="478536" y="28955"/>
                </a:lnTo>
                <a:lnTo>
                  <a:pt x="512064" y="41148"/>
                </a:lnTo>
                <a:lnTo>
                  <a:pt x="544068" y="56387"/>
                </a:lnTo>
                <a:lnTo>
                  <a:pt x="542544" y="56387"/>
                </a:lnTo>
                <a:lnTo>
                  <a:pt x="573024" y="74675"/>
                </a:lnTo>
                <a:lnTo>
                  <a:pt x="573024" y="73151"/>
                </a:lnTo>
                <a:lnTo>
                  <a:pt x="593053" y="73151"/>
                </a:lnTo>
                <a:lnTo>
                  <a:pt x="580644" y="64007"/>
                </a:lnTo>
                <a:lnTo>
                  <a:pt x="579120" y="64007"/>
                </a:lnTo>
                <a:lnTo>
                  <a:pt x="548640" y="45720"/>
                </a:lnTo>
                <a:lnTo>
                  <a:pt x="516636" y="30479"/>
                </a:lnTo>
                <a:lnTo>
                  <a:pt x="516636" y="28955"/>
                </a:lnTo>
                <a:lnTo>
                  <a:pt x="483108" y="16763"/>
                </a:lnTo>
                <a:lnTo>
                  <a:pt x="481584" y="16763"/>
                </a:lnTo>
                <a:lnTo>
                  <a:pt x="464057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5987" y="2886443"/>
            <a:ext cx="608330" cy="372110"/>
          </a:xfrm>
          <a:custGeom>
            <a:avLst/>
            <a:gdLst/>
            <a:ahLst/>
            <a:cxnLst/>
            <a:rect l="l" t="t" r="r" b="b"/>
            <a:pathLst>
              <a:path w="608330" h="372110">
                <a:moveTo>
                  <a:pt x="7619" y="277368"/>
                </a:moveTo>
                <a:lnTo>
                  <a:pt x="0" y="286512"/>
                </a:lnTo>
                <a:lnTo>
                  <a:pt x="28956" y="307848"/>
                </a:lnTo>
                <a:lnTo>
                  <a:pt x="28956" y="309372"/>
                </a:lnTo>
                <a:lnTo>
                  <a:pt x="57912" y="327659"/>
                </a:lnTo>
                <a:lnTo>
                  <a:pt x="59436" y="327659"/>
                </a:lnTo>
                <a:lnTo>
                  <a:pt x="91440" y="342900"/>
                </a:lnTo>
                <a:lnTo>
                  <a:pt x="126492" y="355092"/>
                </a:lnTo>
                <a:lnTo>
                  <a:pt x="161544" y="364235"/>
                </a:lnTo>
                <a:lnTo>
                  <a:pt x="163068" y="364235"/>
                </a:lnTo>
                <a:lnTo>
                  <a:pt x="198119" y="370331"/>
                </a:lnTo>
                <a:lnTo>
                  <a:pt x="236219" y="371855"/>
                </a:lnTo>
                <a:lnTo>
                  <a:pt x="272796" y="370331"/>
                </a:lnTo>
                <a:lnTo>
                  <a:pt x="274319" y="370331"/>
                </a:lnTo>
                <a:lnTo>
                  <a:pt x="310896" y="364235"/>
                </a:lnTo>
                <a:lnTo>
                  <a:pt x="328421" y="359664"/>
                </a:lnTo>
                <a:lnTo>
                  <a:pt x="236219" y="359664"/>
                </a:lnTo>
                <a:lnTo>
                  <a:pt x="198119" y="358140"/>
                </a:lnTo>
                <a:lnTo>
                  <a:pt x="199644" y="358140"/>
                </a:lnTo>
                <a:lnTo>
                  <a:pt x="164592" y="352044"/>
                </a:lnTo>
                <a:lnTo>
                  <a:pt x="129540" y="342900"/>
                </a:lnTo>
                <a:lnTo>
                  <a:pt x="131063" y="342900"/>
                </a:lnTo>
                <a:lnTo>
                  <a:pt x="100393" y="332231"/>
                </a:lnTo>
                <a:lnTo>
                  <a:pt x="96012" y="332231"/>
                </a:lnTo>
                <a:lnTo>
                  <a:pt x="64007" y="316992"/>
                </a:lnTo>
                <a:lnTo>
                  <a:pt x="35051" y="298703"/>
                </a:lnTo>
                <a:lnTo>
                  <a:pt x="36575" y="298703"/>
                </a:lnTo>
                <a:lnTo>
                  <a:pt x="7619" y="277368"/>
                </a:lnTo>
                <a:close/>
              </a:path>
              <a:path w="608330" h="372110">
                <a:moveTo>
                  <a:pt x="376428" y="330707"/>
                </a:moveTo>
                <a:lnTo>
                  <a:pt x="342900" y="342900"/>
                </a:lnTo>
                <a:lnTo>
                  <a:pt x="307848" y="352044"/>
                </a:lnTo>
                <a:lnTo>
                  <a:pt x="309372" y="352044"/>
                </a:lnTo>
                <a:lnTo>
                  <a:pt x="272796" y="358140"/>
                </a:lnTo>
                <a:lnTo>
                  <a:pt x="236219" y="359664"/>
                </a:lnTo>
                <a:lnTo>
                  <a:pt x="328421" y="359664"/>
                </a:lnTo>
                <a:lnTo>
                  <a:pt x="345948" y="355092"/>
                </a:lnTo>
                <a:lnTo>
                  <a:pt x="347472" y="355092"/>
                </a:lnTo>
                <a:lnTo>
                  <a:pt x="381000" y="342900"/>
                </a:lnTo>
                <a:lnTo>
                  <a:pt x="403402" y="332231"/>
                </a:lnTo>
                <a:lnTo>
                  <a:pt x="376428" y="332231"/>
                </a:lnTo>
                <a:lnTo>
                  <a:pt x="376428" y="330707"/>
                </a:lnTo>
                <a:close/>
              </a:path>
              <a:path w="608330" h="372110">
                <a:moveTo>
                  <a:pt x="96012" y="330707"/>
                </a:moveTo>
                <a:lnTo>
                  <a:pt x="96012" y="332231"/>
                </a:lnTo>
                <a:lnTo>
                  <a:pt x="100393" y="332231"/>
                </a:lnTo>
                <a:lnTo>
                  <a:pt x="96012" y="330707"/>
                </a:lnTo>
                <a:close/>
              </a:path>
              <a:path w="608330" h="372110">
                <a:moveTo>
                  <a:pt x="491442" y="255222"/>
                </a:moveTo>
                <a:lnTo>
                  <a:pt x="466344" y="277368"/>
                </a:lnTo>
                <a:lnTo>
                  <a:pt x="437388" y="298703"/>
                </a:lnTo>
                <a:lnTo>
                  <a:pt x="406907" y="316992"/>
                </a:lnTo>
                <a:lnTo>
                  <a:pt x="408431" y="316992"/>
                </a:lnTo>
                <a:lnTo>
                  <a:pt x="376428" y="332231"/>
                </a:lnTo>
                <a:lnTo>
                  <a:pt x="403402" y="332231"/>
                </a:lnTo>
                <a:lnTo>
                  <a:pt x="413004" y="327659"/>
                </a:lnTo>
                <a:lnTo>
                  <a:pt x="443484" y="309372"/>
                </a:lnTo>
                <a:lnTo>
                  <a:pt x="445007" y="307848"/>
                </a:lnTo>
                <a:lnTo>
                  <a:pt x="473963" y="286512"/>
                </a:lnTo>
                <a:lnTo>
                  <a:pt x="499872" y="263651"/>
                </a:lnTo>
                <a:lnTo>
                  <a:pt x="506595" y="256031"/>
                </a:lnTo>
                <a:lnTo>
                  <a:pt x="490728" y="256031"/>
                </a:lnTo>
                <a:lnTo>
                  <a:pt x="491442" y="255222"/>
                </a:lnTo>
                <a:close/>
              </a:path>
              <a:path w="608330" h="372110">
                <a:moveTo>
                  <a:pt x="492251" y="254507"/>
                </a:moveTo>
                <a:lnTo>
                  <a:pt x="491442" y="255222"/>
                </a:lnTo>
                <a:lnTo>
                  <a:pt x="490728" y="256031"/>
                </a:lnTo>
                <a:lnTo>
                  <a:pt x="492251" y="254507"/>
                </a:lnTo>
                <a:close/>
              </a:path>
              <a:path w="608330" h="372110">
                <a:moveTo>
                  <a:pt x="507940" y="254507"/>
                </a:moveTo>
                <a:lnTo>
                  <a:pt x="492251" y="254507"/>
                </a:lnTo>
                <a:lnTo>
                  <a:pt x="490728" y="256031"/>
                </a:lnTo>
                <a:lnTo>
                  <a:pt x="506595" y="256031"/>
                </a:lnTo>
                <a:lnTo>
                  <a:pt x="507940" y="254507"/>
                </a:lnTo>
                <a:close/>
              </a:path>
              <a:path w="608330" h="372110">
                <a:moveTo>
                  <a:pt x="581240" y="140207"/>
                </a:moveTo>
                <a:lnTo>
                  <a:pt x="568451" y="140207"/>
                </a:lnTo>
                <a:lnTo>
                  <a:pt x="553212" y="170688"/>
                </a:lnTo>
                <a:lnTo>
                  <a:pt x="534924" y="201168"/>
                </a:lnTo>
                <a:lnTo>
                  <a:pt x="513588" y="230124"/>
                </a:lnTo>
                <a:lnTo>
                  <a:pt x="491442" y="255222"/>
                </a:lnTo>
                <a:lnTo>
                  <a:pt x="492251" y="254507"/>
                </a:lnTo>
                <a:lnTo>
                  <a:pt x="507940" y="254507"/>
                </a:lnTo>
                <a:lnTo>
                  <a:pt x="522731" y="237744"/>
                </a:lnTo>
                <a:lnTo>
                  <a:pt x="544068" y="208788"/>
                </a:lnTo>
                <a:lnTo>
                  <a:pt x="545592" y="207264"/>
                </a:lnTo>
                <a:lnTo>
                  <a:pt x="563880" y="176783"/>
                </a:lnTo>
                <a:lnTo>
                  <a:pt x="579119" y="146303"/>
                </a:lnTo>
                <a:lnTo>
                  <a:pt x="581240" y="140207"/>
                </a:lnTo>
                <a:close/>
              </a:path>
              <a:path w="608330" h="372110">
                <a:moveTo>
                  <a:pt x="588263" y="71627"/>
                </a:moveTo>
                <a:lnTo>
                  <a:pt x="579119" y="106679"/>
                </a:lnTo>
                <a:lnTo>
                  <a:pt x="566928" y="141731"/>
                </a:lnTo>
                <a:lnTo>
                  <a:pt x="568451" y="140207"/>
                </a:lnTo>
                <a:lnTo>
                  <a:pt x="581240" y="140207"/>
                </a:lnTo>
                <a:lnTo>
                  <a:pt x="591312" y="111251"/>
                </a:lnTo>
                <a:lnTo>
                  <a:pt x="591312" y="109727"/>
                </a:lnTo>
                <a:lnTo>
                  <a:pt x="600456" y="74675"/>
                </a:lnTo>
                <a:lnTo>
                  <a:pt x="600721" y="73151"/>
                </a:lnTo>
                <a:lnTo>
                  <a:pt x="588263" y="73151"/>
                </a:lnTo>
                <a:lnTo>
                  <a:pt x="588263" y="71627"/>
                </a:lnTo>
                <a:close/>
              </a:path>
              <a:path w="608330" h="372110">
                <a:moveTo>
                  <a:pt x="608076" y="0"/>
                </a:moveTo>
                <a:lnTo>
                  <a:pt x="595884" y="0"/>
                </a:lnTo>
                <a:lnTo>
                  <a:pt x="594360" y="38100"/>
                </a:lnTo>
                <a:lnTo>
                  <a:pt x="588263" y="73151"/>
                </a:lnTo>
                <a:lnTo>
                  <a:pt x="600721" y="73151"/>
                </a:lnTo>
                <a:lnTo>
                  <a:pt x="606551" y="39624"/>
                </a:lnTo>
                <a:lnTo>
                  <a:pt x="606551" y="38100"/>
                </a:lnTo>
                <a:lnTo>
                  <a:pt x="6080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58877" y="2594107"/>
            <a:ext cx="5409565" cy="597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57505" algn="ctr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is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sta</a:t>
            </a:r>
            <a:r>
              <a:rPr sz="2800" b="1" spc="-165" dirty="0">
                <a:latin typeface="Times New Roman"/>
                <a:cs typeface="Times New Roman"/>
              </a:rPr>
              <a:t>t</a:t>
            </a:r>
            <a:r>
              <a:rPr sz="1350" spc="-532" baseline="21604" dirty="0">
                <a:latin typeface="Arial"/>
                <a:cs typeface="Arial"/>
              </a:rPr>
              <a:t>e</a:t>
            </a:r>
            <a:r>
              <a:rPr sz="2800" b="1" spc="-915" dirty="0">
                <a:latin typeface="Times New Roman"/>
                <a:cs typeface="Times New Roman"/>
              </a:rPr>
              <a:t>e</a:t>
            </a:r>
            <a:r>
              <a:rPr sz="1350" baseline="21604" dirty="0">
                <a:latin typeface="Arial"/>
                <a:cs typeface="Arial"/>
              </a:rPr>
              <a:t>o</a:t>
            </a:r>
            <a:r>
              <a:rPr sz="1350" spc="-7" baseline="21604" dirty="0">
                <a:latin typeface="Arial"/>
                <a:cs typeface="Arial"/>
              </a:rPr>
              <a:t>f</a:t>
            </a:r>
            <a:endParaRPr sz="1350" baseline="21604" dirty="0">
              <a:latin typeface="Arial"/>
              <a:cs typeface="Arial"/>
            </a:endParaRPr>
          </a:p>
          <a:p>
            <a:pPr marL="1836420" marR="1165225" indent="-15240">
              <a:lnSpc>
                <a:spcPct val="164600"/>
              </a:lnSpc>
              <a:spcBef>
                <a:spcPts val="1260"/>
              </a:spcBef>
            </a:pPr>
            <a:r>
              <a:rPr sz="2800" b="1" spc="-10" dirty="0">
                <a:latin typeface="Times New Roman"/>
                <a:cs typeface="Times New Roman"/>
              </a:rPr>
              <a:t>is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transition</a:t>
            </a:r>
            <a:r>
              <a:rPr sz="2800" b="1" spc="-15" dirty="0">
                <a:latin typeface="Times New Roman"/>
                <a:cs typeface="Times New Roman"/>
              </a:rPr>
              <a:t>  </a:t>
            </a:r>
            <a:r>
              <a:rPr sz="2800" b="1" spc="-10" dirty="0">
                <a:latin typeface="Times New Roman"/>
                <a:cs typeface="Times New Roman"/>
              </a:rPr>
              <a:t>is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th</a:t>
            </a:r>
            <a:r>
              <a:rPr sz="2800" b="1" spc="-15" dirty="0">
                <a:latin typeface="Times New Roman"/>
                <a:cs typeface="Times New Roman"/>
              </a:rPr>
              <a:t>e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sta</a:t>
            </a:r>
            <a:r>
              <a:rPr sz="2800" b="1" spc="-10" dirty="0">
                <a:latin typeface="Times New Roman"/>
                <a:cs typeface="Times New Roman"/>
              </a:rPr>
              <a:t>rt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state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 indent="1804035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is </a:t>
            </a:r>
            <a:r>
              <a:rPr sz="2800" b="1" spc="-15" dirty="0">
                <a:latin typeface="Times New Roman"/>
                <a:cs typeface="Times New Roman"/>
              </a:rPr>
              <a:t>an accepting sta</a:t>
            </a:r>
            <a:r>
              <a:rPr sz="2800" b="1" spc="-20" dirty="0">
                <a:latin typeface="Times New Roman"/>
                <a:cs typeface="Times New Roman"/>
              </a:rPr>
              <a:t>t</a:t>
            </a:r>
            <a:r>
              <a:rPr sz="2800" b="1" spc="-15" dirty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3150" dirty="0">
              <a:latin typeface="Times New Roman"/>
              <a:cs typeface="Times New Roman"/>
            </a:endParaRPr>
          </a:p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Finite </a:t>
            </a:r>
            <a:r>
              <a:rPr sz="2800" spc="-20" dirty="0">
                <a:latin typeface="Lucida Sans"/>
                <a:cs typeface="Lucida Sans"/>
              </a:rPr>
              <a:t>automata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plura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20" dirty="0">
                <a:latin typeface="Lucida Sans"/>
                <a:cs typeface="Lucida Sans"/>
              </a:rPr>
              <a:t> automaton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automata)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 represen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graphically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using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00" dirty="0">
                <a:latin typeface="Lucida Sans"/>
                <a:cs typeface="Lucida Sans"/>
              </a:rPr>
              <a:t>transition</a:t>
            </a:r>
            <a:r>
              <a:rPr sz="2950" i="1" spc="-150" dirty="0">
                <a:latin typeface="Lucida Sans"/>
                <a:cs typeface="Lucida Sans"/>
              </a:rPr>
              <a:t> </a:t>
            </a:r>
            <a:r>
              <a:rPr sz="2950" i="1" spc="-130" dirty="0">
                <a:latin typeface="Lucida Sans"/>
                <a:cs typeface="Lucida Sans"/>
              </a:rPr>
              <a:t>diagrams.</a:t>
            </a:r>
            <a:r>
              <a:rPr sz="2950" i="1" spc="-1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0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start</a:t>
            </a:r>
            <a:r>
              <a:rPr sz="2800" spc="-10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 the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start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state.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next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input character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matches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3" y="960715"/>
            <a:ext cx="5426075" cy="304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87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transition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from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current state,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 </a:t>
            </a:r>
            <a:r>
              <a:rPr sz="2800" spc="-20" dirty="0">
                <a:latin typeface="Lucida Sans"/>
                <a:cs typeface="Lucida Sans"/>
              </a:rPr>
              <a:t>point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move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possible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9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stop.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9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f</a:t>
            </a:r>
            <a:r>
              <a:rPr sz="2800" spc="-20" dirty="0">
                <a:latin typeface="Lucida Sans"/>
                <a:cs typeface="Lucida Sans"/>
              </a:rPr>
              <a:t>i</a:t>
            </a:r>
            <a:r>
              <a:rPr sz="2800" spc="-10" dirty="0">
                <a:latin typeface="Lucida Sans"/>
                <a:cs typeface="Lucida Sans"/>
              </a:rPr>
              <a:t>nis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-2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accepting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20" dirty="0">
                <a:latin typeface="Lucida Sans"/>
                <a:cs typeface="Lucida Sans"/>
              </a:rPr>
              <a:t> sequence</a:t>
            </a:r>
            <a:r>
              <a:rPr sz="2800" spc="-15" dirty="0">
                <a:latin typeface="Lucida Sans"/>
                <a:cs typeface="Lucida Sans"/>
              </a:rPr>
              <a:t> 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characters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read forms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190" dirty="0">
                <a:latin typeface="Lucida Sans"/>
                <a:cs typeface="Lucida Sans"/>
              </a:rPr>
              <a:t>va</a:t>
            </a:r>
            <a:r>
              <a:rPr sz="2950" i="1" spc="-90" dirty="0">
                <a:latin typeface="Lucida Sans"/>
                <a:cs typeface="Lucida Sans"/>
              </a:rPr>
              <a:t>l</a:t>
            </a:r>
            <a:r>
              <a:rPr sz="2950" i="1" spc="-60" dirty="0">
                <a:latin typeface="Lucida Sans"/>
                <a:cs typeface="Lucida Sans"/>
              </a:rPr>
              <a:t>i</a:t>
            </a:r>
            <a:r>
              <a:rPr sz="2950" i="1" spc="-40" dirty="0">
                <a:latin typeface="Lucida Sans"/>
                <a:cs typeface="Lucida Sans"/>
              </a:rPr>
              <a:t>d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25" dirty="0">
                <a:latin typeface="Lucida Sans"/>
                <a:cs typeface="Lucida Sans"/>
              </a:rPr>
              <a:t>ok</a:t>
            </a:r>
            <a:r>
              <a:rPr sz="2800" spc="-15" dirty="0">
                <a:latin typeface="Lucida Sans"/>
                <a:cs typeface="Lucida Sans"/>
              </a:rPr>
              <a:t>en;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therwise,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have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not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seen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valid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token.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4440" y="6892404"/>
            <a:ext cx="4836287" cy="1513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58883" y="4619853"/>
            <a:ext cx="4327525" cy="2165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In this </a:t>
            </a:r>
            <a:r>
              <a:rPr sz="2800" spc="-25" dirty="0">
                <a:latin typeface="Lucida Sans"/>
                <a:cs typeface="Lucida Sans"/>
              </a:rPr>
              <a:t>diagram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valid tokens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strings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described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regular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800" spc="-15" dirty="0">
                <a:latin typeface="Lucida Sans"/>
                <a:cs typeface="Lucida Sans"/>
              </a:rPr>
              <a:t>expression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Arial"/>
                <a:cs typeface="Arial"/>
              </a:rPr>
              <a:t>(a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(c)</a:t>
            </a:r>
            <a:r>
              <a:rPr sz="3300" spc="15" baseline="29040" dirty="0">
                <a:latin typeface="Arial"/>
                <a:cs typeface="Arial"/>
              </a:rPr>
              <a:t>+</a:t>
            </a:r>
            <a:r>
              <a:rPr sz="3300" spc="254" baseline="290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)</a:t>
            </a:r>
            <a:r>
              <a:rPr sz="3300" spc="15" baseline="29040" dirty="0">
                <a:latin typeface="Arial"/>
                <a:cs typeface="Arial"/>
              </a:rPr>
              <a:t>+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R="1259840" algn="r">
              <a:lnSpc>
                <a:spcPct val="100000"/>
              </a:lnSpc>
              <a:spcBef>
                <a:spcPts val="1395"/>
              </a:spcBef>
            </a:pPr>
            <a:r>
              <a:rPr sz="2400" dirty="0">
                <a:latin typeface="Arial"/>
                <a:cs typeface="Arial"/>
              </a:rPr>
              <a:t>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73871" y="7253623"/>
            <a:ext cx="25647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99030" algn="l"/>
              </a:tabLst>
            </a:pPr>
            <a:r>
              <a:rPr sz="2400" dirty="0">
                <a:latin typeface="Arial"/>
                <a:cs typeface="Arial"/>
              </a:rPr>
              <a:t>a	c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6194" y="7274959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10272" y="8396623"/>
            <a:ext cx="1784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st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Fi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Automata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8179" rIns="0" bIns="0" rtlCol="0">
            <a:spAutoFit/>
          </a:bodyPr>
          <a:lstStyle/>
          <a:p>
            <a:pPr marL="372745" marR="20320">
              <a:lnSpc>
                <a:spcPts val="2700"/>
              </a:lnSpc>
            </a:pPr>
            <a:r>
              <a:rPr spc="-20" dirty="0"/>
              <a:t>As an</a:t>
            </a:r>
            <a:r>
              <a:rPr spc="5" dirty="0"/>
              <a:t> </a:t>
            </a:r>
            <a:r>
              <a:rPr spc="-15" dirty="0"/>
              <a:t>abbreviation,</a:t>
            </a:r>
            <a:r>
              <a:rPr spc="1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transition</a:t>
            </a:r>
            <a:r>
              <a:rPr spc="-10" dirty="0"/>
              <a:t>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20" dirty="0"/>
              <a:t>be</a:t>
            </a:r>
            <a:r>
              <a:rPr spc="-5" dirty="0"/>
              <a:t> </a:t>
            </a:r>
            <a:r>
              <a:rPr spc="-15" dirty="0"/>
              <a:t>labeled</a:t>
            </a:r>
            <a:r>
              <a:rPr spc="-5"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more</a:t>
            </a:r>
            <a:r>
              <a:rPr spc="-10" dirty="0"/>
              <a:t> </a:t>
            </a:r>
            <a:r>
              <a:rPr spc="-15" dirty="0"/>
              <a:t>than one</a:t>
            </a:r>
            <a:r>
              <a:rPr spc="5" dirty="0"/>
              <a:t> </a:t>
            </a:r>
            <a:r>
              <a:rPr spc="-15" dirty="0"/>
              <a:t>c</a:t>
            </a:r>
            <a:r>
              <a:rPr spc="-10" dirty="0"/>
              <a:t>h</a:t>
            </a:r>
            <a:r>
              <a:rPr spc="-15" dirty="0"/>
              <a:t>aracter</a:t>
            </a:r>
            <a:r>
              <a:rPr spc="5" dirty="0"/>
              <a:t> </a:t>
            </a:r>
            <a:r>
              <a:rPr spc="-15" dirty="0"/>
              <a:t>(for</a:t>
            </a:r>
            <a:r>
              <a:rPr spc="5" dirty="0"/>
              <a:t> </a:t>
            </a:r>
            <a:r>
              <a:rPr spc="-15" dirty="0"/>
              <a:t>example,</a:t>
            </a:r>
            <a:r>
              <a:rPr spc="-10" dirty="0"/>
              <a:t> </a:t>
            </a:r>
            <a:r>
              <a:rPr spc="-15" dirty="0">
                <a:latin typeface="Arial"/>
                <a:cs typeface="Arial"/>
              </a:rPr>
              <a:t>Not(c)).</a:t>
            </a:r>
            <a:r>
              <a:rPr spc="110" dirty="0">
                <a:latin typeface="Arial"/>
                <a:cs typeface="Arial"/>
              </a:rPr>
              <a:t> </a:t>
            </a:r>
            <a:r>
              <a:rPr spc="-2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15" dirty="0"/>
              <a:t>transition</a:t>
            </a:r>
            <a:r>
              <a:rPr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spc="-15" dirty="0"/>
              <a:t> taken</a:t>
            </a:r>
            <a:r>
              <a:rPr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current</a:t>
            </a:r>
            <a:r>
              <a:rPr spc="5" dirty="0"/>
              <a:t> </a:t>
            </a:r>
            <a:r>
              <a:rPr spc="-15" dirty="0"/>
              <a:t>input character</a:t>
            </a:r>
            <a:r>
              <a:rPr spc="5"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tches</a:t>
            </a:r>
            <a:r>
              <a:rPr dirty="0"/>
              <a:t> </a:t>
            </a:r>
            <a:r>
              <a:rPr spc="-15" dirty="0"/>
              <a:t>any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 characters</a:t>
            </a:r>
            <a:r>
              <a:rPr spc="10" dirty="0"/>
              <a:t> </a:t>
            </a:r>
            <a:r>
              <a:rPr spc="-15" dirty="0"/>
              <a:t>labeling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transition.</a:t>
            </a:r>
          </a:p>
          <a:p>
            <a:pPr marL="372745" marR="5080">
              <a:lnSpc>
                <a:spcPts val="2700"/>
              </a:lnSpc>
              <a:spcBef>
                <a:spcPts val="790"/>
              </a:spcBef>
            </a:pPr>
            <a:r>
              <a:rPr spc="-10" dirty="0"/>
              <a:t>If </a:t>
            </a:r>
            <a:r>
              <a:rPr spc="-20" dirty="0"/>
              <a:t>an FA </a:t>
            </a:r>
            <a:r>
              <a:rPr spc="-15" dirty="0"/>
              <a:t>always</a:t>
            </a:r>
            <a:r>
              <a:rPr spc="5" dirty="0"/>
              <a:t> </a:t>
            </a:r>
            <a:r>
              <a:rPr spc="-15" dirty="0"/>
              <a:t>has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z="2700" i="1" spc="-45" dirty="0">
                <a:latin typeface="Lucida Sans"/>
                <a:cs typeface="Lucida Sans"/>
              </a:rPr>
              <a:t>unique </a:t>
            </a:r>
            <a:r>
              <a:rPr spc="-15" dirty="0"/>
              <a:t>transition</a:t>
            </a:r>
            <a:r>
              <a:rPr spc="5" dirty="0"/>
              <a:t> </a:t>
            </a:r>
            <a:r>
              <a:rPr spc="-15" dirty="0"/>
              <a:t>(for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given</a:t>
            </a:r>
            <a:r>
              <a:rPr spc="5" dirty="0"/>
              <a:t> </a:t>
            </a:r>
            <a:r>
              <a:rPr spc="-5" dirty="0"/>
              <a:t>s</a:t>
            </a:r>
            <a:r>
              <a:rPr spc="-15" dirty="0"/>
              <a:t>tate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15" dirty="0"/>
              <a:t> cha</a:t>
            </a:r>
            <a:r>
              <a:rPr spc="-20" dirty="0"/>
              <a:t>r</a:t>
            </a:r>
            <a:r>
              <a:rPr spc="-15" dirty="0"/>
              <a:t>acter),</a:t>
            </a:r>
            <a:r>
              <a:rPr spc="-10" dirty="0"/>
              <a:t> </a:t>
            </a:r>
            <a:r>
              <a:rPr spc="-15" dirty="0"/>
              <a:t>the </a:t>
            </a:r>
            <a:r>
              <a:rPr spc="-20" dirty="0"/>
              <a:t>FA</a:t>
            </a:r>
            <a:r>
              <a:rPr spc="-15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dirty="0"/>
              <a:t> </a:t>
            </a:r>
            <a:r>
              <a:rPr sz="2700" i="1" spc="-10" dirty="0">
                <a:latin typeface="Lucida Sans"/>
                <a:cs typeface="Lucida Sans"/>
              </a:rPr>
              <a:t>d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700" i="1" spc="-80" dirty="0">
                <a:latin typeface="Lucida Sans"/>
                <a:cs typeface="Lucida Sans"/>
              </a:rPr>
              <a:t>t</a:t>
            </a:r>
            <a:r>
              <a:rPr sz="2700" i="1" spc="15" dirty="0">
                <a:latin typeface="Lucida Sans"/>
                <a:cs typeface="Lucida Sans"/>
              </a:rPr>
              <a:t>e</a:t>
            </a:r>
            <a:r>
              <a:rPr sz="2700" i="1" spc="-240" dirty="0">
                <a:latin typeface="Lucida Sans"/>
                <a:cs typeface="Lucida Sans"/>
              </a:rPr>
              <a:t>r</a:t>
            </a:r>
            <a:r>
              <a:rPr sz="2700" i="1" spc="-114" dirty="0">
                <a:latin typeface="Lucida Sans"/>
                <a:cs typeface="Lucida Sans"/>
              </a:rPr>
              <a:t>m</a:t>
            </a:r>
            <a:r>
              <a:rPr sz="2700" i="1" spc="-40" dirty="0">
                <a:latin typeface="Lucida Sans"/>
                <a:cs typeface="Lucida Sans"/>
              </a:rPr>
              <a:t>i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-40" dirty="0">
                <a:latin typeface="Lucida Sans"/>
                <a:cs typeface="Lucida Sans"/>
              </a:rPr>
              <a:t>i</a:t>
            </a:r>
            <a:r>
              <a:rPr sz="2700" i="1" spc="10" dirty="0">
                <a:latin typeface="Lucida Sans"/>
                <a:cs typeface="Lucida Sans"/>
              </a:rPr>
              <a:t>s</a:t>
            </a:r>
            <a:r>
              <a:rPr sz="2700" i="1" spc="-80" dirty="0">
                <a:latin typeface="Lucida Sans"/>
                <a:cs typeface="Lucida Sans"/>
              </a:rPr>
              <a:t>t</a:t>
            </a:r>
            <a:r>
              <a:rPr sz="2700" i="1" spc="-40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(t</a:t>
            </a:r>
            <a:r>
              <a:rPr spc="-10" dirty="0"/>
              <a:t>h</a:t>
            </a:r>
            <a:r>
              <a:rPr spc="-20" dirty="0"/>
              <a:t>a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5" dirty="0"/>
              <a:t>s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0" dirty="0"/>
              <a:t>d</a:t>
            </a:r>
            <a:r>
              <a:rPr spc="-20" dirty="0"/>
              <a:t>et</a:t>
            </a:r>
            <a:r>
              <a:rPr spc="-10" dirty="0"/>
              <a:t>e</a:t>
            </a:r>
            <a:r>
              <a:rPr spc="-20" dirty="0"/>
              <a:t>r</a:t>
            </a:r>
            <a:r>
              <a:rPr spc="-10" dirty="0"/>
              <a:t>m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i</a:t>
            </a:r>
            <a:r>
              <a:rPr spc="-5" dirty="0"/>
              <a:t>s</a:t>
            </a:r>
            <a:r>
              <a:rPr spc="-15" dirty="0"/>
              <a:t>tic</a:t>
            </a:r>
            <a:r>
              <a:rPr spc="-5" dirty="0"/>
              <a:t> </a:t>
            </a:r>
            <a:r>
              <a:rPr spc="-25" dirty="0"/>
              <a:t>FA</a:t>
            </a:r>
            <a:r>
              <a:rPr spc="-10" dirty="0"/>
              <a:t>,</a:t>
            </a:r>
            <a:r>
              <a:rPr spc="5" dirty="0"/>
              <a:t> </a:t>
            </a:r>
            <a:r>
              <a:rPr spc="-20" dirty="0"/>
              <a:t>or</a:t>
            </a:r>
            <a:r>
              <a:rPr spc="-15" dirty="0"/>
              <a:t> DFA).</a:t>
            </a:r>
            <a:r>
              <a:rPr dirty="0"/>
              <a:t> </a:t>
            </a:r>
            <a:r>
              <a:rPr spc="-15" dirty="0"/>
              <a:t>Deterministic</a:t>
            </a:r>
            <a:r>
              <a:rPr dirty="0"/>
              <a:t> </a:t>
            </a:r>
            <a:r>
              <a:rPr spc="-15" dirty="0"/>
              <a:t>finite automata</a:t>
            </a:r>
            <a:r>
              <a:rPr spc="-195" dirty="0"/>
              <a:t> </a:t>
            </a:r>
            <a:r>
              <a:rPr spc="-15" dirty="0"/>
              <a:t>are</a:t>
            </a:r>
            <a:r>
              <a:rPr spc="-200" dirty="0"/>
              <a:t> </a:t>
            </a:r>
            <a:r>
              <a:rPr spc="-15" dirty="0"/>
              <a:t>easy</a:t>
            </a:r>
            <a:r>
              <a:rPr spc="-200" dirty="0"/>
              <a:t> </a:t>
            </a:r>
            <a:r>
              <a:rPr spc="-15" dirty="0"/>
              <a:t>to</a:t>
            </a:r>
            <a:r>
              <a:rPr spc="-200" dirty="0"/>
              <a:t> </a:t>
            </a:r>
            <a:r>
              <a:rPr spc="-20" dirty="0"/>
              <a:t>program</a:t>
            </a:r>
            <a:r>
              <a:rPr spc="-190" dirty="0"/>
              <a:t> </a:t>
            </a:r>
            <a:r>
              <a:rPr spc="-20" dirty="0"/>
              <a:t>and</a:t>
            </a:r>
            <a:r>
              <a:rPr spc="-10" dirty="0"/>
              <a:t> </a:t>
            </a:r>
            <a:r>
              <a:rPr spc="-20" dirty="0"/>
              <a:t>often</a:t>
            </a:r>
            <a:r>
              <a:rPr spc="10" dirty="0"/>
              <a:t> </a:t>
            </a:r>
            <a:r>
              <a:rPr spc="-20" dirty="0"/>
              <a:t>dri</a:t>
            </a:r>
            <a:r>
              <a:rPr dirty="0"/>
              <a:t>v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scanner.</a:t>
            </a:r>
            <a:endParaRPr sz="2700" dirty="0">
              <a:latin typeface="Lucida Sans"/>
              <a:cs typeface="Lucida Sans"/>
            </a:endParaRPr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If</a:t>
            </a:r>
            <a:r>
              <a:rPr spc="-5" dirty="0"/>
              <a:t> </a:t>
            </a:r>
            <a:r>
              <a:rPr spc="-15" dirty="0"/>
              <a:t>there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spc="-5" dirty="0"/>
              <a:t> </a:t>
            </a:r>
            <a:r>
              <a:rPr spc="-15" dirty="0"/>
              <a:t>tra</a:t>
            </a:r>
            <a:r>
              <a:rPr dirty="0"/>
              <a:t>n</a:t>
            </a:r>
            <a:r>
              <a:rPr spc="-15" dirty="0"/>
              <a:t>sitions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more</a:t>
            </a:r>
            <a:r>
              <a:rPr spc="-15" dirty="0"/>
              <a:t> than</a:t>
            </a:r>
            <a:r>
              <a:rPr spc="-180" dirty="0"/>
              <a:t> </a:t>
            </a:r>
            <a:r>
              <a:rPr spc="-20" dirty="0"/>
              <a:t>one</a:t>
            </a:r>
            <a:r>
              <a:rPr spc="-180" dirty="0"/>
              <a:t> </a:t>
            </a:r>
            <a:r>
              <a:rPr spc="-10" dirty="0"/>
              <a:t>stat</a:t>
            </a:r>
            <a:r>
              <a:rPr spc="-15" dirty="0"/>
              <a:t>e</a:t>
            </a:r>
            <a:r>
              <a:rPr spc="-190" dirty="0"/>
              <a:t> </a:t>
            </a:r>
            <a:r>
              <a:rPr spc="-10" dirty="0"/>
              <a:t>fo</a:t>
            </a:r>
            <a:r>
              <a:rPr spc="-15" dirty="0"/>
              <a:t>r</a:t>
            </a:r>
            <a:r>
              <a:rPr spc="-195" dirty="0"/>
              <a:t> </a:t>
            </a:r>
            <a:r>
              <a:rPr spc="-15" dirty="0"/>
              <a:t>some</a:t>
            </a:r>
            <a:r>
              <a:rPr spc="-185" dirty="0"/>
              <a:t> </a:t>
            </a:r>
            <a:r>
              <a:rPr spc="-15" dirty="0"/>
              <a:t>characte</a:t>
            </a:r>
            <a:r>
              <a:rPr spc="-20" dirty="0"/>
              <a:t>r</a:t>
            </a:r>
            <a:r>
              <a:rPr spc="-10" dirty="0"/>
              <a:t>, t</a:t>
            </a:r>
            <a:r>
              <a:rPr spc="-15" dirty="0"/>
              <a:t>h</a:t>
            </a:r>
            <a:r>
              <a:rPr spc="-20" dirty="0"/>
              <a:t>en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20" dirty="0"/>
              <a:t>FA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130" dirty="0">
                <a:latin typeface="Lucida Sans"/>
                <a:cs typeface="Lucida Sans"/>
              </a:rPr>
              <a:t>m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(t</a:t>
            </a:r>
            <a:r>
              <a:rPr spc="-10" dirty="0"/>
              <a:t>h</a:t>
            </a:r>
            <a:r>
              <a:rPr spc="-20" dirty="0"/>
              <a:t>a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5" dirty="0"/>
              <a:t>s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20" dirty="0"/>
              <a:t>N</a:t>
            </a:r>
            <a:r>
              <a:rPr spc="-25" dirty="0"/>
              <a:t>FA</a:t>
            </a:r>
            <a:r>
              <a:rPr spc="-5" dirty="0"/>
              <a:t>)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4" y="977918"/>
            <a:ext cx="5424170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DF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ientl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60" dirty="0">
                <a:latin typeface="Lucida Sans"/>
                <a:cs typeface="Lucida Sans"/>
              </a:rPr>
              <a:t> table.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two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dimensional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indexed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DF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vocabu</a:t>
            </a:r>
            <a:r>
              <a:rPr sz="2600" spc="-20" dirty="0">
                <a:latin typeface="Lucida Sans"/>
                <a:cs typeface="Lucida Sans"/>
              </a:rPr>
              <a:t>lary</a:t>
            </a:r>
            <a:r>
              <a:rPr sz="2600" spc="-15" dirty="0">
                <a:latin typeface="Lucida Sans"/>
                <a:cs typeface="Lucida Sans"/>
              </a:rPr>
              <a:t> sym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71019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pc="-15" dirty="0"/>
              <a:t>Table entri</a:t>
            </a:r>
            <a:r>
              <a:rPr spc="-10" dirty="0"/>
              <a:t>e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e</a:t>
            </a:r>
            <a:r>
              <a:rPr spc="-20" dirty="0"/>
              <a:t>i</a:t>
            </a:r>
            <a:r>
              <a:rPr spc="-15" dirty="0"/>
              <a:t>ther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DFA</a:t>
            </a:r>
            <a:r>
              <a:rPr spc="-15" dirty="0"/>
              <a:t> state</a:t>
            </a:r>
            <a:r>
              <a:rPr spc="-5" dirty="0"/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error</a:t>
            </a:r>
            <a:r>
              <a:rPr dirty="0"/>
              <a:t> </a:t>
            </a:r>
            <a:r>
              <a:rPr spc="-10" dirty="0"/>
              <a:t>f</a:t>
            </a:r>
            <a:r>
              <a:rPr spc="-15" dirty="0"/>
              <a:t>l</a:t>
            </a:r>
            <a:r>
              <a:rPr spc="-20" dirty="0"/>
              <a:t>ag</a:t>
            </a:r>
            <a:r>
              <a:rPr dirty="0"/>
              <a:t> </a:t>
            </a:r>
            <a:r>
              <a:rPr spc="-15" dirty="0"/>
              <a:t>(often repre</a:t>
            </a:r>
            <a:r>
              <a:rPr spc="-5" dirty="0"/>
              <a:t>s</a:t>
            </a:r>
            <a:r>
              <a:rPr spc="-15" dirty="0"/>
              <a:t>e</a:t>
            </a:r>
            <a:r>
              <a:rPr spc="-10" dirty="0"/>
              <a:t>n</a:t>
            </a:r>
            <a:r>
              <a:rPr spc="-15" dirty="0"/>
              <a:t>ted</a:t>
            </a:r>
            <a:r>
              <a:rPr spc="-10" dirty="0"/>
              <a:t> </a:t>
            </a:r>
            <a:r>
              <a:rPr spc="-15" dirty="0"/>
              <a:t>as</a:t>
            </a:r>
            <a:r>
              <a:rPr spc="1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blank</a:t>
            </a:r>
            <a:r>
              <a:rPr spc="5" dirty="0"/>
              <a:t> </a:t>
            </a:r>
            <a:r>
              <a:rPr spc="-15" dirty="0"/>
              <a:t>table e</a:t>
            </a:r>
            <a:r>
              <a:rPr spc="-10" dirty="0"/>
              <a:t>n</a:t>
            </a:r>
            <a:r>
              <a:rPr spc="-15" dirty="0"/>
              <a:t>try</a:t>
            </a:r>
            <a:r>
              <a:rPr spc="-5" dirty="0"/>
              <a:t>)</a:t>
            </a:r>
            <a:r>
              <a:rPr spc="-10" dirty="0"/>
              <a:t>.</a:t>
            </a:r>
            <a:r>
              <a:rPr spc="-5"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20" dirty="0"/>
              <a:t>we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state</a:t>
            </a:r>
            <a:r>
              <a:rPr spc="5" dirty="0"/>
              <a:t> </a:t>
            </a:r>
            <a:r>
              <a:rPr spc="-20" dirty="0">
                <a:latin typeface="Arial"/>
                <a:cs typeface="Arial"/>
              </a:rPr>
              <a:t>s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10" dirty="0"/>
              <a:t> </a:t>
            </a:r>
            <a:r>
              <a:rPr spc="-25" dirty="0"/>
              <a:t>r</a:t>
            </a:r>
            <a:r>
              <a:rPr spc="-10" dirty="0"/>
              <a:t>ea</a:t>
            </a:r>
            <a:r>
              <a:rPr spc="-20" dirty="0"/>
              <a:t>d</a:t>
            </a:r>
            <a:r>
              <a:rPr spc="-185" dirty="0"/>
              <a:t> </a:t>
            </a:r>
            <a:r>
              <a:rPr spc="-10" dirty="0"/>
              <a:t>cha</a:t>
            </a:r>
            <a:r>
              <a:rPr spc="-25" dirty="0"/>
              <a:t>r</a:t>
            </a:r>
            <a:r>
              <a:rPr spc="-10" dirty="0"/>
              <a:t>acte</a:t>
            </a:r>
            <a:r>
              <a:rPr spc="-15" dirty="0"/>
              <a:t>r</a:t>
            </a:r>
            <a:r>
              <a:rPr spc="-195" dirty="0"/>
              <a:t> </a:t>
            </a:r>
            <a:r>
              <a:rPr spc="-5" dirty="0">
                <a:latin typeface="Arial"/>
                <a:cs typeface="Arial"/>
              </a:rPr>
              <a:t>c</a:t>
            </a:r>
            <a:r>
              <a:rPr spc="-10" dirty="0"/>
              <a:t>,</a:t>
            </a:r>
            <a:r>
              <a:rPr spc="-190" dirty="0"/>
              <a:t> </a:t>
            </a:r>
            <a:r>
              <a:rPr spc="-15" dirty="0"/>
              <a:t>t</a:t>
            </a:r>
            <a:r>
              <a:rPr spc="-10" dirty="0"/>
              <a:t>h</a:t>
            </a:r>
            <a:r>
              <a:rPr spc="-20" dirty="0"/>
              <a:t>en</a:t>
            </a:r>
            <a:r>
              <a:rPr spc="-175" dirty="0"/>
              <a:t> </a:t>
            </a:r>
            <a:r>
              <a:rPr spc="-15" dirty="0">
                <a:latin typeface="Arial"/>
                <a:cs typeface="Arial"/>
              </a:rPr>
              <a:t>T[s,c]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15" dirty="0"/>
              <a:t>w</a:t>
            </a:r>
            <a:r>
              <a:rPr spc="-10" dirty="0"/>
              <a:t>ill</a:t>
            </a:r>
            <a:r>
              <a:rPr spc="-185" dirty="0"/>
              <a:t> </a:t>
            </a:r>
            <a:r>
              <a:rPr spc="-20" dirty="0"/>
              <a:t>be</a:t>
            </a:r>
            <a:r>
              <a:rPr spc="-15" dirty="0"/>
              <a:t> the</a:t>
            </a:r>
            <a:r>
              <a:rPr dirty="0"/>
              <a:t> </a:t>
            </a:r>
            <a:r>
              <a:rPr spc="-15" dirty="0"/>
              <a:t>next</a:t>
            </a:r>
            <a:r>
              <a:rPr spc="-5" dirty="0"/>
              <a:t> </a:t>
            </a:r>
            <a:r>
              <a:rPr spc="-15" dirty="0"/>
              <a:t>state</a:t>
            </a:r>
            <a:r>
              <a:rPr spc="-5" dirty="0"/>
              <a:t> </a:t>
            </a:r>
            <a:r>
              <a:rPr spc="-15" dirty="0"/>
              <a:t>we</a:t>
            </a:r>
            <a:r>
              <a:rPr dirty="0"/>
              <a:t> </a:t>
            </a:r>
            <a:r>
              <a:rPr spc="-10" dirty="0"/>
              <a:t>visit, </a:t>
            </a:r>
            <a:r>
              <a:rPr spc="-15" dirty="0"/>
              <a:t>or</a:t>
            </a:r>
            <a:r>
              <a:rPr spc="5" dirty="0"/>
              <a:t> </a:t>
            </a:r>
            <a:r>
              <a:rPr spc="-10" dirty="0">
                <a:latin typeface="Arial"/>
                <a:cs typeface="Arial"/>
              </a:rPr>
              <a:t>T[s,c] </a:t>
            </a:r>
            <a:r>
              <a:rPr spc="-10" dirty="0"/>
              <a:t>will </a:t>
            </a:r>
            <a:r>
              <a:rPr spc="-15" dirty="0"/>
              <a:t>contain</a:t>
            </a:r>
            <a:r>
              <a:rPr spc="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err</a:t>
            </a:r>
            <a:r>
              <a:rPr spc="-30" dirty="0"/>
              <a:t>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0" dirty="0"/>
              <a:t>marker</a:t>
            </a:r>
            <a:r>
              <a:rPr spc="-5" dirty="0"/>
              <a:t> </a:t>
            </a:r>
            <a:r>
              <a:rPr spc="-15" dirty="0"/>
              <a:t>indicating</a:t>
            </a:r>
            <a:r>
              <a:rPr spc="10" dirty="0"/>
              <a:t> </a:t>
            </a:r>
            <a:r>
              <a:rPr spc="-15" dirty="0"/>
              <a:t>that</a:t>
            </a:r>
            <a:r>
              <a:rPr spc="-10" dirty="0"/>
              <a:t> </a:t>
            </a:r>
            <a:r>
              <a:rPr spc="-15" dirty="0">
                <a:latin typeface="Arial"/>
                <a:cs typeface="Arial"/>
              </a:rPr>
              <a:t>c</a:t>
            </a:r>
            <a:r>
              <a:rPr spc="114" dirty="0">
                <a:latin typeface="Arial"/>
                <a:cs typeface="Arial"/>
              </a:rPr>
              <a:t> </a:t>
            </a:r>
            <a:r>
              <a:rPr spc="-15" dirty="0"/>
              <a:t>cannot</a:t>
            </a:r>
            <a:r>
              <a:rPr spc="5" dirty="0"/>
              <a:t> </a:t>
            </a:r>
            <a:r>
              <a:rPr spc="-15" dirty="0"/>
              <a:t>extend the</a:t>
            </a:r>
            <a:r>
              <a:rPr dirty="0"/>
              <a:t> </a:t>
            </a:r>
            <a:r>
              <a:rPr spc="-15" dirty="0"/>
              <a:t>current</a:t>
            </a:r>
            <a:r>
              <a:rPr spc="5" dirty="0"/>
              <a:t> </a:t>
            </a:r>
            <a:r>
              <a:rPr spc="-15" dirty="0"/>
              <a:t>token.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dirty="0"/>
              <a:t> </a:t>
            </a:r>
            <a:r>
              <a:rPr spc="-15" dirty="0"/>
              <a:t>example, the</a:t>
            </a:r>
            <a:r>
              <a:rPr spc="-5" dirty="0"/>
              <a:t> </a:t>
            </a:r>
            <a:r>
              <a:rPr spc="-15" dirty="0"/>
              <a:t>regular</a:t>
            </a:r>
            <a:r>
              <a:rPr dirty="0"/>
              <a:t> </a:t>
            </a:r>
            <a:r>
              <a:rPr spc="-15" dirty="0"/>
              <a:t>express</a:t>
            </a:r>
            <a:r>
              <a:rPr spc="-20" dirty="0"/>
              <a:t>ion</a:t>
            </a:r>
          </a:p>
          <a:p>
            <a:pPr marL="648335">
              <a:lnSpc>
                <a:spcPct val="100000"/>
              </a:lnSpc>
              <a:spcBef>
                <a:spcPts val="1155"/>
              </a:spcBef>
              <a:tabLst>
                <a:tab pos="1016635" algn="l"/>
              </a:tabLst>
            </a:pPr>
            <a:r>
              <a:rPr spc="-5" dirty="0">
                <a:latin typeface="Arial"/>
                <a:cs typeface="Arial"/>
              </a:rPr>
              <a:t>/</a:t>
            </a:r>
            <a:r>
              <a:rPr spc="-10" dirty="0">
                <a:latin typeface="Arial"/>
                <a:cs typeface="Arial"/>
              </a:rPr>
              <a:t>/</a:t>
            </a:r>
            <a:r>
              <a:rPr dirty="0">
                <a:latin typeface="Arial"/>
                <a:cs typeface="Arial"/>
              </a:rPr>
              <a:t>	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20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t(E</a:t>
            </a:r>
            <a:r>
              <a:rPr spc="-2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30" dirty="0">
                <a:latin typeface="Arial"/>
                <a:cs typeface="Arial"/>
              </a:rPr>
              <a:t>)</a:t>
            </a:r>
            <a:r>
              <a:rPr sz="3075" spc="7" baseline="28455" dirty="0">
                <a:latin typeface="Arial"/>
                <a:cs typeface="Arial"/>
              </a:rPr>
              <a:t>*</a:t>
            </a:r>
            <a:r>
              <a:rPr sz="3075" spc="232" baseline="2845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Eol</a:t>
            </a:r>
            <a:endParaRPr sz="2600" dirty="0">
              <a:latin typeface="Arial"/>
              <a:cs typeface="Arial"/>
            </a:endParaRPr>
          </a:p>
          <a:p>
            <a:pPr marL="372745" marR="439420">
              <a:lnSpc>
                <a:spcPct val="91700"/>
              </a:lnSpc>
              <a:spcBef>
                <a:spcPts val="2740"/>
              </a:spcBef>
            </a:pPr>
            <a:r>
              <a:rPr spc="-15" dirty="0"/>
              <a:t>which</a:t>
            </a:r>
            <a:r>
              <a:rPr spc="-5" dirty="0"/>
              <a:t> </a:t>
            </a:r>
            <a:r>
              <a:rPr spc="-15" dirty="0"/>
              <a:t>defines</a:t>
            </a:r>
            <a:r>
              <a:rPr spc="1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5" dirty="0"/>
              <a:t>Java</a:t>
            </a:r>
            <a:r>
              <a:rPr spc="5" dirty="0"/>
              <a:t> </a:t>
            </a:r>
            <a:r>
              <a:rPr spc="-15" dirty="0"/>
              <a:t>or</a:t>
            </a:r>
            <a:r>
              <a:rPr spc="5" dirty="0"/>
              <a:t> </a:t>
            </a:r>
            <a:r>
              <a:rPr spc="-20" dirty="0"/>
              <a:t>C+</a:t>
            </a:r>
            <a:r>
              <a:rPr spc="-400" dirty="0"/>
              <a:t> </a:t>
            </a:r>
            <a:r>
              <a:rPr spc="-20" dirty="0"/>
              <a:t>+</a:t>
            </a:r>
            <a:r>
              <a:rPr spc="-15" dirty="0"/>
              <a:t> single-</a:t>
            </a:r>
            <a:r>
              <a:rPr spc="-160" dirty="0"/>
              <a:t> </a:t>
            </a:r>
            <a:r>
              <a:rPr spc="-15" dirty="0"/>
              <a:t>line</a:t>
            </a:r>
            <a:r>
              <a:rPr dirty="0"/>
              <a:t> </a:t>
            </a:r>
            <a:r>
              <a:rPr spc="-20" dirty="0"/>
              <a:t>comment,</a:t>
            </a:r>
            <a:r>
              <a:rPr dirty="0"/>
              <a:t> </a:t>
            </a:r>
            <a:r>
              <a:rPr spc="-15" dirty="0"/>
              <a:t>might</a:t>
            </a:r>
            <a:r>
              <a:rPr dirty="0"/>
              <a:t> </a:t>
            </a:r>
            <a:r>
              <a:rPr spc="-20" dirty="0"/>
              <a:t>be</a:t>
            </a:r>
            <a:r>
              <a:rPr spc="-10" dirty="0"/>
              <a:t> t</a:t>
            </a:r>
            <a:r>
              <a:rPr spc="-20" dirty="0"/>
              <a:t>r</a:t>
            </a:r>
            <a:r>
              <a:rPr spc="-15" dirty="0"/>
              <a:t>anslated</a:t>
            </a:r>
            <a:r>
              <a:rPr spc="-5" dirty="0"/>
              <a:t> </a:t>
            </a:r>
            <a:r>
              <a:rPr spc="-15" dirty="0"/>
              <a:t>into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6679" y="1394447"/>
            <a:ext cx="556260" cy="494030"/>
          </a:xfrm>
          <a:custGeom>
            <a:avLst/>
            <a:gdLst/>
            <a:ahLst/>
            <a:cxnLst/>
            <a:rect l="l" t="t" r="r" b="b"/>
            <a:pathLst>
              <a:path w="556260" h="494030">
                <a:moveTo>
                  <a:pt x="278892" y="0"/>
                </a:moveTo>
                <a:lnTo>
                  <a:pt x="249936" y="1524"/>
                </a:lnTo>
                <a:lnTo>
                  <a:pt x="224027" y="6096"/>
                </a:lnTo>
                <a:lnTo>
                  <a:pt x="222504" y="6096"/>
                </a:lnTo>
                <a:lnTo>
                  <a:pt x="196595" y="12192"/>
                </a:lnTo>
                <a:lnTo>
                  <a:pt x="170687" y="21336"/>
                </a:lnTo>
                <a:lnTo>
                  <a:pt x="169163" y="22860"/>
                </a:lnTo>
                <a:lnTo>
                  <a:pt x="123443" y="47244"/>
                </a:lnTo>
                <a:lnTo>
                  <a:pt x="83819" y="80772"/>
                </a:lnTo>
                <a:lnTo>
                  <a:pt x="48768" y="123444"/>
                </a:lnTo>
                <a:lnTo>
                  <a:pt x="22859" y="169164"/>
                </a:lnTo>
                <a:lnTo>
                  <a:pt x="22859" y="170688"/>
                </a:lnTo>
                <a:lnTo>
                  <a:pt x="13715" y="195072"/>
                </a:lnTo>
                <a:lnTo>
                  <a:pt x="12192" y="195072"/>
                </a:lnTo>
                <a:lnTo>
                  <a:pt x="6095" y="220979"/>
                </a:lnTo>
                <a:lnTo>
                  <a:pt x="6095" y="222503"/>
                </a:lnTo>
                <a:lnTo>
                  <a:pt x="1524" y="249936"/>
                </a:lnTo>
                <a:lnTo>
                  <a:pt x="0" y="277368"/>
                </a:lnTo>
                <a:lnTo>
                  <a:pt x="1524" y="304800"/>
                </a:lnTo>
                <a:lnTo>
                  <a:pt x="1524" y="306324"/>
                </a:lnTo>
                <a:lnTo>
                  <a:pt x="6095" y="333755"/>
                </a:lnTo>
                <a:lnTo>
                  <a:pt x="12192" y="359664"/>
                </a:lnTo>
                <a:lnTo>
                  <a:pt x="12192" y="361188"/>
                </a:lnTo>
                <a:lnTo>
                  <a:pt x="21336" y="387096"/>
                </a:lnTo>
                <a:lnTo>
                  <a:pt x="22859" y="387096"/>
                </a:lnTo>
                <a:lnTo>
                  <a:pt x="35051" y="409955"/>
                </a:lnTo>
                <a:lnTo>
                  <a:pt x="48768" y="432816"/>
                </a:lnTo>
                <a:lnTo>
                  <a:pt x="48768" y="434340"/>
                </a:lnTo>
                <a:lnTo>
                  <a:pt x="64007" y="455675"/>
                </a:lnTo>
                <a:lnTo>
                  <a:pt x="102107" y="493775"/>
                </a:lnTo>
                <a:lnTo>
                  <a:pt x="109727" y="483108"/>
                </a:lnTo>
                <a:lnTo>
                  <a:pt x="73151" y="446531"/>
                </a:lnTo>
                <a:lnTo>
                  <a:pt x="73587" y="446531"/>
                </a:lnTo>
                <a:lnTo>
                  <a:pt x="59436" y="426720"/>
                </a:lnTo>
                <a:lnTo>
                  <a:pt x="45719" y="403860"/>
                </a:lnTo>
                <a:lnTo>
                  <a:pt x="34340" y="382524"/>
                </a:lnTo>
                <a:lnTo>
                  <a:pt x="33527" y="382524"/>
                </a:lnTo>
                <a:lnTo>
                  <a:pt x="24383" y="356616"/>
                </a:lnTo>
                <a:lnTo>
                  <a:pt x="18646" y="332231"/>
                </a:lnTo>
                <a:lnTo>
                  <a:pt x="18287" y="332231"/>
                </a:lnTo>
                <a:lnTo>
                  <a:pt x="13715" y="304800"/>
                </a:lnTo>
                <a:lnTo>
                  <a:pt x="12192" y="277368"/>
                </a:lnTo>
                <a:lnTo>
                  <a:pt x="13715" y="249936"/>
                </a:lnTo>
                <a:lnTo>
                  <a:pt x="13969" y="249936"/>
                </a:lnTo>
                <a:lnTo>
                  <a:pt x="18287" y="224027"/>
                </a:lnTo>
                <a:lnTo>
                  <a:pt x="24383" y="198120"/>
                </a:lnTo>
                <a:lnTo>
                  <a:pt x="24955" y="198120"/>
                </a:lnTo>
                <a:lnTo>
                  <a:pt x="33527" y="175260"/>
                </a:lnTo>
                <a:lnTo>
                  <a:pt x="45719" y="150875"/>
                </a:lnTo>
                <a:lnTo>
                  <a:pt x="59436" y="129540"/>
                </a:lnTo>
                <a:lnTo>
                  <a:pt x="60524" y="129540"/>
                </a:lnTo>
                <a:lnTo>
                  <a:pt x="74675" y="109727"/>
                </a:lnTo>
                <a:lnTo>
                  <a:pt x="73151" y="109727"/>
                </a:lnTo>
                <a:lnTo>
                  <a:pt x="91439" y="89916"/>
                </a:lnTo>
                <a:lnTo>
                  <a:pt x="109727" y="73151"/>
                </a:lnTo>
                <a:lnTo>
                  <a:pt x="131063" y="56388"/>
                </a:lnTo>
                <a:lnTo>
                  <a:pt x="132397" y="56388"/>
                </a:lnTo>
                <a:lnTo>
                  <a:pt x="175259" y="33527"/>
                </a:lnTo>
                <a:lnTo>
                  <a:pt x="201168" y="24384"/>
                </a:lnTo>
                <a:lnTo>
                  <a:pt x="199644" y="24384"/>
                </a:lnTo>
                <a:lnTo>
                  <a:pt x="225551" y="18288"/>
                </a:lnTo>
                <a:lnTo>
                  <a:pt x="251459" y="13716"/>
                </a:lnTo>
                <a:lnTo>
                  <a:pt x="249936" y="13716"/>
                </a:lnTo>
                <a:lnTo>
                  <a:pt x="278892" y="12192"/>
                </a:lnTo>
                <a:lnTo>
                  <a:pt x="361188" y="12192"/>
                </a:lnTo>
                <a:lnTo>
                  <a:pt x="335280" y="6096"/>
                </a:lnTo>
                <a:lnTo>
                  <a:pt x="307848" y="1524"/>
                </a:lnTo>
                <a:lnTo>
                  <a:pt x="306324" y="1524"/>
                </a:lnTo>
                <a:lnTo>
                  <a:pt x="278892" y="0"/>
                </a:lnTo>
                <a:close/>
              </a:path>
              <a:path w="556260" h="494030">
                <a:moveTo>
                  <a:pt x="73587" y="446531"/>
                </a:moveTo>
                <a:lnTo>
                  <a:pt x="73151" y="446531"/>
                </a:lnTo>
                <a:lnTo>
                  <a:pt x="74676" y="448055"/>
                </a:lnTo>
                <a:lnTo>
                  <a:pt x="73587" y="446531"/>
                </a:lnTo>
                <a:close/>
              </a:path>
              <a:path w="556260" h="494030">
                <a:moveTo>
                  <a:pt x="33527" y="381000"/>
                </a:moveTo>
                <a:lnTo>
                  <a:pt x="33527" y="382524"/>
                </a:lnTo>
                <a:lnTo>
                  <a:pt x="34340" y="382524"/>
                </a:lnTo>
                <a:lnTo>
                  <a:pt x="33527" y="381000"/>
                </a:lnTo>
                <a:close/>
              </a:path>
              <a:path w="556260" h="494030">
                <a:moveTo>
                  <a:pt x="18287" y="330708"/>
                </a:moveTo>
                <a:lnTo>
                  <a:pt x="18287" y="332231"/>
                </a:lnTo>
                <a:lnTo>
                  <a:pt x="18646" y="332231"/>
                </a:lnTo>
                <a:lnTo>
                  <a:pt x="18287" y="330708"/>
                </a:lnTo>
                <a:close/>
              </a:path>
              <a:path w="556260" h="494030">
                <a:moveTo>
                  <a:pt x="554736" y="249936"/>
                </a:moveTo>
                <a:lnTo>
                  <a:pt x="542544" y="249936"/>
                </a:lnTo>
                <a:lnTo>
                  <a:pt x="544068" y="277368"/>
                </a:lnTo>
                <a:lnTo>
                  <a:pt x="556259" y="277368"/>
                </a:lnTo>
                <a:lnTo>
                  <a:pt x="554736" y="249936"/>
                </a:lnTo>
                <a:close/>
              </a:path>
              <a:path w="556260" h="494030">
                <a:moveTo>
                  <a:pt x="13969" y="249936"/>
                </a:moveTo>
                <a:lnTo>
                  <a:pt x="13715" y="249936"/>
                </a:lnTo>
                <a:lnTo>
                  <a:pt x="13715" y="251460"/>
                </a:lnTo>
                <a:lnTo>
                  <a:pt x="13969" y="249936"/>
                </a:lnTo>
                <a:close/>
              </a:path>
              <a:path w="556260" h="494030">
                <a:moveTo>
                  <a:pt x="531876" y="198120"/>
                </a:moveTo>
                <a:lnTo>
                  <a:pt x="537971" y="224027"/>
                </a:lnTo>
                <a:lnTo>
                  <a:pt x="542544" y="251460"/>
                </a:lnTo>
                <a:lnTo>
                  <a:pt x="542544" y="249936"/>
                </a:lnTo>
                <a:lnTo>
                  <a:pt x="554736" y="249936"/>
                </a:lnTo>
                <a:lnTo>
                  <a:pt x="550163" y="222503"/>
                </a:lnTo>
                <a:lnTo>
                  <a:pt x="550163" y="220979"/>
                </a:lnTo>
                <a:lnTo>
                  <a:pt x="545143" y="199644"/>
                </a:lnTo>
                <a:lnTo>
                  <a:pt x="533400" y="199644"/>
                </a:lnTo>
                <a:lnTo>
                  <a:pt x="531876" y="198120"/>
                </a:lnTo>
                <a:close/>
              </a:path>
              <a:path w="556260" h="494030">
                <a:moveTo>
                  <a:pt x="24955" y="198120"/>
                </a:moveTo>
                <a:lnTo>
                  <a:pt x="24383" y="198120"/>
                </a:lnTo>
                <a:lnTo>
                  <a:pt x="24383" y="199644"/>
                </a:lnTo>
                <a:lnTo>
                  <a:pt x="24955" y="198120"/>
                </a:lnTo>
                <a:close/>
              </a:path>
              <a:path w="556260" h="494030">
                <a:moveTo>
                  <a:pt x="512934" y="129540"/>
                </a:moveTo>
                <a:lnTo>
                  <a:pt x="498348" y="129540"/>
                </a:lnTo>
                <a:lnTo>
                  <a:pt x="512063" y="150875"/>
                </a:lnTo>
                <a:lnTo>
                  <a:pt x="524256" y="175260"/>
                </a:lnTo>
                <a:lnTo>
                  <a:pt x="533400" y="199644"/>
                </a:lnTo>
                <a:lnTo>
                  <a:pt x="545143" y="199644"/>
                </a:lnTo>
                <a:lnTo>
                  <a:pt x="544068" y="195072"/>
                </a:lnTo>
                <a:lnTo>
                  <a:pt x="534924" y="170688"/>
                </a:lnTo>
                <a:lnTo>
                  <a:pt x="534924" y="169164"/>
                </a:lnTo>
                <a:lnTo>
                  <a:pt x="522731" y="144779"/>
                </a:lnTo>
                <a:lnTo>
                  <a:pt x="512934" y="129540"/>
                </a:lnTo>
                <a:close/>
              </a:path>
              <a:path w="556260" h="494030">
                <a:moveTo>
                  <a:pt x="60524" y="129540"/>
                </a:moveTo>
                <a:lnTo>
                  <a:pt x="59436" y="129540"/>
                </a:lnTo>
                <a:lnTo>
                  <a:pt x="59436" y="131064"/>
                </a:lnTo>
                <a:lnTo>
                  <a:pt x="60524" y="129540"/>
                </a:lnTo>
                <a:close/>
              </a:path>
              <a:path w="556260" h="494030">
                <a:moveTo>
                  <a:pt x="445977" y="56388"/>
                </a:moveTo>
                <a:lnTo>
                  <a:pt x="426719" y="56388"/>
                </a:lnTo>
                <a:lnTo>
                  <a:pt x="448056" y="73151"/>
                </a:lnTo>
                <a:lnTo>
                  <a:pt x="467868" y="89916"/>
                </a:lnTo>
                <a:lnTo>
                  <a:pt x="466344" y="89916"/>
                </a:lnTo>
                <a:lnTo>
                  <a:pt x="483107" y="109727"/>
                </a:lnTo>
                <a:lnTo>
                  <a:pt x="498348" y="131064"/>
                </a:lnTo>
                <a:lnTo>
                  <a:pt x="498348" y="129540"/>
                </a:lnTo>
                <a:lnTo>
                  <a:pt x="512934" y="129540"/>
                </a:lnTo>
                <a:lnTo>
                  <a:pt x="509015" y="123444"/>
                </a:lnTo>
                <a:lnTo>
                  <a:pt x="493775" y="102108"/>
                </a:lnTo>
                <a:lnTo>
                  <a:pt x="492251" y="102108"/>
                </a:lnTo>
                <a:lnTo>
                  <a:pt x="475488" y="82296"/>
                </a:lnTo>
                <a:lnTo>
                  <a:pt x="475488" y="80772"/>
                </a:lnTo>
                <a:lnTo>
                  <a:pt x="455675" y="64008"/>
                </a:lnTo>
                <a:lnTo>
                  <a:pt x="445977" y="56388"/>
                </a:lnTo>
                <a:close/>
              </a:path>
              <a:path w="556260" h="494030">
                <a:moveTo>
                  <a:pt x="132397" y="56388"/>
                </a:moveTo>
                <a:lnTo>
                  <a:pt x="131063" y="56388"/>
                </a:lnTo>
                <a:lnTo>
                  <a:pt x="129539" y="57912"/>
                </a:lnTo>
                <a:lnTo>
                  <a:pt x="132397" y="56388"/>
                </a:lnTo>
                <a:close/>
              </a:path>
              <a:path w="556260" h="494030">
                <a:moveTo>
                  <a:pt x="361188" y="12192"/>
                </a:moveTo>
                <a:lnTo>
                  <a:pt x="278892" y="12192"/>
                </a:lnTo>
                <a:lnTo>
                  <a:pt x="306324" y="13716"/>
                </a:lnTo>
                <a:lnTo>
                  <a:pt x="333756" y="18288"/>
                </a:lnTo>
                <a:lnTo>
                  <a:pt x="332231" y="18288"/>
                </a:lnTo>
                <a:lnTo>
                  <a:pt x="358139" y="24384"/>
                </a:lnTo>
                <a:lnTo>
                  <a:pt x="382524" y="33527"/>
                </a:lnTo>
                <a:lnTo>
                  <a:pt x="381000" y="33527"/>
                </a:lnTo>
                <a:lnTo>
                  <a:pt x="405383" y="45720"/>
                </a:lnTo>
                <a:lnTo>
                  <a:pt x="426719" y="57912"/>
                </a:lnTo>
                <a:lnTo>
                  <a:pt x="426719" y="56388"/>
                </a:lnTo>
                <a:lnTo>
                  <a:pt x="445977" y="56388"/>
                </a:lnTo>
                <a:lnTo>
                  <a:pt x="434339" y="47244"/>
                </a:lnTo>
                <a:lnTo>
                  <a:pt x="432815" y="47244"/>
                </a:lnTo>
                <a:lnTo>
                  <a:pt x="411480" y="35051"/>
                </a:lnTo>
                <a:lnTo>
                  <a:pt x="387095" y="22860"/>
                </a:lnTo>
                <a:lnTo>
                  <a:pt x="362712" y="13716"/>
                </a:lnTo>
                <a:lnTo>
                  <a:pt x="361188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787" y="1671815"/>
            <a:ext cx="454659" cy="277495"/>
          </a:xfrm>
          <a:custGeom>
            <a:avLst/>
            <a:gdLst/>
            <a:ahLst/>
            <a:cxnLst/>
            <a:rect l="l" t="t" r="r" b="b"/>
            <a:pathLst>
              <a:path w="454660" h="277494">
                <a:moveTo>
                  <a:pt x="73151" y="243840"/>
                </a:moveTo>
                <a:lnTo>
                  <a:pt x="73151" y="245363"/>
                </a:lnTo>
                <a:lnTo>
                  <a:pt x="45719" y="245363"/>
                </a:lnTo>
                <a:lnTo>
                  <a:pt x="68580" y="256031"/>
                </a:lnTo>
                <a:lnTo>
                  <a:pt x="94487" y="265175"/>
                </a:lnTo>
                <a:lnTo>
                  <a:pt x="120396" y="272796"/>
                </a:lnTo>
                <a:lnTo>
                  <a:pt x="121919" y="272796"/>
                </a:lnTo>
                <a:lnTo>
                  <a:pt x="147828" y="275844"/>
                </a:lnTo>
                <a:lnTo>
                  <a:pt x="176784" y="277368"/>
                </a:lnTo>
                <a:lnTo>
                  <a:pt x="204216" y="275844"/>
                </a:lnTo>
                <a:lnTo>
                  <a:pt x="205740" y="275844"/>
                </a:lnTo>
                <a:lnTo>
                  <a:pt x="233172" y="272796"/>
                </a:lnTo>
                <a:lnTo>
                  <a:pt x="259080" y="265175"/>
                </a:lnTo>
                <a:lnTo>
                  <a:pt x="176784" y="265175"/>
                </a:lnTo>
                <a:lnTo>
                  <a:pt x="147828" y="263651"/>
                </a:lnTo>
                <a:lnTo>
                  <a:pt x="149351" y="263651"/>
                </a:lnTo>
                <a:lnTo>
                  <a:pt x="123443" y="260603"/>
                </a:lnTo>
                <a:lnTo>
                  <a:pt x="97536" y="252983"/>
                </a:lnTo>
                <a:lnTo>
                  <a:pt x="99060" y="252983"/>
                </a:lnTo>
                <a:lnTo>
                  <a:pt x="73151" y="243840"/>
                </a:lnTo>
                <a:close/>
              </a:path>
              <a:path w="454660" h="277494">
                <a:moveTo>
                  <a:pt x="256031" y="252983"/>
                </a:moveTo>
                <a:lnTo>
                  <a:pt x="230124" y="260603"/>
                </a:lnTo>
                <a:lnTo>
                  <a:pt x="231648" y="260603"/>
                </a:lnTo>
                <a:lnTo>
                  <a:pt x="204216" y="263651"/>
                </a:lnTo>
                <a:lnTo>
                  <a:pt x="176784" y="265175"/>
                </a:lnTo>
                <a:lnTo>
                  <a:pt x="260604" y="265175"/>
                </a:lnTo>
                <a:lnTo>
                  <a:pt x="284988" y="256031"/>
                </a:lnTo>
                <a:lnTo>
                  <a:pt x="288471" y="254507"/>
                </a:lnTo>
                <a:lnTo>
                  <a:pt x="256031" y="254507"/>
                </a:lnTo>
                <a:lnTo>
                  <a:pt x="256031" y="252983"/>
                </a:lnTo>
                <a:close/>
              </a:path>
              <a:path w="454660" h="277494">
                <a:moveTo>
                  <a:pt x="381762" y="187451"/>
                </a:moveTo>
                <a:lnTo>
                  <a:pt x="365760" y="187451"/>
                </a:lnTo>
                <a:lnTo>
                  <a:pt x="364236" y="188975"/>
                </a:lnTo>
                <a:lnTo>
                  <a:pt x="345948" y="205740"/>
                </a:lnTo>
                <a:lnTo>
                  <a:pt x="324612" y="220979"/>
                </a:lnTo>
                <a:lnTo>
                  <a:pt x="303275" y="234696"/>
                </a:lnTo>
                <a:lnTo>
                  <a:pt x="304800" y="234696"/>
                </a:lnTo>
                <a:lnTo>
                  <a:pt x="280416" y="245363"/>
                </a:lnTo>
                <a:lnTo>
                  <a:pt x="256031" y="254507"/>
                </a:lnTo>
                <a:lnTo>
                  <a:pt x="288471" y="254507"/>
                </a:lnTo>
                <a:lnTo>
                  <a:pt x="309372" y="245363"/>
                </a:lnTo>
                <a:lnTo>
                  <a:pt x="330707" y="231648"/>
                </a:lnTo>
                <a:lnTo>
                  <a:pt x="332231" y="231648"/>
                </a:lnTo>
                <a:lnTo>
                  <a:pt x="353568" y="216407"/>
                </a:lnTo>
                <a:lnTo>
                  <a:pt x="353568" y="214883"/>
                </a:lnTo>
                <a:lnTo>
                  <a:pt x="373380" y="196596"/>
                </a:lnTo>
                <a:lnTo>
                  <a:pt x="381762" y="187451"/>
                </a:lnTo>
                <a:close/>
              </a:path>
              <a:path w="454660" h="277494">
                <a:moveTo>
                  <a:pt x="7619" y="205740"/>
                </a:moveTo>
                <a:lnTo>
                  <a:pt x="0" y="216407"/>
                </a:lnTo>
                <a:lnTo>
                  <a:pt x="21336" y="231648"/>
                </a:lnTo>
                <a:lnTo>
                  <a:pt x="44196" y="245363"/>
                </a:lnTo>
                <a:lnTo>
                  <a:pt x="73151" y="245363"/>
                </a:lnTo>
                <a:lnTo>
                  <a:pt x="50292" y="234696"/>
                </a:lnTo>
                <a:lnTo>
                  <a:pt x="27431" y="220979"/>
                </a:lnTo>
                <a:lnTo>
                  <a:pt x="28956" y="220979"/>
                </a:lnTo>
                <a:lnTo>
                  <a:pt x="7619" y="205740"/>
                </a:lnTo>
                <a:close/>
              </a:path>
              <a:path w="454660" h="277494">
                <a:moveTo>
                  <a:pt x="364934" y="188214"/>
                </a:moveTo>
                <a:lnTo>
                  <a:pt x="364109" y="188975"/>
                </a:lnTo>
                <a:lnTo>
                  <a:pt x="364934" y="188214"/>
                </a:lnTo>
                <a:close/>
              </a:path>
              <a:path w="454660" h="277494">
                <a:moveTo>
                  <a:pt x="365760" y="187451"/>
                </a:moveTo>
                <a:lnTo>
                  <a:pt x="364934" y="188214"/>
                </a:lnTo>
                <a:lnTo>
                  <a:pt x="364236" y="188975"/>
                </a:lnTo>
                <a:lnTo>
                  <a:pt x="365760" y="187451"/>
                </a:lnTo>
                <a:close/>
              </a:path>
              <a:path w="454660" h="277494">
                <a:moveTo>
                  <a:pt x="434967" y="103631"/>
                </a:moveTo>
                <a:lnTo>
                  <a:pt x="422148" y="103631"/>
                </a:lnTo>
                <a:lnTo>
                  <a:pt x="409956" y="126492"/>
                </a:lnTo>
                <a:lnTo>
                  <a:pt x="396240" y="149351"/>
                </a:lnTo>
                <a:lnTo>
                  <a:pt x="381000" y="170687"/>
                </a:lnTo>
                <a:lnTo>
                  <a:pt x="364934" y="188214"/>
                </a:lnTo>
                <a:lnTo>
                  <a:pt x="365760" y="187451"/>
                </a:lnTo>
                <a:lnTo>
                  <a:pt x="381762" y="187451"/>
                </a:lnTo>
                <a:lnTo>
                  <a:pt x="390144" y="178307"/>
                </a:lnTo>
                <a:lnTo>
                  <a:pt x="391668" y="178307"/>
                </a:lnTo>
                <a:lnTo>
                  <a:pt x="406907" y="156972"/>
                </a:lnTo>
                <a:lnTo>
                  <a:pt x="406907" y="155448"/>
                </a:lnTo>
                <a:lnTo>
                  <a:pt x="420624" y="132587"/>
                </a:lnTo>
                <a:lnTo>
                  <a:pt x="432816" y="109727"/>
                </a:lnTo>
                <a:lnTo>
                  <a:pt x="434967" y="103631"/>
                </a:lnTo>
                <a:close/>
              </a:path>
              <a:path w="454660" h="277494">
                <a:moveTo>
                  <a:pt x="435863" y="53340"/>
                </a:moveTo>
                <a:lnTo>
                  <a:pt x="429768" y="79248"/>
                </a:lnTo>
                <a:lnTo>
                  <a:pt x="420624" y="105155"/>
                </a:lnTo>
                <a:lnTo>
                  <a:pt x="422148" y="103631"/>
                </a:lnTo>
                <a:lnTo>
                  <a:pt x="434967" y="103631"/>
                </a:lnTo>
                <a:lnTo>
                  <a:pt x="441960" y="83820"/>
                </a:lnTo>
                <a:lnTo>
                  <a:pt x="441960" y="82296"/>
                </a:lnTo>
                <a:lnTo>
                  <a:pt x="448056" y="56387"/>
                </a:lnTo>
                <a:lnTo>
                  <a:pt x="448310" y="54863"/>
                </a:lnTo>
                <a:lnTo>
                  <a:pt x="435863" y="54863"/>
                </a:lnTo>
                <a:lnTo>
                  <a:pt x="435863" y="53340"/>
                </a:lnTo>
                <a:close/>
              </a:path>
              <a:path w="454660" h="277494">
                <a:moveTo>
                  <a:pt x="454151" y="0"/>
                </a:moveTo>
                <a:lnTo>
                  <a:pt x="441960" y="0"/>
                </a:lnTo>
                <a:lnTo>
                  <a:pt x="440436" y="27431"/>
                </a:lnTo>
                <a:lnTo>
                  <a:pt x="435863" y="54863"/>
                </a:lnTo>
                <a:lnTo>
                  <a:pt x="448310" y="54863"/>
                </a:lnTo>
                <a:lnTo>
                  <a:pt x="452628" y="28955"/>
                </a:lnTo>
                <a:lnTo>
                  <a:pt x="452628" y="27431"/>
                </a:lnTo>
                <a:lnTo>
                  <a:pt x="4541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40366" y="1437119"/>
            <a:ext cx="2467229" cy="981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85503" y="1417307"/>
            <a:ext cx="554990" cy="492759"/>
          </a:xfrm>
          <a:custGeom>
            <a:avLst/>
            <a:gdLst/>
            <a:ahLst/>
            <a:cxnLst/>
            <a:rect l="l" t="t" r="r" b="b"/>
            <a:pathLst>
              <a:path w="554989" h="492760">
                <a:moveTo>
                  <a:pt x="277367" y="0"/>
                </a:moveTo>
                <a:lnTo>
                  <a:pt x="249935" y="1524"/>
                </a:lnTo>
                <a:lnTo>
                  <a:pt x="222503" y="6095"/>
                </a:lnTo>
                <a:lnTo>
                  <a:pt x="220980" y="6095"/>
                </a:lnTo>
                <a:lnTo>
                  <a:pt x="195071" y="12191"/>
                </a:lnTo>
                <a:lnTo>
                  <a:pt x="195071" y="13715"/>
                </a:lnTo>
                <a:lnTo>
                  <a:pt x="170687" y="22859"/>
                </a:lnTo>
                <a:lnTo>
                  <a:pt x="146303" y="33527"/>
                </a:lnTo>
                <a:lnTo>
                  <a:pt x="144780" y="33527"/>
                </a:lnTo>
                <a:lnTo>
                  <a:pt x="121919" y="47243"/>
                </a:lnTo>
                <a:lnTo>
                  <a:pt x="82295" y="80771"/>
                </a:lnTo>
                <a:lnTo>
                  <a:pt x="80771" y="82295"/>
                </a:lnTo>
                <a:lnTo>
                  <a:pt x="47243" y="121919"/>
                </a:lnTo>
                <a:lnTo>
                  <a:pt x="33527" y="144779"/>
                </a:lnTo>
                <a:lnTo>
                  <a:pt x="33527" y="146303"/>
                </a:lnTo>
                <a:lnTo>
                  <a:pt x="22859" y="170687"/>
                </a:lnTo>
                <a:lnTo>
                  <a:pt x="13715" y="195071"/>
                </a:lnTo>
                <a:lnTo>
                  <a:pt x="12191" y="195071"/>
                </a:lnTo>
                <a:lnTo>
                  <a:pt x="4571" y="220979"/>
                </a:lnTo>
                <a:lnTo>
                  <a:pt x="4571" y="222503"/>
                </a:lnTo>
                <a:lnTo>
                  <a:pt x="1524" y="249935"/>
                </a:lnTo>
                <a:lnTo>
                  <a:pt x="0" y="277367"/>
                </a:lnTo>
                <a:lnTo>
                  <a:pt x="1524" y="304800"/>
                </a:lnTo>
                <a:lnTo>
                  <a:pt x="1524" y="306324"/>
                </a:lnTo>
                <a:lnTo>
                  <a:pt x="4571" y="333755"/>
                </a:lnTo>
                <a:lnTo>
                  <a:pt x="12191" y="359663"/>
                </a:lnTo>
                <a:lnTo>
                  <a:pt x="13715" y="361187"/>
                </a:lnTo>
                <a:lnTo>
                  <a:pt x="22859" y="385571"/>
                </a:lnTo>
                <a:lnTo>
                  <a:pt x="33527" y="409955"/>
                </a:lnTo>
                <a:lnTo>
                  <a:pt x="47243" y="432815"/>
                </a:lnTo>
                <a:lnTo>
                  <a:pt x="47243" y="434339"/>
                </a:lnTo>
                <a:lnTo>
                  <a:pt x="80771" y="473963"/>
                </a:lnTo>
                <a:lnTo>
                  <a:pt x="82295" y="473963"/>
                </a:lnTo>
                <a:lnTo>
                  <a:pt x="102107" y="492251"/>
                </a:lnTo>
                <a:lnTo>
                  <a:pt x="109727" y="483107"/>
                </a:lnTo>
                <a:lnTo>
                  <a:pt x="91566" y="466343"/>
                </a:lnTo>
                <a:lnTo>
                  <a:pt x="89915" y="466343"/>
                </a:lnTo>
                <a:lnTo>
                  <a:pt x="56387" y="426719"/>
                </a:lnTo>
                <a:lnTo>
                  <a:pt x="57912" y="426719"/>
                </a:lnTo>
                <a:lnTo>
                  <a:pt x="45110" y="405383"/>
                </a:lnTo>
                <a:lnTo>
                  <a:pt x="44195" y="405383"/>
                </a:lnTo>
                <a:lnTo>
                  <a:pt x="33527" y="381000"/>
                </a:lnTo>
                <a:lnTo>
                  <a:pt x="24383" y="356615"/>
                </a:lnTo>
                <a:lnTo>
                  <a:pt x="17212" y="332231"/>
                </a:lnTo>
                <a:lnTo>
                  <a:pt x="16763" y="332231"/>
                </a:lnTo>
                <a:lnTo>
                  <a:pt x="13715" y="304800"/>
                </a:lnTo>
                <a:lnTo>
                  <a:pt x="12191" y="277367"/>
                </a:lnTo>
                <a:lnTo>
                  <a:pt x="13715" y="249935"/>
                </a:lnTo>
                <a:lnTo>
                  <a:pt x="13885" y="249935"/>
                </a:lnTo>
                <a:lnTo>
                  <a:pt x="16763" y="224027"/>
                </a:lnTo>
                <a:lnTo>
                  <a:pt x="24383" y="198119"/>
                </a:lnTo>
                <a:lnTo>
                  <a:pt x="24955" y="198119"/>
                </a:lnTo>
                <a:lnTo>
                  <a:pt x="33527" y="175259"/>
                </a:lnTo>
                <a:lnTo>
                  <a:pt x="44195" y="150875"/>
                </a:lnTo>
                <a:lnTo>
                  <a:pt x="56997" y="129539"/>
                </a:lnTo>
                <a:lnTo>
                  <a:pt x="56387" y="129539"/>
                </a:lnTo>
                <a:lnTo>
                  <a:pt x="89915" y="89915"/>
                </a:lnTo>
                <a:lnTo>
                  <a:pt x="129539" y="56387"/>
                </a:lnTo>
                <a:lnTo>
                  <a:pt x="130555" y="56387"/>
                </a:lnTo>
                <a:lnTo>
                  <a:pt x="150875" y="44195"/>
                </a:lnTo>
                <a:lnTo>
                  <a:pt x="175259" y="33527"/>
                </a:lnTo>
                <a:lnTo>
                  <a:pt x="199644" y="24383"/>
                </a:lnTo>
                <a:lnTo>
                  <a:pt x="198119" y="24383"/>
                </a:lnTo>
                <a:lnTo>
                  <a:pt x="224027" y="18287"/>
                </a:lnTo>
                <a:lnTo>
                  <a:pt x="251459" y="13715"/>
                </a:lnTo>
                <a:lnTo>
                  <a:pt x="249935" y="13715"/>
                </a:lnTo>
                <a:lnTo>
                  <a:pt x="277367" y="12191"/>
                </a:lnTo>
                <a:lnTo>
                  <a:pt x="359663" y="12191"/>
                </a:lnTo>
                <a:lnTo>
                  <a:pt x="333755" y="6095"/>
                </a:lnTo>
                <a:lnTo>
                  <a:pt x="306324" y="1524"/>
                </a:lnTo>
                <a:lnTo>
                  <a:pt x="304800" y="1524"/>
                </a:lnTo>
                <a:lnTo>
                  <a:pt x="277367" y="0"/>
                </a:lnTo>
                <a:close/>
              </a:path>
              <a:path w="554989" h="492760">
                <a:moveTo>
                  <a:pt x="89915" y="464819"/>
                </a:moveTo>
                <a:lnTo>
                  <a:pt x="89915" y="466343"/>
                </a:lnTo>
                <a:lnTo>
                  <a:pt x="91566" y="466343"/>
                </a:lnTo>
                <a:lnTo>
                  <a:pt x="89915" y="464819"/>
                </a:lnTo>
                <a:close/>
              </a:path>
              <a:path w="554989" h="492760">
                <a:moveTo>
                  <a:pt x="44195" y="403859"/>
                </a:moveTo>
                <a:lnTo>
                  <a:pt x="44195" y="405383"/>
                </a:lnTo>
                <a:lnTo>
                  <a:pt x="45110" y="405383"/>
                </a:lnTo>
                <a:lnTo>
                  <a:pt x="44195" y="403859"/>
                </a:lnTo>
                <a:close/>
              </a:path>
              <a:path w="554989" h="492760">
                <a:moveTo>
                  <a:pt x="16763" y="330707"/>
                </a:moveTo>
                <a:lnTo>
                  <a:pt x="16763" y="332231"/>
                </a:lnTo>
                <a:lnTo>
                  <a:pt x="17212" y="332231"/>
                </a:lnTo>
                <a:lnTo>
                  <a:pt x="16763" y="330707"/>
                </a:lnTo>
                <a:close/>
              </a:path>
              <a:path w="554989" h="492760">
                <a:moveTo>
                  <a:pt x="553212" y="249935"/>
                </a:moveTo>
                <a:lnTo>
                  <a:pt x="541019" y="249935"/>
                </a:lnTo>
                <a:lnTo>
                  <a:pt x="542543" y="277367"/>
                </a:lnTo>
                <a:lnTo>
                  <a:pt x="554736" y="277367"/>
                </a:lnTo>
                <a:lnTo>
                  <a:pt x="553212" y="249935"/>
                </a:lnTo>
                <a:close/>
              </a:path>
              <a:path w="554989" h="492760">
                <a:moveTo>
                  <a:pt x="13885" y="249935"/>
                </a:moveTo>
                <a:lnTo>
                  <a:pt x="13715" y="249935"/>
                </a:lnTo>
                <a:lnTo>
                  <a:pt x="13715" y="251459"/>
                </a:lnTo>
                <a:lnTo>
                  <a:pt x="13885" y="249935"/>
                </a:lnTo>
                <a:close/>
              </a:path>
              <a:path w="554989" h="492760">
                <a:moveTo>
                  <a:pt x="530351" y="198119"/>
                </a:moveTo>
                <a:lnTo>
                  <a:pt x="537972" y="224027"/>
                </a:lnTo>
                <a:lnTo>
                  <a:pt x="541019" y="251459"/>
                </a:lnTo>
                <a:lnTo>
                  <a:pt x="541019" y="249935"/>
                </a:lnTo>
                <a:lnTo>
                  <a:pt x="553212" y="249935"/>
                </a:lnTo>
                <a:lnTo>
                  <a:pt x="550163" y="222503"/>
                </a:lnTo>
                <a:lnTo>
                  <a:pt x="550163" y="220979"/>
                </a:lnTo>
                <a:lnTo>
                  <a:pt x="543888" y="199643"/>
                </a:lnTo>
                <a:lnTo>
                  <a:pt x="531876" y="199643"/>
                </a:lnTo>
                <a:lnTo>
                  <a:pt x="530351" y="198119"/>
                </a:lnTo>
                <a:close/>
              </a:path>
              <a:path w="554989" h="492760">
                <a:moveTo>
                  <a:pt x="24955" y="198119"/>
                </a:moveTo>
                <a:lnTo>
                  <a:pt x="24383" y="198119"/>
                </a:lnTo>
                <a:lnTo>
                  <a:pt x="24383" y="199643"/>
                </a:lnTo>
                <a:lnTo>
                  <a:pt x="24955" y="198119"/>
                </a:lnTo>
                <a:close/>
              </a:path>
              <a:path w="554989" h="492760">
                <a:moveTo>
                  <a:pt x="512673" y="128015"/>
                </a:moveTo>
                <a:lnTo>
                  <a:pt x="498348" y="128015"/>
                </a:lnTo>
                <a:lnTo>
                  <a:pt x="512063" y="150875"/>
                </a:lnTo>
                <a:lnTo>
                  <a:pt x="522731" y="175259"/>
                </a:lnTo>
                <a:lnTo>
                  <a:pt x="531876" y="199643"/>
                </a:lnTo>
                <a:lnTo>
                  <a:pt x="543888" y="199643"/>
                </a:lnTo>
                <a:lnTo>
                  <a:pt x="542543" y="195071"/>
                </a:lnTo>
                <a:lnTo>
                  <a:pt x="533400" y="170687"/>
                </a:lnTo>
                <a:lnTo>
                  <a:pt x="522731" y="146303"/>
                </a:lnTo>
                <a:lnTo>
                  <a:pt x="522731" y="144779"/>
                </a:lnTo>
                <a:lnTo>
                  <a:pt x="512673" y="128015"/>
                </a:lnTo>
                <a:close/>
              </a:path>
              <a:path w="554989" h="492760">
                <a:moveTo>
                  <a:pt x="57912" y="128015"/>
                </a:moveTo>
                <a:lnTo>
                  <a:pt x="56387" y="129539"/>
                </a:lnTo>
                <a:lnTo>
                  <a:pt x="56997" y="129539"/>
                </a:lnTo>
                <a:lnTo>
                  <a:pt x="57912" y="128015"/>
                </a:lnTo>
                <a:close/>
              </a:path>
              <a:path w="554989" h="492760">
                <a:moveTo>
                  <a:pt x="445146" y="56387"/>
                </a:moveTo>
                <a:lnTo>
                  <a:pt x="426719" y="56387"/>
                </a:lnTo>
                <a:lnTo>
                  <a:pt x="466343" y="89915"/>
                </a:lnTo>
                <a:lnTo>
                  <a:pt x="464819" y="89915"/>
                </a:lnTo>
                <a:lnTo>
                  <a:pt x="483108" y="109727"/>
                </a:lnTo>
                <a:lnTo>
                  <a:pt x="498348" y="129539"/>
                </a:lnTo>
                <a:lnTo>
                  <a:pt x="498348" y="128015"/>
                </a:lnTo>
                <a:lnTo>
                  <a:pt x="512673" y="128015"/>
                </a:lnTo>
                <a:lnTo>
                  <a:pt x="509015" y="121919"/>
                </a:lnTo>
                <a:lnTo>
                  <a:pt x="507491" y="121919"/>
                </a:lnTo>
                <a:lnTo>
                  <a:pt x="492251" y="102107"/>
                </a:lnTo>
                <a:lnTo>
                  <a:pt x="473963" y="82295"/>
                </a:lnTo>
                <a:lnTo>
                  <a:pt x="473963" y="80771"/>
                </a:lnTo>
                <a:lnTo>
                  <a:pt x="445146" y="56387"/>
                </a:lnTo>
                <a:close/>
              </a:path>
              <a:path w="554989" h="492760">
                <a:moveTo>
                  <a:pt x="130555" y="56387"/>
                </a:moveTo>
                <a:lnTo>
                  <a:pt x="129539" y="56387"/>
                </a:lnTo>
                <a:lnTo>
                  <a:pt x="128015" y="57911"/>
                </a:lnTo>
                <a:lnTo>
                  <a:pt x="130555" y="56387"/>
                </a:lnTo>
                <a:close/>
              </a:path>
              <a:path w="554989" h="492760">
                <a:moveTo>
                  <a:pt x="359663" y="12191"/>
                </a:moveTo>
                <a:lnTo>
                  <a:pt x="277367" y="12191"/>
                </a:lnTo>
                <a:lnTo>
                  <a:pt x="304800" y="13715"/>
                </a:lnTo>
                <a:lnTo>
                  <a:pt x="332231" y="18287"/>
                </a:lnTo>
                <a:lnTo>
                  <a:pt x="330708" y="18287"/>
                </a:lnTo>
                <a:lnTo>
                  <a:pt x="356615" y="24383"/>
                </a:lnTo>
                <a:lnTo>
                  <a:pt x="381000" y="33527"/>
                </a:lnTo>
                <a:lnTo>
                  <a:pt x="405384" y="44195"/>
                </a:lnTo>
                <a:lnTo>
                  <a:pt x="403860" y="44195"/>
                </a:lnTo>
                <a:lnTo>
                  <a:pt x="426719" y="57911"/>
                </a:lnTo>
                <a:lnTo>
                  <a:pt x="426719" y="56387"/>
                </a:lnTo>
                <a:lnTo>
                  <a:pt x="445146" y="56387"/>
                </a:lnTo>
                <a:lnTo>
                  <a:pt x="434339" y="47243"/>
                </a:lnTo>
                <a:lnTo>
                  <a:pt x="432815" y="47243"/>
                </a:lnTo>
                <a:lnTo>
                  <a:pt x="409955" y="33527"/>
                </a:lnTo>
                <a:lnTo>
                  <a:pt x="385572" y="22859"/>
                </a:lnTo>
                <a:lnTo>
                  <a:pt x="361188" y="13715"/>
                </a:lnTo>
                <a:lnTo>
                  <a:pt x="359663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7611" y="1694675"/>
            <a:ext cx="452755" cy="277495"/>
          </a:xfrm>
          <a:custGeom>
            <a:avLst/>
            <a:gdLst/>
            <a:ahLst/>
            <a:cxnLst/>
            <a:rect l="l" t="t" r="r" b="b"/>
            <a:pathLst>
              <a:path w="452754" h="277494">
                <a:moveTo>
                  <a:pt x="7619" y="205740"/>
                </a:moveTo>
                <a:lnTo>
                  <a:pt x="0" y="214884"/>
                </a:lnTo>
                <a:lnTo>
                  <a:pt x="19812" y="230124"/>
                </a:lnTo>
                <a:lnTo>
                  <a:pt x="19812" y="231648"/>
                </a:lnTo>
                <a:lnTo>
                  <a:pt x="42672" y="245364"/>
                </a:lnTo>
                <a:lnTo>
                  <a:pt x="44195" y="245364"/>
                </a:lnTo>
                <a:lnTo>
                  <a:pt x="68580" y="256032"/>
                </a:lnTo>
                <a:lnTo>
                  <a:pt x="92963" y="265175"/>
                </a:lnTo>
                <a:lnTo>
                  <a:pt x="118872" y="272796"/>
                </a:lnTo>
                <a:lnTo>
                  <a:pt x="120395" y="272796"/>
                </a:lnTo>
                <a:lnTo>
                  <a:pt x="147827" y="275844"/>
                </a:lnTo>
                <a:lnTo>
                  <a:pt x="175259" y="277368"/>
                </a:lnTo>
                <a:lnTo>
                  <a:pt x="202692" y="275844"/>
                </a:lnTo>
                <a:lnTo>
                  <a:pt x="204216" y="275844"/>
                </a:lnTo>
                <a:lnTo>
                  <a:pt x="231647" y="272796"/>
                </a:lnTo>
                <a:lnTo>
                  <a:pt x="257556" y="265175"/>
                </a:lnTo>
                <a:lnTo>
                  <a:pt x="175259" y="265175"/>
                </a:lnTo>
                <a:lnTo>
                  <a:pt x="147827" y="263651"/>
                </a:lnTo>
                <a:lnTo>
                  <a:pt x="149351" y="263651"/>
                </a:lnTo>
                <a:lnTo>
                  <a:pt x="121919" y="260603"/>
                </a:lnTo>
                <a:lnTo>
                  <a:pt x="101193" y="254508"/>
                </a:lnTo>
                <a:lnTo>
                  <a:pt x="97536" y="254508"/>
                </a:lnTo>
                <a:lnTo>
                  <a:pt x="73151" y="245364"/>
                </a:lnTo>
                <a:lnTo>
                  <a:pt x="48768" y="234696"/>
                </a:lnTo>
                <a:lnTo>
                  <a:pt x="25907" y="220980"/>
                </a:lnTo>
                <a:lnTo>
                  <a:pt x="27431" y="220980"/>
                </a:lnTo>
                <a:lnTo>
                  <a:pt x="7619" y="205740"/>
                </a:lnTo>
                <a:close/>
              </a:path>
              <a:path w="452754" h="277494">
                <a:moveTo>
                  <a:pt x="254507" y="252984"/>
                </a:moveTo>
                <a:lnTo>
                  <a:pt x="228600" y="260603"/>
                </a:lnTo>
                <a:lnTo>
                  <a:pt x="230123" y="260603"/>
                </a:lnTo>
                <a:lnTo>
                  <a:pt x="202692" y="263651"/>
                </a:lnTo>
                <a:lnTo>
                  <a:pt x="175259" y="265175"/>
                </a:lnTo>
                <a:lnTo>
                  <a:pt x="259080" y="265175"/>
                </a:lnTo>
                <a:lnTo>
                  <a:pt x="283464" y="256032"/>
                </a:lnTo>
                <a:lnTo>
                  <a:pt x="286947" y="254508"/>
                </a:lnTo>
                <a:lnTo>
                  <a:pt x="254507" y="254508"/>
                </a:lnTo>
                <a:lnTo>
                  <a:pt x="254507" y="252984"/>
                </a:lnTo>
                <a:close/>
              </a:path>
              <a:path w="452754" h="277494">
                <a:moveTo>
                  <a:pt x="96012" y="252984"/>
                </a:moveTo>
                <a:lnTo>
                  <a:pt x="97536" y="254508"/>
                </a:lnTo>
                <a:lnTo>
                  <a:pt x="101193" y="254508"/>
                </a:lnTo>
                <a:lnTo>
                  <a:pt x="96012" y="252984"/>
                </a:lnTo>
                <a:close/>
              </a:path>
              <a:path w="452754" h="277494">
                <a:moveTo>
                  <a:pt x="380296" y="187451"/>
                </a:moveTo>
                <a:lnTo>
                  <a:pt x="364235" y="187451"/>
                </a:lnTo>
                <a:lnTo>
                  <a:pt x="362711" y="188975"/>
                </a:lnTo>
                <a:lnTo>
                  <a:pt x="344423" y="205740"/>
                </a:lnTo>
                <a:lnTo>
                  <a:pt x="324611" y="220980"/>
                </a:lnTo>
                <a:lnTo>
                  <a:pt x="301752" y="234696"/>
                </a:lnTo>
                <a:lnTo>
                  <a:pt x="303276" y="234696"/>
                </a:lnTo>
                <a:lnTo>
                  <a:pt x="278892" y="245364"/>
                </a:lnTo>
                <a:lnTo>
                  <a:pt x="254507" y="254508"/>
                </a:lnTo>
                <a:lnTo>
                  <a:pt x="286947" y="254508"/>
                </a:lnTo>
                <a:lnTo>
                  <a:pt x="307847" y="245364"/>
                </a:lnTo>
                <a:lnTo>
                  <a:pt x="330707" y="231648"/>
                </a:lnTo>
                <a:lnTo>
                  <a:pt x="332231" y="230124"/>
                </a:lnTo>
                <a:lnTo>
                  <a:pt x="352044" y="214884"/>
                </a:lnTo>
                <a:lnTo>
                  <a:pt x="371856" y="196596"/>
                </a:lnTo>
                <a:lnTo>
                  <a:pt x="380296" y="187451"/>
                </a:lnTo>
                <a:close/>
              </a:path>
              <a:path w="452754" h="277494">
                <a:moveTo>
                  <a:pt x="363443" y="188183"/>
                </a:moveTo>
                <a:lnTo>
                  <a:pt x="362584" y="188975"/>
                </a:lnTo>
                <a:lnTo>
                  <a:pt x="363443" y="188183"/>
                </a:lnTo>
                <a:close/>
              </a:path>
              <a:path w="452754" h="277494">
                <a:moveTo>
                  <a:pt x="364235" y="187451"/>
                </a:moveTo>
                <a:lnTo>
                  <a:pt x="363443" y="188183"/>
                </a:lnTo>
                <a:lnTo>
                  <a:pt x="362711" y="188975"/>
                </a:lnTo>
                <a:lnTo>
                  <a:pt x="364235" y="187451"/>
                </a:lnTo>
                <a:close/>
              </a:path>
              <a:path w="452754" h="277494">
                <a:moveTo>
                  <a:pt x="409956" y="126492"/>
                </a:moveTo>
                <a:lnTo>
                  <a:pt x="396240" y="149351"/>
                </a:lnTo>
                <a:lnTo>
                  <a:pt x="381000" y="169164"/>
                </a:lnTo>
                <a:lnTo>
                  <a:pt x="363443" y="188183"/>
                </a:lnTo>
                <a:lnTo>
                  <a:pt x="364235" y="187451"/>
                </a:lnTo>
                <a:lnTo>
                  <a:pt x="380296" y="187451"/>
                </a:lnTo>
                <a:lnTo>
                  <a:pt x="390144" y="176784"/>
                </a:lnTo>
                <a:lnTo>
                  <a:pt x="405383" y="156972"/>
                </a:lnTo>
                <a:lnTo>
                  <a:pt x="406907" y="155448"/>
                </a:lnTo>
                <a:lnTo>
                  <a:pt x="420623" y="132588"/>
                </a:lnTo>
                <a:lnTo>
                  <a:pt x="422624" y="128016"/>
                </a:lnTo>
                <a:lnTo>
                  <a:pt x="409956" y="128016"/>
                </a:lnTo>
                <a:lnTo>
                  <a:pt x="409956" y="126492"/>
                </a:lnTo>
                <a:close/>
              </a:path>
              <a:path w="452754" h="277494">
                <a:moveTo>
                  <a:pt x="435864" y="53340"/>
                </a:moveTo>
                <a:lnTo>
                  <a:pt x="428244" y="79248"/>
                </a:lnTo>
                <a:lnTo>
                  <a:pt x="429768" y="79248"/>
                </a:lnTo>
                <a:lnTo>
                  <a:pt x="420623" y="103632"/>
                </a:lnTo>
                <a:lnTo>
                  <a:pt x="409956" y="128016"/>
                </a:lnTo>
                <a:lnTo>
                  <a:pt x="422624" y="128016"/>
                </a:lnTo>
                <a:lnTo>
                  <a:pt x="431292" y="108203"/>
                </a:lnTo>
                <a:lnTo>
                  <a:pt x="440435" y="83820"/>
                </a:lnTo>
                <a:lnTo>
                  <a:pt x="440435" y="82296"/>
                </a:lnTo>
                <a:lnTo>
                  <a:pt x="448056" y="56388"/>
                </a:lnTo>
                <a:lnTo>
                  <a:pt x="448225" y="54864"/>
                </a:lnTo>
                <a:lnTo>
                  <a:pt x="435864" y="54864"/>
                </a:lnTo>
                <a:lnTo>
                  <a:pt x="435864" y="53340"/>
                </a:lnTo>
                <a:close/>
              </a:path>
              <a:path w="452754" h="277494">
                <a:moveTo>
                  <a:pt x="452628" y="0"/>
                </a:moveTo>
                <a:lnTo>
                  <a:pt x="440435" y="0"/>
                </a:lnTo>
                <a:lnTo>
                  <a:pt x="438911" y="27432"/>
                </a:lnTo>
                <a:lnTo>
                  <a:pt x="435864" y="54864"/>
                </a:lnTo>
                <a:lnTo>
                  <a:pt x="448225" y="54864"/>
                </a:lnTo>
                <a:lnTo>
                  <a:pt x="451104" y="28956"/>
                </a:lnTo>
                <a:lnTo>
                  <a:pt x="451104" y="27432"/>
                </a:lnTo>
                <a:lnTo>
                  <a:pt x="452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9895" y="1619999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6"/>
                </a:moveTo>
                <a:lnTo>
                  <a:pt x="4571" y="89916"/>
                </a:lnTo>
                <a:lnTo>
                  <a:pt x="0" y="96012"/>
                </a:lnTo>
                <a:lnTo>
                  <a:pt x="0" y="103632"/>
                </a:lnTo>
                <a:lnTo>
                  <a:pt x="7619" y="102108"/>
                </a:lnTo>
                <a:lnTo>
                  <a:pt x="161543" y="57912"/>
                </a:lnTo>
                <a:lnTo>
                  <a:pt x="158496" y="57912"/>
                </a:lnTo>
                <a:lnTo>
                  <a:pt x="137265" y="51816"/>
                </a:lnTo>
                <a:close/>
              </a:path>
              <a:path w="182880" h="104139">
                <a:moveTo>
                  <a:pt x="158496" y="45720"/>
                </a:moveTo>
                <a:lnTo>
                  <a:pt x="137265" y="51816"/>
                </a:lnTo>
                <a:lnTo>
                  <a:pt x="158496" y="57912"/>
                </a:lnTo>
                <a:lnTo>
                  <a:pt x="161543" y="57912"/>
                </a:lnTo>
                <a:lnTo>
                  <a:pt x="158496" y="45720"/>
                </a:lnTo>
                <a:close/>
              </a:path>
              <a:path w="182880" h="104139">
                <a:moveTo>
                  <a:pt x="161543" y="45720"/>
                </a:moveTo>
                <a:lnTo>
                  <a:pt x="158496" y="45720"/>
                </a:lnTo>
                <a:lnTo>
                  <a:pt x="161543" y="57912"/>
                </a:lnTo>
                <a:lnTo>
                  <a:pt x="182879" y="51816"/>
                </a:lnTo>
                <a:lnTo>
                  <a:pt x="161543" y="45720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6"/>
                </a:lnTo>
                <a:lnTo>
                  <a:pt x="12191" y="51816"/>
                </a:lnTo>
                <a:lnTo>
                  <a:pt x="12191" y="15903"/>
                </a:lnTo>
                <a:lnTo>
                  <a:pt x="4571" y="13716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19" y="1524"/>
                </a:moveTo>
                <a:lnTo>
                  <a:pt x="12191" y="7620"/>
                </a:lnTo>
                <a:lnTo>
                  <a:pt x="12191" y="15903"/>
                </a:lnTo>
                <a:lnTo>
                  <a:pt x="137265" y="51816"/>
                </a:lnTo>
                <a:lnTo>
                  <a:pt x="158496" y="45720"/>
                </a:lnTo>
                <a:lnTo>
                  <a:pt x="161543" y="45720"/>
                </a:lnTo>
                <a:lnTo>
                  <a:pt x="7619" y="1524"/>
                </a:lnTo>
                <a:close/>
              </a:path>
              <a:path w="182880" h="104139">
                <a:moveTo>
                  <a:pt x="7619" y="1524"/>
                </a:moveTo>
                <a:lnTo>
                  <a:pt x="4571" y="13716"/>
                </a:lnTo>
                <a:lnTo>
                  <a:pt x="12191" y="15903"/>
                </a:lnTo>
                <a:lnTo>
                  <a:pt x="12191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9895" y="167181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55991" y="1627619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2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84135" y="1671815"/>
            <a:ext cx="372110" cy="0"/>
          </a:xfrm>
          <a:custGeom>
            <a:avLst/>
            <a:gdLst/>
            <a:ahLst/>
            <a:cxnLst/>
            <a:rect l="l" t="t" r="r" b="b"/>
            <a:pathLst>
              <a:path w="372109">
                <a:moveTo>
                  <a:pt x="0" y="0"/>
                </a:moveTo>
                <a:lnTo>
                  <a:pt x="3718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05671" y="1635239"/>
            <a:ext cx="184785" cy="102235"/>
          </a:xfrm>
          <a:custGeom>
            <a:avLst/>
            <a:gdLst/>
            <a:ahLst/>
            <a:cxnLst/>
            <a:rect l="l" t="t" r="r" b="b"/>
            <a:pathLst>
              <a:path w="184785" h="102235">
                <a:moveTo>
                  <a:pt x="138319" y="54299"/>
                </a:moveTo>
                <a:lnTo>
                  <a:pt x="4571" y="88392"/>
                </a:lnTo>
                <a:lnTo>
                  <a:pt x="0" y="94487"/>
                </a:lnTo>
                <a:lnTo>
                  <a:pt x="0" y="102107"/>
                </a:lnTo>
                <a:lnTo>
                  <a:pt x="7619" y="100583"/>
                </a:lnTo>
                <a:lnTo>
                  <a:pt x="163067" y="60959"/>
                </a:lnTo>
                <a:lnTo>
                  <a:pt x="160019" y="60959"/>
                </a:lnTo>
                <a:lnTo>
                  <a:pt x="138319" y="54299"/>
                </a:lnTo>
                <a:close/>
              </a:path>
              <a:path w="184785" h="102235">
                <a:moveTo>
                  <a:pt x="160019" y="48768"/>
                </a:moveTo>
                <a:lnTo>
                  <a:pt x="138319" y="54299"/>
                </a:lnTo>
                <a:lnTo>
                  <a:pt x="160019" y="60959"/>
                </a:lnTo>
                <a:lnTo>
                  <a:pt x="163067" y="60959"/>
                </a:lnTo>
                <a:lnTo>
                  <a:pt x="160019" y="48768"/>
                </a:lnTo>
                <a:close/>
              </a:path>
              <a:path w="184785" h="102235">
                <a:moveTo>
                  <a:pt x="163067" y="48768"/>
                </a:moveTo>
                <a:lnTo>
                  <a:pt x="160019" y="48768"/>
                </a:lnTo>
                <a:lnTo>
                  <a:pt x="163067" y="60959"/>
                </a:lnTo>
                <a:lnTo>
                  <a:pt x="184403" y="54863"/>
                </a:lnTo>
                <a:lnTo>
                  <a:pt x="163067" y="48768"/>
                </a:lnTo>
                <a:close/>
              </a:path>
              <a:path w="184785" h="102235">
                <a:moveTo>
                  <a:pt x="9143" y="1524"/>
                </a:moveTo>
                <a:lnTo>
                  <a:pt x="13715" y="7620"/>
                </a:lnTo>
                <a:lnTo>
                  <a:pt x="13715" y="16054"/>
                </a:lnTo>
                <a:lnTo>
                  <a:pt x="138319" y="54299"/>
                </a:lnTo>
                <a:lnTo>
                  <a:pt x="160019" y="48768"/>
                </a:lnTo>
                <a:lnTo>
                  <a:pt x="163067" y="48768"/>
                </a:lnTo>
                <a:lnTo>
                  <a:pt x="9143" y="1524"/>
                </a:lnTo>
                <a:close/>
              </a:path>
              <a:path w="184785" h="102235">
                <a:moveTo>
                  <a:pt x="3047" y="0"/>
                </a:moveTo>
                <a:lnTo>
                  <a:pt x="1523" y="7620"/>
                </a:lnTo>
                <a:lnTo>
                  <a:pt x="1523" y="50292"/>
                </a:lnTo>
                <a:lnTo>
                  <a:pt x="13715" y="50292"/>
                </a:lnTo>
                <a:lnTo>
                  <a:pt x="13715" y="16054"/>
                </a:lnTo>
                <a:lnTo>
                  <a:pt x="6095" y="13716"/>
                </a:lnTo>
                <a:lnTo>
                  <a:pt x="9143" y="1524"/>
                </a:lnTo>
                <a:lnTo>
                  <a:pt x="3047" y="0"/>
                </a:lnTo>
                <a:close/>
              </a:path>
              <a:path w="184785" h="102235">
                <a:moveTo>
                  <a:pt x="9143" y="1524"/>
                </a:moveTo>
                <a:lnTo>
                  <a:pt x="6095" y="13716"/>
                </a:lnTo>
                <a:lnTo>
                  <a:pt x="13715" y="16054"/>
                </a:lnTo>
                <a:lnTo>
                  <a:pt x="13715" y="7620"/>
                </a:lnTo>
                <a:lnTo>
                  <a:pt x="9143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05671" y="1685531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69" h="44450">
                <a:moveTo>
                  <a:pt x="13715" y="0"/>
                </a:moveTo>
                <a:lnTo>
                  <a:pt x="1523" y="0"/>
                </a:lnTo>
                <a:lnTo>
                  <a:pt x="0" y="44195"/>
                </a:lnTo>
                <a:lnTo>
                  <a:pt x="12191" y="44195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11767" y="1642859"/>
            <a:ext cx="155575" cy="86995"/>
          </a:xfrm>
          <a:custGeom>
            <a:avLst/>
            <a:gdLst/>
            <a:ahLst/>
            <a:cxnLst/>
            <a:rect l="l" t="t" r="r" b="b"/>
            <a:pathLst>
              <a:path w="155575" h="86994">
                <a:moveTo>
                  <a:pt x="1524" y="0"/>
                </a:moveTo>
                <a:lnTo>
                  <a:pt x="1524" y="42672"/>
                </a:lnTo>
                <a:lnTo>
                  <a:pt x="0" y="86867"/>
                </a:lnTo>
                <a:lnTo>
                  <a:pt x="155448" y="47243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58888" y="2476655"/>
            <a:ext cx="4689475" cy="1231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827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Not(Eo</a:t>
            </a:r>
            <a:r>
              <a:rPr sz="1800" spc="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tion 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8887" y="5966993"/>
            <a:ext cx="5138420" cy="275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 contains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column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 cha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tab</a:t>
            </a:r>
            <a:r>
              <a:rPr sz="2700" i="1" spc="-65" dirty="0">
                <a:latin typeface="Lucida Sans"/>
                <a:cs typeface="Lucida Sans"/>
              </a:rPr>
              <a:t>l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compression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sed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ly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entries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itly</a:t>
            </a:r>
            <a:r>
              <a:rPr sz="2600" spc="-15" dirty="0">
                <a:latin typeface="Lucida Sans"/>
                <a:cs typeface="Lucida Sans"/>
              </a:rPr>
              <a:t>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ing h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dir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structures.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85987" y="16657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07195" y="167943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92083" y="1678673"/>
            <a:ext cx="515620" cy="0"/>
          </a:xfrm>
          <a:custGeom>
            <a:avLst/>
            <a:gdLst/>
            <a:ahLst/>
            <a:cxnLst/>
            <a:rect l="l" t="t" r="r" b="b"/>
            <a:pathLst>
              <a:path w="515619">
                <a:moveTo>
                  <a:pt x="0" y="0"/>
                </a:moveTo>
                <a:lnTo>
                  <a:pt x="515111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943335" y="1341290"/>
            <a:ext cx="3575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Eol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70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54647" y="1289467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93652" y="1342799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56295" y="1519551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1</a:t>
            </a:r>
            <a:endParaRPr sz="1750">
              <a:latin typeface="Courier"/>
              <a:cs typeface="Courie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90737" y="1569849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2</a:t>
            </a:r>
            <a:endParaRPr sz="1750">
              <a:latin typeface="Courier"/>
              <a:cs typeface="Courier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78507" y="1562226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3</a:t>
            </a:r>
            <a:endParaRPr sz="1750">
              <a:latin typeface="Courier"/>
              <a:cs typeface="Courier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55044" y="1582029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4</a:t>
            </a:r>
            <a:endParaRPr sz="1750">
              <a:latin typeface="Courier"/>
              <a:cs typeface="Courier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986904" y="3925176"/>
          <a:ext cx="5867398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399"/>
                <a:gridCol w="990600"/>
                <a:gridCol w="990600"/>
                <a:gridCol w="990599"/>
                <a:gridCol w="990600"/>
                <a:gridCol w="990600"/>
              </a:tblGrid>
              <a:tr h="342900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cte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/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i="1" dirty="0">
                          <a:latin typeface="Arial"/>
                          <a:cs typeface="Arial"/>
                        </a:rPr>
                        <a:t> 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37810" cy="7573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765">
              <a:lnSpc>
                <a:spcPts val="2700"/>
              </a:lnSpc>
            </a:pP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ssions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translated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 (as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xpressions.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ans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manuall</a:t>
            </a:r>
            <a:r>
              <a:rPr sz="2600" spc="-15" dirty="0">
                <a:latin typeface="Lucida Sans"/>
                <a:cs typeface="Lucida Sans"/>
              </a:rPr>
              <a:t>y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programmer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automatically</a:t>
            </a:r>
            <a:r>
              <a:rPr sz="2600" spc="-10" dirty="0">
                <a:latin typeface="Lucida Sans"/>
                <a:cs typeface="Lucida Sans"/>
              </a:rPr>
              <a:t> 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</a:t>
            </a:r>
            <a:r>
              <a:rPr sz="2600" spc="-20" dirty="0">
                <a:latin typeface="Lucida Sans"/>
                <a:cs typeface="Lucida Sans"/>
              </a:rPr>
              <a:t>tor.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A DFA </a:t>
            </a:r>
            <a:r>
              <a:rPr sz="2600" spc="-15" dirty="0">
                <a:latin typeface="Lucida Sans"/>
                <a:cs typeface="Lucida Sans"/>
              </a:rPr>
              <a:t>can </a:t>
            </a:r>
            <a:r>
              <a:rPr sz="2600" spc="-20" dirty="0">
                <a:latin typeface="Lucida Sans"/>
                <a:cs typeface="Lucida Sans"/>
              </a:rPr>
              <a:t>be coded </a:t>
            </a:r>
            <a:r>
              <a:rPr sz="2600" spc="-15" dirty="0">
                <a:latin typeface="Lucida Sans"/>
                <a:cs typeface="Lucida Sans"/>
              </a:rPr>
              <a:t>in:</a:t>
            </a:r>
            <a:endParaRPr sz="2600" dirty="0">
              <a:latin typeface="Lucida Sans"/>
              <a:cs typeface="Lucida Sans"/>
            </a:endParaRPr>
          </a:p>
          <a:p>
            <a:pPr marL="230504" indent="-217804">
              <a:lnSpc>
                <a:spcPct val="100000"/>
              </a:lnSpc>
              <a:spcBef>
                <a:spcPts val="54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Table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drive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ct val="10000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Explici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contro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12700" marR="262890">
              <a:lnSpc>
                <a:spcPts val="2700"/>
              </a:lnSpc>
              <a:spcBef>
                <a:spcPts val="88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driven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, th</a:t>
            </a:r>
            <a:r>
              <a:rPr sz="2600" spc="-15" dirty="0">
                <a:latin typeface="Lucida Sans"/>
                <a:cs typeface="Lucida Sans"/>
              </a:rPr>
              <a:t>e transition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DFA’s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explicitly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terpreted”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400"/>
              </a:lnSpc>
              <a:spcBef>
                <a:spcPts val="800"/>
              </a:spcBef>
            </a:pP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dir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contro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form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ansitio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tabl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DFA’s action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appea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 implicitl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contr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l logic </a:t>
            </a:r>
            <a:r>
              <a:rPr sz="2400" spc="-10" dirty="0">
                <a:latin typeface="Lucida Sans"/>
                <a:cs typeface="Lucida Sans"/>
              </a:rPr>
              <a:t>of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og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m.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6710" cy="2412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For example,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CurrentChar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represented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ec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value,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</a:t>
            </a:r>
            <a:r>
              <a:rPr sz="2600" b="1" spc="-15" dirty="0">
                <a:latin typeface="Courier"/>
                <a:cs typeface="Courier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Jav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r,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dri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3468158"/>
            <a:ext cx="863600" cy="1016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400"/>
              </a:lnSpc>
            </a:pPr>
            <a:r>
              <a:rPr sz="2200" b="1" spc="-15" dirty="0">
                <a:latin typeface="Courier"/>
                <a:cs typeface="Courier"/>
              </a:rPr>
              <a:t>State while</a:t>
            </a:r>
            <a:endParaRPr sz="2200">
              <a:latin typeface="Courier"/>
              <a:cs typeface="Courier"/>
            </a:endParaRPr>
          </a:p>
          <a:p>
            <a:pPr marL="34798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if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3121" y="3468158"/>
            <a:ext cx="20364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= StartState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3121" y="3824777"/>
            <a:ext cx="11988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(true){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6994" y="4179862"/>
            <a:ext cx="2035175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340" marR="5080" indent="-168275">
              <a:lnSpc>
                <a:spcPts val="2200"/>
              </a:lnSpc>
            </a:pPr>
            <a:r>
              <a:rPr sz="2200" b="1" spc="-25" dirty="0">
                <a:latin typeface="Courier"/>
                <a:cs typeface="Courier"/>
              </a:rPr>
              <a:t>(</a:t>
            </a:r>
            <a:r>
              <a:rPr sz="2200" b="1" spc="-15" dirty="0">
                <a:latin typeface="Courier"/>
                <a:cs typeface="Courier"/>
              </a:rPr>
              <a:t>CurrentChar break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4458" y="4179862"/>
            <a:ext cx="11976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== e</a:t>
            </a:r>
            <a:r>
              <a:rPr sz="2200" b="1" spc="-25" dirty="0">
                <a:latin typeface="Courier"/>
                <a:cs typeface="Courier"/>
              </a:rPr>
              <a:t>o</a:t>
            </a:r>
            <a:r>
              <a:rPr sz="2200" b="1" spc="-15" dirty="0">
                <a:latin typeface="Courier"/>
                <a:cs typeface="Courier"/>
              </a:rPr>
              <a:t>f)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888" y="4815374"/>
            <a:ext cx="4883150" cy="2640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7980">
              <a:lnSpc>
                <a:spcPts val="2420"/>
              </a:lnSpc>
            </a:pPr>
            <a:r>
              <a:rPr sz="2200" b="1" spc="-15" dirty="0">
                <a:latin typeface="Courier"/>
                <a:cs typeface="Courier"/>
              </a:rPr>
              <a:t>Nex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State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endParaRPr sz="2200">
              <a:latin typeface="Courier"/>
              <a:cs typeface="Courier"/>
            </a:endParaRPr>
          </a:p>
          <a:p>
            <a:pPr marL="347345" indent="670560">
              <a:lnSpc>
                <a:spcPts val="2420"/>
              </a:lnSpc>
            </a:pPr>
            <a:r>
              <a:rPr sz="2200" b="1" spc="-15" dirty="0">
                <a:latin typeface="Courier"/>
                <a:cs typeface="Courier"/>
              </a:rPr>
              <a:t>T[State][Current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har]</a:t>
            </a:r>
            <a:endParaRPr sz="2200">
              <a:latin typeface="Courier"/>
              <a:cs typeface="Courier"/>
            </a:endParaRPr>
          </a:p>
          <a:p>
            <a:pPr marL="1018540" marR="842644" indent="-671195">
              <a:lnSpc>
                <a:spcPts val="2210"/>
              </a:lnSpc>
              <a:spcBef>
                <a:spcPts val="585"/>
              </a:spcBef>
            </a:pPr>
            <a:r>
              <a:rPr sz="2200" b="1" spc="-15" dirty="0">
                <a:latin typeface="Courier"/>
                <a:cs typeface="Courier"/>
              </a:rPr>
              <a:t>if(</a:t>
            </a:r>
            <a:r>
              <a:rPr sz="2200" b="1" spc="-25" dirty="0">
                <a:latin typeface="Courier"/>
                <a:cs typeface="Courier"/>
              </a:rPr>
              <a:t>N</a:t>
            </a:r>
            <a:r>
              <a:rPr sz="2200" b="1" spc="-15" dirty="0">
                <a:latin typeface="Courier"/>
                <a:cs typeface="Courier"/>
              </a:rPr>
              <a:t>extState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</a:t>
            </a:r>
            <a:r>
              <a:rPr sz="2200" b="1" spc="-25" dirty="0">
                <a:latin typeface="Courier"/>
                <a:cs typeface="Courier"/>
              </a:rPr>
              <a:t>r</a:t>
            </a:r>
            <a:r>
              <a:rPr sz="2200" b="1" spc="-15" dirty="0">
                <a:latin typeface="Courier"/>
                <a:cs typeface="Courier"/>
              </a:rPr>
              <a:t>) break</a:t>
            </a:r>
            <a:endParaRPr sz="2200">
              <a:latin typeface="Courier"/>
              <a:cs typeface="Courier"/>
            </a:endParaRPr>
          </a:p>
          <a:p>
            <a:pPr marL="347980" marR="1679575">
              <a:lnSpc>
                <a:spcPts val="2800"/>
              </a:lnSpc>
              <a:spcBef>
                <a:spcPts val="110"/>
              </a:spcBef>
            </a:pPr>
            <a:r>
              <a:rPr sz="2200" b="1" spc="-15" dirty="0">
                <a:latin typeface="Courier"/>
                <a:cs typeface="Courier"/>
              </a:rPr>
              <a:t>Sta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NextState rea</a:t>
            </a:r>
            <a:r>
              <a:rPr sz="2200" b="1" spc="-25" dirty="0">
                <a:latin typeface="Courier"/>
                <a:cs typeface="Courier"/>
              </a:rPr>
              <a:t>d</a:t>
            </a:r>
            <a:r>
              <a:rPr sz="2200" b="1" spc="-15" dirty="0">
                <a:latin typeface="Courier"/>
                <a:cs typeface="Courier"/>
              </a:rPr>
              <a:t>(CurrentChar)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if (S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ate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in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Accepting</a:t>
            </a:r>
            <a:r>
              <a:rPr sz="2200" b="1" spc="-25" dirty="0">
                <a:latin typeface="Courier"/>
                <a:cs typeface="Courier"/>
              </a:rPr>
              <a:t>S</a:t>
            </a:r>
            <a:r>
              <a:rPr sz="2200" b="1" spc="-15" dirty="0">
                <a:latin typeface="Courier"/>
                <a:cs typeface="Courier"/>
              </a:rPr>
              <a:t>tates)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96911" y="7506737"/>
            <a:ext cx="4212590" cy="66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Process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valid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oken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Signal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lexic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error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8888" y="7863356"/>
            <a:ext cx="69596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else</a:t>
            </a:r>
            <a:endParaRPr sz="22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Catenation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229235">
              <a:lnSpc>
                <a:spcPts val="2700"/>
              </a:lnSpc>
            </a:pPr>
            <a:r>
              <a:rPr sz="2600" spc="-10" dirty="0"/>
              <a:t>String</a:t>
            </a:r>
            <a:r>
              <a:rPr sz="2600" spc="-15" dirty="0"/>
              <a:t>s</a:t>
            </a:r>
            <a:r>
              <a:rPr sz="2600" spc="-10" dirty="0"/>
              <a:t> </a:t>
            </a:r>
            <a:r>
              <a:rPr sz="2600" spc="-15" dirty="0"/>
              <a:t>are</a:t>
            </a:r>
            <a:r>
              <a:rPr sz="2600" dirty="0"/>
              <a:t> </a:t>
            </a:r>
            <a:r>
              <a:rPr sz="2600" spc="-15" dirty="0"/>
              <a:t>buil</a:t>
            </a:r>
            <a:r>
              <a:rPr sz="2600" spc="-10" dirty="0"/>
              <a:t>t</a:t>
            </a:r>
            <a:r>
              <a:rPr sz="2600" dirty="0"/>
              <a:t> </a:t>
            </a:r>
            <a:r>
              <a:rPr sz="2600" spc="-10" dirty="0"/>
              <a:t>fro</a:t>
            </a:r>
            <a:r>
              <a:rPr sz="2600" spc="-25" dirty="0"/>
              <a:t>m</a:t>
            </a:r>
            <a:r>
              <a:rPr sz="2600" spc="-5" dirty="0"/>
              <a:t> </a:t>
            </a:r>
            <a:r>
              <a:rPr sz="2600" spc="-25" dirty="0"/>
              <a:t>c</a:t>
            </a:r>
            <a:r>
              <a:rPr sz="2600" spc="-10" dirty="0"/>
              <a:t>h</a:t>
            </a:r>
            <a:r>
              <a:rPr sz="2600" spc="-15" dirty="0"/>
              <a:t>ara</a:t>
            </a:r>
            <a:r>
              <a:rPr sz="2600" spc="-25" dirty="0"/>
              <a:t>c</a:t>
            </a:r>
            <a:r>
              <a:rPr sz="2600" spc="-15" dirty="0"/>
              <a:t>ters in</a:t>
            </a:r>
            <a:r>
              <a:rPr sz="2600" dirty="0"/>
              <a:t> </a:t>
            </a:r>
            <a:r>
              <a:rPr sz="2600" spc="-15" dirty="0"/>
              <a:t>the</a:t>
            </a:r>
            <a:r>
              <a:rPr sz="2600" spc="-5" dirty="0"/>
              <a:t> </a:t>
            </a:r>
            <a:r>
              <a:rPr sz="2600" spc="-15" dirty="0"/>
              <a:t>character</a:t>
            </a:r>
            <a:r>
              <a:rPr sz="2600" spc="-5" dirty="0"/>
              <a:t> </a:t>
            </a:r>
            <a:r>
              <a:rPr sz="2600" spc="-15" dirty="0"/>
              <a:t>set</a:t>
            </a:r>
            <a:r>
              <a:rPr sz="2600" spc="20" dirty="0"/>
              <a:t> </a:t>
            </a:r>
            <a:r>
              <a:rPr sz="2600" spc="-20" dirty="0">
                <a:latin typeface="Symbol"/>
                <a:cs typeface="Symbol"/>
              </a:rPr>
              <a:t>Σ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dirty="0"/>
              <a:t>v</a:t>
            </a:r>
            <a:r>
              <a:rPr sz="2600" spc="-20" dirty="0"/>
              <a:t>i</a:t>
            </a:r>
            <a:r>
              <a:rPr sz="2600" spc="-15" dirty="0"/>
              <a:t>a</a:t>
            </a:r>
            <a:r>
              <a:rPr sz="2600" spc="-10" dirty="0"/>
              <a:t> </a:t>
            </a:r>
            <a:r>
              <a:rPr sz="2700" i="1" spc="-70" dirty="0">
                <a:latin typeface="Lucida Sans"/>
                <a:cs typeface="Lucida Sans"/>
              </a:rPr>
              <a:t>catenatio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600" spc="-10" dirty="0"/>
              <a:t>.</a:t>
            </a:r>
            <a:endParaRPr sz="2600" dirty="0">
              <a:latin typeface="Lucida Sans"/>
              <a:cs typeface="Lucida Sans"/>
            </a:endParaRPr>
          </a:p>
          <a:p>
            <a:pPr marL="372745" marR="11430">
              <a:lnSpc>
                <a:spcPts val="2700"/>
              </a:lnSpc>
              <a:spcBef>
                <a:spcPts val="790"/>
              </a:spcBef>
            </a:pPr>
            <a:r>
              <a:rPr sz="2600" spc="-20" dirty="0"/>
              <a:t>As</a:t>
            </a:r>
            <a:r>
              <a:rPr sz="2600" spc="-5" dirty="0"/>
              <a:t> </a:t>
            </a:r>
            <a:r>
              <a:rPr sz="2600" spc="-15" dirty="0"/>
              <a:t>characte</a:t>
            </a:r>
            <a:r>
              <a:rPr sz="2600" spc="-20" dirty="0"/>
              <a:t>r</a:t>
            </a:r>
            <a:r>
              <a:rPr sz="2600" spc="-15" dirty="0"/>
              <a:t>s</a:t>
            </a:r>
            <a:r>
              <a:rPr sz="2600" spc="5" dirty="0"/>
              <a:t> </a:t>
            </a:r>
            <a:r>
              <a:rPr sz="2600" spc="-15" dirty="0"/>
              <a:t>a</a:t>
            </a:r>
            <a:r>
              <a:rPr sz="2600" spc="-5" dirty="0"/>
              <a:t>r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15" dirty="0"/>
              <a:t>catenated</a:t>
            </a:r>
            <a:r>
              <a:rPr sz="2600" spc="5" dirty="0"/>
              <a:t> </a:t>
            </a:r>
            <a:r>
              <a:rPr sz="2600" spc="-15" dirty="0"/>
              <a:t>to</a:t>
            </a:r>
            <a:r>
              <a:rPr sz="2600" dirty="0"/>
              <a:t> </a:t>
            </a:r>
            <a:r>
              <a:rPr sz="2600" spc="-15" dirty="0"/>
              <a:t>a</a:t>
            </a:r>
            <a:r>
              <a:rPr sz="2600" spc="-10" dirty="0"/>
              <a:t> str</a:t>
            </a:r>
            <a:r>
              <a:rPr sz="2600" spc="-20" dirty="0"/>
              <a:t>i</a:t>
            </a:r>
            <a:r>
              <a:rPr sz="2600" spc="-15" dirty="0"/>
              <a:t>ng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20" dirty="0"/>
              <a:t>i</a:t>
            </a:r>
            <a:r>
              <a:rPr sz="2600" spc="-10" dirty="0"/>
              <a:t>t</a:t>
            </a:r>
            <a:r>
              <a:rPr sz="2600" dirty="0"/>
              <a:t> </a:t>
            </a:r>
            <a:r>
              <a:rPr sz="2600" spc="-10" dirty="0"/>
              <a:t>gro</a:t>
            </a:r>
            <a:r>
              <a:rPr sz="2600" spc="-30" dirty="0"/>
              <a:t>w</a:t>
            </a:r>
            <a:r>
              <a:rPr sz="2600" spc="-15" dirty="0"/>
              <a:t>s</a:t>
            </a:r>
            <a:r>
              <a:rPr sz="2600" spc="5" dirty="0"/>
              <a:t> </a:t>
            </a:r>
            <a:r>
              <a:rPr sz="2600" spc="-15" dirty="0"/>
              <a:t>in</a:t>
            </a:r>
            <a:r>
              <a:rPr sz="2600" spc="5" dirty="0"/>
              <a:t> </a:t>
            </a:r>
            <a:r>
              <a:rPr sz="2600" spc="-20" dirty="0"/>
              <a:t>l</a:t>
            </a:r>
            <a:r>
              <a:rPr sz="2600" spc="-10" dirty="0"/>
              <a:t>ength.</a:t>
            </a:r>
            <a:r>
              <a:rPr sz="2600" spc="-5" dirty="0"/>
              <a:t> </a:t>
            </a:r>
            <a:r>
              <a:rPr sz="2600" spc="-20" dirty="0"/>
              <a:t>The</a:t>
            </a:r>
            <a:r>
              <a:rPr sz="2600" spc="-15" dirty="0"/>
              <a:t> string</a:t>
            </a:r>
            <a:r>
              <a:rPr sz="2600" dirty="0"/>
              <a:t> </a:t>
            </a:r>
            <a:r>
              <a:rPr sz="2600" spc="-20" dirty="0">
                <a:latin typeface="Courier"/>
                <a:cs typeface="Courier"/>
              </a:rPr>
              <a:t>do</a:t>
            </a:r>
            <a:r>
              <a:rPr sz="2600" spc="-750" dirty="0">
                <a:latin typeface="Courier"/>
                <a:cs typeface="Courier"/>
              </a:rPr>
              <a:t> </a:t>
            </a:r>
            <a:r>
              <a:rPr sz="2600" spc="-15" dirty="0"/>
              <a:t>is</a:t>
            </a:r>
            <a:r>
              <a:rPr sz="2600" spc="5" dirty="0"/>
              <a:t> </a:t>
            </a:r>
            <a:r>
              <a:rPr sz="2600" spc="-25" dirty="0"/>
              <a:t>b</a:t>
            </a:r>
            <a:r>
              <a:rPr sz="2600" spc="-10" dirty="0"/>
              <a:t>u</a:t>
            </a:r>
            <a:r>
              <a:rPr sz="2600" spc="-15" dirty="0"/>
              <a:t>il</a:t>
            </a:r>
            <a:r>
              <a:rPr sz="2600" spc="-10" dirty="0"/>
              <a:t>t</a:t>
            </a:r>
            <a:r>
              <a:rPr sz="2600" spc="-5" dirty="0"/>
              <a:t> </a:t>
            </a:r>
            <a:r>
              <a:rPr sz="2600" spc="-10" dirty="0"/>
              <a:t>b</a:t>
            </a:r>
            <a:r>
              <a:rPr sz="2600" spc="-15" dirty="0"/>
              <a:t>y</a:t>
            </a:r>
            <a:r>
              <a:rPr sz="2600" spc="-5" dirty="0"/>
              <a:t> </a:t>
            </a:r>
            <a:r>
              <a:rPr sz="2600" spc="-15" dirty="0"/>
              <a:t>first catenating</a:t>
            </a:r>
            <a:r>
              <a:rPr sz="2600" spc="15" dirty="0"/>
              <a:t> </a:t>
            </a:r>
            <a:r>
              <a:rPr sz="2600" spc="-20" dirty="0">
                <a:latin typeface="Courier"/>
                <a:cs typeface="Courier"/>
              </a:rPr>
              <a:t>d</a:t>
            </a:r>
            <a:r>
              <a:rPr sz="2600" spc="-730" dirty="0">
                <a:latin typeface="Courier"/>
                <a:cs typeface="Courier"/>
              </a:rPr>
              <a:t> </a:t>
            </a:r>
            <a:r>
              <a:rPr sz="2600" spc="-5" dirty="0"/>
              <a:t>t</a:t>
            </a:r>
            <a:r>
              <a:rPr sz="2600" spc="-20" dirty="0"/>
              <a:t>o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20" dirty="0"/>
              <a:t>and</a:t>
            </a:r>
            <a:r>
              <a:rPr sz="2600" dirty="0"/>
              <a:t> </a:t>
            </a:r>
            <a:r>
              <a:rPr sz="2600" spc="-15" dirty="0"/>
              <a:t>then catenating</a:t>
            </a:r>
            <a:r>
              <a:rPr sz="2600" spc="15" dirty="0"/>
              <a:t> </a:t>
            </a:r>
            <a:r>
              <a:rPr sz="2600" spc="-20" dirty="0">
                <a:latin typeface="Courier"/>
                <a:cs typeface="Courier"/>
              </a:rPr>
              <a:t>o</a:t>
            </a:r>
            <a:r>
              <a:rPr sz="2600" spc="-735" dirty="0">
                <a:latin typeface="Courier"/>
                <a:cs typeface="Courier"/>
              </a:rPr>
              <a:t> </a:t>
            </a:r>
            <a:r>
              <a:rPr sz="2600" spc="-15" dirty="0"/>
              <a:t>to</a:t>
            </a:r>
            <a:r>
              <a:rPr sz="2600" dirty="0"/>
              <a:t> </a:t>
            </a:r>
            <a:r>
              <a:rPr sz="2600" spc="-15" dirty="0"/>
              <a:t>the</a:t>
            </a:r>
            <a:r>
              <a:rPr sz="2600" spc="5" dirty="0"/>
              <a:t> </a:t>
            </a:r>
            <a:r>
              <a:rPr sz="2600" spc="-15" dirty="0"/>
              <a:t>string </a:t>
            </a:r>
            <a:r>
              <a:rPr sz="2600" spc="-30" dirty="0">
                <a:latin typeface="Courier"/>
                <a:cs typeface="Courier"/>
              </a:rPr>
              <a:t>d</a:t>
            </a:r>
            <a:r>
              <a:rPr sz="2600" spc="-10" dirty="0"/>
              <a:t>.</a:t>
            </a:r>
            <a:r>
              <a:rPr sz="2600" spc="-5" dirty="0"/>
              <a:t> </a:t>
            </a:r>
            <a:r>
              <a:rPr sz="2600" spc="-20" dirty="0"/>
              <a:t>The</a:t>
            </a:r>
            <a:r>
              <a:rPr sz="2600" spc="-15" dirty="0"/>
              <a:t> n</a:t>
            </a:r>
            <a:r>
              <a:rPr sz="2600" spc="-10" dirty="0"/>
              <a:t>ull</a:t>
            </a:r>
            <a:r>
              <a:rPr sz="2600" spc="-5" dirty="0"/>
              <a:t> s</a:t>
            </a:r>
            <a:r>
              <a:rPr sz="2600" spc="-15" dirty="0"/>
              <a:t>trin</a:t>
            </a:r>
            <a:r>
              <a:rPr sz="2600" spc="-5" dirty="0"/>
              <a:t>g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20" dirty="0"/>
              <a:t>w</a:t>
            </a:r>
            <a:r>
              <a:rPr sz="2600" spc="-10" dirty="0"/>
              <a:t>h</a:t>
            </a:r>
            <a:r>
              <a:rPr sz="2600" spc="-20" dirty="0"/>
              <a:t>en</a:t>
            </a:r>
            <a:r>
              <a:rPr sz="2600" spc="5" dirty="0"/>
              <a:t> </a:t>
            </a:r>
            <a:r>
              <a:rPr sz="2600" spc="-15" dirty="0"/>
              <a:t>cate</a:t>
            </a:r>
            <a:r>
              <a:rPr sz="2600" spc="-10" dirty="0"/>
              <a:t>n</a:t>
            </a:r>
            <a:r>
              <a:rPr sz="2600" spc="-25" dirty="0"/>
              <a:t>a</a:t>
            </a:r>
            <a:r>
              <a:rPr sz="2600" spc="-15" dirty="0"/>
              <a:t>ted</a:t>
            </a:r>
            <a:r>
              <a:rPr sz="2600" spc="-10" dirty="0"/>
              <a:t> </a:t>
            </a:r>
            <a:r>
              <a:rPr sz="2600" spc="-15" dirty="0"/>
              <a:t>with</a:t>
            </a:r>
            <a:r>
              <a:rPr sz="2600" spc="-10" dirty="0"/>
              <a:t> </a:t>
            </a:r>
            <a:r>
              <a:rPr sz="2600" spc="-20" dirty="0"/>
              <a:t>a</a:t>
            </a:r>
            <a:r>
              <a:rPr sz="2600" spc="-10" dirty="0"/>
              <a:t>n</a:t>
            </a:r>
            <a:r>
              <a:rPr sz="2600" spc="-15" dirty="0"/>
              <a:t>y</a:t>
            </a:r>
            <a:r>
              <a:rPr sz="2600" spc="-105" dirty="0"/>
              <a:t> </a:t>
            </a:r>
            <a:r>
              <a:rPr sz="2600" spc="-5" dirty="0"/>
              <a:t>s</a:t>
            </a:r>
            <a:r>
              <a:rPr sz="2600" spc="-10" dirty="0"/>
              <a:t>t</a:t>
            </a:r>
            <a:r>
              <a:rPr sz="2600" spc="-20" dirty="0"/>
              <a:t>ring</a:t>
            </a:r>
            <a:r>
              <a:rPr sz="2600" spc="-85" dirty="0"/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2600" spc="-10" dirty="0"/>
              <a:t>,</a:t>
            </a:r>
            <a:r>
              <a:rPr sz="2600" spc="-105" dirty="0"/>
              <a:t> </a:t>
            </a:r>
            <a:r>
              <a:rPr sz="2600" spc="-20" dirty="0"/>
              <a:t>yield</a:t>
            </a:r>
            <a:r>
              <a:rPr sz="2600" spc="-15" dirty="0"/>
              <a:t>s</a:t>
            </a:r>
            <a:r>
              <a:rPr sz="2600" spc="-80" dirty="0"/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2600" spc="-10" dirty="0"/>
              <a:t>.</a:t>
            </a:r>
            <a:r>
              <a:rPr sz="2600" spc="-100" dirty="0"/>
              <a:t> </a:t>
            </a:r>
            <a:r>
              <a:rPr sz="2600" spc="-15" dirty="0"/>
              <a:t>That</a:t>
            </a:r>
            <a:r>
              <a:rPr sz="2600" spc="-95" dirty="0"/>
              <a:t> </a:t>
            </a:r>
            <a:r>
              <a:rPr sz="2600" spc="-10" dirty="0"/>
              <a:t>is,</a:t>
            </a:r>
            <a:r>
              <a:rPr sz="2600" spc="-11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85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≡ 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≡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2600" spc="-10" dirty="0"/>
              <a:t>.</a:t>
            </a:r>
            <a:r>
              <a:rPr sz="2600" spc="-5" dirty="0"/>
              <a:t> </a:t>
            </a:r>
            <a:r>
              <a:rPr sz="2600" spc="-15" dirty="0"/>
              <a:t>Catenating</a:t>
            </a:r>
            <a:r>
              <a:rPr sz="2600" spc="-5" dirty="0"/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5" dirty="0"/>
              <a:t>to</a:t>
            </a:r>
            <a:r>
              <a:rPr sz="2600" dirty="0"/>
              <a:t> 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15" dirty="0"/>
              <a:t>string</a:t>
            </a:r>
            <a:r>
              <a:rPr sz="2600" spc="-5" dirty="0"/>
              <a:t> </a:t>
            </a:r>
            <a:r>
              <a:rPr sz="2600" spc="-15" dirty="0"/>
              <a:t>is like</a:t>
            </a:r>
            <a:r>
              <a:rPr sz="2600" spc="-5" dirty="0"/>
              <a:t> </a:t>
            </a:r>
            <a:r>
              <a:rPr sz="2600" spc="-15" dirty="0"/>
              <a:t>adding</a:t>
            </a:r>
            <a:r>
              <a:rPr sz="2600" dirty="0"/>
              <a:t> </a:t>
            </a:r>
            <a:r>
              <a:rPr sz="2600" spc="-20" dirty="0"/>
              <a:t>0</a:t>
            </a:r>
            <a:r>
              <a:rPr sz="2600" spc="-5" dirty="0"/>
              <a:t> </a:t>
            </a:r>
            <a:r>
              <a:rPr sz="2600" spc="-15" dirty="0"/>
              <a:t>to</a:t>
            </a:r>
            <a:r>
              <a:rPr sz="2600" spc="-5" dirty="0"/>
              <a:t> </a:t>
            </a:r>
            <a:r>
              <a:rPr sz="2600" spc="-20" dirty="0"/>
              <a:t>an</a:t>
            </a:r>
            <a:r>
              <a:rPr sz="2600" spc="-5" dirty="0"/>
              <a:t> </a:t>
            </a:r>
            <a:r>
              <a:rPr sz="2600" spc="-15" dirty="0"/>
              <a:t>integer—</a:t>
            </a:r>
            <a:r>
              <a:rPr sz="2600" spc="-10" dirty="0"/>
              <a:t> nothin</a:t>
            </a:r>
            <a:r>
              <a:rPr sz="2600" spc="-20" dirty="0"/>
              <a:t>g</a:t>
            </a:r>
            <a:r>
              <a:rPr sz="2600" spc="-10" dirty="0"/>
              <a:t> </a:t>
            </a:r>
            <a:r>
              <a:rPr sz="2600" spc="-15" dirty="0"/>
              <a:t>changes.</a:t>
            </a:r>
            <a:endParaRPr sz="2600" dirty="0">
              <a:latin typeface="Symbol"/>
              <a:cs typeface="Symbol"/>
            </a:endParaRPr>
          </a:p>
          <a:p>
            <a:pPr marL="372745" marR="100330">
              <a:lnSpc>
                <a:spcPts val="2700"/>
              </a:lnSpc>
              <a:spcBef>
                <a:spcPts val="805"/>
              </a:spcBef>
            </a:pPr>
            <a:r>
              <a:rPr sz="2600" spc="-15" dirty="0"/>
              <a:t>Catenation</a:t>
            </a:r>
            <a:r>
              <a:rPr sz="2600" spc="-5" dirty="0"/>
              <a:t> </a:t>
            </a:r>
            <a:r>
              <a:rPr sz="2600" spc="-15" dirty="0"/>
              <a:t>is</a:t>
            </a:r>
            <a:r>
              <a:rPr sz="2600" dirty="0"/>
              <a:t> </a:t>
            </a:r>
            <a:r>
              <a:rPr sz="2600" spc="-15" dirty="0"/>
              <a:t>ext</a:t>
            </a:r>
            <a:r>
              <a:rPr sz="2600" spc="-5" dirty="0"/>
              <a:t>e</a:t>
            </a:r>
            <a:r>
              <a:rPr sz="2600" spc="-20" dirty="0"/>
              <a:t>nded</a:t>
            </a:r>
            <a:r>
              <a:rPr sz="2600" spc="-10" dirty="0"/>
              <a:t> </a:t>
            </a:r>
            <a:r>
              <a:rPr sz="2600" spc="-15" dirty="0"/>
              <a:t>to</a:t>
            </a:r>
            <a:r>
              <a:rPr sz="2600" spc="-5" dirty="0"/>
              <a:t> </a:t>
            </a:r>
            <a:r>
              <a:rPr sz="2600" i="1" spc="-15" dirty="0"/>
              <a:t>sets</a:t>
            </a:r>
            <a:r>
              <a:rPr sz="2600" spc="-5" dirty="0"/>
              <a:t> </a:t>
            </a:r>
            <a:r>
              <a:rPr sz="2600" spc="-15" dirty="0"/>
              <a:t>of strings:</a:t>
            </a:r>
            <a:endParaRPr sz="2600" dirty="0"/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/>
              <a:t>Let</a:t>
            </a:r>
            <a:r>
              <a:rPr sz="2600" spc="-5" dirty="0"/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/>
              <a:t>and</a:t>
            </a:r>
            <a:r>
              <a:rPr sz="2600" spc="10" dirty="0"/>
              <a:t> </a:t>
            </a:r>
            <a:r>
              <a:rPr sz="2600" spc="-25" dirty="0">
                <a:latin typeface="Arial"/>
                <a:cs typeface="Arial"/>
              </a:rPr>
              <a:t>Q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25" dirty="0"/>
              <a:t>b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15" dirty="0"/>
              <a:t>sets</a:t>
            </a:r>
            <a:r>
              <a:rPr sz="2600" spc="-5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strings. (T</a:t>
            </a:r>
            <a:r>
              <a:rPr sz="2600" spc="-10" dirty="0"/>
              <a:t>h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20" dirty="0"/>
              <a:t>sym</a:t>
            </a:r>
            <a:r>
              <a:rPr sz="2600" spc="-15" dirty="0"/>
              <a:t>bol</a:t>
            </a:r>
            <a:r>
              <a:rPr sz="2600" dirty="0"/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2600" spc="-15" dirty="0"/>
              <a:t>represents</a:t>
            </a:r>
            <a:r>
              <a:rPr sz="2600" spc="-5" dirty="0"/>
              <a:t> </a:t>
            </a:r>
            <a:r>
              <a:rPr sz="2600" spc="-15" dirty="0"/>
              <a:t>set</a:t>
            </a:r>
            <a:r>
              <a:rPr sz="2600" spc="-10" dirty="0"/>
              <a:t> membership.)</a:t>
            </a:r>
            <a:r>
              <a:rPr sz="2600" spc="-90" dirty="0"/>
              <a:t> </a:t>
            </a:r>
            <a:r>
              <a:rPr sz="2600" spc="-10" dirty="0"/>
              <a:t>If</a:t>
            </a:r>
            <a:r>
              <a:rPr sz="2600" spc="-65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/>
              <a:t>1</a:t>
            </a:r>
            <a:r>
              <a:rPr sz="3075" spc="150" baseline="-17615" dirty="0"/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0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10" dirty="0"/>
              <a:t>an</a:t>
            </a:r>
            <a:r>
              <a:rPr sz="2600" spc="-20" dirty="0"/>
              <a:t>d</a:t>
            </a:r>
            <a:r>
              <a:rPr sz="2600" spc="-65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/>
              <a:t>2</a:t>
            </a:r>
            <a:r>
              <a:rPr sz="3075" spc="150" baseline="-17615" dirty="0"/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05" dirty="0">
                <a:latin typeface="Symbol"/>
                <a:cs typeface="Symbol"/>
              </a:rPr>
              <a:t> </a:t>
            </a:r>
            <a:r>
              <a:rPr sz="2600" spc="-25" dirty="0">
                <a:latin typeface="Arial"/>
                <a:cs typeface="Arial"/>
              </a:rPr>
              <a:t>Q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35"/>
              </a:spcBef>
            </a:pPr>
            <a:r>
              <a:rPr sz="2600" spc="-15" dirty="0"/>
              <a:t>then</a:t>
            </a:r>
            <a:r>
              <a:rPr sz="2600" spc="10" dirty="0"/>
              <a:t> </a:t>
            </a:r>
            <a:r>
              <a:rPr sz="2600" spc="-15" dirty="0"/>
              <a:t>str</a:t>
            </a:r>
            <a:r>
              <a:rPr sz="2600" spc="-20" dirty="0"/>
              <a:t>i</a:t>
            </a:r>
            <a:r>
              <a:rPr sz="2600" spc="-15" dirty="0"/>
              <a:t>n</a:t>
            </a:r>
            <a:r>
              <a:rPr sz="2600" spc="-20" dirty="0"/>
              <a:t>g</a:t>
            </a:r>
            <a:r>
              <a:rPr sz="260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7" baseline="-17615" dirty="0"/>
              <a:t>1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15" baseline="-17615" dirty="0"/>
              <a:t>2</a:t>
            </a:r>
            <a:r>
              <a:rPr sz="3075" spc="262" baseline="-17615" dirty="0"/>
              <a:t> </a:t>
            </a:r>
            <a:r>
              <a:rPr sz="2600" spc="-25" dirty="0" smtClean="0">
                <a:latin typeface="Symbol"/>
                <a:cs typeface="Symbol"/>
              </a:rPr>
              <a:t>∈</a:t>
            </a:r>
            <a:r>
              <a:rPr lang="en-US" sz="2600" spc="-25" dirty="0" smtClean="0">
                <a:latin typeface="Symbol"/>
                <a:cs typeface="Symbol"/>
              </a:rPr>
              <a:t> </a:t>
            </a:r>
            <a:r>
              <a:rPr sz="2600" spc="-15" dirty="0" smtClean="0"/>
              <a:t>(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Q</a:t>
            </a:r>
            <a:r>
              <a:rPr sz="2600" spc="-5" dirty="0"/>
              <a:t>).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1" y="977918"/>
            <a:ext cx="5346065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generator;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definition-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ependent.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55" dirty="0">
                <a:latin typeface="Lucida Sans"/>
                <a:cs typeface="Lucida Sans"/>
              </a:rPr>
              <a:t>a</a:t>
            </a:r>
            <a:r>
              <a:rPr sz="2700" i="1" spc="-145" dirty="0">
                <a:latin typeface="Lucida Sans"/>
                <a:cs typeface="Lucida Sans"/>
              </a:rPr>
              <a:t>n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riate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70998" rIns="0" bIns="0" rtlCol="0">
            <a:spAutoFit/>
          </a:bodyPr>
          <a:lstStyle/>
          <a:p>
            <a:pPr marL="372745" marR="52705">
              <a:lnSpc>
                <a:spcPts val="2700"/>
              </a:lnSpc>
            </a:pPr>
            <a:r>
              <a:rPr spc="-15" dirty="0"/>
              <a:t>Here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explicit-</a:t>
            </a:r>
            <a:r>
              <a:rPr spc="-165" dirty="0"/>
              <a:t> </a:t>
            </a:r>
            <a:r>
              <a:rPr spc="-15" dirty="0"/>
              <a:t>control scanner</a:t>
            </a:r>
            <a:r>
              <a:rPr spc="-5" dirty="0"/>
              <a:t> </a:t>
            </a:r>
            <a:r>
              <a:rPr spc="-10" dirty="0"/>
              <a:t>fo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same</a:t>
            </a:r>
            <a:r>
              <a:rPr spc="-5" dirty="0"/>
              <a:t> </a:t>
            </a:r>
            <a:r>
              <a:rPr spc="-20" dirty="0"/>
              <a:t>comment</a:t>
            </a:r>
            <a:r>
              <a:rPr spc="-15" dirty="0"/>
              <a:t> definition:</a:t>
            </a:r>
          </a:p>
          <a:p>
            <a:pPr marL="875665" marR="905510" indent="-399415">
              <a:lnSpc>
                <a:spcPct val="114999"/>
              </a:lnSpc>
              <a:spcBef>
                <a:spcPts val="365"/>
              </a:spcBef>
            </a:pPr>
            <a:r>
              <a:rPr sz="2200" b="1" spc="-15" dirty="0">
                <a:latin typeface="Courier"/>
                <a:cs typeface="Courier"/>
              </a:rPr>
              <a:t>if (CurrentC</a:t>
            </a:r>
            <a:r>
              <a:rPr sz="2200" b="1" spc="-25" dirty="0">
                <a:latin typeface="Courier"/>
                <a:cs typeface="Courier"/>
              </a:rPr>
              <a:t>h</a:t>
            </a:r>
            <a:r>
              <a:rPr sz="2200" b="1" spc="-15" dirty="0">
                <a:latin typeface="Courier"/>
                <a:cs typeface="Courier"/>
              </a:rPr>
              <a:t>ar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'/'){ re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d(CurrentChar)</a:t>
            </a:r>
            <a:endParaRPr sz="2200" dirty="0">
              <a:latin typeface="Courier"/>
              <a:cs typeface="Courier"/>
            </a:endParaRPr>
          </a:p>
          <a:p>
            <a:pPr marL="1210945" marR="675005" indent="-335915">
              <a:lnSpc>
                <a:spcPct val="105900"/>
              </a:lnSpc>
            </a:pPr>
            <a:r>
              <a:rPr sz="2200" b="1" spc="-15" dirty="0">
                <a:latin typeface="Courier"/>
                <a:cs typeface="Courier"/>
              </a:rPr>
              <a:t>if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(CurrentChar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'</a:t>
            </a:r>
            <a:r>
              <a:rPr sz="2200" b="1" spc="-15" dirty="0">
                <a:latin typeface="Courier"/>
                <a:cs typeface="Courier"/>
              </a:rPr>
              <a:t>/') </a:t>
            </a:r>
            <a:r>
              <a:rPr sz="2200" b="1" spc="-25" dirty="0">
                <a:latin typeface="Courier"/>
                <a:cs typeface="Courier"/>
              </a:rPr>
              <a:t>r</a:t>
            </a:r>
            <a:r>
              <a:rPr sz="2200" b="1" spc="-15" dirty="0">
                <a:latin typeface="Courier"/>
                <a:cs typeface="Courier"/>
              </a:rPr>
              <a:t>epeat</a:t>
            </a:r>
            <a:endParaRPr sz="2200" dirty="0">
              <a:latin typeface="Courier"/>
              <a:cs typeface="Courier"/>
            </a:endParaRPr>
          </a:p>
          <a:p>
            <a:pPr marL="1210945" marR="676910" indent="335280">
              <a:lnSpc>
                <a:spcPct val="105900"/>
              </a:lnSpc>
              <a:spcBef>
                <a:spcPts val="10"/>
              </a:spcBef>
            </a:pPr>
            <a:r>
              <a:rPr sz="2200" b="1" spc="-15" dirty="0">
                <a:latin typeface="Courier"/>
                <a:cs typeface="Courier"/>
              </a:rPr>
              <a:t>read(CurrentCha</a:t>
            </a:r>
            <a:r>
              <a:rPr sz="2200" b="1" spc="-25" dirty="0">
                <a:latin typeface="Courier"/>
                <a:cs typeface="Courier"/>
              </a:rPr>
              <a:t>r</a:t>
            </a:r>
            <a:r>
              <a:rPr sz="2200" b="1" spc="-15" dirty="0">
                <a:latin typeface="Courier"/>
                <a:cs typeface="Courier"/>
              </a:rPr>
              <a:t>) </a:t>
            </a:r>
            <a:r>
              <a:rPr sz="2200" b="1" spc="-25" dirty="0">
                <a:latin typeface="Courier"/>
                <a:cs typeface="Courier"/>
              </a:rPr>
              <a:t>u</a:t>
            </a:r>
            <a:r>
              <a:rPr sz="2200" b="1" spc="-15" dirty="0">
                <a:latin typeface="Courier"/>
                <a:cs typeface="Courier"/>
              </a:rPr>
              <a:t>ntil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(CurrentChar in</a:t>
            </a:r>
            <a:endParaRPr sz="2200" dirty="0">
              <a:latin typeface="Courier"/>
              <a:cs typeface="Courier"/>
            </a:endParaRPr>
          </a:p>
          <a:p>
            <a:pPr marL="238252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{eol, eof})</a:t>
            </a:r>
            <a:endParaRPr sz="2200" dirty="0">
              <a:latin typeface="Courier"/>
              <a:cs typeface="Courier"/>
            </a:endParaRPr>
          </a:p>
          <a:p>
            <a:pPr marL="372745" marR="5080" indent="502920">
              <a:lnSpc>
                <a:spcPct val="105900"/>
              </a:lnSpc>
              <a:spcBef>
                <a:spcPts val="10"/>
              </a:spcBef>
            </a:pPr>
            <a:r>
              <a:rPr sz="2200" b="1" spc="-15" dirty="0">
                <a:latin typeface="Courier"/>
                <a:cs typeface="Courier"/>
              </a:rPr>
              <a:t>el</a:t>
            </a:r>
            <a:r>
              <a:rPr sz="2200" b="1" spc="-25" dirty="0">
                <a:latin typeface="Courier"/>
                <a:cs typeface="Courier"/>
              </a:rPr>
              <a:t>s</a:t>
            </a:r>
            <a:r>
              <a:rPr sz="2200" b="1" spc="-15" dirty="0">
                <a:latin typeface="Courier"/>
                <a:cs typeface="Courier"/>
              </a:rPr>
              <a:t>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//Signal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lexic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error else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Signal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lexical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error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73" y="7544820"/>
            <a:ext cx="304101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if (C</a:t>
            </a:r>
            <a:r>
              <a:rPr sz="2200" b="1" spc="-25" dirty="0">
                <a:latin typeface="Courier"/>
                <a:cs typeface="Courier"/>
              </a:rPr>
              <a:t>u</a:t>
            </a:r>
            <a:r>
              <a:rPr sz="2200" b="1" spc="-15" dirty="0">
                <a:latin typeface="Courier"/>
                <a:cs typeface="Courier"/>
              </a:rPr>
              <a:t>rrentChar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41964" y="7544820"/>
            <a:ext cx="862330" cy="66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6400"/>
              </a:lnSpc>
            </a:pPr>
            <a:r>
              <a:rPr sz="2200" b="1" spc="-15" dirty="0">
                <a:latin typeface="Courier"/>
                <a:cs typeface="Courier"/>
              </a:rPr>
              <a:t>eol) tok</a:t>
            </a: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n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73" y="7901440"/>
            <a:ext cx="3041015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5280">
              <a:lnSpc>
                <a:spcPct val="105900"/>
              </a:lnSpc>
            </a:pPr>
            <a:r>
              <a:rPr sz="2200" b="1" spc="-15" dirty="0">
                <a:latin typeface="Courier"/>
                <a:cs typeface="Courier"/>
              </a:rPr>
              <a:t>// </a:t>
            </a:r>
            <a:r>
              <a:rPr sz="2200" b="1" spc="-25" dirty="0">
                <a:latin typeface="Courier"/>
                <a:cs typeface="Courier"/>
              </a:rPr>
              <a:t>P</a:t>
            </a:r>
            <a:r>
              <a:rPr sz="2200" b="1" spc="-15" dirty="0">
                <a:latin typeface="Courier"/>
                <a:cs typeface="Courier"/>
              </a:rPr>
              <a:t>rocess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valid else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/Signal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3942" y="8256525"/>
            <a:ext cx="11988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lexical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4778" y="8256525"/>
            <a:ext cx="8623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rror</a:t>
            </a:r>
            <a:endParaRPr sz="22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4805" cy="213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65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ct val="89700"/>
              </a:lnSpc>
              <a:spcBef>
                <a:spcPts val="165"/>
              </a:spcBef>
            </a:pPr>
            <a:r>
              <a:rPr sz="2600" spc="45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har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ire</a:t>
            </a:r>
            <a:r>
              <a:rPr sz="2600" spc="-10" dirty="0">
                <a:latin typeface="Lucida Sans"/>
                <a:cs typeface="Lucida Sans"/>
              </a:rPr>
              <a:t>d”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code.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usua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easy 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often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efficient,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ecific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 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40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Examp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1600" y="1676400"/>
            <a:ext cx="5296535" cy="2780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FORTRAN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lik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lite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(which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requi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es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gits on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either or</a:t>
            </a:r>
            <a:r>
              <a:rPr sz="2400" spc="-15" dirty="0">
                <a:latin typeface="Lucida Sans"/>
                <a:cs typeface="Lucida Sans"/>
              </a:rPr>
              <a:t> b</a:t>
            </a:r>
            <a:r>
              <a:rPr sz="2400" spc="-5" dirty="0">
                <a:latin typeface="Lucida Sans"/>
                <a:cs typeface="Lucida Sans"/>
              </a:rPr>
              <a:t>oth </a:t>
            </a:r>
            <a:r>
              <a:rPr sz="2400" dirty="0">
                <a:latin typeface="Lucida Sans"/>
                <a:cs typeface="Lucida Sans"/>
              </a:rPr>
              <a:t>si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cima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int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jus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a </a:t>
            </a:r>
            <a:r>
              <a:rPr sz="2400" spc="-15" dirty="0">
                <a:latin typeface="Lucida Sans"/>
                <a:cs typeface="Lucida Sans"/>
              </a:rPr>
              <a:t>string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5" dirty="0">
                <a:latin typeface="Lucida Sans"/>
                <a:cs typeface="Lucida Sans"/>
              </a:rPr>
              <a:t>digits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5" dirty="0">
                <a:latin typeface="Lucida Sans"/>
                <a:cs typeface="Lucida Sans"/>
              </a:rPr>
              <a:t> ca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as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ct val="100000"/>
              </a:lnSpc>
              <a:spcBef>
                <a:spcPts val="1920"/>
              </a:spcBef>
            </a:pPr>
            <a:r>
              <a:rPr sz="2400" spc="-5" dirty="0">
                <a:latin typeface="Arial"/>
                <a:cs typeface="Arial"/>
              </a:rPr>
              <a:t>RealLi</a:t>
            </a:r>
            <a:r>
              <a:rPr sz="2400" dirty="0">
                <a:latin typeface="Arial"/>
                <a:cs typeface="Arial"/>
              </a:rPr>
              <a:t>t =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850" spc="15" baseline="27777" dirty="0">
                <a:latin typeface="Arial"/>
                <a:cs typeface="Arial"/>
              </a:rPr>
              <a:t>+</a:t>
            </a:r>
            <a:r>
              <a:rPr sz="2850" spc="7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(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55" dirty="0">
                <a:latin typeface="Symbol"/>
                <a:cs typeface="Symbo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.</a:t>
            </a:r>
            <a:r>
              <a:rPr sz="3600" spc="-3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)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spc="10" dirty="0">
                <a:latin typeface="Arial"/>
                <a:cs typeface="Arial"/>
              </a:rPr>
              <a:t>D</a:t>
            </a:r>
            <a:r>
              <a:rPr sz="2850" spc="7" baseline="27777" dirty="0">
                <a:latin typeface="Arial"/>
                <a:cs typeface="Arial"/>
              </a:rPr>
              <a:t>* </a:t>
            </a:r>
            <a:r>
              <a:rPr sz="3600" spc="-10" dirty="0">
                <a:latin typeface="Arial"/>
                <a:cs typeface="Arial"/>
              </a:rPr>
              <a:t>.</a:t>
            </a:r>
            <a:r>
              <a:rPr sz="3600" spc="-34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D</a:t>
            </a:r>
            <a:r>
              <a:rPr sz="2850" baseline="27777" dirty="0">
                <a:latin typeface="Arial"/>
                <a:cs typeface="Arial"/>
              </a:rPr>
              <a:t>+</a:t>
            </a:r>
            <a:r>
              <a:rPr sz="2400" dirty="0">
                <a:latin typeface="Arial"/>
                <a:cs typeface="Arial"/>
              </a:rPr>
              <a:t>)</a:t>
            </a:r>
          </a:p>
          <a:p>
            <a:pPr marL="240665">
              <a:lnSpc>
                <a:spcPct val="100000"/>
              </a:lnSpc>
              <a:spcBef>
                <a:spcPts val="2470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correspon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DFA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47380" y="5061191"/>
            <a:ext cx="4313555" cy="1850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62135" y="5195344"/>
            <a:ext cx="175895" cy="27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dirty="0">
                <a:latin typeface="Courier"/>
                <a:cs typeface="Courier"/>
              </a:rPr>
              <a:t>.</a:t>
            </a:r>
            <a:endParaRPr sz="195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49203" y="5126196"/>
            <a:ext cx="176530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5" dirty="0">
                <a:latin typeface="Arial"/>
                <a:cs typeface="Arial"/>
              </a:rPr>
              <a:t>D</a:t>
            </a:r>
            <a:endParaRPr sz="1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74717" y="5818098"/>
            <a:ext cx="176530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5" dirty="0">
                <a:latin typeface="Arial"/>
                <a:cs typeface="Arial"/>
              </a:rPr>
              <a:t>D</a:t>
            </a:r>
            <a:endParaRPr sz="1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61656" y="5868396"/>
            <a:ext cx="176530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5" dirty="0">
                <a:latin typeface="Arial"/>
                <a:cs typeface="Arial"/>
              </a:rPr>
              <a:t>D</a:t>
            </a:r>
            <a:endParaRPr sz="1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6826" y="6380470"/>
            <a:ext cx="176530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5" dirty="0">
                <a:latin typeface="Arial"/>
                <a:cs typeface="Arial"/>
              </a:rPr>
              <a:t>D</a:t>
            </a:r>
            <a:endParaRPr sz="1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4527" y="6449595"/>
            <a:ext cx="175895" cy="27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dirty="0">
                <a:latin typeface="Courier"/>
                <a:cs typeface="Courier"/>
              </a:rPr>
              <a:t>.</a:t>
            </a:r>
            <a:endParaRPr sz="195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300345" cy="406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6604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An</a:t>
            </a:r>
            <a:r>
              <a:rPr sz="2400" spc="-5" dirty="0">
                <a:latin typeface="Lucida Sans"/>
                <a:cs typeface="Lucida Sans"/>
              </a:rPr>
              <a:t> identifie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c</a:t>
            </a:r>
            <a:r>
              <a:rPr sz="2400" spc="-15" dirty="0">
                <a:latin typeface="Lucida Sans"/>
                <a:cs typeface="Lucida Sans"/>
              </a:rPr>
              <a:t>onsisting 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letters, digits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un</a:t>
            </a:r>
            <a:r>
              <a:rPr sz="2400" spc="-3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res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begin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lette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allow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adjacen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trailin</a:t>
            </a:r>
            <a:r>
              <a:rPr sz="2400" dirty="0">
                <a:latin typeface="Lucida Sans"/>
                <a:cs typeface="Lucida Sans"/>
              </a:rPr>
              <a:t>g underscores, may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as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D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850" spc="7" baseline="27777" dirty="0">
                <a:latin typeface="Arial"/>
                <a:cs typeface="Arial"/>
              </a:rPr>
              <a:t>*</a:t>
            </a:r>
            <a:r>
              <a:rPr sz="2850" spc="202" baseline="27777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_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D)</a:t>
            </a:r>
            <a:r>
              <a:rPr sz="2850" baseline="27777" dirty="0">
                <a:latin typeface="Arial"/>
                <a:cs typeface="Arial"/>
              </a:rPr>
              <a:t>+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850" spc="7" baseline="27777" dirty="0">
                <a:latin typeface="Arial"/>
                <a:cs typeface="Arial"/>
              </a:rPr>
              <a:t>*</a:t>
            </a:r>
            <a:endParaRPr sz="2850" baseline="27777" dirty="0">
              <a:latin typeface="Arial"/>
              <a:cs typeface="Arial"/>
            </a:endParaRPr>
          </a:p>
          <a:p>
            <a:pPr marL="241300" marR="5080">
              <a:lnSpc>
                <a:spcPct val="90300"/>
              </a:lnSpc>
              <a:spcBef>
                <a:spcPts val="2595"/>
              </a:spcBef>
              <a:tabLst>
                <a:tab pos="1702435" algn="l"/>
              </a:tabLst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definitio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include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identifie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lik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Courier"/>
                <a:cs typeface="Courier"/>
              </a:rPr>
              <a:t>su</a:t>
            </a:r>
            <a:r>
              <a:rPr sz="2400" dirty="0">
                <a:latin typeface="Courier"/>
                <a:cs typeface="Courier"/>
              </a:rPr>
              <a:t>m</a:t>
            </a:r>
            <a:r>
              <a:rPr sz="2400" spc="-665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unit_cos</a:t>
            </a:r>
            <a:r>
              <a:rPr sz="2400" dirty="0">
                <a:latin typeface="Courier"/>
                <a:cs typeface="Courier"/>
              </a:rPr>
              <a:t>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but exclude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Courier"/>
                <a:cs typeface="Courier"/>
              </a:rPr>
              <a:t>_on</a:t>
            </a:r>
            <a:r>
              <a:rPr sz="2400" dirty="0">
                <a:latin typeface="Courier"/>
                <a:cs typeface="Courier"/>
              </a:rPr>
              <a:t>e</a:t>
            </a:r>
            <a:r>
              <a:rPr sz="2400" spc="-685" dirty="0">
                <a:latin typeface="Courier"/>
                <a:cs typeface="Courier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Courier"/>
                <a:cs typeface="Courier"/>
              </a:rPr>
              <a:t>two</a:t>
            </a:r>
            <a:r>
              <a:rPr sz="2400" dirty="0">
                <a:latin typeface="Courier"/>
                <a:cs typeface="Courier"/>
              </a:rPr>
              <a:t>_</a:t>
            </a:r>
            <a:r>
              <a:rPr sz="2400" spc="-700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Courier"/>
                <a:cs typeface="Courier"/>
              </a:rPr>
              <a:t>grand</a:t>
            </a:r>
            <a:r>
              <a:rPr sz="2400" u="heavy" dirty="0">
                <a:latin typeface="Times New Roman"/>
                <a:cs typeface="Times New Roman"/>
              </a:rPr>
              <a:t> 	</a:t>
            </a:r>
            <a:r>
              <a:rPr sz="2400" spc="-5" dirty="0">
                <a:latin typeface="Courier"/>
                <a:cs typeface="Courier"/>
              </a:rPr>
              <a:t>tota</a:t>
            </a:r>
            <a:r>
              <a:rPr sz="2400" spc="5" dirty="0">
                <a:latin typeface="Courier"/>
                <a:cs typeface="Courier"/>
              </a:rPr>
              <a:t>l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DF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is: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07679" y="6067031"/>
            <a:ext cx="584200" cy="518159"/>
          </a:xfrm>
          <a:custGeom>
            <a:avLst/>
            <a:gdLst/>
            <a:ahLst/>
            <a:cxnLst/>
            <a:rect l="l" t="t" r="r" b="b"/>
            <a:pathLst>
              <a:path w="584200" h="518159">
                <a:moveTo>
                  <a:pt x="292607" y="0"/>
                </a:moveTo>
                <a:lnTo>
                  <a:pt x="263651" y="1524"/>
                </a:lnTo>
                <a:lnTo>
                  <a:pt x="234695" y="6096"/>
                </a:lnTo>
                <a:lnTo>
                  <a:pt x="233171" y="6096"/>
                </a:lnTo>
                <a:lnTo>
                  <a:pt x="205739" y="12191"/>
                </a:lnTo>
                <a:lnTo>
                  <a:pt x="205739" y="13715"/>
                </a:lnTo>
                <a:lnTo>
                  <a:pt x="179831" y="24384"/>
                </a:lnTo>
                <a:lnTo>
                  <a:pt x="153924" y="36575"/>
                </a:lnTo>
                <a:lnTo>
                  <a:pt x="152400" y="36575"/>
                </a:lnTo>
                <a:lnTo>
                  <a:pt x="129539" y="50291"/>
                </a:lnTo>
                <a:lnTo>
                  <a:pt x="86868" y="85344"/>
                </a:lnTo>
                <a:lnTo>
                  <a:pt x="50292" y="129539"/>
                </a:lnTo>
                <a:lnTo>
                  <a:pt x="36575" y="152400"/>
                </a:lnTo>
                <a:lnTo>
                  <a:pt x="36575" y="153924"/>
                </a:lnTo>
                <a:lnTo>
                  <a:pt x="24383" y="179832"/>
                </a:lnTo>
                <a:lnTo>
                  <a:pt x="22859" y="179832"/>
                </a:lnTo>
                <a:lnTo>
                  <a:pt x="13715" y="205739"/>
                </a:lnTo>
                <a:lnTo>
                  <a:pt x="6095" y="233172"/>
                </a:lnTo>
                <a:lnTo>
                  <a:pt x="6095" y="234696"/>
                </a:lnTo>
                <a:lnTo>
                  <a:pt x="1524" y="263651"/>
                </a:lnTo>
                <a:lnTo>
                  <a:pt x="0" y="292608"/>
                </a:lnTo>
                <a:lnTo>
                  <a:pt x="1524" y="321563"/>
                </a:lnTo>
                <a:lnTo>
                  <a:pt x="1524" y="323088"/>
                </a:lnTo>
                <a:lnTo>
                  <a:pt x="6095" y="352044"/>
                </a:lnTo>
                <a:lnTo>
                  <a:pt x="13715" y="379475"/>
                </a:lnTo>
                <a:lnTo>
                  <a:pt x="13715" y="381000"/>
                </a:lnTo>
                <a:lnTo>
                  <a:pt x="22859" y="406908"/>
                </a:lnTo>
                <a:lnTo>
                  <a:pt x="24383" y="406908"/>
                </a:lnTo>
                <a:lnTo>
                  <a:pt x="36575" y="432815"/>
                </a:lnTo>
                <a:lnTo>
                  <a:pt x="50292" y="455675"/>
                </a:lnTo>
                <a:lnTo>
                  <a:pt x="50292" y="457200"/>
                </a:lnTo>
                <a:lnTo>
                  <a:pt x="67056" y="480060"/>
                </a:lnTo>
                <a:lnTo>
                  <a:pt x="85343" y="499872"/>
                </a:lnTo>
                <a:lnTo>
                  <a:pt x="86868" y="499872"/>
                </a:lnTo>
                <a:lnTo>
                  <a:pt x="108204" y="518160"/>
                </a:lnTo>
                <a:lnTo>
                  <a:pt x="115824" y="509015"/>
                </a:lnTo>
                <a:lnTo>
                  <a:pt x="96266" y="492251"/>
                </a:lnTo>
                <a:lnTo>
                  <a:pt x="94487" y="492251"/>
                </a:lnTo>
                <a:lnTo>
                  <a:pt x="76200" y="472439"/>
                </a:lnTo>
                <a:lnTo>
                  <a:pt x="59436" y="449580"/>
                </a:lnTo>
                <a:lnTo>
                  <a:pt x="60959" y="449580"/>
                </a:lnTo>
                <a:lnTo>
                  <a:pt x="48158" y="428244"/>
                </a:lnTo>
                <a:lnTo>
                  <a:pt x="47243" y="428244"/>
                </a:lnTo>
                <a:lnTo>
                  <a:pt x="35051" y="402336"/>
                </a:lnTo>
                <a:lnTo>
                  <a:pt x="25907" y="376427"/>
                </a:lnTo>
                <a:lnTo>
                  <a:pt x="18711" y="350520"/>
                </a:lnTo>
                <a:lnTo>
                  <a:pt x="18287" y="350520"/>
                </a:lnTo>
                <a:lnTo>
                  <a:pt x="13715" y="321563"/>
                </a:lnTo>
                <a:lnTo>
                  <a:pt x="12192" y="292608"/>
                </a:lnTo>
                <a:lnTo>
                  <a:pt x="13715" y="263651"/>
                </a:lnTo>
                <a:lnTo>
                  <a:pt x="13956" y="263651"/>
                </a:lnTo>
                <a:lnTo>
                  <a:pt x="18287" y="236220"/>
                </a:lnTo>
                <a:lnTo>
                  <a:pt x="25907" y="208787"/>
                </a:lnTo>
                <a:lnTo>
                  <a:pt x="26445" y="208787"/>
                </a:lnTo>
                <a:lnTo>
                  <a:pt x="35051" y="184403"/>
                </a:lnTo>
                <a:lnTo>
                  <a:pt x="47243" y="158496"/>
                </a:lnTo>
                <a:lnTo>
                  <a:pt x="60045" y="137160"/>
                </a:lnTo>
                <a:lnTo>
                  <a:pt x="59436" y="137160"/>
                </a:lnTo>
                <a:lnTo>
                  <a:pt x="76200" y="114300"/>
                </a:lnTo>
                <a:lnTo>
                  <a:pt x="94487" y="94487"/>
                </a:lnTo>
                <a:lnTo>
                  <a:pt x="114300" y="76200"/>
                </a:lnTo>
                <a:lnTo>
                  <a:pt x="137159" y="59436"/>
                </a:lnTo>
                <a:lnTo>
                  <a:pt x="138176" y="59436"/>
                </a:lnTo>
                <a:lnTo>
                  <a:pt x="158495" y="47244"/>
                </a:lnTo>
                <a:lnTo>
                  <a:pt x="184404" y="35051"/>
                </a:lnTo>
                <a:lnTo>
                  <a:pt x="210312" y="24384"/>
                </a:lnTo>
                <a:lnTo>
                  <a:pt x="208787" y="24384"/>
                </a:lnTo>
                <a:lnTo>
                  <a:pt x="236219" y="18287"/>
                </a:lnTo>
                <a:lnTo>
                  <a:pt x="265175" y="13715"/>
                </a:lnTo>
                <a:lnTo>
                  <a:pt x="263651" y="13715"/>
                </a:lnTo>
                <a:lnTo>
                  <a:pt x="292607" y="12191"/>
                </a:lnTo>
                <a:lnTo>
                  <a:pt x="379475" y="12191"/>
                </a:lnTo>
                <a:lnTo>
                  <a:pt x="352044" y="6096"/>
                </a:lnTo>
                <a:lnTo>
                  <a:pt x="323088" y="1524"/>
                </a:lnTo>
                <a:lnTo>
                  <a:pt x="321563" y="1524"/>
                </a:lnTo>
                <a:lnTo>
                  <a:pt x="292607" y="0"/>
                </a:lnTo>
                <a:close/>
              </a:path>
              <a:path w="584200" h="518159">
                <a:moveTo>
                  <a:pt x="94487" y="490727"/>
                </a:moveTo>
                <a:lnTo>
                  <a:pt x="94487" y="492251"/>
                </a:lnTo>
                <a:lnTo>
                  <a:pt x="96266" y="492251"/>
                </a:lnTo>
                <a:lnTo>
                  <a:pt x="94487" y="490727"/>
                </a:lnTo>
                <a:close/>
              </a:path>
              <a:path w="584200" h="518159">
                <a:moveTo>
                  <a:pt x="47243" y="426720"/>
                </a:moveTo>
                <a:lnTo>
                  <a:pt x="47243" y="428244"/>
                </a:lnTo>
                <a:lnTo>
                  <a:pt x="48158" y="428244"/>
                </a:lnTo>
                <a:lnTo>
                  <a:pt x="47243" y="426720"/>
                </a:lnTo>
                <a:close/>
              </a:path>
              <a:path w="584200" h="518159">
                <a:moveTo>
                  <a:pt x="18287" y="348996"/>
                </a:moveTo>
                <a:lnTo>
                  <a:pt x="18287" y="350520"/>
                </a:lnTo>
                <a:lnTo>
                  <a:pt x="18711" y="350520"/>
                </a:lnTo>
                <a:lnTo>
                  <a:pt x="18287" y="348996"/>
                </a:lnTo>
                <a:close/>
              </a:path>
              <a:path w="584200" h="518159">
                <a:moveTo>
                  <a:pt x="582168" y="263651"/>
                </a:moveTo>
                <a:lnTo>
                  <a:pt x="569976" y="263651"/>
                </a:lnTo>
                <a:lnTo>
                  <a:pt x="571500" y="292608"/>
                </a:lnTo>
                <a:lnTo>
                  <a:pt x="583692" y="292608"/>
                </a:lnTo>
                <a:lnTo>
                  <a:pt x="582168" y="263651"/>
                </a:lnTo>
                <a:close/>
              </a:path>
              <a:path w="584200" h="518159">
                <a:moveTo>
                  <a:pt x="13956" y="263651"/>
                </a:moveTo>
                <a:lnTo>
                  <a:pt x="13715" y="263651"/>
                </a:lnTo>
                <a:lnTo>
                  <a:pt x="13715" y="265175"/>
                </a:lnTo>
                <a:lnTo>
                  <a:pt x="13956" y="263651"/>
                </a:lnTo>
                <a:close/>
              </a:path>
              <a:path w="584200" h="518159">
                <a:moveTo>
                  <a:pt x="572346" y="208787"/>
                </a:moveTo>
                <a:lnTo>
                  <a:pt x="559307" y="208787"/>
                </a:lnTo>
                <a:lnTo>
                  <a:pt x="566927" y="236220"/>
                </a:lnTo>
                <a:lnTo>
                  <a:pt x="569976" y="265175"/>
                </a:lnTo>
                <a:lnTo>
                  <a:pt x="569976" y="263651"/>
                </a:lnTo>
                <a:lnTo>
                  <a:pt x="582168" y="263651"/>
                </a:lnTo>
                <a:lnTo>
                  <a:pt x="579119" y="234696"/>
                </a:lnTo>
                <a:lnTo>
                  <a:pt x="579119" y="233172"/>
                </a:lnTo>
                <a:lnTo>
                  <a:pt x="572346" y="208787"/>
                </a:lnTo>
                <a:close/>
              </a:path>
              <a:path w="584200" h="518159">
                <a:moveTo>
                  <a:pt x="26445" y="208787"/>
                </a:moveTo>
                <a:lnTo>
                  <a:pt x="25907" y="208787"/>
                </a:lnTo>
                <a:lnTo>
                  <a:pt x="25907" y="210312"/>
                </a:lnTo>
                <a:lnTo>
                  <a:pt x="26445" y="208787"/>
                </a:lnTo>
                <a:close/>
              </a:path>
              <a:path w="584200" h="518159">
                <a:moveTo>
                  <a:pt x="523747" y="112775"/>
                </a:moveTo>
                <a:lnTo>
                  <a:pt x="509015" y="112775"/>
                </a:lnTo>
                <a:lnTo>
                  <a:pt x="539495" y="158496"/>
                </a:lnTo>
                <a:lnTo>
                  <a:pt x="551688" y="184403"/>
                </a:lnTo>
                <a:lnTo>
                  <a:pt x="550163" y="184403"/>
                </a:lnTo>
                <a:lnTo>
                  <a:pt x="559307" y="210312"/>
                </a:lnTo>
                <a:lnTo>
                  <a:pt x="559307" y="208787"/>
                </a:lnTo>
                <a:lnTo>
                  <a:pt x="572346" y="208787"/>
                </a:lnTo>
                <a:lnTo>
                  <a:pt x="571500" y="205739"/>
                </a:lnTo>
                <a:lnTo>
                  <a:pt x="562356" y="179832"/>
                </a:lnTo>
                <a:lnTo>
                  <a:pt x="550163" y="153924"/>
                </a:lnTo>
                <a:lnTo>
                  <a:pt x="550163" y="152400"/>
                </a:lnTo>
                <a:lnTo>
                  <a:pt x="523747" y="112775"/>
                </a:lnTo>
                <a:close/>
              </a:path>
              <a:path w="584200" h="518159">
                <a:moveTo>
                  <a:pt x="60959" y="135636"/>
                </a:moveTo>
                <a:lnTo>
                  <a:pt x="59436" y="137160"/>
                </a:lnTo>
                <a:lnTo>
                  <a:pt x="60045" y="137160"/>
                </a:lnTo>
                <a:lnTo>
                  <a:pt x="60959" y="135636"/>
                </a:lnTo>
                <a:close/>
              </a:path>
              <a:path w="584200" h="518159">
                <a:moveTo>
                  <a:pt x="468837" y="59436"/>
                </a:moveTo>
                <a:lnTo>
                  <a:pt x="449580" y="59436"/>
                </a:lnTo>
                <a:lnTo>
                  <a:pt x="470915" y="76200"/>
                </a:lnTo>
                <a:lnTo>
                  <a:pt x="490727" y="94487"/>
                </a:lnTo>
                <a:lnTo>
                  <a:pt x="489204" y="94487"/>
                </a:lnTo>
                <a:lnTo>
                  <a:pt x="509015" y="114300"/>
                </a:lnTo>
                <a:lnTo>
                  <a:pt x="509015" y="112775"/>
                </a:lnTo>
                <a:lnTo>
                  <a:pt x="523747" y="112775"/>
                </a:lnTo>
                <a:lnTo>
                  <a:pt x="519683" y="106680"/>
                </a:lnTo>
                <a:lnTo>
                  <a:pt x="498348" y="85344"/>
                </a:lnTo>
                <a:lnTo>
                  <a:pt x="478536" y="67056"/>
                </a:lnTo>
                <a:lnTo>
                  <a:pt x="468837" y="59436"/>
                </a:lnTo>
                <a:close/>
              </a:path>
              <a:path w="584200" h="518159">
                <a:moveTo>
                  <a:pt x="138176" y="59436"/>
                </a:moveTo>
                <a:lnTo>
                  <a:pt x="137159" y="59436"/>
                </a:lnTo>
                <a:lnTo>
                  <a:pt x="135636" y="60960"/>
                </a:lnTo>
                <a:lnTo>
                  <a:pt x="138176" y="59436"/>
                </a:lnTo>
                <a:close/>
              </a:path>
              <a:path w="584200" h="518159">
                <a:moveTo>
                  <a:pt x="379475" y="12191"/>
                </a:moveTo>
                <a:lnTo>
                  <a:pt x="292607" y="12191"/>
                </a:lnTo>
                <a:lnTo>
                  <a:pt x="321563" y="13715"/>
                </a:lnTo>
                <a:lnTo>
                  <a:pt x="350519" y="18287"/>
                </a:lnTo>
                <a:lnTo>
                  <a:pt x="348995" y="18287"/>
                </a:lnTo>
                <a:lnTo>
                  <a:pt x="376427" y="24384"/>
                </a:lnTo>
                <a:lnTo>
                  <a:pt x="402336" y="35051"/>
                </a:lnTo>
                <a:lnTo>
                  <a:pt x="400812" y="35051"/>
                </a:lnTo>
                <a:lnTo>
                  <a:pt x="425195" y="47244"/>
                </a:lnTo>
                <a:lnTo>
                  <a:pt x="449580" y="60960"/>
                </a:lnTo>
                <a:lnTo>
                  <a:pt x="449580" y="59436"/>
                </a:lnTo>
                <a:lnTo>
                  <a:pt x="468837" y="59436"/>
                </a:lnTo>
                <a:lnTo>
                  <a:pt x="457200" y="50291"/>
                </a:lnTo>
                <a:lnTo>
                  <a:pt x="455675" y="50291"/>
                </a:lnTo>
                <a:lnTo>
                  <a:pt x="431292" y="36575"/>
                </a:lnTo>
                <a:lnTo>
                  <a:pt x="406907" y="24384"/>
                </a:lnTo>
                <a:lnTo>
                  <a:pt x="381000" y="13715"/>
                </a:lnTo>
                <a:lnTo>
                  <a:pt x="379475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5883" y="6359639"/>
            <a:ext cx="475615" cy="292735"/>
          </a:xfrm>
          <a:custGeom>
            <a:avLst/>
            <a:gdLst/>
            <a:ahLst/>
            <a:cxnLst/>
            <a:rect l="l" t="t" r="r" b="b"/>
            <a:pathLst>
              <a:path w="475614" h="292734">
                <a:moveTo>
                  <a:pt x="7619" y="216407"/>
                </a:moveTo>
                <a:lnTo>
                  <a:pt x="0" y="225551"/>
                </a:lnTo>
                <a:lnTo>
                  <a:pt x="21335" y="242315"/>
                </a:lnTo>
                <a:lnTo>
                  <a:pt x="21335" y="243839"/>
                </a:lnTo>
                <a:lnTo>
                  <a:pt x="44195" y="257555"/>
                </a:lnTo>
                <a:lnTo>
                  <a:pt x="45719" y="257555"/>
                </a:lnTo>
                <a:lnTo>
                  <a:pt x="71627" y="269748"/>
                </a:lnTo>
                <a:lnTo>
                  <a:pt x="97535" y="280415"/>
                </a:lnTo>
                <a:lnTo>
                  <a:pt x="124967" y="286512"/>
                </a:lnTo>
                <a:lnTo>
                  <a:pt x="126491" y="286512"/>
                </a:lnTo>
                <a:lnTo>
                  <a:pt x="155447" y="291083"/>
                </a:lnTo>
                <a:lnTo>
                  <a:pt x="184403" y="292607"/>
                </a:lnTo>
                <a:lnTo>
                  <a:pt x="213359" y="291083"/>
                </a:lnTo>
                <a:lnTo>
                  <a:pt x="214883" y="291083"/>
                </a:lnTo>
                <a:lnTo>
                  <a:pt x="243839" y="286512"/>
                </a:lnTo>
                <a:lnTo>
                  <a:pt x="271271" y="280415"/>
                </a:lnTo>
                <a:lnTo>
                  <a:pt x="184403" y="280415"/>
                </a:lnTo>
                <a:lnTo>
                  <a:pt x="155447" y="278891"/>
                </a:lnTo>
                <a:lnTo>
                  <a:pt x="156971" y="278891"/>
                </a:lnTo>
                <a:lnTo>
                  <a:pt x="128015" y="274319"/>
                </a:lnTo>
                <a:lnTo>
                  <a:pt x="107442" y="269748"/>
                </a:lnTo>
                <a:lnTo>
                  <a:pt x="102107" y="269748"/>
                </a:lnTo>
                <a:lnTo>
                  <a:pt x="76200" y="259079"/>
                </a:lnTo>
                <a:lnTo>
                  <a:pt x="50291" y="246887"/>
                </a:lnTo>
                <a:lnTo>
                  <a:pt x="27431" y="233172"/>
                </a:lnTo>
                <a:lnTo>
                  <a:pt x="28955" y="233172"/>
                </a:lnTo>
                <a:lnTo>
                  <a:pt x="7619" y="216407"/>
                </a:lnTo>
                <a:close/>
              </a:path>
              <a:path w="475614" h="292734">
                <a:moveTo>
                  <a:pt x="268223" y="268224"/>
                </a:moveTo>
                <a:lnTo>
                  <a:pt x="240791" y="274319"/>
                </a:lnTo>
                <a:lnTo>
                  <a:pt x="242315" y="274319"/>
                </a:lnTo>
                <a:lnTo>
                  <a:pt x="213359" y="278891"/>
                </a:lnTo>
                <a:lnTo>
                  <a:pt x="184403" y="280415"/>
                </a:lnTo>
                <a:lnTo>
                  <a:pt x="272795" y="280415"/>
                </a:lnTo>
                <a:lnTo>
                  <a:pt x="298703" y="269748"/>
                </a:lnTo>
                <a:lnTo>
                  <a:pt x="268223" y="269748"/>
                </a:lnTo>
                <a:lnTo>
                  <a:pt x="268223" y="268224"/>
                </a:lnTo>
                <a:close/>
              </a:path>
              <a:path w="475614" h="292734">
                <a:moveTo>
                  <a:pt x="100583" y="268224"/>
                </a:moveTo>
                <a:lnTo>
                  <a:pt x="102107" y="269748"/>
                </a:lnTo>
                <a:lnTo>
                  <a:pt x="107442" y="269748"/>
                </a:lnTo>
                <a:lnTo>
                  <a:pt x="100583" y="268224"/>
                </a:lnTo>
                <a:close/>
              </a:path>
              <a:path w="475614" h="292734">
                <a:moveTo>
                  <a:pt x="400811" y="178307"/>
                </a:moveTo>
                <a:lnTo>
                  <a:pt x="381000" y="198119"/>
                </a:lnTo>
                <a:lnTo>
                  <a:pt x="382523" y="198119"/>
                </a:lnTo>
                <a:lnTo>
                  <a:pt x="362711" y="216407"/>
                </a:lnTo>
                <a:lnTo>
                  <a:pt x="341375" y="233172"/>
                </a:lnTo>
                <a:lnTo>
                  <a:pt x="316991" y="246887"/>
                </a:lnTo>
                <a:lnTo>
                  <a:pt x="292607" y="259079"/>
                </a:lnTo>
                <a:lnTo>
                  <a:pt x="294131" y="259079"/>
                </a:lnTo>
                <a:lnTo>
                  <a:pt x="268223" y="269748"/>
                </a:lnTo>
                <a:lnTo>
                  <a:pt x="298703" y="269748"/>
                </a:lnTo>
                <a:lnTo>
                  <a:pt x="323088" y="257555"/>
                </a:lnTo>
                <a:lnTo>
                  <a:pt x="347471" y="243839"/>
                </a:lnTo>
                <a:lnTo>
                  <a:pt x="348995" y="242315"/>
                </a:lnTo>
                <a:lnTo>
                  <a:pt x="370331" y="225551"/>
                </a:lnTo>
                <a:lnTo>
                  <a:pt x="390144" y="207263"/>
                </a:lnTo>
                <a:lnTo>
                  <a:pt x="411479" y="185927"/>
                </a:lnTo>
                <a:lnTo>
                  <a:pt x="415544" y="179831"/>
                </a:lnTo>
                <a:lnTo>
                  <a:pt x="400811" y="179831"/>
                </a:lnTo>
                <a:lnTo>
                  <a:pt x="400811" y="178307"/>
                </a:lnTo>
                <a:close/>
              </a:path>
              <a:path w="475614" h="292734">
                <a:moveTo>
                  <a:pt x="431291" y="134112"/>
                </a:moveTo>
                <a:lnTo>
                  <a:pt x="400811" y="179831"/>
                </a:lnTo>
                <a:lnTo>
                  <a:pt x="415544" y="179831"/>
                </a:lnTo>
                <a:lnTo>
                  <a:pt x="441959" y="140207"/>
                </a:lnTo>
                <a:lnTo>
                  <a:pt x="444111" y="135636"/>
                </a:lnTo>
                <a:lnTo>
                  <a:pt x="431291" y="135636"/>
                </a:lnTo>
                <a:lnTo>
                  <a:pt x="431291" y="134112"/>
                </a:lnTo>
                <a:close/>
              </a:path>
              <a:path w="475614" h="292734">
                <a:moveTo>
                  <a:pt x="458723" y="56387"/>
                </a:moveTo>
                <a:lnTo>
                  <a:pt x="451103" y="83819"/>
                </a:lnTo>
                <a:lnTo>
                  <a:pt x="441959" y="109727"/>
                </a:lnTo>
                <a:lnTo>
                  <a:pt x="443483" y="109727"/>
                </a:lnTo>
                <a:lnTo>
                  <a:pt x="431291" y="135636"/>
                </a:lnTo>
                <a:lnTo>
                  <a:pt x="444111" y="135636"/>
                </a:lnTo>
                <a:lnTo>
                  <a:pt x="454151" y="114300"/>
                </a:lnTo>
                <a:lnTo>
                  <a:pt x="463295" y="88391"/>
                </a:lnTo>
                <a:lnTo>
                  <a:pt x="463295" y="86867"/>
                </a:lnTo>
                <a:lnTo>
                  <a:pt x="470915" y="59436"/>
                </a:lnTo>
                <a:lnTo>
                  <a:pt x="471076" y="57912"/>
                </a:lnTo>
                <a:lnTo>
                  <a:pt x="458723" y="57912"/>
                </a:lnTo>
                <a:lnTo>
                  <a:pt x="458723" y="56387"/>
                </a:lnTo>
                <a:close/>
              </a:path>
              <a:path w="475614" h="292734">
                <a:moveTo>
                  <a:pt x="475488" y="0"/>
                </a:moveTo>
                <a:lnTo>
                  <a:pt x="463295" y="0"/>
                </a:lnTo>
                <a:lnTo>
                  <a:pt x="461771" y="28955"/>
                </a:lnTo>
                <a:lnTo>
                  <a:pt x="458723" y="57912"/>
                </a:lnTo>
                <a:lnTo>
                  <a:pt x="471076" y="57912"/>
                </a:lnTo>
                <a:lnTo>
                  <a:pt x="473963" y="30479"/>
                </a:lnTo>
                <a:lnTo>
                  <a:pt x="473963" y="28955"/>
                </a:lnTo>
                <a:lnTo>
                  <a:pt x="475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9880" y="5539727"/>
            <a:ext cx="2906903" cy="1594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30895" y="6307823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6"/>
                </a:moveTo>
                <a:lnTo>
                  <a:pt x="4572" y="89916"/>
                </a:lnTo>
                <a:lnTo>
                  <a:pt x="0" y="96012"/>
                </a:lnTo>
                <a:lnTo>
                  <a:pt x="0" y="103632"/>
                </a:lnTo>
                <a:lnTo>
                  <a:pt x="7620" y="102108"/>
                </a:lnTo>
                <a:lnTo>
                  <a:pt x="161544" y="57912"/>
                </a:lnTo>
                <a:lnTo>
                  <a:pt x="158496" y="57912"/>
                </a:lnTo>
                <a:lnTo>
                  <a:pt x="137265" y="51816"/>
                </a:lnTo>
                <a:close/>
              </a:path>
              <a:path w="182880" h="104139">
                <a:moveTo>
                  <a:pt x="158496" y="45720"/>
                </a:moveTo>
                <a:lnTo>
                  <a:pt x="137265" y="51816"/>
                </a:lnTo>
                <a:lnTo>
                  <a:pt x="158496" y="57912"/>
                </a:lnTo>
                <a:lnTo>
                  <a:pt x="161544" y="57912"/>
                </a:lnTo>
                <a:lnTo>
                  <a:pt x="158496" y="45720"/>
                </a:lnTo>
                <a:close/>
              </a:path>
              <a:path w="182880" h="104139">
                <a:moveTo>
                  <a:pt x="161544" y="45720"/>
                </a:moveTo>
                <a:lnTo>
                  <a:pt x="158496" y="45720"/>
                </a:lnTo>
                <a:lnTo>
                  <a:pt x="161544" y="57912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2" y="13716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20" y="1524"/>
                </a:moveTo>
                <a:lnTo>
                  <a:pt x="12192" y="7620"/>
                </a:lnTo>
                <a:lnTo>
                  <a:pt x="12192" y="15903"/>
                </a:lnTo>
                <a:lnTo>
                  <a:pt x="137265" y="51816"/>
                </a:lnTo>
                <a:lnTo>
                  <a:pt x="158496" y="45720"/>
                </a:lnTo>
                <a:lnTo>
                  <a:pt x="161544" y="45720"/>
                </a:lnTo>
                <a:lnTo>
                  <a:pt x="7620" y="1524"/>
                </a:lnTo>
                <a:close/>
              </a:path>
              <a:path w="182880" h="104139">
                <a:moveTo>
                  <a:pt x="7620" y="1524"/>
                </a:moveTo>
                <a:lnTo>
                  <a:pt x="4572" y="13716"/>
                </a:lnTo>
                <a:lnTo>
                  <a:pt x="12192" y="15903"/>
                </a:lnTo>
                <a:lnTo>
                  <a:pt x="12192" y="7620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30895" y="6359639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36991" y="6315443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1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36179" y="6359639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286747" y="5566632"/>
            <a:ext cx="462915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0" dirty="0">
                <a:latin typeface="Arial"/>
                <a:cs typeface="Arial"/>
              </a:rPr>
              <a:t>L</a:t>
            </a:r>
            <a:r>
              <a:rPr sz="1650" spc="-5" dirty="0">
                <a:latin typeface="Arial"/>
                <a:cs typeface="Arial"/>
              </a:rPr>
              <a:t> | </a:t>
            </a:r>
            <a:r>
              <a:rPr sz="1650" spc="-15" dirty="0">
                <a:latin typeface="Arial"/>
                <a:cs typeface="Arial"/>
              </a:rPr>
              <a:t>D</a:t>
            </a:r>
            <a:endParaRPr sz="1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76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893556" y="5949156"/>
            <a:ext cx="141605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0" dirty="0">
                <a:latin typeface="Arial"/>
                <a:cs typeface="Arial"/>
              </a:rPr>
              <a:t>L</a:t>
            </a:r>
            <a:endParaRPr sz="1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80984" y="7160732"/>
            <a:ext cx="462915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0" dirty="0">
                <a:latin typeface="Arial"/>
                <a:cs typeface="Arial"/>
              </a:rPr>
              <a:t>L</a:t>
            </a:r>
            <a:r>
              <a:rPr sz="1650" spc="5" dirty="0">
                <a:latin typeface="Arial"/>
                <a:cs typeface="Arial"/>
              </a:rPr>
              <a:t> </a:t>
            </a:r>
            <a:r>
              <a:rPr sz="1650" spc="-5" dirty="0">
                <a:latin typeface="Arial"/>
                <a:cs typeface="Arial"/>
              </a:rPr>
              <a:t>|</a:t>
            </a:r>
            <a:r>
              <a:rPr sz="1650" spc="-10" dirty="0">
                <a:latin typeface="Arial"/>
                <a:cs typeface="Arial"/>
              </a:rPr>
              <a:t> </a:t>
            </a:r>
            <a:r>
              <a:rPr sz="1650" spc="-15" dirty="0">
                <a:latin typeface="Arial"/>
                <a:cs typeface="Arial"/>
              </a:rPr>
              <a:t>D</a:t>
            </a:r>
            <a:endParaRPr sz="1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58701" y="5981164"/>
            <a:ext cx="141605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0" dirty="0">
                <a:latin typeface="Arial"/>
                <a:cs typeface="Arial"/>
              </a:rPr>
              <a:t>_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Lex/Flex/JLex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28575">
              <a:lnSpc>
                <a:spcPts val="2700"/>
              </a:lnSpc>
            </a:pPr>
            <a:r>
              <a:rPr spc="-15" dirty="0"/>
              <a:t>Lex is a well-</a:t>
            </a:r>
            <a:r>
              <a:rPr spc="-165" dirty="0"/>
              <a:t> </a:t>
            </a:r>
            <a:r>
              <a:rPr spc="-20" dirty="0"/>
              <a:t>kn</a:t>
            </a:r>
            <a:r>
              <a:rPr spc="-10" dirty="0"/>
              <a:t>o</a:t>
            </a:r>
            <a:r>
              <a:rPr spc="-20" dirty="0"/>
              <a:t>wn</a:t>
            </a:r>
            <a:r>
              <a:rPr spc="-5" dirty="0"/>
              <a:t> </a:t>
            </a:r>
            <a:r>
              <a:rPr spc="-15" dirty="0"/>
              <a:t>Unix</a:t>
            </a:r>
            <a:r>
              <a:rPr spc="-5" dirty="0"/>
              <a:t> </a:t>
            </a:r>
            <a:r>
              <a:rPr spc="-15" dirty="0"/>
              <a:t>scanner generator.</a:t>
            </a:r>
            <a:r>
              <a:rPr spc="-5" dirty="0"/>
              <a:t> I</a:t>
            </a:r>
            <a:r>
              <a:rPr spc="-10" dirty="0"/>
              <a:t>t</a:t>
            </a:r>
            <a:r>
              <a:rPr dirty="0"/>
              <a:t> </a:t>
            </a:r>
            <a:r>
              <a:rPr spc="-25" dirty="0"/>
              <a:t>b</a:t>
            </a:r>
            <a:r>
              <a:rPr spc="-10" dirty="0"/>
              <a:t>u</a:t>
            </a:r>
            <a:r>
              <a:rPr spc="-15" dirty="0"/>
              <a:t>ilds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sc</a:t>
            </a:r>
            <a:r>
              <a:rPr spc="-10" dirty="0"/>
              <a:t>a</a:t>
            </a:r>
            <a:r>
              <a:rPr spc="-25" dirty="0"/>
              <a:t>n</a:t>
            </a:r>
            <a:r>
              <a:rPr spc="-10" dirty="0"/>
              <a:t>n</a:t>
            </a:r>
            <a:r>
              <a:rPr spc="-20" dirty="0"/>
              <a:t>er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in C,</a:t>
            </a:r>
            <a:r>
              <a:rPr spc="-5" dirty="0"/>
              <a:t> </a:t>
            </a:r>
            <a:r>
              <a:rPr spc="-20" dirty="0"/>
              <a:t>from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set</a:t>
            </a:r>
            <a:r>
              <a:rPr spc="-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regular expressions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hat</a:t>
            </a:r>
            <a:r>
              <a:rPr dirty="0"/>
              <a:t> </a:t>
            </a:r>
            <a:r>
              <a:rPr spc="-15" dirty="0"/>
              <a:t>define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he tokens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be</a:t>
            </a:r>
            <a:r>
              <a:rPr spc="5" dirty="0"/>
              <a:t> </a:t>
            </a:r>
            <a:r>
              <a:rPr spc="-15" dirty="0"/>
              <a:t>scanned.</a:t>
            </a:r>
          </a:p>
          <a:p>
            <a:pPr marL="372745" marR="4953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Flex is a </a:t>
            </a:r>
            <a:r>
              <a:rPr spc="-20" dirty="0"/>
              <a:t>newer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fa</a:t>
            </a:r>
            <a:r>
              <a:rPr spc="-5" dirty="0"/>
              <a:t>s</a:t>
            </a:r>
            <a:r>
              <a:rPr spc="-15" dirty="0"/>
              <a:t>ter</a:t>
            </a:r>
            <a:r>
              <a:rPr spc="-5" dirty="0"/>
              <a:t> </a:t>
            </a:r>
            <a:r>
              <a:rPr dirty="0"/>
              <a:t>v</a:t>
            </a:r>
            <a:r>
              <a:rPr spc="-20" dirty="0"/>
              <a:t>e</a:t>
            </a:r>
            <a:r>
              <a:rPr spc="-15" dirty="0"/>
              <a:t>rsion of</a:t>
            </a:r>
            <a:r>
              <a:rPr spc="10" dirty="0"/>
              <a:t> </a:t>
            </a:r>
            <a:r>
              <a:rPr spc="-15" dirty="0"/>
              <a:t>Lex.</a:t>
            </a:r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JLex is a Java v</a:t>
            </a:r>
            <a:r>
              <a:rPr dirty="0"/>
              <a:t>e</a:t>
            </a:r>
            <a:r>
              <a:rPr spc="-15" dirty="0"/>
              <a:t>r</a:t>
            </a:r>
            <a:r>
              <a:rPr spc="-5" dirty="0"/>
              <a:t>s</a:t>
            </a:r>
            <a:r>
              <a:rPr spc="-10" dirty="0"/>
              <a:t>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-5" dirty="0"/>
              <a:t> </a:t>
            </a:r>
            <a:r>
              <a:rPr spc="-10" dirty="0"/>
              <a:t>L</a:t>
            </a:r>
            <a:r>
              <a:rPr spc="-25" dirty="0"/>
              <a:t>ex</a:t>
            </a:r>
            <a:r>
              <a:rPr spc="-10" dirty="0"/>
              <a:t>.</a:t>
            </a:r>
            <a:r>
              <a:rPr spc="-5" dirty="0"/>
              <a:t> </a:t>
            </a:r>
            <a:r>
              <a:rPr spc="-10" dirty="0"/>
              <a:t>It generate</a:t>
            </a:r>
            <a:r>
              <a:rPr spc="-15" dirty="0"/>
              <a:t>s</a:t>
            </a:r>
            <a:r>
              <a:rPr spc="-220" dirty="0"/>
              <a:t> </a:t>
            </a:r>
            <a:r>
              <a:rPr spc="-15" dirty="0"/>
              <a:t>a</a:t>
            </a:r>
            <a:r>
              <a:rPr spc="-204" dirty="0"/>
              <a:t> </a:t>
            </a:r>
            <a:r>
              <a:rPr spc="-15" dirty="0"/>
              <a:t>scann</a:t>
            </a:r>
            <a:r>
              <a:rPr spc="-20" dirty="0"/>
              <a:t>e</a:t>
            </a:r>
            <a:r>
              <a:rPr spc="-15" dirty="0"/>
              <a:t>r</a:t>
            </a:r>
            <a:r>
              <a:rPr spc="-204" dirty="0"/>
              <a:t> </a:t>
            </a:r>
            <a:r>
              <a:rPr spc="-20" dirty="0"/>
              <a:t>coded</a:t>
            </a:r>
            <a:r>
              <a:rPr spc="-204" dirty="0"/>
              <a:t> </a:t>
            </a:r>
            <a:r>
              <a:rPr spc="-15" dirty="0"/>
              <a:t>in</a:t>
            </a:r>
            <a:r>
              <a:rPr spc="-204" dirty="0"/>
              <a:t> </a:t>
            </a:r>
            <a:r>
              <a:rPr spc="-15" dirty="0"/>
              <a:t>Java,</a:t>
            </a:r>
            <a:r>
              <a:rPr spc="-10" dirty="0"/>
              <a:t> thoug</a:t>
            </a:r>
            <a:r>
              <a:rPr spc="-20" dirty="0"/>
              <a:t>h</a:t>
            </a:r>
            <a:r>
              <a:rPr spc="5" dirty="0"/>
              <a:t> </a:t>
            </a:r>
            <a:r>
              <a:rPr spc="-15" dirty="0"/>
              <a:t>its</a:t>
            </a:r>
            <a:r>
              <a:rPr spc="5" dirty="0"/>
              <a:t> </a:t>
            </a:r>
            <a:r>
              <a:rPr spc="-15" dirty="0"/>
              <a:t>reg</a:t>
            </a:r>
            <a:r>
              <a:rPr spc="-40" dirty="0"/>
              <a:t>u</a:t>
            </a:r>
            <a:r>
              <a:rPr spc="-15" dirty="0"/>
              <a:t>lar</a:t>
            </a:r>
            <a:r>
              <a:rPr spc="-5" dirty="0"/>
              <a:t> </a:t>
            </a:r>
            <a:r>
              <a:rPr spc="-15" dirty="0"/>
              <a:t>expressi</a:t>
            </a:r>
            <a:r>
              <a:rPr spc="-20" dirty="0"/>
              <a:t>on</a:t>
            </a:r>
            <a:r>
              <a:rPr spc="-15" dirty="0"/>
              <a:t> definitions</a:t>
            </a:r>
            <a:r>
              <a:rPr spc="-20" dirty="0"/>
              <a:t> </a:t>
            </a:r>
            <a:r>
              <a:rPr spc="-15" dirty="0"/>
              <a:t>are</a:t>
            </a:r>
            <a:r>
              <a:rPr spc="-40" dirty="0"/>
              <a:t> </a:t>
            </a:r>
            <a:r>
              <a:rPr spc="-15" dirty="0"/>
              <a:t>very</a:t>
            </a:r>
            <a:r>
              <a:rPr spc="-50" dirty="0"/>
              <a:t> </a:t>
            </a:r>
            <a:r>
              <a:rPr spc="-15" dirty="0"/>
              <a:t>close</a:t>
            </a:r>
            <a:r>
              <a:rPr spc="-40" dirty="0"/>
              <a:t> </a:t>
            </a:r>
            <a:r>
              <a:rPr spc="-15" dirty="0"/>
              <a:t>to</a:t>
            </a:r>
            <a:r>
              <a:rPr spc="-45" dirty="0"/>
              <a:t> </a:t>
            </a:r>
            <a:r>
              <a:rPr spc="-15" dirty="0"/>
              <a:t>those used</a:t>
            </a:r>
            <a:r>
              <a:rPr spc="-5" dirty="0"/>
              <a:t> </a:t>
            </a:r>
            <a:r>
              <a:rPr spc="-25" dirty="0"/>
              <a:t>b</a:t>
            </a:r>
            <a:r>
              <a:rPr spc="-15" dirty="0"/>
              <a:t>y</a:t>
            </a:r>
            <a:r>
              <a:rPr dirty="0"/>
              <a:t> </a:t>
            </a:r>
            <a:r>
              <a:rPr spc="-15" dirty="0"/>
              <a:t>Lex</a:t>
            </a:r>
            <a:r>
              <a:rPr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Flex.</a:t>
            </a:r>
          </a:p>
          <a:p>
            <a:pPr marL="372745" marR="169545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Lex, F</a:t>
            </a:r>
            <a:r>
              <a:rPr spc="-20" dirty="0"/>
              <a:t>lex</a:t>
            </a:r>
            <a:r>
              <a:rPr spc="-10"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JLex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large</a:t>
            </a:r>
            <a:r>
              <a:rPr spc="-20" dirty="0"/>
              <a:t>l</a:t>
            </a:r>
            <a:r>
              <a:rPr spc="-15" dirty="0"/>
              <a:t>y</a:t>
            </a:r>
            <a:r>
              <a:rPr spc="-10" dirty="0"/>
              <a:t> </a:t>
            </a:r>
            <a:r>
              <a:rPr sz="2700" i="1" spc="-30" dirty="0">
                <a:latin typeface="Lucida Sans"/>
                <a:cs typeface="Lucida Sans"/>
              </a:rPr>
              <a:t>non-</a:t>
            </a:r>
            <a:r>
              <a:rPr sz="2700" i="1" spc="-20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proce</a:t>
            </a:r>
            <a:r>
              <a:rPr sz="2700" i="1" spc="-40" dirty="0">
                <a:latin typeface="Lucida Sans"/>
                <a:cs typeface="Lucida Sans"/>
              </a:rPr>
              <a:t>d</a:t>
            </a:r>
            <a:r>
              <a:rPr sz="2700" i="1" spc="-155" dirty="0">
                <a:latin typeface="Lucida Sans"/>
                <a:cs typeface="Lucida Sans"/>
              </a:rPr>
              <a:t>ura</a:t>
            </a:r>
            <a:r>
              <a:rPr sz="2700" i="1" spc="-65" dirty="0">
                <a:latin typeface="Lucida Sans"/>
                <a:cs typeface="Lucida Sans"/>
              </a:rPr>
              <a:t>l</a:t>
            </a:r>
            <a:r>
              <a:rPr spc="-10" dirty="0"/>
              <a:t>.</a:t>
            </a:r>
            <a:r>
              <a:rPr dirty="0"/>
              <a:t> </a:t>
            </a:r>
            <a:r>
              <a:rPr spc="-20" dirty="0"/>
              <a:t>You</a:t>
            </a:r>
            <a:r>
              <a:rPr dirty="0"/>
              <a:t> </a:t>
            </a:r>
            <a:r>
              <a:rPr spc="-10" dirty="0"/>
              <a:t>d</a:t>
            </a:r>
            <a:r>
              <a:rPr spc="-15" dirty="0"/>
              <a:t>on’t</a:t>
            </a:r>
            <a:r>
              <a:rPr spc="-5" dirty="0"/>
              <a:t> </a:t>
            </a:r>
            <a:r>
              <a:rPr spc="-20" dirty="0"/>
              <a:t>need</a:t>
            </a:r>
            <a:r>
              <a:rPr spc="-15" dirty="0"/>
              <a:t> to</a:t>
            </a:r>
            <a:r>
              <a:rPr spc="-5" dirty="0"/>
              <a:t> </a:t>
            </a:r>
            <a:r>
              <a:rPr spc="-10" dirty="0"/>
              <a:t>tell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15" dirty="0"/>
              <a:t>tools</a:t>
            </a:r>
            <a:r>
              <a:rPr spc="10" dirty="0"/>
              <a:t> </a:t>
            </a:r>
            <a:r>
              <a:rPr sz="2700" i="1" spc="-45" dirty="0">
                <a:latin typeface="Lucida Sans"/>
                <a:cs typeface="Lucida Sans"/>
              </a:rPr>
              <a:t>ho</a:t>
            </a:r>
            <a:r>
              <a:rPr sz="2700" i="1" spc="-65" dirty="0">
                <a:latin typeface="Lucida Sans"/>
                <a:cs typeface="Lucida Sans"/>
              </a:rPr>
              <a:t>w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t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20" dirty="0"/>
              <a:t>sca</a:t>
            </a:r>
            <a:r>
              <a:rPr spc="-10" dirty="0"/>
              <a:t>n.</a:t>
            </a:r>
            <a:r>
              <a:rPr spc="-5" dirty="0"/>
              <a:t> </a:t>
            </a:r>
            <a:r>
              <a:rPr spc="-20" dirty="0"/>
              <a:t>Al</a:t>
            </a:r>
            <a:r>
              <a:rPr spc="-10" dirty="0"/>
              <a:t>l </a:t>
            </a:r>
            <a:r>
              <a:rPr spc="-20" dirty="0"/>
              <a:t>you</a:t>
            </a:r>
            <a:r>
              <a:rPr dirty="0"/>
              <a:t> </a:t>
            </a:r>
            <a:r>
              <a:rPr spc="-20" dirty="0"/>
              <a:t>need</a:t>
            </a:r>
            <a:r>
              <a:rPr spc="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0" dirty="0"/>
              <a:t>tell</a:t>
            </a:r>
            <a:r>
              <a:rPr spc="-5" dirty="0"/>
              <a:t> </a:t>
            </a:r>
            <a:r>
              <a:rPr spc="-10" dirty="0"/>
              <a:t>it</a:t>
            </a:r>
            <a:r>
              <a:rPr spc="25" dirty="0"/>
              <a:t> </a:t>
            </a:r>
            <a:r>
              <a:rPr sz="2700" i="1" spc="-140" dirty="0">
                <a:latin typeface="Lucida Sans"/>
                <a:cs typeface="Lucida Sans"/>
              </a:rPr>
              <a:t>wha</a:t>
            </a:r>
            <a:r>
              <a:rPr sz="2700" i="1" spc="-85" dirty="0">
                <a:latin typeface="Lucida Sans"/>
                <a:cs typeface="Lucida Sans"/>
              </a:rPr>
              <a:t>t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pc="-20" dirty="0"/>
              <a:t>you</a:t>
            </a:r>
            <a:r>
              <a:rPr spc="-5" dirty="0"/>
              <a:t> </a:t>
            </a:r>
            <a:r>
              <a:rPr spc="-15" dirty="0"/>
              <a:t>want</a:t>
            </a:r>
            <a:r>
              <a:rPr spc="-10" dirty="0"/>
              <a:t> scann</a:t>
            </a:r>
            <a:r>
              <a:rPr spc="-25" dirty="0"/>
              <a:t>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20" dirty="0"/>
              <a:t>(b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10" dirty="0"/>
              <a:t>giv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dirty="0"/>
              <a:t> </a:t>
            </a:r>
            <a:r>
              <a:rPr spc="-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20" dirty="0"/>
              <a:t>d</a:t>
            </a:r>
            <a:r>
              <a:rPr spc="-25" dirty="0"/>
              <a:t>e</a:t>
            </a:r>
            <a:r>
              <a:rPr spc="-5" dirty="0"/>
              <a:t>finit</a:t>
            </a:r>
            <a:r>
              <a:rPr spc="-20" dirty="0"/>
              <a:t>ions</a:t>
            </a:r>
            <a:r>
              <a:rPr spc="-15" dirty="0"/>
              <a:t> of</a:t>
            </a:r>
            <a:r>
              <a:rPr dirty="0"/>
              <a:t> </a:t>
            </a:r>
            <a:r>
              <a:rPr spc="-10" dirty="0"/>
              <a:t>vali</a:t>
            </a:r>
            <a:r>
              <a:rPr spc="-20" dirty="0"/>
              <a:t>d</a:t>
            </a:r>
            <a:r>
              <a:rPr spc="-10" dirty="0"/>
              <a:t> </a:t>
            </a:r>
            <a:r>
              <a:rPr spc="-15" dirty="0"/>
              <a:t>tokens).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47335" cy="1726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approach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eatly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impl</a:t>
            </a:r>
            <a:r>
              <a:rPr sz="2600" spc="-5" dirty="0">
                <a:latin typeface="Lucida Sans"/>
                <a:cs typeface="Lucida Sans"/>
              </a:rPr>
              <a:t>if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es buildi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details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(I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O, buffering,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matching, etc.)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a</a:t>
            </a:r>
            <a:r>
              <a:rPr sz="2600" i="1" spc="-10" dirty="0">
                <a:latin typeface="Lucida Sans"/>
                <a:cs typeface="Lucida Sans"/>
              </a:rPr>
              <a:t>u</a:t>
            </a:r>
            <a:r>
              <a:rPr sz="2600" i="1" spc="-15" dirty="0">
                <a:latin typeface="Lucida Sans"/>
                <a:cs typeface="Lucida Sans"/>
              </a:rPr>
              <a:t>tomatically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dled.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JLex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510530" cy="646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895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coded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it,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enter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b="1" spc="-5" dirty="0">
                <a:latin typeface="Courier"/>
                <a:cs typeface="Courier"/>
              </a:rPr>
              <a:t>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JLex.Mai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f.jlex</a:t>
            </a:r>
            <a:endParaRPr sz="2400" dirty="0">
              <a:latin typeface="Courier"/>
              <a:cs typeface="Courier"/>
            </a:endParaRPr>
          </a:p>
          <a:p>
            <a:pPr marL="12700" marR="163195">
              <a:lnSpc>
                <a:spcPts val="2700"/>
              </a:lnSpc>
              <a:spcBef>
                <a:spcPts val="885"/>
              </a:spcBef>
            </a:pPr>
            <a:r>
              <a:rPr sz="2600" spc="-15" dirty="0">
                <a:latin typeface="Lucida Sans"/>
                <a:cs typeface="Lucida Sans"/>
              </a:rPr>
              <a:t>Your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CLASSPATH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search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directori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ex’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cla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store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0350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(In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file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provide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CLASSPATH</a:t>
            </a:r>
            <a:r>
              <a:rPr sz="2600" b="1" spc="-80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ill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ud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JLex’s</a:t>
            </a:r>
            <a:r>
              <a:rPr sz="2600" spc="-10" dirty="0">
                <a:latin typeface="Lucida Sans"/>
                <a:cs typeface="Lucida Sans"/>
              </a:rPr>
              <a:t> 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ass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(assuming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your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specifications),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 </a:t>
            </a:r>
            <a:r>
              <a:rPr sz="2600" b="1" spc="-20" dirty="0">
                <a:latin typeface="Courier"/>
                <a:cs typeface="Courier"/>
              </a:rPr>
              <a:t>f.jlex.java</a:t>
            </a:r>
            <a:r>
              <a:rPr sz="2600" b="1" spc="-935" dirty="0">
                <a:latin typeface="Courier"/>
                <a:cs typeface="Courier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eat</a:t>
            </a:r>
            <a:r>
              <a:rPr sz="2600" spc="-25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f</a:t>
            </a:r>
            <a:r>
              <a:rPr sz="2600" b="1" spc="-9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fil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choose.</a:t>
            </a:r>
            <a:endParaRPr sz="2600" dirty="0">
              <a:latin typeface="Lucida Sans"/>
              <a:cs typeface="Lucida Sans"/>
            </a:endParaRPr>
          </a:p>
          <a:p>
            <a:pPr marL="12700" marR="14795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csx.jlex</a:t>
            </a:r>
            <a:r>
              <a:rPr sz="2600" b="1" spc="-75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definitions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CSX,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csx.jlex.java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uld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scanner).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44490" cy="657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4769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f.jlex.java</a:t>
            </a:r>
            <a:r>
              <a:rPr sz="2600" b="1" spc="-71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just</a:t>
            </a:r>
            <a:r>
              <a:rPr sz="2600" spc="-15" dirty="0">
                <a:latin typeface="Lucida Sans"/>
                <a:cs typeface="Lucida Sans"/>
              </a:rPr>
              <a:t> like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program,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your favorite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iler.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Aft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pil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n,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</a:t>
            </a:r>
            <a:endParaRPr sz="2600" dirty="0">
              <a:latin typeface="Lucida Sans"/>
              <a:cs typeface="Lucida Sans"/>
            </a:endParaRPr>
          </a:p>
          <a:p>
            <a:pPr marL="12700" marR="1488440">
              <a:lnSpc>
                <a:spcPct val="111900"/>
              </a:lnSpc>
              <a:spcBef>
                <a:spcPts val="10"/>
              </a:spcBef>
            </a:pPr>
            <a:r>
              <a:rPr sz="2600" b="1" spc="-20" dirty="0">
                <a:latin typeface="Courier"/>
                <a:cs typeface="Courier"/>
              </a:rPr>
              <a:t>Yylex.class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created.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eth</a:t>
            </a:r>
            <a:r>
              <a:rPr sz="2600" spc="-20" dirty="0">
                <a:latin typeface="Lucida Sans"/>
                <a:cs typeface="Lucida Sans"/>
              </a:rPr>
              <a:t>od</a:t>
            </a:r>
            <a:r>
              <a:rPr sz="2600" spc="-10" dirty="0">
                <a:latin typeface="Lucida Sans"/>
                <a:cs typeface="Lucida Sans"/>
              </a:rPr>
              <a:t>s:</a:t>
            </a:r>
            <a:endParaRPr sz="2600" dirty="0">
              <a:latin typeface="Lucida Sans"/>
              <a:cs typeface="Lucida Sans"/>
            </a:endParaRPr>
          </a:p>
          <a:p>
            <a:pPr marL="241300" marR="5080" indent="-228600" algn="just">
              <a:lnSpc>
                <a:spcPct val="90300"/>
              </a:lnSpc>
              <a:spcBef>
                <a:spcPts val="82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b="1" spc="-5" dirty="0">
                <a:latin typeface="Courier"/>
                <a:cs typeface="Courier"/>
              </a:rPr>
              <a:t>Toke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yylex(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actual scanner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constructo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Yylex </a:t>
            </a:r>
            <a:r>
              <a:rPr sz="2400" spc="-5" dirty="0">
                <a:latin typeface="Lucida Sans"/>
                <a:cs typeface="Lucida Sans"/>
              </a:rPr>
              <a:t>take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fil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yo</a:t>
            </a:r>
            <a:r>
              <a:rPr sz="2400" dirty="0">
                <a:latin typeface="Lucida Sans"/>
                <a:cs typeface="Lucida Sans"/>
              </a:rPr>
              <a:t>u </a:t>
            </a:r>
            <a:r>
              <a:rPr sz="2400" spc="-15" dirty="0">
                <a:latin typeface="Lucida Sans"/>
                <a:cs typeface="Lucida Sans"/>
              </a:rPr>
              <a:t>want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scanned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so </a:t>
            </a:r>
            <a:r>
              <a:rPr sz="2400" b="1" spc="-5" dirty="0">
                <a:latin typeface="Courier"/>
                <a:cs typeface="Courier"/>
              </a:rPr>
              <a:t>ne</a:t>
            </a:r>
            <a:r>
              <a:rPr sz="2400" b="1" dirty="0">
                <a:latin typeface="Courier"/>
                <a:cs typeface="Courier"/>
              </a:rPr>
              <a:t>w</a:t>
            </a:r>
            <a:r>
              <a:rPr sz="2400" b="1" spc="-5" dirty="0">
                <a:latin typeface="Courier"/>
                <a:cs typeface="Courier"/>
              </a:rPr>
              <a:t> Yylex(System.in)</a:t>
            </a:r>
            <a:endParaRPr sz="2400" dirty="0">
              <a:latin typeface="Courier"/>
              <a:cs typeface="Courier"/>
            </a:endParaRPr>
          </a:p>
          <a:p>
            <a:pPr marL="241300" marR="20955">
              <a:lnSpc>
                <a:spcPct val="90300"/>
              </a:lnSpc>
            </a:pPr>
            <a:r>
              <a:rPr sz="2400" spc="-10" dirty="0">
                <a:latin typeface="Lucida Sans"/>
                <a:cs typeface="Lucida Sans"/>
              </a:rPr>
              <a:t>will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buil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sca</a:t>
            </a:r>
            <a:r>
              <a:rPr sz="2400" spc="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ner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read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from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System.i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Toke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90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ke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y</a:t>
            </a:r>
            <a:r>
              <a:rPr sz="2400" spc="-15" dirty="0">
                <a:latin typeface="Lucida Sans"/>
                <a:cs typeface="Lucida Sans"/>
              </a:rPr>
              <a:t>ou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want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returne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sca</a:t>
            </a:r>
            <a:r>
              <a:rPr sz="2400" spc="1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ner</a:t>
            </a:r>
            <a:r>
              <a:rPr sz="2400" dirty="0">
                <a:latin typeface="Lucida Sans"/>
                <a:cs typeface="Lucida Sans"/>
              </a:rPr>
              <a:t>;</a:t>
            </a:r>
            <a:r>
              <a:rPr sz="2400" spc="-10" dirty="0">
                <a:latin typeface="Lucida Sans"/>
                <a:cs typeface="Lucida Sans"/>
              </a:rPr>
              <a:t> yo</a:t>
            </a:r>
            <a:r>
              <a:rPr sz="2400" dirty="0">
                <a:latin typeface="Lucida Sans"/>
                <a:cs typeface="Lucida Sans"/>
              </a:rPr>
              <a:t>u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J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x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what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y</a:t>
            </a:r>
            <a:r>
              <a:rPr sz="2400" spc="-15" dirty="0">
                <a:latin typeface="Lucida Sans"/>
                <a:cs typeface="Lucida Sans"/>
              </a:rPr>
              <a:t>ou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want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returned.</a:t>
            </a:r>
          </a:p>
          <a:p>
            <a:pPr marL="241300" marR="137795" indent="-228600">
              <a:lnSpc>
                <a:spcPts val="2600"/>
              </a:lnSpc>
              <a:spcBef>
                <a:spcPts val="93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b="1" spc="-5" dirty="0">
                <a:latin typeface="Courier"/>
                <a:cs typeface="Courier"/>
              </a:rPr>
              <a:t>Strin</a:t>
            </a:r>
            <a:r>
              <a:rPr sz="2400" b="1" dirty="0">
                <a:latin typeface="Courier"/>
                <a:cs typeface="Courier"/>
              </a:rPr>
              <a:t>g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yytext(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ret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tex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matched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last cal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yyle</a:t>
            </a:r>
            <a:r>
              <a:rPr sz="2400" b="1" dirty="0">
                <a:latin typeface="Courier"/>
                <a:cs typeface="Courier"/>
              </a:rPr>
              <a:t>x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80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Inpu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 t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 JL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4614545" cy="101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There are three sections,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delimited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%%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2808266"/>
            <a:ext cx="1532890" cy="144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User 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ode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%%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Jlex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%%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6911" y="3570254"/>
            <a:ext cx="17005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D</a:t>
            </a:r>
            <a:r>
              <a:rPr sz="2200" b="1" spc="-15" dirty="0">
                <a:latin typeface="Courier"/>
                <a:cs typeface="Courier"/>
              </a:rPr>
              <a:t>irectives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332243"/>
            <a:ext cx="11976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Regul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r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8330" y="4332243"/>
            <a:ext cx="1701164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Expression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41980" y="4332243"/>
            <a:ext cx="8623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rul</a:t>
            </a: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s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88" y="5144026"/>
            <a:ext cx="5422900" cy="3441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J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va so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copied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ur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contains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utility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 type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IntlitToken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literals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scanned),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 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-15" dirty="0">
                <a:latin typeface="Lucida Sans"/>
                <a:cs typeface="Lucida Sans"/>
              </a:rPr>
              <a:t> section.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914400"/>
            <a:ext cx="5311775" cy="262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080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JL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rectives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ri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 instructions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giv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customize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anner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5" dirty="0">
                <a:latin typeface="Lucida Sans"/>
                <a:cs typeface="Lucida Sans"/>
              </a:rPr>
              <a:t> generate.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These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detai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manual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important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600" b="1" spc="-10" dirty="0">
                <a:latin typeface="Courier"/>
                <a:cs typeface="Courier"/>
              </a:rPr>
              <a:t>•</a:t>
            </a:r>
            <a:r>
              <a:rPr sz="1600" b="1" spc="-204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%{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9" y="3593405"/>
            <a:ext cx="939165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590"/>
              </a:lnSpc>
            </a:pPr>
            <a:r>
              <a:rPr sz="2400" b="1" spc="-5" dirty="0">
                <a:latin typeface="Courier"/>
                <a:cs typeface="Courier"/>
              </a:rPr>
              <a:t>Code class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1066" y="3593405"/>
            <a:ext cx="2035810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945" marR="5080" indent="-182880">
              <a:lnSpc>
                <a:spcPts val="2590"/>
              </a:lnSpc>
            </a:pPr>
            <a:r>
              <a:rPr sz="2400" b="1" spc="-5" dirty="0">
                <a:latin typeface="Courier"/>
                <a:cs typeface="Courier"/>
              </a:rPr>
              <a:t>copie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5" dirty="0">
                <a:latin typeface="Courier"/>
                <a:cs typeface="Courier"/>
              </a:rPr>
              <a:t> into (extra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93773" y="3593405"/>
            <a:ext cx="167005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th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Yylex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2393" y="3922590"/>
            <a:ext cx="11214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fields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1188" y="3922590"/>
            <a:ext cx="3911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or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888" y="4253298"/>
            <a:ext cx="1533525" cy="110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ts val="2740"/>
              </a:lnSpc>
            </a:pPr>
            <a:r>
              <a:rPr sz="2400" b="1" spc="-5" dirty="0">
                <a:latin typeface="Courier"/>
                <a:cs typeface="Courier"/>
              </a:rPr>
              <a:t>methods</a:t>
            </a:r>
            <a:endParaRPr sz="2400" dirty="0">
              <a:latin typeface="Courier"/>
              <a:cs typeface="Courier"/>
            </a:endParaRPr>
          </a:p>
          <a:p>
            <a:pPr marL="241300">
              <a:lnSpc>
                <a:spcPts val="2740"/>
              </a:lnSpc>
            </a:pPr>
            <a:r>
              <a:rPr sz="2400" b="1" spc="-5" dirty="0">
                <a:latin typeface="Courier"/>
                <a:cs typeface="Courier"/>
              </a:rPr>
              <a:t>%}</a:t>
            </a:r>
            <a:endParaRPr sz="2400" dirty="0">
              <a:latin typeface="Courier"/>
              <a:cs typeface="Courier"/>
            </a:endParaRPr>
          </a:p>
          <a:p>
            <a:pPr marL="230504" indent="-217804">
              <a:lnSpc>
                <a:spcPct val="10000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b="1" spc="-5" dirty="0">
                <a:latin typeface="Courier"/>
                <a:cs typeface="Courier"/>
              </a:rPr>
              <a:t>%eof{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49700" y="4253298"/>
            <a:ext cx="13049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yo</a:t>
            </a:r>
            <a:r>
              <a:rPr sz="2400" b="1" dirty="0">
                <a:latin typeface="Courier"/>
                <a:cs typeface="Courier"/>
              </a:rPr>
              <a:t>u</a:t>
            </a:r>
            <a:r>
              <a:rPr sz="2400" b="1" spc="-5" dirty="0">
                <a:latin typeface="Courier"/>
                <a:cs typeface="Courier"/>
              </a:rPr>
              <a:t> may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11911" y="4253298"/>
            <a:ext cx="9398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want)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888" y="5358198"/>
            <a:ext cx="5365750" cy="2425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>
              <a:lnSpc>
                <a:spcPts val="2600"/>
              </a:lnSpc>
            </a:pPr>
            <a:r>
              <a:rPr sz="2400" b="1" spc="-5" dirty="0">
                <a:latin typeface="Courier"/>
                <a:cs typeface="Courier"/>
              </a:rPr>
              <a:t>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30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30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</a:t>
            </a:r>
            <a:r>
              <a:rPr sz="2400" b="1" dirty="0">
                <a:latin typeface="Courier"/>
                <a:cs typeface="Courier"/>
              </a:rPr>
              <a:t>o</a:t>
            </a:r>
            <a:r>
              <a:rPr sz="2400" b="1" spc="-30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30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execute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30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when th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en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5" dirty="0">
                <a:latin typeface="Courier"/>
                <a:cs typeface="Courier"/>
              </a:rPr>
              <a:t> o</a:t>
            </a:r>
            <a:r>
              <a:rPr sz="2400" b="1" dirty="0">
                <a:latin typeface="Courier"/>
                <a:cs typeface="Courier"/>
              </a:rPr>
              <a:t>f</a:t>
            </a:r>
            <a:r>
              <a:rPr sz="2400" b="1" spc="-5" dirty="0">
                <a:latin typeface="Courier"/>
                <a:cs typeface="Courier"/>
              </a:rPr>
              <a:t> fil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i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5" dirty="0">
                <a:latin typeface="Courier"/>
                <a:cs typeface="Courier"/>
              </a:rPr>
              <a:t> reached</a:t>
            </a:r>
            <a:endParaRPr sz="2400" dirty="0">
              <a:latin typeface="Courier"/>
              <a:cs typeface="Courier"/>
            </a:endParaRPr>
          </a:p>
          <a:p>
            <a:pPr marL="241300">
              <a:lnSpc>
                <a:spcPts val="2550"/>
              </a:lnSpc>
            </a:pPr>
            <a:r>
              <a:rPr sz="2400" b="1" spc="-5" dirty="0">
                <a:latin typeface="Courier"/>
                <a:cs typeface="Courier"/>
              </a:rPr>
              <a:t>%eof}</a:t>
            </a:r>
            <a:endParaRPr sz="2400" dirty="0">
              <a:latin typeface="Courier"/>
              <a:cs typeface="Courier"/>
            </a:endParaRPr>
          </a:p>
          <a:p>
            <a:pPr marL="230504" indent="-217804">
              <a:lnSpc>
                <a:spcPts val="274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b="1" spc="-5" dirty="0">
                <a:latin typeface="Courier"/>
                <a:cs typeface="Courier"/>
              </a:rPr>
              <a:t>%typ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classname</a:t>
            </a:r>
            <a:endParaRPr sz="2400" dirty="0">
              <a:latin typeface="Courier"/>
              <a:cs typeface="Courier"/>
            </a:endParaRPr>
          </a:p>
          <a:p>
            <a:pPr marL="241300" marR="196215">
              <a:lnSpc>
                <a:spcPct val="90200"/>
              </a:lnSpc>
              <a:spcBef>
                <a:spcPts val="145"/>
              </a:spcBef>
            </a:pPr>
            <a:r>
              <a:rPr sz="2400" b="1" spc="-5" dirty="0">
                <a:latin typeface="Courier"/>
                <a:cs typeface="Courier"/>
              </a:rPr>
              <a:t>classnam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urn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yo</a:t>
            </a:r>
            <a:r>
              <a:rPr sz="2400" spc="-15" dirty="0">
                <a:latin typeface="Lucida Sans"/>
                <a:cs typeface="Lucida Sans"/>
              </a:rPr>
              <a:t>u w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spc="-15" dirty="0">
                <a:latin typeface="Lucida Sans"/>
                <a:cs typeface="Lucida Sans"/>
              </a:rPr>
              <a:t>nn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et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od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b="1" spc="-5" dirty="0">
                <a:latin typeface="Courier"/>
                <a:cs typeface="Courier"/>
              </a:rPr>
              <a:t>yylex()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Alternation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z="2600" spc="-10" dirty="0"/>
              <a:t>Small</a:t>
            </a:r>
            <a:r>
              <a:rPr sz="2600" spc="-15" dirty="0"/>
              <a:t> </a:t>
            </a:r>
            <a:r>
              <a:rPr sz="2600" spc="-5" dirty="0"/>
              <a:t>f</a:t>
            </a:r>
            <a:r>
              <a:rPr sz="2600" spc="-20" dirty="0"/>
              <a:t>i</a:t>
            </a:r>
            <a:r>
              <a:rPr sz="2600" spc="-15" dirty="0"/>
              <a:t>n</a:t>
            </a:r>
            <a:r>
              <a:rPr sz="2600" spc="-20" dirty="0"/>
              <a:t>i</a:t>
            </a:r>
            <a:r>
              <a:rPr sz="2600" spc="-15" dirty="0"/>
              <a:t>te</a:t>
            </a:r>
            <a:r>
              <a:rPr sz="2600" dirty="0"/>
              <a:t> </a:t>
            </a:r>
            <a:r>
              <a:rPr sz="2600" spc="-10" dirty="0"/>
              <a:t>set</a:t>
            </a:r>
            <a:r>
              <a:rPr sz="2600" spc="-15" dirty="0"/>
              <a:t>s</a:t>
            </a:r>
            <a:r>
              <a:rPr sz="2600" spc="-5" dirty="0"/>
              <a:t> </a:t>
            </a:r>
            <a:r>
              <a:rPr sz="2600" spc="-15" dirty="0"/>
              <a:t>are</a:t>
            </a:r>
            <a:r>
              <a:rPr sz="2600" dirty="0"/>
              <a:t> </a:t>
            </a:r>
            <a:r>
              <a:rPr sz="2600" spc="-15" dirty="0"/>
              <a:t>conveniently represented</a:t>
            </a:r>
            <a:r>
              <a:rPr sz="2600" dirty="0"/>
              <a:t> </a:t>
            </a:r>
            <a:r>
              <a:rPr sz="2600" spc="-15" dirty="0"/>
              <a:t>by</a:t>
            </a:r>
            <a:r>
              <a:rPr sz="2600" spc="10" dirty="0"/>
              <a:t> </a:t>
            </a:r>
            <a:r>
              <a:rPr sz="2600" spc="-10" dirty="0"/>
              <a:t>listin</a:t>
            </a:r>
            <a:r>
              <a:rPr sz="2600" spc="-20" dirty="0"/>
              <a:t>g</a:t>
            </a:r>
            <a:r>
              <a:rPr sz="2600" spc="-5" dirty="0"/>
              <a:t> </a:t>
            </a:r>
            <a:r>
              <a:rPr sz="2600" spc="-10" dirty="0"/>
              <a:t>th</a:t>
            </a:r>
            <a:r>
              <a:rPr sz="2600" spc="-15" dirty="0"/>
              <a:t>eir elements.</a:t>
            </a:r>
            <a:r>
              <a:rPr sz="2600" dirty="0"/>
              <a:t> </a:t>
            </a:r>
            <a:r>
              <a:rPr sz="2600" spc="-10" dirty="0"/>
              <a:t>Parenthese</a:t>
            </a:r>
            <a:r>
              <a:rPr sz="2600" spc="-15" dirty="0"/>
              <a:t>s deli</a:t>
            </a:r>
            <a:r>
              <a:rPr sz="2600" spc="-20" dirty="0"/>
              <a:t>mi</a:t>
            </a:r>
            <a:r>
              <a:rPr sz="2600" spc="-10" dirty="0"/>
              <a:t>t</a:t>
            </a:r>
            <a:r>
              <a:rPr sz="2600" spc="-15" dirty="0"/>
              <a:t> expressions,</a:t>
            </a:r>
            <a:r>
              <a:rPr sz="2600" spc="-195" dirty="0"/>
              <a:t> </a:t>
            </a:r>
            <a:r>
              <a:rPr sz="2600" spc="-20" dirty="0"/>
              <a:t>and</a:t>
            </a:r>
            <a:r>
              <a:rPr sz="2600" spc="-200" dirty="0"/>
              <a:t> </a:t>
            </a:r>
            <a:r>
              <a:rPr sz="2600" spc="-10" dirty="0"/>
              <a:t>|</a:t>
            </a:r>
            <a:r>
              <a:rPr sz="2600" spc="-540" dirty="0"/>
              <a:t> </a:t>
            </a:r>
            <a:r>
              <a:rPr sz="2600" spc="-10" dirty="0"/>
              <a:t>,</a:t>
            </a:r>
            <a:r>
              <a:rPr sz="2600" spc="-200" dirty="0"/>
              <a:t> </a:t>
            </a:r>
            <a:r>
              <a:rPr sz="2600" spc="-15" dirty="0"/>
              <a:t>the</a:t>
            </a:r>
            <a:r>
              <a:rPr sz="2600" spc="-180" dirty="0"/>
              <a:t> </a:t>
            </a:r>
            <a:r>
              <a:rPr sz="2700" i="1" spc="-100" dirty="0">
                <a:latin typeface="Lucida Sans"/>
                <a:cs typeface="Lucida Sans"/>
              </a:rPr>
              <a:t>alter</a:t>
            </a:r>
            <a:r>
              <a:rPr sz="2700" i="1" spc="-125" dirty="0">
                <a:latin typeface="Lucida Sans"/>
                <a:cs typeface="Lucida Sans"/>
              </a:rPr>
              <a:t>n</a:t>
            </a:r>
            <a:r>
              <a:rPr sz="2700" i="1" spc="-75" dirty="0">
                <a:latin typeface="Lucida Sans"/>
                <a:cs typeface="Lucida Sans"/>
              </a:rPr>
              <a:t>ation</a:t>
            </a:r>
            <a:r>
              <a:rPr sz="2700" i="1" spc="-5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operator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15" dirty="0"/>
              <a:t>separates alternatives.</a:t>
            </a:r>
            <a:endParaRPr sz="2600" dirty="0">
              <a:latin typeface="Lucida Sans"/>
              <a:cs typeface="Lucida Sans"/>
            </a:endParaRPr>
          </a:p>
          <a:p>
            <a:pPr marL="372745" marR="30480">
              <a:lnSpc>
                <a:spcPts val="2700"/>
              </a:lnSpc>
              <a:spcBef>
                <a:spcPts val="790"/>
              </a:spcBef>
            </a:pPr>
            <a:r>
              <a:rPr sz="2600" spc="-15" dirty="0"/>
              <a:t>For</a:t>
            </a:r>
            <a:r>
              <a:rPr sz="2600" spc="-5" dirty="0"/>
              <a:t> </a:t>
            </a:r>
            <a:r>
              <a:rPr sz="2600" spc="-15" dirty="0"/>
              <a:t>e</a:t>
            </a:r>
            <a:r>
              <a:rPr sz="2600" spc="-30" dirty="0"/>
              <a:t>x</a:t>
            </a:r>
            <a:r>
              <a:rPr sz="2600" spc="-20" dirty="0"/>
              <a:t>amp</a:t>
            </a:r>
            <a:r>
              <a:rPr sz="2600" spc="-15" dirty="0"/>
              <a:t>le,</a:t>
            </a:r>
            <a:r>
              <a:rPr sz="2600" dirty="0"/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10" dirty="0"/>
              <a:t>,</a:t>
            </a:r>
            <a:r>
              <a:rPr sz="2600" spc="-15" dirty="0"/>
              <a:t> the</a:t>
            </a:r>
            <a:r>
              <a:rPr sz="2600" spc="-10" dirty="0"/>
              <a:t> </a:t>
            </a:r>
            <a:r>
              <a:rPr sz="2600" spc="-15" dirty="0"/>
              <a:t>set of</a:t>
            </a:r>
            <a:r>
              <a:rPr sz="2600" spc="-10" dirty="0"/>
              <a:t> </a:t>
            </a:r>
            <a:r>
              <a:rPr sz="2600" spc="-15" dirty="0"/>
              <a:t>the</a:t>
            </a:r>
            <a:r>
              <a:rPr sz="2600" spc="-10" dirty="0"/>
              <a:t> </a:t>
            </a:r>
            <a:r>
              <a:rPr sz="2600" spc="-15" dirty="0"/>
              <a:t>ten single</a:t>
            </a:r>
            <a:r>
              <a:rPr sz="2600" spc="-10" dirty="0"/>
              <a:t> </a:t>
            </a:r>
            <a:r>
              <a:rPr sz="2600" spc="-20" dirty="0"/>
              <a:t>digits</a:t>
            </a:r>
            <a:r>
              <a:rPr sz="2600" spc="-10" dirty="0"/>
              <a:t>,</a:t>
            </a:r>
            <a:r>
              <a:rPr sz="2600" spc="5" dirty="0"/>
              <a:t> </a:t>
            </a:r>
            <a:r>
              <a:rPr sz="2600" spc="-15" dirty="0"/>
              <a:t>is</a:t>
            </a:r>
            <a:r>
              <a:rPr sz="2600" spc="5" dirty="0"/>
              <a:t> </a:t>
            </a:r>
            <a:r>
              <a:rPr sz="2600" spc="-10" dirty="0"/>
              <a:t>d</a:t>
            </a:r>
            <a:r>
              <a:rPr sz="2600" spc="-20" dirty="0"/>
              <a:t>e</a:t>
            </a:r>
            <a:r>
              <a:rPr sz="2600" spc="-10" dirty="0"/>
              <a:t>fine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as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Arial"/>
                <a:cs typeface="Arial"/>
              </a:rPr>
              <a:t>D = </a:t>
            </a:r>
            <a:r>
              <a:rPr sz="2600" spc="-15" dirty="0">
                <a:latin typeface="Arial"/>
                <a:cs typeface="Arial"/>
              </a:rPr>
              <a:t>(0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1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2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3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4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5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6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7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8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9).</a:t>
            </a:r>
            <a:endParaRPr sz="2600" dirty="0">
              <a:latin typeface="Arial"/>
              <a:cs typeface="Arial"/>
            </a:endParaRPr>
          </a:p>
          <a:p>
            <a:pPr marL="372745" marR="29209">
              <a:lnSpc>
                <a:spcPts val="2700"/>
              </a:lnSpc>
              <a:spcBef>
                <a:spcPts val="825"/>
              </a:spcBef>
            </a:pPr>
            <a:r>
              <a:rPr sz="2600" spc="-20" dirty="0"/>
              <a:t>The </a:t>
            </a:r>
            <a:r>
              <a:rPr sz="2600" spc="-15" dirty="0"/>
              <a:t>c</a:t>
            </a:r>
            <a:r>
              <a:rPr sz="2600" spc="-10" dirty="0"/>
              <a:t>h</a:t>
            </a:r>
            <a:r>
              <a:rPr sz="2600" spc="-15" dirty="0"/>
              <a:t>aracters</a:t>
            </a:r>
            <a:r>
              <a:rPr sz="2600" spc="5" dirty="0"/>
              <a:t> </a:t>
            </a:r>
            <a:r>
              <a:rPr sz="2600" spc="-10" dirty="0"/>
              <a:t>(,</a:t>
            </a:r>
            <a:r>
              <a:rPr sz="2600" spc="-5" dirty="0"/>
              <a:t> </a:t>
            </a:r>
            <a:r>
              <a:rPr sz="2600" spc="-10" dirty="0"/>
              <a:t>),</a:t>
            </a:r>
            <a:r>
              <a:rPr sz="2600" spc="-5" dirty="0"/>
              <a:t> </a:t>
            </a:r>
            <a:r>
              <a:rPr sz="2600" spc="-10" dirty="0"/>
              <a:t>'</a:t>
            </a:r>
            <a:r>
              <a:rPr sz="2600" spc="-170" dirty="0"/>
              <a:t> 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5" dirty="0">
                <a:latin typeface="Symbol"/>
                <a:cs typeface="Symbol"/>
              </a:rPr>
              <a:t>∗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20" dirty="0"/>
              <a:t>+</a:t>
            </a:r>
            <a:r>
              <a:rPr sz="2600" spc="-395" dirty="0"/>
              <a:t> 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20" dirty="0"/>
              <a:t>and</a:t>
            </a:r>
            <a:r>
              <a:rPr sz="2600" dirty="0"/>
              <a:t> </a:t>
            </a:r>
            <a:r>
              <a:rPr sz="2600" spc="-10" dirty="0"/>
              <a:t>|</a:t>
            </a:r>
            <a:r>
              <a:rPr sz="2600" spc="-15" dirty="0"/>
              <a:t> are</a:t>
            </a:r>
            <a:r>
              <a:rPr sz="2600" dirty="0"/>
              <a:t> </a:t>
            </a:r>
            <a:r>
              <a:rPr sz="2700" i="1" spc="-130" dirty="0">
                <a:latin typeface="Lucida Sans"/>
                <a:cs typeface="Lucida Sans"/>
              </a:rPr>
              <a:t>m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10" dirty="0">
                <a:latin typeface="Lucida Sans"/>
                <a:cs typeface="Lucida Sans"/>
              </a:rPr>
              <a:t>-</a:t>
            </a:r>
            <a:r>
              <a:rPr sz="2700" i="1" spc="-185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85" dirty="0">
                <a:latin typeface="Lucida Sans"/>
                <a:cs typeface="Lucida Sans"/>
              </a:rPr>
              <a:t>h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5" dirty="0">
                <a:latin typeface="Lucida Sans"/>
                <a:cs typeface="Lucida Sans"/>
              </a:rPr>
              <a:t> </a:t>
            </a:r>
            <a:r>
              <a:rPr sz="2600" spc="-20" dirty="0"/>
              <a:t>(p</a:t>
            </a:r>
            <a:r>
              <a:rPr sz="2600" spc="-15" dirty="0"/>
              <a:t>unc</a:t>
            </a:r>
            <a:r>
              <a:rPr sz="2600" spc="-10" dirty="0"/>
              <a:t>tu</a:t>
            </a:r>
            <a:r>
              <a:rPr sz="2600" spc="-20" dirty="0"/>
              <a:t>a</a:t>
            </a:r>
            <a:r>
              <a:rPr sz="2600" spc="-5" dirty="0"/>
              <a:t>ti</a:t>
            </a:r>
            <a:r>
              <a:rPr sz="2600" spc="-20" dirty="0"/>
              <a:t>on</a:t>
            </a:r>
            <a:r>
              <a:rPr sz="2600" spc="-15" dirty="0"/>
              <a:t> and</a:t>
            </a:r>
            <a:r>
              <a:rPr sz="2600" spc="-5" dirty="0"/>
              <a:t> </a:t>
            </a:r>
            <a:r>
              <a:rPr sz="2600" spc="-15" dirty="0"/>
              <a:t>regular</a:t>
            </a:r>
            <a:r>
              <a:rPr sz="2600" dirty="0"/>
              <a:t> </a:t>
            </a:r>
            <a:r>
              <a:rPr sz="2600" spc="-15" dirty="0"/>
              <a:t>expression operators).</a:t>
            </a:r>
            <a:endParaRPr sz="2600" dirty="0">
              <a:latin typeface="Lucida Sans"/>
              <a:cs typeface="Lucida Sans"/>
            </a:endParaRPr>
          </a:p>
          <a:p>
            <a:pPr marL="372745" marR="45085">
              <a:lnSpc>
                <a:spcPts val="2700"/>
              </a:lnSpc>
              <a:spcBef>
                <a:spcPts val="790"/>
              </a:spcBef>
            </a:pPr>
            <a:r>
              <a:rPr sz="2600" spc="-15" dirty="0"/>
              <a:t>Meta-</a:t>
            </a:r>
            <a:r>
              <a:rPr sz="2600" spc="-160" dirty="0"/>
              <a:t> </a:t>
            </a:r>
            <a:r>
              <a:rPr sz="2600" spc="-15" dirty="0"/>
              <a:t>characters</a:t>
            </a:r>
            <a:r>
              <a:rPr sz="2600" spc="10" dirty="0"/>
              <a:t> </a:t>
            </a:r>
            <a:r>
              <a:rPr sz="2600" spc="-20" dirty="0"/>
              <a:t>must</a:t>
            </a:r>
            <a:r>
              <a:rPr sz="2600" spc="-5" dirty="0"/>
              <a:t> </a:t>
            </a:r>
            <a:r>
              <a:rPr sz="2600" spc="-10" dirty="0"/>
              <a:t>b</a:t>
            </a:r>
            <a:r>
              <a:rPr sz="2600" spc="-15" dirty="0"/>
              <a:t>e</a:t>
            </a:r>
            <a:r>
              <a:rPr sz="2600" spc="-10" dirty="0"/>
              <a:t> </a:t>
            </a:r>
            <a:r>
              <a:rPr sz="2600" spc="-15" dirty="0"/>
              <a:t>quoted</a:t>
            </a:r>
            <a:r>
              <a:rPr sz="2600" spc="-10" dirty="0"/>
              <a:t> </a:t>
            </a:r>
            <a:r>
              <a:rPr sz="2600" spc="-15" dirty="0"/>
              <a:t>whe</a:t>
            </a:r>
            <a:r>
              <a:rPr sz="2600" spc="-20" dirty="0"/>
              <a:t>n</a:t>
            </a:r>
            <a:r>
              <a:rPr sz="2600" spc="-5" dirty="0"/>
              <a:t> </a:t>
            </a:r>
            <a:r>
              <a:rPr sz="2600" spc="-10" dirty="0"/>
              <a:t>use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as</a:t>
            </a:r>
            <a:r>
              <a:rPr sz="2600" dirty="0"/>
              <a:t> </a:t>
            </a:r>
            <a:r>
              <a:rPr sz="2600" spc="-15" dirty="0"/>
              <a:t>ordina</a:t>
            </a:r>
            <a:r>
              <a:rPr sz="2600" spc="-20" dirty="0"/>
              <a:t>r</a:t>
            </a:r>
            <a:r>
              <a:rPr sz="2600" spc="-15" dirty="0"/>
              <a:t>y</a:t>
            </a:r>
            <a:r>
              <a:rPr sz="2600" spc="-5" dirty="0"/>
              <a:t> </a:t>
            </a:r>
            <a:r>
              <a:rPr sz="2600" spc="-15" dirty="0"/>
              <a:t>cha</a:t>
            </a:r>
            <a:r>
              <a:rPr sz="2600" spc="-20" dirty="0"/>
              <a:t>r</a:t>
            </a:r>
            <a:r>
              <a:rPr sz="2600" spc="-15" dirty="0"/>
              <a:t>acters to</a:t>
            </a:r>
            <a:r>
              <a:rPr sz="2600" spc="-5" dirty="0"/>
              <a:t> </a:t>
            </a:r>
            <a:r>
              <a:rPr sz="2600" spc="-15" dirty="0"/>
              <a:t>avoi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ambiguity.</a:t>
            </a:r>
            <a:endParaRPr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40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2" y="1677434"/>
            <a:ext cx="5424170" cy="6932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section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macro</a:t>
            </a:r>
            <a:r>
              <a:rPr sz="2700" i="1" spc="-7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section three.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macro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 a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</a:t>
            </a:r>
            <a:r>
              <a:rPr sz="2600" spc="-5" dirty="0">
                <a:latin typeface="Lucida Sans"/>
                <a:cs typeface="Lucida Sans"/>
              </a:rPr>
              <a:t>si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class.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20" dirty="0">
                <a:latin typeface="Lucida Sans"/>
                <a:cs typeface="Lucida Sans"/>
              </a:rPr>
              <a:t>lows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reuse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ake reg</a:t>
            </a:r>
            <a:r>
              <a:rPr sz="2600" spc="-10" dirty="0">
                <a:latin typeface="Lucida Sans"/>
                <a:cs typeface="Lucida Sans"/>
              </a:rPr>
              <a:t>ula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spc="-15" dirty="0">
                <a:latin typeface="Lucida Sans"/>
                <a:cs typeface="Lucida Sans"/>
              </a:rPr>
              <a:t> re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able.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Macro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200" b="1" spc="-15" dirty="0">
                <a:latin typeface="Courier"/>
                <a:cs typeface="Courier"/>
              </a:rPr>
              <a:t>name =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def</a:t>
            </a:r>
            <a:endParaRPr sz="2200" dirty="0">
              <a:latin typeface="Courier"/>
              <a:cs typeface="Courier"/>
            </a:endParaRPr>
          </a:p>
          <a:p>
            <a:pPr marL="12700" marR="584835">
              <a:lnSpc>
                <a:spcPts val="3190"/>
              </a:lnSpc>
              <a:spcBef>
                <a:spcPts val="140"/>
              </a:spcBef>
            </a:pPr>
            <a:r>
              <a:rPr sz="2400" dirty="0">
                <a:latin typeface="Lucida Sans"/>
                <a:cs typeface="Lucida Sans"/>
              </a:rPr>
              <a:t>Mac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os 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de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ined</a:t>
            </a:r>
            <a:r>
              <a:rPr sz="2400" spc="-15" dirty="0">
                <a:latin typeface="Lucida Sans"/>
                <a:cs typeface="Lucida Sans"/>
              </a:rPr>
              <a:t> on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pe</a:t>
            </a:r>
            <a:r>
              <a:rPr sz="2400" dirty="0">
                <a:latin typeface="Lucida Sans"/>
                <a:cs typeface="Lucida Sans"/>
              </a:rPr>
              <a:t>r line. Here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simple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examples:</a:t>
            </a:r>
            <a:endParaRPr sz="2400" dirty="0">
              <a:latin typeface="Lucida Sans"/>
              <a:cs typeface="Lucida Sans"/>
            </a:endParaRPr>
          </a:p>
          <a:p>
            <a:pPr marL="12700" marR="2890520">
              <a:lnSpc>
                <a:spcPts val="3000"/>
              </a:lnSpc>
              <a:spcBef>
                <a:spcPts val="35"/>
              </a:spcBef>
            </a:pPr>
            <a:r>
              <a:rPr sz="2200" b="1" spc="-15" dirty="0">
                <a:latin typeface="Courier"/>
                <a:cs typeface="Courier"/>
              </a:rPr>
              <a:t>Digit</a:t>
            </a:r>
            <a:r>
              <a:rPr sz="2200" b="1" spc="-25" dirty="0">
                <a:latin typeface="Courier"/>
                <a:cs typeface="Courier"/>
              </a:rPr>
              <a:t>=</a:t>
            </a:r>
            <a:r>
              <a:rPr sz="2200" b="1" spc="-15" dirty="0">
                <a:latin typeface="Courier"/>
                <a:cs typeface="Courier"/>
              </a:rPr>
              <a:t>[0-9] AnyLe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=[A-Za-z]</a:t>
            </a:r>
            <a:endParaRPr sz="2200" dirty="0">
              <a:latin typeface="Courier"/>
              <a:cs typeface="Courier"/>
            </a:endParaRPr>
          </a:p>
          <a:p>
            <a:pPr marL="12700" marR="17780">
              <a:lnSpc>
                <a:spcPts val="2700"/>
              </a:lnSpc>
              <a:spcBef>
                <a:spcPts val="50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3,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placin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hin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{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}</a:t>
            </a:r>
            <a:r>
              <a:rPr sz="2600" spc="-15" dirty="0">
                <a:latin typeface="Lucida Sans"/>
                <a:cs typeface="Lucida Sans"/>
              </a:rPr>
              <a:t>. Thus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{Digit}</a:t>
            </a:r>
            <a:r>
              <a:rPr sz="2600" b="1" spc="-75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</a:t>
            </a:r>
            <a:r>
              <a:rPr sz="2600" spc="-15" dirty="0">
                <a:latin typeface="Lucida Sans"/>
                <a:cs typeface="Lucida Sans"/>
              </a:rPr>
              <a:t>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character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defining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digits 0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9.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Exp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Ru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58233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pc="-20" dirty="0"/>
              <a:t>The</a:t>
            </a:r>
            <a:r>
              <a:rPr spc="-100" dirty="0"/>
              <a:t> </a:t>
            </a:r>
            <a:r>
              <a:rPr spc="-15" dirty="0"/>
              <a:t>third</a:t>
            </a:r>
            <a:r>
              <a:rPr spc="-105" dirty="0"/>
              <a:t> </a:t>
            </a:r>
            <a:r>
              <a:rPr spc="-15" dirty="0"/>
              <a:t>section</a:t>
            </a:r>
            <a:r>
              <a:rPr spc="-110" dirty="0"/>
              <a:t> </a:t>
            </a:r>
            <a:r>
              <a:rPr spc="-15" dirty="0"/>
              <a:t>of</a:t>
            </a:r>
            <a:r>
              <a:rPr spc="-100"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spc="-114" dirty="0"/>
              <a:t> </a:t>
            </a:r>
            <a:r>
              <a:rPr spc="-15" dirty="0"/>
              <a:t>JLex</a:t>
            </a:r>
            <a:r>
              <a:rPr spc="-114" dirty="0"/>
              <a:t> 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p</a:t>
            </a:r>
            <a:r>
              <a:rPr spc="-15" dirty="0"/>
              <a:t>u</a:t>
            </a:r>
            <a:r>
              <a:rPr spc="-10" dirty="0"/>
              <a:t>t </a:t>
            </a:r>
            <a:r>
              <a:rPr spc="-5" dirty="0"/>
              <a:t>fil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ser</a:t>
            </a:r>
            <a:r>
              <a:rPr spc="-20" dirty="0"/>
              <a:t>i</a:t>
            </a:r>
            <a:r>
              <a:rPr spc="-15" dirty="0"/>
              <a:t>es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5" dirty="0"/>
              <a:t>definition</a:t>
            </a:r>
            <a:r>
              <a:rPr spc="-10" dirty="0"/>
              <a:t> ru</a:t>
            </a:r>
            <a:r>
              <a:rPr spc="-15" dirty="0"/>
              <a:t>les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form</a:t>
            </a:r>
          </a:p>
          <a:p>
            <a:pPr marL="372745">
              <a:lnSpc>
                <a:spcPct val="100000"/>
              </a:lnSpc>
              <a:spcBef>
                <a:spcPts val="350"/>
              </a:spcBef>
              <a:tabLst>
                <a:tab pos="2550795" algn="l"/>
              </a:tabLst>
            </a:pPr>
            <a:r>
              <a:rPr b="1" spc="-20" dirty="0">
                <a:latin typeface="Courier"/>
                <a:cs typeface="Courier"/>
              </a:rPr>
              <a:t>RegExpr	{Java</a:t>
            </a:r>
            <a:r>
              <a:rPr b="1" spc="5" dirty="0">
                <a:latin typeface="Courier"/>
                <a:cs typeface="Courier"/>
              </a:rPr>
              <a:t> </a:t>
            </a:r>
            <a:r>
              <a:rPr b="1" spc="-20" dirty="0">
                <a:latin typeface="Courier"/>
                <a:cs typeface="Courier"/>
              </a:rPr>
              <a:t>code}</a:t>
            </a:r>
          </a:p>
          <a:p>
            <a:pPr marL="372745" marR="43815">
              <a:lnSpc>
                <a:spcPts val="2700"/>
              </a:lnSpc>
              <a:spcBef>
                <a:spcPts val="825"/>
              </a:spcBef>
            </a:pPr>
            <a:r>
              <a:rPr spc="-20" dirty="0"/>
              <a:t>When</a:t>
            </a:r>
            <a:r>
              <a:rPr spc="10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0" dirty="0"/>
              <a:t>matchin</a:t>
            </a:r>
            <a:r>
              <a:rPr spc="-20" dirty="0"/>
              <a:t>g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0" dirty="0"/>
              <a:t>given</a:t>
            </a:r>
            <a:r>
              <a:rPr spc="-5" dirty="0"/>
              <a:t> </a:t>
            </a:r>
            <a:r>
              <a:rPr b="1" spc="-20" dirty="0">
                <a:latin typeface="Courier"/>
                <a:cs typeface="Courier"/>
              </a:rPr>
              <a:t>RegExpr</a:t>
            </a:r>
            <a:r>
              <a:rPr b="1" spc="-740" dirty="0">
                <a:latin typeface="Courier"/>
                <a:cs typeface="Courier"/>
              </a:rPr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matched,</a:t>
            </a:r>
            <a:r>
              <a:rPr spc="-5" dirty="0"/>
              <a:t> </a:t>
            </a:r>
            <a:r>
              <a:rPr spc="-15" dirty="0"/>
              <a:t>the corresponding</a:t>
            </a:r>
            <a:r>
              <a:rPr spc="5" dirty="0"/>
              <a:t> </a:t>
            </a:r>
            <a:r>
              <a:rPr spc="-15" dirty="0"/>
              <a:t>Java</a:t>
            </a:r>
            <a:r>
              <a:rPr spc="-5" dirty="0"/>
              <a:t> </a:t>
            </a:r>
            <a:r>
              <a:rPr spc="-15" dirty="0"/>
              <a:t>code (enclosed</a:t>
            </a:r>
            <a:r>
              <a:rPr spc="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50" dirty="0"/>
              <a:t>“</a:t>
            </a:r>
            <a:r>
              <a:rPr spc="-10" dirty="0"/>
              <a:t>{“</a:t>
            </a:r>
            <a:r>
              <a:rPr spc="60"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50" dirty="0"/>
              <a:t>“</a:t>
            </a:r>
            <a:r>
              <a:rPr spc="-10" dirty="0"/>
              <a:t>}</a:t>
            </a:r>
            <a:r>
              <a:rPr spc="50" dirty="0"/>
              <a:t>”</a:t>
            </a:r>
            <a:r>
              <a:rPr spc="-10" dirty="0"/>
              <a:t>)</a:t>
            </a:r>
            <a:r>
              <a:rPr spc="-5" dirty="0"/>
              <a:t> </a:t>
            </a:r>
            <a:r>
              <a:rPr spc="-15" dirty="0"/>
              <a:t>is executed.</a:t>
            </a:r>
            <a:r>
              <a:rPr dirty="0"/>
              <a:t> </a:t>
            </a:r>
            <a:r>
              <a:rPr spc="-10" dirty="0"/>
              <a:t>JL</a:t>
            </a:r>
            <a:r>
              <a:rPr spc="-20" dirty="0"/>
              <a:t>ex</a:t>
            </a:r>
            <a:r>
              <a:rPr spc="-5" dirty="0"/>
              <a:t> </a:t>
            </a:r>
            <a:r>
              <a:rPr spc="-15" dirty="0"/>
              <a:t>figures</a:t>
            </a:r>
            <a:r>
              <a:rPr dirty="0"/>
              <a:t> </a:t>
            </a:r>
            <a:r>
              <a:rPr spc="-20" dirty="0"/>
              <a:t>o</a:t>
            </a:r>
            <a:r>
              <a:rPr spc="-10" dirty="0"/>
              <a:t>ut</a:t>
            </a:r>
            <a:r>
              <a:rPr spc="-5" dirty="0"/>
              <a:t> </a:t>
            </a:r>
            <a:r>
              <a:rPr lang="en-US" spc="-20" dirty="0" smtClean="0"/>
              <a:t>which </a:t>
            </a:r>
            <a:r>
              <a:rPr b="1" spc="-20" dirty="0" smtClean="0">
                <a:latin typeface="Courier"/>
                <a:cs typeface="Courier"/>
              </a:rPr>
              <a:t>RegExpr</a:t>
            </a:r>
            <a:r>
              <a:rPr b="1" spc="-735" dirty="0" smtClean="0">
                <a:latin typeface="Courier"/>
                <a:cs typeface="Courier"/>
              </a:rPr>
              <a:t> </a:t>
            </a:r>
            <a:r>
              <a:rPr spc="-15" dirty="0"/>
              <a:t>a</a:t>
            </a:r>
            <a:r>
              <a:rPr spc="-10" dirty="0"/>
              <a:t>p</a:t>
            </a:r>
            <a:r>
              <a:rPr spc="-15" dirty="0"/>
              <a:t>plies;</a:t>
            </a:r>
            <a:r>
              <a:rPr dirty="0"/>
              <a:t> </a:t>
            </a:r>
            <a:r>
              <a:rPr spc="-20" dirty="0"/>
              <a:t>you</a:t>
            </a:r>
            <a:r>
              <a:rPr spc="5" dirty="0"/>
              <a:t> </a:t>
            </a:r>
            <a:r>
              <a:rPr spc="-20" dirty="0"/>
              <a:t>need</a:t>
            </a:r>
            <a:r>
              <a:rPr spc="10" dirty="0"/>
              <a:t> </a:t>
            </a:r>
            <a:r>
              <a:rPr spc="-15" dirty="0"/>
              <a:t>only</a:t>
            </a:r>
            <a:r>
              <a:rPr spc="-10" dirty="0"/>
              <a:t> sa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15" dirty="0"/>
              <a:t>wha</a:t>
            </a:r>
            <a:r>
              <a:rPr spc="-10" dirty="0"/>
              <a:t>t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token</a:t>
            </a:r>
            <a:r>
              <a:rPr spc="-5" dirty="0"/>
              <a:t> </a:t>
            </a:r>
            <a:r>
              <a:rPr spc="-15" dirty="0"/>
              <a:t>looks</a:t>
            </a:r>
            <a:r>
              <a:rPr spc="-5" dirty="0"/>
              <a:t> </a:t>
            </a:r>
            <a:r>
              <a:rPr spc="-15" dirty="0"/>
              <a:t>like</a:t>
            </a:r>
            <a:r>
              <a:rPr spc="-10" dirty="0"/>
              <a:t> </a:t>
            </a:r>
            <a:r>
              <a:rPr spc="-15" dirty="0"/>
              <a:t>(</a:t>
            </a:r>
            <a:r>
              <a:rPr spc="-10" dirty="0"/>
              <a:t>u</a:t>
            </a:r>
            <a:r>
              <a:rPr spc="-15" dirty="0"/>
              <a:t>sing</a:t>
            </a:r>
            <a:r>
              <a:rPr spc="5" dirty="0"/>
              <a:t> </a:t>
            </a:r>
            <a:r>
              <a:rPr b="1" spc="-20" dirty="0">
                <a:latin typeface="Courier"/>
                <a:cs typeface="Courier"/>
              </a:rPr>
              <a:t>RegExpr</a:t>
            </a:r>
            <a:r>
              <a:rPr spc="-10" dirty="0"/>
              <a:t>)</a:t>
            </a:r>
            <a:r>
              <a:rPr dirty="0"/>
              <a:t> </a:t>
            </a:r>
            <a:r>
              <a:rPr spc="-15" dirty="0"/>
              <a:t>an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what</a:t>
            </a:r>
            <a:r>
              <a:rPr dirty="0"/>
              <a:t> </a:t>
            </a:r>
            <a:r>
              <a:rPr spc="-20" dirty="0"/>
              <a:t>you</a:t>
            </a:r>
            <a:r>
              <a:rPr spc="-10" dirty="0"/>
              <a:t> </a:t>
            </a:r>
            <a:r>
              <a:rPr spc="-15" dirty="0"/>
              <a:t>w</a:t>
            </a:r>
            <a:r>
              <a:rPr spc="-20" dirty="0"/>
              <a:t>a</a:t>
            </a:r>
            <a:r>
              <a:rPr spc="-15" dirty="0"/>
              <a:t>n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done</a:t>
            </a:r>
            <a:r>
              <a:rPr spc="-5" dirty="0"/>
              <a:t> </a:t>
            </a:r>
            <a:r>
              <a:rPr spc="-15" dirty="0"/>
              <a:t>whe</a:t>
            </a:r>
            <a:r>
              <a:rPr spc="-20" dirty="0"/>
              <a:t>n</a:t>
            </a:r>
            <a:r>
              <a:rPr spc="-15"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5" dirty="0"/>
              <a:t>is </a:t>
            </a:r>
            <a:r>
              <a:rPr spc="-15" dirty="0" smtClean="0"/>
              <a:t>matched</a:t>
            </a:r>
            <a:r>
              <a:rPr lang="en-US" spc="-15" dirty="0" smtClean="0"/>
              <a:t>.</a:t>
            </a:r>
          </a:p>
          <a:p>
            <a:pPr marL="372745" marR="43815">
              <a:lnSpc>
                <a:spcPts val="2700"/>
              </a:lnSpc>
              <a:spcBef>
                <a:spcPts val="825"/>
              </a:spcBef>
            </a:pPr>
            <a:r>
              <a:rPr lang="en-US" spc="-5" dirty="0"/>
              <a:t>(</a:t>
            </a:r>
            <a:r>
              <a:rPr spc="-15" dirty="0" smtClean="0"/>
              <a:t>this</a:t>
            </a:r>
            <a:r>
              <a:rPr dirty="0" smtClean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u</a:t>
            </a:r>
            <a:r>
              <a:rPr spc="10" dirty="0"/>
              <a:t>s</a:t>
            </a:r>
            <a:r>
              <a:rPr spc="-15" dirty="0"/>
              <a:t>ually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return</a:t>
            </a:r>
            <a:r>
              <a:rPr spc="-20" dirty="0"/>
              <a:t> some</a:t>
            </a:r>
            <a:r>
              <a:rPr spc="-5"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20" dirty="0"/>
              <a:t>o</a:t>
            </a:r>
            <a:r>
              <a:rPr spc="-10" dirty="0"/>
              <a:t>b</a:t>
            </a:r>
            <a:r>
              <a:rPr spc="-15" dirty="0"/>
              <a:t>ject,</a:t>
            </a:r>
            <a:r>
              <a:rPr dirty="0"/>
              <a:t> </a:t>
            </a:r>
            <a:r>
              <a:rPr spc="-15" dirty="0"/>
              <a:t>perhaps</a:t>
            </a:r>
            <a:r>
              <a:rPr spc="10" dirty="0"/>
              <a:t> </a:t>
            </a:r>
            <a:r>
              <a:rPr spc="-10" dirty="0"/>
              <a:t>with</a:t>
            </a:r>
            <a:r>
              <a:rPr spc="-5" dirty="0"/>
              <a:t> </a:t>
            </a:r>
            <a:r>
              <a:rPr spc="-20" dirty="0"/>
              <a:t>some</a:t>
            </a:r>
            <a:r>
              <a:rPr spc="-5" dirty="0"/>
              <a:t> </a:t>
            </a:r>
            <a:r>
              <a:rPr spc="-15" dirty="0"/>
              <a:t>processing</a:t>
            </a:r>
            <a:r>
              <a:rPr spc="2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token text).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08114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384387"/>
            <a:ext cx="36703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Lucida Sans"/>
                <a:cs typeface="Lucida Sans"/>
              </a:rPr>
              <a:t>"</a:t>
            </a:r>
            <a:r>
              <a:rPr sz="2000" b="1" spc="-15" dirty="0">
                <a:latin typeface="Courier"/>
                <a:cs typeface="Courier"/>
              </a:rPr>
              <a:t>+</a:t>
            </a:r>
            <a:r>
              <a:rPr sz="2000" spc="-10" dirty="0">
                <a:latin typeface="Lucida Sans"/>
                <a:cs typeface="Lucida Sans"/>
              </a:rPr>
              <a:t>"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9870" y="1401334"/>
            <a:ext cx="4443095" cy="912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{return new 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oken(sym.Plus);}</a:t>
            </a:r>
            <a:endParaRPr sz="20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64465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{/* skip wh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te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space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*/}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13" y="2018364"/>
            <a:ext cx="82423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1480" algn="l"/>
              </a:tabLst>
            </a:pPr>
            <a:r>
              <a:rPr sz="2000" b="1" spc="-15" dirty="0">
                <a:latin typeface="Courier"/>
                <a:cs typeface="Courier"/>
              </a:rPr>
              <a:t>(</a:t>
            </a:r>
            <a:r>
              <a:rPr sz="2000" spc="-10" dirty="0">
                <a:latin typeface="Lucida Sans"/>
                <a:cs typeface="Lucida Sans"/>
              </a:rPr>
              <a:t>"	"</a:t>
            </a:r>
            <a:r>
              <a:rPr sz="2000" b="1" spc="-15" dirty="0">
                <a:latin typeface="Courier"/>
                <a:cs typeface="Courier"/>
              </a:rPr>
              <a:t>)+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964" y="2658639"/>
            <a:ext cx="5508625" cy="786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95"/>
              </a:lnSpc>
            </a:pPr>
            <a:r>
              <a:rPr sz="2000" b="1" spc="-15" dirty="0">
                <a:latin typeface="Courier"/>
                <a:cs typeface="Courier"/>
              </a:rPr>
              <a:t>{Digi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}+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{return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ts val="2000"/>
              </a:lnSpc>
            </a:pPr>
            <a:r>
              <a:rPr sz="2000" b="1" spc="-15" dirty="0">
                <a:latin typeface="Courier"/>
                <a:cs typeface="Courier"/>
              </a:rPr>
              <a:t>new 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ntToken(sym.Intlit,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ts val="2200"/>
              </a:lnSpc>
            </a:pPr>
            <a:r>
              <a:rPr sz="2000" b="1" spc="-15" dirty="0">
                <a:latin typeface="Courier"/>
                <a:cs typeface="Courier"/>
              </a:rPr>
              <a:t>new 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nteger(yytext()).in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Value());}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Exp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JL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6" y="1677434"/>
            <a:ext cx="5423535" cy="7149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def</a:t>
            </a:r>
            <a:r>
              <a:rPr sz="2600" spc="-15" dirty="0">
                <a:latin typeface="Lucida Sans"/>
                <a:cs typeface="Lucida Sans"/>
              </a:rPr>
              <a:t>ine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tok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JLe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sociates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lar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commands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coded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Java.</a:t>
            </a:r>
            <a:endParaRPr sz="2600" dirty="0">
              <a:latin typeface="Lucida Sans"/>
              <a:cs typeface="Lucida Sans"/>
            </a:endParaRPr>
          </a:p>
          <a:p>
            <a:pPr marL="12700" marR="1651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ular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corresponding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executed.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5" dirty="0">
                <a:latin typeface="Lucida Sans"/>
                <a:cs typeface="Lucida Sans"/>
              </a:rPr>
              <a:t> don’t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tell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h</a:t>
            </a:r>
            <a:r>
              <a:rPr sz="2700" i="1" spc="65" dirty="0">
                <a:latin typeface="Lucida Sans"/>
                <a:cs typeface="Lucida Sans"/>
              </a:rPr>
              <a:t>o</a:t>
            </a:r>
            <a:r>
              <a:rPr sz="2700" i="1" spc="-130" dirty="0">
                <a:latin typeface="Lucida Sans"/>
                <a:cs typeface="Lucida Sans"/>
              </a:rPr>
              <a:t>w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atch tokens;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say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w</a:t>
            </a:r>
            <a:r>
              <a:rPr sz="2700" i="1" spc="-80" dirty="0">
                <a:latin typeface="Lucida Sans"/>
                <a:cs typeface="Lucida Sans"/>
              </a:rPr>
              <a:t>h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particular 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matched.</a:t>
            </a:r>
            <a:endParaRPr sz="2600" dirty="0">
              <a:latin typeface="Lucida Sans"/>
              <a:cs typeface="Lucida Sans"/>
            </a:endParaRPr>
          </a:p>
          <a:p>
            <a:pPr marL="12700" marR="14160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Tokens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eir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sociated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n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 anythin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15" dirty="0">
                <a:latin typeface="Lucida Sans"/>
                <a:cs typeface="Lucida Sans"/>
              </a:rPr>
              <a:t>Scanning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continues</a:t>
            </a:r>
            <a:r>
              <a:rPr sz="2600" spc="-10" dirty="0">
                <a:latin typeface="Lucida Sans"/>
                <a:cs typeface="Lucida Sans"/>
              </a:rPr>
              <a:t> until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exec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20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16383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impl</a:t>
            </a:r>
            <a:r>
              <a:rPr sz="2600" spc="-10" dirty="0">
                <a:latin typeface="Lucida Sans"/>
                <a:cs typeface="Lucida Sans"/>
              </a:rPr>
              <a:t>est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 expression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exactly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itself.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511165" cy="368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1002665" algn="l"/>
              </a:tabLst>
            </a:pPr>
            <a:r>
              <a:rPr sz="2200" b="1" spc="-15" dirty="0">
                <a:latin typeface="Courier"/>
                <a:cs typeface="Courier"/>
              </a:rPr>
              <a:t>if	{return</a:t>
            </a:r>
            <a:r>
              <a:rPr sz="2200" b="1" spc="-12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new</a:t>
            </a:r>
            <a:r>
              <a:rPr sz="2200" b="1" spc="-1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Toke</a:t>
            </a:r>
            <a:r>
              <a:rPr sz="2200" b="1" spc="-25" dirty="0">
                <a:latin typeface="Courier"/>
                <a:cs typeface="Courier"/>
              </a:rPr>
              <a:t>n</a:t>
            </a:r>
            <a:r>
              <a:rPr sz="2200" b="1" spc="-15" dirty="0">
                <a:latin typeface="Courier"/>
                <a:cs typeface="Courier"/>
              </a:rPr>
              <a:t>(sym.If);}</a:t>
            </a:r>
            <a:endParaRPr sz="2200" dirty="0">
              <a:latin typeface="Courier"/>
              <a:cs typeface="Courier"/>
            </a:endParaRPr>
          </a:p>
          <a:p>
            <a:pPr marL="12700" marR="257810">
              <a:lnSpc>
                <a:spcPts val="2700"/>
              </a:lnSpc>
              <a:spcBef>
                <a:spcPts val="77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you </a:t>
            </a:r>
            <a:r>
              <a:rPr sz="2600" spc="-15" dirty="0">
                <a:latin typeface="Lucida Sans"/>
                <a:cs typeface="Lucida Sans"/>
              </a:rPr>
              <a:t>wish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uote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string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reserved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"if</a:t>
            </a:r>
            <a:r>
              <a:rPr sz="2600" b="1" spc="-15" dirty="0">
                <a:latin typeface="Courier"/>
                <a:cs typeface="Courier"/>
              </a:rPr>
              <a:t>"</a:t>
            </a:r>
            <a:r>
              <a:rPr sz="2600" spc="-10" dirty="0">
                <a:latin typeface="Lucida Sans"/>
                <a:cs typeface="Lucida Sans"/>
              </a:rPr>
              <a:t>),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 contains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lim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operators,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unnecessary.</a:t>
            </a:r>
            <a:endParaRPr sz="2600" dirty="0">
              <a:latin typeface="Lucida Sans"/>
              <a:cs typeface="Lucida Sans"/>
            </a:endParaRPr>
          </a:p>
          <a:p>
            <a:pPr marL="12700" marR="9271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operator, 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necessary: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5168479"/>
            <a:ext cx="36703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Lucida Sans"/>
                <a:cs typeface="Lucida Sans"/>
              </a:rPr>
              <a:t>"</a:t>
            </a:r>
            <a:r>
              <a:rPr sz="2000" b="1" spc="-15" dirty="0">
                <a:latin typeface="Courier"/>
                <a:cs typeface="Courier"/>
              </a:rPr>
              <a:t>+</a:t>
            </a:r>
            <a:r>
              <a:rPr sz="2000" spc="-10" dirty="0">
                <a:latin typeface="Lucida Sans"/>
                <a:cs typeface="Lucida Sans"/>
              </a:rPr>
              <a:t>"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0" y="5181600"/>
            <a:ext cx="3643629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{return</a:t>
            </a:r>
            <a:endParaRPr sz="2000">
              <a:latin typeface="Courier"/>
              <a:cs typeface="Courier"/>
            </a:endParaRPr>
          </a:p>
          <a:p>
            <a:pPr marL="431800">
              <a:lnSpc>
                <a:spcPct val="100000"/>
              </a:lnSpc>
              <a:spcBef>
                <a:spcPts val="200"/>
              </a:spcBef>
            </a:pPr>
            <a:r>
              <a:rPr sz="2000" b="1" spc="-15" dirty="0">
                <a:latin typeface="Courier"/>
                <a:cs typeface="Courier"/>
              </a:rPr>
              <a:t>new Token(sym.Pl</a:t>
            </a:r>
            <a:r>
              <a:rPr sz="2000" b="1" spc="-25" dirty="0">
                <a:latin typeface="Courier"/>
                <a:cs typeface="Courier"/>
              </a:rPr>
              <a:t>u</a:t>
            </a:r>
            <a:r>
              <a:rPr sz="2000" b="1" spc="-15" dirty="0">
                <a:latin typeface="Courier"/>
                <a:cs typeface="Courier"/>
              </a:rPr>
              <a:t>s);}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Cha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ass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88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57477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33020">
              <a:lnSpc>
                <a:spcPts val="2700"/>
              </a:lnSpc>
            </a:pPr>
            <a:r>
              <a:rPr spc="-20" dirty="0"/>
              <a:t>Our </a:t>
            </a:r>
            <a:r>
              <a:rPr spc="-15" dirty="0"/>
              <a:t>spec</a:t>
            </a:r>
            <a:r>
              <a:rPr spc="-25" dirty="0"/>
              <a:t>i</a:t>
            </a:r>
            <a:r>
              <a:rPr spc="-5" dirty="0"/>
              <a:t>f</a:t>
            </a:r>
            <a:r>
              <a:rPr spc="-10" dirty="0"/>
              <a:t>i</a:t>
            </a:r>
            <a:r>
              <a:rPr spc="-25" dirty="0"/>
              <a:t>c</a:t>
            </a:r>
            <a:r>
              <a:rPr spc="-15" dirty="0"/>
              <a:t>ation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reserved</a:t>
            </a:r>
            <a:r>
              <a:rPr spc="-10" dirty="0"/>
              <a:t> </a:t>
            </a:r>
            <a:r>
              <a:rPr spc="-15" dirty="0"/>
              <a:t>wor</a:t>
            </a:r>
            <a:r>
              <a:rPr spc="-20" dirty="0"/>
              <a:t>d</a:t>
            </a:r>
            <a:r>
              <a:rPr spc="-15" dirty="0"/>
              <a:t> </a:t>
            </a:r>
            <a:r>
              <a:rPr spc="-10" dirty="0">
                <a:latin typeface="Courier"/>
                <a:cs typeface="Courier"/>
              </a:rPr>
              <a:t>if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15" dirty="0"/>
              <a:t>as</a:t>
            </a:r>
            <a:r>
              <a:rPr spc="-5" dirty="0"/>
              <a:t> </a:t>
            </a:r>
            <a:r>
              <a:rPr spc="-20" dirty="0"/>
              <a:t>shown</a:t>
            </a:r>
            <a:r>
              <a:rPr spc="-5" dirty="0"/>
              <a:t> </a:t>
            </a:r>
            <a:r>
              <a:rPr spc="-15" dirty="0"/>
              <a:t>earlier,</a:t>
            </a:r>
            <a:r>
              <a:rPr spc="-5" dirty="0"/>
              <a:t> </a:t>
            </a:r>
            <a:r>
              <a:rPr spc="-15" dirty="0"/>
              <a:t>is incomplete.</a:t>
            </a:r>
            <a:r>
              <a:rPr dirty="0"/>
              <a:t> </a:t>
            </a:r>
            <a:r>
              <a:rPr spc="-30" dirty="0"/>
              <a:t>W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don’t</a:t>
            </a:r>
            <a:r>
              <a:rPr spc="5" dirty="0"/>
              <a:t> </a:t>
            </a:r>
            <a:r>
              <a:rPr spc="-15" dirty="0"/>
              <a:t>(yet)</a:t>
            </a:r>
            <a:r>
              <a:rPr dirty="0"/>
              <a:t> </a:t>
            </a:r>
            <a:r>
              <a:rPr spc="-15" dirty="0"/>
              <a:t>handle upp</a:t>
            </a:r>
            <a:r>
              <a:rPr spc="-25" dirty="0"/>
              <a:t>e</a:t>
            </a:r>
            <a:r>
              <a:rPr spc="-15" dirty="0"/>
              <a:t>r</a:t>
            </a:r>
            <a:r>
              <a:rPr spc="-10" dirty="0"/>
              <a:t> 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10" dirty="0"/>
              <a:t>m</a:t>
            </a:r>
            <a:r>
              <a:rPr spc="-20" dirty="0"/>
              <a:t>i</a:t>
            </a:r>
            <a:r>
              <a:rPr spc="-15" dirty="0"/>
              <a:t>xed-</a:t>
            </a:r>
            <a:r>
              <a:rPr spc="-165" dirty="0"/>
              <a:t> </a:t>
            </a:r>
            <a:r>
              <a:rPr spc="-15" dirty="0"/>
              <a:t>case.</a:t>
            </a:r>
          </a:p>
          <a:p>
            <a:pPr marL="407670" marR="508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To</a:t>
            </a:r>
            <a:r>
              <a:rPr spc="-175" dirty="0"/>
              <a:t> </a:t>
            </a:r>
            <a:r>
              <a:rPr spc="-15" dirty="0"/>
              <a:t>extend</a:t>
            </a:r>
            <a:r>
              <a:rPr spc="-165" dirty="0"/>
              <a:t> </a:t>
            </a:r>
            <a:r>
              <a:rPr spc="-15" dirty="0"/>
              <a:t>our</a:t>
            </a:r>
            <a:r>
              <a:rPr spc="-170" dirty="0"/>
              <a:t> 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10" dirty="0"/>
              <a:t>finition,</a:t>
            </a:r>
            <a:r>
              <a:rPr spc="-185" dirty="0"/>
              <a:t> </a:t>
            </a:r>
            <a:r>
              <a:rPr spc="-10" dirty="0"/>
              <a:t>we’ll</a:t>
            </a:r>
            <a:r>
              <a:rPr spc="-185" dirty="0"/>
              <a:t> </a:t>
            </a:r>
            <a:r>
              <a:rPr spc="-10" dirty="0"/>
              <a:t>use</a:t>
            </a:r>
            <a:r>
              <a:rPr spc="-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very</a:t>
            </a:r>
            <a:r>
              <a:rPr spc="-10" dirty="0"/>
              <a:t> </a:t>
            </a:r>
            <a:r>
              <a:rPr spc="-20" dirty="0"/>
              <a:t>u</a:t>
            </a:r>
            <a:r>
              <a:rPr spc="-5" dirty="0"/>
              <a:t>s</a:t>
            </a:r>
            <a:r>
              <a:rPr spc="-15" dirty="0"/>
              <a:t>eful</a:t>
            </a:r>
            <a:r>
              <a:rPr dirty="0"/>
              <a:t> </a:t>
            </a:r>
            <a:r>
              <a:rPr spc="-15" dirty="0"/>
              <a:t>featu</a:t>
            </a:r>
            <a:r>
              <a:rPr spc="-25" dirty="0"/>
              <a:t>r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0" dirty="0"/>
              <a:t>L</a:t>
            </a:r>
            <a:r>
              <a:rPr spc="-20" dirty="0"/>
              <a:t>ex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5" dirty="0"/>
              <a:t> JLex</a:t>
            </a:r>
            <a:r>
              <a:rPr spc="-20" dirty="0"/>
              <a:t>—</a:t>
            </a:r>
            <a:r>
              <a:rPr sz="2700" i="1" spc="-55" dirty="0">
                <a:latin typeface="Lucida Sans"/>
                <a:cs typeface="Lucida Sans"/>
              </a:rPr>
              <a:t>c</a:t>
            </a:r>
            <a:r>
              <a:rPr sz="2700" i="1" spc="-60" dirty="0">
                <a:latin typeface="Lucida Sans"/>
                <a:cs typeface="Lucida Sans"/>
              </a:rPr>
              <a:t>h</a:t>
            </a:r>
            <a:r>
              <a:rPr sz="2700" i="1" spc="-140" dirty="0">
                <a:latin typeface="Lucida Sans"/>
                <a:cs typeface="Lucida Sans"/>
              </a:rPr>
              <a:t>aracter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clas</a:t>
            </a:r>
            <a:r>
              <a:rPr sz="2700" i="1" spc="-60" dirty="0">
                <a:latin typeface="Lucida Sans"/>
                <a:cs typeface="Lucida Sans"/>
              </a:rPr>
              <a:t>s</a:t>
            </a:r>
            <a:r>
              <a:rPr sz="2700" i="1" spc="15" dirty="0">
                <a:latin typeface="Lucida Sans"/>
                <a:cs typeface="Lucida Sans"/>
              </a:rPr>
              <a:t>e</a:t>
            </a:r>
            <a:r>
              <a:rPr sz="2700" i="1" spc="-15" dirty="0">
                <a:latin typeface="Lucida Sans"/>
                <a:cs typeface="Lucida Sans"/>
              </a:rPr>
              <a:t>s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407670" marR="5080">
              <a:lnSpc>
                <a:spcPts val="2700"/>
              </a:lnSpc>
              <a:spcBef>
                <a:spcPts val="800"/>
              </a:spcBef>
            </a:pPr>
            <a:r>
              <a:rPr spc="-20" dirty="0"/>
              <a:t>Cha</a:t>
            </a:r>
            <a:r>
              <a:rPr spc="-25" dirty="0"/>
              <a:t>r</a:t>
            </a:r>
            <a:r>
              <a:rPr spc="-15" dirty="0"/>
              <a:t>acters</a:t>
            </a:r>
            <a:r>
              <a:rPr spc="-145" dirty="0"/>
              <a:t> </a:t>
            </a:r>
            <a:r>
              <a:rPr spc="-20" dirty="0"/>
              <a:t>o</a:t>
            </a:r>
            <a:r>
              <a:rPr spc="-15" dirty="0"/>
              <a:t>ften</a:t>
            </a:r>
            <a:r>
              <a:rPr spc="-150" dirty="0"/>
              <a:t> </a:t>
            </a:r>
            <a:r>
              <a:rPr spc="-20" dirty="0"/>
              <a:t>n</a:t>
            </a:r>
            <a:r>
              <a:rPr spc="-10" dirty="0"/>
              <a:t>a</a:t>
            </a:r>
            <a:r>
              <a:rPr spc="-15" dirty="0"/>
              <a:t>turally</a:t>
            </a:r>
            <a:r>
              <a:rPr spc="-160" dirty="0"/>
              <a:t> </a:t>
            </a:r>
            <a:r>
              <a:rPr spc="-10" dirty="0"/>
              <a:t>fall</a:t>
            </a:r>
            <a:r>
              <a:rPr spc="-160" dirty="0"/>
              <a:t> </a:t>
            </a:r>
            <a:r>
              <a:rPr spc="-15" dirty="0"/>
              <a:t>into</a:t>
            </a:r>
            <a:r>
              <a:rPr spc="-10" dirty="0"/>
              <a:t> c</a:t>
            </a:r>
            <a:r>
              <a:rPr spc="-20" dirty="0"/>
              <a:t>l</a:t>
            </a:r>
            <a:r>
              <a:rPr spc="-10" dirty="0"/>
              <a:t>ass</a:t>
            </a:r>
            <a:r>
              <a:rPr spc="-20" dirty="0"/>
              <a:t>e</a:t>
            </a:r>
            <a:r>
              <a:rPr spc="-10" dirty="0"/>
              <a:t>s,</a:t>
            </a:r>
            <a:r>
              <a:rPr spc="-5" dirty="0"/>
              <a:t> </a:t>
            </a:r>
            <a:r>
              <a:rPr spc="-15" dirty="0"/>
              <a:t>w</a:t>
            </a:r>
            <a:r>
              <a:rPr spc="-20" dirty="0"/>
              <a:t>i</a:t>
            </a:r>
            <a:r>
              <a:rPr spc="-5" dirty="0"/>
              <a:t>t</a:t>
            </a:r>
            <a:r>
              <a:rPr spc="-20" dirty="0"/>
              <a:t>h</a:t>
            </a:r>
            <a:r>
              <a:rPr spc="5" dirty="0"/>
              <a:t> </a:t>
            </a:r>
            <a:r>
              <a:rPr spc="-10" dirty="0"/>
              <a:t>a</a:t>
            </a:r>
            <a:r>
              <a:rPr spc="-20" dirty="0"/>
              <a:t>l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15" dirty="0"/>
              <a:t>c</a:t>
            </a:r>
            <a:r>
              <a:rPr spc="-10" dirty="0"/>
              <a:t>h</a:t>
            </a:r>
            <a:r>
              <a:rPr spc="-15" dirty="0"/>
              <a:t>aracters</a:t>
            </a:r>
            <a:r>
              <a:rPr spc="1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a class</a:t>
            </a:r>
            <a:r>
              <a:rPr spc="-100" dirty="0"/>
              <a:t> </a:t>
            </a:r>
            <a:r>
              <a:rPr spc="-15" dirty="0"/>
              <a:t>treated</a:t>
            </a:r>
            <a:r>
              <a:rPr spc="-105" dirty="0"/>
              <a:t> </a:t>
            </a:r>
            <a:r>
              <a:rPr spc="-15" dirty="0"/>
              <a:t>ident</a:t>
            </a:r>
            <a:r>
              <a:rPr dirty="0"/>
              <a:t>i</a:t>
            </a:r>
            <a:r>
              <a:rPr spc="-15" dirty="0"/>
              <a:t>cally</a:t>
            </a:r>
            <a:r>
              <a:rPr spc="-95" dirty="0"/>
              <a:t> </a:t>
            </a:r>
            <a:r>
              <a:rPr spc="-15" dirty="0"/>
              <a:t>in</a:t>
            </a:r>
            <a:r>
              <a:rPr spc="-95" dirty="0"/>
              <a:t> </a:t>
            </a:r>
            <a:r>
              <a:rPr spc="-15" dirty="0"/>
              <a:t>a</a:t>
            </a:r>
            <a:r>
              <a:rPr spc="-100" dirty="0"/>
              <a:t> </a:t>
            </a:r>
            <a:r>
              <a:rPr spc="-15" dirty="0"/>
              <a:t>token</a:t>
            </a:r>
            <a:r>
              <a:rPr spc="-10" dirty="0"/>
              <a:t> </a:t>
            </a:r>
            <a:r>
              <a:rPr spc="-20" dirty="0"/>
              <a:t>definition</a:t>
            </a:r>
            <a:r>
              <a:rPr spc="-10" dirty="0"/>
              <a:t>.</a:t>
            </a:r>
            <a:r>
              <a:rPr spc="2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20" dirty="0"/>
              <a:t>o</a:t>
            </a:r>
            <a:r>
              <a:rPr dirty="0"/>
              <a:t>u</a:t>
            </a:r>
            <a:r>
              <a:rPr spc="-15" dirty="0"/>
              <a:t>r</a:t>
            </a:r>
            <a:r>
              <a:rPr dirty="0"/>
              <a:t> </a:t>
            </a:r>
            <a:r>
              <a:rPr spc="-20" dirty="0"/>
              <a:t>definition</a:t>
            </a:r>
            <a:r>
              <a:rPr spc="20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spc="-15" dirty="0"/>
              <a:t>i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10" dirty="0"/>
              <a:t>n</a:t>
            </a:r>
            <a:r>
              <a:rPr spc="-15" dirty="0"/>
              <a:t>tifiers</a:t>
            </a:r>
            <a:r>
              <a:rPr dirty="0"/>
              <a:t>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dirty="0"/>
              <a:t> </a:t>
            </a:r>
            <a:r>
              <a:rPr spc="-15" dirty="0"/>
              <a:t>l</a:t>
            </a:r>
            <a:r>
              <a:rPr spc="-10" dirty="0"/>
              <a:t>e</a:t>
            </a:r>
            <a:r>
              <a:rPr spc="-15" dirty="0"/>
              <a:t>tt</a:t>
            </a:r>
            <a:r>
              <a:rPr spc="-10" dirty="0"/>
              <a:t>e</a:t>
            </a:r>
            <a:r>
              <a:rPr spc="-20" dirty="0"/>
              <a:t>r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for</a:t>
            </a:r>
            <a:r>
              <a:rPr spc="-25" dirty="0"/>
              <a:t>m</a:t>
            </a:r>
            <a:r>
              <a:rPr spc="1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20" dirty="0"/>
              <a:t>cl</a:t>
            </a:r>
            <a:r>
              <a:rPr spc="-10" dirty="0"/>
              <a:t>a</a:t>
            </a:r>
            <a:r>
              <a:rPr spc="-20" dirty="0"/>
              <a:t>ss</a:t>
            </a:r>
            <a:r>
              <a:rPr spc="-15" dirty="0"/>
              <a:t> since</a:t>
            </a:r>
            <a:r>
              <a:rPr spc="-5" dirty="0"/>
              <a:t> </a:t>
            </a:r>
            <a:r>
              <a:rPr spc="-15" dirty="0"/>
              <a:t>any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20" dirty="0"/>
              <a:t>them</a:t>
            </a:r>
            <a:r>
              <a:rPr dirty="0"/>
              <a:t> </a:t>
            </a:r>
            <a:r>
              <a:rPr spc="-25" dirty="0"/>
              <a:t>c</a:t>
            </a:r>
            <a:r>
              <a:rPr spc="-10" dirty="0"/>
              <a:t>a</a:t>
            </a:r>
            <a:r>
              <a:rPr spc="-20" dirty="0"/>
              <a:t>n</a:t>
            </a:r>
            <a:r>
              <a:rPr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0" dirty="0"/>
              <a:t>use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10" dirty="0"/>
              <a:t> for</a:t>
            </a:r>
            <a:r>
              <a:rPr spc="-25" dirty="0"/>
              <a:t>m</a:t>
            </a:r>
            <a:r>
              <a:rPr spc="-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identifier.</a:t>
            </a:r>
            <a:r>
              <a:rPr dirty="0"/>
              <a:t> </a:t>
            </a:r>
            <a:r>
              <a:rPr spc="-10" dirty="0"/>
              <a:t>S</a:t>
            </a:r>
            <a:r>
              <a:rPr spc="-20" dirty="0"/>
              <a:t>imi</a:t>
            </a:r>
            <a:r>
              <a:rPr spc="-15" dirty="0"/>
              <a:t>lar</a:t>
            </a:r>
            <a:r>
              <a:rPr spc="-20" dirty="0"/>
              <a:t>l</a:t>
            </a:r>
            <a:r>
              <a:rPr spc="-15" dirty="0"/>
              <a:t>y,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 </a:t>
            </a:r>
            <a:r>
              <a:rPr spc="-15" dirty="0"/>
              <a:t>number</a:t>
            </a:r>
            <a:r>
              <a:rPr spc="-10" dirty="0"/>
              <a:t>, </a:t>
            </a:r>
            <a:r>
              <a:rPr spc="-15" dirty="0"/>
              <a:t>any</a:t>
            </a:r>
            <a:r>
              <a:rPr spc="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ten</a:t>
            </a:r>
            <a:r>
              <a:rPr spc="5" dirty="0"/>
              <a:t> </a:t>
            </a:r>
            <a:r>
              <a:rPr spc="-15" dirty="0"/>
              <a:t>digi</a:t>
            </a:r>
            <a:r>
              <a:rPr spc="-10" dirty="0"/>
              <a:t>t</a:t>
            </a:r>
            <a:r>
              <a:rPr spc="-15" dirty="0"/>
              <a:t> cha</a:t>
            </a:r>
            <a:r>
              <a:rPr spc="-25" dirty="0"/>
              <a:t>r</a:t>
            </a:r>
            <a:r>
              <a:rPr spc="-15" dirty="0"/>
              <a:t>acters</a:t>
            </a:r>
            <a:r>
              <a:rPr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used.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2" y="965218"/>
            <a:ext cx="5425440" cy="683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Char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asses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deli</a:t>
            </a:r>
            <a:r>
              <a:rPr sz="2600" spc="-10" dirty="0">
                <a:latin typeface="Lucida Sans"/>
                <a:cs typeface="Lucida Sans"/>
              </a:rPr>
              <a:t>mite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 listed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without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quotation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sep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tor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However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\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b="1" spc="-86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-</a:t>
            </a:r>
            <a:r>
              <a:rPr sz="2600" spc="-15" dirty="0">
                <a:latin typeface="Lucida Sans"/>
                <a:cs typeface="Lucida Sans"/>
              </a:rPr>
              <a:t>, be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special meaning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[xyz]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z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7785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[\])]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mat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ngl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8829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(T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isn’t misinterpreted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class.)</a:t>
            </a:r>
            <a:endParaRPr sz="2600" dirty="0">
              <a:latin typeface="Lucida Sans"/>
              <a:cs typeface="Lucida Sans"/>
            </a:endParaRPr>
          </a:p>
          <a:p>
            <a:pPr marL="12700" marR="158115">
              <a:lnSpc>
                <a:spcPct val="86600"/>
              </a:lnSpc>
              <a:spcBef>
                <a:spcPts val="685"/>
              </a:spcBef>
              <a:tabLst>
                <a:tab pos="2707005" algn="l"/>
                <a:tab pos="2961005" algn="l"/>
                <a:tab pos="3950970" algn="l"/>
              </a:tabLst>
            </a:pPr>
            <a:r>
              <a:rPr sz="2700" i="1" spc="-65" dirty="0">
                <a:latin typeface="Lucida Sans"/>
                <a:cs typeface="Lucida Sans"/>
              </a:rPr>
              <a:t>Ranges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separated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-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b="1" spc="-20" dirty="0">
                <a:latin typeface="Courier"/>
                <a:cs typeface="Courier"/>
              </a:rPr>
              <a:t>[x-z]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same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[xyz]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b="1" spc="-20" dirty="0">
                <a:latin typeface="Courier"/>
                <a:cs typeface="Courier"/>
              </a:rPr>
              <a:t>[0-9]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digits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[a-zA-Z]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letters,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upper-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89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7786688"/>
            <a:ext cx="1894839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low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26964" y="7786688"/>
            <a:ext cx="240538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20" dirty="0">
                <a:latin typeface="Courier"/>
                <a:cs typeface="Courier"/>
              </a:rPr>
              <a:t>\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05" y="8129599"/>
            <a:ext cx="453961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7820" cy="7519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5727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unprintable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 special symbols.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conventions,</a:t>
            </a:r>
            <a:endParaRPr sz="2600" dirty="0">
              <a:latin typeface="Lucida Sans"/>
              <a:cs typeface="Lucida Sans"/>
            </a:endParaRPr>
          </a:p>
          <a:p>
            <a:pPr marL="12700" marR="7620">
              <a:lnSpc>
                <a:spcPts val="2700"/>
              </a:lnSpc>
              <a:spcBef>
                <a:spcPts val="229"/>
              </a:spcBef>
            </a:pPr>
            <a:r>
              <a:rPr sz="2600" b="1" spc="-20" dirty="0">
                <a:latin typeface="Courier"/>
                <a:cs typeface="Courier"/>
              </a:rPr>
              <a:t>\n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wl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lin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\t</a:t>
            </a:r>
            <a:r>
              <a:rPr sz="2600" b="1" spc="-819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\\</a:t>
            </a:r>
            <a:r>
              <a:rPr sz="2600" b="1" spc="-81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lash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10" dirty="0">
                <a:latin typeface="Lucida Sans"/>
                <a:cs typeface="Lucida Sans"/>
              </a:rPr>
              <a:t>l itsel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 marR="692785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\010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 corresponding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octal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10.</a:t>
            </a:r>
            <a:endParaRPr sz="2600" dirty="0">
              <a:latin typeface="Lucida Sans"/>
              <a:cs typeface="Lucida Sans"/>
            </a:endParaRPr>
          </a:p>
          <a:p>
            <a:pPr marL="12700" marR="69278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ple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JLex’s representation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Not </a:t>
            </a:r>
            <a:r>
              <a:rPr sz="2600" spc="-15" dirty="0">
                <a:latin typeface="Lucida Sans"/>
                <a:cs typeface="Lucida Sans"/>
              </a:rPr>
              <a:t>operat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on).</a:t>
            </a:r>
            <a:endParaRPr sz="2600" dirty="0">
              <a:latin typeface="Lucida Sans"/>
              <a:cs typeface="Lucida Sans"/>
            </a:endParaRPr>
          </a:p>
          <a:p>
            <a:pPr marL="12700" marR="12700">
              <a:lnSpc>
                <a:spcPct val="86200"/>
              </a:lnSpc>
              <a:spcBef>
                <a:spcPts val="780"/>
              </a:spcBef>
              <a:tabLst>
                <a:tab pos="1280160" algn="l"/>
              </a:tabLst>
            </a:pPr>
            <a:r>
              <a:rPr sz="2600" b="1" spc="-20" dirty="0">
                <a:latin typeface="Courier"/>
                <a:cs typeface="Courier"/>
              </a:rPr>
              <a:t>[^xy]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matches any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dirty="0">
                <a:latin typeface="Lucida Sans"/>
                <a:cs typeface="Lucida Sans"/>
              </a:rPr>
              <a:t>except	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 applies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follo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 definition,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[</a:t>
            </a:r>
            <a:r>
              <a:rPr sz="2600" b="1" spc="-20" dirty="0">
                <a:latin typeface="Courier"/>
                <a:cs typeface="Courier"/>
              </a:rPr>
              <a:t>^0-9]</a:t>
            </a:r>
            <a:r>
              <a:rPr sz="2600" b="1" spc="-77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all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gits.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[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spc="-20" dirty="0">
                <a:latin typeface="Courier"/>
                <a:cs typeface="Courier"/>
              </a:rPr>
              <a:t>]</a:t>
            </a:r>
            <a:r>
              <a:rPr sz="2600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-10" dirty="0">
                <a:latin typeface="Lucida Sans"/>
                <a:cs typeface="Lucida Sans"/>
              </a:rPr>
              <a:t> all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90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5924" y="965218"/>
            <a:ext cx="4498340" cy="1144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 marR="5080">
              <a:lnSpc>
                <a:spcPts val="2810"/>
              </a:lnSpc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000" b="1" spc="-10" dirty="0">
                <a:latin typeface="Arial"/>
                <a:cs typeface="Arial"/>
              </a:rPr>
              <a:t>Cha</a:t>
            </a:r>
            <a:r>
              <a:rPr sz="2000" b="1" spc="-20" dirty="0">
                <a:latin typeface="Arial"/>
                <a:cs typeface="Arial"/>
              </a:rPr>
              <a:t>r</a:t>
            </a:r>
            <a:r>
              <a:rPr sz="2000" b="1" spc="-10" dirty="0">
                <a:latin typeface="Arial"/>
                <a:cs typeface="Arial"/>
              </a:rPr>
              <a:t>ac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5" dirty="0">
                <a:latin typeface="Arial"/>
                <a:cs typeface="Arial"/>
              </a:rPr>
              <a:t>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5924" y="2110955"/>
            <a:ext cx="1244600" cy="1943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Class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000" b="1" spc="-15" dirty="0">
                <a:latin typeface="Courier"/>
                <a:cs typeface="Courier"/>
              </a:rPr>
              <a:t>[abc]</a:t>
            </a:r>
            <a:endParaRPr sz="2000" dirty="0">
              <a:latin typeface="Courier"/>
              <a:cs typeface="Courier"/>
            </a:endParaRPr>
          </a:p>
          <a:p>
            <a:pPr marL="12700" marR="461645" indent="-635">
              <a:lnSpc>
                <a:spcPct val="108500"/>
              </a:lnSpc>
            </a:pPr>
            <a:r>
              <a:rPr sz="2000" b="1" spc="-15" dirty="0">
                <a:latin typeface="Courier"/>
                <a:cs typeface="Courier"/>
              </a:rPr>
              <a:t>[cba] [a-c]</a:t>
            </a:r>
            <a:endParaRPr sz="2000" dirty="0">
              <a:latin typeface="Courier"/>
              <a:cs typeface="Courier"/>
            </a:endParaRPr>
          </a:p>
          <a:p>
            <a:pPr marL="12700" marR="5080" indent="-635">
              <a:lnSpc>
                <a:spcPts val="2600"/>
              </a:lnSpc>
              <a:spcBef>
                <a:spcPts val="110"/>
              </a:spcBef>
            </a:pPr>
            <a:r>
              <a:rPr sz="2000" b="1" spc="-15" dirty="0">
                <a:latin typeface="Courier"/>
                <a:cs typeface="Courier"/>
              </a:rPr>
              <a:t>[aabbcc] [^abc]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86068" y="2110955"/>
            <a:ext cx="3220085" cy="384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marR="5080" indent="-1270">
              <a:lnSpc>
                <a:spcPct val="106900"/>
              </a:lnSpc>
            </a:pPr>
            <a:r>
              <a:rPr sz="2000" b="1" spc="-15" dirty="0">
                <a:latin typeface="Arial"/>
                <a:cs typeface="Arial"/>
              </a:rPr>
              <a:t>Set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Characters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Denoted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5" dirty="0">
                <a:latin typeface="Arial"/>
                <a:cs typeface="Arial"/>
              </a:rPr>
              <a:t>All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exc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pt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 </a:t>
            </a:r>
            <a:r>
              <a:rPr sz="2000" b="1" spc="-15" dirty="0">
                <a:latin typeface="Courier"/>
                <a:cs typeface="Courier"/>
              </a:rPr>
              <a:t>b 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</a:t>
            </a:r>
            <a:endParaRPr sz="2000">
              <a:latin typeface="Courier"/>
              <a:cs typeface="Courier"/>
            </a:endParaRPr>
          </a:p>
          <a:p>
            <a:pPr marL="13335">
              <a:lnSpc>
                <a:spcPct val="100000"/>
              </a:lnSpc>
              <a:spcBef>
                <a:spcPts val="200"/>
              </a:spcBef>
            </a:pP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^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-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]</a:t>
            </a:r>
            <a:endParaRPr sz="2000">
              <a:latin typeface="Courier"/>
              <a:cs typeface="Courier"/>
            </a:endParaRPr>
          </a:p>
          <a:p>
            <a:pPr marL="13335">
              <a:lnSpc>
                <a:spcPct val="100000"/>
              </a:lnSpc>
              <a:spcBef>
                <a:spcPts val="190"/>
              </a:spcBef>
            </a:pPr>
            <a:r>
              <a:rPr sz="2000" spc="-5" dirty="0">
                <a:latin typeface="Arial"/>
                <a:cs typeface="Arial"/>
              </a:rPr>
              <a:t>All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rs</a:t>
            </a:r>
            <a:endParaRPr sz="2000">
              <a:latin typeface="Arial"/>
              <a:cs typeface="Arial"/>
            </a:endParaRPr>
          </a:p>
          <a:p>
            <a:pPr marL="13335" marR="165735" algn="just">
              <a:lnSpc>
                <a:spcPct val="100000"/>
              </a:lnSpc>
              <a:spcBef>
                <a:spcPts val="200"/>
              </a:spcBef>
            </a:pPr>
            <a:r>
              <a:rPr sz="2000" spc="-15" dirty="0">
                <a:latin typeface="Arial"/>
                <a:cs typeface="Arial"/>
              </a:rPr>
              <a:t>Not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charac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clas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. This 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 </a:t>
            </a:r>
            <a:r>
              <a:rPr sz="2000" i="1" spc="-10" dirty="0">
                <a:latin typeface="Arial"/>
                <a:cs typeface="Arial"/>
              </a:rPr>
              <a:t>s</a:t>
            </a:r>
            <a:r>
              <a:rPr sz="2000" i="1" dirty="0">
                <a:latin typeface="Arial"/>
                <a:cs typeface="Arial"/>
              </a:rPr>
              <a:t>t</a:t>
            </a:r>
            <a:r>
              <a:rPr sz="2000" i="1" spc="-10" dirty="0">
                <a:latin typeface="Arial"/>
                <a:cs typeface="Arial"/>
              </a:rPr>
              <a:t>rin</a:t>
            </a:r>
            <a:r>
              <a:rPr sz="2000" i="1" spc="-25" dirty="0">
                <a:latin typeface="Arial"/>
                <a:cs typeface="Arial"/>
              </a:rPr>
              <a:t>g</a:t>
            </a:r>
            <a:r>
              <a:rPr sz="2000" spc="-10" dirty="0">
                <a:latin typeface="Arial"/>
                <a:cs typeface="Arial"/>
              </a:rPr>
              <a:t>: </a:t>
            </a:r>
            <a:r>
              <a:rPr sz="2000" b="1" spc="-15" dirty="0">
                <a:latin typeface="Courier"/>
                <a:cs typeface="Courier"/>
              </a:rPr>
              <a:t>[abc]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6076" y="4411188"/>
            <a:ext cx="124460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8200"/>
              </a:lnSpc>
            </a:pPr>
            <a:r>
              <a:rPr sz="2000" b="1" spc="-15" dirty="0">
                <a:latin typeface="Courier"/>
                <a:cs typeface="Courier"/>
              </a:rPr>
              <a:t>[\^\-\]] [^] "[abc]"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Regula</a:t>
            </a:r>
            <a:r>
              <a:rPr dirty="0">
                <a:solidFill>
                  <a:srgbClr val="FF0000"/>
                </a:solidFill>
              </a:rPr>
              <a:t>r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Operators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in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JLex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9410" cy="3749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06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ovide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rd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ula</a:t>
            </a:r>
            <a:r>
              <a:rPr sz="2600" spc="-15" dirty="0">
                <a:latin typeface="Lucida Sans"/>
                <a:cs typeface="Lucida Sans"/>
              </a:rPr>
              <a:t>r operators,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additions.</a:t>
            </a:r>
            <a:endParaRPr sz="26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300"/>
              </a:lnSpc>
              <a:spcBef>
                <a:spcPts val="8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Catenati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 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ecified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juxtapositio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20" dirty="0">
                <a:latin typeface="Lucida Sans"/>
                <a:cs typeface="Lucida Sans"/>
              </a:rPr>
              <a:t>tw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expressions; 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licit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operat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Outsid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8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8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brack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ts,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div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nu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be</a:t>
            </a:r>
            <a:r>
              <a:rPr sz="2400" dirty="0">
                <a:latin typeface="Lucida Sans"/>
                <a:cs typeface="Lucida Sans"/>
              </a:rPr>
              <a:t>rs </a:t>
            </a:r>
            <a:r>
              <a:rPr sz="2400" spc="-15" dirty="0">
                <a:latin typeface="Lucida Sans"/>
                <a:cs typeface="Lucida Sans"/>
              </a:rPr>
              <a:t>match</a:t>
            </a:r>
            <a:r>
              <a:rPr sz="2400" spc="-204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themselves</a:t>
            </a:r>
            <a:r>
              <a:rPr sz="2400" spc="-10" dirty="0">
                <a:latin typeface="Lucida Sans"/>
                <a:cs typeface="Lucida Sans"/>
              </a:rPr>
              <a:t>;</a:t>
            </a:r>
            <a:r>
              <a:rPr sz="2400" spc="-19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othe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9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acters </a:t>
            </a:r>
            <a:r>
              <a:rPr sz="2400" dirty="0">
                <a:latin typeface="Lucida Sans"/>
                <a:cs typeface="Lucida Sans"/>
              </a:rPr>
              <a:t>should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q</a:t>
            </a:r>
            <a:r>
              <a:rPr sz="2400" spc="-5" dirty="0">
                <a:latin typeface="Lucida Sans"/>
                <a:cs typeface="Lucida Sans"/>
              </a:rPr>
              <a:t>uote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(t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avoid </a:t>
            </a:r>
            <a:r>
              <a:rPr sz="2400" dirty="0">
                <a:latin typeface="Lucida Sans"/>
                <a:cs typeface="Lucida Sans"/>
              </a:rPr>
              <a:t>misinterpretation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regular 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ssion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operators).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89" y="8193237"/>
            <a:ext cx="2799715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Cas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gn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ica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.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4088" y="5590256"/>
            <a:ext cx="1605915" cy="1283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300"/>
              </a:lnSpc>
            </a:pPr>
            <a:r>
              <a:rPr sz="2000" b="1" spc="-10" dirty="0">
                <a:latin typeface="Arial"/>
                <a:cs typeface="Arial"/>
              </a:rPr>
              <a:t>R</a:t>
            </a:r>
            <a:r>
              <a:rPr sz="2000" b="1" spc="-25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gular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Ex</a:t>
            </a:r>
            <a:r>
              <a:rPr sz="2000" b="1" spc="-20" dirty="0">
                <a:latin typeface="Arial"/>
                <a:cs typeface="Arial"/>
              </a:rPr>
              <a:t>p</a:t>
            </a:r>
            <a:r>
              <a:rPr sz="2000" b="1" spc="-10" dirty="0">
                <a:latin typeface="Arial"/>
                <a:cs typeface="Arial"/>
              </a:rPr>
              <a:t>r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cd (a)(b)(cd) [ab][cd]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8557" y="5590256"/>
            <a:ext cx="3096260" cy="2578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200"/>
              </a:lnSpc>
              <a:tabLst>
                <a:tab pos="847725" algn="l"/>
                <a:tab pos="1682750" algn="l"/>
              </a:tabLst>
            </a:pPr>
            <a:r>
              <a:rPr sz="2000" b="1" spc="-10" dirty="0">
                <a:latin typeface="Arial"/>
                <a:cs typeface="Arial"/>
              </a:rPr>
              <a:t>Ch</a:t>
            </a:r>
            <a:r>
              <a:rPr sz="2000" b="1" spc="-20" dirty="0">
                <a:latin typeface="Arial"/>
                <a:cs typeface="Arial"/>
              </a:rPr>
              <a:t>a</a:t>
            </a:r>
            <a:r>
              <a:rPr sz="2000" b="1" spc="-10" dirty="0">
                <a:latin typeface="Arial"/>
                <a:cs typeface="Arial"/>
              </a:rPr>
              <a:t>ra</a:t>
            </a:r>
            <a:r>
              <a:rPr sz="2000" b="1" spc="-25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t</a:t>
            </a:r>
            <a:r>
              <a:rPr sz="2000" b="1" spc="-25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r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Ma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   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our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abcd 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our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abcd 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our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di</a:t>
            </a:r>
            <a:r>
              <a:rPr sz="2000" spc="-50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fer</a:t>
            </a:r>
            <a:r>
              <a:rPr sz="2000" spc="-10" dirty="0">
                <a:latin typeface="Arial"/>
                <a:cs typeface="Arial"/>
              </a:rPr>
              <a:t>ent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stri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gs: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ac</a:t>
            </a:r>
            <a:r>
              <a:rPr sz="2000" b="1" spc="-250" dirty="0">
                <a:latin typeface="Courier"/>
                <a:cs typeface="Courier"/>
              </a:rPr>
              <a:t> </a:t>
            </a:r>
            <a:r>
              <a:rPr sz="2000" spc="-15" dirty="0">
                <a:latin typeface="Arial"/>
                <a:cs typeface="Arial"/>
              </a:rPr>
              <a:t>or </a:t>
            </a:r>
            <a:r>
              <a:rPr sz="2000" b="1" spc="-15" dirty="0">
                <a:latin typeface="Courier"/>
                <a:cs typeface="Courier"/>
              </a:rPr>
              <a:t>ad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b="1" spc="-25" dirty="0">
                <a:latin typeface="Courier"/>
                <a:cs typeface="Courier"/>
              </a:rPr>
              <a:t>b</a:t>
            </a:r>
            <a:r>
              <a:rPr sz="2000" b="1" spc="-15" dirty="0">
                <a:latin typeface="Courier"/>
                <a:cs typeface="Courier"/>
              </a:rPr>
              <a:t>c</a:t>
            </a:r>
            <a:r>
              <a:rPr sz="2000" b="1" spc="1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b="1" spc="-15" dirty="0">
                <a:latin typeface="Courier"/>
                <a:cs typeface="Courier"/>
              </a:rPr>
              <a:t>bd</a:t>
            </a:r>
            <a:endParaRPr sz="2000">
              <a:latin typeface="Courier"/>
              <a:cs typeface="Courier"/>
            </a:endParaRPr>
          </a:p>
          <a:p>
            <a:pPr marL="12700" marR="437515" algn="just">
              <a:lnSpc>
                <a:spcPct val="108300"/>
              </a:lnSpc>
              <a:spcBef>
                <a:spcPts val="5"/>
              </a:spcBef>
            </a:pPr>
            <a:r>
              <a:rPr sz="2000" spc="-15" dirty="0">
                <a:latin typeface="Arial"/>
                <a:cs typeface="Arial"/>
              </a:rPr>
              <a:t>Fi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s: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while </a:t>
            </a:r>
            <a:r>
              <a:rPr sz="2000" spc="-15" dirty="0">
                <a:latin typeface="Arial"/>
                <a:cs typeface="Arial"/>
              </a:rPr>
              <a:t>Fi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s: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while </a:t>
            </a:r>
            <a:r>
              <a:rPr sz="2000" spc="-15" dirty="0">
                <a:latin typeface="Arial"/>
                <a:cs typeface="Arial"/>
              </a:rPr>
              <a:t>Fi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s: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while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4069" y="7230606"/>
            <a:ext cx="231140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0"/>
              </a:lnSpc>
            </a:pPr>
            <a:r>
              <a:rPr sz="2000" b="1" spc="-15" dirty="0">
                <a:latin typeface="Courier"/>
                <a:cs typeface="Courier"/>
              </a:rPr>
              <a:t>while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ts val="2990"/>
              </a:lnSpc>
            </a:pPr>
            <a:r>
              <a:rPr sz="2700" b="1" spc="-5" dirty="0">
                <a:latin typeface="Courier"/>
                <a:cs typeface="Courier"/>
              </a:rPr>
              <a:t>"</a:t>
            </a:r>
            <a:r>
              <a:rPr sz="2000" b="1" spc="-15" dirty="0">
                <a:latin typeface="Courier"/>
                <a:cs typeface="Courier"/>
              </a:rPr>
              <a:t>while</a:t>
            </a:r>
            <a:r>
              <a:rPr sz="2700" b="1" dirty="0">
                <a:latin typeface="Courier"/>
                <a:cs typeface="Courier"/>
              </a:rPr>
              <a:t>"</a:t>
            </a:r>
            <a:endParaRPr sz="27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000" b="1" spc="-15" dirty="0">
                <a:latin typeface="Courier"/>
                <a:cs typeface="Courier"/>
              </a:rPr>
              <a:t>[w][h][i][l][e]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22" y="965218"/>
            <a:ext cx="5416550" cy="74012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15" dirty="0">
                <a:latin typeface="Lucida Sans"/>
                <a:cs typeface="Lucida Sans"/>
              </a:rPr>
              <a:t>For </a:t>
            </a:r>
            <a:r>
              <a:rPr sz="2600" spc="-20" dirty="0">
                <a:latin typeface="Lucida Sans"/>
                <a:cs typeface="Lucida Sans"/>
              </a:rPr>
              <a:t>example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(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'</a:t>
            </a:r>
            <a:r>
              <a:rPr sz="2600" b="1" spc="-30" dirty="0">
                <a:latin typeface="Courier"/>
                <a:cs typeface="Courier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'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|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')'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|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;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|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,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)</a:t>
            </a:r>
            <a:endParaRPr sz="2600" dirty="0">
              <a:latin typeface="Courier"/>
              <a:cs typeface="Courier"/>
            </a:endParaRPr>
          </a:p>
          <a:p>
            <a:pPr marL="12700" marR="649605">
              <a:lnSpc>
                <a:spcPts val="2700"/>
              </a:lnSpc>
              <a:spcBef>
                <a:spcPts val="229"/>
              </a:spcBef>
            </a:pPr>
            <a:r>
              <a:rPr sz="2600" spc="-20" dirty="0">
                <a:latin typeface="Lucida Sans"/>
                <a:cs typeface="Lucida Sans"/>
              </a:rPr>
              <a:t>define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four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 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(left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parenthesis,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 pa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enth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semi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olon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comma).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rentheses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quoted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 individual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li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iter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lar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er 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sion.</a:t>
            </a:r>
            <a:endParaRPr sz="2600" dirty="0">
              <a:latin typeface="Lucida Sans"/>
              <a:cs typeface="Lucida Sans"/>
            </a:endParaRPr>
          </a:p>
          <a:p>
            <a:pPr marL="12700" marR="4254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Alternation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extended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sets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strings: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Let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Q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strings.</a:t>
            </a:r>
            <a:endParaRPr sz="2600" dirty="0">
              <a:latin typeface="Lucida Sans"/>
              <a:cs typeface="Lucida Sans"/>
            </a:endParaRPr>
          </a:p>
          <a:p>
            <a:pPr marL="12700" marR="19685">
              <a:lnSpc>
                <a:spcPts val="2700"/>
              </a:lnSpc>
              <a:spcBef>
                <a:spcPts val="810"/>
              </a:spcBef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8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9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Arial"/>
                <a:cs typeface="Arial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ly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30" dirty="0">
                <a:latin typeface="Arial"/>
                <a:cs typeface="Arial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 example,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LC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low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U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 set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upper-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letters,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(LC</a:t>
            </a:r>
            <a:r>
              <a:rPr sz="2600" spc="-7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|</a:t>
            </a:r>
            <a:r>
              <a:rPr sz="2600" spc="-7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UC)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letters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 either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case).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17820" cy="132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6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alternatio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erat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|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15" dirty="0">
                <a:latin typeface="Lucida Sans"/>
                <a:cs typeface="Lucida Sans"/>
              </a:rPr>
              <a:t>Parentheses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</a:t>
            </a:r>
            <a:r>
              <a:rPr sz="2400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control </a:t>
            </a:r>
            <a:r>
              <a:rPr sz="2400" spc="-15" dirty="0">
                <a:latin typeface="Lucida Sans"/>
                <a:cs typeface="Lucida Sans"/>
              </a:rPr>
              <a:t>grouping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subexpressions.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550"/>
              </a:lnSpc>
            </a:pP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wish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tc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re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rved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9" y="2289779"/>
            <a:ext cx="7626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word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7955" y="2289779"/>
            <a:ext cx="4140200" cy="35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Courier"/>
                <a:cs typeface="Courier"/>
              </a:rPr>
              <a:t>whil</a:t>
            </a:r>
            <a:r>
              <a:rPr sz="2400" dirty="0">
                <a:latin typeface="Courier"/>
                <a:cs typeface="Courier"/>
              </a:rPr>
              <a:t>e</a:t>
            </a:r>
            <a:r>
              <a:rPr sz="2400" spc="-680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allowin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y mixture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489" y="2620487"/>
            <a:ext cx="4863465" cy="167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0300"/>
              </a:lnSpc>
              <a:tabLst>
                <a:tab pos="1546225" algn="l"/>
              </a:tabLst>
            </a:pP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upper-	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lowercase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can </a:t>
            </a:r>
            <a:r>
              <a:rPr sz="2400" spc="-15" dirty="0">
                <a:latin typeface="Lucida Sans"/>
                <a:cs typeface="Lucida Sans"/>
              </a:rPr>
              <a:t>use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(w|W)(h|H)(i|I)(l|L)(e|E) </a:t>
            </a:r>
            <a:r>
              <a:rPr sz="2400" dirty="0">
                <a:latin typeface="Lucida Sans"/>
                <a:cs typeface="Lucida Sans"/>
              </a:rPr>
              <a:t>or</a:t>
            </a:r>
            <a:endParaRPr sz="2400">
              <a:latin typeface="Lucida Sans"/>
              <a:cs typeface="Lucida Sans"/>
            </a:endParaRPr>
          </a:p>
          <a:p>
            <a:pPr marL="12700">
              <a:lnSpc>
                <a:spcPts val="2590"/>
              </a:lnSpc>
            </a:pPr>
            <a:r>
              <a:rPr sz="2400" b="1" spc="-5" dirty="0">
                <a:latin typeface="Courier"/>
                <a:cs typeface="Courier"/>
              </a:rPr>
              <a:t>[wW][hH][iI][lL][eE]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8283" y="4777963"/>
            <a:ext cx="1606550" cy="1283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200"/>
              </a:lnSpc>
            </a:pPr>
            <a:r>
              <a:rPr sz="2000" b="1" spc="-15" dirty="0">
                <a:latin typeface="Arial"/>
                <a:cs typeface="Arial"/>
              </a:rPr>
              <a:t>R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gular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Expr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b|cd </a:t>
            </a:r>
            <a:r>
              <a:rPr sz="2000" b="1" spc="-25" dirty="0">
                <a:latin typeface="Courier"/>
                <a:cs typeface="Courier"/>
              </a:rPr>
              <a:t>(</a:t>
            </a:r>
            <a:r>
              <a:rPr sz="2000" b="1" spc="-15" dirty="0">
                <a:latin typeface="Courier"/>
                <a:cs typeface="Courier"/>
              </a:rPr>
              <a:t>ab)|(cd)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2000" b="1" spc="-25" dirty="0">
                <a:latin typeface="Courier"/>
                <a:cs typeface="Courier"/>
              </a:rPr>
              <a:t>[</a:t>
            </a:r>
            <a:r>
              <a:rPr sz="2000" b="1" spc="-15" dirty="0">
                <a:latin typeface="Courier"/>
                <a:cs typeface="Courier"/>
              </a:rPr>
              <a:t>ab]|[cd]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63661" y="4777963"/>
            <a:ext cx="3583940" cy="158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Char</a:t>
            </a:r>
            <a:r>
              <a:rPr sz="2000" b="1" spc="-20" dirty="0">
                <a:latin typeface="Arial"/>
                <a:cs typeface="Arial"/>
              </a:rPr>
              <a:t>a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ers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a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ch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5" dirty="0"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 marL="12700" marR="5080" indent="-635" algn="just">
              <a:lnSpc>
                <a:spcPct val="105700"/>
              </a:lnSpc>
              <a:spcBef>
                <a:spcPts val="55"/>
              </a:spcBef>
            </a:pPr>
            <a:r>
              <a:rPr sz="2000" spc="-12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wo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35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: </a:t>
            </a:r>
            <a:r>
              <a:rPr sz="2000" b="1" spc="-15" dirty="0">
                <a:latin typeface="Courier"/>
                <a:cs typeface="Courier"/>
              </a:rPr>
              <a:t>ab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cd </a:t>
            </a:r>
            <a:r>
              <a:rPr sz="2000" spc="-12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wo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35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: </a:t>
            </a:r>
            <a:r>
              <a:rPr sz="2000" b="1" spc="-15" dirty="0">
                <a:latin typeface="Courier"/>
                <a:cs typeface="Courier"/>
              </a:rPr>
              <a:t>ab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cd 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ur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40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stri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gs: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spc="-21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215" dirty="0">
                <a:latin typeface="Courier"/>
                <a:cs typeface="Courier"/>
              </a:rPr>
              <a:t> </a:t>
            </a:r>
            <a:r>
              <a:rPr sz="2000" spc="-15" dirty="0">
                <a:latin typeface="Arial"/>
                <a:cs typeface="Arial"/>
              </a:rPr>
              <a:t>or </a:t>
            </a:r>
            <a:r>
              <a:rPr sz="2000" b="1" spc="-15" dirty="0">
                <a:latin typeface="Courier"/>
                <a:cs typeface="Courier"/>
              </a:rPr>
              <a:t>c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24805" cy="6604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ts val="274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Postfix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operators:</a:t>
            </a:r>
            <a:endParaRPr sz="2400" dirty="0">
              <a:latin typeface="Lucida Sans"/>
              <a:cs typeface="Lucida Sans"/>
            </a:endParaRPr>
          </a:p>
          <a:p>
            <a:pPr marL="241300" marR="1089025">
              <a:lnSpc>
                <a:spcPts val="2600"/>
              </a:lnSpc>
              <a:spcBef>
                <a:spcPts val="180"/>
              </a:spcBef>
            </a:pPr>
            <a:r>
              <a:rPr sz="2400" b="1" dirty="0">
                <a:latin typeface="Courier"/>
                <a:cs typeface="Courier"/>
              </a:rPr>
              <a:t>*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Kleen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closure</a:t>
            </a:r>
            <a:r>
              <a:rPr sz="2400" dirty="0">
                <a:latin typeface="Lucida Sans"/>
                <a:cs typeface="Lucida Sans"/>
              </a:rPr>
              <a:t>: 0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more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tches.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415"/>
              </a:lnSpc>
            </a:pPr>
            <a:r>
              <a:rPr sz="2400" b="1" spc="-5" dirty="0">
                <a:latin typeface="Courier"/>
                <a:cs typeface="Courier"/>
              </a:rPr>
              <a:t>(ab)</a:t>
            </a:r>
            <a:r>
              <a:rPr sz="2400" b="1" dirty="0">
                <a:latin typeface="Courier"/>
                <a:cs typeface="Courier"/>
              </a:rPr>
              <a:t>*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4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b="1" spc="-5" dirty="0">
                <a:latin typeface="Courier"/>
                <a:cs typeface="Courier"/>
              </a:rPr>
              <a:t>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</a:p>
          <a:p>
            <a:pPr marL="240665">
              <a:lnSpc>
                <a:spcPts val="2740"/>
              </a:lnSpc>
            </a:pPr>
            <a:r>
              <a:rPr sz="2400" b="1" spc="-5" dirty="0">
                <a:latin typeface="Courier"/>
                <a:cs typeface="Courier"/>
              </a:rPr>
              <a:t>ababa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6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..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240665" marR="948690">
              <a:lnSpc>
                <a:spcPts val="2600"/>
              </a:lnSpc>
            </a:pP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690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iti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clo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dirty="0">
                <a:latin typeface="Lucida Sans"/>
                <a:cs typeface="Lucida Sans"/>
              </a:rPr>
              <a:t>: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1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or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tches.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420"/>
              </a:lnSpc>
            </a:pPr>
            <a:r>
              <a:rPr sz="2400" b="1" spc="-5" dirty="0">
                <a:latin typeface="Courier"/>
                <a:cs typeface="Courier"/>
              </a:rPr>
              <a:t>(ab)</a:t>
            </a: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70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b="1" spc="-5" dirty="0">
                <a:latin typeface="Courier"/>
                <a:cs typeface="Courier"/>
              </a:rPr>
              <a:t>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735"/>
              </a:lnSpc>
            </a:pPr>
            <a:r>
              <a:rPr sz="2400" b="1" spc="-5" dirty="0">
                <a:latin typeface="Courier"/>
                <a:cs typeface="Courier"/>
              </a:rPr>
              <a:t>ababa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6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..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240665">
              <a:lnSpc>
                <a:spcPts val="2735"/>
              </a:lnSpc>
            </a:pPr>
            <a:r>
              <a:rPr sz="2400" b="1" dirty="0">
                <a:latin typeface="Courier"/>
                <a:cs typeface="Courier"/>
              </a:rPr>
              <a:t>?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ti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 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us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L="606425">
              <a:lnSpc>
                <a:spcPts val="2600"/>
              </a:lnSpc>
            </a:pPr>
            <a:r>
              <a:rPr sz="2400" b="1" spc="-5" dirty="0">
                <a:latin typeface="Courier"/>
                <a:cs typeface="Courier"/>
              </a:rPr>
              <a:t>expr?</a:t>
            </a:r>
            <a:endParaRPr sz="2400" dirty="0">
              <a:latin typeface="Courier"/>
              <a:cs typeface="Courier"/>
            </a:endParaRPr>
          </a:p>
          <a:p>
            <a:pPr marL="240665" marR="150495">
              <a:lnSpc>
                <a:spcPct val="90300"/>
              </a:lnSpc>
              <a:spcBef>
                <a:spcPts val="140"/>
              </a:spcBef>
            </a:pP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tche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exp</a:t>
            </a:r>
            <a:r>
              <a:rPr sz="2400" dirty="0">
                <a:latin typeface="Courier"/>
                <a:cs typeface="Courier"/>
              </a:rPr>
              <a:t>r</a:t>
            </a:r>
            <a:r>
              <a:rPr sz="2400" spc="-69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zer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ti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ce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b="1" spc="-5" dirty="0">
                <a:latin typeface="Courier"/>
                <a:cs typeface="Courier"/>
              </a:rPr>
              <a:t>expr</a:t>
            </a:r>
            <a:r>
              <a:rPr sz="2400" b="1" dirty="0">
                <a:latin typeface="Courier"/>
                <a:cs typeface="Courier"/>
              </a:rPr>
              <a:t>?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eq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ale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(expr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dirty="0">
                <a:latin typeface="Courier"/>
                <a:cs typeface="Courier"/>
              </a:rPr>
              <a:t>|</a:t>
            </a:r>
            <a:r>
              <a:rPr sz="2400" spc="-685" dirty="0">
                <a:latin typeface="Courier"/>
                <a:cs typeface="Courier"/>
              </a:rPr>
              <a:t> </a:t>
            </a:r>
            <a:r>
              <a:rPr sz="2400" dirty="0">
                <a:latin typeface="Symbol"/>
                <a:cs typeface="Symbol"/>
              </a:rPr>
              <a:t>λ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eliminate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need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licit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5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symbol.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240665" marR="5080">
              <a:lnSpc>
                <a:spcPts val="2600"/>
              </a:lnSpc>
            </a:pPr>
            <a:r>
              <a:rPr sz="2400" b="1" spc="-5" dirty="0">
                <a:latin typeface="Courier"/>
                <a:cs typeface="Courier"/>
              </a:rPr>
              <a:t>[-+]?[0-9]</a:t>
            </a: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745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de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pti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ally </a:t>
            </a:r>
            <a:r>
              <a:rPr sz="2400" spc="-20" dirty="0">
                <a:latin typeface="Lucida Sans"/>
                <a:cs typeface="Lucida Sans"/>
              </a:rPr>
              <a:t>sign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nt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g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literal.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31155" cy="487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ts val="274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ngle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h:</a:t>
            </a:r>
          </a:p>
          <a:p>
            <a:pPr marL="241300" marR="711835">
              <a:lnSpc>
                <a:spcPct val="90200"/>
              </a:lnSpc>
              <a:spcBef>
                <a:spcPts val="145"/>
              </a:spcBef>
            </a:pP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acter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"</a:t>
            </a:r>
            <a:r>
              <a:rPr sz="2400" spc="-5" dirty="0">
                <a:latin typeface="Courier"/>
                <a:cs typeface="Courier"/>
              </a:rPr>
              <a:t>.</a:t>
            </a:r>
            <a:r>
              <a:rPr sz="2400" spc="-10" dirty="0">
                <a:latin typeface="Lucida Sans"/>
                <a:cs typeface="Lucida Sans"/>
              </a:rPr>
              <a:t>"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tche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any </a:t>
            </a:r>
            <a:r>
              <a:rPr sz="2400" spc="-15" dirty="0">
                <a:latin typeface="Lucida Sans"/>
                <a:cs typeface="Lucida Sans"/>
              </a:rPr>
              <a:t>single</a:t>
            </a:r>
            <a:r>
              <a:rPr sz="2400" spc="-5" dirty="0">
                <a:latin typeface="Lucida Sans"/>
                <a:cs typeface="Lucida Sans"/>
              </a:rPr>
              <a:t> characte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(othe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a newline).</a:t>
            </a:r>
          </a:p>
          <a:p>
            <a:pPr marL="230504" indent="-217804">
              <a:lnSpc>
                <a:spcPts val="274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art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ne:</a:t>
            </a:r>
          </a:p>
          <a:p>
            <a:pPr marL="240665" marR="5080">
              <a:lnSpc>
                <a:spcPct val="90200"/>
              </a:lnSpc>
              <a:spcBef>
                <a:spcPts val="145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4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haracte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30" dirty="0">
                <a:latin typeface="Lucida Sans"/>
                <a:cs typeface="Lucida Sans"/>
              </a:rPr>
              <a:t> </a:t>
            </a:r>
            <a:r>
              <a:rPr sz="2400" dirty="0">
                <a:latin typeface="Courier"/>
                <a:cs typeface="Courier"/>
              </a:rPr>
              <a:t>^</a:t>
            </a:r>
            <a:r>
              <a:rPr sz="2400" spc="-83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spc="-20" dirty="0">
                <a:latin typeface="Lucida Sans"/>
                <a:cs typeface="Lucida Sans"/>
              </a:rPr>
              <a:t>wh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id</a:t>
            </a:r>
            <a:r>
              <a:rPr sz="2400" dirty="0">
                <a:latin typeface="Lucida Sans"/>
                <a:cs typeface="Lucida Sans"/>
              </a:rPr>
              <a:t>e a</a:t>
            </a:r>
            <a:r>
              <a:rPr sz="2400" spc="-5" dirty="0">
                <a:latin typeface="Lucida Sans"/>
                <a:cs typeface="Lucida Sans"/>
              </a:rPr>
              <a:t> 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class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5" dirty="0">
                <a:latin typeface="Lucida Sans"/>
                <a:cs typeface="Lucida Sans"/>
              </a:rPr>
              <a:t>match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 beginnin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line.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En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line:</a:t>
            </a:r>
            <a:endParaRPr sz="2400" dirty="0">
              <a:latin typeface="Lucida Sans"/>
              <a:cs typeface="Lucida Sans"/>
            </a:endParaRPr>
          </a:p>
          <a:p>
            <a:pPr marL="240665" marR="8255">
              <a:lnSpc>
                <a:spcPts val="2600"/>
              </a:lnSpc>
              <a:spcBef>
                <a:spcPts val="175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dirty="0">
                <a:latin typeface="Courier"/>
                <a:cs typeface="Courier"/>
              </a:rPr>
              <a:t>$</a:t>
            </a:r>
            <a:r>
              <a:rPr sz="2400" spc="-770" dirty="0">
                <a:latin typeface="Courier"/>
                <a:cs typeface="Courier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atc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line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Thus,</a:t>
            </a:r>
            <a:endParaRPr sz="2400" dirty="0">
              <a:latin typeface="Lucida Sans"/>
              <a:cs typeface="Lucida Sans"/>
            </a:endParaRPr>
          </a:p>
          <a:p>
            <a:pPr marL="433070">
              <a:lnSpc>
                <a:spcPts val="2420"/>
              </a:lnSpc>
            </a:pPr>
            <a:r>
              <a:rPr sz="2400" b="1" spc="-5" dirty="0">
                <a:latin typeface="Courier"/>
                <a:cs typeface="Courier"/>
              </a:rPr>
              <a:t>^A.*e$</a:t>
            </a:r>
            <a:endParaRPr sz="2400" dirty="0">
              <a:latin typeface="Courier"/>
              <a:cs typeface="Courier"/>
            </a:endParaRPr>
          </a:p>
          <a:p>
            <a:pPr marL="240665" marR="149860">
              <a:lnSpc>
                <a:spcPts val="2600"/>
              </a:lnSpc>
              <a:spcBef>
                <a:spcPts val="175"/>
              </a:spcBef>
            </a:pPr>
            <a:r>
              <a:rPr sz="2400" spc="-15" dirty="0">
                <a:latin typeface="Lucida Sans"/>
                <a:cs typeface="Lucida Sans"/>
              </a:rPr>
              <a:t>matches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entir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20" dirty="0">
                <a:latin typeface="Lucida Sans"/>
                <a:cs typeface="Lucida Sans"/>
              </a:rPr>
              <a:t>begins</a:t>
            </a:r>
            <a:r>
              <a:rPr sz="2400" spc="-15" dirty="0">
                <a:latin typeface="Lucida Sans"/>
                <a:cs typeface="Lucida Sans"/>
              </a:rPr>
              <a:t> 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Courier"/>
                <a:cs typeface="Courier"/>
              </a:rPr>
              <a:t>A</a:t>
            </a:r>
            <a:r>
              <a:rPr sz="2400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it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15" dirty="0">
                <a:solidFill>
                  <a:srgbClr val="FF0000"/>
                </a:solidFill>
              </a:rPr>
              <a:t>erl</a:t>
            </a:r>
            <a:r>
              <a:rPr spc="-5" dirty="0">
                <a:solidFill>
                  <a:srgbClr val="FF0000"/>
                </a:solidFill>
              </a:rPr>
              <a:t>app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5080">
              <a:lnSpc>
                <a:spcPts val="2700"/>
              </a:lnSpc>
            </a:pPr>
            <a:r>
              <a:rPr spc="-20" dirty="0"/>
              <a:t>Regu</a:t>
            </a:r>
            <a:r>
              <a:rPr spc="-15" dirty="0"/>
              <a:t>l</a:t>
            </a:r>
            <a:r>
              <a:rPr spc="-10" dirty="0"/>
              <a:t>a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0" dirty="0"/>
              <a:t>e</a:t>
            </a:r>
            <a:r>
              <a:rPr spc="-30" dirty="0"/>
              <a:t>x</a:t>
            </a:r>
            <a:r>
              <a:rPr spc="-15" dirty="0"/>
              <a:t>press</a:t>
            </a:r>
            <a:r>
              <a:rPr spc="-20" dirty="0"/>
              <a:t>ions</a:t>
            </a:r>
            <a:r>
              <a:rPr spc="10" dirty="0"/>
              <a:t> </a:t>
            </a:r>
            <a:r>
              <a:rPr spc="-15" dirty="0"/>
              <a:t>may</a:t>
            </a:r>
            <a:r>
              <a:rPr dirty="0"/>
              <a:t> </a:t>
            </a:r>
            <a:r>
              <a:rPr spc="-15" dirty="0"/>
              <a:t>overlap (match</a:t>
            </a:r>
            <a:r>
              <a:rPr spc="10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same</a:t>
            </a:r>
            <a:r>
              <a:rPr dirty="0"/>
              <a:t> </a:t>
            </a:r>
            <a:r>
              <a:rPr spc="-20" dirty="0"/>
              <a:t>i</a:t>
            </a:r>
            <a:r>
              <a:rPr spc="-10" dirty="0"/>
              <a:t>n</a:t>
            </a:r>
            <a:r>
              <a:rPr spc="-15" dirty="0"/>
              <a:t>put</a:t>
            </a:r>
            <a:r>
              <a:rPr spc="5" dirty="0"/>
              <a:t> </a:t>
            </a:r>
            <a:r>
              <a:rPr spc="-15" dirty="0"/>
              <a:t>sequence).</a:t>
            </a:r>
          </a:p>
          <a:p>
            <a:pPr marL="407670" marR="31623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In</a:t>
            </a:r>
            <a:r>
              <a:rPr spc="1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cas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5" dirty="0"/>
              <a:t> </a:t>
            </a:r>
            <a:r>
              <a:rPr spc="-20" dirty="0"/>
              <a:t>ov</a:t>
            </a:r>
            <a:r>
              <a:rPr spc="-15" dirty="0"/>
              <a:t>erlap,</a:t>
            </a:r>
            <a:r>
              <a:rPr spc="-10" dirty="0"/>
              <a:t> </a:t>
            </a:r>
            <a:r>
              <a:rPr spc="-20" dirty="0"/>
              <a:t>two</a:t>
            </a:r>
            <a:r>
              <a:rPr spc="-5" dirty="0"/>
              <a:t> </a:t>
            </a:r>
            <a:r>
              <a:rPr spc="-15" dirty="0"/>
              <a:t>r</a:t>
            </a:r>
            <a:r>
              <a:rPr spc="-10" dirty="0"/>
              <a:t>u</a:t>
            </a:r>
            <a:r>
              <a:rPr spc="-15" dirty="0"/>
              <a:t>les determine</a:t>
            </a:r>
            <a:r>
              <a:rPr spc="10" dirty="0"/>
              <a:t> </a:t>
            </a:r>
            <a:r>
              <a:rPr spc="-10" dirty="0"/>
              <a:t>whic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regular expression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tched:</a:t>
            </a:r>
          </a:p>
          <a:p>
            <a:pPr marL="636270" marR="299085" indent="-228600">
              <a:lnSpc>
                <a:spcPct val="90200"/>
              </a:lnSpc>
              <a:spcBef>
                <a:spcPts val="720"/>
              </a:spcBef>
              <a:buSzPct val="66666"/>
              <a:buFont typeface="Courier"/>
              <a:buChar char="•"/>
              <a:tabLst>
                <a:tab pos="626745" algn="l"/>
              </a:tabLst>
            </a:pPr>
            <a:r>
              <a:rPr sz="2400" spc="-5" dirty="0"/>
              <a:t>Th</a:t>
            </a:r>
            <a:r>
              <a:rPr sz="2400" dirty="0"/>
              <a:t>e</a:t>
            </a:r>
            <a:r>
              <a:rPr sz="2400" spc="5" dirty="0"/>
              <a:t> </a:t>
            </a:r>
            <a:r>
              <a:rPr sz="2500" i="1" spc="5" dirty="0">
                <a:latin typeface="Lucida Sans"/>
                <a:cs typeface="Lucida Sans"/>
              </a:rPr>
              <a:t>l</a:t>
            </a:r>
            <a:r>
              <a:rPr sz="2500" i="1" spc="-5" dirty="0">
                <a:latin typeface="Lucida Sans"/>
                <a:cs typeface="Lucida Sans"/>
              </a:rPr>
              <a:t>o</a:t>
            </a:r>
            <a:r>
              <a:rPr sz="2500" i="1" spc="-70" dirty="0">
                <a:latin typeface="Lucida Sans"/>
                <a:cs typeface="Lucida Sans"/>
              </a:rPr>
              <a:t>n</a:t>
            </a:r>
            <a:r>
              <a:rPr sz="2500" i="1" spc="-45" dirty="0">
                <a:latin typeface="Lucida Sans"/>
                <a:cs typeface="Lucida Sans"/>
              </a:rPr>
              <a:t>g</a:t>
            </a:r>
            <a:r>
              <a:rPr sz="2500" i="1" spc="15" dirty="0">
                <a:latin typeface="Lucida Sans"/>
                <a:cs typeface="Lucida Sans"/>
              </a:rPr>
              <a:t>e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30" dirty="0">
                <a:latin typeface="Lucida Sans"/>
                <a:cs typeface="Lucida Sans"/>
              </a:rPr>
              <a:t> p</a:t>
            </a:r>
            <a:r>
              <a:rPr sz="2500" i="1" spc="25" dirty="0">
                <a:latin typeface="Lucida Sans"/>
                <a:cs typeface="Lucida Sans"/>
              </a:rPr>
              <a:t>o</a:t>
            </a:r>
            <a:r>
              <a:rPr sz="2500" i="1" spc="10" dirty="0">
                <a:latin typeface="Lucida Sans"/>
                <a:cs typeface="Lucida Sans"/>
              </a:rPr>
              <a:t>s</a:t>
            </a:r>
            <a:r>
              <a:rPr sz="2500" i="1" spc="-10" dirty="0">
                <a:latin typeface="Lucida Sans"/>
                <a:cs typeface="Lucida Sans"/>
              </a:rPr>
              <a:t>s</a:t>
            </a:r>
            <a:r>
              <a:rPr sz="2500" i="1" spc="-15" dirty="0">
                <a:latin typeface="Lucida Sans"/>
                <a:cs typeface="Lucida Sans"/>
              </a:rPr>
              <a:t>i</a:t>
            </a:r>
            <a:r>
              <a:rPr sz="2500" i="1" spc="-45" dirty="0">
                <a:latin typeface="Lucida Sans"/>
                <a:cs typeface="Lucida Sans"/>
              </a:rPr>
              <a:t>b</a:t>
            </a:r>
            <a:r>
              <a:rPr sz="2500" i="1" spc="-15" dirty="0">
                <a:latin typeface="Lucida Sans"/>
                <a:cs typeface="Lucida Sans"/>
              </a:rPr>
              <a:t>le </a:t>
            </a:r>
            <a:r>
              <a:rPr sz="2400" spc="-30" dirty="0"/>
              <a:t>m</a:t>
            </a:r>
            <a:r>
              <a:rPr sz="2400" spc="5" dirty="0"/>
              <a:t>a</a:t>
            </a:r>
            <a:r>
              <a:rPr sz="2400" spc="-5" dirty="0"/>
              <a:t>t</a:t>
            </a:r>
            <a:r>
              <a:rPr sz="2400" spc="5" dirty="0"/>
              <a:t>c</a:t>
            </a:r>
            <a:r>
              <a:rPr sz="2400" spc="-15" dirty="0"/>
              <a:t>h</a:t>
            </a:r>
            <a:r>
              <a:rPr sz="2400" spc="-5" dirty="0"/>
              <a:t> i</a:t>
            </a:r>
            <a:r>
              <a:rPr sz="2400" spc="-15" dirty="0"/>
              <a:t>s</a:t>
            </a:r>
            <a:r>
              <a:rPr sz="2400" spc="-10" dirty="0"/>
              <a:t> perform</a:t>
            </a:r>
            <a:r>
              <a:rPr sz="2400" spc="10" dirty="0"/>
              <a:t>e</a:t>
            </a:r>
            <a:r>
              <a:rPr sz="2400" spc="-10" dirty="0"/>
              <a:t>d</a:t>
            </a:r>
            <a:r>
              <a:rPr sz="2400" dirty="0"/>
              <a:t>.</a:t>
            </a:r>
            <a:r>
              <a:rPr sz="2400" spc="5" dirty="0"/>
              <a:t> </a:t>
            </a:r>
            <a:r>
              <a:rPr sz="2400" spc="-5" dirty="0"/>
              <a:t>J</a:t>
            </a:r>
            <a:r>
              <a:rPr sz="2400" dirty="0"/>
              <a:t>L</a:t>
            </a:r>
            <a:r>
              <a:rPr sz="2400" spc="-5" dirty="0"/>
              <a:t>e</a:t>
            </a:r>
            <a:r>
              <a:rPr sz="2400" dirty="0"/>
              <a:t>x</a:t>
            </a:r>
            <a:r>
              <a:rPr sz="2400" spc="-5" dirty="0"/>
              <a:t> autom</a:t>
            </a:r>
            <a:r>
              <a:rPr sz="2400" spc="10" dirty="0"/>
              <a:t>a</a:t>
            </a:r>
            <a:r>
              <a:rPr sz="2400" spc="-5" dirty="0"/>
              <a:t>tic</a:t>
            </a:r>
            <a:r>
              <a:rPr sz="2400" spc="5" dirty="0"/>
              <a:t>a</a:t>
            </a:r>
            <a:r>
              <a:rPr sz="2400" spc="-5" dirty="0"/>
              <a:t>lly </a:t>
            </a:r>
            <a:r>
              <a:rPr sz="2400" spc="-20" dirty="0"/>
              <a:t>buffer</a:t>
            </a:r>
            <a:r>
              <a:rPr sz="2400" spc="-15" dirty="0"/>
              <a:t>s</a:t>
            </a:r>
            <a:r>
              <a:rPr sz="2400" spc="10" dirty="0"/>
              <a:t> </a:t>
            </a:r>
            <a:r>
              <a:rPr sz="2400" spc="-5" dirty="0"/>
              <a:t>character</a:t>
            </a:r>
            <a:r>
              <a:rPr sz="2400" dirty="0"/>
              <a:t>s</a:t>
            </a:r>
            <a:r>
              <a:rPr sz="2400" spc="5" dirty="0"/>
              <a:t> </a:t>
            </a:r>
            <a:r>
              <a:rPr sz="2400" spc="-25" dirty="0"/>
              <a:t>w</a:t>
            </a:r>
            <a:r>
              <a:rPr sz="2400" spc="-5" dirty="0"/>
              <a:t>hil</a:t>
            </a:r>
            <a:r>
              <a:rPr sz="2400" dirty="0"/>
              <a:t>e</a:t>
            </a:r>
            <a:r>
              <a:rPr sz="2400" spc="-5" dirty="0"/>
              <a:t> d</a:t>
            </a:r>
            <a:r>
              <a:rPr sz="2400" spc="5" dirty="0"/>
              <a:t>e</a:t>
            </a:r>
            <a:r>
              <a:rPr sz="2400" spc="-5" dirty="0"/>
              <a:t>ciding </a:t>
            </a:r>
            <a:r>
              <a:rPr sz="2400" spc="-20" dirty="0"/>
              <a:t>how</a:t>
            </a:r>
            <a:r>
              <a:rPr sz="2400" spc="-5" dirty="0"/>
              <a:t> </a:t>
            </a:r>
            <a:r>
              <a:rPr sz="2400" dirty="0"/>
              <a:t>many</a:t>
            </a:r>
            <a:r>
              <a:rPr sz="2400" spc="-10" dirty="0"/>
              <a:t> </a:t>
            </a:r>
            <a:r>
              <a:rPr sz="2400" spc="-5" dirty="0"/>
              <a:t>character</a:t>
            </a:r>
            <a:r>
              <a:rPr sz="2400" dirty="0"/>
              <a:t>s</a:t>
            </a:r>
            <a:r>
              <a:rPr sz="2400" spc="5" dirty="0"/>
              <a:t> </a:t>
            </a:r>
            <a:r>
              <a:rPr sz="2400" spc="-5" dirty="0"/>
              <a:t>ca</a:t>
            </a:r>
            <a:r>
              <a:rPr sz="2400" dirty="0"/>
              <a:t>n </a:t>
            </a:r>
            <a:r>
              <a:rPr sz="2400" spc="-5" dirty="0"/>
              <a:t>be </a:t>
            </a:r>
            <a:r>
              <a:rPr sz="2400" spc="-30" dirty="0"/>
              <a:t>m</a:t>
            </a:r>
            <a:r>
              <a:rPr sz="2400" spc="-10" dirty="0"/>
              <a:t>a</a:t>
            </a:r>
            <a:r>
              <a:rPr sz="2400" spc="-5" dirty="0"/>
              <a:t>tched.</a:t>
            </a:r>
            <a:endParaRPr sz="2400" dirty="0">
              <a:latin typeface="Lucida Sans"/>
              <a:cs typeface="Lucida Sans"/>
            </a:endParaRPr>
          </a:p>
          <a:p>
            <a:pPr marL="636270" marR="110489" indent="-228600">
              <a:lnSpc>
                <a:spcPct val="90200"/>
              </a:lnSpc>
              <a:spcBef>
                <a:spcPts val="815"/>
              </a:spcBef>
              <a:buSzPct val="66666"/>
              <a:buFont typeface="Courier"/>
              <a:buChar char="•"/>
              <a:tabLst>
                <a:tab pos="626745" algn="l"/>
              </a:tabLst>
            </a:pPr>
            <a:r>
              <a:rPr sz="2400" spc="-15" dirty="0"/>
              <a:t>I</a:t>
            </a:r>
            <a:r>
              <a:rPr sz="2400" spc="-10" dirty="0"/>
              <a:t>f</a:t>
            </a:r>
            <a:r>
              <a:rPr sz="2400" spc="-5" dirty="0"/>
              <a:t> </a:t>
            </a:r>
            <a:r>
              <a:rPr sz="2400" spc="-20" dirty="0"/>
              <a:t>tw</a:t>
            </a:r>
            <a:r>
              <a:rPr sz="2400" spc="-15" dirty="0"/>
              <a:t>o</a:t>
            </a:r>
            <a:r>
              <a:rPr sz="2400" spc="-5" dirty="0"/>
              <a:t> expression</a:t>
            </a:r>
            <a:r>
              <a:rPr sz="2400" dirty="0"/>
              <a:t>s </a:t>
            </a:r>
            <a:r>
              <a:rPr sz="2400" spc="-15" dirty="0"/>
              <a:t>match</a:t>
            </a:r>
            <a:r>
              <a:rPr sz="2400" spc="-10" dirty="0"/>
              <a:t> </a:t>
            </a:r>
            <a:r>
              <a:rPr sz="2500" i="1" spc="-55" dirty="0">
                <a:latin typeface="Lucida Sans"/>
                <a:cs typeface="Lucida Sans"/>
              </a:rPr>
              <a:t>exactly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</a:t>
            </a:r>
            <a:r>
              <a:rPr sz="2400" spc="-20" dirty="0"/>
              <a:t>same</a:t>
            </a:r>
            <a:r>
              <a:rPr sz="2400" spc="-5" dirty="0"/>
              <a:t> </a:t>
            </a:r>
            <a:r>
              <a:rPr sz="2400" spc="-15" dirty="0"/>
              <a:t>string,</a:t>
            </a:r>
            <a:r>
              <a:rPr sz="2400" spc="-10" dirty="0"/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earlier </a:t>
            </a:r>
            <a:r>
              <a:rPr sz="2400" dirty="0"/>
              <a:t>ex</a:t>
            </a:r>
            <a:r>
              <a:rPr sz="2400" spc="-15" dirty="0"/>
              <a:t>p</a:t>
            </a:r>
            <a:r>
              <a:rPr sz="2400" dirty="0"/>
              <a:t>re</a:t>
            </a:r>
            <a:r>
              <a:rPr sz="2400" spc="-10" dirty="0"/>
              <a:t>s</a:t>
            </a:r>
            <a:r>
              <a:rPr sz="2400" spc="-15" dirty="0"/>
              <a:t>sion</a:t>
            </a:r>
            <a:r>
              <a:rPr sz="2400" spc="-5" dirty="0"/>
              <a:t> </a:t>
            </a:r>
            <a:r>
              <a:rPr sz="2400" spc="-10" dirty="0"/>
              <a:t>(in</a:t>
            </a:r>
            <a:r>
              <a:rPr sz="2400" dirty="0"/>
              <a:t> </a:t>
            </a:r>
            <a:r>
              <a:rPr sz="2400" spc="-15" dirty="0"/>
              <a:t>the</a:t>
            </a:r>
            <a:r>
              <a:rPr sz="2400" spc="-5" dirty="0"/>
              <a:t> </a:t>
            </a:r>
            <a:r>
              <a:rPr sz="2400" dirty="0"/>
              <a:t>J</a:t>
            </a:r>
            <a:r>
              <a:rPr sz="2400" spc="-10" dirty="0"/>
              <a:t>L</a:t>
            </a:r>
            <a:r>
              <a:rPr sz="2400" dirty="0"/>
              <a:t>ex </a:t>
            </a:r>
            <a:r>
              <a:rPr sz="2400" spc="-5" dirty="0"/>
              <a:t>sp</a:t>
            </a:r>
            <a:r>
              <a:rPr sz="2400" spc="5" dirty="0"/>
              <a:t>e</a:t>
            </a:r>
            <a:r>
              <a:rPr sz="2400" spc="-10" dirty="0"/>
              <a:t>c</a:t>
            </a:r>
            <a:r>
              <a:rPr sz="2400" spc="-15" dirty="0"/>
              <a:t>i</a:t>
            </a:r>
            <a:r>
              <a:rPr sz="2400" spc="-5" dirty="0"/>
              <a:t>fi</a:t>
            </a:r>
            <a:r>
              <a:rPr sz="2400" spc="5" dirty="0"/>
              <a:t>c</a:t>
            </a:r>
            <a:r>
              <a:rPr sz="2400" spc="-5" dirty="0"/>
              <a:t>ation</a:t>
            </a:r>
            <a:r>
              <a:rPr sz="2400" dirty="0"/>
              <a:t>) </a:t>
            </a:r>
            <a:r>
              <a:rPr sz="2400" spc="-15" dirty="0"/>
              <a:t>is</a:t>
            </a:r>
            <a:r>
              <a:rPr sz="2400" dirty="0"/>
              <a:t> </a:t>
            </a:r>
            <a:r>
              <a:rPr sz="2400" spc="-5" dirty="0"/>
              <a:t>pre</a:t>
            </a:r>
            <a:r>
              <a:rPr sz="2400" spc="5" dirty="0"/>
              <a:t>f</a:t>
            </a:r>
            <a:r>
              <a:rPr sz="2400" spc="-5" dirty="0"/>
              <a:t>erred. Reserve</a:t>
            </a:r>
            <a:r>
              <a:rPr sz="2400" dirty="0"/>
              <a:t>d</a:t>
            </a:r>
            <a:r>
              <a:rPr sz="2400" spc="5" dirty="0"/>
              <a:t> </a:t>
            </a:r>
            <a:r>
              <a:rPr sz="2400" dirty="0"/>
              <a:t>words,</a:t>
            </a:r>
            <a:r>
              <a:rPr sz="2400" spc="-20" dirty="0"/>
              <a:t> </a:t>
            </a:r>
            <a:r>
              <a:rPr sz="2400" dirty="0"/>
              <a:t>f</a:t>
            </a:r>
            <a:r>
              <a:rPr sz="2400" spc="-15" dirty="0"/>
              <a:t>o</a:t>
            </a:r>
            <a:r>
              <a:rPr sz="2400" dirty="0"/>
              <a:t>r</a:t>
            </a:r>
            <a:r>
              <a:rPr sz="2400" spc="-5" dirty="0"/>
              <a:t> example</a:t>
            </a:r>
            <a:r>
              <a:rPr sz="2400" dirty="0"/>
              <a:t>,</a:t>
            </a:r>
            <a:r>
              <a:rPr sz="2400" spc="-5" dirty="0"/>
              <a:t> are </a:t>
            </a:r>
            <a:r>
              <a:rPr sz="2400" spc="-20" dirty="0"/>
              <a:t>ofte</a:t>
            </a:r>
            <a:r>
              <a:rPr sz="2400" spc="-15" dirty="0"/>
              <a:t>n</a:t>
            </a:r>
            <a:r>
              <a:rPr sz="2400" spc="5" dirty="0"/>
              <a:t> </a:t>
            </a:r>
            <a:r>
              <a:rPr sz="2400" spc="-30" dirty="0"/>
              <a:t>s</a:t>
            </a:r>
            <a:r>
              <a:rPr sz="2400" dirty="0"/>
              <a:t>p</a:t>
            </a:r>
            <a:r>
              <a:rPr sz="2400" spc="-5" dirty="0"/>
              <a:t>ecia</a:t>
            </a:r>
            <a:r>
              <a:rPr sz="2400" dirty="0"/>
              <a:t>l </a:t>
            </a:r>
            <a:r>
              <a:rPr sz="2400" spc="-5" dirty="0"/>
              <a:t>case</a:t>
            </a:r>
            <a:r>
              <a:rPr sz="2400" spc="-15" dirty="0"/>
              <a:t>s</a:t>
            </a:r>
            <a:r>
              <a:rPr sz="2400" spc="-5" dirty="0"/>
              <a:t> o</a:t>
            </a:r>
            <a:r>
              <a:rPr sz="2400" dirty="0"/>
              <a:t>f</a:t>
            </a:r>
            <a:r>
              <a:rPr sz="2400" spc="-5" dirty="0"/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pattern </a:t>
            </a:r>
            <a:r>
              <a:rPr sz="2400" dirty="0"/>
              <a:t>used</a:t>
            </a:r>
            <a:r>
              <a:rPr sz="2400" spc="-10" dirty="0"/>
              <a:t> </a:t>
            </a:r>
            <a:r>
              <a:rPr sz="2400" dirty="0"/>
              <a:t>f</a:t>
            </a:r>
            <a:r>
              <a:rPr sz="2400" spc="-15" dirty="0"/>
              <a:t>o</a:t>
            </a:r>
            <a:r>
              <a:rPr sz="2400" dirty="0"/>
              <a:t>r</a:t>
            </a:r>
            <a:r>
              <a:rPr sz="2400" spc="-5" dirty="0"/>
              <a:t> identifie</a:t>
            </a:r>
            <a:r>
              <a:rPr sz="2400" spc="-10" dirty="0"/>
              <a:t>r</a:t>
            </a:r>
            <a:r>
              <a:rPr sz="2400" dirty="0"/>
              <a:t>s.</a:t>
            </a:r>
            <a:r>
              <a:rPr sz="2400" spc="-5" dirty="0"/>
              <a:t> Their definitio</a:t>
            </a:r>
            <a:r>
              <a:rPr sz="2400" spc="-15" dirty="0"/>
              <a:t>ns </a:t>
            </a:r>
            <a:r>
              <a:rPr sz="2400" spc="-5" dirty="0"/>
              <a:t>ar</a:t>
            </a:r>
            <a:r>
              <a:rPr sz="2400" dirty="0"/>
              <a:t>e </a:t>
            </a:r>
            <a:r>
              <a:rPr sz="2400" spc="-5" dirty="0"/>
              <a:t>therefor</a:t>
            </a:r>
            <a:r>
              <a:rPr sz="2400" dirty="0"/>
              <a:t>e </a:t>
            </a:r>
            <a:r>
              <a:rPr sz="2400" spc="-5" dirty="0"/>
              <a:t>placed befor</a:t>
            </a:r>
            <a:r>
              <a:rPr sz="2400" dirty="0"/>
              <a:t>e</a:t>
            </a:r>
            <a:r>
              <a:rPr sz="2400" spc="-5" dirty="0"/>
              <a:t> </a:t>
            </a:r>
            <a:r>
              <a:rPr sz="2400" spc="-15" dirty="0"/>
              <a:t>the</a:t>
            </a:r>
            <a:r>
              <a:rPr sz="2400" spc="-5" dirty="0"/>
              <a:t> </a:t>
            </a:r>
            <a:r>
              <a:rPr sz="2400" dirty="0"/>
              <a:t>ex</a:t>
            </a:r>
            <a:r>
              <a:rPr sz="2400" spc="-15" dirty="0"/>
              <a:t>p</a:t>
            </a:r>
            <a:r>
              <a:rPr sz="2400" dirty="0"/>
              <a:t>r</a:t>
            </a:r>
            <a:r>
              <a:rPr sz="2400" spc="-15" dirty="0"/>
              <a:t>es</a:t>
            </a:r>
            <a:r>
              <a:rPr sz="2400" spc="-25" dirty="0"/>
              <a:t>s</a:t>
            </a:r>
            <a:r>
              <a:rPr sz="2400" dirty="0"/>
              <a:t>i</a:t>
            </a:r>
            <a:r>
              <a:rPr sz="2400" spc="-20" dirty="0"/>
              <a:t>o</a:t>
            </a:r>
            <a:r>
              <a:rPr sz="2400" spc="-15" dirty="0"/>
              <a:t>n</a:t>
            </a:r>
            <a:r>
              <a:rPr sz="2400" spc="-5" dirty="0"/>
              <a:t> </a:t>
            </a:r>
            <a:r>
              <a:rPr sz="2400" dirty="0"/>
              <a:t>that</a:t>
            </a:r>
            <a:r>
              <a:rPr sz="2400" spc="-15" dirty="0"/>
              <a:t> </a:t>
            </a:r>
            <a:r>
              <a:rPr sz="2400" spc="-5" dirty="0"/>
              <a:t>def</a:t>
            </a:r>
            <a:r>
              <a:rPr sz="2400" dirty="0"/>
              <a:t>i</a:t>
            </a:r>
            <a:r>
              <a:rPr sz="2400" spc="-15" dirty="0"/>
              <a:t>nes</a:t>
            </a:r>
            <a:r>
              <a:rPr sz="2400" spc="-10" dirty="0"/>
              <a:t> </a:t>
            </a:r>
            <a:r>
              <a:rPr sz="2400" spc="-20" dirty="0"/>
              <a:t>a</a:t>
            </a:r>
            <a:r>
              <a:rPr sz="2400" spc="-15" dirty="0"/>
              <a:t>n</a:t>
            </a:r>
            <a:r>
              <a:rPr sz="2400" dirty="0"/>
              <a:t> </a:t>
            </a:r>
            <a:r>
              <a:rPr sz="2400" spc="-5" dirty="0"/>
              <a:t>identifie</a:t>
            </a:r>
            <a:r>
              <a:rPr sz="2400" dirty="0"/>
              <a:t>r</a:t>
            </a:r>
            <a:r>
              <a:rPr sz="2400" spc="-10" dirty="0"/>
              <a:t> </a:t>
            </a:r>
            <a:r>
              <a:rPr sz="2400" spc="-5" dirty="0"/>
              <a:t>token.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92750" cy="7649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Often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catch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patte</a:t>
            </a:r>
            <a:r>
              <a:rPr sz="2600" spc="-20" dirty="0">
                <a:latin typeface="Lucida Sans"/>
                <a:cs typeface="Lucida Sans"/>
              </a:rPr>
              <a:t>rn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placed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don’t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earlier patterns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obably erroneous.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Recall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"</a:t>
            </a:r>
            <a:r>
              <a:rPr sz="2600" spc="-20" dirty="0">
                <a:latin typeface="Courier"/>
                <a:cs typeface="Courier"/>
              </a:rPr>
              <a:t>.</a:t>
            </a:r>
            <a:r>
              <a:rPr sz="2600" spc="-10" dirty="0">
                <a:latin typeface="Lucida Sans"/>
                <a:cs typeface="Lucida Sans"/>
              </a:rPr>
              <a:t>"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matches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aract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newline).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usefu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tch-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ll </a:t>
            </a:r>
            <a:r>
              <a:rPr sz="2600" spc="-15" dirty="0">
                <a:latin typeface="Lucida Sans"/>
                <a:cs typeface="Lucida Sans"/>
              </a:rPr>
              <a:t>pattern.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However,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avoid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pattern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.*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consume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wl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3180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nmatched</a:t>
            </a:r>
            <a:r>
              <a:rPr sz="2600" spc="-15" dirty="0">
                <a:latin typeface="Lucida Sans"/>
                <a:cs typeface="Lucida Sans"/>
              </a:rPr>
              <a:t> 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10" dirty="0">
                <a:latin typeface="Lucida Sans"/>
                <a:cs typeface="Lucida Sans"/>
              </a:rPr>
              <a:t> will </a:t>
            </a:r>
            <a:r>
              <a:rPr sz="2600" spc="-15" dirty="0">
                <a:latin typeface="Lucida Sans"/>
                <a:cs typeface="Lucida Sans"/>
              </a:rPr>
              <a:t>cause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12700" marR="93980">
              <a:lnSpc>
                <a:spcPct val="89100"/>
              </a:lnSpc>
              <a:spcBef>
                <a:spcPts val="1710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operators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commonly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JL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arized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below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Note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sometimes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 mea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lar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entire</a:t>
            </a:r>
            <a:r>
              <a:rPr sz="2700" i="1" spc="-45" dirty="0">
                <a:latin typeface="Lucida Sans"/>
                <a:cs typeface="Lucida Sans"/>
              </a:rPr>
              <a:t>l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different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ea</a:t>
            </a:r>
            <a:r>
              <a:rPr sz="2600" spc="-10" dirty="0">
                <a:latin typeface="Lucida Sans"/>
                <a:cs typeface="Lucida Sans"/>
              </a:rPr>
              <a:t>nin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2900" cy="426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9055">
              <a:lnSpc>
                <a:spcPct val="8980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(i.e.,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pair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brackets).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 behavin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unexpe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tedly,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goo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you</a:t>
            </a:r>
            <a:r>
              <a:rPr sz="2600" spc="-20" dirty="0">
                <a:latin typeface="Lucida Sans"/>
                <a:cs typeface="Lucida Sans"/>
              </a:rPr>
              <a:t>’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346075">
              <a:lnSpc>
                <a:spcPts val="2810"/>
              </a:lnSpc>
              <a:spcBef>
                <a:spcPts val="25"/>
              </a:spcBef>
            </a:pPr>
            <a:r>
              <a:rPr sz="2600" spc="-15" dirty="0">
                <a:latin typeface="Lucida Sans"/>
                <a:cs typeface="Lucida Sans"/>
              </a:rPr>
              <a:t>Ordinary letters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digits,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mentioned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(like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@</a:t>
            </a:r>
            <a:r>
              <a:rPr sz="2600" spc="-20" dirty="0">
                <a:latin typeface="Courier"/>
                <a:cs typeface="Courier"/>
              </a:rPr>
              <a:t>)</a:t>
            </a:r>
            <a:endParaRPr sz="2600">
              <a:latin typeface="Courier"/>
              <a:cs typeface="Courier"/>
            </a:endParaRPr>
          </a:p>
          <a:p>
            <a:pPr marL="12700">
              <a:lnSpc>
                <a:spcPts val="2590"/>
              </a:lnSpc>
            </a:pPr>
            <a:r>
              <a:rPr sz="2600" spc="-20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sel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you’re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ct val="89800"/>
              </a:lnSpc>
              <a:spcBef>
                <a:spcPts val="155"/>
              </a:spcBef>
            </a:pP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not,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lways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20" dirty="0">
                <a:latin typeface="Lucida Sans"/>
                <a:cs typeface="Lucida Sans"/>
              </a:rPr>
              <a:t> make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oted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99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0704" y="1025004"/>
          <a:ext cx="5829299" cy="7505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699"/>
                <a:gridCol w="2857500"/>
                <a:gridCol w="1943100"/>
              </a:tblGrid>
              <a:tr h="826007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mbol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1035">
                        <a:lnSpc>
                          <a:spcPts val="19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Meani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Reg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lar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sio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3575">
                        <a:lnSpc>
                          <a:spcPct val="881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Mea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 Char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ter Cla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(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7945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)  to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grou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sub- expressions.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)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7945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  to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grou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sub- expressions.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[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Beg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a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Repr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52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]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43535" indent="1270">
                        <a:lnSpc>
                          <a:spcPct val="101699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nds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ter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528320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}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signal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macr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-expansion.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1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528320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{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signal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macr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-expansion.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"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444500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im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strings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 marR="626110">
                        <a:lnSpc>
                          <a:spcPts val="221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(on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strings).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234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\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21310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Escapes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individual charac-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 marR="226695">
                        <a:lnSpc>
                          <a:spcPts val="221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us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ify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- acter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octal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code.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35255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Escapes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individual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Als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 marR="262255">
                        <a:lnSpc>
                          <a:spcPct val="101699"/>
                        </a:lnSpc>
                        <a:spcBef>
                          <a:spcPts val="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characte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.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28295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Matches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character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ex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\n.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|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Alternatio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(or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Represent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itself.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100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0704" y="1025004"/>
          <a:ext cx="5829299" cy="5193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699"/>
                <a:gridCol w="2857500"/>
                <a:gridCol w="1943100"/>
              </a:tblGrid>
              <a:tr h="826007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mbol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1035">
                        <a:lnSpc>
                          <a:spcPts val="19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Meani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Reg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lar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sio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3575">
                        <a:lnSpc>
                          <a:spcPct val="881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Mea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 Char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ter Cla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*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06045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Kleen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closure</a:t>
                      </a:r>
                      <a:r>
                        <a:rPr sz="18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(zero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more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hes).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500380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Positiv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closur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operator (on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more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matches).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52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?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499109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Optiona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choice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operator (on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zero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matches).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/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283210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Contex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sensitiv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matching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^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16839">
                        <a:lnSpc>
                          <a:spcPct val="1022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Matches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beginning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 a l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56235">
                        <a:lnSpc>
                          <a:spcPct val="1018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Comp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ts 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ning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har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$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onl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line.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epresents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itself.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1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-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Represent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itself.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294640" indent="-635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Rang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charac- ters operat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ot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ob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Us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 </a:t>
            </a:r>
            <a:r>
              <a:rPr spc="-5" dirty="0">
                <a:solidFill>
                  <a:srgbClr val="FF0000"/>
                </a:solidFill>
              </a:rPr>
              <a:t>JLex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435600" cy="5991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following differences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endParaRPr sz="2600" dirty="0">
              <a:latin typeface="Lucida Sans"/>
              <a:cs typeface="Lucida Sans"/>
            </a:endParaRPr>
          </a:p>
          <a:p>
            <a:pPr marL="12700" marR="34290">
              <a:lnSpc>
                <a:spcPts val="2700"/>
              </a:lnSpc>
              <a:spcBef>
                <a:spcPts val="229"/>
              </a:spcBef>
            </a:pP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standard”</a:t>
            </a:r>
            <a:r>
              <a:rPr sz="2600" spc="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Lex notation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appear in JLex:</a:t>
            </a:r>
            <a:endParaRPr sz="2600" dirty="0">
              <a:latin typeface="Lucida Sans"/>
              <a:cs typeface="Lucida Sans"/>
            </a:endParaRPr>
          </a:p>
          <a:p>
            <a:pPr marL="240665" marR="51435" indent="-227965">
              <a:lnSpc>
                <a:spcPct val="89700"/>
              </a:lnSpc>
              <a:spcBef>
                <a:spcPts val="82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Escaped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5" dirty="0">
                <a:latin typeface="Lucida Sans"/>
                <a:cs typeface="Lucida Sans"/>
              </a:rPr>
              <a:t>quoted </a:t>
            </a:r>
            <a:r>
              <a:rPr sz="2400" spc="-20" dirty="0">
                <a:latin typeface="Lucida Sans"/>
                <a:cs typeface="Lucida Sans"/>
              </a:rPr>
              <a:t>string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not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spc="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cognized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5" dirty="0">
                <a:latin typeface="Lucida Sans"/>
                <a:cs typeface="Lucida Sans"/>
              </a:rPr>
              <a:t>He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b="1" spc="-5" dirty="0">
                <a:latin typeface="Courier"/>
                <a:cs typeface="Courier"/>
              </a:rPr>
              <a:t>"\n</a:t>
            </a:r>
            <a:r>
              <a:rPr sz="2400" b="1" dirty="0">
                <a:latin typeface="Courier"/>
                <a:cs typeface="Courier"/>
              </a:rPr>
              <a:t>"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500" i="1" spc="-35" dirty="0">
                <a:latin typeface="Lucida Sans"/>
                <a:cs typeface="Lucida Sans"/>
              </a:rPr>
              <a:t>no</a:t>
            </a:r>
            <a:r>
              <a:rPr sz="2500" i="1" spc="-20" dirty="0">
                <a:latin typeface="Lucida Sans"/>
                <a:cs typeface="Lucida Sans"/>
              </a:rPr>
              <a:t>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acter. </a:t>
            </a:r>
            <a:r>
              <a:rPr sz="2400" spc="-5" dirty="0">
                <a:latin typeface="Lucida Sans"/>
                <a:cs typeface="Lucida Sans"/>
              </a:rPr>
              <a:t>Escape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character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outsid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of quote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 </a:t>
            </a:r>
            <a:r>
              <a:rPr sz="2400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\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escaped 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5" dirty="0">
                <a:latin typeface="Lucida Sans"/>
                <a:cs typeface="Lucida Sans"/>
              </a:rPr>
              <a:t>characte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-20" dirty="0">
                <a:latin typeface="Lucida Sans"/>
                <a:cs typeface="Lucida Sans"/>
              </a:rPr>
              <a:t>asses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[\n</a:t>
            </a:r>
            <a:r>
              <a:rPr sz="2400" b="1" dirty="0">
                <a:latin typeface="Courier"/>
                <a:cs typeface="Courier"/>
              </a:rPr>
              <a:t>]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10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K.</a:t>
            </a:r>
            <a:endParaRPr sz="24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3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blan</a:t>
            </a:r>
            <a:r>
              <a:rPr sz="2400" dirty="0">
                <a:latin typeface="Lucida Sans"/>
                <a:cs typeface="Lucida Sans"/>
              </a:rPr>
              <a:t>k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should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not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within</a:t>
            </a:r>
            <a:r>
              <a:rPr sz="2400" spc="-1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.e.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b="1" dirty="0">
                <a:latin typeface="Courier"/>
                <a:cs typeface="Courier"/>
              </a:rPr>
              <a:t>[</a:t>
            </a:r>
            <a:r>
              <a:rPr sz="2400" b="1" spc="-700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b="1" spc="-5" dirty="0">
                <a:latin typeface="Courier"/>
                <a:cs typeface="Courier"/>
              </a:rPr>
              <a:t>]</a:t>
            </a:r>
            <a:r>
              <a:rPr sz="2400" dirty="0">
                <a:latin typeface="Lucida Sans"/>
                <a:cs typeface="Lucida Sans"/>
              </a:rPr>
              <a:t>).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You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us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\04</a:t>
            </a:r>
            <a:r>
              <a:rPr sz="2400" b="1" dirty="0">
                <a:latin typeface="Courier"/>
                <a:cs typeface="Courier"/>
              </a:rPr>
              <a:t>0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(whic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cod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blank).</a:t>
            </a:r>
            <a:endParaRPr sz="2400" dirty="0">
              <a:latin typeface="Lucida Sans"/>
              <a:cs typeface="Lucida Sans"/>
            </a:endParaRPr>
          </a:p>
          <a:p>
            <a:pPr marL="241300" marR="176530" indent="-228600">
              <a:lnSpc>
                <a:spcPct val="902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doublequot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escaped </a:t>
            </a:r>
            <a:r>
              <a:rPr sz="2400" spc="-20" dirty="0">
                <a:latin typeface="Lucida Sans"/>
                <a:cs typeface="Lucida Sans"/>
              </a:rPr>
              <a:t>wit</a:t>
            </a:r>
            <a:r>
              <a:rPr sz="2400" spc="-10" dirty="0">
                <a:latin typeface="Lucida Sans"/>
                <a:cs typeface="Lucida Sans"/>
              </a:rPr>
              <a:t>h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class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Us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[\"] </a:t>
            </a:r>
            <a:r>
              <a:rPr sz="2400" spc="-5" dirty="0">
                <a:latin typeface="Lucida Sans"/>
                <a:cs typeface="Lucida Sans"/>
              </a:rPr>
              <a:t>instea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["</a:t>
            </a:r>
            <a:r>
              <a:rPr sz="2400" b="1" spc="-15" dirty="0">
                <a:latin typeface="Courier"/>
                <a:cs typeface="Courier"/>
              </a:rPr>
              <a:t>]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256530" cy="167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Un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intable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fined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all </a:t>
            </a:r>
            <a:r>
              <a:rPr sz="2400" dirty="0">
                <a:latin typeface="Lucida Sans"/>
                <a:cs typeface="Lucida Sans"/>
              </a:rPr>
              <a:t>cha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bef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lank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2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as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ASCI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 character. Unprintable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represented as:</a:t>
            </a:r>
            <a:r>
              <a:rPr sz="2400" b="1" spc="-5" dirty="0">
                <a:latin typeface="Courier"/>
                <a:cs typeface="Courier"/>
              </a:rPr>
              <a:t>[\000-\037\177]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Klee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C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osu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>
              <a:lnSpc>
                <a:spcPts val="2750"/>
              </a:lnSpc>
            </a:pPr>
            <a:r>
              <a:rPr dirty="0"/>
              <a:t>A</a:t>
            </a:r>
            <a:r>
              <a:rPr spc="-5" dirty="0"/>
              <a:t> </a:t>
            </a:r>
            <a:r>
              <a:rPr spc="-15" dirty="0"/>
              <a:t>useful </a:t>
            </a:r>
            <a:r>
              <a:rPr spc="-5" dirty="0"/>
              <a:t>operatio</a:t>
            </a:r>
            <a:r>
              <a:rPr dirty="0"/>
              <a:t>n </a:t>
            </a:r>
            <a:r>
              <a:rPr spc="-15" dirty="0"/>
              <a:t>is</a:t>
            </a:r>
            <a:r>
              <a:rPr dirty="0"/>
              <a:t> </a:t>
            </a:r>
            <a:r>
              <a:rPr sz="2500" i="1" spc="-15" dirty="0">
                <a:latin typeface="Lucida Sans"/>
                <a:cs typeface="Lucida Sans"/>
              </a:rPr>
              <a:t>Kleene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500" i="1" spc="-45" dirty="0">
                <a:latin typeface="Lucida Sans"/>
                <a:cs typeface="Lucida Sans"/>
              </a:rPr>
              <a:t>closure</a:t>
            </a:r>
            <a:endParaRPr sz="2500" dirty="0">
              <a:latin typeface="Lucida Sans"/>
              <a:cs typeface="Lucida Sans"/>
            </a:endParaRPr>
          </a:p>
          <a:p>
            <a:pPr marL="372745">
              <a:lnSpc>
                <a:spcPts val="2630"/>
              </a:lnSpc>
            </a:pPr>
            <a:r>
              <a:rPr spc="-5" dirty="0"/>
              <a:t>represente</a:t>
            </a:r>
            <a:r>
              <a:rPr dirty="0"/>
              <a:t>d </a:t>
            </a:r>
            <a:r>
              <a:rPr spc="-5" dirty="0"/>
              <a:t>b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a</a:t>
            </a:r>
            <a:r>
              <a:rPr spc="-5" dirty="0"/>
              <a:t> postfi</a:t>
            </a:r>
            <a:r>
              <a:rPr dirty="0"/>
              <a:t>x</a:t>
            </a:r>
            <a:r>
              <a:rPr spc="5" dirty="0"/>
              <a:t> </a:t>
            </a:r>
            <a:r>
              <a:rPr dirty="0">
                <a:latin typeface="Symbol"/>
                <a:cs typeface="Symbol"/>
              </a:rPr>
              <a:t>∗</a:t>
            </a:r>
            <a:r>
              <a:rPr spc="155" dirty="0">
                <a:latin typeface="Symbol"/>
                <a:cs typeface="Symbol"/>
              </a:rPr>
              <a:t> </a:t>
            </a:r>
            <a:r>
              <a:rPr spc="-5" dirty="0"/>
              <a:t>operator</a:t>
            </a:r>
            <a:r>
              <a:rPr dirty="0"/>
              <a:t>.</a:t>
            </a:r>
          </a:p>
          <a:p>
            <a:pPr marL="372745" marR="97155">
              <a:lnSpc>
                <a:spcPts val="2700"/>
              </a:lnSpc>
              <a:spcBef>
                <a:spcPts val="1380"/>
              </a:spcBef>
            </a:pPr>
            <a:r>
              <a:rPr sz="2600" spc="-15" dirty="0"/>
              <a:t>Let</a:t>
            </a:r>
            <a:r>
              <a:rPr sz="2600" spc="-5" dirty="0"/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/>
              <a:t>be</a:t>
            </a:r>
            <a:r>
              <a:rPr sz="2600" spc="-5" dirty="0"/>
              <a:t> </a:t>
            </a:r>
            <a:r>
              <a:rPr sz="2600" spc="-15" dirty="0"/>
              <a:t>a</a:t>
            </a:r>
            <a:r>
              <a:rPr sz="2600" spc="-5" dirty="0"/>
              <a:t> s</a:t>
            </a:r>
            <a:r>
              <a:rPr sz="2600" spc="-20" dirty="0"/>
              <a:t>e</a:t>
            </a:r>
            <a:r>
              <a:rPr sz="2600" spc="-10" dirty="0"/>
              <a:t>t</a:t>
            </a:r>
            <a:r>
              <a:rPr sz="2600" spc="-5" dirty="0"/>
              <a:t> </a:t>
            </a:r>
            <a:r>
              <a:rPr sz="2600" spc="-15" dirty="0"/>
              <a:t>of</a:t>
            </a:r>
            <a:r>
              <a:rPr sz="2600" spc="-5" dirty="0"/>
              <a:t> </a:t>
            </a:r>
            <a:r>
              <a:rPr sz="2600" spc="-15" dirty="0"/>
              <a:t>string</a:t>
            </a:r>
            <a:r>
              <a:rPr sz="2600" spc="-5" dirty="0"/>
              <a:t>s</a:t>
            </a:r>
            <a:r>
              <a:rPr sz="2600" spc="-10" dirty="0"/>
              <a:t>.</a:t>
            </a:r>
            <a:r>
              <a:rPr sz="2600" spc="-15" dirty="0"/>
              <a:t> </a:t>
            </a:r>
            <a:r>
              <a:rPr sz="2600" spc="-20" dirty="0"/>
              <a:t>T</a:t>
            </a:r>
            <a:r>
              <a:rPr sz="2600" spc="-10" dirty="0"/>
              <a:t>h</a:t>
            </a:r>
            <a:r>
              <a:rPr sz="2600" spc="-20" dirty="0"/>
              <a:t>en</a:t>
            </a:r>
            <a:r>
              <a:rPr sz="2600" spc="15" dirty="0"/>
              <a:t> </a:t>
            </a:r>
            <a:r>
              <a:rPr sz="2600" spc="240" dirty="0">
                <a:latin typeface="Arial"/>
                <a:cs typeface="Arial"/>
              </a:rPr>
              <a:t>P</a:t>
            </a:r>
            <a:r>
              <a:rPr sz="3075" spc="7" baseline="28455" dirty="0"/>
              <a:t>* </a:t>
            </a:r>
            <a:r>
              <a:rPr sz="2600" spc="-15" dirty="0"/>
              <a:t>repre</a:t>
            </a:r>
            <a:r>
              <a:rPr sz="2600" spc="-10" dirty="0"/>
              <a:t>s</a:t>
            </a:r>
            <a:r>
              <a:rPr sz="2600" spc="-15" dirty="0"/>
              <a:t>e</a:t>
            </a:r>
            <a:r>
              <a:rPr sz="2600" spc="-10" dirty="0"/>
              <a:t>n</a:t>
            </a:r>
            <a:r>
              <a:rPr sz="2600" spc="-15" dirty="0"/>
              <a:t>ts</a:t>
            </a:r>
            <a:r>
              <a:rPr sz="2600" dirty="0"/>
              <a:t> </a:t>
            </a:r>
            <a:r>
              <a:rPr sz="2600" spc="-10" dirty="0"/>
              <a:t>all</a:t>
            </a:r>
            <a:r>
              <a:rPr sz="2600" dirty="0"/>
              <a:t> </a:t>
            </a:r>
            <a:r>
              <a:rPr sz="2600" spc="-15" dirty="0"/>
              <a:t>strings</a:t>
            </a:r>
            <a:r>
              <a:rPr sz="2600" spc="5" dirty="0"/>
              <a:t> </a:t>
            </a:r>
            <a:r>
              <a:rPr sz="2600" spc="-15" dirty="0"/>
              <a:t>for</a:t>
            </a:r>
            <a:r>
              <a:rPr sz="2600" spc="-10" dirty="0"/>
              <a:t>m</a:t>
            </a:r>
            <a:r>
              <a:rPr sz="2600" spc="-20" dirty="0"/>
              <a:t>ed</a:t>
            </a:r>
            <a:r>
              <a:rPr sz="2600" dirty="0"/>
              <a:t> </a:t>
            </a:r>
            <a:r>
              <a:rPr sz="2600" spc="-20" dirty="0"/>
              <a:t>by</a:t>
            </a:r>
            <a:r>
              <a:rPr sz="2600" spc="-15" dirty="0"/>
              <a:t> the</a:t>
            </a:r>
            <a:r>
              <a:rPr sz="2600" spc="5" dirty="0"/>
              <a:t> </a:t>
            </a:r>
            <a:r>
              <a:rPr sz="2600" spc="-15" dirty="0"/>
              <a:t>catenation</a:t>
            </a:r>
            <a:r>
              <a:rPr sz="2600" spc="15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5" dirty="0"/>
              <a:t>zero</a:t>
            </a:r>
            <a:r>
              <a:rPr sz="2600" spc="5" dirty="0"/>
              <a:t> </a:t>
            </a:r>
            <a:r>
              <a:rPr sz="2600" spc="-15" dirty="0"/>
              <a:t>or</a:t>
            </a:r>
            <a:r>
              <a:rPr sz="2600" spc="5" dirty="0"/>
              <a:t> </a:t>
            </a:r>
            <a:r>
              <a:rPr sz="2600" spc="-15" dirty="0"/>
              <a:t>more</a:t>
            </a:r>
            <a:r>
              <a:rPr sz="2600" spc="-5" dirty="0"/>
              <a:t> </a:t>
            </a:r>
            <a:r>
              <a:rPr sz="2600" spc="-15" dirty="0"/>
              <a:t>selections</a:t>
            </a:r>
            <a:r>
              <a:rPr sz="2600" spc="-10" dirty="0"/>
              <a:t> </a:t>
            </a:r>
            <a:r>
              <a:rPr sz="2600" spc="-15" dirty="0"/>
              <a:t>(possibly</a:t>
            </a:r>
            <a:r>
              <a:rPr sz="2600" spc="5" dirty="0"/>
              <a:t> </a:t>
            </a:r>
            <a:r>
              <a:rPr sz="2600" spc="-15" dirty="0"/>
              <a:t>re</a:t>
            </a:r>
            <a:r>
              <a:rPr sz="2600" spc="-10" dirty="0"/>
              <a:t>p</a:t>
            </a:r>
            <a:r>
              <a:rPr sz="2600" spc="-20" dirty="0"/>
              <a:t>e</a:t>
            </a:r>
            <a:r>
              <a:rPr sz="2600" spc="-15" dirty="0"/>
              <a:t>ate</a:t>
            </a:r>
            <a:r>
              <a:rPr sz="2600" spc="-10" dirty="0"/>
              <a:t>d)</a:t>
            </a:r>
            <a:r>
              <a:rPr sz="2600" spc="-15" dirty="0"/>
              <a:t> from</a:t>
            </a:r>
            <a:r>
              <a:rPr sz="2600" dirty="0"/>
              <a:t> </a:t>
            </a:r>
            <a:r>
              <a:rPr sz="2600" spc="-25" dirty="0">
                <a:latin typeface="Arial"/>
                <a:cs typeface="Arial"/>
              </a:rPr>
              <a:t>P</a:t>
            </a:r>
            <a:r>
              <a:rPr sz="2600" spc="-10" dirty="0"/>
              <a:t>.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365"/>
              </a:spcBef>
            </a:pPr>
            <a:r>
              <a:rPr sz="2600" spc="-15" dirty="0"/>
              <a:t>Zero selections are</a:t>
            </a:r>
            <a:r>
              <a:rPr sz="2600" spc="-5" dirty="0"/>
              <a:t> </a:t>
            </a:r>
            <a:r>
              <a:rPr sz="2600" spc="-15" dirty="0"/>
              <a:t>denoted</a:t>
            </a:r>
            <a:r>
              <a:rPr sz="2600" spc="5" dirty="0"/>
              <a:t> </a:t>
            </a:r>
            <a:r>
              <a:rPr sz="2600" spc="-15" dirty="0"/>
              <a:t>by</a:t>
            </a:r>
            <a:r>
              <a:rPr sz="2600" spc="20" dirty="0"/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/>
              <a:t>.</a:t>
            </a:r>
            <a:endParaRPr sz="2600" dirty="0">
              <a:latin typeface="Symbol"/>
              <a:cs typeface="Symbol"/>
            </a:endParaRPr>
          </a:p>
          <a:p>
            <a:pPr marL="372745" marR="203200">
              <a:lnSpc>
                <a:spcPts val="2700"/>
              </a:lnSpc>
              <a:spcBef>
                <a:spcPts val="1505"/>
              </a:spcBef>
            </a:pPr>
            <a:r>
              <a:rPr sz="2600" spc="-15" dirty="0"/>
              <a:t>For</a:t>
            </a:r>
            <a:r>
              <a:rPr sz="2600" spc="5" dirty="0"/>
              <a:t> </a:t>
            </a:r>
            <a:r>
              <a:rPr sz="2600" spc="-15" dirty="0"/>
              <a:t>example,</a:t>
            </a:r>
            <a:r>
              <a:rPr sz="2600" spc="10" dirty="0"/>
              <a:t> 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3075" spc="7" baseline="28455" dirty="0"/>
              <a:t>*</a:t>
            </a:r>
            <a:r>
              <a:rPr sz="3075" spc="22" baseline="28455" dirty="0"/>
              <a:t> </a:t>
            </a:r>
            <a:r>
              <a:rPr sz="2600" spc="-15" dirty="0"/>
              <a:t>is</a:t>
            </a:r>
            <a:r>
              <a:rPr sz="2600" spc="5" dirty="0"/>
              <a:t> </a:t>
            </a:r>
            <a:r>
              <a:rPr sz="2600" spc="-15" dirty="0"/>
              <a:t>the</a:t>
            </a:r>
            <a:r>
              <a:rPr sz="2600" spc="5" dirty="0"/>
              <a:t> </a:t>
            </a:r>
            <a:r>
              <a:rPr sz="2600" spc="-15" dirty="0"/>
              <a:t>set</a:t>
            </a:r>
            <a:r>
              <a:rPr sz="2600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0" dirty="0"/>
              <a:t>all </a:t>
            </a:r>
            <a:r>
              <a:rPr sz="2600" spc="-15" dirty="0"/>
              <a:t>words </a:t>
            </a:r>
            <a:r>
              <a:rPr sz="2600" spc="-20" dirty="0"/>
              <a:t>composed</a:t>
            </a:r>
            <a:r>
              <a:rPr sz="2600" dirty="0"/>
              <a:t> </a:t>
            </a:r>
            <a:r>
              <a:rPr sz="2600" spc="-15" dirty="0"/>
              <a:t>of</a:t>
            </a:r>
            <a:r>
              <a:rPr sz="2600" spc="-5" dirty="0"/>
              <a:t> </a:t>
            </a:r>
            <a:r>
              <a:rPr sz="2600" spc="-15" dirty="0"/>
              <a:t>lower-</a:t>
            </a:r>
            <a:r>
              <a:rPr sz="2600" spc="-160" dirty="0"/>
              <a:t> </a:t>
            </a:r>
            <a:r>
              <a:rPr sz="2600" spc="-25" dirty="0"/>
              <a:t>c</a:t>
            </a:r>
            <a:r>
              <a:rPr sz="2600" spc="-10" dirty="0"/>
              <a:t>a</a:t>
            </a:r>
            <a:r>
              <a:rPr sz="2600" spc="-15" dirty="0"/>
              <a:t>se letters,</a:t>
            </a:r>
            <a:r>
              <a:rPr sz="2600" spc="-5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any</a:t>
            </a:r>
            <a:r>
              <a:rPr sz="2600" spc="-5" dirty="0"/>
              <a:t> </a:t>
            </a:r>
            <a:r>
              <a:rPr sz="2600" spc="-15" dirty="0"/>
              <a:t>length</a:t>
            </a:r>
            <a:r>
              <a:rPr sz="2600" spc="5" dirty="0"/>
              <a:t> </a:t>
            </a:r>
            <a:r>
              <a:rPr sz="2600" spc="-15" dirty="0"/>
              <a:t>(including the</a:t>
            </a:r>
            <a:r>
              <a:rPr sz="2600" dirty="0"/>
              <a:t> </a:t>
            </a:r>
            <a:r>
              <a:rPr sz="2600" spc="-15" dirty="0"/>
              <a:t>zero</a:t>
            </a:r>
            <a:r>
              <a:rPr sz="2600" dirty="0"/>
              <a:t> </a:t>
            </a:r>
            <a:r>
              <a:rPr sz="2600" spc="-15" dirty="0"/>
              <a:t>length</a:t>
            </a:r>
            <a:r>
              <a:rPr sz="2600" dirty="0"/>
              <a:t> </a:t>
            </a:r>
            <a:r>
              <a:rPr sz="2600" spc="-15" dirty="0"/>
              <a:t>word,</a:t>
            </a:r>
            <a:r>
              <a:rPr sz="2600" spc="-5" dirty="0"/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5" dirty="0"/>
              <a:t>).</a:t>
            </a:r>
            <a:endParaRPr sz="2600" dirty="0">
              <a:latin typeface="Symbol"/>
              <a:cs typeface="Symbol"/>
            </a:endParaRPr>
          </a:p>
          <a:p>
            <a:pPr marL="372745" marR="20955">
              <a:lnSpc>
                <a:spcPts val="2700"/>
              </a:lnSpc>
              <a:spcBef>
                <a:spcPts val="1500"/>
              </a:spcBef>
              <a:tabLst>
                <a:tab pos="4403725" algn="l"/>
                <a:tab pos="5527040" algn="l"/>
              </a:tabLst>
            </a:pPr>
            <a:r>
              <a:rPr sz="2600" spc="-15" dirty="0"/>
              <a:t>Prec</a:t>
            </a:r>
            <a:r>
              <a:rPr sz="2600" spc="-20" dirty="0"/>
              <a:t>i</a:t>
            </a:r>
            <a:r>
              <a:rPr sz="2600" spc="-5" dirty="0"/>
              <a:t>s</a:t>
            </a:r>
            <a:r>
              <a:rPr sz="2600" spc="-15" dirty="0"/>
              <a:t>ely</a:t>
            </a:r>
            <a:r>
              <a:rPr sz="2600" spc="-5" dirty="0"/>
              <a:t> </a:t>
            </a:r>
            <a:r>
              <a:rPr sz="2600" spc="-10" dirty="0"/>
              <a:t>stated,</a:t>
            </a:r>
            <a:r>
              <a:rPr sz="2600" spc="-15" dirty="0"/>
              <a:t> a</a:t>
            </a:r>
            <a:r>
              <a:rPr sz="2600" spc="-5" dirty="0"/>
              <a:t> </a:t>
            </a:r>
            <a:r>
              <a:rPr sz="2600" spc="-10" dirty="0"/>
              <a:t>strin</a:t>
            </a:r>
            <a:r>
              <a:rPr sz="2600" spc="-20" dirty="0"/>
              <a:t>g</a:t>
            </a:r>
            <a:r>
              <a:rPr sz="260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240" dirty="0">
                <a:latin typeface="Arial"/>
                <a:cs typeface="Arial"/>
              </a:rPr>
              <a:t>P</a:t>
            </a:r>
            <a:r>
              <a:rPr sz="3075" spc="7" baseline="28455" dirty="0"/>
              <a:t>*</a:t>
            </a:r>
            <a:r>
              <a:rPr sz="3075" baseline="28455" dirty="0"/>
              <a:t>	</a:t>
            </a:r>
            <a:r>
              <a:rPr sz="2600" spc="-5" dirty="0"/>
              <a:t>if </a:t>
            </a:r>
            <a:r>
              <a:rPr sz="2600" spc="-20" dirty="0"/>
              <a:t>a</a:t>
            </a:r>
            <a:r>
              <a:rPr sz="2600" spc="-10" dirty="0"/>
              <a:t>n</a:t>
            </a:r>
            <a:r>
              <a:rPr sz="2600" spc="-20" dirty="0"/>
              <a:t>d</a:t>
            </a:r>
            <a:r>
              <a:rPr sz="2600" spc="-10" dirty="0"/>
              <a:t> </a:t>
            </a:r>
            <a:r>
              <a:rPr sz="2600" spc="-25" dirty="0"/>
              <a:t>o</a:t>
            </a:r>
            <a:r>
              <a:rPr sz="2600" spc="-10" dirty="0"/>
              <a:t>n</a:t>
            </a:r>
            <a:r>
              <a:rPr sz="2600" spc="-15" dirty="0"/>
              <a:t>ly</a:t>
            </a:r>
            <a:r>
              <a:rPr sz="2600" spc="5" dirty="0"/>
              <a:t> </a:t>
            </a:r>
            <a:r>
              <a:rPr sz="2600" spc="-15" dirty="0"/>
              <a:t>i</a:t>
            </a:r>
            <a:r>
              <a:rPr sz="2600" spc="-10" dirty="0"/>
              <a:t>f</a:t>
            </a:r>
            <a:r>
              <a:rPr sz="2600" spc="5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/>
              <a:t>can</a:t>
            </a:r>
            <a:r>
              <a:rPr sz="2600" dirty="0"/>
              <a:t> </a:t>
            </a:r>
            <a:r>
              <a:rPr sz="2600" spc="-25" dirty="0"/>
              <a:t>b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20" dirty="0"/>
              <a:t>broken</a:t>
            </a:r>
            <a:r>
              <a:rPr sz="2600" spc="5" dirty="0"/>
              <a:t> </a:t>
            </a:r>
            <a:r>
              <a:rPr sz="2600" spc="-15" dirty="0"/>
              <a:t>into</a:t>
            </a:r>
            <a:r>
              <a:rPr sz="2600" spc="-10" dirty="0"/>
              <a:t> </a:t>
            </a:r>
            <a:r>
              <a:rPr sz="2600" spc="-20" dirty="0"/>
              <a:t>zero</a:t>
            </a:r>
            <a:r>
              <a:rPr sz="2600" spc="-5" dirty="0"/>
              <a:t> </a:t>
            </a:r>
            <a:r>
              <a:rPr sz="2600" spc="-25" dirty="0"/>
              <a:t>o</a:t>
            </a:r>
            <a:r>
              <a:rPr sz="2600" spc="-15" dirty="0"/>
              <a:t>r</a:t>
            </a:r>
            <a:r>
              <a:rPr sz="2600" spc="-10" dirty="0"/>
              <a:t> m</a:t>
            </a:r>
            <a:r>
              <a:rPr sz="2600" spc="-15" dirty="0"/>
              <a:t>ore</a:t>
            </a:r>
            <a:r>
              <a:rPr sz="2600" spc="-10" dirty="0"/>
              <a:t> p</a:t>
            </a:r>
            <a:r>
              <a:rPr sz="2600" spc="-20" dirty="0"/>
              <a:t>i</a:t>
            </a:r>
            <a:r>
              <a:rPr sz="2600" spc="-15" dirty="0"/>
              <a:t>ece</a:t>
            </a:r>
            <a:r>
              <a:rPr sz="2600" spc="-5" dirty="0"/>
              <a:t>s</a:t>
            </a:r>
            <a:r>
              <a:rPr sz="2600" spc="-10" dirty="0"/>
              <a:t>:</a:t>
            </a:r>
            <a:r>
              <a:rPr sz="2600" spc="-8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/>
              <a:t>=</a:t>
            </a:r>
            <a:r>
              <a:rPr sz="2600" dirty="0"/>
              <a:t>	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Arial"/>
                <a:cs typeface="Arial"/>
              </a:rPr>
              <a:t>1</a:t>
            </a:r>
            <a:r>
              <a:rPr sz="3075" spc="382" baseline="-1761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Arial"/>
                <a:cs typeface="Arial"/>
              </a:rPr>
              <a:t>2</a:t>
            </a:r>
            <a:r>
              <a:rPr sz="3075" spc="375" baseline="-17615" dirty="0">
                <a:latin typeface="Arial"/>
                <a:cs typeface="Arial"/>
              </a:rPr>
              <a:t> </a:t>
            </a:r>
            <a:r>
              <a:rPr sz="2600" spc="-15" dirty="0"/>
              <a:t>..</a:t>
            </a:r>
            <a:r>
              <a:rPr sz="2600" spc="-10" dirty="0"/>
              <a:t>.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40"/>
              </a:spcBef>
            </a:pP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Arial"/>
                <a:cs typeface="Arial"/>
              </a:rPr>
              <a:t>n</a:t>
            </a:r>
            <a:r>
              <a:rPr sz="3075" spc="390" baseline="-17615" dirty="0">
                <a:latin typeface="Arial"/>
                <a:cs typeface="Arial"/>
              </a:rPr>
              <a:t> </a:t>
            </a:r>
            <a:r>
              <a:rPr sz="2600" spc="-15" dirty="0"/>
              <a:t>so</a:t>
            </a:r>
            <a:r>
              <a:rPr sz="2600" dirty="0"/>
              <a:t> </a:t>
            </a:r>
            <a:r>
              <a:rPr sz="2600" spc="-15" dirty="0"/>
              <a:t>that</a:t>
            </a:r>
            <a:r>
              <a:rPr sz="2600" spc="5" dirty="0"/>
              <a:t> </a:t>
            </a:r>
            <a:r>
              <a:rPr sz="2600" spc="-15" dirty="0"/>
              <a:t>each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baseline="-17615" dirty="0">
                <a:latin typeface="Arial"/>
                <a:cs typeface="Arial"/>
              </a:rPr>
              <a:t>i</a:t>
            </a:r>
            <a:r>
              <a:rPr sz="3075" spc="359" baseline="-17615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dirty="0"/>
              <a:t>(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≥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0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1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≤</a:t>
            </a:r>
            <a:r>
              <a:rPr sz="2600" dirty="0">
                <a:latin typeface="Symbol"/>
                <a:cs typeface="Symbol"/>
              </a:rPr>
              <a:t> 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≤</a:t>
            </a:r>
            <a:endParaRPr sz="2600" dirty="0">
              <a:latin typeface="Symbol"/>
              <a:cs typeface="Symbol"/>
            </a:endParaRPr>
          </a:p>
          <a:p>
            <a:pPr marL="372745">
              <a:lnSpc>
                <a:spcPct val="100000"/>
              </a:lnSpc>
              <a:spcBef>
                <a:spcPts val="45"/>
              </a:spcBef>
            </a:pP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-5" dirty="0"/>
              <a:t>).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ts val="3090"/>
              </a:lnSpc>
              <a:spcBef>
                <a:spcPts val="384"/>
              </a:spcBef>
            </a:pPr>
            <a:r>
              <a:rPr sz="2600" spc="-20" dirty="0"/>
              <a:t>We</a:t>
            </a:r>
            <a:r>
              <a:rPr sz="2600" spc="-65" dirty="0"/>
              <a:t> </a:t>
            </a:r>
            <a:r>
              <a:rPr sz="2600" spc="-15" dirty="0"/>
              <a:t>allow</a:t>
            </a:r>
            <a:r>
              <a:rPr sz="2600" spc="-45" dirty="0"/>
              <a:t> 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=</a:t>
            </a:r>
            <a:r>
              <a:rPr sz="2600" spc="2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0</a:t>
            </a:r>
            <a:r>
              <a:rPr sz="2600" spc="-10" dirty="0"/>
              <a:t>,</a:t>
            </a:r>
            <a:r>
              <a:rPr sz="2600" spc="-60" dirty="0"/>
              <a:t> </a:t>
            </a:r>
            <a:r>
              <a:rPr sz="2600" spc="-20" dirty="0"/>
              <a:t>so</a:t>
            </a:r>
            <a:r>
              <a:rPr sz="2600" spc="-55" dirty="0"/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10" dirty="0">
                <a:latin typeface="Symbol"/>
                <a:cs typeface="Symbol"/>
              </a:rPr>
              <a:t> </a:t>
            </a:r>
            <a:r>
              <a:rPr sz="2600" spc="-15" dirty="0"/>
              <a:t>is</a:t>
            </a:r>
            <a:r>
              <a:rPr sz="2600" spc="-60" dirty="0"/>
              <a:t> </a:t>
            </a:r>
            <a:r>
              <a:rPr sz="2600" spc="-15" dirty="0"/>
              <a:t>always</a:t>
            </a:r>
            <a:r>
              <a:rPr sz="2600" spc="-60" dirty="0"/>
              <a:t> </a:t>
            </a:r>
            <a:r>
              <a:rPr sz="2600" spc="-15" dirty="0"/>
              <a:t>in</a:t>
            </a:r>
            <a:r>
              <a:rPr sz="2600" spc="-55" dirty="0"/>
              <a:t> </a:t>
            </a:r>
            <a:r>
              <a:rPr sz="2600" spc="-25" dirty="0">
                <a:latin typeface="Arial"/>
                <a:cs typeface="Arial"/>
              </a:rPr>
              <a:t>P</a:t>
            </a:r>
            <a:r>
              <a:rPr sz="2600" spc="-10" dirty="0"/>
              <a:t>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o</a:t>
            </a:r>
            <a:r>
              <a:rPr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Exp</a:t>
            </a:r>
            <a:r>
              <a:rPr spc="-8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essions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6" y="2130131"/>
            <a:ext cx="5344160" cy="58934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319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Using </a:t>
            </a:r>
            <a:r>
              <a:rPr sz="2800" spc="-15" dirty="0" smtClean="0">
                <a:latin typeface="Lucida Sans"/>
                <a:cs typeface="Lucida Sans"/>
              </a:rPr>
              <a:t>c</a:t>
            </a:r>
            <a:r>
              <a:rPr sz="2800" spc="-30" dirty="0" smtClean="0">
                <a:latin typeface="Lucida Sans"/>
                <a:cs typeface="Lucida Sans"/>
              </a:rPr>
              <a:t>a</a:t>
            </a:r>
            <a:r>
              <a:rPr sz="2800" spc="-15" dirty="0" smtClean="0">
                <a:latin typeface="Lucida Sans"/>
                <a:cs typeface="Lucida Sans"/>
              </a:rPr>
              <a:t>ten</a:t>
            </a:r>
            <a:r>
              <a:rPr sz="2800" spc="-30" dirty="0" smtClean="0">
                <a:latin typeface="Lucida Sans"/>
                <a:cs typeface="Lucida Sans"/>
              </a:rPr>
              <a:t>a</a:t>
            </a:r>
            <a:r>
              <a:rPr sz="2800" spc="-15" dirty="0" smtClean="0">
                <a:latin typeface="Lucida Sans"/>
                <a:cs typeface="Lucida Sans"/>
              </a:rPr>
              <a:t>tion,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altern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 and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Kleene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closure,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15" dirty="0">
                <a:latin typeface="Lucida Sans"/>
                <a:cs typeface="Lucida Sans"/>
              </a:rPr>
              <a:t> define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270" dirty="0">
                <a:latin typeface="Lucida Sans"/>
                <a:cs typeface="Lucida Sans"/>
              </a:rPr>
              <a:t>r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-55" dirty="0">
                <a:latin typeface="Lucida Sans"/>
                <a:cs typeface="Lucida Sans"/>
              </a:rPr>
              <a:t>g</a:t>
            </a:r>
            <a:r>
              <a:rPr sz="2950" i="1" spc="-85" dirty="0">
                <a:latin typeface="Lucida Sans"/>
                <a:cs typeface="Lucida Sans"/>
              </a:rPr>
              <a:t>ul</a:t>
            </a:r>
            <a:r>
              <a:rPr sz="2950" i="1" spc="-254" dirty="0">
                <a:latin typeface="Lucida Sans"/>
                <a:cs typeface="Lucida Sans"/>
              </a:rPr>
              <a:t>a</a:t>
            </a:r>
            <a:r>
              <a:rPr sz="2950" i="1" spc="-270" dirty="0">
                <a:latin typeface="Lucida Sans"/>
                <a:cs typeface="Lucida Sans"/>
              </a:rPr>
              <a:t>r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110" dirty="0">
                <a:latin typeface="Lucida Sans"/>
                <a:cs typeface="Lucida Sans"/>
              </a:rPr>
              <a:t>x</a:t>
            </a:r>
            <a:r>
              <a:rPr sz="2950" i="1" spc="-40" dirty="0">
                <a:latin typeface="Lucida Sans"/>
                <a:cs typeface="Lucida Sans"/>
              </a:rPr>
              <a:t>p</a:t>
            </a:r>
            <a:r>
              <a:rPr sz="2950" i="1" spc="-270" dirty="0">
                <a:latin typeface="Lucida Sans"/>
                <a:cs typeface="Lucida Sans"/>
              </a:rPr>
              <a:t>r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-30" dirty="0">
                <a:latin typeface="Lucida Sans"/>
                <a:cs typeface="Lucida Sans"/>
              </a:rPr>
              <a:t>ss</a:t>
            </a:r>
            <a:r>
              <a:rPr sz="2950" i="1" spc="-55" dirty="0">
                <a:latin typeface="Lucida Sans"/>
                <a:cs typeface="Lucida Sans"/>
              </a:rPr>
              <a:t>i</a:t>
            </a:r>
            <a:r>
              <a:rPr sz="2950" i="1" spc="30" dirty="0">
                <a:latin typeface="Lucida Sans"/>
                <a:cs typeface="Lucida Sans"/>
              </a:rPr>
              <a:t>o</a:t>
            </a:r>
            <a:r>
              <a:rPr sz="2950" i="1" spc="-110" dirty="0">
                <a:latin typeface="Lucida Sans"/>
                <a:cs typeface="Lucida Sans"/>
              </a:rPr>
              <a:t>n</a:t>
            </a:r>
            <a:r>
              <a:rPr sz="2950" i="1" spc="-30" dirty="0">
                <a:latin typeface="Lucida Sans"/>
                <a:cs typeface="Lucida Sans"/>
              </a:rPr>
              <a:t>s</a:t>
            </a:r>
            <a:r>
              <a:rPr sz="2950" i="1" spc="-6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s follows:</a:t>
            </a:r>
            <a:endParaRPr sz="28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3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10820" algn="l"/>
              </a:tabLst>
            </a:pPr>
            <a:r>
              <a:rPr sz="2400" dirty="0">
                <a:latin typeface="Symbol"/>
                <a:cs typeface="Symbol"/>
              </a:rPr>
              <a:t>∅</a:t>
            </a:r>
            <a:r>
              <a:rPr sz="2400" spc="-10" dirty="0">
                <a:latin typeface="Symbol"/>
                <a:cs typeface="Symbo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a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gula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essio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denoting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empt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containing</a:t>
            </a:r>
            <a:r>
              <a:rPr sz="2400" spc="-15" dirty="0">
                <a:latin typeface="Lucida Sans"/>
                <a:cs typeface="Lucida Sans"/>
              </a:rPr>
              <a:t> no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strings)</a:t>
            </a:r>
            <a:r>
              <a:rPr sz="2400" spc="-10" dirty="0">
                <a:latin typeface="Lucida Sans"/>
                <a:cs typeface="Lucida Sans"/>
              </a:rPr>
              <a:t>.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∅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rarel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dirty="0">
                <a:latin typeface="Lucida Sans"/>
                <a:cs typeface="Lucida Sans"/>
              </a:rPr>
              <a:t>included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mpleteness.</a:t>
            </a:r>
          </a:p>
          <a:p>
            <a:pPr marL="240665" marR="76200" indent="-227965">
              <a:lnSpc>
                <a:spcPct val="903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210820" algn="l"/>
              </a:tabLst>
            </a:pPr>
            <a:r>
              <a:rPr sz="2400" dirty="0">
                <a:latin typeface="Symbol"/>
                <a:cs typeface="Symbol"/>
              </a:rPr>
              <a:t>λ</a:t>
            </a:r>
            <a:r>
              <a:rPr sz="2400" spc="160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a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ss</a:t>
            </a:r>
            <a:r>
              <a:rPr sz="2400" spc="-5" dirty="0">
                <a:latin typeface="Lucida Sans"/>
                <a:cs typeface="Lucida Sans"/>
              </a:rPr>
              <a:t>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5" dirty="0">
                <a:latin typeface="Lucida Sans"/>
                <a:cs typeface="Lucida Sans"/>
              </a:rPr>
              <a:t>ti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contain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empt</a:t>
            </a:r>
            <a:r>
              <a:rPr sz="2400" dirty="0">
                <a:latin typeface="Lucida Sans"/>
                <a:cs typeface="Lucida Sans"/>
              </a:rPr>
              <a:t>y st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not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same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empt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cau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it contain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element.</a:t>
            </a:r>
            <a:endParaRPr sz="2400" dirty="0">
              <a:latin typeface="Lucida Sans"/>
              <a:cs typeface="Lucida Sans"/>
            </a:endParaRPr>
          </a:p>
          <a:p>
            <a:pPr marL="241300" marR="220345" indent="-228600">
              <a:lnSpc>
                <a:spcPct val="902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dirty="0">
                <a:latin typeface="Lucida Sans"/>
                <a:cs typeface="Lucida Sans"/>
              </a:rPr>
              <a:t>lar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denotin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containin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single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68471"/>
            <a:ext cx="5411470" cy="5997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ct val="1000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expressions,</a:t>
            </a:r>
            <a:endParaRPr sz="2400" dirty="0">
              <a:latin typeface="Lucida Sans"/>
              <a:cs typeface="Lucida Sans"/>
            </a:endParaRPr>
          </a:p>
          <a:p>
            <a:pPr marL="241300" marR="5080">
              <a:lnSpc>
                <a:spcPct val="90300"/>
              </a:lnSpc>
              <a:spcBef>
                <a:spcPts val="640"/>
              </a:spcBef>
            </a:pP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|</a:t>
            </a:r>
            <a:r>
              <a:rPr sz="2400" spc="2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850" spc="7" baseline="27777" dirty="0">
                <a:latin typeface="Lucida Sans"/>
                <a:cs typeface="Lucida Sans"/>
              </a:rPr>
              <a:t>*</a:t>
            </a:r>
            <a:r>
              <a:rPr sz="2850" spc="15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also regula</a:t>
            </a:r>
            <a:r>
              <a:rPr sz="2400" dirty="0">
                <a:latin typeface="Lucida Sans"/>
                <a:cs typeface="Lucida Sans"/>
              </a:rPr>
              <a:t>r 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sions,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den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ting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alternation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catenation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Kleene 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lo</a:t>
            </a:r>
            <a:r>
              <a:rPr sz="2400" spc="-15" dirty="0">
                <a:latin typeface="Lucida Sans"/>
                <a:cs typeface="Lucida Sans"/>
              </a:rPr>
              <a:t>sur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or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di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 sets.</a:t>
            </a: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12700" marR="762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Each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regul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5" dirty="0">
                <a:latin typeface="Lucida Sans"/>
                <a:cs typeface="Lucida Sans"/>
              </a:rPr>
              <a:t>e</a:t>
            </a:r>
            <a:r>
              <a:rPr sz="2800" spc="-10" dirty="0">
                <a:latin typeface="Lucida Sans"/>
                <a:cs typeface="Lucida Sans"/>
              </a:rPr>
              <a:t>x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0" dirty="0">
                <a:latin typeface="Lucida Sans"/>
                <a:cs typeface="Lucida Sans"/>
              </a:rPr>
              <a:t>r</a:t>
            </a:r>
            <a:r>
              <a:rPr sz="2800" spc="-15" dirty="0">
                <a:latin typeface="Lucida Sans"/>
                <a:cs typeface="Lucida Sans"/>
              </a:rPr>
              <a:t>ession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denote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strings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60" dirty="0">
                <a:latin typeface="Lucida Sans"/>
                <a:cs typeface="Lucida Sans"/>
              </a:rPr>
              <a:t>regula</a:t>
            </a:r>
            <a:r>
              <a:rPr sz="2950" i="1" spc="-145" dirty="0">
                <a:latin typeface="Lucida Sans"/>
                <a:cs typeface="Lucida Sans"/>
              </a:rPr>
              <a:t>r</a:t>
            </a:r>
            <a:r>
              <a:rPr sz="2950" i="1" spc="-40" dirty="0">
                <a:latin typeface="Lucida Sans"/>
                <a:cs typeface="Lucida Sans"/>
              </a:rPr>
              <a:t> </a:t>
            </a:r>
            <a:r>
              <a:rPr sz="2950" i="1" spc="-45" dirty="0">
                <a:latin typeface="Lucida Sans"/>
                <a:cs typeface="Lucida Sans"/>
              </a:rPr>
              <a:t>se</a:t>
            </a:r>
            <a:r>
              <a:rPr sz="2950" i="1" spc="-2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)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finite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r>
              <a:rPr sz="2800" spc="-15" dirty="0">
                <a:latin typeface="Lucida Sans"/>
                <a:cs typeface="Lucida Sans"/>
              </a:rPr>
              <a:t> strings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8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represented</a:t>
            </a:r>
            <a:r>
              <a:rPr sz="2800" spc="-7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regular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</a:t>
            </a:r>
            <a:r>
              <a:rPr sz="2800" spc="-20" dirty="0">
                <a:latin typeface="Lucida Sans"/>
                <a:cs typeface="Lucida Sans"/>
              </a:rPr>
              <a:t>rm</a:t>
            </a:r>
            <a:r>
              <a:rPr sz="2800" spc="-10" dirty="0">
                <a:latin typeface="Lucida Sans"/>
                <a:cs typeface="Lucida Sans"/>
              </a:rPr>
              <a:t> (</a:t>
            </a:r>
            <a:r>
              <a:rPr sz="2800" spc="-25" dirty="0">
                <a:latin typeface="Arial"/>
                <a:cs typeface="Arial"/>
              </a:rPr>
              <a:t>s</a:t>
            </a:r>
            <a:r>
              <a:rPr sz="3300" spc="15" baseline="-17676" dirty="0">
                <a:latin typeface="Lucida Sans"/>
                <a:cs typeface="Lucida Sans"/>
              </a:rPr>
              <a:t>1</a:t>
            </a:r>
            <a:r>
              <a:rPr sz="3300" spc="292" baseline="-17676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|</a:t>
            </a:r>
            <a:r>
              <a:rPr sz="2800" spc="30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3300" spc="15" baseline="-17676" dirty="0">
                <a:latin typeface="Lucida Sans"/>
                <a:cs typeface="Lucida Sans"/>
              </a:rPr>
              <a:t>2</a:t>
            </a:r>
            <a:r>
              <a:rPr sz="3300" spc="270" baseline="-17676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|</a:t>
            </a:r>
            <a:r>
              <a:rPr sz="2800" spc="30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…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|</a:t>
            </a:r>
            <a:r>
              <a:rPr sz="2800" spc="30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3300" spc="15" baseline="-17676" dirty="0">
                <a:latin typeface="Lucida Sans"/>
                <a:cs typeface="Lucida Sans"/>
              </a:rPr>
              <a:t>k</a:t>
            </a:r>
            <a:r>
              <a:rPr sz="3300" spc="292" baseline="-17676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).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hus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endParaRPr sz="2800" dirty="0">
              <a:latin typeface="Lucida Sans"/>
              <a:cs typeface="Lucida Sans"/>
            </a:endParaRPr>
          </a:p>
          <a:p>
            <a:pPr marL="12700" marR="313690">
              <a:lnSpc>
                <a:spcPts val="3000"/>
              </a:lnSpc>
              <a:spcBef>
                <a:spcPts val="500"/>
              </a:spcBef>
            </a:pPr>
            <a:r>
              <a:rPr sz="2800" spc="-15" dirty="0">
                <a:latin typeface="Lucida Sans"/>
                <a:cs typeface="Lucida Sans"/>
              </a:rPr>
              <a:t>reser</a:t>
            </a:r>
            <a:r>
              <a:rPr sz="2800" spc="-20" dirty="0">
                <a:latin typeface="Lucida Sans"/>
                <a:cs typeface="Lucida Sans"/>
              </a:rPr>
              <a:t>ved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wor</a:t>
            </a:r>
            <a:r>
              <a:rPr sz="2800" spc="-35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ANSI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defined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2960"/>
              </a:lnSpc>
            </a:pPr>
            <a:r>
              <a:rPr sz="2800" spc="-15" dirty="0">
                <a:latin typeface="Arial"/>
                <a:cs typeface="Arial"/>
              </a:rPr>
              <a:t>(auto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|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break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|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case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|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…</a:t>
            </a:r>
            <a:r>
              <a:rPr sz="2800" spc="-20" dirty="0">
                <a:latin typeface="Arial"/>
                <a:cs typeface="Arial"/>
              </a:rPr>
              <a:t>)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3060" cy="781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054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additional operati</a:t>
            </a:r>
            <a:r>
              <a:rPr sz="2600" spc="-20" dirty="0">
                <a:latin typeface="Lucida Sans"/>
                <a:cs typeface="Lucida Sans"/>
              </a:rPr>
              <a:t>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useful. </a:t>
            </a:r>
            <a:r>
              <a:rPr sz="2600" spc="-20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strictly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necessary,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 effect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obtained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alternation,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catenation,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Kleene closure:</a:t>
            </a:r>
            <a:endParaRPr sz="2600" dirty="0">
              <a:latin typeface="Lucida Sans"/>
              <a:cs typeface="Lucida Sans"/>
            </a:endParaRPr>
          </a:p>
          <a:p>
            <a:pPr marL="241300" marR="5080" indent="-228600" algn="just">
              <a:lnSpc>
                <a:spcPct val="88300"/>
              </a:lnSpc>
              <a:spcBef>
                <a:spcPts val="1510"/>
              </a:spcBef>
              <a:buSzPct val="66666"/>
              <a:buFont typeface="Courier"/>
              <a:buChar char="•"/>
              <a:tabLst>
                <a:tab pos="218440" algn="l"/>
              </a:tabLst>
            </a:pPr>
            <a:r>
              <a:rPr sz="2400" spc="160" dirty="0">
                <a:latin typeface="Arial"/>
                <a:cs typeface="Arial"/>
              </a:rPr>
              <a:t>P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 </a:t>
            </a:r>
            <a:r>
              <a:rPr sz="2850" spc="225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ote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tri</a:t>
            </a:r>
            <a:r>
              <a:rPr sz="2400" spc="-15" dirty="0">
                <a:latin typeface="Lucida Sans"/>
                <a:cs typeface="Lucida Sans"/>
              </a:rPr>
              <a:t>ngs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500" i="1" spc="-5" dirty="0">
                <a:latin typeface="Lucida Sans"/>
                <a:cs typeface="Lucida Sans"/>
              </a:rPr>
              <a:t>on</a:t>
            </a:r>
            <a:r>
              <a:rPr sz="2500" i="1" dirty="0">
                <a:latin typeface="Lucida Sans"/>
                <a:cs typeface="Lucida Sans"/>
              </a:rPr>
              <a:t>e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ated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ogethe</a:t>
            </a:r>
            <a:r>
              <a:rPr sz="2400" spc="-2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L="241300" algn="just">
              <a:lnSpc>
                <a:spcPct val="100000"/>
              </a:lnSpc>
              <a:spcBef>
                <a:spcPts val="359"/>
              </a:spcBef>
            </a:pPr>
            <a:r>
              <a:rPr sz="2400" spc="-5" dirty="0">
                <a:latin typeface="Arial"/>
                <a:cs typeface="Arial"/>
              </a:rPr>
              <a:t>P</a:t>
            </a:r>
            <a:r>
              <a:rPr sz="2850" spc="7" baseline="27777" dirty="0">
                <a:latin typeface="Lucida Sans"/>
                <a:cs typeface="Lucida Sans"/>
              </a:rPr>
              <a:t>*</a:t>
            </a:r>
            <a:r>
              <a:rPr sz="2850" spc="225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  </a:t>
            </a:r>
            <a:r>
              <a:rPr sz="2400" spc="-3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spc="-442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|</a:t>
            </a:r>
            <a:r>
              <a:rPr sz="2400" spc="26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 </a:t>
            </a:r>
            <a:r>
              <a:rPr sz="2850" spc="-209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 </a:t>
            </a:r>
            <a:r>
              <a:rPr sz="2400" spc="-36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850" spc="22" baseline="27777" dirty="0">
                <a:latin typeface="Lucida Sans"/>
                <a:cs typeface="Lucida Sans"/>
              </a:rPr>
              <a:t>*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 marR="158750" algn="just">
              <a:lnSpc>
                <a:spcPct val="90200"/>
              </a:lnSpc>
              <a:spcBef>
                <a:spcPts val="640"/>
              </a:spcBef>
            </a:pP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example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0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)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 </a:t>
            </a:r>
            <a:r>
              <a:rPr sz="2850" spc="-202" baseline="27777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5" dirty="0">
                <a:latin typeface="Lucida Sans"/>
                <a:cs typeface="Lucida Sans"/>
              </a:rPr>
              <a:t> of 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containin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more </a:t>
            </a:r>
            <a:r>
              <a:rPr sz="2400" spc="-5" dirty="0">
                <a:latin typeface="Lucida Sans"/>
                <a:cs typeface="Lucida Sans"/>
              </a:rPr>
              <a:t>bits.</a:t>
            </a:r>
            <a:endParaRPr sz="2400" dirty="0">
              <a:latin typeface="Lucida Sans"/>
              <a:cs typeface="Lucida Sans"/>
            </a:endParaRPr>
          </a:p>
          <a:p>
            <a:pPr marL="240665" marR="218440" indent="-227965">
              <a:lnSpc>
                <a:spcPct val="898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characters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t(</a:t>
            </a:r>
            <a:r>
              <a:rPr sz="2400" dirty="0">
                <a:latin typeface="Arial"/>
                <a:cs typeface="Arial"/>
              </a:rPr>
              <a:t>A) </a:t>
            </a:r>
            <a:r>
              <a:rPr sz="2400" spc="-5" dirty="0">
                <a:latin typeface="Lucida Sans"/>
                <a:cs typeface="Lucida Sans"/>
              </a:rPr>
              <a:t>denote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65" dirty="0">
                <a:latin typeface="Symbol"/>
                <a:cs typeface="Symbol"/>
              </a:rPr>
              <a:t> </a:t>
            </a:r>
            <a:r>
              <a:rPr sz="2400" dirty="0">
                <a:latin typeface="Symbol"/>
                <a:cs typeface="Symbol"/>
              </a:rPr>
              <a:t>−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;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all </a:t>
            </a:r>
            <a:r>
              <a:rPr sz="2500" i="1" spc="-145" dirty="0">
                <a:latin typeface="Lucida Sans"/>
                <a:cs typeface="Lucida Sans"/>
              </a:rPr>
              <a:t>cha</a:t>
            </a:r>
            <a:r>
              <a:rPr sz="2500" i="1" spc="-135" dirty="0">
                <a:latin typeface="Lucida Sans"/>
                <a:cs typeface="Lucida Sans"/>
              </a:rPr>
              <a:t>r</a:t>
            </a:r>
            <a:r>
              <a:rPr sz="2500" i="1" spc="-90" dirty="0">
                <a:latin typeface="Lucida Sans"/>
                <a:cs typeface="Lucida Sans"/>
              </a:rPr>
              <a:t>acters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160" dirty="0">
                <a:latin typeface="Symbol"/>
                <a:cs typeface="Symbol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not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inclu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nce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t(</a:t>
            </a:r>
            <a:r>
              <a:rPr sz="2400" dirty="0">
                <a:latin typeface="Arial"/>
                <a:cs typeface="Arial"/>
              </a:rPr>
              <a:t>A)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never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larger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160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165" dirty="0">
                <a:latin typeface="Symbol"/>
                <a:cs typeface="Symbol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f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ite,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A)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finite,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therefo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Arial"/>
                <a:cs typeface="Arial"/>
              </a:rPr>
              <a:t>Not(A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oes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 </a:t>
            </a:r>
            <a:r>
              <a:rPr sz="2400" dirty="0">
                <a:latin typeface="Symbol"/>
                <a:cs typeface="Symbol"/>
              </a:rPr>
              <a:t>λ </a:t>
            </a:r>
            <a:r>
              <a:rPr sz="2400" spc="-5" dirty="0">
                <a:latin typeface="Lucida Sans"/>
                <a:cs typeface="Lucida Sans"/>
              </a:rPr>
              <a:t>sinc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4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aracte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(i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z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ro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20" dirty="0">
                <a:latin typeface="Lucida Sans"/>
                <a:cs typeface="Lucida Sans"/>
              </a:rPr>
              <a:t>en</a:t>
            </a:r>
            <a:r>
              <a:rPr sz="2400" spc="-10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).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35600" cy="6497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>
              <a:lnSpc>
                <a:spcPct val="90300"/>
              </a:lnSpc>
            </a:pP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example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Not(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ol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5" dirty="0">
                <a:latin typeface="Lucida Sans"/>
                <a:cs typeface="Lucida Sans"/>
              </a:rPr>
              <a:t> of 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excludin</a:t>
            </a:r>
            <a:r>
              <a:rPr sz="2400" dirty="0">
                <a:latin typeface="Lucida Sans"/>
                <a:cs typeface="Lucida Sans"/>
              </a:rPr>
              <a:t>g </a:t>
            </a:r>
            <a:r>
              <a:rPr sz="2400" spc="-5" dirty="0">
                <a:latin typeface="Arial"/>
                <a:cs typeface="Arial"/>
              </a:rPr>
              <a:t>Eo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en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character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'</a:t>
            </a:r>
            <a:r>
              <a:rPr sz="2400" spc="-5" dirty="0">
                <a:latin typeface="Courier"/>
                <a:cs typeface="Courier"/>
              </a:rPr>
              <a:t>\n</a:t>
            </a:r>
            <a:r>
              <a:rPr sz="2400" dirty="0">
                <a:latin typeface="Courier"/>
                <a:cs typeface="Courier"/>
              </a:rPr>
              <a:t>'</a:t>
            </a:r>
            <a:r>
              <a:rPr sz="2400" spc="-840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Jav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 C).</a:t>
            </a:r>
            <a:endParaRPr sz="2400" dirty="0">
              <a:latin typeface="Lucida Sans"/>
              <a:cs typeface="Lucida Sans"/>
            </a:endParaRPr>
          </a:p>
          <a:p>
            <a:pPr marL="240665" marR="115570" indent="-227965">
              <a:lnSpc>
                <a:spcPct val="903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possibl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exten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to </a:t>
            </a:r>
            <a:r>
              <a:rPr sz="2400" spc="-15" dirty="0">
                <a:latin typeface="Lucida Sans"/>
                <a:cs typeface="Lucida Sans"/>
              </a:rPr>
              <a:t>strings,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rathe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jus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Symbol"/>
                <a:cs typeface="Symbol"/>
              </a:rPr>
              <a:t>Σ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u="heavy" spc="-5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s,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tri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be</a:t>
            </a:r>
            <a:endParaRPr sz="2400" dirty="0">
              <a:latin typeface="Lucida Sans"/>
              <a:cs typeface="Lucida Sans"/>
            </a:endParaRPr>
          </a:p>
          <a:p>
            <a:pPr marL="240665" marR="10795">
              <a:lnSpc>
                <a:spcPct val="90200"/>
              </a:lnSpc>
              <a:spcBef>
                <a:spcPts val="640"/>
              </a:spcBef>
            </a:pP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spc="-10" dirty="0">
                <a:latin typeface="Symbol"/>
                <a:cs typeface="Symbol"/>
              </a:rPr>
              <a:t>Σ</a:t>
            </a:r>
            <a:r>
              <a:rPr sz="2850" spc="7" baseline="27777" dirty="0">
                <a:latin typeface="Lucida Sans"/>
                <a:cs typeface="Lucida Sans"/>
              </a:rPr>
              <a:t>*</a:t>
            </a:r>
            <a:r>
              <a:rPr sz="2850" spc="67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−</a:t>
            </a:r>
            <a:r>
              <a:rPr sz="2400" spc="35" dirty="0">
                <a:latin typeface="Symbol"/>
                <a:cs typeface="Symbol"/>
              </a:rPr>
              <a:t> 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;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u="heavy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u="heavy" spc="-125" dirty="0">
                <a:latin typeface="Lucida Sans"/>
                <a:cs typeface="Lucida Sans"/>
              </a:rPr>
              <a:t> </a:t>
            </a:r>
            <a:r>
              <a:rPr sz="2400" u="heavy" spc="-15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trings</a:t>
            </a:r>
            <a:r>
              <a:rPr sz="2400" spc="-1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except </a:t>
            </a:r>
            <a:r>
              <a:rPr sz="2400" dirty="0">
                <a:latin typeface="Lucida Sans"/>
                <a:cs typeface="Lucida Sans"/>
              </a:rPr>
              <a:t>th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Thoug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u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ua</a:t>
            </a:r>
            <a:r>
              <a:rPr sz="2400" spc="5" dirty="0">
                <a:latin typeface="Lucida Sans"/>
                <a:cs typeface="Lucida Sans"/>
              </a:rPr>
              <a:t>ll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infinite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457834" indent="-228600">
              <a:lnSpc>
                <a:spcPct val="90300"/>
              </a:lnSpc>
              <a:spcBef>
                <a:spcPts val="154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constant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850" spc="15" baseline="27777" dirty="0">
                <a:latin typeface="Lucida Sans"/>
                <a:cs typeface="Lucida Sans"/>
              </a:rPr>
              <a:t>k</a:t>
            </a:r>
            <a:r>
              <a:rPr sz="2850" spc="7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esent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by cat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atin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(po</a:t>
            </a:r>
            <a:r>
              <a:rPr sz="2400" spc="-20" dirty="0">
                <a:latin typeface="Lucida Sans"/>
                <a:cs typeface="Lucida Sans"/>
              </a:rPr>
              <a:t>ss</a:t>
            </a:r>
            <a:r>
              <a:rPr sz="2400" spc="-5" dirty="0">
                <a:latin typeface="Lucida Sans"/>
                <a:cs typeface="Lucida Sans"/>
              </a:rPr>
              <a:t>ibl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di</a:t>
            </a:r>
            <a:r>
              <a:rPr sz="2400" spc="-15" dirty="0">
                <a:latin typeface="Lucida Sans"/>
                <a:cs typeface="Lucida Sans"/>
              </a:rPr>
              <a:t>ff</a:t>
            </a:r>
            <a:r>
              <a:rPr sz="2400" spc="-5" dirty="0">
                <a:latin typeface="Lucida Sans"/>
                <a:cs typeface="Lucida Sans"/>
              </a:rPr>
              <a:t>ere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from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>
              <a:lnSpc>
                <a:spcPct val="100000"/>
              </a:lnSpc>
              <a:spcBef>
                <a:spcPts val="359"/>
              </a:spcBef>
              <a:tabLst>
                <a:tab pos="221742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850" spc="15" baseline="27777" dirty="0">
                <a:latin typeface="Lucida Sans"/>
                <a:cs typeface="Lucida Sans"/>
              </a:rPr>
              <a:t>k</a:t>
            </a:r>
            <a:r>
              <a:rPr sz="2850" spc="240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	(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…)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(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10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copi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322580">
              <a:lnSpc>
                <a:spcPts val="2600"/>
              </a:lnSpc>
              <a:spcBef>
                <a:spcPts val="680"/>
              </a:spcBef>
            </a:pPr>
            <a:r>
              <a:rPr sz="2400" spc="-20" dirty="0">
                <a:latin typeface="Lucida Sans"/>
                <a:cs typeface="Lucida Sans"/>
              </a:rPr>
              <a:t>Thu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0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)</a:t>
            </a:r>
            <a:r>
              <a:rPr sz="2850" spc="7" baseline="27777" dirty="0">
                <a:latin typeface="Lucida Sans"/>
                <a:cs typeface="Lucida Sans"/>
              </a:rPr>
              <a:t>3</a:t>
            </a:r>
            <a:r>
              <a:rPr sz="2850" spc="15" baseline="27777" dirty="0">
                <a:latin typeface="Lucida Sans"/>
                <a:cs typeface="Lucida Sans"/>
              </a:rPr>
              <a:t>2</a:t>
            </a:r>
            <a:r>
              <a:rPr sz="2850" spc="254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et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ll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it </a:t>
            </a:r>
            <a:r>
              <a:rPr sz="2400" spc="-5" dirty="0">
                <a:latin typeface="Lucida Sans"/>
                <a:cs typeface="Lucida Sans"/>
              </a:rPr>
              <a:t>st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ngs</a:t>
            </a:r>
            <a:r>
              <a:rPr sz="2400" spc="-5" dirty="0">
                <a:latin typeface="Lucida Sans"/>
                <a:cs typeface="Lucida Sans"/>
              </a:rPr>
              <a:t> exactl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3</a:t>
            </a:r>
            <a:r>
              <a:rPr sz="2400" dirty="0">
                <a:latin typeface="Lucida Sans"/>
                <a:cs typeface="Lucida Sans"/>
              </a:rPr>
              <a:t>2</a:t>
            </a:r>
            <a:r>
              <a:rPr sz="2400" spc="-5" dirty="0">
                <a:latin typeface="Lucida Sans"/>
                <a:cs typeface="Lucida Sans"/>
              </a:rPr>
              <a:t> bit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ong.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10185</TotalTime>
  <Words>4716</Words>
  <Application>Microsoft Macintosh PowerPoint</Application>
  <PresentationFormat>Custom</PresentationFormat>
  <Paragraphs>567</Paragraphs>
  <Slides>49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CS 536</vt:lpstr>
      <vt:lpstr>Catenation</vt:lpstr>
      <vt:lpstr>Alternation</vt:lpstr>
      <vt:lpstr>PowerPoint Presentation</vt:lpstr>
      <vt:lpstr>Kleene Closure</vt:lpstr>
      <vt:lpstr>Definition of Regular Expressions</vt:lpstr>
      <vt:lpstr>PowerPoint Presentation</vt:lpstr>
      <vt:lpstr>PowerPoint Presentation</vt:lpstr>
      <vt:lpstr>PowerPoint Presentation</vt:lpstr>
      <vt:lpstr>Examples</vt:lpstr>
      <vt:lpstr>PowerPoint Presentation</vt:lpstr>
      <vt:lpstr>Finite Automata and Scanners</vt:lpstr>
      <vt:lpstr>PowerPoint Presentation</vt:lpstr>
      <vt:lpstr>PowerPoint Presentation</vt:lpstr>
      <vt:lpstr>Deterministic Finite Automata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Examples</vt:lpstr>
      <vt:lpstr>PowerPoint Presentation</vt:lpstr>
      <vt:lpstr>Lex/Flex/JLex</vt:lpstr>
      <vt:lpstr>PowerPoint Presentation</vt:lpstr>
      <vt:lpstr>JLex</vt:lpstr>
      <vt:lpstr>PowerPoint Presentation</vt:lpstr>
      <vt:lpstr>Input to JLex</vt:lpstr>
      <vt:lpstr>PowerPoint Presentation</vt:lpstr>
      <vt:lpstr>Macro Definitions</vt:lpstr>
      <vt:lpstr>Regular Expression Rules</vt:lpstr>
      <vt:lpstr>PowerPoint Presentation</vt:lpstr>
      <vt:lpstr>Regular Expressions in JLex</vt:lpstr>
      <vt:lpstr>PowerPoint Presentation</vt:lpstr>
      <vt:lpstr>Character Classes</vt:lpstr>
      <vt:lpstr>PowerPoint Presentation</vt:lpstr>
      <vt:lpstr>PowerPoint Presentation</vt:lpstr>
      <vt:lpstr>PowerPoint Presentation</vt:lpstr>
      <vt:lpstr>Regular Operators in JLex</vt:lpstr>
      <vt:lpstr>PowerPoint Presentation</vt:lpstr>
      <vt:lpstr>PowerPoint Presentation</vt:lpstr>
      <vt:lpstr>PowerPoint Presentation</vt:lpstr>
      <vt:lpstr>Overlapping Definitions</vt:lpstr>
      <vt:lpstr>PowerPoint Presentation</vt:lpstr>
      <vt:lpstr>PowerPoint Presentation</vt:lpstr>
      <vt:lpstr>PowerPoint Presentation</vt:lpstr>
      <vt:lpstr>PowerPoint Presentation</vt:lpstr>
      <vt:lpstr>Potential Problems in Using JLex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16</cp:revision>
  <cp:lastPrinted>2016-01-22T19:16:17Z</cp:lastPrinted>
  <dcterms:created xsi:type="dcterms:W3CDTF">2016-01-21T13:56:32Z</dcterms:created>
  <dcterms:modified xsi:type="dcterms:W3CDTF">2016-01-29T19:20:44Z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